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autoCompressPictures="0">
  <p:sldMasterIdLst>
    <p:sldMasterId id="2147483777" r:id="rId4"/>
    <p:sldMasterId id="2147483796" r:id="rId5"/>
  </p:sldMasterIdLst>
  <p:notesMasterIdLst>
    <p:notesMasterId r:id="rId34"/>
  </p:notesMasterIdLst>
  <p:handoutMasterIdLst>
    <p:handoutMasterId r:id="rId35"/>
  </p:handoutMasterIdLst>
  <p:sldIdLst>
    <p:sldId id="256" r:id="rId6"/>
    <p:sldId id="257" r:id="rId7"/>
    <p:sldId id="268" r:id="rId8"/>
    <p:sldId id="294" r:id="rId9"/>
    <p:sldId id="267" r:id="rId10"/>
    <p:sldId id="269" r:id="rId11"/>
    <p:sldId id="291" r:id="rId12"/>
    <p:sldId id="270" r:id="rId13"/>
    <p:sldId id="271" r:id="rId14"/>
    <p:sldId id="295" r:id="rId15"/>
    <p:sldId id="273" r:id="rId16"/>
    <p:sldId id="289" r:id="rId17"/>
    <p:sldId id="296" r:id="rId18"/>
    <p:sldId id="274" r:id="rId19"/>
    <p:sldId id="297" r:id="rId20"/>
    <p:sldId id="277" r:id="rId21"/>
    <p:sldId id="278" r:id="rId22"/>
    <p:sldId id="279" r:id="rId23"/>
    <p:sldId id="280" r:id="rId24"/>
    <p:sldId id="281" r:id="rId25"/>
    <p:sldId id="292" r:id="rId26"/>
    <p:sldId id="298" r:id="rId27"/>
    <p:sldId id="293" r:id="rId28"/>
    <p:sldId id="285" r:id="rId29"/>
    <p:sldId id="286" r:id="rId30"/>
    <p:sldId id="287" r:id="rId31"/>
    <p:sldId id="288" r:id="rId32"/>
    <p:sldId id="266" r:id="rId33"/>
  </p:sldIdLst>
  <p:sldSz cx="12188825" cy="6858000"/>
  <p:notesSz cx="6858000" cy="9144000"/>
  <p:embeddedFontLst>
    <p:embeddedFont>
      <p:font typeface="Segoe UI Light" pitchFamily="34" charset="0"/>
      <p:regular r:id="rId36"/>
    </p:embeddedFont>
    <p:embeddedFont>
      <p:font typeface="Segoe UI" pitchFamily="34" charset="0"/>
      <p:regular r:id="rId37"/>
      <p:bold r:id="rId38"/>
      <p:italic r:id="rId39"/>
      <p:boldItalic r:id="rId40"/>
    </p:embeddedFont>
    <p:embeddedFont>
      <p:font typeface="Consolas" pitchFamily="49" charset="0"/>
      <p:regular r:id="rId41"/>
      <p:bold r:id="rId42"/>
      <p:italic r:id="rId43"/>
      <p:boldItalic r:id="rId44"/>
    </p:embeddedFont>
  </p:embeddedFontLst>
  <p:defaultTextStyle>
    <a:defPPr>
      <a:defRPr lang="en-US"/>
    </a:defPPr>
    <a:lvl1pPr marL="0" algn="l" defTabSz="1218937" rtl="0" eaLnBrk="1" latinLnBrk="0" hangingPunct="1">
      <a:defRPr sz="2400" kern="1200">
        <a:solidFill>
          <a:schemeClr val="tx1"/>
        </a:solidFill>
        <a:latin typeface="+mn-lt"/>
        <a:ea typeface="+mn-ea"/>
        <a:cs typeface="+mn-cs"/>
      </a:defRPr>
    </a:lvl1pPr>
    <a:lvl2pPr marL="609469" algn="l" defTabSz="1218937" rtl="0" eaLnBrk="1" latinLnBrk="0" hangingPunct="1">
      <a:defRPr sz="2400" kern="1200">
        <a:solidFill>
          <a:schemeClr val="tx1"/>
        </a:solidFill>
        <a:latin typeface="+mn-lt"/>
        <a:ea typeface="+mn-ea"/>
        <a:cs typeface="+mn-cs"/>
      </a:defRPr>
    </a:lvl2pPr>
    <a:lvl3pPr marL="1218937" algn="l" defTabSz="1218937" rtl="0" eaLnBrk="1" latinLnBrk="0" hangingPunct="1">
      <a:defRPr sz="2400" kern="1200">
        <a:solidFill>
          <a:schemeClr val="tx1"/>
        </a:solidFill>
        <a:latin typeface="+mn-lt"/>
        <a:ea typeface="+mn-ea"/>
        <a:cs typeface="+mn-cs"/>
      </a:defRPr>
    </a:lvl3pPr>
    <a:lvl4pPr marL="1828407" algn="l" defTabSz="1218937" rtl="0" eaLnBrk="1" latinLnBrk="0" hangingPunct="1">
      <a:defRPr sz="2400" kern="1200">
        <a:solidFill>
          <a:schemeClr val="tx1"/>
        </a:solidFill>
        <a:latin typeface="+mn-lt"/>
        <a:ea typeface="+mn-ea"/>
        <a:cs typeface="+mn-cs"/>
      </a:defRPr>
    </a:lvl4pPr>
    <a:lvl5pPr marL="2437876" algn="l" defTabSz="1218937" rtl="0" eaLnBrk="1" latinLnBrk="0" hangingPunct="1">
      <a:defRPr sz="2400" kern="1200">
        <a:solidFill>
          <a:schemeClr val="tx1"/>
        </a:solidFill>
        <a:latin typeface="+mn-lt"/>
        <a:ea typeface="+mn-ea"/>
        <a:cs typeface="+mn-cs"/>
      </a:defRPr>
    </a:lvl5pPr>
    <a:lvl6pPr marL="3047345" algn="l" defTabSz="1218937" rtl="0" eaLnBrk="1" latinLnBrk="0" hangingPunct="1">
      <a:defRPr sz="2400" kern="1200">
        <a:solidFill>
          <a:schemeClr val="tx1"/>
        </a:solidFill>
        <a:latin typeface="+mn-lt"/>
        <a:ea typeface="+mn-ea"/>
        <a:cs typeface="+mn-cs"/>
      </a:defRPr>
    </a:lvl6pPr>
    <a:lvl7pPr marL="3656813" algn="l" defTabSz="1218937" rtl="0" eaLnBrk="1" latinLnBrk="0" hangingPunct="1">
      <a:defRPr sz="2400" kern="1200">
        <a:solidFill>
          <a:schemeClr val="tx1"/>
        </a:solidFill>
        <a:latin typeface="+mn-lt"/>
        <a:ea typeface="+mn-ea"/>
        <a:cs typeface="+mn-cs"/>
      </a:defRPr>
    </a:lvl7pPr>
    <a:lvl8pPr marL="4266283" algn="l" defTabSz="1218937" rtl="0" eaLnBrk="1" latinLnBrk="0" hangingPunct="1">
      <a:defRPr sz="2400" kern="1200">
        <a:solidFill>
          <a:schemeClr val="tx1"/>
        </a:solidFill>
        <a:latin typeface="+mn-lt"/>
        <a:ea typeface="+mn-ea"/>
        <a:cs typeface="+mn-cs"/>
      </a:defRPr>
    </a:lvl8pPr>
    <a:lvl9pPr marL="4875752" algn="l" defTabSz="1218937" rtl="0" eaLnBrk="1" latinLnBrk="0" hangingPunct="1">
      <a:defRPr sz="2400" kern="1200">
        <a:solidFill>
          <a:schemeClr val="tx1"/>
        </a:solidFill>
        <a:latin typeface="+mn-lt"/>
        <a:ea typeface="+mn-ea"/>
        <a:cs typeface="+mn-cs"/>
      </a:defRPr>
    </a:lvl9pPr>
  </p:defaultTextStyle>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A00"/>
    <a:srgbClr val="FFFFFF"/>
    <a:srgbClr val="F8F57B"/>
    <a:srgbClr val="000000"/>
    <a:srgbClr val="333333"/>
    <a:srgbClr val="292929"/>
    <a:srgbClr val="F6AE1E"/>
    <a:srgbClr val="FF0066"/>
    <a:srgbClr val="F3AF35"/>
    <a:srgbClr val="9C42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666" autoAdjust="0"/>
    <p:restoredTop sz="91457" autoAdjust="0"/>
  </p:normalViewPr>
  <p:slideViewPr>
    <p:cSldViewPr snapToGrid="0">
      <p:cViewPr varScale="1">
        <p:scale>
          <a:sx n="109" d="100"/>
          <a:sy n="109" d="100"/>
        </p:scale>
        <p:origin x="-72" y="-366"/>
      </p:cViewPr>
      <p:guideLst>
        <p:guide orient="horz" pos="144"/>
        <p:guide orient="horz" pos="912"/>
        <p:guide orient="horz" pos="1484"/>
        <p:guide orient="horz" pos="1200"/>
        <p:guide orient="horz" pos="2736"/>
        <p:guide orient="horz" pos="4176"/>
        <p:guide pos="3839"/>
        <p:guide pos="320"/>
        <p:guide pos="704"/>
        <p:guide pos="7358"/>
        <p:guide pos="1150"/>
        <p:guide pos="7063"/>
      </p:guideLst>
    </p:cSldViewPr>
  </p:slideViewPr>
  <p:notesTextViewPr>
    <p:cViewPr>
      <p:scale>
        <a:sx n="100" d="100"/>
        <a:sy n="100" d="100"/>
      </p:scale>
      <p:origin x="0" y="0"/>
    </p:cViewPr>
  </p:notesTextViewPr>
  <p:sorterViewPr>
    <p:cViewPr>
      <p:scale>
        <a:sx n="100" d="100"/>
        <a:sy n="100" d="100"/>
      </p:scale>
      <p:origin x="0" y="30"/>
    </p:cViewPr>
  </p:sorterViewPr>
  <p:notesViewPr>
    <p:cSldViewPr snapToGrid="0" showGuides="1">
      <p:cViewPr varScale="1">
        <p:scale>
          <a:sx n="88" d="100"/>
          <a:sy n="88" d="100"/>
        </p:scale>
        <p:origin x="-381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font" Target="fonts/font4.fntdata"/><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notesMaster" Target="notesMasters/notesMaster1.xml"/><Relationship Id="rId42" Type="http://schemas.openxmlformats.org/officeDocument/2006/relationships/font" Target="fonts/font7.fntdata"/><Relationship Id="rId47"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font" Target="fonts/font3.fntdata"/><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font" Target="fonts/font6.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font" Target="fonts/font1.fntdata"/><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font" Target="fonts/font9.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handoutMaster" Target="handoutMasters/handoutMaster1.xml"/><Relationship Id="rId43" Type="http://schemas.openxmlformats.org/officeDocument/2006/relationships/font" Target="fonts/font8.fntdata"/><Relationship Id="rId48" Type="http://schemas.openxmlformats.org/officeDocument/2006/relationships/theme" Target="theme/theme1.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TechReady9</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12/11/2011</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41441060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Platform Training Kit</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12/11/2011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509398179"/>
      </p:ext>
    </p:extLst>
  </p:cSld>
  <p:clrMap bg1="lt1" tx1="dk1" bg2="lt2" tx2="dk2" accent1="accent1" accent2="accent2" accent3="accent3" accent4="accent4" accent5="accent5" accent6="accent6" hlink="hlink" folHlink="folHlink"/>
  <p:notesStyle>
    <a:lvl1pPr marL="0" algn="l" defTabSz="1218937" rtl="0" eaLnBrk="1" latinLnBrk="0" hangingPunct="1">
      <a:lnSpc>
        <a:spcPct val="90000"/>
      </a:lnSpc>
      <a:spcAft>
        <a:spcPts val="444"/>
      </a:spcAft>
      <a:defRPr sz="1200" kern="1200">
        <a:solidFill>
          <a:schemeClr val="tx1"/>
        </a:solidFill>
        <a:latin typeface="Segoe UI" pitchFamily="34" charset="0"/>
        <a:ea typeface="+mn-ea"/>
        <a:cs typeface="+mn-cs"/>
      </a:defRPr>
    </a:lvl1pPr>
    <a:lvl2pPr marL="283925" indent="-141081" algn="l" defTabSz="1218937" rtl="0" eaLnBrk="1" latinLnBrk="0" hangingPunct="1">
      <a:lnSpc>
        <a:spcPct val="90000"/>
      </a:lnSpc>
      <a:spcAft>
        <a:spcPts val="444"/>
      </a:spcAft>
      <a:buFont typeface="Arial" pitchFamily="34" charset="0"/>
      <a:buChar char="•"/>
      <a:defRPr sz="1200" kern="1200">
        <a:solidFill>
          <a:schemeClr val="tx1"/>
        </a:solidFill>
        <a:latin typeface="Segoe UI" pitchFamily="34" charset="0"/>
        <a:ea typeface="+mn-ea"/>
        <a:cs typeface="+mn-cs"/>
      </a:defRPr>
    </a:lvl2pPr>
    <a:lvl3pPr marL="437350" indent="-153426" algn="l" defTabSz="1218937" rtl="0" eaLnBrk="1" latinLnBrk="0" hangingPunct="1">
      <a:lnSpc>
        <a:spcPct val="90000"/>
      </a:lnSpc>
      <a:spcAft>
        <a:spcPts val="444"/>
      </a:spcAft>
      <a:buFont typeface="Arial" pitchFamily="34" charset="0"/>
      <a:buChar char="•"/>
      <a:defRPr sz="1200" kern="1200">
        <a:solidFill>
          <a:schemeClr val="tx1"/>
        </a:solidFill>
        <a:latin typeface="Segoe UI" pitchFamily="34" charset="0"/>
        <a:ea typeface="+mn-ea"/>
        <a:cs typeface="+mn-cs"/>
      </a:defRPr>
    </a:lvl3pPr>
    <a:lvl4pPr marL="643682" indent="-195750" algn="l" defTabSz="1218937" rtl="0" eaLnBrk="1" latinLnBrk="0" hangingPunct="1">
      <a:lnSpc>
        <a:spcPct val="90000"/>
      </a:lnSpc>
      <a:spcAft>
        <a:spcPts val="444"/>
      </a:spcAft>
      <a:buFont typeface="Arial" pitchFamily="34" charset="0"/>
      <a:buChar char="•"/>
      <a:defRPr sz="1200" kern="1200">
        <a:solidFill>
          <a:schemeClr val="tx1"/>
        </a:solidFill>
        <a:latin typeface="Segoe UI" pitchFamily="34" charset="0"/>
        <a:ea typeface="+mn-ea"/>
        <a:cs typeface="+mn-cs"/>
      </a:defRPr>
    </a:lvl4pPr>
    <a:lvl5pPr marL="820032" indent="-153426" algn="l" defTabSz="1218937" rtl="0" eaLnBrk="1" latinLnBrk="0" hangingPunct="1">
      <a:lnSpc>
        <a:spcPct val="90000"/>
      </a:lnSpc>
      <a:spcAft>
        <a:spcPts val="444"/>
      </a:spcAft>
      <a:buFont typeface="Arial" pitchFamily="34" charset="0"/>
      <a:buChar char="•"/>
      <a:defRPr sz="1200" kern="1200">
        <a:solidFill>
          <a:schemeClr val="tx1"/>
        </a:solidFill>
        <a:latin typeface="Segoe UI" pitchFamily="34" charset="0"/>
        <a:ea typeface="+mn-ea"/>
        <a:cs typeface="+mn-cs"/>
      </a:defRPr>
    </a:lvl5pPr>
    <a:lvl6pPr marL="3047345" algn="l" defTabSz="1218937" rtl="0" eaLnBrk="1" latinLnBrk="0" hangingPunct="1">
      <a:defRPr sz="1600" kern="1200">
        <a:solidFill>
          <a:schemeClr val="tx1"/>
        </a:solidFill>
        <a:latin typeface="+mn-lt"/>
        <a:ea typeface="+mn-ea"/>
        <a:cs typeface="+mn-cs"/>
      </a:defRPr>
    </a:lvl6pPr>
    <a:lvl7pPr marL="3656813" algn="l" defTabSz="1218937" rtl="0" eaLnBrk="1" latinLnBrk="0" hangingPunct="1">
      <a:defRPr sz="1600" kern="1200">
        <a:solidFill>
          <a:schemeClr val="tx1"/>
        </a:solidFill>
        <a:latin typeface="+mn-lt"/>
        <a:ea typeface="+mn-ea"/>
        <a:cs typeface="+mn-cs"/>
      </a:defRPr>
    </a:lvl7pPr>
    <a:lvl8pPr marL="4266283" algn="l" defTabSz="1218937" rtl="0" eaLnBrk="1" latinLnBrk="0" hangingPunct="1">
      <a:defRPr sz="1600" kern="1200">
        <a:solidFill>
          <a:schemeClr val="tx1"/>
        </a:solidFill>
        <a:latin typeface="+mn-lt"/>
        <a:ea typeface="+mn-ea"/>
        <a:cs typeface="+mn-cs"/>
      </a:defRPr>
    </a:lvl8pPr>
    <a:lvl9pPr marL="4875752" algn="l" defTabSz="121893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www.myapp.com/"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28455162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rtl="0"/>
            <a:r>
              <a:rPr lang="en-NZ" sz="900" b="1" kern="1200" dirty="0" smtClean="0">
                <a:solidFill>
                  <a:schemeClr val="tx1"/>
                </a:solidFill>
                <a:effectLst/>
                <a:latin typeface="Segoe UI" pitchFamily="34" charset="0"/>
                <a:ea typeface="Arial" pitchFamily="-106" charset="0"/>
                <a:cs typeface="Arial" charset="0"/>
              </a:rPr>
              <a:t>Slide Objective</a:t>
            </a:r>
            <a:endParaRPr lang="en-NZ" sz="900" kern="1200" dirty="0" smtClean="0">
              <a:solidFill>
                <a:schemeClr val="tx1"/>
              </a:solidFill>
              <a:effectLst/>
              <a:latin typeface="Segoe UI" pitchFamily="34" charset="0"/>
              <a:ea typeface="Arial" pitchFamily="-106" charset="0"/>
              <a:cs typeface="Arial" charset="0"/>
            </a:endParaRPr>
          </a:p>
          <a:p>
            <a:pPr rtl="0"/>
            <a:r>
              <a:rPr lang="en-NZ" sz="900" kern="1200" dirty="0" smtClean="0">
                <a:solidFill>
                  <a:schemeClr val="tx1"/>
                </a:solidFill>
                <a:effectLst/>
                <a:latin typeface="Segoe UI" pitchFamily="34" charset="0"/>
                <a:ea typeface="Arial" pitchFamily="-106" charset="0"/>
                <a:cs typeface="Arial" charset="0"/>
              </a:rPr>
              <a:t>Explains</a:t>
            </a:r>
            <a:r>
              <a:rPr lang="en-NZ" sz="900" kern="1200" baseline="0" dirty="0" smtClean="0">
                <a:solidFill>
                  <a:schemeClr val="tx1"/>
                </a:solidFill>
                <a:effectLst/>
                <a:latin typeface="Segoe UI" pitchFamily="34" charset="0"/>
                <a:ea typeface="Arial" pitchFamily="-106" charset="0"/>
                <a:cs typeface="Arial" charset="0"/>
              </a:rPr>
              <a:t> the implementation of Session state in Windows Azure multi instance roles</a:t>
            </a:r>
            <a:endParaRPr lang="en-NZ" sz="900" kern="1200" dirty="0" smtClean="0">
              <a:solidFill>
                <a:schemeClr val="tx1"/>
              </a:solidFill>
              <a:effectLst/>
              <a:latin typeface="Segoe UI" pitchFamily="34" charset="0"/>
              <a:ea typeface="Arial" pitchFamily="-106" charset="0"/>
              <a:cs typeface="Arial" charset="0"/>
            </a:endParaRPr>
          </a:p>
          <a:p>
            <a:pPr rtl="0"/>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Speaking Notes</a:t>
            </a:r>
            <a:endParaRPr lang="en-NZ" sz="900" b="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Must move session state off the Web Role</a:t>
            </a:r>
            <a:r>
              <a:rPr lang="en-NZ" sz="900" kern="1200" baseline="0" dirty="0" smtClean="0">
                <a:solidFill>
                  <a:schemeClr val="tx1"/>
                </a:solidFill>
                <a:effectLst/>
                <a:latin typeface="Segoe UI" pitchFamily="34" charset="0"/>
                <a:ea typeface="Arial" pitchFamily="-106" charset="0"/>
                <a:cs typeface="Arial" charset="0"/>
              </a:rPr>
              <a:t> instances </a:t>
            </a:r>
          </a:p>
          <a:p>
            <a:pPr marL="17145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Move it into storage of some sort</a:t>
            </a:r>
          </a:p>
          <a:p>
            <a:pPr marL="17145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Windows Azure </a:t>
            </a:r>
            <a:r>
              <a:rPr lang="en-NZ" sz="900" kern="1200" baseline="0" dirty="0" smtClean="0">
                <a:solidFill>
                  <a:schemeClr val="tx1"/>
                </a:solidFill>
                <a:effectLst/>
                <a:latin typeface="Segoe UI" pitchFamily="34" charset="0"/>
                <a:ea typeface="Arial" pitchFamily="-106" charset="0"/>
                <a:cs typeface="Arial" charset="0"/>
              </a:rPr>
              <a:t>caching </a:t>
            </a:r>
            <a:r>
              <a:rPr lang="en-NZ" sz="900" kern="1200" baseline="0" dirty="0" smtClean="0">
                <a:solidFill>
                  <a:schemeClr val="tx1"/>
                </a:solidFill>
                <a:effectLst/>
                <a:latin typeface="Segoe UI" pitchFamily="34" charset="0"/>
                <a:ea typeface="Arial" pitchFamily="-106" charset="0"/>
                <a:cs typeface="Arial" charset="0"/>
              </a:rPr>
              <a:t>is the obvious choice</a:t>
            </a:r>
          </a:p>
          <a:p>
            <a:pPr marL="455375"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Distributed, in-memory caching running in Windows Azure</a:t>
            </a:r>
          </a:p>
          <a:p>
            <a:pPr marL="17145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SQL Azure and Windows Azure storage are </a:t>
            </a:r>
            <a:r>
              <a:rPr lang="en-NZ" sz="900" kern="1200" baseline="0" dirty="0" err="1" smtClean="0">
                <a:solidFill>
                  <a:schemeClr val="tx1"/>
                </a:solidFill>
                <a:effectLst/>
                <a:latin typeface="Segoe UI" pitchFamily="34" charset="0"/>
                <a:ea typeface="Arial" pitchFamily="-106" charset="0"/>
                <a:cs typeface="Arial" charset="0"/>
              </a:rPr>
              <a:t>are</a:t>
            </a:r>
            <a:r>
              <a:rPr lang="en-NZ" sz="900" kern="1200" baseline="0" dirty="0" smtClean="0">
                <a:solidFill>
                  <a:schemeClr val="tx1"/>
                </a:solidFill>
                <a:effectLst/>
                <a:latin typeface="Segoe UI" pitchFamily="34" charset="0"/>
                <a:ea typeface="Arial" pitchFamily="-106" charset="0"/>
                <a:cs typeface="Arial" charset="0"/>
              </a:rPr>
              <a:t> additional examples</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Which is best will depend on the nature of the application load (due to the transaction charge for Windows Azure Storage)</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SQL Server.</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Will need to implement your own session </a:t>
            </a:r>
            <a:r>
              <a:rPr lang="en-NZ" sz="900" kern="1200" baseline="0" dirty="0" err="1" smtClean="0">
                <a:solidFill>
                  <a:schemeClr val="tx1"/>
                </a:solidFill>
                <a:effectLst/>
                <a:latin typeface="Segoe UI" pitchFamily="34" charset="0"/>
                <a:ea typeface="Arial" pitchFamily="-106" charset="0"/>
                <a:cs typeface="Arial" charset="0"/>
              </a:rPr>
              <a:t>cleanup</a:t>
            </a:r>
            <a:r>
              <a:rPr lang="en-NZ" sz="900" kern="1200" baseline="0" dirty="0" smtClean="0">
                <a:solidFill>
                  <a:schemeClr val="tx1"/>
                </a:solidFill>
                <a:effectLst/>
                <a:latin typeface="Segoe UI" pitchFamily="34" charset="0"/>
                <a:ea typeface="Arial" pitchFamily="-106" charset="0"/>
                <a:cs typeface="Arial" charset="0"/>
              </a:rPr>
              <a:t> code for SQL Azure which means you will probably need a custom session state provider</a:t>
            </a: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The Windows Azure Storage Provider is SAMPLE CODE ONLY. It should not be relied on for production apps without significant modification</a:t>
            </a:r>
          </a:p>
          <a:p>
            <a:pPr marL="17145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Another</a:t>
            </a:r>
            <a:r>
              <a:rPr lang="en-NZ" sz="900" kern="1200" baseline="0" dirty="0" smtClean="0">
                <a:solidFill>
                  <a:schemeClr val="tx1"/>
                </a:solidFill>
                <a:effectLst/>
                <a:latin typeface="Segoe UI" pitchFamily="34" charset="0"/>
                <a:ea typeface="Arial" pitchFamily="-106" charset="0"/>
                <a:cs typeface="Arial" charset="0"/>
              </a:rPr>
              <a:t> option is to push the state to the client.</a:t>
            </a:r>
          </a:p>
          <a:p>
            <a:pPr marL="17145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Could potentially write a custom session state provider that always persists the state to a cookie</a:t>
            </a:r>
          </a:p>
          <a:p>
            <a:pPr marL="455375"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This WILL have performance impact</a:t>
            </a:r>
          </a:p>
          <a:p>
            <a:pPr marL="171450" marR="0" lvl="0" indent="-171450" algn="l" defTabSz="1218937" rtl="0" eaLnBrk="1" fontAlgn="auto" latinLnBrk="0" hangingPunct="1">
              <a:lnSpc>
                <a:spcPct val="90000"/>
              </a:lnSpc>
              <a:spcBef>
                <a:spcPts val="0"/>
              </a:spcBef>
              <a:spcAft>
                <a:spcPts val="444"/>
              </a:spcAft>
              <a:buClrTx/>
              <a:buSzTx/>
              <a:buFont typeface="Arial" pitchFamily="34" charset="0"/>
              <a:buChar char="•"/>
              <a:tabLst/>
              <a:defRPr/>
            </a:pPr>
            <a:r>
              <a:rPr lang="en-NZ" sz="900" kern="1200" baseline="0" dirty="0" smtClean="0">
                <a:solidFill>
                  <a:schemeClr val="tx1"/>
                </a:solidFill>
                <a:effectLst/>
                <a:latin typeface="Segoe UI" pitchFamily="34" charset="0"/>
                <a:ea typeface="Arial" pitchFamily="-106" charset="0"/>
                <a:cs typeface="Arial" charset="0"/>
              </a:rPr>
              <a:t>Could also use a custom or 3</a:t>
            </a:r>
            <a:r>
              <a:rPr lang="en-NZ" sz="900" kern="1200" baseline="30000" dirty="0" smtClean="0">
                <a:solidFill>
                  <a:schemeClr val="tx1"/>
                </a:solidFill>
                <a:effectLst/>
                <a:latin typeface="Segoe UI" pitchFamily="34" charset="0"/>
                <a:ea typeface="Arial" pitchFamily="-106" charset="0"/>
                <a:cs typeface="Arial" charset="0"/>
              </a:rPr>
              <a:t>rd</a:t>
            </a:r>
            <a:r>
              <a:rPr lang="en-NZ" sz="900" kern="1200" baseline="0" dirty="0" smtClean="0">
                <a:solidFill>
                  <a:schemeClr val="tx1"/>
                </a:solidFill>
                <a:effectLst/>
                <a:latin typeface="Segoe UI" pitchFamily="34" charset="0"/>
                <a:ea typeface="Arial" pitchFamily="-106" charset="0"/>
                <a:cs typeface="Arial" charset="0"/>
              </a:rPr>
              <a:t> party distributed cache to store session state in a shared everything (fully replicated) configuration (e.g. </a:t>
            </a:r>
            <a:r>
              <a:rPr lang="en-NZ" sz="900" kern="1200" baseline="0" dirty="0" err="1" smtClean="0">
                <a:solidFill>
                  <a:schemeClr val="tx1"/>
                </a:solidFill>
                <a:effectLst/>
                <a:latin typeface="Segoe UI" pitchFamily="34" charset="0"/>
                <a:ea typeface="Arial" pitchFamily="-106" charset="0"/>
                <a:cs typeface="Arial" charset="0"/>
              </a:rPr>
              <a:t>memcached</a:t>
            </a:r>
            <a:r>
              <a:rPr lang="en-NZ" sz="900" kern="1200" baseline="0" dirty="0" smtClean="0">
                <a:solidFill>
                  <a:schemeClr val="tx1"/>
                </a:solidFill>
                <a:effectLst/>
                <a:latin typeface="Segoe UI" pitchFamily="34" charset="0"/>
                <a:ea typeface="Arial" pitchFamily="-106" charset="0"/>
                <a:cs typeface="Arial" charset="0"/>
              </a:rPr>
              <a:t>)</a:t>
            </a:r>
          </a:p>
          <a:p>
            <a:pPr marL="0" lvl="0" indent="0" rtl="0">
              <a:buFont typeface="Arial" pitchFamily="34" charset="0"/>
              <a:buNone/>
            </a:pPr>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Notes</a:t>
            </a:r>
          </a:p>
          <a:p>
            <a:pPr rtl="0"/>
            <a:r>
              <a:rPr lang="en-NZ" sz="900" b="0" kern="1200" dirty="0" smtClean="0">
                <a:solidFill>
                  <a:schemeClr val="tx1"/>
                </a:solidFill>
                <a:effectLst/>
                <a:latin typeface="Segoe UI" pitchFamily="34" charset="0"/>
                <a:ea typeface="Arial" pitchFamily="-106" charset="0"/>
                <a:cs typeface="Arial" charset="0"/>
              </a:rPr>
              <a:t>3</a:t>
            </a:r>
            <a:r>
              <a:rPr lang="en-NZ" sz="900" b="0" kern="1200" baseline="30000" dirty="0" smtClean="0">
                <a:solidFill>
                  <a:schemeClr val="tx1"/>
                </a:solidFill>
                <a:effectLst/>
                <a:latin typeface="Segoe UI" pitchFamily="34" charset="0"/>
                <a:ea typeface="Arial" pitchFamily="-106" charset="0"/>
                <a:cs typeface="Arial" charset="0"/>
              </a:rPr>
              <a:t>rd</a:t>
            </a:r>
            <a:r>
              <a:rPr lang="en-NZ" sz="900" b="0" kern="1200" dirty="0" smtClean="0">
                <a:solidFill>
                  <a:schemeClr val="tx1"/>
                </a:solidFill>
                <a:effectLst/>
                <a:latin typeface="Segoe UI" pitchFamily="34" charset="0"/>
                <a:ea typeface="Arial" pitchFamily="-106" charset="0"/>
                <a:cs typeface="Arial" charset="0"/>
              </a:rPr>
              <a:t> party </a:t>
            </a:r>
            <a:r>
              <a:rPr lang="en-NZ" sz="900" b="0" kern="1200" dirty="0" err="1" smtClean="0">
                <a:solidFill>
                  <a:schemeClr val="tx1"/>
                </a:solidFill>
                <a:effectLst/>
                <a:latin typeface="Segoe UI" pitchFamily="34" charset="0"/>
                <a:ea typeface="Arial" pitchFamily="-106" charset="0"/>
                <a:cs typeface="Arial" charset="0"/>
              </a:rPr>
              <a:t>Sql</a:t>
            </a:r>
            <a:r>
              <a:rPr lang="en-NZ" sz="900" b="0" kern="1200" dirty="0" smtClean="0">
                <a:solidFill>
                  <a:schemeClr val="tx1"/>
                </a:solidFill>
                <a:effectLst/>
                <a:latin typeface="Segoe UI" pitchFamily="34" charset="0"/>
                <a:ea typeface="Arial" pitchFamily="-106" charset="0"/>
                <a:cs typeface="Arial" charset="0"/>
              </a:rPr>
              <a:t> Azure session state provider</a:t>
            </a:r>
          </a:p>
          <a:p>
            <a:pPr rtl="0"/>
            <a:r>
              <a:rPr lang="en-NZ" sz="900" b="0" kern="1200" dirty="0" smtClean="0">
                <a:solidFill>
                  <a:schemeClr val="tx1"/>
                </a:solidFill>
                <a:effectLst/>
                <a:latin typeface="Segoe UI" pitchFamily="34" charset="0"/>
                <a:ea typeface="Arial" pitchFamily="-106" charset="0"/>
                <a:cs typeface="Arial" charset="0"/>
              </a:rPr>
              <a:t>http://azuresqlsession.codeplex.com/wikipage?title=Home&amp;ProjectName=azuresqlsession</a:t>
            </a:r>
          </a:p>
          <a:p>
            <a:pPr rtl="0"/>
            <a:r>
              <a:rPr lang="en-NZ" sz="900" b="0" kern="1200" dirty="0" smtClean="0">
                <a:solidFill>
                  <a:schemeClr val="tx1"/>
                </a:solidFill>
                <a:effectLst/>
                <a:latin typeface="Segoe UI" pitchFamily="34" charset="0"/>
                <a:ea typeface="Arial" pitchFamily="-106" charset="0"/>
                <a:cs typeface="Arial" charset="0"/>
              </a:rPr>
              <a:t>Cookie size performance</a:t>
            </a:r>
            <a:r>
              <a:rPr lang="en-NZ" sz="900" b="0" kern="1200" baseline="0" dirty="0" smtClean="0">
                <a:solidFill>
                  <a:schemeClr val="tx1"/>
                </a:solidFill>
                <a:effectLst/>
                <a:latin typeface="Segoe UI" pitchFamily="34" charset="0"/>
                <a:ea typeface="Arial" pitchFamily="-106" charset="0"/>
                <a:cs typeface="Arial" charset="0"/>
              </a:rPr>
              <a:t> impact</a:t>
            </a:r>
          </a:p>
          <a:p>
            <a:pPr rtl="0"/>
            <a:r>
              <a:rPr lang="en-NZ" sz="900" b="0" kern="1200" dirty="0" smtClean="0">
                <a:solidFill>
                  <a:schemeClr val="tx1"/>
                </a:solidFill>
                <a:effectLst/>
                <a:latin typeface="Segoe UI" pitchFamily="34" charset="0"/>
                <a:ea typeface="Arial" pitchFamily="-106" charset="0"/>
                <a:cs typeface="Arial" charset="0"/>
              </a:rPr>
              <a:t>http://www.yuiblog.com/blog/2007/03/01/performance-research-part-3/ </a:t>
            </a:r>
          </a:p>
          <a:p>
            <a:r>
              <a:rPr lang="en-US" dirty="0" smtClean="0"/>
              <a:t>http://blogs.msdn.com/b/eugeniop/archive/2010/06/05/windows-azure-architecture-guide-part-2-managing-sessions.aspx</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16467602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rtl="0"/>
            <a:r>
              <a:rPr lang="en-NZ" sz="900" b="1" kern="1200" dirty="0" smtClean="0">
                <a:solidFill>
                  <a:schemeClr val="tx1"/>
                </a:solidFill>
                <a:effectLst/>
                <a:latin typeface="Segoe UI" pitchFamily="34" charset="0"/>
                <a:ea typeface="Arial" pitchFamily="-106" charset="0"/>
                <a:cs typeface="Arial" charset="0"/>
              </a:rPr>
              <a:t>Slide Objective</a:t>
            </a:r>
            <a:endParaRPr lang="en-NZ" sz="900" kern="1200" dirty="0" smtClean="0">
              <a:solidFill>
                <a:schemeClr val="tx1"/>
              </a:solidFill>
              <a:effectLst/>
              <a:latin typeface="Segoe UI" pitchFamily="34" charset="0"/>
              <a:ea typeface="Arial" pitchFamily="-106" charset="0"/>
              <a:cs typeface="Arial" charset="0"/>
            </a:endParaRPr>
          </a:p>
          <a:p>
            <a:pPr rtl="0"/>
            <a:r>
              <a:rPr lang="en-NZ" sz="900" kern="1200" dirty="0" smtClean="0">
                <a:solidFill>
                  <a:schemeClr val="tx1"/>
                </a:solidFill>
                <a:effectLst/>
                <a:latin typeface="Segoe UI" pitchFamily="34" charset="0"/>
                <a:ea typeface="Arial" pitchFamily="-106" charset="0"/>
                <a:cs typeface="Arial" charset="0"/>
              </a:rPr>
              <a:t>Explains the use of SQL Azure as a backing store</a:t>
            </a:r>
          </a:p>
          <a:p>
            <a:pPr rtl="0"/>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Speaking Notes</a:t>
            </a:r>
            <a:endParaRPr lang="en-NZ" sz="900" b="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The Out of the Box SQL Server</a:t>
            </a:r>
            <a:r>
              <a:rPr lang="en-NZ" sz="900" kern="1200" baseline="0" dirty="0" smtClean="0">
                <a:solidFill>
                  <a:schemeClr val="tx1"/>
                </a:solidFill>
                <a:effectLst/>
                <a:latin typeface="Segoe UI" pitchFamily="34" charset="0"/>
                <a:ea typeface="Arial" pitchFamily="-106" charset="0"/>
                <a:cs typeface="Arial" charset="0"/>
              </a:rPr>
              <a:t> </a:t>
            </a:r>
            <a:r>
              <a:rPr lang="en-NZ" sz="900" kern="1200" dirty="0" smtClean="0">
                <a:solidFill>
                  <a:schemeClr val="tx1"/>
                </a:solidFill>
                <a:effectLst/>
                <a:latin typeface="Segoe UI" pitchFamily="34" charset="0"/>
                <a:ea typeface="Arial" pitchFamily="-106" charset="0"/>
                <a:cs typeface="Arial" charset="0"/>
              </a:rPr>
              <a:t>ASP.NET Session State mechanism is not suitable for Azure</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Relies on SQL Server Agent which is not available in SQL Azure</a:t>
            </a:r>
            <a:br>
              <a:rPr lang="en-NZ" sz="900" kern="1200" dirty="0" smtClean="0">
                <a:solidFill>
                  <a:schemeClr val="tx1"/>
                </a:solidFill>
                <a:effectLst/>
                <a:latin typeface="Segoe UI" pitchFamily="34" charset="0"/>
                <a:ea typeface="Arial" pitchFamily="-106" charset="0"/>
                <a:cs typeface="Arial" charset="0"/>
              </a:rPr>
            </a:br>
            <a:endParaRPr lang="en-NZ" sz="90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endParaRPr lang="en-NZ" sz="90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Will need to implement</a:t>
            </a:r>
            <a:r>
              <a:rPr lang="en-NZ" sz="900" kern="1200" baseline="0" dirty="0" smtClean="0">
                <a:solidFill>
                  <a:schemeClr val="tx1"/>
                </a:solidFill>
                <a:effectLst/>
                <a:latin typeface="Segoe UI" pitchFamily="34" charset="0"/>
                <a:ea typeface="Arial" pitchFamily="-106" charset="0"/>
                <a:cs typeface="Arial" charset="0"/>
              </a:rPr>
              <a:t> a custom session state provider</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Store and retrieve state</a:t>
            </a:r>
          </a:p>
          <a:p>
            <a:pPr marL="628650" lvl="1" indent="-171450" rtl="0">
              <a:buFont typeface="Arial" pitchFamily="34" charset="0"/>
              <a:buChar char="•"/>
            </a:pPr>
            <a:r>
              <a:rPr lang="en-NZ" sz="900" kern="1200" baseline="0" dirty="0" err="1" smtClean="0">
                <a:solidFill>
                  <a:schemeClr val="tx1"/>
                </a:solidFill>
                <a:effectLst/>
                <a:latin typeface="Segoe UI" pitchFamily="34" charset="0"/>
                <a:ea typeface="Arial" pitchFamily="-106" charset="0"/>
                <a:cs typeface="Arial" charset="0"/>
              </a:rPr>
              <a:t>Cleanup</a:t>
            </a:r>
            <a:r>
              <a:rPr lang="en-NZ" sz="900" kern="1200" baseline="0" dirty="0" smtClean="0">
                <a:solidFill>
                  <a:schemeClr val="tx1"/>
                </a:solidFill>
                <a:effectLst/>
                <a:latin typeface="Segoe UI" pitchFamily="34" charset="0"/>
                <a:ea typeface="Arial" pitchFamily="-106" charset="0"/>
                <a:cs typeface="Arial" charset="0"/>
              </a:rPr>
              <a:t> </a:t>
            </a:r>
          </a:p>
          <a:p>
            <a:pPr marL="628650" lvl="1" indent="-171450" rtl="0">
              <a:buFont typeface="Arial" pitchFamily="34" charset="0"/>
              <a:buChar char="•"/>
            </a:pPr>
            <a:endParaRPr lang="en-NZ" sz="9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Will probably want to use some sort of partitioning mechanism. </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Partitioning is a feature in the ASP.NET provider interfaces… so just need to implement the mechanism to </a:t>
            </a:r>
            <a:r>
              <a:rPr lang="en-NZ" sz="900" kern="1200" baseline="0" dirty="0" err="1" smtClean="0">
                <a:solidFill>
                  <a:schemeClr val="tx1"/>
                </a:solidFill>
                <a:effectLst/>
                <a:latin typeface="Segoe UI" pitchFamily="34" charset="0"/>
                <a:ea typeface="Arial" pitchFamily="-106" charset="0"/>
                <a:cs typeface="Arial" charset="0"/>
              </a:rPr>
              <a:t>reolsve</a:t>
            </a:r>
            <a:r>
              <a:rPr lang="en-NZ" sz="900" kern="1200" baseline="0" dirty="0" smtClean="0">
                <a:solidFill>
                  <a:schemeClr val="tx1"/>
                </a:solidFill>
                <a:effectLst/>
                <a:latin typeface="Segoe UI" pitchFamily="34" charset="0"/>
                <a:ea typeface="Arial" pitchFamily="-106" charset="0"/>
                <a:cs typeface="Arial" charset="0"/>
              </a:rPr>
              <a:t> the partition</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For more on partitioning see the day 2 storage strategies session</a:t>
            </a:r>
          </a:p>
          <a:p>
            <a:pPr marL="628650" lvl="1" indent="-171450" rtl="0">
              <a:buFont typeface="Arial" pitchFamily="34" charset="0"/>
              <a:buChar char="•"/>
            </a:pPr>
            <a:endParaRPr lang="en-NZ" sz="9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SQL Azure is cost competitive</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Particularly in high and consistent load scenarios</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SQL Azure does not have the storage transaction charge </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SQL Session state generally only requires a small amount of storage</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Scale out across 1GB SQL Azure databases</a:t>
            </a:r>
            <a:r>
              <a:rPr lang="en-NZ" sz="900" kern="1200" dirty="0" smtClean="0">
                <a:solidFill>
                  <a:schemeClr val="tx1"/>
                </a:solidFill>
                <a:effectLst/>
                <a:latin typeface="Segoe UI" pitchFamily="34" charset="0"/>
                <a:ea typeface="Arial" pitchFamily="-106" charset="0"/>
                <a:cs typeface="Arial" charset="0"/>
              </a:rPr>
              <a:t/>
            </a:r>
            <a:br>
              <a:rPr lang="en-NZ" sz="900" kern="1200" dirty="0" smtClean="0">
                <a:solidFill>
                  <a:schemeClr val="tx1"/>
                </a:solidFill>
                <a:effectLst/>
                <a:latin typeface="Segoe UI" pitchFamily="34" charset="0"/>
                <a:ea typeface="Arial" pitchFamily="-106" charset="0"/>
                <a:cs typeface="Arial" charset="0"/>
              </a:rPr>
            </a:br>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Notes</a:t>
            </a:r>
          </a:p>
          <a:p>
            <a:pPr rtl="0"/>
            <a:r>
              <a:rPr lang="en-NZ" sz="900" b="0" kern="1200" dirty="0" smtClean="0">
                <a:solidFill>
                  <a:schemeClr val="tx1"/>
                </a:solidFill>
                <a:effectLst/>
                <a:latin typeface="Segoe UI" pitchFamily="34" charset="0"/>
                <a:ea typeface="Arial" pitchFamily="-106" charset="0"/>
                <a:cs typeface="Arial" charset="0"/>
              </a:rPr>
              <a:t>3</a:t>
            </a:r>
            <a:r>
              <a:rPr lang="en-NZ" sz="900" b="0" kern="1200" baseline="30000" dirty="0" smtClean="0">
                <a:solidFill>
                  <a:schemeClr val="tx1"/>
                </a:solidFill>
                <a:effectLst/>
                <a:latin typeface="Segoe UI" pitchFamily="34" charset="0"/>
                <a:ea typeface="Arial" pitchFamily="-106" charset="0"/>
                <a:cs typeface="Arial" charset="0"/>
              </a:rPr>
              <a:t>rd</a:t>
            </a:r>
            <a:r>
              <a:rPr lang="en-NZ" sz="900" b="0" kern="1200" dirty="0" smtClean="0">
                <a:solidFill>
                  <a:schemeClr val="tx1"/>
                </a:solidFill>
                <a:effectLst/>
                <a:latin typeface="Segoe UI" pitchFamily="34" charset="0"/>
                <a:ea typeface="Arial" pitchFamily="-106" charset="0"/>
                <a:cs typeface="Arial" charset="0"/>
              </a:rPr>
              <a:t> party </a:t>
            </a:r>
            <a:r>
              <a:rPr lang="en-NZ" sz="900" b="0" kern="1200" dirty="0" err="1" smtClean="0">
                <a:solidFill>
                  <a:schemeClr val="tx1"/>
                </a:solidFill>
                <a:effectLst/>
                <a:latin typeface="Segoe UI" pitchFamily="34" charset="0"/>
                <a:ea typeface="Arial" pitchFamily="-106" charset="0"/>
                <a:cs typeface="Arial" charset="0"/>
              </a:rPr>
              <a:t>Sql</a:t>
            </a:r>
            <a:r>
              <a:rPr lang="en-NZ" sz="900" b="0" kern="1200" dirty="0" smtClean="0">
                <a:solidFill>
                  <a:schemeClr val="tx1"/>
                </a:solidFill>
                <a:effectLst/>
                <a:latin typeface="Segoe UI" pitchFamily="34" charset="0"/>
                <a:ea typeface="Arial" pitchFamily="-106" charset="0"/>
                <a:cs typeface="Arial" charset="0"/>
              </a:rPr>
              <a:t> Azure session state provider</a:t>
            </a:r>
          </a:p>
          <a:p>
            <a:pPr rtl="0"/>
            <a:r>
              <a:rPr lang="en-NZ" sz="900" b="0" kern="1200" dirty="0" smtClean="0">
                <a:solidFill>
                  <a:schemeClr val="tx1"/>
                </a:solidFill>
                <a:effectLst/>
                <a:latin typeface="Segoe UI" pitchFamily="34" charset="0"/>
                <a:ea typeface="Arial" pitchFamily="-106" charset="0"/>
                <a:cs typeface="Arial" charset="0"/>
              </a:rPr>
              <a:t>http://azuresqlsession.codeplex.com/wikipage?title=Home&amp;ProjectName=azuresqlsession</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32603851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NZ" sz="1200" b="1" kern="1200" dirty="0" smtClean="0">
                <a:solidFill>
                  <a:schemeClr val="tx1"/>
                </a:solidFill>
                <a:effectLst/>
                <a:latin typeface="Segoe UI" pitchFamily="34" charset="0"/>
                <a:ea typeface="Arial" pitchFamily="-106" charset="0"/>
                <a:cs typeface="Arial" charset="0"/>
              </a:rPr>
              <a:t>Slide Objective</a:t>
            </a:r>
            <a:endParaRPr lang="en-NZ" sz="1200" kern="1200" dirty="0" smtClean="0">
              <a:solidFill>
                <a:schemeClr val="tx1"/>
              </a:solidFill>
              <a:effectLst/>
              <a:latin typeface="Segoe UI" pitchFamily="34" charset="0"/>
              <a:ea typeface="Arial" pitchFamily="-106" charset="0"/>
              <a:cs typeface="Arial" charset="0"/>
            </a:endParaRPr>
          </a:p>
          <a:p>
            <a:pPr rtl="0"/>
            <a:r>
              <a:rPr lang="en-NZ" sz="1200" kern="1200" dirty="0" smtClean="0">
                <a:solidFill>
                  <a:schemeClr val="tx1"/>
                </a:solidFill>
                <a:effectLst/>
                <a:latin typeface="Segoe UI" pitchFamily="34" charset="0"/>
                <a:ea typeface="Arial" pitchFamily="-106" charset="0"/>
                <a:cs typeface="Arial" charset="0"/>
              </a:rPr>
              <a:t>Explains</a:t>
            </a:r>
            <a:r>
              <a:rPr lang="en-NZ" sz="1200" kern="1200" baseline="0" dirty="0" smtClean="0">
                <a:solidFill>
                  <a:schemeClr val="tx1"/>
                </a:solidFill>
                <a:effectLst/>
                <a:latin typeface="Segoe UI" pitchFamily="34" charset="0"/>
                <a:ea typeface="Arial" pitchFamily="-106" charset="0"/>
                <a:cs typeface="Arial" charset="0"/>
              </a:rPr>
              <a:t> the operation of Session state in Windows Azure multi instance roles using partitioned SQL Azure as the mechanism</a:t>
            </a:r>
            <a:endParaRPr lang="en-NZ" sz="1200" kern="1200" dirty="0" smtClean="0">
              <a:solidFill>
                <a:schemeClr val="tx1"/>
              </a:solidFill>
              <a:effectLst/>
              <a:latin typeface="Segoe UI" pitchFamily="34" charset="0"/>
              <a:ea typeface="Arial" pitchFamily="-106" charset="0"/>
              <a:cs typeface="Arial" charset="0"/>
            </a:endParaRPr>
          </a:p>
          <a:p>
            <a:pPr rtl="0"/>
            <a:endParaRPr lang="en-NZ" sz="1200" kern="1200" dirty="0" smtClean="0">
              <a:solidFill>
                <a:schemeClr val="tx1"/>
              </a:solidFill>
              <a:effectLst/>
              <a:latin typeface="Segoe UI" pitchFamily="34" charset="0"/>
              <a:ea typeface="Arial" pitchFamily="-106" charset="0"/>
              <a:cs typeface="Arial" charset="0"/>
            </a:endParaRPr>
          </a:p>
          <a:p>
            <a:pPr rtl="0"/>
            <a:r>
              <a:rPr lang="en-NZ" sz="1200" b="1" kern="1200" dirty="0" smtClean="0">
                <a:solidFill>
                  <a:schemeClr val="tx1"/>
                </a:solidFill>
                <a:effectLst/>
                <a:latin typeface="Segoe UI" pitchFamily="34" charset="0"/>
                <a:ea typeface="Arial" pitchFamily="-106" charset="0"/>
                <a:cs typeface="Arial" charset="0"/>
              </a:rPr>
              <a:t>Speaking Notes</a:t>
            </a:r>
            <a:endParaRPr lang="en-NZ" sz="1200" b="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1200" kern="1200" dirty="0" smtClean="0">
                <a:solidFill>
                  <a:schemeClr val="tx1"/>
                </a:solidFill>
                <a:effectLst/>
                <a:latin typeface="Segoe UI" pitchFamily="34" charset="0"/>
                <a:ea typeface="Arial" pitchFamily="-106" charset="0"/>
                <a:cs typeface="Arial" charset="0"/>
              </a:rPr>
              <a:t>In this approach</a:t>
            </a:r>
          </a:p>
          <a:p>
            <a:pPr marL="171450" indent="-171450" rtl="0">
              <a:buFont typeface="Arial" pitchFamily="34" charset="0"/>
              <a:buChar char="•"/>
            </a:pPr>
            <a:endParaRPr lang="en-NZ" sz="120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1200" kern="1200" dirty="0" smtClean="0">
                <a:solidFill>
                  <a:schemeClr val="tx1"/>
                </a:solidFill>
                <a:effectLst/>
                <a:latin typeface="Segoe UI" pitchFamily="34" charset="0"/>
                <a:ea typeface="Arial" pitchFamily="-106" charset="0"/>
                <a:cs typeface="Arial" charset="0"/>
              </a:rPr>
              <a:t>3 x 1GB SQL Azure databases</a:t>
            </a:r>
            <a:r>
              <a:rPr lang="en-NZ" sz="1200" kern="1200" baseline="0" dirty="0" smtClean="0">
                <a:solidFill>
                  <a:schemeClr val="tx1"/>
                </a:solidFill>
                <a:effectLst/>
                <a:latin typeface="Segoe UI" pitchFamily="34" charset="0"/>
                <a:ea typeface="Arial" pitchFamily="-106" charset="0"/>
                <a:cs typeface="Arial" charset="0"/>
              </a:rPr>
              <a:t> are used</a:t>
            </a:r>
          </a:p>
          <a:p>
            <a:pPr marL="171450" indent="-171450" rtl="0">
              <a:buFont typeface="Arial" pitchFamily="34" charset="0"/>
              <a:buChar char="•"/>
            </a:pPr>
            <a:endParaRPr lang="en-NZ" sz="1200" kern="1200" baseline="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The appropriate partition is resolved by the Web Role and the session state is pushed to the correct database</a:t>
            </a:r>
          </a:p>
          <a:p>
            <a:pPr marL="171450" indent="-171450" rtl="0">
              <a:buFont typeface="Arial" pitchFamily="34" charset="0"/>
              <a:buChar char="•"/>
            </a:pPr>
            <a:endParaRPr lang="en-NZ" sz="1200" kern="1200" baseline="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At the end of this process the session state value will be reliably read as being 2</a:t>
            </a:r>
            <a:r>
              <a:rPr lang="en-NZ" sz="1200" kern="1200" dirty="0" smtClean="0">
                <a:solidFill>
                  <a:schemeClr val="tx1"/>
                </a:solidFill>
                <a:effectLst/>
                <a:latin typeface="Segoe UI" pitchFamily="34" charset="0"/>
                <a:ea typeface="Arial" pitchFamily="-106" charset="0"/>
                <a:cs typeface="Arial" charset="0"/>
              </a:rPr>
              <a:t/>
            </a:r>
            <a:br>
              <a:rPr lang="en-NZ" sz="1200" kern="1200" dirty="0" smtClean="0">
                <a:solidFill>
                  <a:schemeClr val="tx1"/>
                </a:solidFill>
                <a:effectLst/>
                <a:latin typeface="Segoe UI" pitchFamily="34" charset="0"/>
                <a:ea typeface="Arial" pitchFamily="-106" charset="0"/>
                <a:cs typeface="Arial" charset="0"/>
              </a:rPr>
            </a:br>
            <a:endParaRPr lang="en-NZ" sz="1200" kern="1200" dirty="0" smtClean="0">
              <a:solidFill>
                <a:schemeClr val="tx1"/>
              </a:solidFill>
              <a:effectLst/>
              <a:latin typeface="Segoe UI" pitchFamily="34" charset="0"/>
              <a:ea typeface="Arial" pitchFamily="-106" charset="0"/>
              <a:cs typeface="Arial" charset="0"/>
            </a:endParaRPr>
          </a:p>
          <a:p>
            <a:pPr rtl="0"/>
            <a:r>
              <a:rPr lang="en-NZ" sz="1200" b="1" kern="1200" dirty="0" smtClean="0">
                <a:solidFill>
                  <a:schemeClr val="tx1"/>
                </a:solidFill>
                <a:effectLst/>
                <a:latin typeface="Segoe UI" pitchFamily="34" charset="0"/>
                <a:ea typeface="Arial" pitchFamily="-106" charset="0"/>
                <a:cs typeface="Arial" charset="0"/>
              </a:rPr>
              <a:t>Notes</a:t>
            </a:r>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24942590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NZ" sz="1200" b="1" kern="1200" dirty="0" smtClean="0">
                <a:solidFill>
                  <a:schemeClr val="tx1"/>
                </a:solidFill>
                <a:effectLst/>
                <a:latin typeface="Segoe UI" pitchFamily="34" charset="0"/>
                <a:ea typeface="Arial" pitchFamily="-106" charset="0"/>
                <a:cs typeface="Arial" charset="0"/>
              </a:rPr>
              <a:t>Slide Objective</a:t>
            </a:r>
            <a:endParaRPr lang="en-NZ" sz="1200" kern="1200" dirty="0" smtClean="0">
              <a:solidFill>
                <a:schemeClr val="tx1"/>
              </a:solidFill>
              <a:effectLst/>
              <a:latin typeface="Segoe UI" pitchFamily="34" charset="0"/>
              <a:ea typeface="Arial" pitchFamily="-106" charset="0"/>
              <a:cs typeface="Arial" charset="0"/>
            </a:endParaRPr>
          </a:p>
          <a:p>
            <a:pPr rtl="0"/>
            <a:r>
              <a:rPr lang="en-NZ" sz="1200" kern="1200" dirty="0" smtClean="0">
                <a:solidFill>
                  <a:schemeClr val="tx1"/>
                </a:solidFill>
                <a:effectLst/>
                <a:latin typeface="Segoe UI" pitchFamily="34" charset="0"/>
                <a:ea typeface="Arial" pitchFamily="-106" charset="0"/>
                <a:cs typeface="Arial" charset="0"/>
              </a:rPr>
              <a:t>Provides a pointer to and discussion of the Windows Azure Storage providers</a:t>
            </a:r>
          </a:p>
          <a:p>
            <a:pPr rtl="0"/>
            <a:endParaRPr lang="en-NZ" sz="1200" kern="1200" dirty="0" smtClean="0">
              <a:solidFill>
                <a:schemeClr val="tx1"/>
              </a:solidFill>
              <a:effectLst/>
              <a:latin typeface="Segoe UI" pitchFamily="34" charset="0"/>
              <a:ea typeface="Arial" pitchFamily="-106" charset="0"/>
              <a:cs typeface="Arial" charset="0"/>
            </a:endParaRPr>
          </a:p>
          <a:p>
            <a:pPr rtl="0"/>
            <a:r>
              <a:rPr lang="en-NZ" sz="1200" b="1" kern="1200" dirty="0" smtClean="0">
                <a:solidFill>
                  <a:schemeClr val="tx1"/>
                </a:solidFill>
                <a:effectLst/>
                <a:latin typeface="Segoe UI" pitchFamily="34" charset="0"/>
                <a:ea typeface="Arial" pitchFamily="-106" charset="0"/>
                <a:cs typeface="Arial" charset="0"/>
              </a:rPr>
              <a:t>Speaking Notes</a:t>
            </a:r>
            <a:endParaRPr lang="en-NZ" sz="1200" b="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1200" kern="1200" dirty="0" smtClean="0">
                <a:solidFill>
                  <a:schemeClr val="tx1"/>
                </a:solidFill>
                <a:effectLst/>
                <a:latin typeface="Segoe UI" pitchFamily="34" charset="0"/>
                <a:ea typeface="Arial" pitchFamily="-106" charset="0"/>
                <a:cs typeface="Arial" charset="0"/>
              </a:rPr>
              <a:t>Windows</a:t>
            </a:r>
            <a:r>
              <a:rPr lang="en-NZ" sz="1200" kern="1200" baseline="0" dirty="0" smtClean="0">
                <a:solidFill>
                  <a:schemeClr val="tx1"/>
                </a:solidFill>
                <a:effectLst/>
                <a:latin typeface="Segoe UI" pitchFamily="34" charset="0"/>
                <a:ea typeface="Arial" pitchFamily="-106" charset="0"/>
                <a:cs typeface="Arial" charset="0"/>
              </a:rPr>
              <a:t> Azure storage also makes an ideal location for session state</a:t>
            </a:r>
          </a:p>
          <a:p>
            <a:pPr marL="171450" indent="-171450" rtl="0">
              <a:buFont typeface="Arial" pitchFamily="34" charset="0"/>
              <a:buChar char="•"/>
            </a:pPr>
            <a:r>
              <a:rPr lang="en-NZ" sz="1200" kern="1200" dirty="0" smtClean="0">
                <a:solidFill>
                  <a:schemeClr val="tx1"/>
                </a:solidFill>
                <a:effectLst/>
                <a:latin typeface="Segoe UI" pitchFamily="34" charset="0"/>
                <a:ea typeface="Arial" pitchFamily="-106" charset="0"/>
                <a:cs typeface="Arial" charset="0"/>
              </a:rPr>
              <a:t>The sample providers available on</a:t>
            </a:r>
            <a:r>
              <a:rPr lang="en-NZ" sz="1200" kern="1200" baseline="0" dirty="0" smtClean="0">
                <a:solidFill>
                  <a:schemeClr val="tx1"/>
                </a:solidFill>
                <a:effectLst/>
                <a:latin typeface="Segoe UI" pitchFamily="34" charset="0"/>
                <a:ea typeface="Arial" pitchFamily="-106" charset="0"/>
                <a:cs typeface="Arial" charset="0"/>
              </a:rPr>
              <a:t> MSDN should be treated as a starting point only</a:t>
            </a:r>
            <a:r>
              <a:rPr lang="en-NZ" sz="1200" kern="1200" dirty="0" smtClean="0">
                <a:solidFill>
                  <a:schemeClr val="tx1"/>
                </a:solidFill>
                <a:effectLst/>
                <a:latin typeface="Segoe UI" pitchFamily="34" charset="0"/>
                <a:ea typeface="Arial" pitchFamily="-106" charset="0"/>
                <a:cs typeface="Arial" charset="0"/>
              </a:rPr>
              <a:t/>
            </a:r>
            <a:br>
              <a:rPr lang="en-NZ" sz="1200" kern="1200" dirty="0" smtClean="0">
                <a:solidFill>
                  <a:schemeClr val="tx1"/>
                </a:solidFill>
                <a:effectLst/>
                <a:latin typeface="Segoe UI" pitchFamily="34" charset="0"/>
                <a:ea typeface="Arial" pitchFamily="-106" charset="0"/>
                <a:cs typeface="Arial" charset="0"/>
              </a:rPr>
            </a:br>
            <a:endParaRPr lang="en-NZ" sz="1200" kern="1200" dirty="0" smtClean="0">
              <a:solidFill>
                <a:schemeClr val="tx1"/>
              </a:solidFill>
              <a:effectLst/>
              <a:latin typeface="Segoe UI" pitchFamily="34" charset="0"/>
              <a:ea typeface="Arial" pitchFamily="-106" charset="0"/>
              <a:cs typeface="Arial" charset="0"/>
            </a:endParaRPr>
          </a:p>
          <a:p>
            <a:pPr rtl="0"/>
            <a:r>
              <a:rPr lang="en-NZ" sz="1200" b="1" kern="1200" dirty="0" smtClean="0">
                <a:solidFill>
                  <a:schemeClr val="tx1"/>
                </a:solidFill>
                <a:effectLst/>
                <a:latin typeface="Segoe UI" pitchFamily="34" charset="0"/>
                <a:ea typeface="Arial" pitchFamily="-106" charset="0"/>
                <a:cs typeface="Arial" charset="0"/>
              </a:rPr>
              <a:t>Notes</a:t>
            </a:r>
          </a:p>
          <a:p>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26524162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NZ" sz="1200" b="1" kern="1200" dirty="0" smtClean="0">
                <a:solidFill>
                  <a:schemeClr val="tx1"/>
                </a:solidFill>
                <a:effectLst/>
                <a:latin typeface="Segoe UI" pitchFamily="34" charset="0"/>
                <a:ea typeface="Arial" pitchFamily="-106" charset="0"/>
                <a:cs typeface="Arial" charset="0"/>
              </a:rPr>
              <a:t>Slide Objective</a:t>
            </a:r>
            <a:endParaRPr lang="en-NZ" sz="1200" kern="1200" dirty="0" smtClean="0">
              <a:solidFill>
                <a:schemeClr val="tx1"/>
              </a:solidFill>
              <a:effectLst/>
              <a:latin typeface="Segoe UI" pitchFamily="34" charset="0"/>
              <a:ea typeface="Arial" pitchFamily="-106" charset="0"/>
              <a:cs typeface="Arial" charset="0"/>
            </a:endParaRPr>
          </a:p>
          <a:p>
            <a:pPr rtl="0"/>
            <a:r>
              <a:rPr lang="en-NZ" sz="1200" kern="1200" dirty="0" smtClean="0">
                <a:solidFill>
                  <a:schemeClr val="tx1"/>
                </a:solidFill>
                <a:effectLst/>
                <a:latin typeface="Segoe UI" pitchFamily="34" charset="0"/>
                <a:ea typeface="Arial" pitchFamily="-106" charset="0"/>
                <a:cs typeface="Arial" charset="0"/>
              </a:rPr>
              <a:t>Discusses the approach of using Cookies to hold state.</a:t>
            </a:r>
          </a:p>
          <a:p>
            <a:pPr rtl="0"/>
            <a:endParaRPr lang="en-NZ" sz="1200" kern="1200" dirty="0" smtClean="0">
              <a:solidFill>
                <a:schemeClr val="tx1"/>
              </a:solidFill>
              <a:effectLst/>
              <a:latin typeface="Segoe UI" pitchFamily="34" charset="0"/>
              <a:ea typeface="Arial" pitchFamily="-106" charset="0"/>
              <a:cs typeface="Arial" charset="0"/>
            </a:endParaRPr>
          </a:p>
          <a:p>
            <a:pPr rtl="0"/>
            <a:r>
              <a:rPr lang="en-NZ" sz="1200" b="1" kern="1200" dirty="0" smtClean="0">
                <a:solidFill>
                  <a:schemeClr val="tx1"/>
                </a:solidFill>
                <a:effectLst/>
                <a:latin typeface="Segoe UI" pitchFamily="34" charset="0"/>
                <a:ea typeface="Arial" pitchFamily="-106" charset="0"/>
                <a:cs typeface="Arial" charset="0"/>
              </a:rPr>
              <a:t>Speaking Notes</a:t>
            </a:r>
            <a:endParaRPr lang="en-NZ" sz="1200" b="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1200" kern="1200" dirty="0" smtClean="0">
                <a:solidFill>
                  <a:schemeClr val="tx1"/>
                </a:solidFill>
                <a:effectLst/>
                <a:latin typeface="Segoe UI" pitchFamily="34" charset="0"/>
                <a:ea typeface="Arial" pitchFamily="-106" charset="0"/>
                <a:cs typeface="Arial" charset="0"/>
              </a:rPr>
              <a:t>Avoiding session</a:t>
            </a:r>
            <a:r>
              <a:rPr lang="en-NZ" sz="1200" kern="1200" baseline="0" dirty="0" smtClean="0">
                <a:solidFill>
                  <a:schemeClr val="tx1"/>
                </a:solidFill>
                <a:effectLst/>
                <a:latin typeface="Segoe UI" pitchFamily="34" charset="0"/>
                <a:ea typeface="Arial" pitchFamily="-106" charset="0"/>
                <a:cs typeface="Arial" charset="0"/>
              </a:rPr>
              <a:t> state and simply pushing the state to the client as a cookie</a:t>
            </a:r>
          </a:p>
          <a:p>
            <a:pPr marL="171450"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Could implement a session state provider on top of this approach</a:t>
            </a:r>
          </a:p>
          <a:p>
            <a:pPr marL="171450" indent="-171450" rtl="0">
              <a:buFont typeface="Arial" pitchFamily="34" charset="0"/>
              <a:buChar char="•"/>
            </a:pPr>
            <a:endParaRPr lang="en-NZ" sz="1200" kern="1200" baseline="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Avoids the need to </a:t>
            </a:r>
            <a:r>
              <a:rPr lang="en-NZ" sz="1200" kern="1200" baseline="0" dirty="0" err="1" smtClean="0">
                <a:solidFill>
                  <a:schemeClr val="tx1"/>
                </a:solidFill>
                <a:effectLst/>
                <a:latin typeface="Segoe UI" pitchFamily="34" charset="0"/>
                <a:ea typeface="Arial" pitchFamily="-106" charset="0"/>
                <a:cs typeface="Arial" charset="0"/>
              </a:rPr>
              <a:t>roundtrip</a:t>
            </a:r>
            <a:r>
              <a:rPr lang="en-NZ" sz="1200" kern="1200" baseline="0" dirty="0" smtClean="0">
                <a:solidFill>
                  <a:schemeClr val="tx1"/>
                </a:solidFill>
                <a:effectLst/>
                <a:latin typeface="Segoe UI" pitchFamily="34" charset="0"/>
                <a:ea typeface="Arial" pitchFamily="-106" charset="0"/>
                <a:cs typeface="Arial" charset="0"/>
              </a:rPr>
              <a:t> to/from the database or storage each request</a:t>
            </a:r>
          </a:p>
          <a:p>
            <a:pPr marL="628650" lvl="1"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Worth comparing the </a:t>
            </a:r>
            <a:r>
              <a:rPr lang="en-NZ" sz="1200" kern="1200" baseline="0" dirty="0" err="1" smtClean="0">
                <a:solidFill>
                  <a:schemeClr val="tx1"/>
                </a:solidFill>
                <a:effectLst/>
                <a:latin typeface="Segoe UI" pitchFamily="34" charset="0"/>
                <a:ea typeface="Arial" pitchFamily="-106" charset="0"/>
                <a:cs typeface="Arial" charset="0"/>
              </a:rPr>
              <a:t>perf</a:t>
            </a:r>
            <a:r>
              <a:rPr lang="en-NZ" sz="1200" kern="1200" baseline="0" dirty="0" smtClean="0">
                <a:solidFill>
                  <a:schemeClr val="tx1"/>
                </a:solidFill>
                <a:effectLst/>
                <a:latin typeface="Segoe UI" pitchFamily="34" charset="0"/>
                <a:ea typeface="Arial" pitchFamily="-106" charset="0"/>
                <a:cs typeface="Arial" charset="0"/>
              </a:rPr>
              <a:t> difference between the two approaches</a:t>
            </a:r>
          </a:p>
          <a:p>
            <a:pPr marL="171450" lvl="0" indent="-171450" rtl="0">
              <a:buFont typeface="Arial" pitchFamily="34" charset="0"/>
              <a:buChar char="•"/>
            </a:pPr>
            <a:endParaRPr lang="en-NZ" sz="12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Don’t forget that cookies are sent back and forth with every HTTP request- e.g. if you serve images from your Web Role you will end up with cookies being sent</a:t>
            </a:r>
          </a:p>
          <a:p>
            <a:pPr marL="628650" lvl="1"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Can use an alternative Host header in order to avoid this</a:t>
            </a:r>
          </a:p>
          <a:p>
            <a:pPr marL="628650" lvl="1"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Can also use Windows Azure Blob storage to serve images and other static content.</a:t>
            </a:r>
            <a:r>
              <a:rPr lang="en-NZ" sz="1200" kern="1200" dirty="0" smtClean="0">
                <a:solidFill>
                  <a:schemeClr val="tx1"/>
                </a:solidFill>
                <a:effectLst/>
                <a:latin typeface="Segoe UI" pitchFamily="34" charset="0"/>
                <a:ea typeface="Arial" pitchFamily="-106" charset="0"/>
                <a:cs typeface="Arial" charset="0"/>
              </a:rPr>
              <a:t/>
            </a:r>
            <a:br>
              <a:rPr lang="en-NZ" sz="1200" kern="1200" dirty="0" smtClean="0">
                <a:solidFill>
                  <a:schemeClr val="tx1"/>
                </a:solidFill>
                <a:effectLst/>
                <a:latin typeface="Segoe UI" pitchFamily="34" charset="0"/>
                <a:ea typeface="Arial" pitchFamily="-106" charset="0"/>
                <a:cs typeface="Arial" charset="0"/>
              </a:rPr>
            </a:br>
            <a:endParaRPr lang="en-NZ" sz="1200" kern="1200" dirty="0" smtClean="0">
              <a:solidFill>
                <a:schemeClr val="tx1"/>
              </a:solidFill>
              <a:effectLst/>
              <a:latin typeface="Segoe UI" pitchFamily="34" charset="0"/>
              <a:ea typeface="Arial" pitchFamily="-106" charset="0"/>
              <a:cs typeface="Arial" charset="0"/>
            </a:endParaRPr>
          </a:p>
          <a:p>
            <a:pPr rtl="0"/>
            <a:r>
              <a:rPr lang="en-NZ" sz="1200" b="1" kern="1200" dirty="0" smtClean="0">
                <a:solidFill>
                  <a:schemeClr val="tx1"/>
                </a:solidFill>
                <a:effectLst/>
                <a:latin typeface="Segoe UI" pitchFamily="34" charset="0"/>
                <a:ea typeface="Arial" pitchFamily="-106" charset="0"/>
                <a:cs typeface="Arial" charset="0"/>
              </a:rPr>
              <a:t>Notes</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18419455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rtl="0"/>
            <a:r>
              <a:rPr lang="en-NZ" sz="1200" b="1" kern="1200" dirty="0" smtClean="0">
                <a:solidFill>
                  <a:schemeClr val="tx1"/>
                </a:solidFill>
                <a:effectLst/>
                <a:latin typeface="Segoe UI" pitchFamily="34" charset="0"/>
                <a:ea typeface="Arial" pitchFamily="-106" charset="0"/>
                <a:cs typeface="Arial" charset="0"/>
              </a:rPr>
              <a:t>Slide Objective</a:t>
            </a:r>
            <a:endParaRPr lang="en-NZ" sz="1200" kern="1200" dirty="0" smtClean="0">
              <a:solidFill>
                <a:schemeClr val="tx1"/>
              </a:solidFill>
              <a:effectLst/>
              <a:latin typeface="Segoe UI" pitchFamily="34" charset="0"/>
              <a:ea typeface="Arial" pitchFamily="-106" charset="0"/>
              <a:cs typeface="Arial" charset="0"/>
            </a:endParaRPr>
          </a:p>
          <a:p>
            <a:pPr rtl="0"/>
            <a:r>
              <a:rPr lang="en-NZ" sz="1200" kern="1200" dirty="0" smtClean="0">
                <a:solidFill>
                  <a:schemeClr val="tx1"/>
                </a:solidFill>
                <a:effectLst/>
                <a:latin typeface="Segoe UI" pitchFamily="34" charset="0"/>
                <a:ea typeface="Arial" pitchFamily="-106" charset="0"/>
                <a:cs typeface="Arial" charset="0"/>
              </a:rPr>
              <a:t>Discusses managing DNS entries for Windows Azure</a:t>
            </a:r>
            <a:r>
              <a:rPr lang="en-NZ" sz="1200" kern="1200" baseline="0" dirty="0" smtClean="0">
                <a:solidFill>
                  <a:schemeClr val="tx1"/>
                </a:solidFill>
                <a:effectLst/>
                <a:latin typeface="Segoe UI" pitchFamily="34" charset="0"/>
                <a:ea typeface="Arial" pitchFamily="-106" charset="0"/>
                <a:cs typeface="Arial" charset="0"/>
              </a:rPr>
              <a:t> Web Role hosted sites</a:t>
            </a:r>
            <a:endParaRPr lang="en-NZ" sz="1200" kern="1200" dirty="0" smtClean="0">
              <a:solidFill>
                <a:schemeClr val="tx1"/>
              </a:solidFill>
              <a:effectLst/>
              <a:latin typeface="Segoe UI" pitchFamily="34" charset="0"/>
              <a:ea typeface="Arial" pitchFamily="-106" charset="0"/>
              <a:cs typeface="Arial" charset="0"/>
            </a:endParaRPr>
          </a:p>
          <a:p>
            <a:pPr rtl="0"/>
            <a:endParaRPr lang="en-NZ" sz="1200" kern="1200" dirty="0" smtClean="0">
              <a:solidFill>
                <a:schemeClr val="tx1"/>
              </a:solidFill>
              <a:effectLst/>
              <a:latin typeface="Segoe UI" pitchFamily="34" charset="0"/>
              <a:ea typeface="Arial" pitchFamily="-106" charset="0"/>
              <a:cs typeface="Arial" charset="0"/>
            </a:endParaRPr>
          </a:p>
          <a:p>
            <a:pPr rtl="0"/>
            <a:r>
              <a:rPr lang="en-NZ" sz="1200" b="1" kern="1200" dirty="0" smtClean="0">
                <a:solidFill>
                  <a:schemeClr val="tx1"/>
                </a:solidFill>
                <a:effectLst/>
                <a:latin typeface="Segoe UI" pitchFamily="34" charset="0"/>
                <a:ea typeface="Arial" pitchFamily="-106" charset="0"/>
                <a:cs typeface="Arial" charset="0"/>
              </a:rPr>
              <a:t>Speaking Notes</a:t>
            </a:r>
            <a:endParaRPr lang="en-NZ" sz="1200" b="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By default all sites get a *.cloudapp.net URL</a:t>
            </a:r>
          </a:p>
          <a:p>
            <a:pPr marL="171450"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Should avoid using this for anything other than testing your site</a:t>
            </a:r>
          </a:p>
          <a:p>
            <a:pPr marL="628650" lvl="1"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10 second TTL on the DNS entry means it will do a full DNS lookup an almost every request</a:t>
            </a:r>
          </a:p>
          <a:p>
            <a:pPr marL="628650" lvl="1"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Runs the risk of leaking data from cookies </a:t>
            </a:r>
            <a:r>
              <a:rPr lang="en-NZ" sz="1200" kern="1200" baseline="0" dirty="0" err="1" smtClean="0">
                <a:solidFill>
                  <a:schemeClr val="tx1"/>
                </a:solidFill>
                <a:effectLst/>
                <a:latin typeface="Segoe UI" pitchFamily="34" charset="0"/>
                <a:ea typeface="Arial" pitchFamily="-106" charset="0"/>
                <a:cs typeface="Arial" charset="0"/>
              </a:rPr>
              <a:t>etc</a:t>
            </a:r>
            <a:r>
              <a:rPr lang="en-NZ" sz="1200" kern="1200" baseline="0" dirty="0" smtClean="0">
                <a:solidFill>
                  <a:schemeClr val="tx1"/>
                </a:solidFill>
                <a:effectLst/>
                <a:latin typeface="Segoe UI" pitchFamily="34" charset="0"/>
                <a:ea typeface="Arial" pitchFamily="-106" charset="0"/>
                <a:cs typeface="Arial" charset="0"/>
              </a:rPr>
              <a:t> due to many sites using the same cloudapp.net domain</a:t>
            </a:r>
          </a:p>
          <a:p>
            <a:pPr marL="628650" lvl="1" indent="-171450" rtl="0">
              <a:buFont typeface="Arial" pitchFamily="34" charset="0"/>
              <a:buChar char="•"/>
            </a:pPr>
            <a:endParaRPr lang="en-NZ" sz="12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The standard approach of using a </a:t>
            </a:r>
            <a:r>
              <a:rPr lang="en-NZ" sz="1200" kern="1200" baseline="0" dirty="0" err="1" smtClean="0">
                <a:solidFill>
                  <a:schemeClr val="tx1"/>
                </a:solidFill>
                <a:effectLst/>
                <a:latin typeface="Segoe UI" pitchFamily="34" charset="0"/>
                <a:ea typeface="Arial" pitchFamily="-106" charset="0"/>
                <a:cs typeface="Arial" charset="0"/>
              </a:rPr>
              <a:t>Cname</a:t>
            </a:r>
            <a:r>
              <a:rPr lang="en-NZ" sz="1200" kern="1200" baseline="0" dirty="0" smtClean="0">
                <a:solidFill>
                  <a:schemeClr val="tx1"/>
                </a:solidFill>
                <a:effectLst/>
                <a:latin typeface="Segoe UI" pitchFamily="34" charset="0"/>
                <a:ea typeface="Arial" pitchFamily="-106" charset="0"/>
                <a:cs typeface="Arial" charset="0"/>
              </a:rPr>
              <a:t> has a number of limitations</a:t>
            </a:r>
          </a:p>
          <a:p>
            <a:pPr marL="628650" lvl="1"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It will require two DNS lookups</a:t>
            </a:r>
          </a:p>
          <a:p>
            <a:pPr marL="1085850" lvl="2"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One to lookup the </a:t>
            </a:r>
            <a:r>
              <a:rPr lang="en-NZ" sz="1200" kern="1200" baseline="0" dirty="0" err="1" smtClean="0">
                <a:solidFill>
                  <a:schemeClr val="tx1"/>
                </a:solidFill>
                <a:effectLst/>
                <a:latin typeface="Segoe UI" pitchFamily="34" charset="0"/>
                <a:ea typeface="Arial" pitchFamily="-106" charset="0"/>
                <a:cs typeface="Arial" charset="0"/>
              </a:rPr>
              <a:t>Cname</a:t>
            </a:r>
            <a:r>
              <a:rPr lang="en-NZ" sz="1200" kern="1200" baseline="0" dirty="0" smtClean="0">
                <a:solidFill>
                  <a:schemeClr val="tx1"/>
                </a:solidFill>
                <a:effectLst/>
                <a:latin typeface="Segoe UI" pitchFamily="34" charset="0"/>
                <a:ea typeface="Arial" pitchFamily="-106" charset="0"/>
                <a:cs typeface="Arial" charset="0"/>
              </a:rPr>
              <a:t> resolving it to foo.cloudapp.net</a:t>
            </a:r>
          </a:p>
          <a:p>
            <a:pPr marL="1085850" lvl="2"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Another to </a:t>
            </a:r>
            <a:r>
              <a:rPr lang="en-NZ" sz="1200" kern="1200" baseline="0" dirty="0" err="1" smtClean="0">
                <a:solidFill>
                  <a:schemeClr val="tx1"/>
                </a:solidFill>
                <a:effectLst/>
                <a:latin typeface="Segoe UI" pitchFamily="34" charset="0"/>
                <a:ea typeface="Arial" pitchFamily="-106" charset="0"/>
                <a:cs typeface="Arial" charset="0"/>
              </a:rPr>
              <a:t>reoslve</a:t>
            </a:r>
            <a:r>
              <a:rPr lang="en-NZ" sz="1200" kern="1200" baseline="0" dirty="0" smtClean="0">
                <a:solidFill>
                  <a:schemeClr val="tx1"/>
                </a:solidFill>
                <a:effectLst/>
                <a:latin typeface="Segoe UI" pitchFamily="34" charset="0"/>
                <a:ea typeface="Arial" pitchFamily="-106" charset="0"/>
                <a:cs typeface="Arial" charset="0"/>
              </a:rPr>
              <a:t> foo.cloudapp.net to the actual IP address</a:t>
            </a:r>
          </a:p>
          <a:p>
            <a:pPr marL="628650" lvl="1"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The low TTL on the cloudapp.net domain means there will be unnecessary lookups</a:t>
            </a:r>
          </a:p>
          <a:p>
            <a:pPr marL="628650" lvl="1"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It is not possible to </a:t>
            </a:r>
            <a:r>
              <a:rPr lang="en-NZ" sz="1200" kern="1200" baseline="0" dirty="0" err="1" smtClean="0">
                <a:solidFill>
                  <a:schemeClr val="tx1"/>
                </a:solidFill>
                <a:effectLst/>
                <a:latin typeface="Segoe UI" pitchFamily="34" charset="0"/>
                <a:ea typeface="Arial" pitchFamily="-106" charset="0"/>
                <a:cs typeface="Arial" charset="0"/>
              </a:rPr>
              <a:t>Cname</a:t>
            </a:r>
            <a:r>
              <a:rPr lang="en-NZ" sz="1200" kern="1200" baseline="0" dirty="0" smtClean="0">
                <a:solidFill>
                  <a:schemeClr val="tx1"/>
                </a:solidFill>
                <a:effectLst/>
                <a:latin typeface="Segoe UI" pitchFamily="34" charset="0"/>
                <a:ea typeface="Arial" pitchFamily="-106" charset="0"/>
                <a:cs typeface="Arial" charset="0"/>
              </a:rPr>
              <a:t> the root of a domain e.g. you may want to use http://myapp.com which will require an A record resolving to an IP address</a:t>
            </a:r>
          </a:p>
          <a:p>
            <a:pPr marL="628650" lvl="1" indent="-171450" rtl="0">
              <a:buFont typeface="Arial" pitchFamily="34" charset="0"/>
              <a:buChar char="•"/>
            </a:pPr>
            <a:endParaRPr lang="en-NZ" sz="12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The nice thing is that for the lifetime of your deployment you actually have a fixed IP address.</a:t>
            </a:r>
          </a:p>
          <a:p>
            <a:pPr marL="171450" lvl="0" indent="-171450" rtl="0">
              <a:buFont typeface="Arial" pitchFamily="34" charset="0"/>
              <a:buChar char="•"/>
            </a:pPr>
            <a:endParaRPr lang="en-NZ" sz="12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Let’s see how we can take advantage of this</a:t>
            </a:r>
            <a:r>
              <a:rPr lang="en-NZ" sz="1200" kern="1200" dirty="0" smtClean="0">
                <a:solidFill>
                  <a:schemeClr val="tx1"/>
                </a:solidFill>
                <a:effectLst/>
                <a:latin typeface="Segoe UI" pitchFamily="34" charset="0"/>
                <a:ea typeface="Arial" pitchFamily="-106" charset="0"/>
                <a:cs typeface="Arial" charset="0"/>
              </a:rPr>
              <a:t/>
            </a:r>
            <a:br>
              <a:rPr lang="en-NZ" sz="1200" kern="1200" dirty="0" smtClean="0">
                <a:solidFill>
                  <a:schemeClr val="tx1"/>
                </a:solidFill>
                <a:effectLst/>
                <a:latin typeface="Segoe UI" pitchFamily="34" charset="0"/>
                <a:ea typeface="Arial" pitchFamily="-106" charset="0"/>
                <a:cs typeface="Arial" charset="0"/>
              </a:rPr>
            </a:br>
            <a:endParaRPr lang="en-NZ" sz="1200" kern="1200" dirty="0" smtClean="0">
              <a:solidFill>
                <a:schemeClr val="tx1"/>
              </a:solidFill>
              <a:effectLst/>
              <a:latin typeface="Segoe UI" pitchFamily="34" charset="0"/>
              <a:ea typeface="Arial" pitchFamily="-106" charset="0"/>
              <a:cs typeface="Arial" charset="0"/>
            </a:endParaRPr>
          </a:p>
          <a:p>
            <a:pPr rtl="0"/>
            <a:r>
              <a:rPr lang="en-NZ" sz="1200" b="1" kern="1200" dirty="0" smtClean="0">
                <a:solidFill>
                  <a:schemeClr val="tx1"/>
                </a:solidFill>
                <a:effectLst/>
                <a:latin typeface="Segoe UI" pitchFamily="34" charset="0"/>
                <a:ea typeface="Arial" pitchFamily="-106" charset="0"/>
                <a:cs typeface="Arial" charset="0"/>
              </a:rPr>
              <a:t>Notes</a:t>
            </a:r>
          </a:p>
          <a:p>
            <a:pPr rtl="0"/>
            <a:r>
              <a:rPr lang="en-NZ" sz="1200" b="0" kern="1200" dirty="0" smtClean="0">
                <a:solidFill>
                  <a:schemeClr val="tx1"/>
                </a:solidFill>
                <a:effectLst/>
                <a:latin typeface="Segoe UI" pitchFamily="34" charset="0"/>
                <a:ea typeface="Arial" pitchFamily="-106" charset="0"/>
                <a:cs typeface="Arial" charset="0"/>
              </a:rPr>
              <a:t>Good thread</a:t>
            </a:r>
          </a:p>
          <a:p>
            <a:pPr rtl="0"/>
            <a:r>
              <a:rPr lang="en-NZ" sz="1200" b="0" kern="1200" dirty="0" smtClean="0">
                <a:solidFill>
                  <a:schemeClr val="tx1"/>
                </a:solidFill>
                <a:effectLst/>
                <a:latin typeface="Segoe UI" pitchFamily="34" charset="0"/>
                <a:ea typeface="Arial" pitchFamily="-106" charset="0"/>
                <a:cs typeface="Arial" charset="0"/>
              </a:rPr>
              <a:t>http://social.msdn.microsoft.com/Forums/en/windowsazure/thread/fa00d06d-b631-46ce-af66-f463cf667282 </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31190657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rtl="0"/>
            <a:r>
              <a:rPr lang="en-NZ" sz="1300" b="1" kern="1200" dirty="0" smtClean="0">
                <a:solidFill>
                  <a:schemeClr val="tx1"/>
                </a:solidFill>
                <a:effectLst/>
                <a:latin typeface="Segoe UI" pitchFamily="34" charset="0"/>
              </a:rPr>
              <a:t>Slide Objective</a:t>
            </a:r>
            <a:endParaRPr lang="en-NZ" sz="1300" kern="1200" dirty="0" smtClean="0">
              <a:solidFill>
                <a:schemeClr val="tx1"/>
              </a:solidFill>
              <a:effectLst/>
              <a:latin typeface="Segoe UI" pitchFamily="34" charset="0"/>
            </a:endParaRPr>
          </a:p>
          <a:p>
            <a:pPr rtl="0"/>
            <a:r>
              <a:rPr lang="en-NZ" sz="1300" kern="1200" dirty="0" smtClean="0">
                <a:solidFill>
                  <a:schemeClr val="tx1"/>
                </a:solidFill>
                <a:effectLst/>
                <a:latin typeface="Segoe UI" pitchFamily="34" charset="0"/>
              </a:rPr>
              <a:t>Discusses managing DNS entries for Windows Azure</a:t>
            </a:r>
            <a:r>
              <a:rPr lang="en-NZ" sz="1300" kern="1200" baseline="0" dirty="0" smtClean="0">
                <a:solidFill>
                  <a:schemeClr val="tx1"/>
                </a:solidFill>
                <a:effectLst/>
                <a:latin typeface="Segoe UI" pitchFamily="34" charset="0"/>
              </a:rPr>
              <a:t> Web Role hosted sites</a:t>
            </a:r>
            <a:endParaRPr lang="en-NZ" sz="1300" kern="1200" dirty="0" smtClean="0">
              <a:solidFill>
                <a:schemeClr val="tx1"/>
              </a:solidFill>
              <a:effectLst/>
              <a:latin typeface="Segoe UI" pitchFamily="34" charset="0"/>
            </a:endParaRPr>
          </a:p>
          <a:p>
            <a:pPr rtl="0"/>
            <a:endParaRPr lang="en-NZ" sz="1300" kern="1200" dirty="0" smtClean="0">
              <a:solidFill>
                <a:schemeClr val="tx1"/>
              </a:solidFill>
              <a:effectLst/>
              <a:latin typeface="Segoe UI" pitchFamily="34" charset="0"/>
            </a:endParaRPr>
          </a:p>
          <a:p>
            <a:pPr rtl="0"/>
            <a:r>
              <a:rPr lang="en-NZ" sz="1300" b="1" kern="1200" dirty="0" smtClean="0">
                <a:solidFill>
                  <a:schemeClr val="tx1"/>
                </a:solidFill>
                <a:effectLst/>
                <a:latin typeface="Segoe UI" pitchFamily="34" charset="0"/>
              </a:rPr>
              <a:t>Speaking Notes</a:t>
            </a:r>
            <a:endParaRPr lang="en-NZ" sz="1300" b="0" kern="1200" dirty="0" smtClean="0">
              <a:solidFill>
                <a:schemeClr val="tx1"/>
              </a:solidFill>
              <a:effectLst/>
              <a:latin typeface="Segoe UI" pitchFamily="34" charset="0"/>
            </a:endParaRPr>
          </a:p>
          <a:p>
            <a:pPr marL="171450" indent="-171450" rtl="0">
              <a:buFont typeface="Arial" pitchFamily="34" charset="0"/>
              <a:buChar char="•"/>
            </a:pPr>
            <a:r>
              <a:rPr lang="en-NZ" sz="1300" dirty="0" smtClean="0"/>
              <a:t>For all intents and purposes Windows Azure IPs are fixed. </a:t>
            </a:r>
          </a:p>
          <a:p>
            <a:pPr marL="628650" lvl="1" indent="-171450" rtl="0">
              <a:buFont typeface="Arial" pitchFamily="34" charset="0"/>
              <a:buChar char="•"/>
            </a:pPr>
            <a:r>
              <a:rPr lang="en-NZ" sz="1300" dirty="0" smtClean="0"/>
              <a:t>They are fixed for the lifetime</a:t>
            </a:r>
            <a:r>
              <a:rPr lang="en-NZ" sz="1300" baseline="0" dirty="0" smtClean="0"/>
              <a:t> of a deployment</a:t>
            </a:r>
          </a:p>
          <a:p>
            <a:pPr marL="628650" lvl="1" indent="-171450" rtl="0">
              <a:buFont typeface="Arial" pitchFamily="34" charset="0"/>
              <a:buChar char="•"/>
            </a:pPr>
            <a:r>
              <a:rPr lang="en-NZ" sz="1300" baseline="0" dirty="0" smtClean="0"/>
              <a:t>They remain fixed even when you VIP Swap</a:t>
            </a:r>
            <a:endParaRPr lang="en-NZ" sz="1300" dirty="0" smtClean="0"/>
          </a:p>
          <a:p>
            <a:pPr marL="171450" indent="-171450" rtl="0">
              <a:buFont typeface="Arial" pitchFamily="34" charset="0"/>
              <a:buChar char="•"/>
            </a:pPr>
            <a:r>
              <a:rPr lang="en-NZ" sz="1300" dirty="0" smtClean="0"/>
              <a:t>Therefore you can comfortably create A records against the IP address for your production slot. </a:t>
            </a:r>
          </a:p>
          <a:p>
            <a:pPr marL="628650" lvl="1" indent="-171450" rtl="0">
              <a:buFont typeface="Arial" pitchFamily="34" charset="0"/>
              <a:buChar char="•"/>
            </a:pPr>
            <a:r>
              <a:rPr lang="en-NZ" sz="1300" dirty="0" smtClean="0"/>
              <a:t>This will save you the double lookup for a </a:t>
            </a:r>
            <a:r>
              <a:rPr lang="en-NZ" sz="1300" dirty="0" err="1" smtClean="0"/>
              <a:t>CName</a:t>
            </a:r>
            <a:r>
              <a:rPr lang="en-NZ" sz="1300" dirty="0" smtClean="0"/>
              <a:t> record.</a:t>
            </a:r>
          </a:p>
          <a:p>
            <a:pPr marL="628650" lvl="1" indent="-171450" rtl="0">
              <a:buFont typeface="Arial" pitchFamily="34" charset="0"/>
              <a:buChar char="•"/>
            </a:pPr>
            <a:r>
              <a:rPr lang="en-NZ" sz="1300" dirty="0" smtClean="0"/>
              <a:t>It</a:t>
            </a:r>
            <a:r>
              <a:rPr lang="en-NZ" sz="1300" baseline="0" dirty="0" smtClean="0"/>
              <a:t> will also allow you to create an entry for the root of a domain</a:t>
            </a:r>
            <a:endParaRPr lang="en-NZ" sz="1300" dirty="0" smtClean="0"/>
          </a:p>
          <a:p>
            <a:pPr marL="171450" indent="-171450" rtl="0">
              <a:buFont typeface="Arial" pitchFamily="34" charset="0"/>
              <a:buChar char="•"/>
            </a:pPr>
            <a:r>
              <a:rPr lang="en-NZ" sz="1300" dirty="0" smtClean="0"/>
              <a:t>So the approach for high performance DNS is as follows</a:t>
            </a:r>
          </a:p>
          <a:p>
            <a:pPr marL="685800" lvl="1" indent="-228600" rtl="0">
              <a:buFont typeface="+mj-lt"/>
              <a:buAutoNum type="arabicPeriod"/>
            </a:pPr>
            <a:r>
              <a:rPr lang="en-NZ" sz="1300" dirty="0" smtClean="0"/>
              <a:t>Create your hosted service </a:t>
            </a:r>
          </a:p>
          <a:p>
            <a:pPr marL="685800" lvl="1" indent="-228600" rtl="0">
              <a:buFont typeface="+mj-lt"/>
              <a:buAutoNum type="arabicPeriod"/>
            </a:pPr>
            <a:r>
              <a:rPr lang="en-NZ" sz="1300" dirty="0" smtClean="0"/>
              <a:t>Deploy into the production slot </a:t>
            </a:r>
          </a:p>
          <a:p>
            <a:pPr marL="685800" lvl="1" indent="-228600" rtl="0">
              <a:buFont typeface="+mj-lt"/>
              <a:buAutoNum type="arabicPeriod"/>
            </a:pPr>
            <a:r>
              <a:rPr lang="en-NZ" sz="1300" dirty="0" err="1" smtClean="0"/>
              <a:t>nslookup</a:t>
            </a:r>
            <a:r>
              <a:rPr lang="en-NZ" sz="1300" dirty="0" smtClean="0"/>
              <a:t> myapp.cloudapp.net to get the IP </a:t>
            </a:r>
          </a:p>
          <a:p>
            <a:pPr marL="685800" lvl="1" indent="-228600" rtl="0">
              <a:buFont typeface="+mj-lt"/>
              <a:buAutoNum type="arabicPeriod"/>
            </a:pPr>
            <a:r>
              <a:rPr lang="en-NZ" sz="1300" dirty="0" smtClean="0"/>
              <a:t>Create A records for </a:t>
            </a:r>
            <a:r>
              <a:rPr lang="en-NZ" sz="1300" dirty="0" smtClean="0">
                <a:hlinkClick r:id="rId3"/>
              </a:rPr>
              <a:t>www.myapp.com</a:t>
            </a:r>
            <a:r>
              <a:rPr lang="en-NZ" sz="1300" dirty="0" smtClean="0"/>
              <a:t> and myapp.com with a decent length TTL </a:t>
            </a:r>
          </a:p>
          <a:p>
            <a:pPr marL="685800" lvl="1" indent="-228600" rtl="0">
              <a:buFont typeface="+mj-lt"/>
              <a:buAutoNum type="arabicPeriod"/>
            </a:pPr>
            <a:r>
              <a:rPr lang="en-NZ" sz="1300" dirty="0" smtClean="0"/>
              <a:t>Run your service doing rolling upgrades and VIP swaps till your hearts content </a:t>
            </a:r>
          </a:p>
          <a:p>
            <a:pPr marL="171450" indent="-171450" rtl="0">
              <a:buFont typeface="Arial" pitchFamily="34" charset="0"/>
              <a:buChar char="•"/>
            </a:pPr>
            <a:endParaRPr lang="en-NZ" sz="1300" dirty="0" smtClean="0"/>
          </a:p>
          <a:p>
            <a:pPr marL="171450" indent="-171450" rtl="0">
              <a:buFont typeface="Arial" pitchFamily="34" charset="0"/>
              <a:buChar char="•"/>
            </a:pPr>
            <a:r>
              <a:rPr lang="en-NZ" sz="1300" dirty="0" smtClean="0"/>
              <a:t>If you need to delete your deployment (e.g. to reconfigure external endpoints) then you should;</a:t>
            </a:r>
          </a:p>
          <a:p>
            <a:pPr marL="685800" lvl="1" indent="-228600" rtl="0">
              <a:buFont typeface="+mj-lt"/>
              <a:buAutoNum type="arabicPeriod"/>
            </a:pPr>
            <a:r>
              <a:rPr lang="en-NZ" sz="1300" dirty="0" smtClean="0"/>
              <a:t> lower the TTL on the A records</a:t>
            </a:r>
          </a:p>
          <a:p>
            <a:pPr marL="685800" lvl="1" indent="-228600" rtl="0">
              <a:buFont typeface="+mj-lt"/>
              <a:buAutoNum type="arabicPeriod"/>
            </a:pPr>
            <a:r>
              <a:rPr lang="en-NZ" sz="1300" dirty="0" smtClean="0"/>
              <a:t>wait till the old TTL expires</a:t>
            </a:r>
          </a:p>
          <a:p>
            <a:pPr marL="685800" lvl="1" indent="-228600" rtl="0">
              <a:buFont typeface="+mj-lt"/>
              <a:buAutoNum type="arabicPeriod"/>
            </a:pPr>
            <a:r>
              <a:rPr lang="en-NZ" sz="1300" dirty="0" smtClean="0"/>
              <a:t>create a new service</a:t>
            </a:r>
          </a:p>
          <a:p>
            <a:pPr marL="685800" lvl="1" indent="-228600" rtl="0">
              <a:buFont typeface="+mj-lt"/>
              <a:buAutoNum type="arabicPeriod"/>
            </a:pPr>
            <a:r>
              <a:rPr lang="en-NZ" sz="1300" dirty="0" smtClean="0"/>
              <a:t>deploy to prod slot</a:t>
            </a:r>
          </a:p>
          <a:p>
            <a:pPr marL="685800" lvl="1" indent="-228600" rtl="0">
              <a:buFont typeface="+mj-lt"/>
              <a:buAutoNum type="arabicPeriod"/>
            </a:pPr>
            <a:r>
              <a:rPr lang="en-NZ" sz="1300" dirty="0" err="1" smtClean="0"/>
              <a:t>NSLookup</a:t>
            </a:r>
            <a:endParaRPr lang="en-NZ" sz="1300" dirty="0" smtClean="0"/>
          </a:p>
          <a:p>
            <a:pPr marL="685800" lvl="1" indent="-228600" rtl="0">
              <a:buFont typeface="+mj-lt"/>
              <a:buAutoNum type="arabicPeriod"/>
            </a:pPr>
            <a:r>
              <a:rPr lang="en-NZ" sz="1300" dirty="0" smtClean="0"/>
              <a:t>swap the IP on the A records </a:t>
            </a:r>
          </a:p>
          <a:p>
            <a:pPr marL="685800" lvl="1" indent="-228600" rtl="0">
              <a:buFont typeface="+mj-lt"/>
              <a:buAutoNum type="arabicPeriod"/>
            </a:pPr>
            <a:r>
              <a:rPr lang="en-NZ" sz="1300" dirty="0" smtClean="0"/>
              <a:t>delete the old deployment.</a:t>
            </a:r>
          </a:p>
          <a:p>
            <a:pPr marL="685800" lvl="1" indent="-228600" rtl="0">
              <a:buFont typeface="+mj-lt"/>
              <a:buAutoNum type="arabicPeriod"/>
            </a:pPr>
            <a:endParaRPr lang="en-NZ" sz="1300" dirty="0" smtClean="0"/>
          </a:p>
          <a:p>
            <a:pPr marL="171450" indent="-171450" rtl="0">
              <a:buFont typeface="Arial" pitchFamily="34" charset="0"/>
              <a:buChar char="•"/>
            </a:pPr>
            <a:r>
              <a:rPr lang="en-NZ" sz="1300" b="1" kern="1200" dirty="0" smtClean="0">
                <a:solidFill>
                  <a:schemeClr val="tx1"/>
                </a:solidFill>
                <a:effectLst/>
                <a:latin typeface="Segoe UI" pitchFamily="34" charset="0"/>
              </a:rPr>
              <a:t>Notes</a:t>
            </a:r>
          </a:p>
          <a:p>
            <a:pPr rtl="0"/>
            <a:r>
              <a:rPr lang="en-NZ" sz="1300" b="0" kern="1200" dirty="0" smtClean="0">
                <a:solidFill>
                  <a:schemeClr val="tx1"/>
                </a:solidFill>
                <a:effectLst/>
                <a:latin typeface="Segoe UI" pitchFamily="34" charset="0"/>
              </a:rPr>
              <a:t>Good thread</a:t>
            </a:r>
          </a:p>
          <a:p>
            <a:pPr rtl="0"/>
            <a:r>
              <a:rPr lang="en-NZ" sz="1300" b="0" kern="1200" dirty="0" smtClean="0">
                <a:solidFill>
                  <a:schemeClr val="tx1"/>
                </a:solidFill>
                <a:effectLst/>
                <a:latin typeface="Segoe UI" pitchFamily="34" charset="0"/>
              </a:rPr>
              <a:t>http://social.msdn.microsoft.com/Forums/en/windowsazure/thread/fa00d06d-b631-46ce-af66-f463cf667282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6214504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2256145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NZ" sz="1200" b="1" kern="1200" dirty="0" smtClean="0">
                <a:solidFill>
                  <a:schemeClr val="tx1"/>
                </a:solidFill>
                <a:effectLst/>
                <a:latin typeface="Segoe UI" pitchFamily="34" charset="0"/>
                <a:ea typeface="Arial" pitchFamily="-106" charset="0"/>
                <a:cs typeface="Arial" charset="0"/>
              </a:rPr>
              <a:t>Slide Objective</a:t>
            </a:r>
            <a:endParaRPr lang="en-NZ" sz="1200" kern="1200" dirty="0" smtClean="0">
              <a:solidFill>
                <a:schemeClr val="tx1"/>
              </a:solidFill>
              <a:effectLst/>
              <a:latin typeface="Segoe UI" pitchFamily="34" charset="0"/>
              <a:ea typeface="Arial" pitchFamily="-106" charset="0"/>
              <a:cs typeface="Arial" charset="0"/>
            </a:endParaRPr>
          </a:p>
          <a:p>
            <a:pPr rtl="0"/>
            <a:r>
              <a:rPr lang="en-NZ" sz="1200" kern="1200" dirty="0" smtClean="0">
                <a:solidFill>
                  <a:schemeClr val="tx1"/>
                </a:solidFill>
                <a:effectLst/>
                <a:latin typeface="Segoe UI" pitchFamily="34" charset="0"/>
                <a:ea typeface="Arial" pitchFamily="-106" charset="0"/>
                <a:cs typeface="Arial" charset="0"/>
              </a:rPr>
              <a:t>Explains using host headers to route to an appropriate partition</a:t>
            </a:r>
          </a:p>
          <a:p>
            <a:pPr rtl="0"/>
            <a:endParaRPr lang="en-NZ" sz="1200" kern="1200" dirty="0" smtClean="0">
              <a:solidFill>
                <a:schemeClr val="tx1"/>
              </a:solidFill>
              <a:effectLst/>
              <a:latin typeface="Segoe UI" pitchFamily="34" charset="0"/>
              <a:ea typeface="Arial" pitchFamily="-106" charset="0"/>
              <a:cs typeface="Arial" charset="0"/>
            </a:endParaRPr>
          </a:p>
          <a:p>
            <a:pPr rtl="0"/>
            <a:r>
              <a:rPr lang="en-NZ" sz="1200" b="1" kern="1200" dirty="0" smtClean="0">
                <a:solidFill>
                  <a:schemeClr val="tx1"/>
                </a:solidFill>
                <a:effectLst/>
                <a:latin typeface="Segoe UI" pitchFamily="34" charset="0"/>
                <a:ea typeface="Arial" pitchFamily="-106" charset="0"/>
                <a:cs typeface="Arial" charset="0"/>
              </a:rPr>
              <a:t>Speaking Notes</a:t>
            </a:r>
            <a:endParaRPr lang="en-NZ" sz="1200" b="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b="0" dirty="0" smtClean="0"/>
              <a:t>Scenario in many</a:t>
            </a:r>
            <a:r>
              <a:rPr lang="en-NZ" b="0" baseline="0" dirty="0" smtClean="0"/>
              <a:t> multi-tenanted </a:t>
            </a:r>
            <a:r>
              <a:rPr lang="en-NZ" b="0" baseline="0" dirty="0" err="1" smtClean="0"/>
              <a:t>SaaS</a:t>
            </a:r>
            <a:r>
              <a:rPr lang="en-NZ" b="0" baseline="0" dirty="0" smtClean="0"/>
              <a:t> type applications want to run a separate DB per tenant</a:t>
            </a:r>
          </a:p>
          <a:p>
            <a:pPr marL="171450" indent="-171450" rtl="0">
              <a:buFont typeface="Arial" pitchFamily="34" charset="0"/>
              <a:buChar char="•"/>
            </a:pPr>
            <a:endParaRPr lang="en-NZ" b="0" baseline="0" dirty="0" smtClean="0"/>
          </a:p>
          <a:p>
            <a:pPr marL="171450" indent="-171450" rtl="0">
              <a:buFont typeface="Arial" pitchFamily="34" charset="0"/>
              <a:buChar char="•"/>
            </a:pPr>
            <a:r>
              <a:rPr lang="en-NZ" b="0" baseline="0" dirty="0" smtClean="0"/>
              <a:t>A neat approach is to map a wildcard DNS entry to your primary site</a:t>
            </a:r>
          </a:p>
          <a:p>
            <a:pPr marL="628650" lvl="1" indent="-171450" rtl="0">
              <a:buFont typeface="Arial" pitchFamily="34" charset="0"/>
              <a:buChar char="•"/>
            </a:pPr>
            <a:r>
              <a:rPr lang="en-NZ" b="0" baseline="0" dirty="0" smtClean="0"/>
              <a:t>http://*.saasservice.com</a:t>
            </a:r>
          </a:p>
          <a:p>
            <a:pPr marL="171450" lvl="0" indent="-171450" rtl="0">
              <a:buFont typeface="Arial" pitchFamily="34" charset="0"/>
              <a:buChar char="•"/>
            </a:pPr>
            <a:r>
              <a:rPr lang="en-NZ" b="0" baseline="0" dirty="0" smtClean="0"/>
              <a:t>Then have a specific subdomain for each customer</a:t>
            </a:r>
          </a:p>
          <a:p>
            <a:pPr marL="628650" lvl="1" indent="-171450" rtl="0">
              <a:buFont typeface="Arial" pitchFamily="34" charset="0"/>
              <a:buChar char="•"/>
            </a:pPr>
            <a:r>
              <a:rPr lang="en-NZ" b="0" baseline="0" dirty="0" smtClean="0"/>
              <a:t>Tenant1.saasservice.com</a:t>
            </a:r>
          </a:p>
          <a:p>
            <a:pPr marL="628650" lvl="1" indent="-171450" rtl="0">
              <a:buFont typeface="Arial" pitchFamily="34" charset="0"/>
              <a:buChar char="•"/>
            </a:pPr>
            <a:r>
              <a:rPr lang="en-NZ" b="0" baseline="0" dirty="0" smtClean="0"/>
              <a:t>Tenant2.saasservice.com</a:t>
            </a:r>
          </a:p>
          <a:p>
            <a:pPr marL="171450" lvl="0" indent="-171450" rtl="0">
              <a:buFont typeface="Arial" pitchFamily="34" charset="0"/>
              <a:buChar char="•"/>
            </a:pPr>
            <a:r>
              <a:rPr lang="en-NZ" b="0" baseline="0" dirty="0" smtClean="0"/>
              <a:t>Needn’t just be subdomains- could lookup on any host name.</a:t>
            </a:r>
          </a:p>
          <a:p>
            <a:pPr marL="171450" lvl="0" indent="-171450" rtl="0">
              <a:buFont typeface="Arial" pitchFamily="34" charset="0"/>
              <a:buChar char="•"/>
            </a:pPr>
            <a:endParaRPr lang="en-NZ" b="0" baseline="0" dirty="0" smtClean="0"/>
          </a:p>
          <a:p>
            <a:pPr marL="171450" lvl="0" indent="-171450" rtl="0">
              <a:buFont typeface="Arial" pitchFamily="34" charset="0"/>
              <a:buChar char="•"/>
            </a:pPr>
            <a:r>
              <a:rPr lang="en-NZ" b="0" baseline="0" dirty="0" smtClean="0"/>
              <a:t>Use a mechanism to lookup the correct tenant DB based on the incoming host header</a:t>
            </a:r>
          </a:p>
          <a:p>
            <a:pPr marL="628650" lvl="1" indent="-171450" rtl="0">
              <a:buFont typeface="Arial" pitchFamily="34" charset="0"/>
              <a:buChar char="•"/>
            </a:pPr>
            <a:r>
              <a:rPr lang="en-NZ" b="0" baseline="0" dirty="0" smtClean="0"/>
              <a:t>Send a unique UI down based on the tenant</a:t>
            </a:r>
          </a:p>
          <a:p>
            <a:pPr marL="628650" lvl="1" indent="-171450" rtl="0">
              <a:buFont typeface="Arial" pitchFamily="34" charset="0"/>
              <a:buChar char="•"/>
            </a:pPr>
            <a:r>
              <a:rPr lang="en-NZ" b="0" baseline="0" dirty="0" smtClean="0"/>
              <a:t>Etc….</a:t>
            </a:r>
            <a:endParaRPr lang="en-NZ" b="0" dirty="0" smtClean="0"/>
          </a:p>
          <a:p>
            <a:pPr rtl="0"/>
            <a:endParaRPr lang="en-NZ" dirty="0" smtClean="0"/>
          </a:p>
          <a:p>
            <a:pPr marL="0" indent="0" rtl="0">
              <a:buFont typeface="Arial" pitchFamily="34" charset="0"/>
              <a:buNone/>
            </a:pPr>
            <a:r>
              <a:rPr lang="en-NZ" sz="1200" b="1" kern="1200" dirty="0" smtClean="0">
                <a:solidFill>
                  <a:schemeClr val="tx1"/>
                </a:solidFill>
                <a:effectLst/>
                <a:latin typeface="Segoe UI" pitchFamily="34" charset="0"/>
                <a:ea typeface="Arial" pitchFamily="-106" charset="0"/>
                <a:cs typeface="Arial" charset="0"/>
              </a:rPr>
              <a:t>Notes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extLst>
      <p:ext uri="{BB962C8B-B14F-4D97-AF65-F5344CB8AC3E}">
        <p14:creationId xmlns:p14="http://schemas.microsoft.com/office/powerpoint/2010/main" val="5568191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NZ" sz="1200" b="1" kern="1200" dirty="0" smtClean="0">
                <a:solidFill>
                  <a:schemeClr val="tx1"/>
                </a:solidFill>
                <a:effectLst/>
                <a:latin typeface="Segoe UI" pitchFamily="34" charset="0"/>
                <a:ea typeface="Arial" pitchFamily="-106" charset="0"/>
                <a:cs typeface="Arial" charset="0"/>
              </a:rPr>
              <a:t>Slide Objective</a:t>
            </a:r>
            <a:endParaRPr lang="en-NZ" sz="1200" kern="1200" dirty="0" smtClean="0">
              <a:solidFill>
                <a:schemeClr val="tx1"/>
              </a:solidFill>
              <a:effectLst/>
              <a:latin typeface="Segoe UI" pitchFamily="34" charset="0"/>
              <a:ea typeface="Arial" pitchFamily="-106" charset="0"/>
              <a:cs typeface="Arial" charset="0"/>
            </a:endParaRPr>
          </a:p>
          <a:p>
            <a:pPr rtl="0"/>
            <a:r>
              <a:rPr lang="en-NZ" sz="1200" kern="1200" dirty="0" smtClean="0">
                <a:solidFill>
                  <a:schemeClr val="tx1"/>
                </a:solidFill>
                <a:effectLst/>
                <a:latin typeface="Segoe UI" pitchFamily="34" charset="0"/>
                <a:ea typeface="Arial" pitchFamily="-106" charset="0"/>
                <a:cs typeface="Arial" charset="0"/>
              </a:rPr>
              <a:t>Introduces the challenge of using Windows Azure for file </a:t>
            </a:r>
            <a:r>
              <a:rPr lang="en-NZ" sz="1200" kern="1200" dirty="0" err="1" smtClean="0">
                <a:solidFill>
                  <a:schemeClr val="tx1"/>
                </a:solidFill>
                <a:effectLst/>
                <a:latin typeface="Segoe UI" pitchFamily="34" charset="0"/>
                <a:ea typeface="Arial" pitchFamily="-106" charset="0"/>
                <a:cs typeface="Arial" charset="0"/>
              </a:rPr>
              <a:t>uplaod</a:t>
            </a:r>
            <a:endParaRPr lang="en-NZ" sz="1200" kern="1200" dirty="0" smtClean="0">
              <a:solidFill>
                <a:schemeClr val="tx1"/>
              </a:solidFill>
              <a:effectLst/>
              <a:latin typeface="Segoe UI" pitchFamily="34" charset="0"/>
              <a:ea typeface="Arial" pitchFamily="-106" charset="0"/>
              <a:cs typeface="Arial" charset="0"/>
            </a:endParaRPr>
          </a:p>
          <a:p>
            <a:pPr rtl="0"/>
            <a:endParaRPr lang="en-NZ" sz="1200" kern="1200" dirty="0" smtClean="0">
              <a:solidFill>
                <a:schemeClr val="tx1"/>
              </a:solidFill>
              <a:effectLst/>
              <a:latin typeface="Segoe UI" pitchFamily="34" charset="0"/>
              <a:ea typeface="Arial" pitchFamily="-106" charset="0"/>
              <a:cs typeface="Arial" charset="0"/>
            </a:endParaRPr>
          </a:p>
          <a:p>
            <a:pPr rtl="0"/>
            <a:r>
              <a:rPr lang="en-NZ" sz="1200" b="1" kern="1200" dirty="0" smtClean="0">
                <a:solidFill>
                  <a:schemeClr val="tx1"/>
                </a:solidFill>
                <a:effectLst/>
                <a:latin typeface="Segoe UI" pitchFamily="34" charset="0"/>
                <a:ea typeface="Arial" pitchFamily="-106" charset="0"/>
                <a:cs typeface="Arial" charset="0"/>
              </a:rPr>
              <a:t>Speaking Notes</a:t>
            </a:r>
            <a:endParaRPr lang="en-NZ" sz="1200" b="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baseline="0" dirty="0" smtClean="0"/>
              <a:t>Windows Azure instances have a very limited amount of free space</a:t>
            </a:r>
          </a:p>
          <a:p>
            <a:pPr marL="171450" indent="-171450" rtl="0">
              <a:buFont typeface="Arial" pitchFamily="34" charset="0"/>
              <a:buChar char="•"/>
            </a:pPr>
            <a:r>
              <a:rPr lang="en-NZ" baseline="0" dirty="0" smtClean="0"/>
              <a:t>In most cases this can be remedied with either Drives of Local resources</a:t>
            </a:r>
          </a:p>
          <a:p>
            <a:pPr marL="171450" indent="-171450" rtl="0">
              <a:buFont typeface="Arial" pitchFamily="34" charset="0"/>
              <a:buChar char="•"/>
            </a:pPr>
            <a:r>
              <a:rPr lang="en-NZ" baseline="0" dirty="0" smtClean="0"/>
              <a:t>Both drives and local resources only expose their drive letter/path at run time</a:t>
            </a:r>
          </a:p>
          <a:p>
            <a:pPr marL="171450" indent="-171450" rtl="0">
              <a:buFont typeface="Arial" pitchFamily="34" charset="0"/>
              <a:buChar char="•"/>
            </a:pPr>
            <a:endParaRPr lang="en-NZ" baseline="0" dirty="0" smtClean="0"/>
          </a:p>
          <a:p>
            <a:pPr marL="171450" indent="-171450" rtl="0">
              <a:buFont typeface="Arial" pitchFamily="34" charset="0"/>
              <a:buChar char="•"/>
            </a:pPr>
            <a:r>
              <a:rPr lang="en-NZ" baseline="0" dirty="0" smtClean="0"/>
              <a:t>Problems</a:t>
            </a:r>
          </a:p>
          <a:p>
            <a:pPr marL="455375" lvl="1" indent="-171450" rtl="0">
              <a:buFont typeface="Arial" pitchFamily="34" charset="0"/>
              <a:buChar char="•"/>
            </a:pPr>
            <a:r>
              <a:rPr lang="en-NZ" baseline="0" dirty="0" smtClean="0"/>
              <a:t>Uploading file to single instance – could be lost</a:t>
            </a:r>
          </a:p>
          <a:p>
            <a:pPr marL="455375" lvl="1" indent="-171450" rtl="0">
              <a:buFont typeface="Arial" pitchFamily="34" charset="0"/>
              <a:buChar char="•"/>
            </a:pPr>
            <a:r>
              <a:rPr lang="en-NZ" baseline="0" dirty="0" smtClean="0"/>
              <a:t>Not good for big files, utilize resources of your website/server</a:t>
            </a:r>
          </a:p>
          <a:p>
            <a:pPr marL="171450" indent="-171450" rtl="0">
              <a:buFont typeface="Arial" pitchFamily="34" charset="0"/>
              <a:buChar char="•"/>
            </a:pPr>
            <a:endParaRPr lang="en-NZ" baseline="0" dirty="0" smtClean="0"/>
          </a:p>
          <a:p>
            <a:pPr marL="171450" indent="-171450" rtl="0">
              <a:buFont typeface="Arial" pitchFamily="34" charset="0"/>
              <a:buChar char="•"/>
            </a:pPr>
            <a:r>
              <a:rPr lang="en-NZ" baseline="0" dirty="0" smtClean="0"/>
              <a:t>Default ASP. NET file upload mechanism requires path to be changed in </a:t>
            </a:r>
            <a:r>
              <a:rPr lang="en-NZ" baseline="0" dirty="0" err="1" smtClean="0"/>
              <a:t>config</a:t>
            </a:r>
            <a:endParaRPr lang="en-NZ" baseline="0" dirty="0" smtClean="0"/>
          </a:p>
          <a:p>
            <a:pPr marL="171450" indent="-171450" rtl="0">
              <a:buFont typeface="Arial" pitchFamily="34" charset="0"/>
              <a:buChar char="•"/>
            </a:pPr>
            <a:endParaRPr lang="en-NZ" baseline="0" dirty="0" smtClean="0"/>
          </a:p>
          <a:p>
            <a:pPr marL="171450" indent="-171450" rtl="0">
              <a:buFont typeface="Arial" pitchFamily="34" charset="0"/>
              <a:buChar char="•"/>
            </a:pPr>
            <a:r>
              <a:rPr lang="en-NZ" baseline="0" dirty="0" smtClean="0"/>
              <a:t>This causes issues when uploading large files &gt;~100MB or where many users are uploading files</a:t>
            </a:r>
          </a:p>
          <a:p>
            <a:pPr marL="171450" indent="-171450" rtl="0">
              <a:buFont typeface="Arial" pitchFamily="34" charset="0"/>
              <a:buChar char="•"/>
            </a:pPr>
            <a:endParaRPr lang="en-NZ" baseline="0" dirty="0" smtClean="0"/>
          </a:p>
          <a:p>
            <a:pPr marL="457200" lvl="1" indent="0" rtl="0">
              <a:buFont typeface="Arial" pitchFamily="34" charset="0"/>
              <a:buNone/>
            </a:pPr>
            <a:endParaRPr lang="en-NZ" dirty="0" smtClean="0"/>
          </a:p>
          <a:p>
            <a:pPr marL="0" indent="0" rtl="0">
              <a:buFont typeface="Arial" pitchFamily="34" charset="0"/>
              <a:buNone/>
            </a:pPr>
            <a:r>
              <a:rPr lang="en-NZ" sz="1200" b="1" kern="1200" dirty="0" smtClean="0">
                <a:solidFill>
                  <a:schemeClr val="tx1"/>
                </a:solidFill>
                <a:effectLst/>
                <a:latin typeface="Segoe UI" pitchFamily="34" charset="0"/>
                <a:ea typeface="Arial" pitchFamily="-106" charset="0"/>
                <a:cs typeface="Arial" charset="0"/>
              </a:rPr>
              <a:t>Notes</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1258136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16905788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NZ" sz="1200" b="1" kern="1200" dirty="0" smtClean="0">
                <a:solidFill>
                  <a:schemeClr val="tx1"/>
                </a:solidFill>
                <a:effectLst/>
                <a:latin typeface="Segoe UI" pitchFamily="34" charset="0"/>
                <a:ea typeface="Arial" pitchFamily="-106" charset="0"/>
                <a:cs typeface="Arial" charset="0"/>
              </a:rPr>
              <a:t>Slide Objective</a:t>
            </a:r>
            <a:endParaRPr lang="en-NZ" sz="1200" kern="1200" dirty="0" smtClean="0">
              <a:solidFill>
                <a:schemeClr val="tx1"/>
              </a:solidFill>
              <a:effectLst/>
              <a:latin typeface="Segoe UI" pitchFamily="34" charset="0"/>
              <a:ea typeface="Arial" pitchFamily="-106" charset="0"/>
              <a:cs typeface="Arial" charset="0"/>
            </a:endParaRPr>
          </a:p>
          <a:p>
            <a:pPr rtl="0"/>
            <a:r>
              <a:rPr lang="en-NZ" sz="1200" kern="1200" dirty="0" smtClean="0">
                <a:solidFill>
                  <a:schemeClr val="tx1"/>
                </a:solidFill>
                <a:effectLst/>
                <a:latin typeface="Segoe UI" pitchFamily="34" charset="0"/>
                <a:ea typeface="Arial" pitchFamily="-106" charset="0"/>
                <a:cs typeface="Arial" charset="0"/>
              </a:rPr>
              <a:t>Provides approaches for resolving the file upload issue</a:t>
            </a:r>
          </a:p>
          <a:p>
            <a:pPr rtl="0"/>
            <a:endParaRPr lang="en-NZ" sz="1200" kern="1200" dirty="0" smtClean="0">
              <a:solidFill>
                <a:schemeClr val="tx1"/>
              </a:solidFill>
              <a:effectLst/>
              <a:latin typeface="Segoe UI" pitchFamily="34" charset="0"/>
              <a:ea typeface="Arial" pitchFamily="-106" charset="0"/>
              <a:cs typeface="Arial" charset="0"/>
            </a:endParaRPr>
          </a:p>
          <a:p>
            <a:pPr rtl="0"/>
            <a:endParaRPr lang="en-NZ" sz="1200" kern="1200" dirty="0" smtClean="0">
              <a:solidFill>
                <a:schemeClr val="tx1"/>
              </a:solidFill>
              <a:effectLst/>
              <a:latin typeface="Segoe UI" pitchFamily="34" charset="0"/>
              <a:ea typeface="Arial" pitchFamily="-106" charset="0"/>
              <a:cs typeface="Arial" charset="0"/>
            </a:endParaRPr>
          </a:p>
          <a:p>
            <a:pPr rtl="0"/>
            <a:r>
              <a:rPr lang="en-NZ" sz="1200" b="1" kern="1200" dirty="0" smtClean="0">
                <a:solidFill>
                  <a:schemeClr val="tx1"/>
                </a:solidFill>
                <a:effectLst/>
                <a:latin typeface="Segoe UI" pitchFamily="34" charset="0"/>
                <a:ea typeface="Arial" pitchFamily="-106" charset="0"/>
                <a:cs typeface="Arial" charset="0"/>
              </a:rPr>
              <a:t>Speaking Notes</a:t>
            </a:r>
            <a:endParaRPr lang="en-NZ" sz="1200" b="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baseline="0" dirty="0" smtClean="0"/>
              <a:t>Upload directly to blob storage</a:t>
            </a:r>
          </a:p>
          <a:p>
            <a:pPr marL="628650" lvl="1" indent="-171450" rtl="0">
              <a:buFont typeface="Arial" pitchFamily="34" charset="0"/>
              <a:buChar char="•"/>
            </a:pPr>
            <a:r>
              <a:rPr lang="en-NZ" baseline="0" dirty="0" smtClean="0"/>
              <a:t>Provide a Shared Access Signature (generate in web role) to the client (Silverlight is a good option for an ASP.NET app)</a:t>
            </a:r>
          </a:p>
          <a:p>
            <a:pPr marL="628650" lvl="1" indent="-171450" rtl="0">
              <a:buFont typeface="Arial" pitchFamily="34" charset="0"/>
              <a:buChar char="•"/>
            </a:pPr>
            <a:r>
              <a:rPr lang="en-NZ" baseline="0" dirty="0" smtClean="0"/>
              <a:t>Client performs </a:t>
            </a:r>
            <a:r>
              <a:rPr lang="en-NZ" baseline="0" dirty="0" err="1" smtClean="0"/>
              <a:t>blockwise</a:t>
            </a:r>
            <a:r>
              <a:rPr lang="en-NZ" baseline="0" dirty="0" smtClean="0"/>
              <a:t> upload to blob storage</a:t>
            </a:r>
          </a:p>
          <a:p>
            <a:pPr marL="628650" lvl="1" indent="-171450" rtl="0">
              <a:buFont typeface="Arial" pitchFamily="34" charset="0"/>
              <a:buChar char="•"/>
            </a:pPr>
            <a:r>
              <a:rPr lang="en-NZ" baseline="0" dirty="0" smtClean="0"/>
              <a:t>Notify web role once upload complete (note cannot call Queue/Table storage directly from client in a secured fashion- i.e. would have to send down the storage key to the client)</a:t>
            </a:r>
          </a:p>
          <a:p>
            <a:pPr marL="628650" lvl="1" indent="-171450" rtl="0">
              <a:buFont typeface="Arial" pitchFamily="34" charset="0"/>
              <a:buChar char="•"/>
            </a:pPr>
            <a:endParaRPr lang="en-NZ" baseline="0" dirty="0" smtClean="0"/>
          </a:p>
          <a:p>
            <a:pPr marL="171450" lvl="0" indent="-171450" rtl="0">
              <a:buFont typeface="Arial" pitchFamily="34" charset="0"/>
              <a:buChar char="•"/>
            </a:pPr>
            <a:r>
              <a:rPr lang="en-NZ" baseline="0" dirty="0" smtClean="0"/>
              <a:t>Use 3</a:t>
            </a:r>
            <a:r>
              <a:rPr lang="en-NZ" baseline="30000" dirty="0" smtClean="0"/>
              <a:t>rd</a:t>
            </a:r>
            <a:r>
              <a:rPr lang="en-NZ" baseline="0" dirty="0" smtClean="0"/>
              <a:t> Party Control</a:t>
            </a:r>
          </a:p>
          <a:p>
            <a:pPr marL="628650" lvl="1" indent="-171450" rtl="0">
              <a:buFont typeface="Arial" pitchFamily="34" charset="0"/>
              <a:buChar char="•"/>
            </a:pPr>
            <a:r>
              <a:rPr lang="en-NZ" baseline="0" dirty="0" smtClean="0"/>
              <a:t>Use a 3</a:t>
            </a:r>
            <a:r>
              <a:rPr lang="en-NZ" baseline="30000" dirty="0" smtClean="0"/>
              <a:t>rd</a:t>
            </a:r>
            <a:r>
              <a:rPr lang="en-NZ" baseline="0" dirty="0" smtClean="0"/>
              <a:t> party upload control with a mechanism to modify the drive location where files are streamed to</a:t>
            </a:r>
          </a:p>
          <a:p>
            <a:pPr marL="628650" lvl="1" indent="-171450" rtl="0">
              <a:buFont typeface="Arial" pitchFamily="34" charset="0"/>
              <a:buChar char="•"/>
            </a:pPr>
            <a:endParaRPr lang="en-NZ" baseline="0" dirty="0" smtClean="0"/>
          </a:p>
          <a:p>
            <a:pPr marL="171450" lvl="0" indent="-171450" rtl="0">
              <a:buFont typeface="Arial" pitchFamily="34" charset="0"/>
              <a:buChar char="•"/>
            </a:pPr>
            <a:r>
              <a:rPr lang="en-NZ" baseline="0" dirty="0" smtClean="0"/>
              <a:t>Implement a custom </a:t>
            </a:r>
            <a:r>
              <a:rPr lang="en-NZ" baseline="0" dirty="0" err="1" smtClean="0"/>
              <a:t>IHttpHandler</a:t>
            </a:r>
            <a:r>
              <a:rPr lang="en-NZ" baseline="0" dirty="0" smtClean="0"/>
              <a:t> to receive the uploaded file and buffer to a Local Resource location</a:t>
            </a:r>
          </a:p>
          <a:p>
            <a:pPr marL="171450" indent="-171450" rtl="0">
              <a:buFont typeface="Arial" pitchFamily="34" charset="0"/>
              <a:buChar char="•"/>
            </a:pPr>
            <a:endParaRPr lang="en-NZ" baseline="0" dirty="0" smtClean="0"/>
          </a:p>
          <a:p>
            <a:pPr marL="457200" lvl="1" indent="0" rtl="0">
              <a:buFont typeface="Arial" pitchFamily="34" charset="0"/>
              <a:buNone/>
            </a:pPr>
            <a:endParaRPr lang="en-NZ" dirty="0" smtClean="0"/>
          </a:p>
          <a:p>
            <a:pPr marL="0" indent="0" rtl="0">
              <a:buFont typeface="Arial" pitchFamily="34" charset="0"/>
              <a:buNone/>
            </a:pPr>
            <a:r>
              <a:rPr lang="en-NZ" sz="1200" b="1" kern="1200" dirty="0" smtClean="0">
                <a:solidFill>
                  <a:schemeClr val="tx1"/>
                </a:solidFill>
                <a:effectLst/>
                <a:latin typeface="Segoe UI" pitchFamily="34" charset="0"/>
                <a:ea typeface="Arial" pitchFamily="-106" charset="0"/>
                <a:cs typeface="Arial" charset="0"/>
              </a:rPr>
              <a:t>Notes</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extLst>
      <p:ext uri="{BB962C8B-B14F-4D97-AF65-F5344CB8AC3E}">
        <p14:creationId xmlns:p14="http://schemas.microsoft.com/office/powerpoint/2010/main" val="24015847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27</a:t>
            </a:fld>
            <a:endParaRPr lang="en-US" dirty="0"/>
          </a:p>
        </p:txBody>
      </p:sp>
    </p:spTree>
    <p:extLst>
      <p:ext uri="{BB962C8B-B14F-4D97-AF65-F5344CB8AC3E}">
        <p14:creationId xmlns:p14="http://schemas.microsoft.com/office/powerpoint/2010/main" val="19851918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Tree>
    <p:extLst>
      <p:ext uri="{BB962C8B-B14F-4D97-AF65-F5344CB8AC3E}">
        <p14:creationId xmlns:p14="http://schemas.microsoft.com/office/powerpoint/2010/main" val="3834132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extLst>
      <p:ext uri="{BB962C8B-B14F-4D97-AF65-F5344CB8AC3E}">
        <p14:creationId xmlns:p14="http://schemas.microsoft.com/office/powerpoint/2010/main" val="1690578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rtl="0"/>
            <a:r>
              <a:rPr lang="en-NZ" sz="900" b="1" kern="1200" dirty="0" smtClean="0">
                <a:solidFill>
                  <a:schemeClr val="tx1"/>
                </a:solidFill>
                <a:effectLst/>
                <a:latin typeface="Segoe UI" pitchFamily="34" charset="0"/>
                <a:ea typeface="Arial" pitchFamily="-106" charset="0"/>
                <a:cs typeface="Arial" charset="0"/>
              </a:rPr>
              <a:t>Slide Objective</a:t>
            </a:r>
            <a:endParaRPr lang="en-NZ" sz="900" kern="1200" dirty="0" smtClean="0">
              <a:solidFill>
                <a:schemeClr val="tx1"/>
              </a:solidFill>
              <a:effectLst/>
              <a:latin typeface="Segoe UI" pitchFamily="34" charset="0"/>
              <a:ea typeface="Arial" pitchFamily="-106" charset="0"/>
              <a:cs typeface="Arial" charset="0"/>
            </a:endParaRPr>
          </a:p>
          <a:p>
            <a:pPr rtl="0"/>
            <a:r>
              <a:rPr lang="en-NZ" sz="900" kern="1200" dirty="0" smtClean="0">
                <a:solidFill>
                  <a:schemeClr val="tx1"/>
                </a:solidFill>
                <a:effectLst/>
                <a:latin typeface="Segoe UI" pitchFamily="34" charset="0"/>
                <a:ea typeface="Arial" pitchFamily="-106" charset="0"/>
                <a:cs typeface="Arial" charset="0"/>
              </a:rPr>
              <a:t>Introduce the important of ASP.NET in Windows Azure applications</a:t>
            </a:r>
          </a:p>
          <a:p>
            <a:pPr rtl="0"/>
            <a:r>
              <a:rPr lang="en-NZ" sz="900" kern="1200" dirty="0" smtClean="0">
                <a:solidFill>
                  <a:schemeClr val="tx1"/>
                </a:solidFill>
                <a:effectLst/>
                <a:latin typeface="Segoe UI" pitchFamily="34" charset="0"/>
                <a:ea typeface="Arial" pitchFamily="-106" charset="0"/>
                <a:cs typeface="Arial" charset="0"/>
              </a:rPr>
              <a:t>Introduce the topics to be covered in this session</a:t>
            </a:r>
          </a:p>
          <a:p>
            <a:pPr rtl="0"/>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Speaking Notes</a:t>
            </a:r>
            <a:endParaRPr lang="en-NZ" sz="90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Windows Azure can run a very broad variety of application types</a:t>
            </a:r>
          </a:p>
          <a:p>
            <a:pPr marL="17145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ASP.NET Applications will be a very common type of application</a:t>
            </a:r>
          </a:p>
          <a:p>
            <a:pPr marL="171450" indent="-171450" rtl="0">
              <a:buFont typeface="Arial" pitchFamily="34" charset="0"/>
              <a:buChar char="•"/>
            </a:pPr>
            <a:endParaRPr lang="en-NZ" sz="90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Windows Azure supports ASP.NET very</a:t>
            </a:r>
            <a:r>
              <a:rPr lang="en-NZ" sz="900" kern="1200" baseline="0" dirty="0" smtClean="0">
                <a:solidFill>
                  <a:schemeClr val="tx1"/>
                </a:solidFill>
                <a:effectLst/>
                <a:latin typeface="Segoe UI" pitchFamily="34" charset="0"/>
                <a:ea typeface="Arial" pitchFamily="-106" charset="0"/>
                <a:cs typeface="Arial" charset="0"/>
              </a:rPr>
              <a:t> well</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Core ASP.NET (</a:t>
            </a:r>
            <a:r>
              <a:rPr lang="en-NZ" sz="900" kern="1200" baseline="0" dirty="0" err="1" smtClean="0">
                <a:solidFill>
                  <a:schemeClr val="tx1"/>
                </a:solidFill>
                <a:effectLst/>
                <a:latin typeface="Segoe UI" pitchFamily="34" charset="0"/>
                <a:ea typeface="Arial" pitchFamily="-106" charset="0"/>
                <a:cs typeface="Arial" charset="0"/>
              </a:rPr>
              <a:t>HttpModules</a:t>
            </a:r>
            <a:r>
              <a:rPr lang="en-NZ" sz="900" kern="1200" baseline="0" dirty="0" smtClean="0">
                <a:solidFill>
                  <a:schemeClr val="tx1"/>
                </a:solidFill>
                <a:effectLst/>
                <a:latin typeface="Segoe UI" pitchFamily="34" charset="0"/>
                <a:ea typeface="Arial" pitchFamily="-106" charset="0"/>
                <a:cs typeface="Arial" charset="0"/>
              </a:rPr>
              <a:t>/</a:t>
            </a:r>
            <a:r>
              <a:rPr lang="en-NZ" sz="900" kern="1200" baseline="0" dirty="0" err="1" smtClean="0">
                <a:solidFill>
                  <a:schemeClr val="tx1"/>
                </a:solidFill>
                <a:effectLst/>
                <a:latin typeface="Segoe UI" pitchFamily="34" charset="0"/>
                <a:ea typeface="Arial" pitchFamily="-106" charset="0"/>
                <a:cs typeface="Arial" charset="0"/>
              </a:rPr>
              <a:t>HttpHandlers</a:t>
            </a:r>
            <a:r>
              <a:rPr lang="en-NZ" sz="900" kern="1200" baseline="0" dirty="0" smtClean="0">
                <a:solidFill>
                  <a:schemeClr val="tx1"/>
                </a:solidFill>
                <a:effectLst/>
                <a:latin typeface="Segoe UI" pitchFamily="34" charset="0"/>
                <a:ea typeface="Arial" pitchFamily="-106" charset="0"/>
                <a:cs typeface="Arial" charset="0"/>
              </a:rPr>
              <a:t>)</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Web Forms</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MVC</a:t>
            </a: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Because of the stateless nature of Windows Azure web roles important things to consider around </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Session State</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AJAX calls</a:t>
            </a: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Will discuss configuring DNS for Windows Azure</a:t>
            </a: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Will discuss some advanced features for Windows Azure</a:t>
            </a: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Both very much suited to </a:t>
            </a:r>
            <a:r>
              <a:rPr lang="en-NZ" sz="900" kern="1200" baseline="0" dirty="0" err="1" smtClean="0">
                <a:solidFill>
                  <a:schemeClr val="tx1"/>
                </a:solidFill>
                <a:effectLst/>
                <a:latin typeface="Segoe UI" pitchFamily="34" charset="0"/>
                <a:ea typeface="Arial" pitchFamily="-106" charset="0"/>
                <a:cs typeface="Arial" charset="0"/>
              </a:rPr>
              <a:t>SaaS</a:t>
            </a:r>
            <a:r>
              <a:rPr lang="en-NZ" sz="900" kern="1200" baseline="0" dirty="0" smtClean="0">
                <a:solidFill>
                  <a:schemeClr val="tx1"/>
                </a:solidFill>
                <a:effectLst/>
                <a:latin typeface="Segoe UI" pitchFamily="34" charset="0"/>
                <a:ea typeface="Arial" pitchFamily="-106" charset="0"/>
                <a:cs typeface="Arial" charset="0"/>
              </a:rPr>
              <a:t> types of applications</a:t>
            </a:r>
          </a:p>
          <a:p>
            <a:pPr marL="171450" lvl="0" indent="-171450" rtl="0">
              <a:buFont typeface="Arial" pitchFamily="34" charset="0"/>
              <a:buChar char="•"/>
            </a:pPr>
            <a:endParaRPr lang="en-NZ" sz="9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Finally touch on some Windows Azure common challenges</a:t>
            </a:r>
          </a:p>
          <a:p>
            <a:pPr marL="0" lvl="0" indent="0" rtl="0">
              <a:buFont typeface="Arial" pitchFamily="34" charset="0"/>
              <a:buNone/>
            </a:pPr>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Notes</a:t>
            </a:r>
          </a:p>
          <a:p>
            <a:pPr rtl="0"/>
            <a:r>
              <a:rPr lang="en-NZ" sz="900" b="0" kern="1200" dirty="0" smtClean="0">
                <a:solidFill>
                  <a:schemeClr val="tx1"/>
                </a:solidFill>
                <a:effectLst/>
                <a:latin typeface="Segoe UI" pitchFamily="34" charset="0"/>
                <a:ea typeface="Arial" pitchFamily="-106" charset="0"/>
                <a:cs typeface="Arial" charset="0"/>
              </a:rPr>
              <a:t>Some notes on Migration http://msdn.microsoft.com/en-us/windowsazure/ff356857.aspx</a:t>
            </a:r>
          </a:p>
          <a:p>
            <a:pPr rtl="0"/>
            <a:r>
              <a:rPr lang="en-NZ" sz="900" b="0" kern="1200" dirty="0" smtClean="0">
                <a:solidFill>
                  <a:schemeClr val="tx1"/>
                </a:solidFill>
                <a:effectLst/>
                <a:latin typeface="Segoe UI" pitchFamily="34" charset="0"/>
                <a:ea typeface="Arial" pitchFamily="-106" charset="0"/>
                <a:cs typeface="Arial" charset="0"/>
              </a:rPr>
              <a:t>Azure Architecture guidance http://msdn.microsoft.com/en-us/library/ff728592.aspx </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4039217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2804445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NZ" sz="900" b="1" kern="1200" dirty="0" smtClean="0">
                <a:solidFill>
                  <a:schemeClr val="tx1"/>
                </a:solidFill>
                <a:effectLst/>
                <a:latin typeface="Segoe UI" pitchFamily="34" charset="0"/>
                <a:ea typeface="Arial" pitchFamily="-106" charset="0"/>
                <a:cs typeface="Arial" charset="0"/>
              </a:rPr>
              <a:t>Slide Objective</a:t>
            </a:r>
            <a:endParaRPr lang="en-NZ" sz="900" kern="1200" dirty="0" smtClean="0">
              <a:solidFill>
                <a:schemeClr val="tx1"/>
              </a:solidFill>
              <a:effectLst/>
              <a:latin typeface="Segoe UI" pitchFamily="34" charset="0"/>
              <a:ea typeface="Arial" pitchFamily="-106" charset="0"/>
              <a:cs typeface="Arial" charset="0"/>
            </a:endParaRPr>
          </a:p>
          <a:p>
            <a:pPr rtl="0"/>
            <a:r>
              <a:rPr lang="en-NZ" sz="900" kern="1200" dirty="0" smtClean="0">
                <a:solidFill>
                  <a:schemeClr val="tx1"/>
                </a:solidFill>
                <a:effectLst/>
                <a:latin typeface="Segoe UI" pitchFamily="34" charset="0"/>
                <a:ea typeface="Arial" pitchFamily="-106" charset="0"/>
                <a:cs typeface="Arial" charset="0"/>
              </a:rPr>
              <a:t>Introduce the simple ASP.NET templates for Windows Azure</a:t>
            </a:r>
          </a:p>
          <a:p>
            <a:pPr rtl="0"/>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Speaking Notes</a:t>
            </a:r>
            <a:endParaRPr lang="en-NZ" sz="90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Visual Studio Tools for Windows Azure include templates</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Web Forms</a:t>
            </a:r>
            <a:r>
              <a:rPr lang="en-NZ" sz="900" kern="1200" baseline="0" dirty="0" smtClean="0">
                <a:solidFill>
                  <a:schemeClr val="tx1"/>
                </a:solidFill>
                <a:effectLst/>
                <a:latin typeface="Segoe UI" pitchFamily="34" charset="0"/>
                <a:ea typeface="Arial" pitchFamily="-106" charset="0"/>
                <a:cs typeface="Arial" charset="0"/>
              </a:rPr>
              <a:t> and MVC preconfigured web roles</a:t>
            </a: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Both </a:t>
            </a:r>
            <a:r>
              <a:rPr lang="en-NZ" sz="900" kern="1200" baseline="0" dirty="0" err="1" smtClean="0">
                <a:solidFill>
                  <a:schemeClr val="tx1"/>
                </a:solidFill>
                <a:effectLst/>
                <a:latin typeface="Segoe UI" pitchFamily="34" charset="0"/>
                <a:ea typeface="Arial" pitchFamily="-106" charset="0"/>
                <a:cs typeface="Arial" charset="0"/>
              </a:rPr>
              <a:t>VB.Net</a:t>
            </a:r>
            <a:r>
              <a:rPr lang="en-NZ" sz="900" kern="1200" baseline="0" dirty="0" smtClean="0">
                <a:solidFill>
                  <a:schemeClr val="tx1"/>
                </a:solidFill>
                <a:effectLst/>
                <a:latin typeface="Segoe UI" pitchFamily="34" charset="0"/>
                <a:ea typeface="Arial" pitchFamily="-106" charset="0"/>
                <a:cs typeface="Arial" charset="0"/>
              </a:rPr>
              <a:t> and C# supported</a:t>
            </a:r>
          </a:p>
          <a:p>
            <a:pPr marL="171450" lvl="0" indent="-171450" rtl="0">
              <a:buFont typeface="Arial" pitchFamily="34" charset="0"/>
              <a:buChar char="•"/>
            </a:pPr>
            <a:endParaRPr lang="en-NZ" sz="9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Basic Asp.NET web role is equivalent to a new Web project- i.e. very simple and bare bones</a:t>
            </a:r>
          </a:p>
          <a:p>
            <a:pPr marL="171450" lvl="0" indent="-171450" rtl="0">
              <a:buFont typeface="Arial" pitchFamily="34" charset="0"/>
              <a:buChar char="•"/>
            </a:pPr>
            <a:endParaRPr lang="en-NZ" sz="9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ASP.NET MVC template includes significant amount of existing code including </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Account model</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Account and Home Views</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Error pages and error handling</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Account and Home controllers</a:t>
            </a:r>
          </a:p>
          <a:p>
            <a:pPr marL="171450" lvl="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Equivalent to creating a new MVC 2 Web Application (rather than an empty MVC site)</a:t>
            </a:r>
          </a:p>
          <a:p>
            <a:pPr marL="628650" lvl="1" indent="-171450" rtl="0">
              <a:buFont typeface="Arial" pitchFamily="34" charset="0"/>
              <a:buChar char="•"/>
            </a:pPr>
            <a:endParaRPr lang="en-NZ" sz="900" kern="1200" dirty="0" smtClean="0">
              <a:solidFill>
                <a:schemeClr val="tx1"/>
              </a:solidFill>
              <a:effectLst/>
              <a:latin typeface="Segoe UI" pitchFamily="34" charset="0"/>
              <a:ea typeface="Arial" pitchFamily="-106" charset="0"/>
              <a:cs typeface="Arial" charset="0"/>
            </a:endParaRPr>
          </a:p>
          <a:p>
            <a:pPr rtl="0"/>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Notes</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1595051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NZ" sz="900" b="1" kern="1200" dirty="0" smtClean="0">
                <a:solidFill>
                  <a:schemeClr val="tx1"/>
                </a:solidFill>
                <a:effectLst/>
                <a:latin typeface="Segoe UI" pitchFamily="34" charset="0"/>
                <a:ea typeface="Arial" pitchFamily="-106" charset="0"/>
                <a:cs typeface="Arial" charset="0"/>
              </a:rPr>
              <a:t>Slide Objective</a:t>
            </a:r>
            <a:endParaRPr lang="en-NZ" sz="900" kern="1200" dirty="0" smtClean="0">
              <a:solidFill>
                <a:schemeClr val="tx1"/>
              </a:solidFill>
              <a:effectLst/>
              <a:latin typeface="Segoe UI" pitchFamily="34" charset="0"/>
              <a:ea typeface="Arial" pitchFamily="-106" charset="0"/>
              <a:cs typeface="Arial" charset="0"/>
            </a:endParaRPr>
          </a:p>
          <a:p>
            <a:pPr rtl="0"/>
            <a:r>
              <a:rPr lang="en-NZ" sz="900" kern="1200" dirty="0" smtClean="0">
                <a:solidFill>
                  <a:schemeClr val="tx1"/>
                </a:solidFill>
                <a:effectLst/>
                <a:latin typeface="Segoe UI" pitchFamily="34" charset="0"/>
                <a:ea typeface="Arial" pitchFamily="-106" charset="0"/>
                <a:cs typeface="Arial" charset="0"/>
              </a:rPr>
              <a:t>Recap on statelessness</a:t>
            </a:r>
          </a:p>
          <a:p>
            <a:pPr rtl="0"/>
            <a:r>
              <a:rPr lang="en-NZ" sz="900" kern="1200" dirty="0" smtClean="0">
                <a:solidFill>
                  <a:schemeClr val="tx1"/>
                </a:solidFill>
                <a:effectLst/>
                <a:latin typeface="Segoe UI" pitchFamily="34" charset="0"/>
                <a:ea typeface="Arial" pitchFamily="-106" charset="0"/>
                <a:cs typeface="Arial" charset="0"/>
              </a:rPr>
              <a:t>Reinforces</a:t>
            </a:r>
            <a:r>
              <a:rPr lang="en-NZ" sz="900" kern="1200" baseline="0" dirty="0" smtClean="0">
                <a:solidFill>
                  <a:schemeClr val="tx1"/>
                </a:solidFill>
                <a:effectLst/>
                <a:latin typeface="Segoe UI" pitchFamily="34" charset="0"/>
                <a:ea typeface="Arial" pitchFamily="-106" charset="0"/>
                <a:cs typeface="Arial" charset="0"/>
              </a:rPr>
              <a:t> nature of stateless servers in the context of web requests</a:t>
            </a:r>
            <a:endParaRPr lang="en-NZ" sz="900" kern="1200" dirty="0" smtClean="0">
              <a:solidFill>
                <a:schemeClr val="tx1"/>
              </a:solidFill>
              <a:effectLst/>
              <a:latin typeface="Segoe UI" pitchFamily="34" charset="0"/>
              <a:ea typeface="Arial" pitchFamily="-106" charset="0"/>
              <a:cs typeface="Arial" charset="0"/>
            </a:endParaRPr>
          </a:p>
          <a:p>
            <a:pPr rtl="0"/>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Speaking Notes</a:t>
            </a:r>
            <a:endParaRPr lang="en-NZ" sz="900" kern="120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Windows</a:t>
            </a:r>
            <a:r>
              <a:rPr lang="en-NZ" sz="900" kern="1200" baseline="0" dirty="0" smtClean="0">
                <a:solidFill>
                  <a:schemeClr val="tx1"/>
                </a:solidFill>
                <a:effectLst/>
                <a:latin typeface="Segoe UI" pitchFamily="34" charset="0"/>
                <a:ea typeface="Arial" pitchFamily="-106" charset="0"/>
                <a:cs typeface="Arial" charset="0"/>
              </a:rPr>
              <a:t> Azure uses load balancers that round robin requests to each instance</a:t>
            </a:r>
          </a:p>
          <a:p>
            <a:pPr marL="171450" lvl="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When running in Windows Azure with multiple instances there is no guarantee that subsequent requests will hit the same instance</a:t>
            </a:r>
          </a:p>
          <a:p>
            <a:pPr marL="171450" lvl="0" indent="-171450" rtl="0">
              <a:buFont typeface="Arial" pitchFamily="34" charset="0"/>
              <a:buChar char="•"/>
            </a:pPr>
            <a:endParaRPr lang="en-NZ" sz="900" kern="120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Some</a:t>
            </a:r>
            <a:r>
              <a:rPr lang="en-NZ" sz="900" kern="1200" baseline="0" dirty="0" smtClean="0">
                <a:solidFill>
                  <a:schemeClr val="tx1"/>
                </a:solidFill>
                <a:effectLst/>
                <a:latin typeface="Segoe UI" pitchFamily="34" charset="0"/>
                <a:ea typeface="Arial" pitchFamily="-106" charset="0"/>
                <a:cs typeface="Arial" charset="0"/>
              </a:rPr>
              <a:t> things to remember here</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Subsequent requests may not always be obvious</a:t>
            </a:r>
            <a:br>
              <a:rPr lang="en-NZ" sz="900" kern="1200" baseline="0" dirty="0" smtClean="0">
                <a:solidFill>
                  <a:schemeClr val="tx1"/>
                </a:solidFill>
                <a:effectLst/>
                <a:latin typeface="Segoe UI" pitchFamily="34" charset="0"/>
                <a:ea typeface="Arial" pitchFamily="-106" charset="0"/>
                <a:cs typeface="Arial" charset="0"/>
              </a:rPr>
            </a:br>
            <a:r>
              <a:rPr lang="en-NZ" sz="900" kern="1200" baseline="0" dirty="0" smtClean="0">
                <a:solidFill>
                  <a:schemeClr val="tx1"/>
                </a:solidFill>
                <a:effectLst/>
                <a:latin typeface="Segoe UI" pitchFamily="34" charset="0"/>
                <a:ea typeface="Arial" pitchFamily="-106" charset="0"/>
                <a:cs typeface="Arial" charset="0"/>
              </a:rPr>
              <a:t>e.g. Think of an ASP.NET page that includes an image </a:t>
            </a:r>
            <a:r>
              <a:rPr lang="en-NZ" sz="900" kern="1200" baseline="0" dirty="0" err="1" smtClean="0">
                <a:solidFill>
                  <a:schemeClr val="tx1"/>
                </a:solidFill>
                <a:effectLst/>
                <a:latin typeface="Segoe UI" pitchFamily="34" charset="0"/>
                <a:ea typeface="Arial" pitchFamily="-106" charset="0"/>
                <a:cs typeface="Arial" charset="0"/>
              </a:rPr>
              <a:t>url</a:t>
            </a:r>
            <a:r>
              <a:rPr lang="en-NZ" sz="900" kern="1200" baseline="0" dirty="0" smtClean="0">
                <a:solidFill>
                  <a:schemeClr val="tx1"/>
                </a:solidFill>
                <a:effectLst/>
                <a:latin typeface="Segoe UI" pitchFamily="34" charset="0"/>
                <a:ea typeface="Arial" pitchFamily="-106" charset="0"/>
                <a:cs typeface="Arial" charset="0"/>
              </a:rPr>
              <a:t> that is served by an HTTP Handler</a:t>
            </a:r>
            <a:br>
              <a:rPr lang="en-NZ" sz="900" kern="1200" baseline="0" dirty="0" smtClean="0">
                <a:solidFill>
                  <a:schemeClr val="tx1"/>
                </a:solidFill>
                <a:effectLst/>
                <a:latin typeface="Segoe UI" pitchFamily="34" charset="0"/>
                <a:ea typeface="Arial" pitchFamily="-106" charset="0"/>
                <a:cs typeface="Arial" charset="0"/>
              </a:rPr>
            </a:br>
            <a:r>
              <a:rPr lang="en-NZ" sz="900" kern="1200" baseline="0" dirty="0" smtClean="0">
                <a:solidFill>
                  <a:schemeClr val="tx1"/>
                </a:solidFill>
                <a:effectLst/>
                <a:latin typeface="Segoe UI" pitchFamily="34" charset="0"/>
                <a:ea typeface="Arial" pitchFamily="-106" charset="0"/>
                <a:cs typeface="Arial" charset="0"/>
              </a:rPr>
              <a:t>Can’t assume that the image will be loaded form the same instances that served the original ASP.NET page</a:t>
            </a:r>
          </a:p>
          <a:p>
            <a:pPr marL="628650" lvl="1" indent="-171450" rtl="0">
              <a:buFont typeface="Arial" pitchFamily="34" charset="0"/>
              <a:buChar char="•"/>
            </a:pPr>
            <a:endParaRPr lang="en-NZ" sz="9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Which leads on to talking about AJAX…</a:t>
            </a:r>
            <a:endParaRPr lang="en-NZ" sz="900" kern="1200" dirty="0" smtClean="0">
              <a:solidFill>
                <a:schemeClr val="tx1"/>
              </a:solidFill>
              <a:effectLst/>
              <a:latin typeface="Segoe UI" pitchFamily="34" charset="0"/>
              <a:ea typeface="Arial" pitchFamily="-106" charset="0"/>
              <a:cs typeface="Arial" charset="0"/>
            </a:endParaRPr>
          </a:p>
          <a:p>
            <a:pPr rtl="0"/>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Notes</a:t>
            </a:r>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465311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rtl="0"/>
            <a:r>
              <a:rPr lang="en-NZ" sz="900" b="1" kern="1200" dirty="0" smtClean="0">
                <a:solidFill>
                  <a:schemeClr val="tx1"/>
                </a:solidFill>
                <a:effectLst/>
                <a:latin typeface="Segoe UI" pitchFamily="34" charset="0"/>
                <a:ea typeface="Arial" pitchFamily="-106" charset="0"/>
                <a:cs typeface="Arial" charset="0"/>
              </a:rPr>
              <a:t>Slide Objective</a:t>
            </a:r>
            <a:endParaRPr lang="en-NZ" sz="900" kern="1200" dirty="0" smtClean="0">
              <a:solidFill>
                <a:schemeClr val="tx1"/>
              </a:solidFill>
              <a:effectLst/>
              <a:latin typeface="Segoe UI" pitchFamily="34" charset="0"/>
              <a:ea typeface="Arial" pitchFamily="-106" charset="0"/>
              <a:cs typeface="Arial" charset="0"/>
            </a:endParaRPr>
          </a:p>
          <a:p>
            <a:pPr rtl="0"/>
            <a:r>
              <a:rPr lang="en-NZ" sz="900" kern="1200" dirty="0" smtClean="0">
                <a:solidFill>
                  <a:schemeClr val="tx1"/>
                </a:solidFill>
                <a:effectLst/>
                <a:latin typeface="Segoe UI" pitchFamily="34" charset="0"/>
                <a:ea typeface="Arial" pitchFamily="-106" charset="0"/>
                <a:cs typeface="Arial" charset="0"/>
              </a:rPr>
              <a:t>Reinforce the need to think about statelessness when working</a:t>
            </a:r>
            <a:r>
              <a:rPr lang="en-NZ" sz="900" kern="1200" baseline="0" dirty="0" smtClean="0">
                <a:solidFill>
                  <a:schemeClr val="tx1"/>
                </a:solidFill>
                <a:effectLst/>
                <a:latin typeface="Segoe UI" pitchFamily="34" charset="0"/>
                <a:ea typeface="Arial" pitchFamily="-106" charset="0"/>
                <a:cs typeface="Arial" charset="0"/>
              </a:rPr>
              <a:t> with AJAX</a:t>
            </a:r>
            <a:endParaRPr lang="en-NZ" sz="900" kern="1200" dirty="0" smtClean="0">
              <a:solidFill>
                <a:schemeClr val="tx1"/>
              </a:solidFill>
              <a:effectLst/>
              <a:latin typeface="Segoe UI" pitchFamily="34" charset="0"/>
              <a:ea typeface="Arial" pitchFamily="-106" charset="0"/>
              <a:cs typeface="Arial" charset="0"/>
            </a:endParaRPr>
          </a:p>
          <a:p>
            <a:pPr rtl="0"/>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Speaking Notes</a:t>
            </a:r>
            <a:endParaRPr lang="en-NZ" sz="900" b="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AJAX requests</a:t>
            </a:r>
            <a:r>
              <a:rPr lang="en-NZ" sz="900" kern="1200" baseline="0" dirty="0" smtClean="0">
                <a:solidFill>
                  <a:schemeClr val="tx1"/>
                </a:solidFill>
                <a:effectLst/>
                <a:latin typeface="Segoe UI" pitchFamily="34" charset="0"/>
                <a:ea typeface="Arial" pitchFamily="-106" charset="0"/>
                <a:cs typeface="Arial" charset="0"/>
              </a:rPr>
              <a:t> (e.g. </a:t>
            </a:r>
            <a:r>
              <a:rPr lang="en-NZ" sz="900" kern="1200" baseline="0" dirty="0" err="1" smtClean="0">
                <a:solidFill>
                  <a:schemeClr val="tx1"/>
                </a:solidFill>
                <a:effectLst/>
                <a:latin typeface="Segoe UI" pitchFamily="34" charset="0"/>
                <a:ea typeface="Arial" pitchFamily="-106" charset="0"/>
                <a:cs typeface="Arial" charset="0"/>
              </a:rPr>
              <a:t>JQuery</a:t>
            </a:r>
            <a:r>
              <a:rPr lang="en-NZ" sz="900" kern="1200" baseline="0" dirty="0" smtClean="0">
                <a:solidFill>
                  <a:schemeClr val="tx1"/>
                </a:solidFill>
                <a:effectLst/>
                <a:latin typeface="Segoe UI" pitchFamily="34" charset="0"/>
                <a:ea typeface="Arial" pitchFamily="-106" charset="0"/>
                <a:cs typeface="Arial" charset="0"/>
              </a:rPr>
              <a:t> calls to the server) may not go back to the instance that originally served the page</a:t>
            </a:r>
          </a:p>
          <a:p>
            <a:pPr marL="17145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Can’t leave ‘nuggets’ of state inside a web role with the intention of fetching it via APAX later</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Can push the state back into storage</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Either store it up direct out of storage (e.g. grab an XML block using a Shared Access Signature)</a:t>
            </a:r>
          </a:p>
          <a:p>
            <a:pPr marL="1085850" lvl="2"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May be better to use a Data Island in the original document in this case though</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Push it into storage and re-fetch in web role when AJAX call arrives</a:t>
            </a:r>
          </a:p>
          <a:p>
            <a:pPr marL="628650" lvl="1" indent="-171450" rtl="0">
              <a:buFont typeface="Arial" pitchFamily="34" charset="0"/>
              <a:buChar char="•"/>
            </a:pPr>
            <a:endParaRPr lang="en-NZ" sz="9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ASP.NET Ajax requires a common machine key in web farm environments. </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Windows Azure is pre-configured for this- all the instances in a role will have the exact same machine key</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Can modify the machine key if you need to from code</a:t>
            </a:r>
          </a:p>
          <a:p>
            <a:pPr marL="171450" indent="-171450" rtl="0">
              <a:buFont typeface="Arial" pitchFamily="34" charset="0"/>
              <a:buChar char="•"/>
            </a:pPr>
            <a:endParaRPr lang="en-NZ" sz="900" kern="1200" baseline="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There is NO support for sticky sessions. </a:t>
            </a:r>
            <a:br>
              <a:rPr lang="en-NZ" sz="900" kern="1200" dirty="0" smtClean="0">
                <a:solidFill>
                  <a:schemeClr val="tx1"/>
                </a:solidFill>
                <a:effectLst/>
                <a:latin typeface="Segoe UI" pitchFamily="34" charset="0"/>
                <a:ea typeface="Arial" pitchFamily="-106" charset="0"/>
                <a:cs typeface="Arial" charset="0"/>
              </a:rPr>
            </a:br>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Notes</a:t>
            </a:r>
          </a:p>
          <a:p>
            <a:r>
              <a:rPr lang="en-US" dirty="0" smtClean="0"/>
              <a:t>http://wiki.asp.net/page.aspx/1248/aspnet-and-load-balancing/ </a:t>
            </a:r>
          </a:p>
          <a:p>
            <a:endParaRPr lang="en-US" dirty="0" smtClean="0"/>
          </a:p>
          <a:p>
            <a:r>
              <a:rPr lang="en-US" dirty="0" smtClean="0"/>
              <a:t>Changing machine key in code</a:t>
            </a:r>
          </a:p>
          <a:p>
            <a:r>
              <a:rPr lang="en-US" dirty="0" smtClean="0"/>
              <a:t>http://social.msdn.microsoft.com/Forums/en-US/windowsazure/thread/a6f00720-3aad-40c8-ac31-c585bc0c3b67 </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4231630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NZ" sz="900" b="1" kern="1200" dirty="0" smtClean="0">
                <a:solidFill>
                  <a:schemeClr val="tx1"/>
                </a:solidFill>
                <a:effectLst/>
                <a:latin typeface="Segoe UI" pitchFamily="34" charset="0"/>
                <a:ea typeface="Arial" pitchFamily="-106" charset="0"/>
                <a:cs typeface="Arial" charset="0"/>
              </a:rPr>
              <a:t>Slide Objective</a:t>
            </a:r>
            <a:endParaRPr lang="en-NZ" sz="900" kern="1200" dirty="0" smtClean="0">
              <a:solidFill>
                <a:schemeClr val="tx1"/>
              </a:solidFill>
              <a:effectLst/>
              <a:latin typeface="Segoe UI" pitchFamily="34" charset="0"/>
              <a:ea typeface="Arial" pitchFamily="-106" charset="0"/>
              <a:cs typeface="Arial" charset="0"/>
            </a:endParaRPr>
          </a:p>
          <a:p>
            <a:pPr rtl="0"/>
            <a:r>
              <a:rPr lang="en-NZ" sz="900" kern="1200" dirty="0" smtClean="0">
                <a:solidFill>
                  <a:schemeClr val="tx1"/>
                </a:solidFill>
                <a:effectLst/>
                <a:latin typeface="Segoe UI" pitchFamily="34" charset="0"/>
                <a:ea typeface="Arial" pitchFamily="-106" charset="0"/>
                <a:cs typeface="Arial" charset="0"/>
              </a:rPr>
              <a:t>Explains</a:t>
            </a:r>
            <a:r>
              <a:rPr lang="en-NZ" sz="900" kern="1200" baseline="0" dirty="0" smtClean="0">
                <a:solidFill>
                  <a:schemeClr val="tx1"/>
                </a:solidFill>
                <a:effectLst/>
                <a:latin typeface="Segoe UI" pitchFamily="34" charset="0"/>
                <a:ea typeface="Arial" pitchFamily="-106" charset="0"/>
                <a:cs typeface="Arial" charset="0"/>
              </a:rPr>
              <a:t> the operation of Session state in Windows Azure multi instance roles</a:t>
            </a:r>
            <a:endParaRPr lang="en-NZ" sz="900" kern="1200" dirty="0" smtClean="0">
              <a:solidFill>
                <a:schemeClr val="tx1"/>
              </a:solidFill>
              <a:effectLst/>
              <a:latin typeface="Segoe UI" pitchFamily="34" charset="0"/>
              <a:ea typeface="Arial" pitchFamily="-106" charset="0"/>
              <a:cs typeface="Arial" charset="0"/>
            </a:endParaRPr>
          </a:p>
          <a:p>
            <a:pPr rtl="0"/>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Speaking Notes</a:t>
            </a:r>
            <a:endParaRPr lang="en-NZ" sz="900" b="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Must move session state off the Web Role</a:t>
            </a:r>
            <a:r>
              <a:rPr lang="en-NZ" sz="900" kern="1200" baseline="0" dirty="0" smtClean="0">
                <a:solidFill>
                  <a:schemeClr val="tx1"/>
                </a:solidFill>
                <a:effectLst/>
                <a:latin typeface="Segoe UI" pitchFamily="34" charset="0"/>
                <a:ea typeface="Arial" pitchFamily="-106" charset="0"/>
                <a:cs typeface="Arial" charset="0"/>
              </a:rPr>
              <a:t> instances </a:t>
            </a:r>
          </a:p>
          <a:p>
            <a:pPr marL="171450" indent="-171450" rtl="0">
              <a:buFont typeface="Arial" pitchFamily="34" charset="0"/>
              <a:buChar char="•"/>
            </a:pPr>
            <a:endParaRPr lang="en-NZ" sz="900" kern="1200" baseline="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In this animation</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First</a:t>
            </a:r>
            <a:r>
              <a:rPr lang="en-NZ" sz="900" kern="1200" baseline="0" dirty="0" smtClean="0">
                <a:solidFill>
                  <a:schemeClr val="tx1"/>
                </a:solidFill>
                <a:effectLst/>
                <a:latin typeface="Segoe UI" pitchFamily="34" charset="0"/>
                <a:ea typeface="Arial" pitchFamily="-106" charset="0"/>
                <a:cs typeface="Arial" charset="0"/>
              </a:rPr>
              <a:t> request hits one instance</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Subsequent request hits another instance</a:t>
            </a: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At the end of the animation the value of Foo is hard to determine.</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Is it 1, 2 or null?</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Will depend on which server the LB routes our request to</a:t>
            </a:r>
            <a:r>
              <a:rPr lang="en-NZ" sz="900" kern="1200" dirty="0" smtClean="0">
                <a:solidFill>
                  <a:schemeClr val="tx1"/>
                </a:solidFill>
                <a:effectLst/>
                <a:latin typeface="Segoe UI" pitchFamily="34" charset="0"/>
                <a:ea typeface="Arial" pitchFamily="-106" charset="0"/>
                <a:cs typeface="Arial" charset="0"/>
              </a:rPr>
              <a:t/>
            </a:r>
            <a:br>
              <a:rPr lang="en-NZ" sz="900" kern="1200" dirty="0" smtClean="0">
                <a:solidFill>
                  <a:schemeClr val="tx1"/>
                </a:solidFill>
                <a:effectLst/>
                <a:latin typeface="Segoe UI" pitchFamily="34" charset="0"/>
                <a:ea typeface="Arial" pitchFamily="-106" charset="0"/>
                <a:cs typeface="Arial" charset="0"/>
              </a:rPr>
            </a:br>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Notes</a:t>
            </a:r>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30627174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1865086405"/>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77919987"/>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187752370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674349208"/>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84638032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2857118774"/>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1509253309"/>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2274250963"/>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34526354"/>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506760337"/>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6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11" name="Group 10"/>
          <p:cNvGrpSpPr/>
          <p:nvPr userDrawn="1"/>
        </p:nvGrpSpPr>
        <p:grpSpPr bwMode="black">
          <a:xfrm>
            <a:off x="7959219" y="1785258"/>
            <a:ext cx="2934543" cy="2933776"/>
            <a:chOff x="446088" y="3778250"/>
            <a:chExt cx="920750" cy="920750"/>
          </a:xfrm>
          <a:solidFill>
            <a:srgbClr val="FFFFFF"/>
          </a:solidFill>
        </p:grpSpPr>
        <p:sp>
          <p:nvSpPr>
            <p:cNvPr id="12" name="Freeform 29"/>
            <p:cNvSpPr>
              <a:spLocks noEditPoints="1"/>
            </p:cNvSpPr>
            <p:nvPr/>
          </p:nvSpPr>
          <p:spPr bwMode="black">
            <a:xfrm>
              <a:off x="446088" y="3778250"/>
              <a:ext cx="920750" cy="920750"/>
            </a:xfrm>
            <a:custGeom>
              <a:avLst/>
              <a:gdLst>
                <a:gd name="T0" fmla="*/ 494 w 518"/>
                <a:gd name="T1" fmla="*/ 216 h 518"/>
                <a:gd name="T2" fmla="*/ 302 w 518"/>
                <a:gd name="T3" fmla="*/ 24 h 518"/>
                <a:gd name="T4" fmla="*/ 216 w 518"/>
                <a:gd name="T5" fmla="*/ 24 h 518"/>
                <a:gd name="T6" fmla="*/ 24 w 518"/>
                <a:gd name="T7" fmla="*/ 216 h 518"/>
                <a:gd name="T8" fmla="*/ 24 w 518"/>
                <a:gd name="T9" fmla="*/ 302 h 518"/>
                <a:gd name="T10" fmla="*/ 216 w 518"/>
                <a:gd name="T11" fmla="*/ 494 h 518"/>
                <a:gd name="T12" fmla="*/ 302 w 518"/>
                <a:gd name="T13" fmla="*/ 494 h 518"/>
                <a:gd name="T14" fmla="*/ 494 w 518"/>
                <a:gd name="T15" fmla="*/ 302 h 518"/>
                <a:gd name="T16" fmla="*/ 494 w 518"/>
                <a:gd name="T17" fmla="*/ 216 h 518"/>
                <a:gd name="T18" fmla="*/ 482 w 518"/>
                <a:gd name="T19" fmla="*/ 289 h 518"/>
                <a:gd name="T20" fmla="*/ 289 w 518"/>
                <a:gd name="T21" fmla="*/ 482 h 518"/>
                <a:gd name="T22" fmla="*/ 228 w 518"/>
                <a:gd name="T23" fmla="*/ 482 h 518"/>
                <a:gd name="T24" fmla="*/ 36 w 518"/>
                <a:gd name="T25" fmla="*/ 289 h 518"/>
                <a:gd name="T26" fmla="*/ 36 w 518"/>
                <a:gd name="T27" fmla="*/ 228 h 518"/>
                <a:gd name="T28" fmla="*/ 228 w 518"/>
                <a:gd name="T29" fmla="*/ 36 h 518"/>
                <a:gd name="T30" fmla="*/ 290 w 518"/>
                <a:gd name="T31" fmla="*/ 36 h 518"/>
                <a:gd name="T32" fmla="*/ 482 w 518"/>
                <a:gd name="T33" fmla="*/ 228 h 518"/>
                <a:gd name="T34" fmla="*/ 482 w 518"/>
                <a:gd name="T35" fmla="*/ 289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8" h="518">
                  <a:moveTo>
                    <a:pt x="494" y="216"/>
                  </a:moveTo>
                  <a:cubicBezTo>
                    <a:pt x="302" y="24"/>
                    <a:pt x="302" y="24"/>
                    <a:pt x="302" y="24"/>
                  </a:cubicBezTo>
                  <a:cubicBezTo>
                    <a:pt x="278" y="0"/>
                    <a:pt x="240" y="0"/>
                    <a:pt x="216" y="24"/>
                  </a:cubicBezTo>
                  <a:cubicBezTo>
                    <a:pt x="24" y="216"/>
                    <a:pt x="24" y="216"/>
                    <a:pt x="24" y="216"/>
                  </a:cubicBezTo>
                  <a:cubicBezTo>
                    <a:pt x="0" y="240"/>
                    <a:pt x="0" y="278"/>
                    <a:pt x="24" y="302"/>
                  </a:cubicBezTo>
                  <a:cubicBezTo>
                    <a:pt x="216" y="494"/>
                    <a:pt x="216" y="494"/>
                    <a:pt x="216" y="494"/>
                  </a:cubicBezTo>
                  <a:cubicBezTo>
                    <a:pt x="240" y="518"/>
                    <a:pt x="278" y="518"/>
                    <a:pt x="302" y="494"/>
                  </a:cubicBezTo>
                  <a:cubicBezTo>
                    <a:pt x="494" y="302"/>
                    <a:pt x="494" y="302"/>
                    <a:pt x="494" y="302"/>
                  </a:cubicBezTo>
                  <a:cubicBezTo>
                    <a:pt x="518" y="278"/>
                    <a:pt x="518" y="240"/>
                    <a:pt x="494" y="216"/>
                  </a:cubicBezTo>
                  <a:close/>
                  <a:moveTo>
                    <a:pt x="482" y="289"/>
                  </a:moveTo>
                  <a:cubicBezTo>
                    <a:pt x="289" y="482"/>
                    <a:pt x="289" y="482"/>
                    <a:pt x="289" y="482"/>
                  </a:cubicBezTo>
                  <a:cubicBezTo>
                    <a:pt x="273" y="499"/>
                    <a:pt x="245" y="499"/>
                    <a:pt x="228" y="482"/>
                  </a:cubicBezTo>
                  <a:cubicBezTo>
                    <a:pt x="36" y="289"/>
                    <a:pt x="36" y="289"/>
                    <a:pt x="36" y="289"/>
                  </a:cubicBezTo>
                  <a:cubicBezTo>
                    <a:pt x="19" y="273"/>
                    <a:pt x="19" y="245"/>
                    <a:pt x="36" y="228"/>
                  </a:cubicBezTo>
                  <a:cubicBezTo>
                    <a:pt x="228" y="36"/>
                    <a:pt x="228" y="36"/>
                    <a:pt x="228" y="36"/>
                  </a:cubicBezTo>
                  <a:cubicBezTo>
                    <a:pt x="245" y="19"/>
                    <a:pt x="273" y="19"/>
                    <a:pt x="290" y="36"/>
                  </a:cubicBezTo>
                  <a:cubicBezTo>
                    <a:pt x="482" y="228"/>
                    <a:pt x="482" y="228"/>
                    <a:pt x="482" y="228"/>
                  </a:cubicBezTo>
                  <a:cubicBezTo>
                    <a:pt x="499" y="245"/>
                    <a:pt x="499" y="273"/>
                    <a:pt x="482" y="28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3" name="Freeform 30"/>
            <p:cNvSpPr>
              <a:spLocks noEditPoints="1"/>
            </p:cNvSpPr>
            <p:nvPr/>
          </p:nvSpPr>
          <p:spPr bwMode="black">
            <a:xfrm>
              <a:off x="514350" y="3844925"/>
              <a:ext cx="785813" cy="785813"/>
            </a:xfrm>
            <a:custGeom>
              <a:avLst/>
              <a:gdLst>
                <a:gd name="T0" fmla="*/ 432 w 442"/>
                <a:gd name="T1" fmla="*/ 203 h 442"/>
                <a:gd name="T2" fmla="*/ 239 w 442"/>
                <a:gd name="T3" fmla="*/ 10 h 442"/>
                <a:gd name="T4" fmla="*/ 203 w 442"/>
                <a:gd name="T5" fmla="*/ 10 h 442"/>
                <a:gd name="T6" fmla="*/ 10 w 442"/>
                <a:gd name="T7" fmla="*/ 203 h 442"/>
                <a:gd name="T8" fmla="*/ 10 w 442"/>
                <a:gd name="T9" fmla="*/ 239 h 442"/>
                <a:gd name="T10" fmla="*/ 203 w 442"/>
                <a:gd name="T11" fmla="*/ 432 h 442"/>
                <a:gd name="T12" fmla="*/ 239 w 442"/>
                <a:gd name="T13" fmla="*/ 432 h 442"/>
                <a:gd name="T14" fmla="*/ 432 w 442"/>
                <a:gd name="T15" fmla="*/ 239 h 442"/>
                <a:gd name="T16" fmla="*/ 432 w 442"/>
                <a:gd name="T17" fmla="*/ 203 h 442"/>
                <a:gd name="T18" fmla="*/ 279 w 442"/>
                <a:gd name="T19" fmla="*/ 255 h 442"/>
                <a:gd name="T20" fmla="*/ 207 w 442"/>
                <a:gd name="T21" fmla="*/ 277 h 442"/>
                <a:gd name="T22" fmla="*/ 184 w 442"/>
                <a:gd name="T23" fmla="*/ 294 h 442"/>
                <a:gd name="T24" fmla="*/ 199 w 442"/>
                <a:gd name="T25" fmla="*/ 311 h 442"/>
                <a:gd name="T26" fmla="*/ 221 w 442"/>
                <a:gd name="T27" fmla="*/ 325 h 442"/>
                <a:gd name="T28" fmla="*/ 241 w 442"/>
                <a:gd name="T29" fmla="*/ 367 h 442"/>
                <a:gd name="T30" fmla="*/ 241 w 442"/>
                <a:gd name="T31" fmla="*/ 371 h 442"/>
                <a:gd name="T32" fmla="*/ 241 w 442"/>
                <a:gd name="T33" fmla="*/ 381 h 442"/>
                <a:gd name="T34" fmla="*/ 199 w 442"/>
                <a:gd name="T35" fmla="*/ 381 h 442"/>
                <a:gd name="T36" fmla="*/ 199 w 442"/>
                <a:gd name="T37" fmla="*/ 369 h 442"/>
                <a:gd name="T38" fmla="*/ 199 w 442"/>
                <a:gd name="T39" fmla="*/ 367 h 442"/>
                <a:gd name="T40" fmla="*/ 200 w 442"/>
                <a:gd name="T41" fmla="*/ 367 h 442"/>
                <a:gd name="T42" fmla="*/ 194 w 442"/>
                <a:gd name="T43" fmla="*/ 358 h 442"/>
                <a:gd name="T44" fmla="*/ 184 w 442"/>
                <a:gd name="T45" fmla="*/ 351 h 442"/>
                <a:gd name="T46" fmla="*/ 156 w 442"/>
                <a:gd name="T47" fmla="*/ 333 h 442"/>
                <a:gd name="T48" fmla="*/ 140 w 442"/>
                <a:gd name="T49" fmla="*/ 296 h 442"/>
                <a:gd name="T50" fmla="*/ 140 w 442"/>
                <a:gd name="T51" fmla="*/ 292 h 442"/>
                <a:gd name="T52" fmla="*/ 156 w 442"/>
                <a:gd name="T53" fmla="*/ 258 h 442"/>
                <a:gd name="T54" fmla="*/ 186 w 442"/>
                <a:gd name="T55" fmla="*/ 242 h 442"/>
                <a:gd name="T56" fmla="*/ 188 w 442"/>
                <a:gd name="T57" fmla="*/ 241 h 442"/>
                <a:gd name="T58" fmla="*/ 231 w 442"/>
                <a:gd name="T59" fmla="*/ 233 h 442"/>
                <a:gd name="T60" fmla="*/ 249 w 442"/>
                <a:gd name="T61" fmla="*/ 221 h 442"/>
                <a:gd name="T62" fmla="*/ 218 w 442"/>
                <a:gd name="T63" fmla="*/ 194 h 442"/>
                <a:gd name="T64" fmla="*/ 198 w 442"/>
                <a:gd name="T65" fmla="*/ 152 h 442"/>
                <a:gd name="T66" fmla="*/ 199 w 442"/>
                <a:gd name="T67" fmla="*/ 145 h 442"/>
                <a:gd name="T68" fmla="*/ 160 w 442"/>
                <a:gd name="T69" fmla="*/ 145 h 442"/>
                <a:gd name="T70" fmla="*/ 160 w 442"/>
                <a:gd name="T71" fmla="*/ 145 h 442"/>
                <a:gd name="T72" fmla="*/ 152 w 442"/>
                <a:gd name="T73" fmla="*/ 138 h 442"/>
                <a:gd name="T74" fmla="*/ 153 w 442"/>
                <a:gd name="T75" fmla="*/ 134 h 442"/>
                <a:gd name="T76" fmla="*/ 221 w 442"/>
                <a:gd name="T77" fmla="*/ 42 h 442"/>
                <a:gd name="T78" fmla="*/ 292 w 442"/>
                <a:gd name="T79" fmla="*/ 133 h 442"/>
                <a:gd name="T80" fmla="*/ 292 w 442"/>
                <a:gd name="T81" fmla="*/ 133 h 442"/>
                <a:gd name="T82" fmla="*/ 294 w 442"/>
                <a:gd name="T83" fmla="*/ 138 h 442"/>
                <a:gd name="T84" fmla="*/ 286 w 442"/>
                <a:gd name="T85" fmla="*/ 145 h 442"/>
                <a:gd name="T86" fmla="*/ 286 w 442"/>
                <a:gd name="T87" fmla="*/ 145 h 442"/>
                <a:gd name="T88" fmla="*/ 241 w 442"/>
                <a:gd name="T89" fmla="*/ 145 h 442"/>
                <a:gd name="T90" fmla="*/ 240 w 442"/>
                <a:gd name="T91" fmla="*/ 152 h 442"/>
                <a:gd name="T92" fmla="*/ 243 w 442"/>
                <a:gd name="T93" fmla="*/ 160 h 442"/>
                <a:gd name="T94" fmla="*/ 248 w 442"/>
                <a:gd name="T95" fmla="*/ 163 h 442"/>
                <a:gd name="T96" fmla="*/ 249 w 442"/>
                <a:gd name="T97" fmla="*/ 163 h 442"/>
                <a:gd name="T98" fmla="*/ 251 w 442"/>
                <a:gd name="T99" fmla="*/ 164 h 442"/>
                <a:gd name="T100" fmla="*/ 278 w 442"/>
                <a:gd name="T101" fmla="*/ 179 h 442"/>
                <a:gd name="T102" fmla="*/ 295 w 442"/>
                <a:gd name="T103" fmla="*/ 211 h 442"/>
                <a:gd name="T104" fmla="*/ 296 w 442"/>
                <a:gd name="T105" fmla="*/ 220 h 442"/>
                <a:gd name="T106" fmla="*/ 279 w 442"/>
                <a:gd name="T107" fmla="*/ 255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42" h="442">
                  <a:moveTo>
                    <a:pt x="432" y="203"/>
                  </a:moveTo>
                  <a:cubicBezTo>
                    <a:pt x="239" y="10"/>
                    <a:pt x="239" y="10"/>
                    <a:pt x="239" y="10"/>
                  </a:cubicBezTo>
                  <a:cubicBezTo>
                    <a:pt x="229" y="0"/>
                    <a:pt x="213" y="0"/>
                    <a:pt x="203" y="10"/>
                  </a:cubicBezTo>
                  <a:cubicBezTo>
                    <a:pt x="10" y="203"/>
                    <a:pt x="10" y="203"/>
                    <a:pt x="10" y="203"/>
                  </a:cubicBezTo>
                  <a:cubicBezTo>
                    <a:pt x="0" y="213"/>
                    <a:pt x="0" y="229"/>
                    <a:pt x="10" y="239"/>
                  </a:cubicBezTo>
                  <a:cubicBezTo>
                    <a:pt x="203" y="432"/>
                    <a:pt x="203" y="432"/>
                    <a:pt x="203" y="432"/>
                  </a:cubicBezTo>
                  <a:cubicBezTo>
                    <a:pt x="213" y="442"/>
                    <a:pt x="229" y="442"/>
                    <a:pt x="239" y="432"/>
                  </a:cubicBezTo>
                  <a:cubicBezTo>
                    <a:pt x="432" y="239"/>
                    <a:pt x="432" y="239"/>
                    <a:pt x="432" y="239"/>
                  </a:cubicBezTo>
                  <a:cubicBezTo>
                    <a:pt x="442" y="229"/>
                    <a:pt x="442" y="213"/>
                    <a:pt x="432" y="203"/>
                  </a:cubicBezTo>
                  <a:close/>
                  <a:moveTo>
                    <a:pt x="279" y="255"/>
                  </a:moveTo>
                  <a:cubicBezTo>
                    <a:pt x="257" y="276"/>
                    <a:pt x="207" y="277"/>
                    <a:pt x="207" y="277"/>
                  </a:cubicBezTo>
                  <a:cubicBezTo>
                    <a:pt x="207" y="277"/>
                    <a:pt x="185" y="277"/>
                    <a:pt x="184" y="294"/>
                  </a:cubicBezTo>
                  <a:cubicBezTo>
                    <a:pt x="183" y="303"/>
                    <a:pt x="193" y="308"/>
                    <a:pt x="199" y="311"/>
                  </a:cubicBezTo>
                  <a:cubicBezTo>
                    <a:pt x="199" y="311"/>
                    <a:pt x="212" y="317"/>
                    <a:pt x="221" y="325"/>
                  </a:cubicBezTo>
                  <a:cubicBezTo>
                    <a:pt x="229" y="333"/>
                    <a:pt x="241" y="346"/>
                    <a:pt x="241" y="367"/>
                  </a:cubicBezTo>
                  <a:cubicBezTo>
                    <a:pt x="241" y="368"/>
                    <a:pt x="241" y="370"/>
                    <a:pt x="241" y="371"/>
                  </a:cubicBezTo>
                  <a:cubicBezTo>
                    <a:pt x="241" y="381"/>
                    <a:pt x="241" y="381"/>
                    <a:pt x="241" y="381"/>
                  </a:cubicBezTo>
                  <a:cubicBezTo>
                    <a:pt x="199" y="381"/>
                    <a:pt x="199" y="381"/>
                    <a:pt x="199" y="381"/>
                  </a:cubicBezTo>
                  <a:cubicBezTo>
                    <a:pt x="199" y="369"/>
                    <a:pt x="199" y="369"/>
                    <a:pt x="199" y="369"/>
                  </a:cubicBezTo>
                  <a:cubicBezTo>
                    <a:pt x="199" y="367"/>
                    <a:pt x="199" y="367"/>
                    <a:pt x="199" y="367"/>
                  </a:cubicBezTo>
                  <a:cubicBezTo>
                    <a:pt x="199" y="367"/>
                    <a:pt x="200" y="367"/>
                    <a:pt x="200" y="367"/>
                  </a:cubicBezTo>
                  <a:cubicBezTo>
                    <a:pt x="200" y="366"/>
                    <a:pt x="198" y="362"/>
                    <a:pt x="194" y="358"/>
                  </a:cubicBezTo>
                  <a:cubicBezTo>
                    <a:pt x="190" y="354"/>
                    <a:pt x="186" y="352"/>
                    <a:pt x="184" y="351"/>
                  </a:cubicBezTo>
                  <a:cubicBezTo>
                    <a:pt x="174" y="347"/>
                    <a:pt x="165" y="341"/>
                    <a:pt x="156" y="333"/>
                  </a:cubicBezTo>
                  <a:cubicBezTo>
                    <a:pt x="147" y="324"/>
                    <a:pt x="140" y="311"/>
                    <a:pt x="140" y="296"/>
                  </a:cubicBezTo>
                  <a:cubicBezTo>
                    <a:pt x="140" y="294"/>
                    <a:pt x="140" y="293"/>
                    <a:pt x="140" y="292"/>
                  </a:cubicBezTo>
                  <a:cubicBezTo>
                    <a:pt x="141" y="279"/>
                    <a:pt x="147" y="266"/>
                    <a:pt x="156" y="258"/>
                  </a:cubicBezTo>
                  <a:cubicBezTo>
                    <a:pt x="165" y="250"/>
                    <a:pt x="176" y="245"/>
                    <a:pt x="186" y="242"/>
                  </a:cubicBezTo>
                  <a:cubicBezTo>
                    <a:pt x="188" y="241"/>
                    <a:pt x="188" y="241"/>
                    <a:pt x="188" y="241"/>
                  </a:cubicBezTo>
                  <a:cubicBezTo>
                    <a:pt x="231" y="233"/>
                    <a:pt x="231" y="233"/>
                    <a:pt x="231" y="233"/>
                  </a:cubicBezTo>
                  <a:cubicBezTo>
                    <a:pt x="231" y="233"/>
                    <a:pt x="245" y="231"/>
                    <a:pt x="249" y="221"/>
                  </a:cubicBezTo>
                  <a:cubicBezTo>
                    <a:pt x="254" y="206"/>
                    <a:pt x="225" y="200"/>
                    <a:pt x="218" y="194"/>
                  </a:cubicBezTo>
                  <a:cubicBezTo>
                    <a:pt x="208" y="187"/>
                    <a:pt x="198" y="171"/>
                    <a:pt x="198" y="152"/>
                  </a:cubicBezTo>
                  <a:cubicBezTo>
                    <a:pt x="198" y="150"/>
                    <a:pt x="198" y="147"/>
                    <a:pt x="199" y="145"/>
                  </a:cubicBezTo>
                  <a:cubicBezTo>
                    <a:pt x="160" y="145"/>
                    <a:pt x="160" y="145"/>
                    <a:pt x="160" y="145"/>
                  </a:cubicBezTo>
                  <a:cubicBezTo>
                    <a:pt x="160" y="145"/>
                    <a:pt x="160" y="145"/>
                    <a:pt x="160" y="145"/>
                  </a:cubicBezTo>
                  <a:cubicBezTo>
                    <a:pt x="156" y="145"/>
                    <a:pt x="152" y="142"/>
                    <a:pt x="152" y="138"/>
                  </a:cubicBezTo>
                  <a:cubicBezTo>
                    <a:pt x="152" y="136"/>
                    <a:pt x="153" y="135"/>
                    <a:pt x="153" y="134"/>
                  </a:cubicBezTo>
                  <a:cubicBezTo>
                    <a:pt x="221" y="42"/>
                    <a:pt x="221" y="42"/>
                    <a:pt x="221" y="42"/>
                  </a:cubicBezTo>
                  <a:cubicBezTo>
                    <a:pt x="292" y="133"/>
                    <a:pt x="292" y="133"/>
                    <a:pt x="292" y="133"/>
                  </a:cubicBezTo>
                  <a:cubicBezTo>
                    <a:pt x="292" y="133"/>
                    <a:pt x="292" y="133"/>
                    <a:pt x="292" y="133"/>
                  </a:cubicBezTo>
                  <a:cubicBezTo>
                    <a:pt x="293" y="134"/>
                    <a:pt x="294" y="136"/>
                    <a:pt x="294" y="138"/>
                  </a:cubicBezTo>
                  <a:cubicBezTo>
                    <a:pt x="294" y="142"/>
                    <a:pt x="290" y="145"/>
                    <a:pt x="286" y="145"/>
                  </a:cubicBezTo>
                  <a:cubicBezTo>
                    <a:pt x="286" y="145"/>
                    <a:pt x="286" y="145"/>
                    <a:pt x="286" y="145"/>
                  </a:cubicBezTo>
                  <a:cubicBezTo>
                    <a:pt x="241" y="145"/>
                    <a:pt x="241" y="145"/>
                    <a:pt x="241" y="145"/>
                  </a:cubicBezTo>
                  <a:cubicBezTo>
                    <a:pt x="240" y="148"/>
                    <a:pt x="240" y="150"/>
                    <a:pt x="240" y="152"/>
                  </a:cubicBezTo>
                  <a:cubicBezTo>
                    <a:pt x="240" y="158"/>
                    <a:pt x="242" y="159"/>
                    <a:pt x="243" y="160"/>
                  </a:cubicBezTo>
                  <a:cubicBezTo>
                    <a:pt x="245" y="162"/>
                    <a:pt x="247" y="163"/>
                    <a:pt x="248" y="163"/>
                  </a:cubicBezTo>
                  <a:cubicBezTo>
                    <a:pt x="249" y="163"/>
                    <a:pt x="249" y="163"/>
                    <a:pt x="249" y="163"/>
                  </a:cubicBezTo>
                  <a:cubicBezTo>
                    <a:pt x="251" y="164"/>
                    <a:pt x="251" y="164"/>
                    <a:pt x="251" y="164"/>
                  </a:cubicBezTo>
                  <a:cubicBezTo>
                    <a:pt x="260" y="168"/>
                    <a:pt x="269" y="171"/>
                    <a:pt x="278" y="179"/>
                  </a:cubicBezTo>
                  <a:cubicBezTo>
                    <a:pt x="286" y="187"/>
                    <a:pt x="293" y="198"/>
                    <a:pt x="295" y="211"/>
                  </a:cubicBezTo>
                  <a:cubicBezTo>
                    <a:pt x="296" y="214"/>
                    <a:pt x="296" y="217"/>
                    <a:pt x="296" y="220"/>
                  </a:cubicBezTo>
                  <a:cubicBezTo>
                    <a:pt x="296" y="236"/>
                    <a:pt x="288" y="247"/>
                    <a:pt x="279" y="25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880768422"/>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138037517"/>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75692005"/>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427787973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75537990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788744761"/>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714794174"/>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44772248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a:solidFill>
                <a:srgbClr val="292929"/>
              </a:solidFill>
            </a:endParaRPr>
          </a:p>
        </p:txBody>
      </p:sp>
    </p:spTree>
    <p:extLst>
      <p:ext uri="{BB962C8B-B14F-4D97-AF65-F5344CB8AC3E}">
        <p14:creationId xmlns:p14="http://schemas.microsoft.com/office/powerpoint/2010/main" val="98936276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53326133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25397663"/>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 id="2147483795" r:id="rId18"/>
    <p:sldLayoutId id="2147483799"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41340540"/>
      </p:ext>
    </p:extLst>
  </p:cSld>
  <p:clrMap bg1="lt1" tx1="dk1" bg2="lt2" tx2="dk2" accent1="accent1" accent2="accent2" accent3="accent3" accent4="accent4" accent5="accent5" accent6="accent6" hlink="hlink" folHlink="folHlink"/>
  <p:sldLayoutIdLst>
    <p:sldLayoutId id="2147483797"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hyperlink" Target="http://bit.ly/scale-session"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Building ASP.NET Apps in Windows Azure</a:t>
            </a:r>
            <a:endParaRPr lang="en-US" dirty="0"/>
          </a:p>
        </p:txBody>
      </p:sp>
      <p:sp>
        <p:nvSpPr>
          <p:cNvPr id="5" name="Subtitle 4"/>
          <p:cNvSpPr>
            <a:spLocks noGrp="1"/>
          </p:cNvSpPr>
          <p:nvPr>
            <p:ph type="body" sz="quarter" idx="11"/>
          </p:nvPr>
        </p:nvSpPr>
        <p:spPr/>
        <p:txBody>
          <a:bodyPr/>
          <a:lstStyle/>
          <a:p>
            <a:r>
              <a:rPr lang="en-US" dirty="0"/>
              <a:t>Name</a:t>
            </a:r>
          </a:p>
          <a:p>
            <a:r>
              <a:rPr lang="en-US" dirty="0"/>
              <a:t>Title</a:t>
            </a:r>
          </a:p>
          <a:p>
            <a:r>
              <a:rPr lang="en-US" dirty="0"/>
              <a:t>Microsoft Corporation</a:t>
            </a:r>
          </a:p>
        </p:txBody>
      </p:sp>
    </p:spTree>
    <p:extLst>
      <p:ext uri="{BB962C8B-B14F-4D97-AF65-F5344CB8AC3E}">
        <p14:creationId xmlns:p14="http://schemas.microsoft.com/office/powerpoint/2010/main" val="3137854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 name="Rounded Rectangle 90"/>
          <p:cNvSpPr/>
          <p:nvPr/>
        </p:nvSpPr>
        <p:spPr bwMode="auto">
          <a:xfrm>
            <a:off x="6146384" y="3944157"/>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102" name="Rounded Rectangle 101"/>
          <p:cNvSpPr/>
          <p:nvPr/>
        </p:nvSpPr>
        <p:spPr bwMode="auto">
          <a:xfrm>
            <a:off x="6146384" y="3944157"/>
            <a:ext cx="914400" cy="914400"/>
          </a:xfrm>
          <a:prstGeom prst="roundRect">
            <a:avLst>
              <a:gd name="adj" fmla="val 0"/>
            </a:avLst>
          </a:prstGeom>
          <a:solidFill>
            <a:schemeClr val="accent4"/>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88" name="Rounded Rectangle 87"/>
          <p:cNvSpPr/>
          <p:nvPr/>
        </p:nvSpPr>
        <p:spPr bwMode="auto">
          <a:xfrm>
            <a:off x="5128039" y="3944157"/>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101" name="Rounded Rectangle 100"/>
          <p:cNvSpPr/>
          <p:nvPr/>
        </p:nvSpPr>
        <p:spPr bwMode="auto">
          <a:xfrm>
            <a:off x="5128039" y="3944157"/>
            <a:ext cx="914400" cy="914400"/>
          </a:xfrm>
          <a:prstGeom prst="roundRect">
            <a:avLst>
              <a:gd name="adj" fmla="val 0"/>
            </a:avLst>
          </a:prstGeom>
          <a:solidFill>
            <a:schemeClr val="accent4"/>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62" name="Rounded Rectangle 61"/>
          <p:cNvSpPr/>
          <p:nvPr/>
        </p:nvSpPr>
        <p:spPr bwMode="auto">
          <a:xfrm>
            <a:off x="3091349" y="3944157"/>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pic>
        <p:nvPicPr>
          <p:cNvPr id="63" name="Picture 3" descr="C:\Program Files\Microsoft Resource DVD Artwork\DVD_ART\Artwork_Imagery\HARDWARE_IMAGERY\Photos - OEM Hardware\Server Computer\HP Compaq ProLiant Enterprise Server - refrigerator.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386602" y="4058409"/>
            <a:ext cx="323895" cy="704948"/>
          </a:xfrm>
          <a:prstGeom prst="rect">
            <a:avLst/>
          </a:prstGeom>
          <a:noFill/>
        </p:spPr>
      </p:pic>
      <p:sp>
        <p:nvSpPr>
          <p:cNvPr id="85" name="Rounded Rectangle 84"/>
          <p:cNvSpPr/>
          <p:nvPr/>
        </p:nvSpPr>
        <p:spPr bwMode="auto">
          <a:xfrm>
            <a:off x="4109694" y="3944157"/>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pic>
        <p:nvPicPr>
          <p:cNvPr id="86" name="Picture 3" descr="C:\Program Files\Microsoft Resource DVD Artwork\DVD_ART\Artwork_Imagery\HARDWARE_IMAGERY\Photos - OEM Hardware\Server Computer\HP Compaq ProLiant Enterprise Server - refrigerator.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404947" y="4058409"/>
            <a:ext cx="323895" cy="704948"/>
          </a:xfrm>
          <a:prstGeom prst="rect">
            <a:avLst/>
          </a:prstGeom>
          <a:noFill/>
        </p:spPr>
      </p:pic>
      <p:sp>
        <p:nvSpPr>
          <p:cNvPr id="94" name="Rounded Rectangle 93"/>
          <p:cNvSpPr/>
          <p:nvPr/>
        </p:nvSpPr>
        <p:spPr bwMode="auto">
          <a:xfrm>
            <a:off x="7164729" y="3944157"/>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pic>
        <p:nvPicPr>
          <p:cNvPr id="95" name="Picture 3" descr="C:\Program Files\Microsoft Resource DVD Artwork\DVD_ART\Artwork_Imagery\HARDWARE_IMAGERY\Photos - OEM Hardware\Server Computer\HP Compaq ProLiant Enterprise Server - refrigerator.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459982" y="4058409"/>
            <a:ext cx="323895" cy="704948"/>
          </a:xfrm>
          <a:prstGeom prst="rect">
            <a:avLst/>
          </a:prstGeom>
          <a:noFill/>
        </p:spPr>
      </p:pic>
      <p:sp>
        <p:nvSpPr>
          <p:cNvPr id="97" name="Rounded Rectangle 96"/>
          <p:cNvSpPr/>
          <p:nvPr/>
        </p:nvSpPr>
        <p:spPr bwMode="auto">
          <a:xfrm>
            <a:off x="8183075" y="3944157"/>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4" name="Title 3"/>
          <p:cNvSpPr>
            <a:spLocks noGrp="1"/>
          </p:cNvSpPr>
          <p:nvPr>
            <p:ph type="title"/>
          </p:nvPr>
        </p:nvSpPr>
        <p:spPr/>
        <p:txBody>
          <a:bodyPr/>
          <a:lstStyle/>
          <a:p>
            <a:r>
              <a:rPr lang="en-US" dirty="0" smtClean="0"/>
              <a:t>Windows Azure </a:t>
            </a:r>
            <a:r>
              <a:rPr lang="en-US" dirty="0"/>
              <a:t>Session State</a:t>
            </a:r>
          </a:p>
        </p:txBody>
      </p:sp>
      <p:sp>
        <p:nvSpPr>
          <p:cNvPr id="99" name="Content Placeholder 55"/>
          <p:cNvSpPr>
            <a:spLocks noGrp="1"/>
          </p:cNvSpPr>
          <p:nvPr>
            <p:ph type="body" sz="quarter" idx="10"/>
          </p:nvPr>
        </p:nvSpPr>
        <p:spPr>
          <a:xfrm>
            <a:off x="519113" y="1010478"/>
            <a:ext cx="11161712" cy="775597"/>
          </a:xfrm>
        </p:spPr>
        <p:txBody>
          <a:bodyPr/>
          <a:lstStyle/>
          <a:p>
            <a:r>
              <a:rPr lang="en-US" sz="2800" dirty="0"/>
              <a:t>Windows Azure Load Balancer uses round-robin allocation. Session state must persist to client or storage on every request</a:t>
            </a:r>
          </a:p>
        </p:txBody>
      </p:sp>
      <p:sp>
        <p:nvSpPr>
          <p:cNvPr id="44" name="Oval 43"/>
          <p:cNvSpPr/>
          <p:nvPr/>
        </p:nvSpPr>
        <p:spPr bwMode="auto">
          <a:xfrm>
            <a:off x="5865812" y="3256574"/>
            <a:ext cx="533400" cy="508080"/>
          </a:xfrm>
          <a:prstGeom prst="ellipse">
            <a:avLst/>
          </a:prstGeom>
          <a:solidFill>
            <a:schemeClr val="accent2"/>
          </a:solidFill>
          <a:ln>
            <a:headEnd type="none" w="med" len="med"/>
            <a:tailEnd type="none" w="med" len="med"/>
          </a:ln>
          <a:effectLst/>
          <a:scene3d>
            <a:camera prst="orthographicFront">
              <a:rot lat="0" lon="0" rev="0"/>
            </a:camera>
            <a:lightRig rig="threePt" dir="t">
              <a:rot lat="0" lon="0" rev="20400000"/>
            </a:lightRig>
          </a:scene3d>
          <a:sp3d>
            <a:contourClr>
              <a:schemeClr val="accent5">
                <a:shade val="25000"/>
                <a:satMod val="150000"/>
              </a:schemeClr>
            </a:contourClr>
          </a:sp3d>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spc="-50" dirty="0" smtClean="0">
                <a:solidFill>
                  <a:schemeClr val="bg1">
                    <a:alpha val="99000"/>
                  </a:schemeClr>
                </a:solidFill>
              </a:rPr>
              <a:t>LB</a:t>
            </a:r>
          </a:p>
        </p:txBody>
      </p:sp>
      <p:cxnSp>
        <p:nvCxnSpPr>
          <p:cNvPr id="45" name="Straight Arrow Connector 44"/>
          <p:cNvCxnSpPr/>
          <p:nvPr/>
        </p:nvCxnSpPr>
        <p:spPr>
          <a:xfrm>
            <a:off x="6132512" y="2446199"/>
            <a:ext cx="0" cy="800849"/>
          </a:xfrm>
          <a:prstGeom prst="straightConnector1">
            <a:avLst/>
          </a:prstGeom>
          <a:ln w="25400">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a:off x="5747063" y="3755128"/>
            <a:ext cx="271149" cy="352868"/>
          </a:xfrm>
          <a:prstGeom prst="straightConnector1">
            <a:avLst/>
          </a:prstGeom>
          <a:ln w="25400">
            <a:miter lim="800000"/>
            <a:tailEnd type="triangle" w="lg" len="med"/>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836706" y="2877716"/>
            <a:ext cx="2454198" cy="369332"/>
          </a:xfrm>
          <a:prstGeom prst="rect">
            <a:avLst/>
          </a:prstGeom>
          <a:noFill/>
        </p:spPr>
        <p:txBody>
          <a:bodyPr wrap="none" lIns="0" tIns="0" rIns="0" bIns="0" rtlCol="0">
            <a:spAutoFit/>
          </a:bodyPr>
          <a:lstStyle/>
          <a:p>
            <a:r>
              <a:rPr lang="en-US" sz="2400" dirty="0">
                <a:solidFill>
                  <a:schemeClr val="tx1">
                    <a:alpha val="99000"/>
                  </a:schemeClr>
                </a:solidFill>
              </a:rPr>
              <a:t>s</a:t>
            </a:r>
            <a:r>
              <a:rPr lang="en-US" sz="2400" dirty="0" smtClean="0">
                <a:solidFill>
                  <a:schemeClr val="tx1">
                    <a:alpha val="99000"/>
                  </a:schemeClr>
                </a:solidFill>
              </a:rPr>
              <a:t>ession[“foo”] = 1;</a:t>
            </a:r>
          </a:p>
        </p:txBody>
      </p:sp>
      <p:cxnSp>
        <p:nvCxnSpPr>
          <p:cNvPr id="49" name="Straight Arrow Connector 48"/>
          <p:cNvCxnSpPr/>
          <p:nvPr/>
        </p:nvCxnSpPr>
        <p:spPr>
          <a:xfrm>
            <a:off x="6249279" y="3755128"/>
            <a:ext cx="226133" cy="352868"/>
          </a:xfrm>
          <a:prstGeom prst="straightConnector1">
            <a:avLst/>
          </a:prstGeom>
          <a:ln w="25400">
            <a:miter lim="800000"/>
            <a:tailEnd type="triangle" w="lg" len="med"/>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046544" y="2877716"/>
            <a:ext cx="2454198" cy="369332"/>
          </a:xfrm>
          <a:prstGeom prst="rect">
            <a:avLst/>
          </a:prstGeom>
          <a:noFill/>
        </p:spPr>
        <p:txBody>
          <a:bodyPr wrap="none" lIns="0" tIns="0" rIns="0" bIns="0" rtlCol="0">
            <a:spAutoFit/>
          </a:bodyPr>
          <a:lstStyle/>
          <a:p>
            <a:r>
              <a:rPr lang="en-US" sz="2400" dirty="0">
                <a:solidFill>
                  <a:schemeClr val="tx1">
                    <a:alpha val="99000"/>
                  </a:schemeClr>
                </a:solidFill>
              </a:rPr>
              <a:t>s</a:t>
            </a:r>
            <a:r>
              <a:rPr lang="en-US" sz="2400" dirty="0" smtClean="0">
                <a:solidFill>
                  <a:schemeClr val="tx1">
                    <a:alpha val="99000"/>
                  </a:schemeClr>
                </a:solidFill>
              </a:rPr>
              <a:t>ession[“foo”] = 2;</a:t>
            </a:r>
          </a:p>
        </p:txBody>
      </p:sp>
      <p:sp>
        <p:nvSpPr>
          <p:cNvPr id="52" name="TextBox 51"/>
          <p:cNvSpPr txBox="1"/>
          <p:nvPr/>
        </p:nvSpPr>
        <p:spPr>
          <a:xfrm>
            <a:off x="3649206" y="5033474"/>
            <a:ext cx="4807406" cy="369332"/>
          </a:xfrm>
          <a:prstGeom prst="rect">
            <a:avLst/>
          </a:prstGeom>
          <a:noFill/>
        </p:spPr>
        <p:txBody>
          <a:bodyPr wrap="none" lIns="0" tIns="0" rIns="0" bIns="0" rtlCol="0">
            <a:spAutoFit/>
          </a:bodyPr>
          <a:lstStyle/>
          <a:p>
            <a:r>
              <a:rPr lang="en-US" sz="2400" dirty="0" smtClean="0">
                <a:solidFill>
                  <a:schemeClr val="tx1">
                    <a:alpha val="99000"/>
                  </a:schemeClr>
                </a:solidFill>
              </a:rPr>
              <a:t>What is the value of session[“foo”]?</a:t>
            </a:r>
          </a:p>
        </p:txBody>
      </p:sp>
      <p:grpSp>
        <p:nvGrpSpPr>
          <p:cNvPr id="2" name="Group 1"/>
          <p:cNvGrpSpPr/>
          <p:nvPr/>
        </p:nvGrpSpPr>
        <p:grpSpPr>
          <a:xfrm>
            <a:off x="5661095" y="2111287"/>
            <a:ext cx="823091" cy="863217"/>
            <a:chOff x="517525" y="2109891"/>
            <a:chExt cx="1865906" cy="1956870"/>
          </a:xfrm>
          <a:solidFill>
            <a:schemeClr val="accent2"/>
          </a:solidFill>
        </p:grpSpPr>
        <p:grpSp>
          <p:nvGrpSpPr>
            <p:cNvPr id="30" name="Group 29"/>
            <p:cNvGrpSpPr/>
            <p:nvPr/>
          </p:nvGrpSpPr>
          <p:grpSpPr>
            <a:xfrm>
              <a:off x="1122671" y="2109891"/>
              <a:ext cx="1260760" cy="759228"/>
              <a:chOff x="2893227" y="1263576"/>
              <a:chExt cx="895245" cy="539115"/>
            </a:xfrm>
            <a:grpFill/>
          </p:grpSpPr>
          <p:sp>
            <p:nvSpPr>
              <p:cNvPr id="60" name="Freeform 59"/>
              <p:cNvSpPr>
                <a:spLocks noEditPoints="1"/>
              </p:cNvSpPr>
              <p:nvPr/>
            </p:nvSpPr>
            <p:spPr bwMode="black">
              <a:xfrm>
                <a:off x="3565791" y="1353636"/>
                <a:ext cx="222681" cy="449055"/>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61" name="Freeform 88"/>
              <p:cNvSpPr>
                <a:spLocks noEditPoints="1"/>
              </p:cNvSpPr>
              <p:nvPr/>
            </p:nvSpPr>
            <p:spPr bwMode="black">
              <a:xfrm>
                <a:off x="2893227" y="1263576"/>
                <a:ext cx="635754" cy="5391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nvGrpSpPr>
            <p:cNvPr id="31" name="Group 30"/>
            <p:cNvGrpSpPr/>
            <p:nvPr/>
          </p:nvGrpSpPr>
          <p:grpSpPr>
            <a:xfrm>
              <a:off x="517525" y="2154961"/>
              <a:ext cx="752615" cy="1911800"/>
              <a:chOff x="7558088" y="1685925"/>
              <a:chExt cx="1322387" cy="3359150"/>
            </a:xfrm>
            <a:grpFill/>
          </p:grpSpPr>
          <p:sp>
            <p:nvSpPr>
              <p:cNvPr id="58" name="Oval 6"/>
              <p:cNvSpPr>
                <a:spLocks noChangeArrowheads="1"/>
              </p:cNvSpPr>
              <p:nvPr userDrawn="1"/>
            </p:nvSpPr>
            <p:spPr bwMode="auto">
              <a:xfrm>
                <a:off x="7943850" y="1685925"/>
                <a:ext cx="547687" cy="558800"/>
              </a:xfrm>
              <a:prstGeom prst="ellipse">
                <a:avLst/>
              </a:pr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59" name="Freeform 58"/>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grpSp>
        <p:nvGrpSpPr>
          <p:cNvPr id="13" name="Group 12"/>
          <p:cNvGrpSpPr/>
          <p:nvPr/>
        </p:nvGrpSpPr>
        <p:grpSpPr>
          <a:xfrm>
            <a:off x="1625599" y="5560687"/>
            <a:ext cx="8936041" cy="1219200"/>
            <a:chOff x="1625599" y="5560687"/>
            <a:chExt cx="8936041" cy="1219200"/>
          </a:xfrm>
        </p:grpSpPr>
        <p:sp>
          <p:nvSpPr>
            <p:cNvPr id="100" name="Rounded Rectangle 99"/>
            <p:cNvSpPr/>
            <p:nvPr/>
          </p:nvSpPr>
          <p:spPr bwMode="auto">
            <a:xfrm>
              <a:off x="1625600" y="5560687"/>
              <a:ext cx="8936040" cy="12192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32" name="Rectangle 31"/>
            <p:cNvSpPr/>
            <p:nvPr/>
          </p:nvSpPr>
          <p:spPr>
            <a:xfrm>
              <a:off x="1625599" y="5859334"/>
              <a:ext cx="3959639" cy="621907"/>
            </a:xfrm>
            <a:prstGeom prst="rect">
              <a:avLst/>
            </a:prstGeom>
            <a:noFill/>
          </p:spPr>
          <p:txBody>
            <a:bodyPr wrap="square" lIns="0" tIns="0" rIns="0" bIns="0" rtlCol="0" anchor="ctr">
              <a:noAutofit/>
            </a:bodyPr>
            <a:lstStyle/>
            <a:p>
              <a:pPr algn="ctr">
                <a:lnSpc>
                  <a:spcPct val="80000"/>
                </a:lnSpc>
              </a:pPr>
              <a:r>
                <a:rPr lang="en-US" sz="3200" dirty="0" smtClean="0">
                  <a:solidFill>
                    <a:schemeClr val="tx1">
                      <a:alpha val="99000"/>
                    </a:schemeClr>
                  </a:solidFill>
                  <a:latin typeface="+mj-lt"/>
                </a:rPr>
                <a:t>SQL </a:t>
              </a:r>
              <a:br>
                <a:rPr lang="en-US" sz="3200" dirty="0" smtClean="0">
                  <a:solidFill>
                    <a:schemeClr val="tx1">
                      <a:alpha val="99000"/>
                    </a:schemeClr>
                  </a:solidFill>
                  <a:latin typeface="+mj-lt"/>
                </a:rPr>
              </a:br>
              <a:r>
                <a:rPr lang="en-US" sz="3200" dirty="0" smtClean="0">
                  <a:solidFill>
                    <a:schemeClr val="tx1">
                      <a:alpha val="99000"/>
                    </a:schemeClr>
                  </a:solidFill>
                  <a:latin typeface="+mj-lt"/>
                </a:rPr>
                <a:t>Azure</a:t>
              </a:r>
            </a:p>
          </p:txBody>
        </p:sp>
        <p:sp>
          <p:nvSpPr>
            <p:cNvPr id="33" name="Rectangle 32"/>
            <p:cNvSpPr/>
            <p:nvPr/>
          </p:nvSpPr>
          <p:spPr>
            <a:xfrm>
              <a:off x="6591843" y="5862085"/>
              <a:ext cx="3969797" cy="616404"/>
            </a:xfrm>
            <a:prstGeom prst="rect">
              <a:avLst/>
            </a:prstGeom>
            <a:noFill/>
          </p:spPr>
          <p:txBody>
            <a:bodyPr wrap="square" lIns="0" tIns="0" rIns="0" bIns="0" rtlCol="0" anchor="ctr">
              <a:noAutofit/>
            </a:bodyPr>
            <a:lstStyle/>
            <a:p>
              <a:pPr algn="ctr">
                <a:lnSpc>
                  <a:spcPct val="80000"/>
                </a:lnSpc>
              </a:pPr>
              <a:r>
                <a:rPr lang="en-US" sz="3200" dirty="0" smtClean="0">
                  <a:solidFill>
                    <a:schemeClr val="tx1">
                      <a:alpha val="99000"/>
                    </a:schemeClr>
                  </a:solidFill>
                  <a:latin typeface="+mj-lt"/>
                </a:rPr>
                <a:t>Windows </a:t>
              </a:r>
              <a:br>
                <a:rPr lang="en-US" sz="3200" dirty="0" smtClean="0">
                  <a:solidFill>
                    <a:schemeClr val="tx1">
                      <a:alpha val="99000"/>
                    </a:schemeClr>
                  </a:solidFill>
                  <a:latin typeface="+mj-lt"/>
                </a:rPr>
              </a:br>
              <a:r>
                <a:rPr lang="en-US" sz="3200" dirty="0" smtClean="0">
                  <a:solidFill>
                    <a:schemeClr val="tx1">
                      <a:alpha val="99000"/>
                    </a:schemeClr>
                  </a:solidFill>
                  <a:latin typeface="+mj-lt"/>
                </a:rPr>
                <a:t>Azure Storage</a:t>
              </a:r>
            </a:p>
          </p:txBody>
        </p:sp>
        <p:grpSp>
          <p:nvGrpSpPr>
            <p:cNvPr id="7" name="Group 6"/>
            <p:cNvGrpSpPr/>
            <p:nvPr/>
          </p:nvGrpSpPr>
          <p:grpSpPr>
            <a:xfrm>
              <a:off x="5265999" y="5657232"/>
              <a:ext cx="962128" cy="1026111"/>
              <a:chOff x="953111" y="5235069"/>
              <a:chExt cx="1361079" cy="1451593"/>
            </a:xfrm>
          </p:grpSpPr>
          <p:grpSp>
            <p:nvGrpSpPr>
              <p:cNvPr id="80" name="Group 79"/>
              <p:cNvGrpSpPr/>
              <p:nvPr/>
            </p:nvGrpSpPr>
            <p:grpSpPr>
              <a:xfrm>
                <a:off x="1352061" y="5235069"/>
                <a:ext cx="563178" cy="1013102"/>
                <a:chOff x="1055951" y="6468452"/>
                <a:chExt cx="563178" cy="1013102"/>
              </a:xfrm>
            </p:grpSpPr>
            <p:sp>
              <p:nvSpPr>
                <p:cNvPr id="81" name="Freeform 6"/>
                <p:cNvSpPr>
                  <a:spLocks noEditPoints="1"/>
                </p:cNvSpPr>
                <p:nvPr/>
              </p:nvSpPr>
              <p:spPr bwMode="auto">
                <a:xfrm rot="10800000">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82" name="Freeform 6"/>
                <p:cNvSpPr>
                  <a:spLocks noEditPoints="1"/>
                </p:cNvSpPr>
                <p:nvPr/>
              </p:nvSpPr>
              <p:spPr bwMode="auto">
                <a:xfrm>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6" name="Group 5"/>
              <p:cNvGrpSpPr/>
              <p:nvPr/>
            </p:nvGrpSpPr>
            <p:grpSpPr>
              <a:xfrm>
                <a:off x="953111" y="5455350"/>
                <a:ext cx="563178" cy="1013102"/>
                <a:chOff x="1055951" y="6468452"/>
                <a:chExt cx="563178" cy="1013102"/>
              </a:xfrm>
            </p:grpSpPr>
            <p:sp>
              <p:nvSpPr>
                <p:cNvPr id="72" name="Freeform 6"/>
                <p:cNvSpPr>
                  <a:spLocks noEditPoints="1"/>
                </p:cNvSpPr>
                <p:nvPr/>
              </p:nvSpPr>
              <p:spPr bwMode="auto">
                <a:xfrm rot="10800000">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
                <p:cNvSpPr>
                  <a:spLocks noEditPoints="1"/>
                </p:cNvSpPr>
                <p:nvPr/>
              </p:nvSpPr>
              <p:spPr bwMode="auto">
                <a:xfrm>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74" name="Group 73"/>
              <p:cNvGrpSpPr/>
              <p:nvPr/>
            </p:nvGrpSpPr>
            <p:grpSpPr>
              <a:xfrm>
                <a:off x="1751012" y="5455350"/>
                <a:ext cx="563178" cy="1013102"/>
                <a:chOff x="1055951" y="6468452"/>
                <a:chExt cx="563178" cy="1013102"/>
              </a:xfrm>
            </p:grpSpPr>
            <p:sp>
              <p:nvSpPr>
                <p:cNvPr id="75" name="Freeform 6"/>
                <p:cNvSpPr>
                  <a:spLocks noEditPoints="1"/>
                </p:cNvSpPr>
                <p:nvPr/>
              </p:nvSpPr>
              <p:spPr bwMode="auto">
                <a:xfrm rot="10800000">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76" name="Freeform 6"/>
                <p:cNvSpPr>
                  <a:spLocks noEditPoints="1"/>
                </p:cNvSpPr>
                <p:nvPr/>
              </p:nvSpPr>
              <p:spPr bwMode="auto">
                <a:xfrm>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77" name="Group 76"/>
              <p:cNvGrpSpPr/>
              <p:nvPr/>
            </p:nvGrpSpPr>
            <p:grpSpPr>
              <a:xfrm>
                <a:off x="1352061" y="5673560"/>
                <a:ext cx="563178" cy="1013102"/>
                <a:chOff x="1055951" y="6468452"/>
                <a:chExt cx="563178" cy="1013102"/>
              </a:xfrm>
            </p:grpSpPr>
            <p:sp>
              <p:nvSpPr>
                <p:cNvPr id="78" name="Freeform 6"/>
                <p:cNvSpPr>
                  <a:spLocks noEditPoints="1"/>
                </p:cNvSpPr>
                <p:nvPr/>
              </p:nvSpPr>
              <p:spPr bwMode="auto">
                <a:xfrm rot="10800000">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79" name="Freeform 6"/>
                <p:cNvSpPr>
                  <a:spLocks noEditPoints="1"/>
                </p:cNvSpPr>
                <p:nvPr/>
              </p:nvSpPr>
              <p:spPr bwMode="auto">
                <a:xfrm>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grpSp>
        </p:grpSp>
      </p:grpSp>
      <p:sp>
        <p:nvSpPr>
          <p:cNvPr id="106" name="Rounded Rectangle 105"/>
          <p:cNvSpPr/>
          <p:nvPr/>
        </p:nvSpPr>
        <p:spPr bwMode="auto">
          <a:xfrm>
            <a:off x="5128039" y="3944157"/>
            <a:ext cx="914400" cy="914400"/>
          </a:xfrm>
          <a:prstGeom prst="roundRect">
            <a:avLst>
              <a:gd name="adj" fmla="val 0"/>
            </a:avLst>
          </a:prstGeom>
          <a:solidFill>
            <a:schemeClr val="accent1"/>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pic>
        <p:nvPicPr>
          <p:cNvPr id="89" name="Picture 3" descr="C:\Program Files\Microsoft Resource DVD Artwork\DVD_ART\Artwork_Imagery\HARDWARE_IMAGERY\Photos - OEM Hardware\Server Computer\HP Compaq ProLiant Enterprise Server - refrigerator.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423292" y="4058409"/>
            <a:ext cx="323895" cy="704948"/>
          </a:xfrm>
          <a:prstGeom prst="rect">
            <a:avLst/>
          </a:prstGeom>
          <a:noFill/>
        </p:spPr>
      </p:pic>
      <p:sp>
        <p:nvSpPr>
          <p:cNvPr id="107" name="Rounded Rectangle 106"/>
          <p:cNvSpPr/>
          <p:nvPr/>
        </p:nvSpPr>
        <p:spPr bwMode="auto">
          <a:xfrm>
            <a:off x="6146384" y="3944157"/>
            <a:ext cx="914400" cy="914400"/>
          </a:xfrm>
          <a:prstGeom prst="roundRect">
            <a:avLst>
              <a:gd name="adj" fmla="val 0"/>
            </a:avLst>
          </a:prstGeom>
          <a:solidFill>
            <a:schemeClr val="accent1"/>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pic>
        <p:nvPicPr>
          <p:cNvPr id="92" name="Picture 3" descr="C:\Program Files\Microsoft Resource DVD Artwork\DVD_ART\Artwork_Imagery\HARDWARE_IMAGERY\Photos - OEM Hardware\Server Computer\HP Compaq ProLiant Enterprise Server - refrigerator.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441637" y="4058409"/>
            <a:ext cx="323895" cy="704948"/>
          </a:xfrm>
          <a:prstGeom prst="rect">
            <a:avLst/>
          </a:prstGeom>
          <a:noFill/>
        </p:spPr>
      </p:pic>
      <p:sp>
        <p:nvSpPr>
          <p:cNvPr id="108" name="Rounded Rectangle 107"/>
          <p:cNvSpPr/>
          <p:nvPr/>
        </p:nvSpPr>
        <p:spPr bwMode="auto">
          <a:xfrm>
            <a:off x="8183075" y="3944157"/>
            <a:ext cx="914400" cy="914400"/>
          </a:xfrm>
          <a:prstGeom prst="roundRect">
            <a:avLst>
              <a:gd name="adj" fmla="val 0"/>
            </a:avLst>
          </a:prstGeom>
          <a:solidFill>
            <a:schemeClr val="accent1"/>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pic>
        <p:nvPicPr>
          <p:cNvPr id="98" name="Picture 3" descr="C:\Program Files\Microsoft Resource DVD Artwork\DVD_ART\Artwork_Imagery\HARDWARE_IMAGERY\Photos - OEM Hardware\Server Computer\HP Compaq ProLiant Enterprise Server - refrigerator.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478328" y="4058409"/>
            <a:ext cx="323895" cy="704948"/>
          </a:xfrm>
          <a:prstGeom prst="rect">
            <a:avLst/>
          </a:prstGeom>
          <a:noFill/>
        </p:spPr>
      </p:pic>
    </p:spTree>
    <p:extLst>
      <p:ext uri="{BB962C8B-B14F-4D97-AF65-F5344CB8AC3E}">
        <p14:creationId xmlns:p14="http://schemas.microsoft.com/office/powerpoint/2010/main" val="15757883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up)">
                                      <p:cBhvr>
                                        <p:cTn id="7" dur="1000"/>
                                        <p:tgtEl>
                                          <p:spTgt spid="45"/>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wipe(up)">
                                      <p:cBhvr>
                                        <p:cTn id="11" dur="1000"/>
                                        <p:tgtEl>
                                          <p:spTgt spid="4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fade">
                                      <p:cBhvr>
                                        <p:cTn id="16" dur="500"/>
                                        <p:tgtEl>
                                          <p:spTgt spid="4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1"/>
                                        </p:tgtEl>
                                        <p:attrNameLst>
                                          <p:attrName>style.visibility</p:attrName>
                                        </p:attrNameLst>
                                      </p:cBhvr>
                                      <p:to>
                                        <p:strVal val="visible"/>
                                      </p:to>
                                    </p:set>
                                    <p:animEffect transition="in" filter="fade">
                                      <p:cBhvr>
                                        <p:cTn id="19" dur="500"/>
                                        <p:tgtEl>
                                          <p:spTgt spid="101"/>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nodeType="clickEffect">
                                  <p:stCondLst>
                                    <p:cond delay="0"/>
                                  </p:stCondLst>
                                  <p:childTnLst>
                                    <p:animEffect transition="out" filter="fade">
                                      <p:cBhvr>
                                        <p:cTn id="23" dur="500"/>
                                        <p:tgtEl>
                                          <p:spTgt spid="45"/>
                                        </p:tgtEl>
                                      </p:cBhvr>
                                    </p:animEffect>
                                    <p:set>
                                      <p:cBhvr>
                                        <p:cTn id="24" dur="1" fill="hold">
                                          <p:stCondLst>
                                            <p:cond delay="499"/>
                                          </p:stCondLst>
                                        </p:cTn>
                                        <p:tgtEl>
                                          <p:spTgt spid="45"/>
                                        </p:tgtEl>
                                        <p:attrNameLst>
                                          <p:attrName>style.visibility</p:attrName>
                                        </p:attrNameLst>
                                      </p:cBhvr>
                                      <p:to>
                                        <p:strVal val="hidden"/>
                                      </p:to>
                                    </p:set>
                                  </p:childTnLst>
                                </p:cTn>
                              </p:par>
                              <p:par>
                                <p:cTn id="25" presetID="10" presetClass="exit" presetSubtype="0" fill="hold" nodeType="withEffect">
                                  <p:stCondLst>
                                    <p:cond delay="0"/>
                                  </p:stCondLst>
                                  <p:childTnLst>
                                    <p:animEffect transition="out" filter="fade">
                                      <p:cBhvr>
                                        <p:cTn id="26" dur="500"/>
                                        <p:tgtEl>
                                          <p:spTgt spid="46"/>
                                        </p:tgtEl>
                                      </p:cBhvr>
                                    </p:animEffect>
                                    <p:set>
                                      <p:cBhvr>
                                        <p:cTn id="27" dur="1" fill="hold">
                                          <p:stCondLst>
                                            <p:cond delay="499"/>
                                          </p:stCondLst>
                                        </p:cTn>
                                        <p:tgtEl>
                                          <p:spTgt spid="46"/>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47"/>
                                        </p:tgtEl>
                                      </p:cBhvr>
                                    </p:animEffect>
                                    <p:set>
                                      <p:cBhvr>
                                        <p:cTn id="30" dur="1" fill="hold">
                                          <p:stCondLst>
                                            <p:cond delay="499"/>
                                          </p:stCondLst>
                                        </p:cTn>
                                        <p:tgtEl>
                                          <p:spTgt spid="47"/>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wipe(up)">
                                      <p:cBhvr>
                                        <p:cTn id="35" dur="1000"/>
                                        <p:tgtEl>
                                          <p:spTgt spid="45"/>
                                        </p:tgtEl>
                                      </p:cBhvr>
                                    </p:animEffect>
                                  </p:childTnLst>
                                </p:cTn>
                              </p:par>
                            </p:childTnLst>
                          </p:cTn>
                        </p:par>
                        <p:par>
                          <p:cTn id="36" fill="hold">
                            <p:stCondLst>
                              <p:cond delay="1000"/>
                            </p:stCondLst>
                            <p:childTnLst>
                              <p:par>
                                <p:cTn id="37" presetID="22" presetClass="entr" presetSubtype="1" fill="hold" nodeType="afterEffect">
                                  <p:stCondLst>
                                    <p:cond delay="0"/>
                                  </p:stCondLst>
                                  <p:childTnLst>
                                    <p:set>
                                      <p:cBhvr>
                                        <p:cTn id="38" dur="1" fill="hold">
                                          <p:stCondLst>
                                            <p:cond delay="0"/>
                                          </p:stCondLst>
                                        </p:cTn>
                                        <p:tgtEl>
                                          <p:spTgt spid="49"/>
                                        </p:tgtEl>
                                        <p:attrNameLst>
                                          <p:attrName>style.visibility</p:attrName>
                                        </p:attrNameLst>
                                      </p:cBhvr>
                                      <p:to>
                                        <p:strVal val="visible"/>
                                      </p:to>
                                    </p:set>
                                    <p:animEffect transition="in" filter="wipe(up)">
                                      <p:cBhvr>
                                        <p:cTn id="39" dur="1000"/>
                                        <p:tgtEl>
                                          <p:spTgt spid="49"/>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50"/>
                                        </p:tgtEl>
                                        <p:attrNameLst>
                                          <p:attrName>style.visibility</p:attrName>
                                        </p:attrNameLst>
                                      </p:cBhvr>
                                      <p:to>
                                        <p:strVal val="visible"/>
                                      </p:to>
                                    </p:set>
                                    <p:animEffect transition="in" filter="fade">
                                      <p:cBhvr>
                                        <p:cTn id="44" dur="500"/>
                                        <p:tgtEl>
                                          <p:spTgt spid="5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02"/>
                                        </p:tgtEl>
                                        <p:attrNameLst>
                                          <p:attrName>style.visibility</p:attrName>
                                        </p:attrNameLst>
                                      </p:cBhvr>
                                      <p:to>
                                        <p:strVal val="visible"/>
                                      </p:to>
                                    </p:set>
                                    <p:animEffect transition="in" filter="fade">
                                      <p:cBhvr>
                                        <p:cTn id="47" dur="500"/>
                                        <p:tgtEl>
                                          <p:spTgt spid="10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500"/>
                                        <p:tgtEl>
                                          <p:spTgt spid="45"/>
                                        </p:tgtEl>
                                      </p:cBhvr>
                                    </p:animEffect>
                                    <p:set>
                                      <p:cBhvr>
                                        <p:cTn id="52" dur="1" fill="hold">
                                          <p:stCondLst>
                                            <p:cond delay="499"/>
                                          </p:stCondLst>
                                        </p:cTn>
                                        <p:tgtEl>
                                          <p:spTgt spid="45"/>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500"/>
                                        <p:tgtEl>
                                          <p:spTgt spid="49"/>
                                        </p:tgtEl>
                                      </p:cBhvr>
                                    </p:animEffect>
                                    <p:set>
                                      <p:cBhvr>
                                        <p:cTn id="55" dur="1" fill="hold">
                                          <p:stCondLst>
                                            <p:cond delay="499"/>
                                          </p:stCondLst>
                                        </p:cTn>
                                        <p:tgtEl>
                                          <p:spTgt spid="49"/>
                                        </p:tgtEl>
                                        <p:attrNameLst>
                                          <p:attrName>style.visibility</p:attrName>
                                        </p:attrNameLst>
                                      </p:cBhvr>
                                      <p:to>
                                        <p:strVal val="hidden"/>
                                      </p:to>
                                    </p:set>
                                  </p:childTnLst>
                                </p:cTn>
                              </p:par>
                              <p:par>
                                <p:cTn id="56" presetID="10" presetClass="exit" presetSubtype="0" fill="hold" grpId="1" nodeType="withEffect">
                                  <p:stCondLst>
                                    <p:cond delay="0"/>
                                  </p:stCondLst>
                                  <p:childTnLst>
                                    <p:animEffect transition="out" filter="fade">
                                      <p:cBhvr>
                                        <p:cTn id="57" dur="500"/>
                                        <p:tgtEl>
                                          <p:spTgt spid="50"/>
                                        </p:tgtEl>
                                      </p:cBhvr>
                                    </p:animEffect>
                                    <p:set>
                                      <p:cBhvr>
                                        <p:cTn id="58" dur="1" fill="hold">
                                          <p:stCondLst>
                                            <p:cond delay="499"/>
                                          </p:stCondLst>
                                        </p:cTn>
                                        <p:tgtEl>
                                          <p:spTgt spid="5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52"/>
                                        </p:tgtEl>
                                        <p:attrNameLst>
                                          <p:attrName>style.visibility</p:attrName>
                                        </p:attrNameLst>
                                      </p:cBhvr>
                                      <p:to>
                                        <p:strVal val="visible"/>
                                      </p:to>
                                    </p:set>
                                    <p:animEffect transition="in" filter="fade">
                                      <p:cBhvr>
                                        <p:cTn id="63" dur="500"/>
                                        <p:tgtEl>
                                          <p:spTgt spid="52"/>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06"/>
                                        </p:tgtEl>
                                        <p:attrNameLst>
                                          <p:attrName>style.visibility</p:attrName>
                                        </p:attrNameLst>
                                      </p:cBhvr>
                                      <p:to>
                                        <p:strVal val="visible"/>
                                      </p:to>
                                    </p:set>
                                    <p:animEffect transition="in" filter="fade">
                                      <p:cBhvr>
                                        <p:cTn id="68" dur="500"/>
                                        <p:tgtEl>
                                          <p:spTgt spid="106"/>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07"/>
                                        </p:tgtEl>
                                        <p:attrNameLst>
                                          <p:attrName>style.visibility</p:attrName>
                                        </p:attrNameLst>
                                      </p:cBhvr>
                                      <p:to>
                                        <p:strVal val="visible"/>
                                      </p:to>
                                    </p:set>
                                    <p:animEffect transition="in" filter="fade">
                                      <p:cBhvr>
                                        <p:cTn id="73" dur="500"/>
                                        <p:tgtEl>
                                          <p:spTgt spid="107"/>
                                        </p:tgtEl>
                                      </p:cBhvr>
                                    </p:animEffect>
                                  </p:childTnLst>
                                </p:cTn>
                              </p:par>
                              <p:par>
                                <p:cTn id="74" presetID="10" presetClass="exit" presetSubtype="0" fill="hold" grpId="1" nodeType="withEffect">
                                  <p:stCondLst>
                                    <p:cond delay="0"/>
                                  </p:stCondLst>
                                  <p:childTnLst>
                                    <p:animEffect transition="out" filter="fade">
                                      <p:cBhvr>
                                        <p:cTn id="75" dur="500"/>
                                        <p:tgtEl>
                                          <p:spTgt spid="106"/>
                                        </p:tgtEl>
                                      </p:cBhvr>
                                    </p:animEffect>
                                    <p:set>
                                      <p:cBhvr>
                                        <p:cTn id="76" dur="1" fill="hold">
                                          <p:stCondLst>
                                            <p:cond delay="499"/>
                                          </p:stCondLst>
                                        </p:cTn>
                                        <p:tgtEl>
                                          <p:spTgt spid="106"/>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108"/>
                                        </p:tgtEl>
                                        <p:attrNameLst>
                                          <p:attrName>style.visibility</p:attrName>
                                        </p:attrNameLst>
                                      </p:cBhvr>
                                      <p:to>
                                        <p:strVal val="visible"/>
                                      </p:to>
                                    </p:set>
                                    <p:animEffect transition="in" filter="fade">
                                      <p:cBhvr>
                                        <p:cTn id="81" dur="500"/>
                                        <p:tgtEl>
                                          <p:spTgt spid="108"/>
                                        </p:tgtEl>
                                      </p:cBhvr>
                                    </p:animEffect>
                                  </p:childTnLst>
                                </p:cTn>
                              </p:par>
                              <p:par>
                                <p:cTn id="82" presetID="10" presetClass="exit" presetSubtype="0" fill="hold" grpId="1" nodeType="withEffect">
                                  <p:stCondLst>
                                    <p:cond delay="0"/>
                                  </p:stCondLst>
                                  <p:childTnLst>
                                    <p:animEffect transition="out" filter="fade">
                                      <p:cBhvr>
                                        <p:cTn id="83" dur="500"/>
                                        <p:tgtEl>
                                          <p:spTgt spid="107"/>
                                        </p:tgtEl>
                                      </p:cBhvr>
                                    </p:animEffect>
                                    <p:set>
                                      <p:cBhvr>
                                        <p:cTn id="84" dur="1" fill="hold">
                                          <p:stCondLst>
                                            <p:cond delay="499"/>
                                          </p:stCondLst>
                                        </p:cTn>
                                        <p:tgtEl>
                                          <p:spTgt spid="10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1" grpId="0" animBg="1"/>
      <p:bldP spid="47" grpId="0"/>
      <p:bldP spid="47" grpId="1"/>
      <p:bldP spid="50" grpId="0"/>
      <p:bldP spid="50" grpId="1"/>
      <p:bldP spid="52" grpId="0"/>
      <p:bldP spid="106" grpId="0" animBg="1"/>
      <p:bldP spid="106" grpId="1" animBg="1"/>
      <p:bldP spid="107" grpId="0" animBg="1"/>
      <p:bldP spid="107" grpId="1" animBg="1"/>
      <p:bldP spid="10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a:t>
            </a:r>
            <a:r>
              <a:rPr lang="en-US" dirty="0"/>
              <a:t>Session State</a:t>
            </a:r>
          </a:p>
        </p:txBody>
      </p:sp>
      <p:sp>
        <p:nvSpPr>
          <p:cNvPr id="3" name="Content Placeholder 2"/>
          <p:cNvSpPr>
            <a:spLocks noGrp="1"/>
          </p:cNvSpPr>
          <p:nvPr>
            <p:ph type="body" sz="quarter" idx="10"/>
          </p:nvPr>
        </p:nvSpPr>
        <p:spPr>
          <a:xfrm>
            <a:off x="519112" y="1447799"/>
            <a:ext cx="11149013" cy="3000821"/>
          </a:xfrm>
        </p:spPr>
        <p:txBody>
          <a:bodyPr/>
          <a:lstStyle/>
          <a:p>
            <a:pPr marL="3175" indent="0" defTabSz="914325">
              <a:spcBef>
                <a:spcPts val="0"/>
              </a:spcBef>
              <a:spcAft>
                <a:spcPts val="900"/>
              </a:spcAft>
              <a:buNone/>
            </a:pPr>
            <a:r>
              <a:rPr lang="en-US" sz="4000" spc="-100" dirty="0">
                <a:solidFill>
                  <a:schemeClr val="accent2">
                    <a:alpha val="99000"/>
                  </a:schemeClr>
                </a:solidFill>
                <a:latin typeface="Segoe UI Light" pitchFamily="34" charset="0"/>
              </a:rPr>
              <a:t>Persist to Storage via Session State Provider</a:t>
            </a:r>
          </a:p>
          <a:p>
            <a:pPr marL="0" lvl="1" indent="0">
              <a:buNone/>
            </a:pPr>
            <a:r>
              <a:rPr lang="en-US" sz="2000" spc="-51" dirty="0"/>
              <a:t>Windows Azure </a:t>
            </a:r>
            <a:r>
              <a:rPr lang="en-US" sz="2000" spc="-51" dirty="0" smtClean="0"/>
              <a:t>Caching</a:t>
            </a:r>
            <a:endParaRPr lang="en-US" sz="2000" spc="-51" dirty="0"/>
          </a:p>
          <a:p>
            <a:pPr marL="0" lvl="1" indent="0">
              <a:buNone/>
            </a:pPr>
            <a:r>
              <a:rPr lang="en-US" sz="2000" spc="-51" dirty="0"/>
              <a:t>SQL Azure</a:t>
            </a:r>
          </a:p>
          <a:p>
            <a:pPr marL="0" lvl="1" indent="0">
              <a:buNone/>
            </a:pPr>
            <a:r>
              <a:rPr lang="en-US" sz="2000" spc="-51" dirty="0"/>
              <a:t>Windows Azure Storage</a:t>
            </a:r>
          </a:p>
          <a:p>
            <a:pPr marL="0" lvl="1" indent="0">
              <a:buNone/>
            </a:pPr>
            <a:r>
              <a:rPr lang="en-US" sz="2000" spc="-51" dirty="0" smtClean="0"/>
              <a:t>Custom</a:t>
            </a:r>
          </a:p>
          <a:p>
            <a:pPr marL="0" lvl="1" indent="0">
              <a:buNone/>
            </a:pPr>
            <a:endParaRPr lang="en-US" sz="2000" spc="-51" dirty="0"/>
          </a:p>
          <a:p>
            <a:pPr marL="3175" indent="0" defTabSz="914325">
              <a:spcBef>
                <a:spcPts val="0"/>
              </a:spcBef>
              <a:spcAft>
                <a:spcPts val="900"/>
              </a:spcAft>
              <a:buNone/>
            </a:pPr>
            <a:r>
              <a:rPr lang="en-US" sz="4000" spc="-100" dirty="0">
                <a:solidFill>
                  <a:schemeClr val="accent2">
                    <a:alpha val="99000"/>
                  </a:schemeClr>
                </a:solidFill>
                <a:latin typeface="Segoe UI Light" pitchFamily="34" charset="0"/>
              </a:rPr>
              <a:t>Persist to Client</a:t>
            </a:r>
          </a:p>
          <a:p>
            <a:pPr marL="0" lvl="1" indent="0">
              <a:buNone/>
            </a:pPr>
            <a:r>
              <a:rPr lang="en-US" sz="2000" spc="-51" dirty="0"/>
              <a:t>Use </a:t>
            </a:r>
            <a:r>
              <a:rPr lang="en-US" sz="2000" spc="-51" dirty="0" smtClean="0"/>
              <a:t>cookies</a:t>
            </a:r>
            <a:endParaRPr lang="en-US" sz="2000" spc="-51" dirty="0"/>
          </a:p>
        </p:txBody>
      </p:sp>
      <p:sp>
        <p:nvSpPr>
          <p:cNvPr id="10" name="Content Placeholder 62"/>
          <p:cNvSpPr txBox="1">
            <a:spLocks/>
          </p:cNvSpPr>
          <p:nvPr/>
        </p:nvSpPr>
        <p:spPr>
          <a:xfrm>
            <a:off x="1576988" y="4782106"/>
            <a:ext cx="9432414" cy="1560427"/>
          </a:xfrm>
          <a:prstGeom prst="rect">
            <a:avLst/>
          </a:prstGeom>
        </p:spPr>
        <p:txBody>
          <a:bodyPr lIns="0" tIns="0" rIns="0" bIns="0" anchor="ctr" anchorCtr="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a:spcBef>
                <a:spcPts val="0"/>
              </a:spcBef>
              <a:spcAft>
                <a:spcPts val="900"/>
              </a:spcAft>
              <a:buNone/>
            </a:pPr>
            <a:r>
              <a:rPr lang="en-US" spc="-100" dirty="0">
                <a:latin typeface="Segoe UI Light" pitchFamily="34" charset="0"/>
              </a:rPr>
              <a:t>Don’t forget ASP.NET MVC </a:t>
            </a:r>
            <a:r>
              <a:rPr lang="en-US" spc="-100" dirty="0" err="1">
                <a:latin typeface="Segoe UI Light" pitchFamily="34" charset="0"/>
              </a:rPr>
              <a:t>TempData</a:t>
            </a:r>
            <a:r>
              <a:rPr lang="en-US" spc="-100" dirty="0">
                <a:latin typeface="Segoe UI Light" pitchFamily="34" charset="0"/>
              </a:rPr>
              <a:t> </a:t>
            </a:r>
            <a:br>
              <a:rPr lang="en-US" spc="-100" dirty="0">
                <a:latin typeface="Segoe UI Light" pitchFamily="34" charset="0"/>
              </a:rPr>
            </a:br>
            <a:r>
              <a:rPr lang="en-US" spc="-100" dirty="0">
                <a:latin typeface="Segoe UI Light" pitchFamily="34" charset="0"/>
              </a:rPr>
              <a:t>relies on Session State provider by default</a:t>
            </a:r>
          </a:p>
        </p:txBody>
      </p:sp>
      <p:sp>
        <p:nvSpPr>
          <p:cNvPr id="6" name="Freeform 7"/>
          <p:cNvSpPr>
            <a:spLocks noEditPoints="1"/>
          </p:cNvSpPr>
          <p:nvPr/>
        </p:nvSpPr>
        <p:spPr bwMode="auto">
          <a:xfrm>
            <a:off x="508000" y="5162411"/>
            <a:ext cx="919654" cy="751372"/>
          </a:xfrm>
          <a:custGeom>
            <a:avLst/>
            <a:gdLst>
              <a:gd name="T0" fmla="*/ 1349 w 1388"/>
              <a:gd name="T1" fmla="*/ 967 h 1134"/>
              <a:gd name="T2" fmla="*/ 781 w 1388"/>
              <a:gd name="T3" fmla="*/ 49 h 1134"/>
              <a:gd name="T4" fmla="*/ 692 w 1388"/>
              <a:gd name="T5" fmla="*/ 0 h 1134"/>
              <a:gd name="T6" fmla="*/ 600 w 1388"/>
              <a:gd name="T7" fmla="*/ 48 h 1134"/>
              <a:gd name="T8" fmla="*/ 32 w 1388"/>
              <a:gd name="T9" fmla="*/ 962 h 1134"/>
              <a:gd name="T10" fmla="*/ 29 w 1388"/>
              <a:gd name="T11" fmla="*/ 1074 h 1134"/>
              <a:gd name="T12" fmla="*/ 115 w 1388"/>
              <a:gd name="T13" fmla="*/ 1128 h 1134"/>
              <a:gd name="T14" fmla="*/ 1263 w 1388"/>
              <a:gd name="T15" fmla="*/ 1128 h 1134"/>
              <a:gd name="T16" fmla="*/ 1348 w 1388"/>
              <a:gd name="T17" fmla="*/ 1081 h 1134"/>
              <a:gd name="T18" fmla="*/ 1349 w 1388"/>
              <a:gd name="T19" fmla="*/ 967 h 1134"/>
              <a:gd name="T20" fmla="*/ 769 w 1388"/>
              <a:gd name="T21" fmla="*/ 996 h 1134"/>
              <a:gd name="T22" fmla="*/ 614 w 1388"/>
              <a:gd name="T23" fmla="*/ 996 h 1134"/>
              <a:gd name="T24" fmla="*/ 614 w 1388"/>
              <a:gd name="T25" fmla="*/ 849 h 1134"/>
              <a:gd name="T26" fmla="*/ 769 w 1388"/>
              <a:gd name="T27" fmla="*/ 849 h 1134"/>
              <a:gd name="T28" fmla="*/ 769 w 1388"/>
              <a:gd name="T29" fmla="*/ 996 h 1134"/>
              <a:gd name="T30" fmla="*/ 769 w 1388"/>
              <a:gd name="T31" fmla="*/ 492 h 1134"/>
              <a:gd name="T32" fmla="*/ 730 w 1388"/>
              <a:gd name="T33" fmla="*/ 751 h 1134"/>
              <a:gd name="T34" fmla="*/ 655 w 1388"/>
              <a:gd name="T35" fmla="*/ 751 h 1134"/>
              <a:gd name="T36" fmla="*/ 614 w 1388"/>
              <a:gd name="T37" fmla="*/ 492 h 1134"/>
              <a:gd name="T38" fmla="*/ 614 w 1388"/>
              <a:gd name="T39" fmla="*/ 332 h 1134"/>
              <a:gd name="T40" fmla="*/ 769 w 1388"/>
              <a:gd name="T41" fmla="*/ 332 h 1134"/>
              <a:gd name="T42" fmla="*/ 769 w 1388"/>
              <a:gd name="T43" fmla="*/ 49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88" h="1134">
                <a:moveTo>
                  <a:pt x="1349" y="967"/>
                </a:moveTo>
                <a:cubicBezTo>
                  <a:pt x="781" y="49"/>
                  <a:pt x="781" y="49"/>
                  <a:pt x="781" y="49"/>
                </a:cubicBezTo>
                <a:cubicBezTo>
                  <a:pt x="781" y="49"/>
                  <a:pt x="758" y="0"/>
                  <a:pt x="692" y="0"/>
                </a:cubicBezTo>
                <a:cubicBezTo>
                  <a:pt x="626" y="0"/>
                  <a:pt x="600" y="48"/>
                  <a:pt x="600" y="48"/>
                </a:cubicBezTo>
                <a:cubicBezTo>
                  <a:pt x="32" y="962"/>
                  <a:pt x="32" y="962"/>
                  <a:pt x="32" y="962"/>
                </a:cubicBezTo>
                <a:cubicBezTo>
                  <a:pt x="32" y="962"/>
                  <a:pt x="0" y="1021"/>
                  <a:pt x="29" y="1074"/>
                </a:cubicBezTo>
                <a:cubicBezTo>
                  <a:pt x="58" y="1127"/>
                  <a:pt x="115" y="1128"/>
                  <a:pt x="115" y="1128"/>
                </a:cubicBezTo>
                <a:cubicBezTo>
                  <a:pt x="1263" y="1128"/>
                  <a:pt x="1263" y="1128"/>
                  <a:pt x="1263" y="1128"/>
                </a:cubicBezTo>
                <a:cubicBezTo>
                  <a:pt x="1263" y="1128"/>
                  <a:pt x="1308" y="1134"/>
                  <a:pt x="1348" y="1081"/>
                </a:cubicBezTo>
                <a:cubicBezTo>
                  <a:pt x="1388" y="1028"/>
                  <a:pt x="1349" y="967"/>
                  <a:pt x="1349" y="967"/>
                </a:cubicBezTo>
                <a:close/>
                <a:moveTo>
                  <a:pt x="769" y="996"/>
                </a:moveTo>
                <a:cubicBezTo>
                  <a:pt x="614" y="996"/>
                  <a:pt x="614" y="996"/>
                  <a:pt x="614" y="996"/>
                </a:cubicBezTo>
                <a:cubicBezTo>
                  <a:pt x="614" y="849"/>
                  <a:pt x="614" y="849"/>
                  <a:pt x="614" y="849"/>
                </a:cubicBezTo>
                <a:cubicBezTo>
                  <a:pt x="769" y="849"/>
                  <a:pt x="769" y="849"/>
                  <a:pt x="769" y="849"/>
                </a:cubicBezTo>
                <a:lnTo>
                  <a:pt x="769" y="996"/>
                </a:lnTo>
                <a:close/>
                <a:moveTo>
                  <a:pt x="769" y="492"/>
                </a:moveTo>
                <a:cubicBezTo>
                  <a:pt x="730" y="751"/>
                  <a:pt x="730" y="751"/>
                  <a:pt x="730" y="751"/>
                </a:cubicBezTo>
                <a:cubicBezTo>
                  <a:pt x="655" y="751"/>
                  <a:pt x="655" y="751"/>
                  <a:pt x="655" y="751"/>
                </a:cubicBezTo>
                <a:cubicBezTo>
                  <a:pt x="614" y="492"/>
                  <a:pt x="614" y="492"/>
                  <a:pt x="614" y="492"/>
                </a:cubicBezTo>
                <a:cubicBezTo>
                  <a:pt x="614" y="332"/>
                  <a:pt x="614" y="332"/>
                  <a:pt x="614" y="332"/>
                </a:cubicBezTo>
                <a:cubicBezTo>
                  <a:pt x="769" y="332"/>
                  <a:pt x="769" y="332"/>
                  <a:pt x="769" y="332"/>
                </a:cubicBezTo>
                <a:lnTo>
                  <a:pt x="769" y="492"/>
                </a:ln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370230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a:t>
            </a:r>
            <a:r>
              <a:rPr lang="en-US" dirty="0"/>
              <a:t>Caching</a:t>
            </a:r>
          </a:p>
        </p:txBody>
      </p:sp>
      <p:sp>
        <p:nvSpPr>
          <p:cNvPr id="3" name="Content Placeholder 2"/>
          <p:cNvSpPr>
            <a:spLocks noGrp="1"/>
          </p:cNvSpPr>
          <p:nvPr>
            <p:ph type="body" sz="quarter" idx="10"/>
          </p:nvPr>
        </p:nvSpPr>
        <p:spPr>
          <a:xfrm>
            <a:off x="6649278" y="1447799"/>
            <a:ext cx="5018847" cy="946413"/>
          </a:xfrm>
        </p:spPr>
        <p:txBody>
          <a:bodyPr/>
          <a:lstStyle/>
          <a:p>
            <a:pPr marL="0" indent="0" defTabSz="914325">
              <a:spcBef>
                <a:spcPts val="0"/>
              </a:spcBef>
              <a:spcAft>
                <a:spcPts val="1800"/>
              </a:spcAft>
              <a:buNone/>
            </a:pPr>
            <a:r>
              <a:rPr lang="en-US" sz="2400" dirty="0">
                <a:latin typeface="Segoe UI"/>
              </a:rPr>
              <a:t>Using Windows Azure Caching </a:t>
            </a:r>
            <a:r>
              <a:rPr lang="en-US" sz="2400" dirty="0" smtClean="0">
                <a:latin typeface="Segoe UI"/>
              </a:rPr>
              <a:t/>
            </a:r>
            <a:br>
              <a:rPr lang="en-US" sz="2400" dirty="0" smtClean="0">
                <a:latin typeface="Segoe UI"/>
              </a:rPr>
            </a:br>
            <a:r>
              <a:rPr lang="en-US" sz="2400" dirty="0" smtClean="0">
                <a:latin typeface="Segoe UI"/>
              </a:rPr>
              <a:t>as </a:t>
            </a:r>
            <a:r>
              <a:rPr lang="en-US" sz="2400" dirty="0">
                <a:latin typeface="Segoe UI"/>
              </a:rPr>
              <a:t>the session store</a:t>
            </a:r>
          </a:p>
          <a:p>
            <a:pPr marL="0" indent="0" defTabSz="914325">
              <a:spcBef>
                <a:spcPts val="0"/>
              </a:spcBef>
              <a:spcAft>
                <a:spcPts val="1800"/>
              </a:spcAft>
              <a:buNone/>
            </a:pPr>
            <a:r>
              <a:rPr lang="en-US" sz="2400" dirty="0">
                <a:latin typeface="Segoe UI"/>
              </a:rPr>
              <a:t>In-memory, distributed cache</a:t>
            </a:r>
          </a:p>
          <a:p>
            <a:pPr marL="0" indent="0" defTabSz="914325">
              <a:spcBef>
                <a:spcPts val="0"/>
              </a:spcBef>
              <a:spcAft>
                <a:spcPts val="1800"/>
              </a:spcAft>
              <a:buNone/>
            </a:pPr>
            <a:r>
              <a:rPr lang="en-US" sz="2400" dirty="0">
                <a:latin typeface="Segoe UI"/>
              </a:rPr>
              <a:t>Based on Windows Server </a:t>
            </a:r>
            <a:r>
              <a:rPr lang="en-US" sz="2400" dirty="0" smtClean="0">
                <a:latin typeface="Segoe UI"/>
              </a:rPr>
              <a:t>Caching</a:t>
            </a:r>
            <a:endParaRPr lang="en-US" sz="2400" dirty="0">
              <a:latin typeface="Segoe UI"/>
            </a:endParaRPr>
          </a:p>
          <a:p>
            <a:pPr marL="0" indent="0" defTabSz="914325">
              <a:spcBef>
                <a:spcPts val="0"/>
              </a:spcBef>
              <a:spcAft>
                <a:spcPts val="1800"/>
              </a:spcAft>
              <a:buNone/>
            </a:pPr>
            <a:r>
              <a:rPr lang="en-US" sz="2400" dirty="0" err="1" smtClean="0">
                <a:latin typeface="Segoe UI"/>
              </a:rPr>
              <a:t>Microsoft.Web.DistributedCache</a:t>
            </a:r>
            <a:r>
              <a:rPr lang="en-US" sz="2400" dirty="0" smtClean="0">
                <a:latin typeface="Segoe UI"/>
              </a:rPr>
              <a:t> </a:t>
            </a:r>
            <a:r>
              <a:rPr lang="en-US" sz="2400" dirty="0">
                <a:latin typeface="Segoe UI"/>
              </a:rPr>
              <a:t>assembly found in the SDK</a:t>
            </a:r>
          </a:p>
          <a:p>
            <a:pPr marL="0" indent="0" defTabSz="914325">
              <a:spcBef>
                <a:spcPts val="0"/>
              </a:spcBef>
              <a:spcAft>
                <a:spcPts val="1800"/>
              </a:spcAft>
              <a:buNone/>
            </a:pPr>
            <a:r>
              <a:rPr lang="en-US" sz="2400" dirty="0">
                <a:latin typeface="Segoe UI"/>
              </a:rPr>
              <a:t>Enable ASP.NET 4 Session Compression</a:t>
            </a:r>
          </a:p>
        </p:txBody>
      </p:sp>
      <p:sp>
        <p:nvSpPr>
          <p:cNvPr id="4" name="Rectangle 3"/>
          <p:cNvSpPr/>
          <p:nvPr/>
        </p:nvSpPr>
        <p:spPr bwMode="auto">
          <a:xfrm>
            <a:off x="494587" y="1499616"/>
            <a:ext cx="5843460" cy="4141501"/>
          </a:xfrm>
          <a:prstGeom prst="rect">
            <a:avLst/>
          </a:prstGeom>
          <a:solidFill>
            <a:schemeClr val="accent1"/>
          </a:solidFill>
          <a:ln w="9525" cap="flat" cmpd="sng" algn="ctr">
            <a:noFill/>
            <a:prstDash val="solid"/>
            <a:headEnd type="none" w="med" len="med"/>
            <a:tailEnd type="none" w="med" len="med"/>
          </a:ln>
          <a:effectLst/>
        </p:spPr>
        <p:txBody>
          <a:bodyPr rot="0" spcFirstLastPara="0" vert="horz" wrap="square" lIns="182880" tIns="9144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4400" dirty="0" smtClean="0">
                <a:solidFill>
                  <a:schemeClr val="bg1">
                    <a:alpha val="99000"/>
                  </a:schemeClr>
                </a:solidFill>
                <a:latin typeface="Segoe UI Light" pitchFamily="34" charset="0"/>
              </a:rPr>
              <a:t> </a:t>
            </a:r>
            <a:endParaRPr lang="en-US" sz="4400" dirty="0">
              <a:solidFill>
                <a:schemeClr val="bg1">
                  <a:alpha val="99000"/>
                </a:schemeClr>
              </a:solidFill>
              <a:latin typeface="Segoe UI Light" pitchFamily="34" charset="0"/>
            </a:endParaRPr>
          </a:p>
        </p:txBody>
      </p:sp>
      <p:grpSp>
        <p:nvGrpSpPr>
          <p:cNvPr id="10" name="Group 9"/>
          <p:cNvGrpSpPr/>
          <p:nvPr/>
        </p:nvGrpSpPr>
        <p:grpSpPr>
          <a:xfrm>
            <a:off x="1865813" y="2308962"/>
            <a:ext cx="3101008" cy="2522808"/>
            <a:chOff x="1441963" y="3721616"/>
            <a:chExt cx="1891282" cy="1538642"/>
          </a:xfrm>
        </p:grpSpPr>
        <p:sp>
          <p:nvSpPr>
            <p:cNvPr id="8" name="Freeform 86"/>
            <p:cNvSpPr>
              <a:spLocks noEditPoints="1"/>
            </p:cNvSpPr>
            <p:nvPr/>
          </p:nvSpPr>
          <p:spPr bwMode="black">
            <a:xfrm>
              <a:off x="1441963" y="3871679"/>
              <a:ext cx="1380936" cy="138857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9" name="Freeform 88"/>
            <p:cNvSpPr>
              <a:spLocks noEditPoints="1"/>
            </p:cNvSpPr>
            <p:nvPr/>
          </p:nvSpPr>
          <p:spPr bwMode="black">
            <a:xfrm>
              <a:off x="2632770" y="3721616"/>
              <a:ext cx="700475" cy="754315"/>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spTree>
    <p:extLst>
      <p:ext uri="{BB962C8B-B14F-4D97-AF65-F5344CB8AC3E}">
        <p14:creationId xmlns:p14="http://schemas.microsoft.com/office/powerpoint/2010/main" val="2137392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Rounded Rectangle 99"/>
          <p:cNvSpPr/>
          <p:nvPr/>
        </p:nvSpPr>
        <p:spPr bwMode="auto">
          <a:xfrm>
            <a:off x="3091349" y="5715000"/>
            <a:ext cx="6006126"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107" name="Rectangle 106"/>
          <p:cNvSpPr/>
          <p:nvPr/>
        </p:nvSpPr>
        <p:spPr>
          <a:xfrm>
            <a:off x="3091349" y="5861247"/>
            <a:ext cx="1932745" cy="621907"/>
          </a:xfrm>
          <a:prstGeom prst="rect">
            <a:avLst/>
          </a:prstGeom>
          <a:noFill/>
        </p:spPr>
        <p:txBody>
          <a:bodyPr wrap="square" lIns="0" tIns="0" rIns="0" bIns="0" rtlCol="0" anchor="ctr">
            <a:noAutofit/>
          </a:bodyPr>
          <a:lstStyle/>
          <a:p>
            <a:pPr algn="ctr">
              <a:lnSpc>
                <a:spcPct val="90000"/>
              </a:lnSpc>
            </a:pPr>
            <a:r>
              <a:rPr lang="en-US" dirty="0" err="1">
                <a:solidFill>
                  <a:schemeClr val="tx1">
                    <a:alpha val="99000"/>
                  </a:schemeClr>
                </a:solidFill>
                <a:latin typeface="Segoe UI Light" pitchFamily="34" charset="0"/>
              </a:rPr>
              <a:t>AppFabric</a:t>
            </a:r>
            <a:r>
              <a:rPr lang="en-US" dirty="0">
                <a:solidFill>
                  <a:schemeClr val="tx1">
                    <a:alpha val="99000"/>
                  </a:schemeClr>
                </a:solidFill>
                <a:latin typeface="Segoe UI Light" pitchFamily="34" charset="0"/>
              </a:rPr>
              <a:t> </a:t>
            </a:r>
            <a:r>
              <a:rPr lang="en-US" dirty="0" smtClean="0">
                <a:solidFill>
                  <a:schemeClr val="tx1">
                    <a:alpha val="99000"/>
                  </a:schemeClr>
                </a:solidFill>
                <a:latin typeface="Segoe UI Light" pitchFamily="34" charset="0"/>
              </a:rPr>
              <a:t/>
            </a:r>
            <a:br>
              <a:rPr lang="en-US" dirty="0" smtClean="0">
                <a:solidFill>
                  <a:schemeClr val="tx1">
                    <a:alpha val="99000"/>
                  </a:schemeClr>
                </a:solidFill>
                <a:latin typeface="Segoe UI Light" pitchFamily="34" charset="0"/>
              </a:rPr>
            </a:br>
            <a:r>
              <a:rPr lang="en-US" dirty="0" smtClean="0">
                <a:solidFill>
                  <a:schemeClr val="tx1">
                    <a:alpha val="99000"/>
                  </a:schemeClr>
                </a:solidFill>
                <a:latin typeface="Segoe UI Light" pitchFamily="34" charset="0"/>
              </a:rPr>
              <a:t>Caching</a:t>
            </a:r>
            <a:endParaRPr lang="en-US" dirty="0">
              <a:solidFill>
                <a:schemeClr val="tx1">
                  <a:alpha val="99000"/>
                </a:schemeClr>
              </a:solidFill>
              <a:latin typeface="Segoe UI Light" pitchFamily="34" charset="0"/>
            </a:endParaRPr>
          </a:p>
        </p:txBody>
      </p:sp>
      <p:grpSp>
        <p:nvGrpSpPr>
          <p:cNvPr id="21" name="Group 20"/>
          <p:cNvGrpSpPr/>
          <p:nvPr/>
        </p:nvGrpSpPr>
        <p:grpSpPr>
          <a:xfrm>
            <a:off x="3091349" y="5715000"/>
            <a:ext cx="6006126" cy="914400"/>
            <a:chOff x="3091349" y="5715000"/>
            <a:chExt cx="6006126" cy="914400"/>
          </a:xfrm>
        </p:grpSpPr>
        <p:sp>
          <p:nvSpPr>
            <p:cNvPr id="118" name="Rounded Rectangle 117"/>
            <p:cNvSpPr/>
            <p:nvPr/>
          </p:nvSpPr>
          <p:spPr bwMode="auto">
            <a:xfrm>
              <a:off x="3091349" y="5715000"/>
              <a:ext cx="6006126" cy="914400"/>
            </a:xfrm>
            <a:prstGeom prst="roundRect">
              <a:avLst>
                <a:gd name="adj" fmla="val 0"/>
              </a:avLst>
            </a:prstGeom>
            <a:solidFill>
              <a:schemeClr val="accent4"/>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119" name="Rectangle 118"/>
            <p:cNvSpPr/>
            <p:nvPr/>
          </p:nvSpPr>
          <p:spPr>
            <a:xfrm>
              <a:off x="3091349" y="5861247"/>
              <a:ext cx="1932745" cy="621907"/>
            </a:xfrm>
            <a:prstGeom prst="rect">
              <a:avLst/>
            </a:prstGeom>
            <a:noFill/>
          </p:spPr>
          <p:txBody>
            <a:bodyPr wrap="square" lIns="0" tIns="0" rIns="0" bIns="0" rtlCol="0" anchor="ctr">
              <a:noAutofit/>
            </a:bodyPr>
            <a:lstStyle/>
            <a:p>
              <a:pPr algn="ctr">
                <a:lnSpc>
                  <a:spcPct val="90000"/>
                </a:lnSpc>
              </a:pPr>
              <a:r>
                <a:rPr lang="en-US" dirty="0" smtClean="0">
                  <a:solidFill>
                    <a:schemeClr val="bg1">
                      <a:alpha val="99000"/>
                    </a:schemeClr>
                  </a:solidFill>
                  <a:latin typeface="Segoe UI Light" pitchFamily="34" charset="0"/>
                </a:rPr>
                <a:t>Caching</a:t>
              </a:r>
              <a:endParaRPr lang="en-US" dirty="0">
                <a:solidFill>
                  <a:schemeClr val="bg1">
                    <a:alpha val="99000"/>
                  </a:schemeClr>
                </a:solidFill>
                <a:latin typeface="Segoe UI Light" pitchFamily="34" charset="0"/>
              </a:endParaRPr>
            </a:p>
          </p:txBody>
        </p:sp>
      </p:grpSp>
      <p:sp>
        <p:nvSpPr>
          <p:cNvPr id="34" name="Title 33"/>
          <p:cNvSpPr>
            <a:spLocks noGrp="1"/>
          </p:cNvSpPr>
          <p:nvPr>
            <p:ph type="title"/>
          </p:nvPr>
        </p:nvSpPr>
        <p:spPr/>
        <p:txBody>
          <a:bodyPr/>
          <a:lstStyle/>
          <a:p>
            <a:r>
              <a:rPr lang="en-US" dirty="0" smtClean="0"/>
              <a:t>Caching </a:t>
            </a:r>
            <a:r>
              <a:rPr lang="en-US" dirty="0"/>
              <a:t>Session State</a:t>
            </a:r>
          </a:p>
        </p:txBody>
      </p:sp>
      <p:sp>
        <p:nvSpPr>
          <p:cNvPr id="4" name="Content Placeholder 2"/>
          <p:cNvSpPr txBox="1">
            <a:spLocks/>
          </p:cNvSpPr>
          <p:nvPr/>
        </p:nvSpPr>
        <p:spPr>
          <a:xfrm>
            <a:off x="519113" y="1014984"/>
            <a:ext cx="8334601" cy="775597"/>
          </a:xfrm>
          <a:prstGeom prst="rect">
            <a:avLst/>
          </a:prstGeom>
        </p:spPr>
        <p:txBody>
          <a:bodyPr vert="horz" wrap="square" lIns="0" tIns="0" rIns="0" bIns="0" rtlCol="0">
            <a:spAutoFit/>
          </a:bodyPr>
          <a:lstStyle>
            <a:lvl1pPr marL="533307" indent="-533307" algn="l" defTabSz="1218937" rtl="0" eaLnBrk="1" latinLnBrk="0" hangingPunct="1">
              <a:lnSpc>
                <a:spcPct val="90000"/>
              </a:lnSpc>
              <a:spcBef>
                <a:spcPct val="20000"/>
              </a:spcBef>
              <a:buSzPct val="90000"/>
              <a:buFontTx/>
              <a:buBlip>
                <a:blip r:embed="rId2"/>
              </a:buBlip>
              <a:defRPr sz="3200" kern="1200">
                <a:gradFill>
                  <a:gsLst>
                    <a:gs pos="0">
                      <a:schemeClr val="tx1"/>
                    </a:gs>
                    <a:gs pos="86000">
                      <a:schemeClr val="tx1"/>
                    </a:gs>
                  </a:gsLst>
                  <a:lin ang="5400000" scaled="0"/>
                </a:gradFill>
                <a:effectLst/>
                <a:latin typeface="+mn-lt"/>
                <a:ea typeface="+mn-ea"/>
                <a:cs typeface="+mn-cs"/>
              </a:defRPr>
            </a:lvl1pPr>
            <a:lvl2pPr marL="994659" indent="-461353" algn="l" defTabSz="1218937"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effectLst/>
                <a:latin typeface="+mn-lt"/>
                <a:ea typeface="+mn-ea"/>
                <a:cs typeface="+mn-cs"/>
              </a:defRPr>
            </a:lvl2pPr>
            <a:lvl3pPr marL="1443314" indent="-448655" algn="l" defTabSz="1218937"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effectLst/>
                <a:latin typeface="+mn-lt"/>
                <a:ea typeface="+mn-ea"/>
                <a:cs typeface="+mn-cs"/>
              </a:defRPr>
            </a:lvl3pPr>
            <a:lvl4pPr marL="1832713" indent="-389399" algn="l" defTabSz="1218937" rtl="0" eaLnBrk="1" latinLnBrk="0" hangingPunct="1">
              <a:lnSpc>
                <a:spcPct val="90000"/>
              </a:lnSpc>
              <a:spcBef>
                <a:spcPct val="20000"/>
              </a:spcBef>
              <a:buSzPct val="90000"/>
              <a:buFontTx/>
              <a:buBlip>
                <a:blip r:embed="rId3"/>
              </a:buBlip>
              <a:defRPr sz="1800" kern="1200">
                <a:gradFill>
                  <a:gsLst>
                    <a:gs pos="0">
                      <a:schemeClr val="tx1"/>
                    </a:gs>
                    <a:gs pos="86000">
                      <a:schemeClr val="tx1"/>
                    </a:gs>
                  </a:gsLst>
                  <a:lin ang="5400000" scaled="0"/>
                </a:gradFill>
                <a:effectLst/>
                <a:latin typeface="+mn-lt"/>
                <a:ea typeface="+mn-ea"/>
                <a:cs typeface="+mn-cs"/>
              </a:defRPr>
            </a:lvl4pPr>
            <a:lvl5pPr marL="2213646" indent="-380933" algn="l" defTabSz="1218937" rtl="0" eaLnBrk="1" latinLnBrk="0" hangingPunct="1">
              <a:lnSpc>
                <a:spcPct val="90000"/>
              </a:lnSpc>
              <a:spcBef>
                <a:spcPct val="20000"/>
              </a:spcBef>
              <a:buSzPct val="90000"/>
              <a:buFontTx/>
              <a:buBlip>
                <a:blip r:embed="rId3"/>
              </a:buBlip>
              <a:defRPr sz="1800" kern="1200">
                <a:gradFill>
                  <a:gsLst>
                    <a:gs pos="0">
                      <a:schemeClr val="tx1"/>
                    </a:gs>
                    <a:gs pos="86000">
                      <a:schemeClr val="tx1"/>
                    </a:gs>
                  </a:gsLst>
                  <a:lin ang="5400000" scaled="0"/>
                </a:gradFill>
                <a:effectLst/>
                <a:latin typeface="+mn-lt"/>
                <a:ea typeface="+mn-ea"/>
                <a:cs typeface="+mn-cs"/>
              </a:defRPr>
            </a:lvl5pPr>
            <a:lvl6pPr marL="3352079"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548"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01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48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3175" indent="0" defTabSz="914363">
              <a:spcBef>
                <a:spcPts val="0"/>
              </a:spcBef>
              <a:spcAft>
                <a:spcPts val="900"/>
              </a:spcAft>
              <a:buSzPct val="80000"/>
              <a:buNone/>
            </a:pPr>
            <a:r>
              <a:rPr lang="en-US" sz="2800" spc="-100" dirty="0">
                <a:gradFill>
                  <a:gsLst>
                    <a:gs pos="0">
                      <a:srgbClr val="595959"/>
                    </a:gs>
                    <a:gs pos="86000">
                      <a:srgbClr val="595959"/>
                    </a:gs>
                  </a:gsLst>
                  <a:lin ang="5400000" scaled="0"/>
                </a:gradFill>
                <a:latin typeface="Segoe UI Light" pitchFamily="34" charset="0"/>
              </a:rPr>
              <a:t>Session state stored using Windows Azure Caching and an out-of-the-box session state provider</a:t>
            </a:r>
          </a:p>
        </p:txBody>
      </p:sp>
      <p:sp>
        <p:nvSpPr>
          <p:cNvPr id="43" name="Rounded Rectangle 42"/>
          <p:cNvSpPr/>
          <p:nvPr/>
        </p:nvSpPr>
        <p:spPr bwMode="auto">
          <a:xfrm>
            <a:off x="6146384" y="3944157"/>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46" name="Rounded Rectangle 45"/>
          <p:cNvSpPr/>
          <p:nvPr/>
        </p:nvSpPr>
        <p:spPr bwMode="auto">
          <a:xfrm>
            <a:off x="5128039" y="3944157"/>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48" name="Rounded Rectangle 47"/>
          <p:cNvSpPr/>
          <p:nvPr/>
        </p:nvSpPr>
        <p:spPr bwMode="auto">
          <a:xfrm>
            <a:off x="3091349" y="3944157"/>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pic>
        <p:nvPicPr>
          <p:cNvPr id="49" name="Picture 3" descr="C:\Program Files\Microsoft Resource DVD Artwork\DVD_ART\Artwork_Imagery\HARDWARE_IMAGERY\Photos - OEM Hardware\Server Computer\HP Compaq ProLiant Enterprise Server - refrigerator.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386602" y="4058409"/>
            <a:ext cx="323895" cy="704948"/>
          </a:xfrm>
          <a:prstGeom prst="rect">
            <a:avLst/>
          </a:prstGeom>
          <a:noFill/>
        </p:spPr>
      </p:pic>
      <p:sp>
        <p:nvSpPr>
          <p:cNvPr id="50" name="Rounded Rectangle 49"/>
          <p:cNvSpPr/>
          <p:nvPr/>
        </p:nvSpPr>
        <p:spPr bwMode="auto">
          <a:xfrm>
            <a:off x="4109694" y="3944157"/>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pic>
        <p:nvPicPr>
          <p:cNvPr id="51" name="Picture 3" descr="C:\Program Files\Microsoft Resource DVD Artwork\DVD_ART\Artwork_Imagery\HARDWARE_IMAGERY\Photos - OEM Hardware\Server Computer\HP Compaq ProLiant Enterprise Server - refrigerator.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4404947" y="4058409"/>
            <a:ext cx="323895" cy="704948"/>
          </a:xfrm>
          <a:prstGeom prst="rect">
            <a:avLst/>
          </a:prstGeom>
          <a:noFill/>
        </p:spPr>
      </p:pic>
      <p:sp>
        <p:nvSpPr>
          <p:cNvPr id="52" name="Rounded Rectangle 51"/>
          <p:cNvSpPr/>
          <p:nvPr/>
        </p:nvSpPr>
        <p:spPr bwMode="auto">
          <a:xfrm>
            <a:off x="7164729" y="3944157"/>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pic>
        <p:nvPicPr>
          <p:cNvPr id="53" name="Picture 3" descr="C:\Program Files\Microsoft Resource DVD Artwork\DVD_ART\Artwork_Imagery\HARDWARE_IMAGERY\Photos - OEM Hardware\Server Computer\HP Compaq ProLiant Enterprise Server - refrigerator.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459982" y="4058409"/>
            <a:ext cx="323895" cy="704948"/>
          </a:xfrm>
          <a:prstGeom prst="rect">
            <a:avLst/>
          </a:prstGeom>
          <a:noFill/>
        </p:spPr>
      </p:pic>
      <p:sp>
        <p:nvSpPr>
          <p:cNvPr id="54" name="Rounded Rectangle 53"/>
          <p:cNvSpPr/>
          <p:nvPr/>
        </p:nvSpPr>
        <p:spPr bwMode="auto">
          <a:xfrm>
            <a:off x="8183075" y="3944157"/>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55" name="Oval 54"/>
          <p:cNvSpPr/>
          <p:nvPr/>
        </p:nvSpPr>
        <p:spPr bwMode="auto">
          <a:xfrm>
            <a:off x="5865812" y="3256574"/>
            <a:ext cx="533400" cy="508080"/>
          </a:xfrm>
          <a:prstGeom prst="ellipse">
            <a:avLst/>
          </a:prstGeom>
          <a:solidFill>
            <a:schemeClr val="accent2"/>
          </a:solidFill>
          <a:ln>
            <a:headEnd type="none" w="med" len="med"/>
            <a:tailEnd type="none" w="med" len="med"/>
          </a:ln>
          <a:effectLst/>
          <a:scene3d>
            <a:camera prst="orthographicFront">
              <a:rot lat="0" lon="0" rev="0"/>
            </a:camera>
            <a:lightRig rig="threePt" dir="t">
              <a:rot lat="0" lon="0" rev="20400000"/>
            </a:lightRig>
          </a:scene3d>
          <a:sp3d>
            <a:contourClr>
              <a:schemeClr val="accent5">
                <a:shade val="25000"/>
                <a:satMod val="150000"/>
              </a:schemeClr>
            </a:contourClr>
          </a:sp3d>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spc="-50" dirty="0" smtClean="0">
                <a:solidFill>
                  <a:schemeClr val="bg1">
                    <a:alpha val="99000"/>
                  </a:schemeClr>
                </a:solidFill>
              </a:rPr>
              <a:t>LB</a:t>
            </a:r>
          </a:p>
        </p:txBody>
      </p:sp>
      <p:cxnSp>
        <p:nvCxnSpPr>
          <p:cNvPr id="56" name="Straight Arrow Connector 55"/>
          <p:cNvCxnSpPr/>
          <p:nvPr/>
        </p:nvCxnSpPr>
        <p:spPr>
          <a:xfrm>
            <a:off x="6132512" y="2446199"/>
            <a:ext cx="0" cy="800849"/>
          </a:xfrm>
          <a:prstGeom prst="straightConnector1">
            <a:avLst/>
          </a:prstGeom>
          <a:ln w="25400">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a:off x="5747063" y="3755128"/>
            <a:ext cx="271149" cy="352868"/>
          </a:xfrm>
          <a:prstGeom prst="straightConnector1">
            <a:avLst/>
          </a:prstGeom>
          <a:ln w="25400">
            <a:miter lim="800000"/>
            <a:tailEnd type="triangle" w="lg" len="med"/>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2836706" y="2877716"/>
            <a:ext cx="2454198" cy="369332"/>
          </a:xfrm>
          <a:prstGeom prst="rect">
            <a:avLst/>
          </a:prstGeom>
          <a:noFill/>
        </p:spPr>
        <p:txBody>
          <a:bodyPr wrap="none" lIns="0" tIns="0" rIns="0" bIns="0" rtlCol="0">
            <a:spAutoFit/>
          </a:bodyPr>
          <a:lstStyle/>
          <a:p>
            <a:r>
              <a:rPr lang="en-US" sz="2400" dirty="0">
                <a:solidFill>
                  <a:schemeClr val="tx1">
                    <a:alpha val="99000"/>
                  </a:schemeClr>
                </a:solidFill>
              </a:rPr>
              <a:t>s</a:t>
            </a:r>
            <a:r>
              <a:rPr lang="en-US" sz="2400" dirty="0" smtClean="0">
                <a:solidFill>
                  <a:schemeClr val="tx1">
                    <a:alpha val="99000"/>
                  </a:schemeClr>
                </a:solidFill>
              </a:rPr>
              <a:t>ession[“foo”] = 1;</a:t>
            </a:r>
          </a:p>
        </p:txBody>
      </p:sp>
      <p:cxnSp>
        <p:nvCxnSpPr>
          <p:cNvPr id="59" name="Straight Arrow Connector 58"/>
          <p:cNvCxnSpPr/>
          <p:nvPr/>
        </p:nvCxnSpPr>
        <p:spPr>
          <a:xfrm>
            <a:off x="6249279" y="3755128"/>
            <a:ext cx="226133" cy="352868"/>
          </a:xfrm>
          <a:prstGeom prst="straightConnector1">
            <a:avLst/>
          </a:prstGeom>
          <a:ln w="25400">
            <a:miter lim="800000"/>
            <a:tailEnd type="triangle" w="lg" len="med"/>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7046544" y="2877716"/>
            <a:ext cx="2454198" cy="369332"/>
          </a:xfrm>
          <a:prstGeom prst="rect">
            <a:avLst/>
          </a:prstGeom>
          <a:noFill/>
        </p:spPr>
        <p:txBody>
          <a:bodyPr wrap="none" lIns="0" tIns="0" rIns="0" bIns="0" rtlCol="0">
            <a:spAutoFit/>
          </a:bodyPr>
          <a:lstStyle/>
          <a:p>
            <a:r>
              <a:rPr lang="en-US" sz="2400" dirty="0">
                <a:solidFill>
                  <a:schemeClr val="tx1">
                    <a:alpha val="99000"/>
                  </a:schemeClr>
                </a:solidFill>
              </a:rPr>
              <a:t>s</a:t>
            </a:r>
            <a:r>
              <a:rPr lang="en-US" sz="2400" dirty="0" smtClean="0">
                <a:solidFill>
                  <a:schemeClr val="tx1">
                    <a:alpha val="99000"/>
                  </a:schemeClr>
                </a:solidFill>
              </a:rPr>
              <a:t>ession[“foo”] = 2;</a:t>
            </a:r>
          </a:p>
        </p:txBody>
      </p:sp>
      <p:sp>
        <p:nvSpPr>
          <p:cNvPr id="61" name="TextBox 60"/>
          <p:cNvSpPr txBox="1"/>
          <p:nvPr/>
        </p:nvSpPr>
        <p:spPr>
          <a:xfrm>
            <a:off x="3649206" y="5102113"/>
            <a:ext cx="4807406" cy="369332"/>
          </a:xfrm>
          <a:prstGeom prst="rect">
            <a:avLst/>
          </a:prstGeom>
          <a:noFill/>
        </p:spPr>
        <p:txBody>
          <a:bodyPr wrap="none" lIns="0" tIns="0" rIns="0" bIns="0" rtlCol="0">
            <a:spAutoFit/>
          </a:bodyPr>
          <a:lstStyle/>
          <a:p>
            <a:r>
              <a:rPr lang="en-US" sz="2400" dirty="0" smtClean="0">
                <a:solidFill>
                  <a:schemeClr val="tx1">
                    <a:alpha val="99000"/>
                  </a:schemeClr>
                </a:solidFill>
              </a:rPr>
              <a:t>What is the value of session[“foo”]?</a:t>
            </a:r>
          </a:p>
        </p:txBody>
      </p:sp>
      <p:grpSp>
        <p:nvGrpSpPr>
          <p:cNvPr id="62" name="Group 61"/>
          <p:cNvGrpSpPr/>
          <p:nvPr/>
        </p:nvGrpSpPr>
        <p:grpSpPr>
          <a:xfrm>
            <a:off x="5661095" y="2111287"/>
            <a:ext cx="823091" cy="863217"/>
            <a:chOff x="517525" y="2109891"/>
            <a:chExt cx="1865906" cy="1956870"/>
          </a:xfrm>
          <a:solidFill>
            <a:schemeClr val="accent2"/>
          </a:solidFill>
        </p:grpSpPr>
        <p:grpSp>
          <p:nvGrpSpPr>
            <p:cNvPr id="63" name="Group 62"/>
            <p:cNvGrpSpPr/>
            <p:nvPr/>
          </p:nvGrpSpPr>
          <p:grpSpPr>
            <a:xfrm>
              <a:off x="1122671" y="2109891"/>
              <a:ext cx="1260760" cy="759228"/>
              <a:chOff x="2893227" y="1263576"/>
              <a:chExt cx="895245" cy="539115"/>
            </a:xfrm>
            <a:grpFill/>
          </p:grpSpPr>
          <p:sp>
            <p:nvSpPr>
              <p:cNvPr id="67" name="Freeform 66"/>
              <p:cNvSpPr>
                <a:spLocks noEditPoints="1"/>
              </p:cNvSpPr>
              <p:nvPr/>
            </p:nvSpPr>
            <p:spPr bwMode="black">
              <a:xfrm>
                <a:off x="3565791" y="1353636"/>
                <a:ext cx="222681" cy="449055"/>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68" name="Freeform 88"/>
              <p:cNvSpPr>
                <a:spLocks noEditPoints="1"/>
              </p:cNvSpPr>
              <p:nvPr/>
            </p:nvSpPr>
            <p:spPr bwMode="black">
              <a:xfrm>
                <a:off x="2893227" y="1263576"/>
                <a:ext cx="635754" cy="5391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nvGrpSpPr>
            <p:cNvPr id="64" name="Group 63"/>
            <p:cNvGrpSpPr/>
            <p:nvPr/>
          </p:nvGrpSpPr>
          <p:grpSpPr>
            <a:xfrm>
              <a:off x="517525" y="2154961"/>
              <a:ext cx="752615" cy="1911800"/>
              <a:chOff x="7558088" y="1685925"/>
              <a:chExt cx="1322387" cy="3359150"/>
            </a:xfrm>
            <a:grpFill/>
          </p:grpSpPr>
          <p:sp>
            <p:nvSpPr>
              <p:cNvPr id="65" name="Oval 6"/>
              <p:cNvSpPr>
                <a:spLocks noChangeArrowheads="1"/>
              </p:cNvSpPr>
              <p:nvPr userDrawn="1"/>
            </p:nvSpPr>
            <p:spPr bwMode="auto">
              <a:xfrm>
                <a:off x="7943850" y="1685925"/>
                <a:ext cx="547687" cy="558800"/>
              </a:xfrm>
              <a:prstGeom prst="ellipse">
                <a:avLst/>
              </a:pr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66" name="Freeform 65"/>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pic>
        <p:nvPicPr>
          <p:cNvPr id="95" name="Picture 3" descr="C:\Program Files\Microsoft Resource DVD Artwork\DVD_ART\Artwork_Imagery\HARDWARE_IMAGERY\Photos - OEM Hardware\Server Computer\HP Compaq ProLiant Enterprise Server - refrigerator.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5423292" y="4058409"/>
            <a:ext cx="323895" cy="704948"/>
          </a:xfrm>
          <a:prstGeom prst="rect">
            <a:avLst/>
          </a:prstGeom>
          <a:noFill/>
        </p:spPr>
      </p:pic>
      <p:pic>
        <p:nvPicPr>
          <p:cNvPr id="97" name="Picture 3" descr="C:\Program Files\Microsoft Resource DVD Artwork\DVD_ART\Artwork_Imagery\HARDWARE_IMAGERY\Photos - OEM Hardware\Server Computer\HP Compaq ProLiant Enterprise Server - refrigerator.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441637" y="4058409"/>
            <a:ext cx="323895" cy="704948"/>
          </a:xfrm>
          <a:prstGeom prst="rect">
            <a:avLst/>
          </a:prstGeom>
          <a:noFill/>
        </p:spPr>
      </p:pic>
      <p:pic>
        <p:nvPicPr>
          <p:cNvPr id="99" name="Picture 3" descr="C:\Program Files\Microsoft Resource DVD Artwork\DVD_ART\Artwork_Imagery\HARDWARE_IMAGERY\Photos - OEM Hardware\Server Computer\HP Compaq ProLiant Enterprise Server - refrigerator.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8478328" y="4058409"/>
            <a:ext cx="323895" cy="704948"/>
          </a:xfrm>
          <a:prstGeom prst="rect">
            <a:avLst/>
          </a:prstGeom>
          <a:noFill/>
        </p:spPr>
      </p:pic>
      <p:grpSp>
        <p:nvGrpSpPr>
          <p:cNvPr id="2" name="Group 1"/>
          <p:cNvGrpSpPr/>
          <p:nvPr/>
        </p:nvGrpSpPr>
        <p:grpSpPr>
          <a:xfrm>
            <a:off x="5216717" y="5829252"/>
            <a:ext cx="1624715" cy="704948"/>
            <a:chOff x="3386602" y="5829252"/>
            <a:chExt cx="1624715" cy="704948"/>
          </a:xfrm>
        </p:grpSpPr>
        <p:pic>
          <p:nvPicPr>
            <p:cNvPr id="101" name="Picture 3" descr="C:\Program Files\Microsoft Resource DVD Artwork\DVD_ART\Artwork_Imagery\HARDWARE_IMAGERY\Photos - OEM Hardware\Server Computer\HP Compaq ProLiant Enterprise Server - refrigerator.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386602" y="5829252"/>
              <a:ext cx="323895" cy="704948"/>
            </a:xfrm>
            <a:prstGeom prst="rect">
              <a:avLst/>
            </a:prstGeom>
            <a:noFill/>
          </p:spPr>
        </p:pic>
        <p:pic>
          <p:nvPicPr>
            <p:cNvPr id="102" name="Picture 3" descr="C:\Program Files\Microsoft Resource DVD Artwork\DVD_ART\Artwork_Imagery\HARDWARE_IMAGERY\Photos - OEM Hardware\Server Computer\HP Compaq ProLiant Enterprise Server - refrigerator.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646766" y="5829252"/>
              <a:ext cx="323895" cy="704948"/>
            </a:xfrm>
            <a:prstGeom prst="rect">
              <a:avLst/>
            </a:prstGeom>
            <a:noFill/>
          </p:spPr>
        </p:pic>
        <p:pic>
          <p:nvPicPr>
            <p:cNvPr id="103" name="Picture 3" descr="C:\Program Files\Microsoft Resource DVD Artwork\DVD_ART\Artwork_Imagery\HARDWARE_IMAGERY\Photos - OEM Hardware\Server Computer\HP Compaq ProLiant Enterprise Server - refrigerator.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906930" y="5829252"/>
              <a:ext cx="323895" cy="704948"/>
            </a:xfrm>
            <a:prstGeom prst="rect">
              <a:avLst/>
            </a:prstGeom>
            <a:noFill/>
          </p:spPr>
        </p:pic>
        <p:pic>
          <p:nvPicPr>
            <p:cNvPr id="104" name="Picture 3" descr="C:\Program Files\Microsoft Resource DVD Artwork\DVD_ART\Artwork_Imagery\HARDWARE_IMAGERY\Photos - OEM Hardware\Server Computer\HP Compaq ProLiant Enterprise Server - refrigerator.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4167094" y="5829252"/>
              <a:ext cx="323895" cy="704948"/>
            </a:xfrm>
            <a:prstGeom prst="rect">
              <a:avLst/>
            </a:prstGeom>
            <a:noFill/>
          </p:spPr>
        </p:pic>
        <p:pic>
          <p:nvPicPr>
            <p:cNvPr id="105" name="Picture 3" descr="C:\Program Files\Microsoft Resource DVD Artwork\DVD_ART\Artwork_Imagery\HARDWARE_IMAGERY\Photos - OEM Hardware\Server Computer\HP Compaq ProLiant Enterprise Server - refrigerator.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4427258" y="5829252"/>
              <a:ext cx="323895" cy="704948"/>
            </a:xfrm>
            <a:prstGeom prst="rect">
              <a:avLst/>
            </a:prstGeom>
            <a:noFill/>
          </p:spPr>
        </p:pic>
        <p:pic>
          <p:nvPicPr>
            <p:cNvPr id="106" name="Picture 3" descr="C:\Program Files\Microsoft Resource DVD Artwork\DVD_ART\Artwork_Imagery\HARDWARE_IMAGERY\Photos - OEM Hardware\Server Computer\HP Compaq ProLiant Enterprise Server - refrigerator.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4687422" y="5829252"/>
              <a:ext cx="323895" cy="704948"/>
            </a:xfrm>
            <a:prstGeom prst="rect">
              <a:avLst/>
            </a:prstGeom>
            <a:noFill/>
          </p:spPr>
        </p:pic>
      </p:grpSp>
      <p:cxnSp>
        <p:nvCxnSpPr>
          <p:cNvPr id="109" name="Straight Arrow Connector 108"/>
          <p:cNvCxnSpPr/>
          <p:nvPr/>
        </p:nvCxnSpPr>
        <p:spPr>
          <a:xfrm>
            <a:off x="5714788" y="4763357"/>
            <a:ext cx="206900" cy="1015143"/>
          </a:xfrm>
          <a:prstGeom prst="straightConnector1">
            <a:avLst/>
          </a:prstGeom>
          <a:ln w="25400">
            <a:miter lim="800000"/>
            <a:tailEnd type="triangle" w="lg" len="med"/>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5216717" y="5829252"/>
            <a:ext cx="1624715" cy="704948"/>
            <a:chOff x="5369117" y="5981652"/>
            <a:chExt cx="1624715" cy="704948"/>
          </a:xfrm>
        </p:grpSpPr>
        <p:pic>
          <p:nvPicPr>
            <p:cNvPr id="111" name="Picture 3" descr="C:\Program Files\Microsoft Resource DVD Artwork\DVD_ART\Artwork_Imagery\HARDWARE_IMAGERY\Photos - OEM Hardware\Server Computer\HP Compaq ProLiant Enterprise Server - refrigerator.png"/>
            <p:cNvPicPr>
              <a:picLocks noChangeAspect="1" noChangeArrowheads="1"/>
            </p:cNvPicPr>
            <p:nvPr/>
          </p:nvPicPr>
          <p:blipFill>
            <a:blip r:embed="rId4" cstate="email">
              <a:duotone>
                <a:schemeClr val="accent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5369117" y="5981652"/>
              <a:ext cx="323895" cy="704948"/>
            </a:xfrm>
            <a:prstGeom prst="rect">
              <a:avLst/>
            </a:prstGeom>
            <a:noFill/>
          </p:spPr>
        </p:pic>
        <p:pic>
          <p:nvPicPr>
            <p:cNvPr id="112" name="Picture 3" descr="C:\Program Files\Microsoft Resource DVD Artwork\DVD_ART\Artwork_Imagery\HARDWARE_IMAGERY\Photos - OEM Hardware\Server Computer\HP Compaq ProLiant Enterprise Server - refrigerator.png"/>
            <p:cNvPicPr>
              <a:picLocks noChangeAspect="1" noChangeArrowheads="1"/>
            </p:cNvPicPr>
            <p:nvPr/>
          </p:nvPicPr>
          <p:blipFill>
            <a:blip r:embed="rId4" cstate="email">
              <a:duotone>
                <a:schemeClr val="accent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5629281" y="5981652"/>
              <a:ext cx="323895" cy="704948"/>
            </a:xfrm>
            <a:prstGeom prst="rect">
              <a:avLst/>
            </a:prstGeom>
            <a:noFill/>
          </p:spPr>
        </p:pic>
        <p:pic>
          <p:nvPicPr>
            <p:cNvPr id="113" name="Picture 3" descr="C:\Program Files\Microsoft Resource DVD Artwork\DVD_ART\Artwork_Imagery\HARDWARE_IMAGERY\Photos - OEM Hardware\Server Computer\HP Compaq ProLiant Enterprise Server - refrigerator.png"/>
            <p:cNvPicPr>
              <a:picLocks noChangeAspect="1" noChangeArrowheads="1"/>
            </p:cNvPicPr>
            <p:nvPr/>
          </p:nvPicPr>
          <p:blipFill>
            <a:blip r:embed="rId4" cstate="email">
              <a:duotone>
                <a:schemeClr val="accent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5889445" y="5981652"/>
              <a:ext cx="323895" cy="704948"/>
            </a:xfrm>
            <a:prstGeom prst="rect">
              <a:avLst/>
            </a:prstGeom>
            <a:noFill/>
          </p:spPr>
        </p:pic>
        <p:pic>
          <p:nvPicPr>
            <p:cNvPr id="114" name="Picture 3" descr="C:\Program Files\Microsoft Resource DVD Artwork\DVD_ART\Artwork_Imagery\HARDWARE_IMAGERY\Photos - OEM Hardware\Server Computer\HP Compaq ProLiant Enterprise Server - refrigerator.png"/>
            <p:cNvPicPr>
              <a:picLocks noChangeAspect="1" noChangeArrowheads="1"/>
            </p:cNvPicPr>
            <p:nvPr/>
          </p:nvPicPr>
          <p:blipFill>
            <a:blip r:embed="rId4" cstate="email">
              <a:duotone>
                <a:schemeClr val="accent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6149609" y="5981652"/>
              <a:ext cx="323895" cy="704948"/>
            </a:xfrm>
            <a:prstGeom prst="rect">
              <a:avLst/>
            </a:prstGeom>
            <a:noFill/>
          </p:spPr>
        </p:pic>
        <p:pic>
          <p:nvPicPr>
            <p:cNvPr id="115" name="Picture 3" descr="C:\Program Files\Microsoft Resource DVD Artwork\DVD_ART\Artwork_Imagery\HARDWARE_IMAGERY\Photos - OEM Hardware\Server Computer\HP Compaq ProLiant Enterprise Server - refrigerator.png"/>
            <p:cNvPicPr>
              <a:picLocks noChangeAspect="1" noChangeArrowheads="1"/>
            </p:cNvPicPr>
            <p:nvPr/>
          </p:nvPicPr>
          <p:blipFill>
            <a:blip r:embed="rId4" cstate="email">
              <a:duotone>
                <a:schemeClr val="accent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6409773" y="5981652"/>
              <a:ext cx="323895" cy="704948"/>
            </a:xfrm>
            <a:prstGeom prst="rect">
              <a:avLst/>
            </a:prstGeom>
            <a:noFill/>
          </p:spPr>
        </p:pic>
        <p:pic>
          <p:nvPicPr>
            <p:cNvPr id="116" name="Picture 3" descr="C:\Program Files\Microsoft Resource DVD Artwork\DVD_ART\Artwork_Imagery\HARDWARE_IMAGERY\Photos - OEM Hardware\Server Computer\HP Compaq ProLiant Enterprise Server - refrigerator.png"/>
            <p:cNvPicPr>
              <a:picLocks noChangeAspect="1" noChangeArrowheads="1"/>
            </p:cNvPicPr>
            <p:nvPr/>
          </p:nvPicPr>
          <p:blipFill>
            <a:blip r:embed="rId4" cstate="email">
              <a:duotone>
                <a:schemeClr val="accent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6669937" y="5981652"/>
              <a:ext cx="323895" cy="704948"/>
            </a:xfrm>
            <a:prstGeom prst="rect">
              <a:avLst/>
            </a:prstGeom>
            <a:noFill/>
          </p:spPr>
        </p:pic>
      </p:grpSp>
      <p:cxnSp>
        <p:nvCxnSpPr>
          <p:cNvPr id="117" name="Straight Arrow Connector 116"/>
          <p:cNvCxnSpPr/>
          <p:nvPr/>
        </p:nvCxnSpPr>
        <p:spPr>
          <a:xfrm flipH="1">
            <a:off x="6268512" y="4763357"/>
            <a:ext cx="206900" cy="1015143"/>
          </a:xfrm>
          <a:prstGeom prst="straightConnector1">
            <a:avLst/>
          </a:prstGeom>
          <a:ln w="25400">
            <a:miter lim="800000"/>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2158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wipe(up)">
                                      <p:cBhvr>
                                        <p:cTn id="7" dur="10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fade">
                                      <p:cBhvr>
                                        <p:cTn id="12" dur="500"/>
                                        <p:tgtEl>
                                          <p:spTgt spid="5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wipe(up)">
                                      <p:cBhvr>
                                        <p:cTn id="17" dur="1000"/>
                                        <p:tgtEl>
                                          <p:spTgt spid="57"/>
                                        </p:tgtEl>
                                      </p:cBhvr>
                                    </p:animEffect>
                                  </p:childTnLst>
                                </p:cTn>
                              </p:par>
                              <p:par>
                                <p:cTn id="18" presetID="22" presetClass="entr" presetSubtype="1" fill="hold" nodeType="withEffect">
                                  <p:stCondLst>
                                    <p:cond delay="1000"/>
                                  </p:stCondLst>
                                  <p:childTnLst>
                                    <p:set>
                                      <p:cBhvr>
                                        <p:cTn id="19" dur="1" fill="hold">
                                          <p:stCondLst>
                                            <p:cond delay="0"/>
                                          </p:stCondLst>
                                        </p:cTn>
                                        <p:tgtEl>
                                          <p:spTgt spid="109"/>
                                        </p:tgtEl>
                                        <p:attrNameLst>
                                          <p:attrName>style.visibility</p:attrName>
                                        </p:attrNameLst>
                                      </p:cBhvr>
                                      <p:to>
                                        <p:strVal val="visible"/>
                                      </p:to>
                                    </p:set>
                                    <p:animEffect transition="in" filter="wipe(up)">
                                      <p:cBhvr>
                                        <p:cTn id="20" dur="1000"/>
                                        <p:tgtEl>
                                          <p:spTgt spid="109"/>
                                        </p:tgtEl>
                                      </p:cBhvr>
                                    </p:animEffect>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nodeType="clickEffect">
                                  <p:stCondLst>
                                    <p:cond delay="0"/>
                                  </p:stCondLst>
                                  <p:childTnLst>
                                    <p:animEffect transition="out" filter="fade">
                                      <p:cBhvr>
                                        <p:cTn id="28" dur="500"/>
                                        <p:tgtEl>
                                          <p:spTgt spid="56"/>
                                        </p:tgtEl>
                                      </p:cBhvr>
                                    </p:animEffect>
                                    <p:set>
                                      <p:cBhvr>
                                        <p:cTn id="29" dur="1" fill="hold">
                                          <p:stCondLst>
                                            <p:cond delay="499"/>
                                          </p:stCondLst>
                                        </p:cTn>
                                        <p:tgtEl>
                                          <p:spTgt spid="56"/>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58"/>
                                        </p:tgtEl>
                                      </p:cBhvr>
                                    </p:animEffect>
                                    <p:set>
                                      <p:cBhvr>
                                        <p:cTn id="32" dur="1" fill="hold">
                                          <p:stCondLst>
                                            <p:cond delay="499"/>
                                          </p:stCondLst>
                                        </p:cTn>
                                        <p:tgtEl>
                                          <p:spTgt spid="58"/>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57"/>
                                        </p:tgtEl>
                                      </p:cBhvr>
                                    </p:animEffect>
                                    <p:set>
                                      <p:cBhvr>
                                        <p:cTn id="35" dur="1" fill="hold">
                                          <p:stCondLst>
                                            <p:cond delay="499"/>
                                          </p:stCondLst>
                                        </p:cTn>
                                        <p:tgtEl>
                                          <p:spTgt spid="57"/>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109"/>
                                        </p:tgtEl>
                                      </p:cBhvr>
                                    </p:animEffect>
                                    <p:set>
                                      <p:cBhvr>
                                        <p:cTn id="38" dur="1" fill="hold">
                                          <p:stCondLst>
                                            <p:cond delay="499"/>
                                          </p:stCondLst>
                                        </p:cTn>
                                        <p:tgtEl>
                                          <p:spTgt spid="109"/>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56"/>
                                        </p:tgtEl>
                                        <p:attrNameLst>
                                          <p:attrName>style.visibility</p:attrName>
                                        </p:attrNameLst>
                                      </p:cBhvr>
                                      <p:to>
                                        <p:strVal val="visible"/>
                                      </p:to>
                                    </p:set>
                                    <p:animEffect transition="in" filter="wipe(up)">
                                      <p:cBhvr>
                                        <p:cTn id="43" dur="1000"/>
                                        <p:tgtEl>
                                          <p:spTgt spid="56"/>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60"/>
                                        </p:tgtEl>
                                        <p:attrNameLst>
                                          <p:attrName>style.visibility</p:attrName>
                                        </p:attrNameLst>
                                      </p:cBhvr>
                                      <p:to>
                                        <p:strVal val="visible"/>
                                      </p:to>
                                    </p:set>
                                    <p:animEffect transition="in" filter="fade">
                                      <p:cBhvr>
                                        <p:cTn id="48" dur="500"/>
                                        <p:tgtEl>
                                          <p:spTgt spid="60"/>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59"/>
                                        </p:tgtEl>
                                        <p:attrNameLst>
                                          <p:attrName>style.visibility</p:attrName>
                                        </p:attrNameLst>
                                      </p:cBhvr>
                                      <p:to>
                                        <p:strVal val="visible"/>
                                      </p:to>
                                    </p:set>
                                    <p:animEffect transition="in" filter="wipe(up)">
                                      <p:cBhvr>
                                        <p:cTn id="53" dur="1000"/>
                                        <p:tgtEl>
                                          <p:spTgt spid="59"/>
                                        </p:tgtEl>
                                      </p:cBhvr>
                                    </p:animEffect>
                                  </p:childTnLst>
                                </p:cTn>
                              </p:par>
                              <p:par>
                                <p:cTn id="54" presetID="22" presetClass="entr" presetSubtype="1" fill="hold" nodeType="withEffect">
                                  <p:stCondLst>
                                    <p:cond delay="1000"/>
                                  </p:stCondLst>
                                  <p:childTnLst>
                                    <p:set>
                                      <p:cBhvr>
                                        <p:cTn id="55" dur="1" fill="hold">
                                          <p:stCondLst>
                                            <p:cond delay="0"/>
                                          </p:stCondLst>
                                        </p:cTn>
                                        <p:tgtEl>
                                          <p:spTgt spid="117"/>
                                        </p:tgtEl>
                                        <p:attrNameLst>
                                          <p:attrName>style.visibility</p:attrName>
                                        </p:attrNameLst>
                                      </p:cBhvr>
                                      <p:to>
                                        <p:strVal val="visible"/>
                                      </p:to>
                                    </p:set>
                                    <p:animEffect transition="in" filter="wipe(up)">
                                      <p:cBhvr>
                                        <p:cTn id="56" dur="1000"/>
                                        <p:tgtEl>
                                          <p:spTgt spid="117"/>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xit" presetSubtype="0" fill="hold" nodeType="clickEffect">
                                  <p:stCondLst>
                                    <p:cond delay="0"/>
                                  </p:stCondLst>
                                  <p:childTnLst>
                                    <p:animEffect transition="out" filter="fade">
                                      <p:cBhvr>
                                        <p:cTn id="60" dur="500"/>
                                        <p:tgtEl>
                                          <p:spTgt spid="56"/>
                                        </p:tgtEl>
                                      </p:cBhvr>
                                    </p:animEffect>
                                    <p:set>
                                      <p:cBhvr>
                                        <p:cTn id="61" dur="1" fill="hold">
                                          <p:stCondLst>
                                            <p:cond delay="499"/>
                                          </p:stCondLst>
                                        </p:cTn>
                                        <p:tgtEl>
                                          <p:spTgt spid="56"/>
                                        </p:tgtEl>
                                        <p:attrNameLst>
                                          <p:attrName>style.visibility</p:attrName>
                                        </p:attrNameLst>
                                      </p:cBhvr>
                                      <p:to>
                                        <p:strVal val="hidden"/>
                                      </p:to>
                                    </p:set>
                                  </p:childTnLst>
                                </p:cTn>
                              </p:par>
                              <p:par>
                                <p:cTn id="62" presetID="10" presetClass="exit" presetSubtype="0" fill="hold" grpId="1" nodeType="withEffect">
                                  <p:stCondLst>
                                    <p:cond delay="0"/>
                                  </p:stCondLst>
                                  <p:childTnLst>
                                    <p:animEffect transition="out" filter="fade">
                                      <p:cBhvr>
                                        <p:cTn id="63" dur="500"/>
                                        <p:tgtEl>
                                          <p:spTgt spid="60"/>
                                        </p:tgtEl>
                                      </p:cBhvr>
                                    </p:animEffect>
                                    <p:set>
                                      <p:cBhvr>
                                        <p:cTn id="64" dur="1" fill="hold">
                                          <p:stCondLst>
                                            <p:cond delay="499"/>
                                          </p:stCondLst>
                                        </p:cTn>
                                        <p:tgtEl>
                                          <p:spTgt spid="60"/>
                                        </p:tgtEl>
                                        <p:attrNameLst>
                                          <p:attrName>style.visibility</p:attrName>
                                        </p:attrNameLst>
                                      </p:cBhvr>
                                      <p:to>
                                        <p:strVal val="hidden"/>
                                      </p:to>
                                    </p:set>
                                  </p:childTnLst>
                                </p:cTn>
                              </p:par>
                              <p:par>
                                <p:cTn id="65" presetID="10" presetClass="exit" presetSubtype="0" fill="hold" nodeType="withEffect">
                                  <p:stCondLst>
                                    <p:cond delay="0"/>
                                  </p:stCondLst>
                                  <p:childTnLst>
                                    <p:animEffect transition="out" filter="fade">
                                      <p:cBhvr>
                                        <p:cTn id="66" dur="500"/>
                                        <p:tgtEl>
                                          <p:spTgt spid="59"/>
                                        </p:tgtEl>
                                      </p:cBhvr>
                                    </p:animEffect>
                                    <p:set>
                                      <p:cBhvr>
                                        <p:cTn id="67" dur="1" fill="hold">
                                          <p:stCondLst>
                                            <p:cond delay="499"/>
                                          </p:stCondLst>
                                        </p:cTn>
                                        <p:tgtEl>
                                          <p:spTgt spid="59"/>
                                        </p:tgtEl>
                                        <p:attrNameLst>
                                          <p:attrName>style.visibility</p:attrName>
                                        </p:attrNameLst>
                                      </p:cBhvr>
                                      <p:to>
                                        <p:strVal val="hidden"/>
                                      </p:to>
                                    </p:set>
                                  </p:childTnLst>
                                </p:cTn>
                              </p:par>
                              <p:par>
                                <p:cTn id="68" presetID="10" presetClass="exit" presetSubtype="0" fill="hold" nodeType="withEffect">
                                  <p:stCondLst>
                                    <p:cond delay="0"/>
                                  </p:stCondLst>
                                  <p:childTnLst>
                                    <p:animEffect transition="out" filter="fade">
                                      <p:cBhvr>
                                        <p:cTn id="69" dur="500"/>
                                        <p:tgtEl>
                                          <p:spTgt spid="117"/>
                                        </p:tgtEl>
                                      </p:cBhvr>
                                    </p:animEffect>
                                    <p:set>
                                      <p:cBhvr>
                                        <p:cTn id="70" dur="1" fill="hold">
                                          <p:stCondLst>
                                            <p:cond delay="499"/>
                                          </p:stCondLst>
                                        </p:cTn>
                                        <p:tgtEl>
                                          <p:spTgt spid="117"/>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61"/>
                                        </p:tgtEl>
                                        <p:attrNameLst>
                                          <p:attrName>style.visibility</p:attrName>
                                        </p:attrNameLst>
                                      </p:cBhvr>
                                      <p:to>
                                        <p:strVal val="visible"/>
                                      </p:to>
                                    </p:set>
                                    <p:animEffect transition="in" filter="fade">
                                      <p:cBhvr>
                                        <p:cTn id="75" dur="500"/>
                                        <p:tgtEl>
                                          <p:spTgt spid="61"/>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21"/>
                                        </p:tgtEl>
                                        <p:attrNameLst>
                                          <p:attrName>style.visibility</p:attrName>
                                        </p:attrNameLst>
                                      </p:cBhvr>
                                      <p:to>
                                        <p:strVal val="visible"/>
                                      </p:to>
                                    </p:set>
                                    <p:animEffect transition="in" filter="fade">
                                      <p:cBhvr>
                                        <p:cTn id="8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8" grpId="1"/>
      <p:bldP spid="60" grpId="0"/>
      <p:bldP spid="60" grpId="1"/>
      <p:bldP spid="6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Server </a:t>
            </a:r>
            <a:r>
              <a:rPr lang="en-US" dirty="0"/>
              <a:t>Session State</a:t>
            </a:r>
          </a:p>
        </p:txBody>
      </p:sp>
      <p:sp>
        <p:nvSpPr>
          <p:cNvPr id="3" name="Content Placeholder 2"/>
          <p:cNvSpPr>
            <a:spLocks noGrp="1"/>
          </p:cNvSpPr>
          <p:nvPr>
            <p:ph type="body" sz="quarter" idx="10"/>
          </p:nvPr>
        </p:nvSpPr>
        <p:spPr/>
        <p:txBody>
          <a:bodyPr/>
          <a:lstStyle/>
          <a:p>
            <a:pPr marL="3175" indent="0" defTabSz="914325">
              <a:spcBef>
                <a:spcPts val="0"/>
              </a:spcBef>
              <a:spcAft>
                <a:spcPts val="900"/>
              </a:spcAft>
              <a:buNone/>
            </a:pPr>
            <a:r>
              <a:rPr lang="en-US" sz="3600" spc="-100" dirty="0">
                <a:solidFill>
                  <a:schemeClr val="accent2">
                    <a:alpha val="99000"/>
                  </a:schemeClr>
                </a:solidFill>
                <a:latin typeface="Segoe UI Light" pitchFamily="34" charset="0"/>
              </a:rPr>
              <a:t>Use SQL Azure as backing store</a:t>
            </a:r>
          </a:p>
          <a:p>
            <a:pPr marL="3175" indent="0" defTabSz="914325">
              <a:spcBef>
                <a:spcPts val="0"/>
              </a:spcBef>
              <a:spcAft>
                <a:spcPts val="900"/>
              </a:spcAft>
              <a:buNone/>
            </a:pPr>
            <a:r>
              <a:rPr lang="en-US" sz="3600" spc="-100" dirty="0">
                <a:solidFill>
                  <a:schemeClr val="accent2">
                    <a:alpha val="99000"/>
                  </a:schemeClr>
                </a:solidFill>
                <a:latin typeface="Segoe UI Light" pitchFamily="34" charset="0"/>
              </a:rPr>
              <a:t>Round trip to database twice per request</a:t>
            </a:r>
          </a:p>
          <a:p>
            <a:pPr marL="0" lvl="1" indent="0">
              <a:buNone/>
            </a:pPr>
            <a:r>
              <a:rPr lang="en-US" sz="1800" spc="-51" dirty="0"/>
              <a:t>Read at request start</a:t>
            </a:r>
          </a:p>
          <a:p>
            <a:pPr marL="0" lvl="1" indent="0">
              <a:buNone/>
            </a:pPr>
            <a:r>
              <a:rPr lang="en-US" sz="1800" spc="-51" dirty="0"/>
              <a:t>Write at request </a:t>
            </a:r>
            <a:r>
              <a:rPr lang="en-US" sz="1800" spc="-51" dirty="0" smtClean="0"/>
              <a:t>end</a:t>
            </a:r>
          </a:p>
          <a:p>
            <a:pPr marL="0" lvl="1" indent="0">
              <a:buNone/>
            </a:pPr>
            <a:endParaRPr lang="en-US" sz="1800" spc="-51" dirty="0"/>
          </a:p>
          <a:p>
            <a:pPr marL="3175" indent="0" defTabSz="914325">
              <a:spcBef>
                <a:spcPts val="0"/>
              </a:spcBef>
              <a:spcAft>
                <a:spcPts val="900"/>
              </a:spcAft>
              <a:buNone/>
            </a:pPr>
            <a:r>
              <a:rPr lang="en-US" sz="3600" spc="-100" dirty="0">
                <a:solidFill>
                  <a:schemeClr val="accent2">
                    <a:alpha val="99000"/>
                  </a:schemeClr>
                </a:solidFill>
                <a:latin typeface="Segoe UI Light" pitchFamily="34" charset="0"/>
              </a:rPr>
              <a:t>Enable ASP.NET 4 Session Compression</a:t>
            </a:r>
          </a:p>
          <a:p>
            <a:pPr marL="3175" indent="0" defTabSz="914325">
              <a:spcBef>
                <a:spcPts val="0"/>
              </a:spcBef>
              <a:spcAft>
                <a:spcPts val="900"/>
              </a:spcAft>
              <a:buNone/>
            </a:pPr>
            <a:r>
              <a:rPr lang="en-US" sz="3600" spc="-100" dirty="0">
                <a:solidFill>
                  <a:schemeClr val="accent2">
                    <a:alpha val="99000"/>
                  </a:schemeClr>
                </a:solidFill>
                <a:latin typeface="Segoe UI Light" pitchFamily="34" charset="0"/>
              </a:rPr>
              <a:t>Scale out across multiple DBs</a:t>
            </a:r>
          </a:p>
          <a:p>
            <a:pPr marL="0" lvl="1" indent="0">
              <a:buNone/>
            </a:pPr>
            <a:r>
              <a:rPr lang="en-US" sz="1800" spc="-51" dirty="0"/>
              <a:t>Use session state partitioning</a:t>
            </a:r>
          </a:p>
          <a:p>
            <a:pPr marL="0" lvl="1" indent="0">
              <a:buNone/>
            </a:pPr>
            <a:r>
              <a:rPr lang="en-US" sz="1800" spc="-51" dirty="0">
                <a:hlinkClick r:id="rId3"/>
              </a:rPr>
              <a:t>http://</a:t>
            </a:r>
            <a:r>
              <a:rPr lang="en-US" sz="1800" spc="-51" dirty="0" smtClean="0">
                <a:hlinkClick r:id="rId3"/>
              </a:rPr>
              <a:t>bit.ly/scale-session</a:t>
            </a:r>
            <a:endParaRPr lang="en-US" sz="1800" spc="-51" dirty="0" smtClean="0"/>
          </a:p>
          <a:p>
            <a:pPr marL="0" lvl="1" indent="0">
              <a:buNone/>
            </a:pPr>
            <a:endParaRPr lang="en-US" sz="1800" spc="-51" dirty="0"/>
          </a:p>
          <a:p>
            <a:pPr marL="3175" indent="0" defTabSz="914325">
              <a:spcBef>
                <a:spcPts val="0"/>
              </a:spcBef>
              <a:spcAft>
                <a:spcPts val="900"/>
              </a:spcAft>
              <a:buNone/>
            </a:pPr>
            <a:r>
              <a:rPr lang="en-US" sz="3600" spc="-100" dirty="0">
                <a:solidFill>
                  <a:schemeClr val="accent2">
                    <a:alpha val="99000"/>
                  </a:schemeClr>
                </a:solidFill>
                <a:latin typeface="Segoe UI Light" pitchFamily="34" charset="0"/>
              </a:rPr>
              <a:t>SQL Azure is competitive on cost basis</a:t>
            </a:r>
          </a:p>
        </p:txBody>
      </p:sp>
      <p:sp>
        <p:nvSpPr>
          <p:cNvPr id="4" name="Freeform 83"/>
          <p:cNvSpPr>
            <a:spLocks noEditPoints="1"/>
          </p:cNvSpPr>
          <p:nvPr/>
        </p:nvSpPr>
        <p:spPr bwMode="black">
          <a:xfrm>
            <a:off x="8413409" y="2254457"/>
            <a:ext cx="2805454" cy="2961518"/>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solidFill>
                <a:srgbClr val="292929"/>
              </a:solidFill>
            </a:endParaRPr>
          </a:p>
        </p:txBody>
      </p:sp>
    </p:spTree>
    <p:extLst>
      <p:ext uri="{BB962C8B-B14F-4D97-AF65-F5344CB8AC3E}">
        <p14:creationId xmlns:p14="http://schemas.microsoft.com/office/powerpoint/2010/main" val="2153837443"/>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ounded Rectangle 83"/>
          <p:cNvSpPr/>
          <p:nvPr/>
        </p:nvSpPr>
        <p:spPr bwMode="auto">
          <a:xfrm>
            <a:off x="6655557" y="5506281"/>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119" name="Rounded Rectangle 118"/>
          <p:cNvSpPr/>
          <p:nvPr/>
        </p:nvSpPr>
        <p:spPr bwMode="auto">
          <a:xfrm>
            <a:off x="6655557" y="5506281"/>
            <a:ext cx="914400" cy="914400"/>
          </a:xfrm>
          <a:prstGeom prst="roundRect">
            <a:avLst>
              <a:gd name="adj" fmla="val 0"/>
            </a:avLst>
          </a:prstGeom>
          <a:solidFill>
            <a:schemeClr val="accent4"/>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2" name="Title 1"/>
          <p:cNvSpPr>
            <a:spLocks noGrp="1"/>
          </p:cNvSpPr>
          <p:nvPr>
            <p:ph type="title"/>
          </p:nvPr>
        </p:nvSpPr>
        <p:spPr/>
        <p:txBody>
          <a:bodyPr/>
          <a:lstStyle/>
          <a:p>
            <a:r>
              <a:rPr lang="en-US" dirty="0" smtClean="0"/>
              <a:t>SQL Azure </a:t>
            </a:r>
            <a:r>
              <a:rPr lang="en-US" dirty="0"/>
              <a:t>Session State</a:t>
            </a:r>
          </a:p>
        </p:txBody>
      </p:sp>
      <p:sp>
        <p:nvSpPr>
          <p:cNvPr id="3" name="Content Placeholder 2"/>
          <p:cNvSpPr>
            <a:spLocks noGrp="1"/>
          </p:cNvSpPr>
          <p:nvPr>
            <p:ph type="body" sz="quarter" idx="10"/>
          </p:nvPr>
        </p:nvSpPr>
        <p:spPr>
          <a:xfrm>
            <a:off x="519113" y="1014984"/>
            <a:ext cx="7919210" cy="775597"/>
          </a:xfrm>
        </p:spPr>
        <p:txBody>
          <a:bodyPr/>
          <a:lstStyle/>
          <a:p>
            <a:r>
              <a:rPr lang="en-US" sz="2800" dirty="0"/>
              <a:t>Session state stored using SQL Server Session State Provider and session state partitioning</a:t>
            </a:r>
          </a:p>
        </p:txBody>
      </p:sp>
      <p:sp>
        <p:nvSpPr>
          <p:cNvPr id="34" name="Rounded Rectangle 33"/>
          <p:cNvSpPr/>
          <p:nvPr/>
        </p:nvSpPr>
        <p:spPr bwMode="auto">
          <a:xfrm>
            <a:off x="6146384" y="3864645"/>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36" name="Rounded Rectangle 35"/>
          <p:cNvSpPr/>
          <p:nvPr/>
        </p:nvSpPr>
        <p:spPr bwMode="auto">
          <a:xfrm>
            <a:off x="5128039" y="3864645"/>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38" name="Rounded Rectangle 37"/>
          <p:cNvSpPr/>
          <p:nvPr/>
        </p:nvSpPr>
        <p:spPr bwMode="auto">
          <a:xfrm>
            <a:off x="3091349" y="3864645"/>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pic>
        <p:nvPicPr>
          <p:cNvPr id="39" name="Picture 3" descr="C:\Program Files\Microsoft Resource DVD Artwork\DVD_ART\Artwork_Imagery\HARDWARE_IMAGERY\Photos - OEM Hardware\Server Computer\HP Compaq ProLiant Enterprise Server - refrigerator.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386602" y="3978897"/>
            <a:ext cx="323895" cy="704948"/>
          </a:xfrm>
          <a:prstGeom prst="rect">
            <a:avLst/>
          </a:prstGeom>
          <a:noFill/>
        </p:spPr>
      </p:pic>
      <p:sp>
        <p:nvSpPr>
          <p:cNvPr id="40" name="Rounded Rectangle 39"/>
          <p:cNvSpPr/>
          <p:nvPr/>
        </p:nvSpPr>
        <p:spPr bwMode="auto">
          <a:xfrm>
            <a:off x="4109694" y="3864645"/>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pic>
        <p:nvPicPr>
          <p:cNvPr id="41" name="Picture 3" descr="C:\Program Files\Microsoft Resource DVD Artwork\DVD_ART\Artwork_Imagery\HARDWARE_IMAGERY\Photos - OEM Hardware\Server Computer\HP Compaq ProLiant Enterprise Server - refrigerator.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404947" y="3978897"/>
            <a:ext cx="323895" cy="704948"/>
          </a:xfrm>
          <a:prstGeom prst="rect">
            <a:avLst/>
          </a:prstGeom>
          <a:noFill/>
        </p:spPr>
      </p:pic>
      <p:sp>
        <p:nvSpPr>
          <p:cNvPr id="42" name="Rounded Rectangle 41"/>
          <p:cNvSpPr/>
          <p:nvPr/>
        </p:nvSpPr>
        <p:spPr bwMode="auto">
          <a:xfrm>
            <a:off x="7164729" y="3864645"/>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pic>
        <p:nvPicPr>
          <p:cNvPr id="43" name="Picture 3" descr="C:\Program Files\Microsoft Resource DVD Artwork\DVD_ART\Artwork_Imagery\HARDWARE_IMAGERY\Photos - OEM Hardware\Server Computer\HP Compaq ProLiant Enterprise Server - refrigerator.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459982" y="3978897"/>
            <a:ext cx="323895" cy="704948"/>
          </a:xfrm>
          <a:prstGeom prst="rect">
            <a:avLst/>
          </a:prstGeom>
          <a:noFill/>
        </p:spPr>
      </p:pic>
      <p:sp>
        <p:nvSpPr>
          <p:cNvPr id="44" name="Rounded Rectangle 43"/>
          <p:cNvSpPr/>
          <p:nvPr/>
        </p:nvSpPr>
        <p:spPr bwMode="auto">
          <a:xfrm>
            <a:off x="8183075" y="3864645"/>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45" name="Oval 44"/>
          <p:cNvSpPr/>
          <p:nvPr/>
        </p:nvSpPr>
        <p:spPr bwMode="auto">
          <a:xfrm>
            <a:off x="5865812" y="3177062"/>
            <a:ext cx="533400" cy="508080"/>
          </a:xfrm>
          <a:prstGeom prst="ellipse">
            <a:avLst/>
          </a:prstGeom>
          <a:solidFill>
            <a:schemeClr val="accent2"/>
          </a:solidFill>
          <a:ln>
            <a:headEnd type="none" w="med" len="med"/>
            <a:tailEnd type="none" w="med" len="med"/>
          </a:ln>
          <a:effectLst/>
          <a:scene3d>
            <a:camera prst="orthographicFront">
              <a:rot lat="0" lon="0" rev="0"/>
            </a:camera>
            <a:lightRig rig="threePt" dir="t">
              <a:rot lat="0" lon="0" rev="20400000"/>
            </a:lightRig>
          </a:scene3d>
          <a:sp3d>
            <a:contourClr>
              <a:schemeClr val="accent5">
                <a:shade val="25000"/>
                <a:satMod val="150000"/>
              </a:schemeClr>
            </a:contourClr>
          </a:sp3d>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spc="-50" dirty="0" smtClean="0">
                <a:solidFill>
                  <a:schemeClr val="bg1">
                    <a:alpha val="99000"/>
                  </a:schemeClr>
                </a:solidFill>
              </a:rPr>
              <a:t>LB</a:t>
            </a:r>
          </a:p>
        </p:txBody>
      </p:sp>
      <p:cxnSp>
        <p:nvCxnSpPr>
          <p:cNvPr id="46" name="Straight Arrow Connector 45"/>
          <p:cNvCxnSpPr>
            <a:endCxn id="45" idx="0"/>
          </p:cNvCxnSpPr>
          <p:nvPr/>
        </p:nvCxnSpPr>
        <p:spPr>
          <a:xfrm>
            <a:off x="6132512" y="2446199"/>
            <a:ext cx="0" cy="730863"/>
          </a:xfrm>
          <a:prstGeom prst="straightConnector1">
            <a:avLst/>
          </a:prstGeom>
          <a:ln w="25400">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a:off x="5747063" y="3675616"/>
            <a:ext cx="271149" cy="352868"/>
          </a:xfrm>
          <a:prstGeom prst="straightConnector1">
            <a:avLst/>
          </a:prstGeom>
          <a:ln w="25400">
            <a:miter lim="800000"/>
            <a:tailEnd type="triangle" w="lg" len="med"/>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2836706" y="2877716"/>
            <a:ext cx="2454198" cy="369332"/>
          </a:xfrm>
          <a:prstGeom prst="rect">
            <a:avLst/>
          </a:prstGeom>
          <a:noFill/>
        </p:spPr>
        <p:txBody>
          <a:bodyPr wrap="none" lIns="0" tIns="0" rIns="0" bIns="0" rtlCol="0">
            <a:spAutoFit/>
          </a:bodyPr>
          <a:lstStyle/>
          <a:p>
            <a:r>
              <a:rPr lang="en-US" sz="2400" dirty="0">
                <a:solidFill>
                  <a:schemeClr val="tx1">
                    <a:alpha val="99000"/>
                  </a:schemeClr>
                </a:solidFill>
              </a:rPr>
              <a:t>s</a:t>
            </a:r>
            <a:r>
              <a:rPr lang="en-US" sz="2400" dirty="0" smtClean="0">
                <a:solidFill>
                  <a:schemeClr val="tx1">
                    <a:alpha val="99000"/>
                  </a:schemeClr>
                </a:solidFill>
              </a:rPr>
              <a:t>ession[“foo”] = 1;</a:t>
            </a:r>
          </a:p>
        </p:txBody>
      </p:sp>
      <p:cxnSp>
        <p:nvCxnSpPr>
          <p:cNvPr id="49" name="Straight Arrow Connector 48"/>
          <p:cNvCxnSpPr/>
          <p:nvPr/>
        </p:nvCxnSpPr>
        <p:spPr>
          <a:xfrm>
            <a:off x="6249279" y="3675616"/>
            <a:ext cx="201217" cy="290098"/>
          </a:xfrm>
          <a:prstGeom prst="straightConnector1">
            <a:avLst/>
          </a:prstGeom>
          <a:ln w="25400">
            <a:miter lim="800000"/>
            <a:tailEnd type="triangle" w="lg" len="med"/>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046544" y="2877716"/>
            <a:ext cx="2454198" cy="369332"/>
          </a:xfrm>
          <a:prstGeom prst="rect">
            <a:avLst/>
          </a:prstGeom>
          <a:noFill/>
        </p:spPr>
        <p:txBody>
          <a:bodyPr wrap="none" lIns="0" tIns="0" rIns="0" bIns="0" rtlCol="0">
            <a:spAutoFit/>
          </a:bodyPr>
          <a:lstStyle/>
          <a:p>
            <a:r>
              <a:rPr lang="en-US" sz="2400" dirty="0">
                <a:solidFill>
                  <a:schemeClr val="tx1">
                    <a:alpha val="99000"/>
                  </a:schemeClr>
                </a:solidFill>
              </a:rPr>
              <a:t>s</a:t>
            </a:r>
            <a:r>
              <a:rPr lang="en-US" sz="2400" dirty="0" smtClean="0">
                <a:solidFill>
                  <a:schemeClr val="tx1">
                    <a:alpha val="99000"/>
                  </a:schemeClr>
                </a:solidFill>
              </a:rPr>
              <a:t>ession[“foo”] = 2;</a:t>
            </a:r>
          </a:p>
        </p:txBody>
      </p:sp>
      <p:sp>
        <p:nvSpPr>
          <p:cNvPr id="51" name="TextBox 50"/>
          <p:cNvSpPr txBox="1"/>
          <p:nvPr/>
        </p:nvSpPr>
        <p:spPr>
          <a:xfrm>
            <a:off x="3649206" y="4943089"/>
            <a:ext cx="4807406" cy="369332"/>
          </a:xfrm>
          <a:prstGeom prst="rect">
            <a:avLst/>
          </a:prstGeom>
          <a:noFill/>
        </p:spPr>
        <p:txBody>
          <a:bodyPr wrap="none" lIns="0" tIns="0" rIns="0" bIns="0" rtlCol="0">
            <a:spAutoFit/>
          </a:bodyPr>
          <a:lstStyle/>
          <a:p>
            <a:r>
              <a:rPr lang="en-US" sz="2400" dirty="0" smtClean="0">
                <a:solidFill>
                  <a:schemeClr val="tx1">
                    <a:alpha val="99000"/>
                  </a:schemeClr>
                </a:solidFill>
              </a:rPr>
              <a:t>What is the value of session[“foo”]?</a:t>
            </a:r>
          </a:p>
        </p:txBody>
      </p:sp>
      <p:grpSp>
        <p:nvGrpSpPr>
          <p:cNvPr id="52" name="Group 51"/>
          <p:cNvGrpSpPr/>
          <p:nvPr/>
        </p:nvGrpSpPr>
        <p:grpSpPr>
          <a:xfrm>
            <a:off x="5661095" y="2111287"/>
            <a:ext cx="823091" cy="863217"/>
            <a:chOff x="517525" y="2109891"/>
            <a:chExt cx="1865906" cy="1956870"/>
          </a:xfrm>
          <a:solidFill>
            <a:schemeClr val="accent2"/>
          </a:solidFill>
        </p:grpSpPr>
        <p:grpSp>
          <p:nvGrpSpPr>
            <p:cNvPr id="53" name="Group 52"/>
            <p:cNvGrpSpPr/>
            <p:nvPr/>
          </p:nvGrpSpPr>
          <p:grpSpPr>
            <a:xfrm>
              <a:off x="1122671" y="2109891"/>
              <a:ext cx="1260760" cy="759228"/>
              <a:chOff x="2893227" y="1263576"/>
              <a:chExt cx="895245" cy="539115"/>
            </a:xfrm>
            <a:grpFill/>
          </p:grpSpPr>
          <p:sp>
            <p:nvSpPr>
              <p:cNvPr id="57" name="Freeform 56"/>
              <p:cNvSpPr>
                <a:spLocks noEditPoints="1"/>
              </p:cNvSpPr>
              <p:nvPr/>
            </p:nvSpPr>
            <p:spPr bwMode="black">
              <a:xfrm>
                <a:off x="3565791" y="1353636"/>
                <a:ext cx="222681" cy="449055"/>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58" name="Freeform 88"/>
              <p:cNvSpPr>
                <a:spLocks noEditPoints="1"/>
              </p:cNvSpPr>
              <p:nvPr/>
            </p:nvSpPr>
            <p:spPr bwMode="black">
              <a:xfrm>
                <a:off x="2893227" y="1263576"/>
                <a:ext cx="635754" cy="5391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nvGrpSpPr>
            <p:cNvPr id="54" name="Group 53"/>
            <p:cNvGrpSpPr/>
            <p:nvPr/>
          </p:nvGrpSpPr>
          <p:grpSpPr>
            <a:xfrm>
              <a:off x="517525" y="2154961"/>
              <a:ext cx="752615" cy="1911800"/>
              <a:chOff x="7558088" y="1685925"/>
              <a:chExt cx="1322387" cy="3359150"/>
            </a:xfrm>
            <a:grpFill/>
          </p:grpSpPr>
          <p:sp>
            <p:nvSpPr>
              <p:cNvPr id="55" name="Oval 6"/>
              <p:cNvSpPr>
                <a:spLocks noChangeArrowheads="1"/>
              </p:cNvSpPr>
              <p:nvPr userDrawn="1"/>
            </p:nvSpPr>
            <p:spPr bwMode="auto">
              <a:xfrm>
                <a:off x="7943850" y="1685925"/>
                <a:ext cx="547687" cy="558800"/>
              </a:xfrm>
              <a:prstGeom prst="ellipse">
                <a:avLst/>
              </a:pr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56" name="Freeform 55"/>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sp>
        <p:nvSpPr>
          <p:cNvPr id="61" name="Rectangle 60"/>
          <p:cNvSpPr/>
          <p:nvPr/>
        </p:nvSpPr>
        <p:spPr>
          <a:xfrm>
            <a:off x="2623456" y="5652528"/>
            <a:ext cx="1995411" cy="621907"/>
          </a:xfrm>
          <a:prstGeom prst="rect">
            <a:avLst/>
          </a:prstGeom>
          <a:noFill/>
        </p:spPr>
        <p:txBody>
          <a:bodyPr wrap="square" lIns="0" tIns="0" rIns="0" bIns="0" rtlCol="0" anchor="ctr">
            <a:noAutofit/>
          </a:bodyPr>
          <a:lstStyle/>
          <a:p>
            <a:pPr algn="ctr">
              <a:lnSpc>
                <a:spcPct val="80000"/>
              </a:lnSpc>
            </a:pPr>
            <a:r>
              <a:rPr lang="en-US" dirty="0" smtClean="0">
                <a:solidFill>
                  <a:schemeClr val="accent2">
                    <a:alpha val="99000"/>
                  </a:schemeClr>
                </a:solidFill>
                <a:latin typeface="+mj-lt"/>
              </a:rPr>
              <a:t>SQL Azure</a:t>
            </a:r>
          </a:p>
        </p:txBody>
      </p:sp>
      <p:pic>
        <p:nvPicPr>
          <p:cNvPr id="85" name="Picture 3" descr="C:\Program Files\Microsoft Resource DVD Artwork\DVD_ART\Artwork_Imagery\HARDWARE_IMAGERY\Photos - OEM Hardware\Server Computer\HP Compaq ProLiant Enterprise Server - refrigerator.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950810" y="5620533"/>
            <a:ext cx="323895" cy="704948"/>
          </a:xfrm>
          <a:prstGeom prst="rect">
            <a:avLst/>
          </a:prstGeom>
          <a:noFill/>
        </p:spPr>
      </p:pic>
      <p:sp>
        <p:nvSpPr>
          <p:cNvPr id="68" name="Freeform 6"/>
          <p:cNvSpPr>
            <a:spLocks noEditPoints="1"/>
          </p:cNvSpPr>
          <p:nvPr/>
        </p:nvSpPr>
        <p:spPr bwMode="auto">
          <a:xfrm rot="10800000">
            <a:off x="7164729" y="5910623"/>
            <a:ext cx="248860" cy="447674"/>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69" name="Freeform 6"/>
          <p:cNvSpPr>
            <a:spLocks noEditPoints="1"/>
          </p:cNvSpPr>
          <p:nvPr/>
        </p:nvSpPr>
        <p:spPr bwMode="auto">
          <a:xfrm>
            <a:off x="7164729" y="5910623"/>
            <a:ext cx="248860" cy="447674"/>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77" name="Picture 3" descr="C:\Program Files\Microsoft Resource DVD Artwork\DVD_ART\Artwork_Imagery\HARDWARE_IMAGERY\Photos - OEM Hardware\Server Computer\HP Compaq ProLiant Enterprise Server - refrigerator.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423292" y="3978897"/>
            <a:ext cx="323895" cy="704948"/>
          </a:xfrm>
          <a:prstGeom prst="rect">
            <a:avLst/>
          </a:prstGeom>
          <a:noFill/>
        </p:spPr>
      </p:pic>
      <p:pic>
        <p:nvPicPr>
          <p:cNvPr id="79" name="Picture 3" descr="C:\Program Files\Microsoft Resource DVD Artwork\DVD_ART\Artwork_Imagery\HARDWARE_IMAGERY\Photos - OEM Hardware\Server Computer\HP Compaq ProLiant Enterprise Server - refrigerator.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441637" y="3978897"/>
            <a:ext cx="323895" cy="704948"/>
          </a:xfrm>
          <a:prstGeom prst="rect">
            <a:avLst/>
          </a:prstGeom>
          <a:noFill/>
        </p:spPr>
      </p:pic>
      <p:pic>
        <p:nvPicPr>
          <p:cNvPr id="81" name="Picture 3" descr="C:\Program Files\Microsoft Resource DVD Artwork\DVD_ART\Artwork_Imagery\HARDWARE_IMAGERY\Photos - OEM Hardware\Server Computer\HP Compaq ProLiant Enterprise Server - refrigerator.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478328" y="3978897"/>
            <a:ext cx="323895" cy="704948"/>
          </a:xfrm>
          <a:prstGeom prst="rect">
            <a:avLst/>
          </a:prstGeom>
          <a:noFill/>
        </p:spPr>
      </p:pic>
      <p:sp>
        <p:nvSpPr>
          <p:cNvPr id="96" name="Rounded Rectangle 95"/>
          <p:cNvSpPr/>
          <p:nvPr/>
        </p:nvSpPr>
        <p:spPr bwMode="auto">
          <a:xfrm>
            <a:off x="5637212" y="5506281"/>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pic>
        <p:nvPicPr>
          <p:cNvPr id="97" name="Picture 3" descr="C:\Program Files\Microsoft Resource DVD Artwork\DVD_ART\Artwork_Imagery\HARDWARE_IMAGERY\Photos - OEM Hardware\Server Computer\HP Compaq ProLiant Enterprise Server - refrigerator.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932465" y="5620533"/>
            <a:ext cx="323895" cy="704948"/>
          </a:xfrm>
          <a:prstGeom prst="rect">
            <a:avLst/>
          </a:prstGeom>
          <a:noFill/>
        </p:spPr>
      </p:pic>
      <p:grpSp>
        <p:nvGrpSpPr>
          <p:cNvPr id="98" name="Group 97"/>
          <p:cNvGrpSpPr/>
          <p:nvPr/>
        </p:nvGrpSpPr>
        <p:grpSpPr>
          <a:xfrm>
            <a:off x="6146384" y="5910623"/>
            <a:ext cx="248860" cy="447674"/>
            <a:chOff x="1055951" y="6468452"/>
            <a:chExt cx="563178" cy="1013102"/>
          </a:xfrm>
        </p:grpSpPr>
        <p:sp>
          <p:nvSpPr>
            <p:cNvPr id="99" name="Freeform 6"/>
            <p:cNvSpPr>
              <a:spLocks noEditPoints="1"/>
            </p:cNvSpPr>
            <p:nvPr/>
          </p:nvSpPr>
          <p:spPr bwMode="auto">
            <a:xfrm rot="10800000">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100" name="Freeform 6"/>
            <p:cNvSpPr>
              <a:spLocks noEditPoints="1"/>
            </p:cNvSpPr>
            <p:nvPr/>
          </p:nvSpPr>
          <p:spPr bwMode="auto">
            <a:xfrm>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08" name="Rounded Rectangle 107"/>
          <p:cNvSpPr/>
          <p:nvPr/>
        </p:nvSpPr>
        <p:spPr bwMode="auto">
          <a:xfrm>
            <a:off x="4618867" y="5506281"/>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pic>
        <p:nvPicPr>
          <p:cNvPr id="109" name="Picture 3" descr="C:\Program Files\Microsoft Resource DVD Artwork\DVD_ART\Artwork_Imagery\HARDWARE_IMAGERY\Photos - OEM Hardware\Server Computer\HP Compaq ProLiant Enterprise Server - refrigerator.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914120" y="5620533"/>
            <a:ext cx="323895" cy="704948"/>
          </a:xfrm>
          <a:prstGeom prst="rect">
            <a:avLst/>
          </a:prstGeom>
          <a:noFill/>
        </p:spPr>
      </p:pic>
      <p:grpSp>
        <p:nvGrpSpPr>
          <p:cNvPr id="110" name="Group 109"/>
          <p:cNvGrpSpPr/>
          <p:nvPr/>
        </p:nvGrpSpPr>
        <p:grpSpPr>
          <a:xfrm>
            <a:off x="5128039" y="5910623"/>
            <a:ext cx="248860" cy="447674"/>
            <a:chOff x="1055951" y="6468452"/>
            <a:chExt cx="563178" cy="1013102"/>
          </a:xfrm>
        </p:grpSpPr>
        <p:sp>
          <p:nvSpPr>
            <p:cNvPr id="111" name="Freeform 6"/>
            <p:cNvSpPr>
              <a:spLocks noEditPoints="1"/>
            </p:cNvSpPr>
            <p:nvPr/>
          </p:nvSpPr>
          <p:spPr bwMode="auto">
            <a:xfrm rot="10800000">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112" name="Freeform 6"/>
            <p:cNvSpPr>
              <a:spLocks noEditPoints="1"/>
            </p:cNvSpPr>
            <p:nvPr/>
          </p:nvSpPr>
          <p:spPr bwMode="auto">
            <a:xfrm>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3" name="Rectangle 112"/>
          <p:cNvSpPr/>
          <p:nvPr/>
        </p:nvSpPr>
        <p:spPr>
          <a:xfrm>
            <a:off x="7569958" y="5652528"/>
            <a:ext cx="1930784" cy="621907"/>
          </a:xfrm>
          <a:prstGeom prst="rect">
            <a:avLst/>
          </a:prstGeom>
          <a:noFill/>
        </p:spPr>
        <p:txBody>
          <a:bodyPr wrap="square" lIns="0" tIns="0" rIns="0" bIns="0" rtlCol="0" anchor="ctr">
            <a:noAutofit/>
          </a:bodyPr>
          <a:lstStyle/>
          <a:p>
            <a:pPr algn="ctr">
              <a:lnSpc>
                <a:spcPct val="80000"/>
              </a:lnSpc>
            </a:pPr>
            <a:r>
              <a:rPr lang="en-US" dirty="0">
                <a:solidFill>
                  <a:schemeClr val="accent2">
                    <a:alpha val="99000"/>
                  </a:schemeClr>
                </a:solidFill>
                <a:latin typeface="+mj-lt"/>
              </a:rPr>
              <a:t>3 x 1GB Databases</a:t>
            </a:r>
          </a:p>
        </p:txBody>
      </p:sp>
      <p:cxnSp>
        <p:nvCxnSpPr>
          <p:cNvPr id="114" name="Straight Arrow Connector 113"/>
          <p:cNvCxnSpPr/>
          <p:nvPr/>
        </p:nvCxnSpPr>
        <p:spPr>
          <a:xfrm>
            <a:off x="5834270" y="4671392"/>
            <a:ext cx="993913" cy="805070"/>
          </a:xfrm>
          <a:prstGeom prst="straightConnector1">
            <a:avLst/>
          </a:prstGeom>
          <a:ln w="25400">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endCxn id="84" idx="0"/>
          </p:cNvCxnSpPr>
          <p:nvPr/>
        </p:nvCxnSpPr>
        <p:spPr>
          <a:xfrm>
            <a:off x="6698974" y="4691271"/>
            <a:ext cx="413783" cy="815010"/>
          </a:xfrm>
          <a:prstGeom prst="straightConnector1">
            <a:avLst/>
          </a:prstGeom>
          <a:ln w="25400">
            <a:miter lim="800000"/>
            <a:tailEnd type="triangle" w="lg" len="med"/>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4913559" y="4943089"/>
            <a:ext cx="2278701" cy="369332"/>
          </a:xfrm>
          <a:prstGeom prst="rect">
            <a:avLst/>
          </a:prstGeom>
          <a:noFill/>
        </p:spPr>
        <p:txBody>
          <a:bodyPr wrap="none" lIns="0" tIns="0" rIns="0" bIns="0" rtlCol="0">
            <a:spAutoFit/>
          </a:bodyPr>
          <a:lstStyle/>
          <a:p>
            <a:r>
              <a:rPr lang="en-US" sz="2400" dirty="0" smtClean="0">
                <a:solidFill>
                  <a:srgbClr val="FF8A00">
                    <a:alpha val="98824"/>
                  </a:srgbClr>
                </a:solidFill>
              </a:rPr>
              <a:t>Resolve</a:t>
            </a:r>
            <a:r>
              <a:rPr lang="en-US" sz="2400" dirty="0" smtClean="0">
                <a:solidFill>
                  <a:schemeClr val="accent1">
                    <a:alpha val="99000"/>
                  </a:schemeClr>
                </a:solidFill>
              </a:rPr>
              <a:t> partition</a:t>
            </a:r>
          </a:p>
        </p:txBody>
      </p:sp>
    </p:spTree>
    <p:extLst>
      <p:ext uri="{BB962C8B-B14F-4D97-AF65-F5344CB8AC3E}">
        <p14:creationId xmlns:p14="http://schemas.microsoft.com/office/powerpoint/2010/main" val="39305899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up)">
                                      <p:cBhvr>
                                        <p:cTn id="7" dur="1000"/>
                                        <p:tgtEl>
                                          <p:spTgt spid="46"/>
                                        </p:tgtEl>
                                      </p:cBhvr>
                                    </p:animEffect>
                                  </p:childTnLst>
                                </p:cTn>
                              </p:par>
                              <p:par>
                                <p:cTn id="8" presetID="22" presetClass="entr" presetSubtype="1" fill="hold" nodeType="withEffect">
                                  <p:stCondLst>
                                    <p:cond delay="1000"/>
                                  </p:stCondLst>
                                  <p:childTnLst>
                                    <p:set>
                                      <p:cBhvr>
                                        <p:cTn id="9" dur="1" fill="hold">
                                          <p:stCondLst>
                                            <p:cond delay="0"/>
                                          </p:stCondLst>
                                        </p:cTn>
                                        <p:tgtEl>
                                          <p:spTgt spid="47"/>
                                        </p:tgtEl>
                                        <p:attrNameLst>
                                          <p:attrName>style.visibility</p:attrName>
                                        </p:attrNameLst>
                                      </p:cBhvr>
                                      <p:to>
                                        <p:strVal val="visible"/>
                                      </p:to>
                                    </p:set>
                                    <p:animEffect transition="in" filter="wipe(up)">
                                      <p:cBhvr>
                                        <p:cTn id="10" dur="1000"/>
                                        <p:tgtEl>
                                          <p:spTgt spid="4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fade">
                                      <p:cBhvr>
                                        <p:cTn id="15" dur="500"/>
                                        <p:tgtEl>
                                          <p:spTgt spid="4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8"/>
                                        </p:tgtEl>
                                        <p:attrNameLst>
                                          <p:attrName>style.visibility</p:attrName>
                                        </p:attrNameLst>
                                      </p:cBhvr>
                                      <p:to>
                                        <p:strVal val="visible"/>
                                      </p:to>
                                    </p:set>
                                    <p:animEffect transition="in" filter="fade">
                                      <p:cBhvr>
                                        <p:cTn id="20" dur="500"/>
                                        <p:tgtEl>
                                          <p:spTgt spid="11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118"/>
                                        </p:tgtEl>
                                      </p:cBhvr>
                                    </p:animEffect>
                                    <p:set>
                                      <p:cBhvr>
                                        <p:cTn id="25" dur="1" fill="hold">
                                          <p:stCondLst>
                                            <p:cond delay="499"/>
                                          </p:stCondLst>
                                        </p:cTn>
                                        <p:tgtEl>
                                          <p:spTgt spid="118"/>
                                        </p:tgtEl>
                                        <p:attrNameLst>
                                          <p:attrName>style.visibility</p:attrName>
                                        </p:attrNameLst>
                                      </p:cBhvr>
                                      <p:to>
                                        <p:strVal val="hidden"/>
                                      </p:to>
                                    </p:set>
                                  </p:childTnLst>
                                </p:cTn>
                              </p:par>
                              <p:par>
                                <p:cTn id="26" presetID="22" presetClass="entr" presetSubtype="1" fill="hold" nodeType="withEffect">
                                  <p:stCondLst>
                                    <p:cond delay="500"/>
                                  </p:stCondLst>
                                  <p:childTnLst>
                                    <p:set>
                                      <p:cBhvr>
                                        <p:cTn id="27" dur="1" fill="hold">
                                          <p:stCondLst>
                                            <p:cond delay="0"/>
                                          </p:stCondLst>
                                        </p:cTn>
                                        <p:tgtEl>
                                          <p:spTgt spid="114"/>
                                        </p:tgtEl>
                                        <p:attrNameLst>
                                          <p:attrName>style.visibility</p:attrName>
                                        </p:attrNameLst>
                                      </p:cBhvr>
                                      <p:to>
                                        <p:strVal val="visible"/>
                                      </p:to>
                                    </p:set>
                                    <p:animEffect transition="in" filter="wipe(up)">
                                      <p:cBhvr>
                                        <p:cTn id="28" dur="1000"/>
                                        <p:tgtEl>
                                          <p:spTgt spid="114"/>
                                        </p:tgtEl>
                                      </p:cBhvr>
                                    </p:animEffect>
                                  </p:childTnLst>
                                </p:cTn>
                              </p:par>
                              <p:par>
                                <p:cTn id="29" presetID="19" presetClass="emph" presetSubtype="0" fill="hold" grpId="0" nodeType="withEffect">
                                  <p:stCondLst>
                                    <p:cond delay="1500"/>
                                  </p:stCondLst>
                                  <p:childTnLst>
                                    <p:animClr clrSpc="rgb" dir="cw">
                                      <p:cBhvr override="childStyle">
                                        <p:cTn id="30" dur="1000" fill="hold"/>
                                        <p:tgtEl>
                                          <p:spTgt spid="69"/>
                                        </p:tgtEl>
                                        <p:attrNameLst>
                                          <p:attrName>style.color</p:attrName>
                                        </p:attrNameLst>
                                      </p:cBhvr>
                                      <p:to>
                                        <a:srgbClr val="FF8A01"/>
                                      </p:to>
                                    </p:animClr>
                                    <p:animClr clrSpc="rgb" dir="cw">
                                      <p:cBhvr>
                                        <p:cTn id="31" dur="1000" fill="hold"/>
                                        <p:tgtEl>
                                          <p:spTgt spid="69"/>
                                        </p:tgtEl>
                                        <p:attrNameLst>
                                          <p:attrName>fillcolor</p:attrName>
                                        </p:attrNameLst>
                                      </p:cBhvr>
                                      <p:to>
                                        <a:srgbClr val="FF8A01"/>
                                      </p:to>
                                    </p:animClr>
                                    <p:set>
                                      <p:cBhvr>
                                        <p:cTn id="32" dur="1000" fill="hold"/>
                                        <p:tgtEl>
                                          <p:spTgt spid="69"/>
                                        </p:tgtEl>
                                        <p:attrNameLst>
                                          <p:attrName>fill.type</p:attrName>
                                        </p:attrNameLst>
                                      </p:cBhvr>
                                      <p:to>
                                        <p:strVal val="solid"/>
                                      </p:to>
                                    </p:set>
                                    <p:set>
                                      <p:cBhvr>
                                        <p:cTn id="33" dur="1000" fill="hold"/>
                                        <p:tgtEl>
                                          <p:spTgt spid="69"/>
                                        </p:tgtEl>
                                        <p:attrNameLst>
                                          <p:attrName>fill.on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nodeType="clickEffect">
                                  <p:stCondLst>
                                    <p:cond delay="0"/>
                                  </p:stCondLst>
                                  <p:childTnLst>
                                    <p:animEffect transition="out" filter="fade">
                                      <p:cBhvr>
                                        <p:cTn id="37" dur="500"/>
                                        <p:tgtEl>
                                          <p:spTgt spid="46"/>
                                        </p:tgtEl>
                                      </p:cBhvr>
                                    </p:animEffect>
                                    <p:set>
                                      <p:cBhvr>
                                        <p:cTn id="38" dur="1" fill="hold">
                                          <p:stCondLst>
                                            <p:cond delay="499"/>
                                          </p:stCondLst>
                                        </p:cTn>
                                        <p:tgtEl>
                                          <p:spTgt spid="46"/>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47"/>
                                        </p:tgtEl>
                                      </p:cBhvr>
                                    </p:animEffect>
                                    <p:set>
                                      <p:cBhvr>
                                        <p:cTn id="41" dur="1" fill="hold">
                                          <p:stCondLst>
                                            <p:cond delay="499"/>
                                          </p:stCondLst>
                                        </p:cTn>
                                        <p:tgtEl>
                                          <p:spTgt spid="47"/>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114"/>
                                        </p:tgtEl>
                                      </p:cBhvr>
                                    </p:animEffect>
                                    <p:set>
                                      <p:cBhvr>
                                        <p:cTn id="44" dur="1" fill="hold">
                                          <p:stCondLst>
                                            <p:cond delay="499"/>
                                          </p:stCondLst>
                                        </p:cTn>
                                        <p:tgtEl>
                                          <p:spTgt spid="114"/>
                                        </p:tgtEl>
                                        <p:attrNameLst>
                                          <p:attrName>style.visibility</p:attrName>
                                        </p:attrNameLst>
                                      </p:cBhvr>
                                      <p:to>
                                        <p:strVal val="hidden"/>
                                      </p:to>
                                    </p:set>
                                  </p:childTnLst>
                                </p:cTn>
                              </p:par>
                              <p:par>
                                <p:cTn id="45" presetID="10" presetClass="exit" presetSubtype="0" fill="hold" grpId="1" nodeType="withEffect">
                                  <p:stCondLst>
                                    <p:cond delay="0"/>
                                  </p:stCondLst>
                                  <p:childTnLst>
                                    <p:animEffect transition="out" filter="fade">
                                      <p:cBhvr>
                                        <p:cTn id="46" dur="500"/>
                                        <p:tgtEl>
                                          <p:spTgt spid="48"/>
                                        </p:tgtEl>
                                      </p:cBhvr>
                                    </p:animEffect>
                                    <p:set>
                                      <p:cBhvr>
                                        <p:cTn id="47" dur="1" fill="hold">
                                          <p:stCondLst>
                                            <p:cond delay="499"/>
                                          </p:stCondLst>
                                        </p:cTn>
                                        <p:tgtEl>
                                          <p:spTgt spid="48"/>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wipe(up)">
                                      <p:cBhvr>
                                        <p:cTn id="52" dur="1000"/>
                                        <p:tgtEl>
                                          <p:spTgt spid="46"/>
                                        </p:tgtEl>
                                      </p:cBhvr>
                                    </p:animEffect>
                                  </p:childTnLst>
                                </p:cTn>
                              </p:par>
                              <p:par>
                                <p:cTn id="53" presetID="22" presetClass="entr" presetSubtype="1" fill="hold" nodeType="withEffect">
                                  <p:stCondLst>
                                    <p:cond delay="1000"/>
                                  </p:stCondLst>
                                  <p:childTnLst>
                                    <p:set>
                                      <p:cBhvr>
                                        <p:cTn id="54" dur="1" fill="hold">
                                          <p:stCondLst>
                                            <p:cond delay="0"/>
                                          </p:stCondLst>
                                        </p:cTn>
                                        <p:tgtEl>
                                          <p:spTgt spid="49"/>
                                        </p:tgtEl>
                                        <p:attrNameLst>
                                          <p:attrName>style.visibility</p:attrName>
                                        </p:attrNameLst>
                                      </p:cBhvr>
                                      <p:to>
                                        <p:strVal val="visible"/>
                                      </p:to>
                                    </p:set>
                                    <p:animEffect transition="in" filter="wipe(up)">
                                      <p:cBhvr>
                                        <p:cTn id="55" dur="1000"/>
                                        <p:tgtEl>
                                          <p:spTgt spid="49"/>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50"/>
                                        </p:tgtEl>
                                        <p:attrNameLst>
                                          <p:attrName>style.visibility</p:attrName>
                                        </p:attrNameLst>
                                      </p:cBhvr>
                                      <p:to>
                                        <p:strVal val="visible"/>
                                      </p:to>
                                    </p:set>
                                    <p:animEffect transition="in" filter="fade">
                                      <p:cBhvr>
                                        <p:cTn id="60" dur="500"/>
                                        <p:tgtEl>
                                          <p:spTgt spid="50"/>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2" nodeType="clickEffect">
                                  <p:stCondLst>
                                    <p:cond delay="0"/>
                                  </p:stCondLst>
                                  <p:childTnLst>
                                    <p:set>
                                      <p:cBhvr>
                                        <p:cTn id="64" dur="1" fill="hold">
                                          <p:stCondLst>
                                            <p:cond delay="0"/>
                                          </p:stCondLst>
                                        </p:cTn>
                                        <p:tgtEl>
                                          <p:spTgt spid="118"/>
                                        </p:tgtEl>
                                        <p:attrNameLst>
                                          <p:attrName>style.visibility</p:attrName>
                                        </p:attrNameLst>
                                      </p:cBhvr>
                                      <p:to>
                                        <p:strVal val="visible"/>
                                      </p:to>
                                    </p:set>
                                    <p:animEffect transition="in" filter="fade">
                                      <p:cBhvr>
                                        <p:cTn id="65" dur="500"/>
                                        <p:tgtEl>
                                          <p:spTgt spid="118"/>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xit" presetSubtype="0" fill="hold" grpId="3" nodeType="clickEffect">
                                  <p:stCondLst>
                                    <p:cond delay="0"/>
                                  </p:stCondLst>
                                  <p:childTnLst>
                                    <p:animEffect transition="out" filter="fade">
                                      <p:cBhvr>
                                        <p:cTn id="69" dur="500"/>
                                        <p:tgtEl>
                                          <p:spTgt spid="118"/>
                                        </p:tgtEl>
                                      </p:cBhvr>
                                    </p:animEffect>
                                    <p:set>
                                      <p:cBhvr>
                                        <p:cTn id="70" dur="1" fill="hold">
                                          <p:stCondLst>
                                            <p:cond delay="499"/>
                                          </p:stCondLst>
                                        </p:cTn>
                                        <p:tgtEl>
                                          <p:spTgt spid="118"/>
                                        </p:tgtEl>
                                        <p:attrNameLst>
                                          <p:attrName>style.visibility</p:attrName>
                                        </p:attrNameLst>
                                      </p:cBhvr>
                                      <p:to>
                                        <p:strVal val="hidden"/>
                                      </p:to>
                                    </p:set>
                                  </p:childTnLst>
                                </p:cTn>
                              </p:par>
                              <p:par>
                                <p:cTn id="71" presetID="22" presetClass="entr" presetSubtype="1" fill="hold" nodeType="withEffect">
                                  <p:stCondLst>
                                    <p:cond delay="500"/>
                                  </p:stCondLst>
                                  <p:childTnLst>
                                    <p:set>
                                      <p:cBhvr>
                                        <p:cTn id="72" dur="1" fill="hold">
                                          <p:stCondLst>
                                            <p:cond delay="0"/>
                                          </p:stCondLst>
                                        </p:cTn>
                                        <p:tgtEl>
                                          <p:spTgt spid="115"/>
                                        </p:tgtEl>
                                        <p:attrNameLst>
                                          <p:attrName>style.visibility</p:attrName>
                                        </p:attrNameLst>
                                      </p:cBhvr>
                                      <p:to>
                                        <p:strVal val="visible"/>
                                      </p:to>
                                    </p:set>
                                    <p:animEffect transition="in" filter="wipe(up)">
                                      <p:cBhvr>
                                        <p:cTn id="73" dur="1000"/>
                                        <p:tgtEl>
                                          <p:spTgt spid="115"/>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xit" presetSubtype="0" fill="hold" nodeType="clickEffect">
                                  <p:stCondLst>
                                    <p:cond delay="0"/>
                                  </p:stCondLst>
                                  <p:childTnLst>
                                    <p:animEffect transition="out" filter="fade">
                                      <p:cBhvr>
                                        <p:cTn id="77" dur="500"/>
                                        <p:tgtEl>
                                          <p:spTgt spid="46"/>
                                        </p:tgtEl>
                                      </p:cBhvr>
                                    </p:animEffect>
                                    <p:set>
                                      <p:cBhvr>
                                        <p:cTn id="78" dur="1" fill="hold">
                                          <p:stCondLst>
                                            <p:cond delay="499"/>
                                          </p:stCondLst>
                                        </p:cTn>
                                        <p:tgtEl>
                                          <p:spTgt spid="46"/>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500"/>
                                        <p:tgtEl>
                                          <p:spTgt spid="49"/>
                                        </p:tgtEl>
                                      </p:cBhvr>
                                    </p:animEffect>
                                    <p:set>
                                      <p:cBhvr>
                                        <p:cTn id="81" dur="1" fill="hold">
                                          <p:stCondLst>
                                            <p:cond delay="499"/>
                                          </p:stCondLst>
                                        </p:cTn>
                                        <p:tgtEl>
                                          <p:spTgt spid="49"/>
                                        </p:tgtEl>
                                        <p:attrNameLst>
                                          <p:attrName>style.visibility</p:attrName>
                                        </p:attrNameLst>
                                      </p:cBhvr>
                                      <p:to>
                                        <p:strVal val="hidden"/>
                                      </p:to>
                                    </p:set>
                                  </p:childTnLst>
                                </p:cTn>
                              </p:par>
                              <p:par>
                                <p:cTn id="82" presetID="10" presetClass="exit" presetSubtype="0" fill="hold" nodeType="withEffect">
                                  <p:stCondLst>
                                    <p:cond delay="0"/>
                                  </p:stCondLst>
                                  <p:childTnLst>
                                    <p:animEffect transition="out" filter="fade">
                                      <p:cBhvr>
                                        <p:cTn id="83" dur="500"/>
                                        <p:tgtEl>
                                          <p:spTgt spid="115"/>
                                        </p:tgtEl>
                                      </p:cBhvr>
                                    </p:animEffect>
                                    <p:set>
                                      <p:cBhvr>
                                        <p:cTn id="84" dur="1" fill="hold">
                                          <p:stCondLst>
                                            <p:cond delay="499"/>
                                          </p:stCondLst>
                                        </p:cTn>
                                        <p:tgtEl>
                                          <p:spTgt spid="115"/>
                                        </p:tgtEl>
                                        <p:attrNameLst>
                                          <p:attrName>style.visibility</p:attrName>
                                        </p:attrNameLst>
                                      </p:cBhvr>
                                      <p:to>
                                        <p:strVal val="hidden"/>
                                      </p:to>
                                    </p:set>
                                  </p:childTnLst>
                                </p:cTn>
                              </p:par>
                              <p:par>
                                <p:cTn id="85" presetID="10" presetClass="exit" presetSubtype="0" fill="hold" grpId="1" nodeType="withEffect">
                                  <p:stCondLst>
                                    <p:cond delay="0"/>
                                  </p:stCondLst>
                                  <p:childTnLst>
                                    <p:animEffect transition="out" filter="fade">
                                      <p:cBhvr>
                                        <p:cTn id="86" dur="500"/>
                                        <p:tgtEl>
                                          <p:spTgt spid="50"/>
                                        </p:tgtEl>
                                      </p:cBhvr>
                                    </p:animEffect>
                                    <p:set>
                                      <p:cBhvr>
                                        <p:cTn id="87" dur="1" fill="hold">
                                          <p:stCondLst>
                                            <p:cond delay="499"/>
                                          </p:stCondLst>
                                        </p:cTn>
                                        <p:tgtEl>
                                          <p:spTgt spid="50"/>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51"/>
                                        </p:tgtEl>
                                        <p:attrNameLst>
                                          <p:attrName>style.visibility</p:attrName>
                                        </p:attrNameLst>
                                      </p:cBhvr>
                                      <p:to>
                                        <p:strVal val="visible"/>
                                      </p:to>
                                    </p:set>
                                    <p:animEffect transition="in" filter="fade">
                                      <p:cBhvr>
                                        <p:cTn id="92" dur="500"/>
                                        <p:tgtEl>
                                          <p:spTgt spid="51"/>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119"/>
                                        </p:tgtEl>
                                        <p:attrNameLst>
                                          <p:attrName>style.visibility</p:attrName>
                                        </p:attrNameLst>
                                      </p:cBhvr>
                                      <p:to>
                                        <p:strVal val="visible"/>
                                      </p:to>
                                    </p:set>
                                    <p:animEffect transition="in" filter="fade">
                                      <p:cBhvr>
                                        <p:cTn id="97"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animBg="1"/>
      <p:bldP spid="48" grpId="0"/>
      <p:bldP spid="48" grpId="1"/>
      <p:bldP spid="50" grpId="0"/>
      <p:bldP spid="50" grpId="1"/>
      <p:bldP spid="51" grpId="0"/>
      <p:bldP spid="69" grpId="0" animBg="1"/>
      <p:bldP spid="118" grpId="0"/>
      <p:bldP spid="118" grpId="1"/>
      <p:bldP spid="118" grpId="2"/>
      <p:bldP spid="118" grpId="3"/>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a:t>
            </a:r>
            <a:r>
              <a:rPr lang="en-US" dirty="0"/>
              <a:t>Storage Providers</a:t>
            </a:r>
          </a:p>
        </p:txBody>
      </p:sp>
      <p:sp>
        <p:nvSpPr>
          <p:cNvPr id="3" name="Content Placeholder 2"/>
          <p:cNvSpPr>
            <a:spLocks noGrp="1"/>
          </p:cNvSpPr>
          <p:nvPr>
            <p:ph type="body" sz="quarter" idx="10"/>
          </p:nvPr>
        </p:nvSpPr>
        <p:spPr>
          <a:xfrm>
            <a:off x="6579703" y="1447799"/>
            <a:ext cx="5088421" cy="946413"/>
          </a:xfrm>
        </p:spPr>
        <p:txBody>
          <a:bodyPr/>
          <a:lstStyle/>
          <a:p>
            <a:pPr marL="0" indent="0" defTabSz="914325">
              <a:spcBef>
                <a:spcPts val="0"/>
              </a:spcBef>
              <a:spcAft>
                <a:spcPts val="1800"/>
              </a:spcAft>
              <a:buNone/>
            </a:pPr>
            <a:r>
              <a:rPr lang="en-US" sz="2400" dirty="0">
                <a:latin typeface="Segoe UI"/>
              </a:rPr>
              <a:t>Sample ASP.NET Providers </a:t>
            </a:r>
            <a:br>
              <a:rPr lang="en-US" sz="2400" dirty="0">
                <a:latin typeface="Segoe UI"/>
              </a:rPr>
            </a:br>
            <a:r>
              <a:rPr lang="en-US" sz="2400" dirty="0">
                <a:latin typeface="Segoe UI"/>
              </a:rPr>
              <a:t>(Session, Membership, Role etc…)</a:t>
            </a:r>
          </a:p>
          <a:p>
            <a:pPr marL="0" indent="0" defTabSz="914325">
              <a:spcBef>
                <a:spcPts val="0"/>
              </a:spcBef>
              <a:spcAft>
                <a:spcPts val="1800"/>
              </a:spcAft>
              <a:buNone/>
            </a:pPr>
            <a:r>
              <a:rPr lang="en-US" sz="2400" dirty="0">
                <a:latin typeface="Segoe UI"/>
              </a:rPr>
              <a:t>Sample Code</a:t>
            </a:r>
            <a:br>
              <a:rPr lang="en-US" sz="2400" dirty="0">
                <a:latin typeface="Segoe UI"/>
              </a:rPr>
            </a:br>
            <a:r>
              <a:rPr lang="en-US" sz="2400" u="sng" dirty="0">
                <a:latin typeface="Segoe UI"/>
              </a:rPr>
              <a:t>http://code.msdn.microsoft.com/windowsazuresamples</a:t>
            </a:r>
          </a:p>
          <a:p>
            <a:pPr marL="0" indent="0" defTabSz="914325">
              <a:spcBef>
                <a:spcPts val="0"/>
              </a:spcBef>
              <a:spcAft>
                <a:spcPts val="1800"/>
              </a:spcAft>
              <a:buNone/>
            </a:pPr>
            <a:r>
              <a:rPr lang="en-US" sz="2400" dirty="0">
                <a:latin typeface="Segoe UI"/>
              </a:rPr>
              <a:t>Uses Blob + Table Storage</a:t>
            </a:r>
          </a:p>
          <a:p>
            <a:pPr marL="0" indent="0" defTabSz="914325">
              <a:spcBef>
                <a:spcPts val="0"/>
              </a:spcBef>
              <a:spcAft>
                <a:spcPts val="1800"/>
              </a:spcAft>
              <a:buNone/>
            </a:pPr>
            <a:r>
              <a:rPr lang="en-US" sz="2400" dirty="0">
                <a:latin typeface="Segoe UI"/>
              </a:rPr>
              <a:t>Several storage transactions </a:t>
            </a:r>
            <a:r>
              <a:rPr lang="en-US" sz="2400" dirty="0" smtClean="0">
                <a:latin typeface="Segoe UI"/>
              </a:rPr>
              <a:t/>
            </a:r>
            <a:br>
              <a:rPr lang="en-US" sz="2400" dirty="0" smtClean="0">
                <a:latin typeface="Segoe UI"/>
              </a:rPr>
            </a:br>
            <a:r>
              <a:rPr lang="en-US" sz="2400" dirty="0" smtClean="0">
                <a:latin typeface="Segoe UI"/>
              </a:rPr>
              <a:t>per </a:t>
            </a:r>
            <a:r>
              <a:rPr lang="en-US" sz="2400" dirty="0">
                <a:latin typeface="Segoe UI"/>
              </a:rPr>
              <a:t>request</a:t>
            </a:r>
          </a:p>
          <a:p>
            <a:pPr marL="0" indent="0" defTabSz="914325">
              <a:spcBef>
                <a:spcPts val="0"/>
              </a:spcBef>
              <a:spcAft>
                <a:spcPts val="1800"/>
              </a:spcAft>
              <a:buNone/>
            </a:pPr>
            <a:r>
              <a:rPr lang="en-US" sz="2400" dirty="0">
                <a:latin typeface="Segoe UI"/>
              </a:rPr>
              <a:t>Enable ASP.NET 4 Session </a:t>
            </a:r>
            <a:r>
              <a:rPr lang="en-US" sz="2400" dirty="0" smtClean="0">
                <a:latin typeface="Segoe UI"/>
              </a:rPr>
              <a:t>Compression</a:t>
            </a:r>
            <a:endParaRPr lang="en-US" sz="2400" dirty="0">
              <a:latin typeface="Segoe UI"/>
            </a:endParaRPr>
          </a:p>
        </p:txBody>
      </p:sp>
      <p:sp>
        <p:nvSpPr>
          <p:cNvPr id="5" name="Rectangle 4"/>
          <p:cNvSpPr/>
          <p:nvPr/>
        </p:nvSpPr>
        <p:spPr bwMode="auto">
          <a:xfrm>
            <a:off x="494587" y="1499616"/>
            <a:ext cx="5843460" cy="4141501"/>
          </a:xfrm>
          <a:prstGeom prst="rect">
            <a:avLst/>
          </a:prstGeom>
          <a:solidFill>
            <a:schemeClr val="accent1"/>
          </a:solidFill>
          <a:ln w="9525" cap="flat" cmpd="sng" algn="ctr">
            <a:noFill/>
            <a:prstDash val="solid"/>
            <a:headEnd type="none" w="med" len="med"/>
            <a:tailEnd type="none" w="med" len="med"/>
          </a:ln>
          <a:effectLst/>
        </p:spPr>
        <p:txBody>
          <a:bodyPr rot="0" spcFirstLastPara="0" vert="horz" wrap="square" lIns="182880" tIns="9144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4400" dirty="0">
                <a:solidFill>
                  <a:schemeClr val="bg1">
                    <a:alpha val="99000"/>
                  </a:schemeClr>
                </a:solidFill>
                <a:latin typeface="Segoe UI Light" pitchFamily="34" charset="0"/>
              </a:rPr>
              <a:t>Sample Provider should be treated as a starting point only.</a:t>
            </a:r>
          </a:p>
        </p:txBody>
      </p:sp>
      <p:grpSp>
        <p:nvGrpSpPr>
          <p:cNvPr id="18" name="Group 17"/>
          <p:cNvGrpSpPr/>
          <p:nvPr/>
        </p:nvGrpSpPr>
        <p:grpSpPr>
          <a:xfrm>
            <a:off x="3633823" y="3374555"/>
            <a:ext cx="2037634" cy="1997323"/>
            <a:chOff x="2844608" y="3225610"/>
            <a:chExt cx="2450120" cy="2401648"/>
          </a:xfrm>
        </p:grpSpPr>
        <p:grpSp>
          <p:nvGrpSpPr>
            <p:cNvPr id="8" name="Group 7"/>
            <p:cNvGrpSpPr/>
            <p:nvPr/>
          </p:nvGrpSpPr>
          <p:grpSpPr>
            <a:xfrm>
              <a:off x="4151311" y="3225610"/>
              <a:ext cx="1143417" cy="2056892"/>
              <a:chOff x="4255521" y="3225610"/>
              <a:chExt cx="1143417" cy="2056892"/>
            </a:xfrm>
          </p:grpSpPr>
          <p:sp>
            <p:nvSpPr>
              <p:cNvPr id="7" name="Freeform 6"/>
              <p:cNvSpPr>
                <a:spLocks noEditPoints="1"/>
              </p:cNvSpPr>
              <p:nvPr/>
            </p:nvSpPr>
            <p:spPr bwMode="auto">
              <a:xfrm rot="10800000">
                <a:off x="4255521" y="3225610"/>
                <a:ext cx="1143417" cy="205689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1"/>
              </a:solidFill>
              <a:ln w="25400">
                <a:solidFill>
                  <a:schemeClr val="accent1"/>
                </a:solidFill>
              </a:ln>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noEditPoints="1"/>
              </p:cNvSpPr>
              <p:nvPr/>
            </p:nvSpPr>
            <p:spPr bwMode="auto">
              <a:xfrm>
                <a:off x="4255521" y="3225610"/>
                <a:ext cx="1143417" cy="205689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2" name="Group 11"/>
            <p:cNvGrpSpPr/>
            <p:nvPr/>
          </p:nvGrpSpPr>
          <p:grpSpPr>
            <a:xfrm>
              <a:off x="2844608" y="3225610"/>
              <a:ext cx="1143417" cy="2056892"/>
              <a:chOff x="3969666" y="3225610"/>
              <a:chExt cx="1143417" cy="2056892"/>
            </a:xfrm>
          </p:grpSpPr>
          <p:sp>
            <p:nvSpPr>
              <p:cNvPr id="13" name="Freeform 12"/>
              <p:cNvSpPr>
                <a:spLocks noEditPoints="1"/>
              </p:cNvSpPr>
              <p:nvPr/>
            </p:nvSpPr>
            <p:spPr bwMode="auto">
              <a:xfrm rot="10800000">
                <a:off x="3969666" y="3225610"/>
                <a:ext cx="1143417" cy="205689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1"/>
              </a:solidFill>
              <a:ln w="50800">
                <a:solidFill>
                  <a:schemeClr val="accent1"/>
                </a:solidFill>
              </a:ln>
            </p:spPr>
            <p:txBody>
              <a:bodyPr vert="horz" wrap="square" lIns="91440" tIns="45720" rIns="91440" bIns="45720" numCol="1" anchor="t" anchorCtr="0" compatLnSpc="1">
                <a:prstTxWarp prst="textNoShape">
                  <a:avLst/>
                </a:prstTxWarp>
              </a:bodyPr>
              <a:lstStyle/>
              <a:p>
                <a:endParaRPr lang="en-US" dirty="0"/>
              </a:p>
            </p:txBody>
          </p:sp>
          <p:sp>
            <p:nvSpPr>
              <p:cNvPr id="14" name="Freeform 6"/>
              <p:cNvSpPr>
                <a:spLocks noEditPoints="1"/>
              </p:cNvSpPr>
              <p:nvPr/>
            </p:nvSpPr>
            <p:spPr bwMode="auto">
              <a:xfrm>
                <a:off x="3969666" y="3225610"/>
                <a:ext cx="1143417" cy="205689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5" name="Group 14"/>
            <p:cNvGrpSpPr/>
            <p:nvPr/>
          </p:nvGrpSpPr>
          <p:grpSpPr>
            <a:xfrm>
              <a:off x="3497959" y="3570366"/>
              <a:ext cx="1143417" cy="2056892"/>
              <a:chOff x="3969666" y="3225610"/>
              <a:chExt cx="1143417" cy="2056892"/>
            </a:xfrm>
          </p:grpSpPr>
          <p:sp>
            <p:nvSpPr>
              <p:cNvPr id="16" name="Freeform 15"/>
              <p:cNvSpPr>
                <a:spLocks noEditPoints="1"/>
              </p:cNvSpPr>
              <p:nvPr/>
            </p:nvSpPr>
            <p:spPr bwMode="auto">
              <a:xfrm rot="10800000">
                <a:off x="3969666" y="3225610"/>
                <a:ext cx="1143417" cy="205689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1"/>
              </a:solidFill>
              <a:ln w="50800">
                <a:solidFill>
                  <a:schemeClr val="accent1"/>
                </a:solid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
              <p:cNvSpPr>
                <a:spLocks noEditPoints="1"/>
              </p:cNvSpPr>
              <p:nvPr/>
            </p:nvSpPr>
            <p:spPr bwMode="auto">
              <a:xfrm>
                <a:off x="3969666" y="3225610"/>
                <a:ext cx="1143417" cy="205689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3436271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Cookies</a:t>
            </a:r>
            <a:endParaRPr lang="en-US" dirty="0"/>
          </a:p>
        </p:txBody>
      </p:sp>
      <p:sp>
        <p:nvSpPr>
          <p:cNvPr id="3" name="Content Placeholder 2"/>
          <p:cNvSpPr>
            <a:spLocks noGrp="1"/>
          </p:cNvSpPr>
          <p:nvPr>
            <p:ph type="body" sz="quarter" idx="10"/>
          </p:nvPr>
        </p:nvSpPr>
        <p:spPr>
          <a:xfrm>
            <a:off x="519112" y="1447799"/>
            <a:ext cx="11149013" cy="3619452"/>
          </a:xfrm>
        </p:spPr>
        <p:txBody>
          <a:bodyPr/>
          <a:lstStyle/>
          <a:p>
            <a:r>
              <a:rPr lang="en-US" sz="3600" dirty="0" smtClean="0">
                <a:solidFill>
                  <a:schemeClr val="accent2">
                    <a:alpha val="99000"/>
                  </a:schemeClr>
                </a:solidFill>
              </a:rPr>
              <a:t>Serialize and Encrypt state into cookie</a:t>
            </a:r>
          </a:p>
          <a:p>
            <a:r>
              <a:rPr lang="en-US" sz="3600" dirty="0" smtClean="0">
                <a:solidFill>
                  <a:schemeClr val="accent2">
                    <a:alpha val="99000"/>
                  </a:schemeClr>
                </a:solidFill>
              </a:rPr>
              <a:t>Possible to implement as Session State Provider</a:t>
            </a:r>
          </a:p>
          <a:p>
            <a:r>
              <a:rPr lang="en-US" sz="3600" dirty="0" smtClean="0">
                <a:solidFill>
                  <a:schemeClr val="accent2">
                    <a:alpha val="99000"/>
                  </a:schemeClr>
                </a:solidFill>
              </a:rPr>
              <a:t>Cookies add significant performance overhead</a:t>
            </a:r>
          </a:p>
          <a:p>
            <a:r>
              <a:rPr lang="en-US" sz="3600" dirty="0" smtClean="0">
                <a:solidFill>
                  <a:schemeClr val="accent2">
                    <a:alpha val="99000"/>
                  </a:schemeClr>
                </a:solidFill>
              </a:rPr>
              <a:t>Cookies sent with every request to domain</a:t>
            </a:r>
          </a:p>
          <a:p>
            <a:pPr lvl="1"/>
            <a:r>
              <a:rPr lang="en-US" dirty="0" smtClean="0"/>
              <a:t>Use alternative host header to serve images, etc.</a:t>
            </a:r>
            <a:br>
              <a:rPr lang="en-US" dirty="0" smtClean="0"/>
            </a:br>
            <a:r>
              <a:rPr lang="en-US" dirty="0" smtClean="0"/>
              <a:t>http://www.myweb.com</a:t>
            </a:r>
            <a:br>
              <a:rPr lang="en-US" dirty="0" smtClean="0"/>
            </a:br>
            <a:r>
              <a:rPr lang="en-US" dirty="0" smtClean="0"/>
              <a:t>http://images.myweb.com </a:t>
            </a:r>
          </a:p>
          <a:p>
            <a:pPr lvl="1"/>
            <a:r>
              <a:rPr lang="en-US" dirty="0" smtClean="0"/>
              <a:t>Use Windows Azure Storage for static content</a:t>
            </a:r>
            <a:endParaRPr lang="en-US" dirty="0"/>
          </a:p>
        </p:txBody>
      </p:sp>
      <p:grpSp>
        <p:nvGrpSpPr>
          <p:cNvPr id="4" name="Group 3"/>
          <p:cNvGrpSpPr/>
          <p:nvPr/>
        </p:nvGrpSpPr>
        <p:grpSpPr>
          <a:xfrm>
            <a:off x="8625170" y="3397759"/>
            <a:ext cx="3101008" cy="2522808"/>
            <a:chOff x="1441963" y="3721616"/>
            <a:chExt cx="1891282" cy="1538642"/>
          </a:xfrm>
        </p:grpSpPr>
        <p:sp>
          <p:nvSpPr>
            <p:cNvPr id="5" name="Freeform 86"/>
            <p:cNvSpPr>
              <a:spLocks noEditPoints="1"/>
            </p:cNvSpPr>
            <p:nvPr/>
          </p:nvSpPr>
          <p:spPr bwMode="black">
            <a:xfrm>
              <a:off x="1441963" y="3871679"/>
              <a:ext cx="1380936" cy="138857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dirty="0">
                <a:solidFill>
                  <a:srgbClr val="292929"/>
                </a:solidFill>
              </a:endParaRPr>
            </a:p>
          </p:txBody>
        </p:sp>
        <p:sp>
          <p:nvSpPr>
            <p:cNvPr id="6" name="Freeform 88"/>
            <p:cNvSpPr>
              <a:spLocks noEditPoints="1"/>
            </p:cNvSpPr>
            <p:nvPr/>
          </p:nvSpPr>
          <p:spPr bwMode="black">
            <a:xfrm>
              <a:off x="2632770" y="3721616"/>
              <a:ext cx="700475" cy="754315"/>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dirty="0">
                <a:solidFill>
                  <a:srgbClr val="292929"/>
                </a:solidFill>
              </a:endParaRPr>
            </a:p>
          </p:txBody>
        </p:sp>
      </p:grpSp>
    </p:spTree>
    <p:extLst>
      <p:ext uri="{BB962C8B-B14F-4D97-AF65-F5344CB8AC3E}">
        <p14:creationId xmlns:p14="http://schemas.microsoft.com/office/powerpoint/2010/main" val="2697955179"/>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bwMode="auto">
          <a:xfrm>
            <a:off x="6066972" y="1497913"/>
            <a:ext cx="1221013" cy="122101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9" name="Rectangle 48"/>
          <p:cNvSpPr/>
          <p:nvPr/>
        </p:nvSpPr>
        <p:spPr bwMode="auto">
          <a:xfrm>
            <a:off x="6066972" y="3767878"/>
            <a:ext cx="1221013" cy="122101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0" name="Rectangle 49"/>
          <p:cNvSpPr/>
          <p:nvPr/>
        </p:nvSpPr>
        <p:spPr bwMode="auto">
          <a:xfrm>
            <a:off x="502784" y="1497913"/>
            <a:ext cx="1221013" cy="122101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1" name="Rectangle 50"/>
          <p:cNvSpPr/>
          <p:nvPr/>
        </p:nvSpPr>
        <p:spPr bwMode="auto">
          <a:xfrm>
            <a:off x="502784" y="3767878"/>
            <a:ext cx="1221013" cy="122101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smtClean="0"/>
              <a:t>DNS</a:t>
            </a:r>
            <a:endParaRPr lang="en-US" dirty="0"/>
          </a:p>
        </p:txBody>
      </p:sp>
      <p:sp>
        <p:nvSpPr>
          <p:cNvPr id="3" name="Content Placeholder 2"/>
          <p:cNvSpPr>
            <a:spLocks noGrp="1"/>
          </p:cNvSpPr>
          <p:nvPr>
            <p:ph idx="4294967295"/>
          </p:nvPr>
        </p:nvSpPr>
        <p:spPr>
          <a:xfrm>
            <a:off x="1944893" y="1500188"/>
            <a:ext cx="3155950" cy="4681282"/>
          </a:xfrm>
        </p:spPr>
        <p:txBody>
          <a:bodyPr/>
          <a:lstStyle/>
          <a:p>
            <a:pPr marL="3175" indent="0">
              <a:spcBef>
                <a:spcPts val="0"/>
              </a:spcBef>
              <a:spcAft>
                <a:spcPts val="900"/>
              </a:spcAft>
              <a:buNone/>
            </a:pPr>
            <a:r>
              <a:rPr lang="en-US" spc="-100" dirty="0">
                <a:latin typeface="Segoe UI Light" pitchFamily="34" charset="0"/>
              </a:rPr>
              <a:t>All services get </a:t>
            </a:r>
            <a:br>
              <a:rPr lang="en-US" spc="-100" dirty="0">
                <a:latin typeface="Segoe UI Light" pitchFamily="34" charset="0"/>
              </a:rPr>
            </a:br>
            <a:r>
              <a:rPr lang="en-US" spc="-100" dirty="0">
                <a:latin typeface="Segoe UI Light" pitchFamily="34" charset="0"/>
              </a:rPr>
              <a:t>a *.cloudapp.net address</a:t>
            </a:r>
          </a:p>
          <a:p>
            <a:pPr marL="0" lvl="1" indent="0">
              <a:buNone/>
            </a:pPr>
            <a:r>
              <a:rPr lang="en-US" sz="1600" spc="-51" dirty="0" smtClean="0"/>
              <a:t>myservicename.cloudapp.net</a:t>
            </a:r>
          </a:p>
          <a:p>
            <a:pPr marL="0" lvl="1" indent="0">
              <a:buNone/>
            </a:pPr>
            <a:r>
              <a:rPr lang="en-US" sz="1600" spc="-51" dirty="0" smtClean="0"/>
              <a:t>TTL is 10 seconds</a:t>
            </a:r>
          </a:p>
          <a:p>
            <a:pPr marL="0" lvl="1" indent="0">
              <a:buNone/>
            </a:pPr>
            <a:endParaRPr lang="en-US" sz="1600" spc="-51" dirty="0" smtClean="0"/>
          </a:p>
          <a:p>
            <a:pPr marL="3175" indent="0">
              <a:spcBef>
                <a:spcPts val="0"/>
              </a:spcBef>
              <a:spcAft>
                <a:spcPts val="900"/>
              </a:spcAft>
              <a:buNone/>
            </a:pPr>
            <a:r>
              <a:rPr lang="en-US" spc="-100" dirty="0">
                <a:latin typeface="Segoe UI Light" pitchFamily="34" charset="0"/>
              </a:rPr>
              <a:t>Standard approach is to CNAME to *.cloudapp.net</a:t>
            </a:r>
          </a:p>
          <a:p>
            <a:pPr marL="0" lvl="1" indent="0">
              <a:buNone/>
            </a:pPr>
            <a:r>
              <a:rPr lang="en-US" sz="1600" spc="-51" dirty="0" smtClean="0"/>
              <a:t>Requires two DNS lookups</a:t>
            </a:r>
          </a:p>
          <a:p>
            <a:pPr marL="0" lvl="1" indent="0">
              <a:buNone/>
            </a:pPr>
            <a:r>
              <a:rPr lang="en-US" sz="1600" spc="-51" dirty="0" smtClean="0"/>
              <a:t>Limited caching due to low TTL</a:t>
            </a:r>
          </a:p>
          <a:p>
            <a:pPr marL="0" lvl="1" indent="0">
              <a:buNone/>
            </a:pPr>
            <a:endParaRPr lang="en-US" sz="1600" spc="-51" dirty="0"/>
          </a:p>
        </p:txBody>
      </p:sp>
      <p:sp>
        <p:nvSpPr>
          <p:cNvPr id="4" name="Content Placeholder 2"/>
          <p:cNvSpPr txBox="1">
            <a:spLocks/>
          </p:cNvSpPr>
          <p:nvPr/>
        </p:nvSpPr>
        <p:spPr>
          <a:xfrm>
            <a:off x="7520213" y="1499616"/>
            <a:ext cx="3452587" cy="3537892"/>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a:spcBef>
                <a:spcPts val="0"/>
              </a:spcBef>
              <a:spcAft>
                <a:spcPts val="900"/>
              </a:spcAft>
              <a:buNone/>
            </a:pPr>
            <a:r>
              <a:rPr lang="en-US" spc="-100" dirty="0">
                <a:latin typeface="Segoe UI Light" pitchFamily="34" charset="0"/>
              </a:rPr>
              <a:t>Use A records to point domain root </a:t>
            </a:r>
            <a:r>
              <a:rPr lang="en-US" spc="-100" dirty="0" smtClean="0">
                <a:latin typeface="Segoe UI Light" pitchFamily="34" charset="0"/>
              </a:rPr>
              <a:t/>
            </a:r>
            <a:br>
              <a:rPr lang="en-US" spc="-100" dirty="0" smtClean="0">
                <a:latin typeface="Segoe UI Light" pitchFamily="34" charset="0"/>
              </a:rPr>
            </a:br>
            <a:r>
              <a:rPr lang="en-US" spc="-100" dirty="0" smtClean="0">
                <a:latin typeface="Segoe UI Light" pitchFamily="34" charset="0"/>
              </a:rPr>
              <a:t>to </a:t>
            </a:r>
            <a:r>
              <a:rPr lang="en-US" spc="-100" dirty="0">
                <a:latin typeface="Segoe UI Light" pitchFamily="34" charset="0"/>
              </a:rPr>
              <a:t>your app.</a:t>
            </a:r>
          </a:p>
          <a:p>
            <a:pPr marL="0" lvl="1" indent="0">
              <a:buNone/>
            </a:pPr>
            <a:r>
              <a:rPr lang="en-US" sz="1600" spc="-51" dirty="0" smtClean="0"/>
              <a:t>Must not delete your role or your IP address will change.</a:t>
            </a:r>
            <a:endParaRPr lang="en-US" sz="1600" spc="-51" dirty="0"/>
          </a:p>
          <a:p>
            <a:pPr marL="0" lvl="1" indent="0">
              <a:buFont typeface="Arial" pitchFamily="34" charset="0"/>
              <a:buNone/>
            </a:pPr>
            <a:endParaRPr lang="en-US" sz="1600" spc="-51" dirty="0" smtClean="0"/>
          </a:p>
          <a:p>
            <a:pPr marL="3175" indent="0">
              <a:spcBef>
                <a:spcPts val="0"/>
              </a:spcBef>
              <a:spcAft>
                <a:spcPts val="900"/>
              </a:spcAft>
              <a:buNone/>
            </a:pPr>
            <a:r>
              <a:rPr lang="en-US" spc="-100" dirty="0">
                <a:latin typeface="Segoe UI Light" pitchFamily="34" charset="0"/>
              </a:rPr>
              <a:t>IP Address for deployment is fixed for lifetime of that slot</a:t>
            </a:r>
          </a:p>
        </p:txBody>
      </p:sp>
      <p:grpSp>
        <p:nvGrpSpPr>
          <p:cNvPr id="5" name="Group 4"/>
          <p:cNvGrpSpPr/>
          <p:nvPr/>
        </p:nvGrpSpPr>
        <p:grpSpPr bwMode="black">
          <a:xfrm>
            <a:off x="716465" y="1763897"/>
            <a:ext cx="793651" cy="689044"/>
            <a:chOff x="2462213" y="1598613"/>
            <a:chExt cx="4222750" cy="3667125"/>
          </a:xfrm>
        </p:grpSpPr>
        <p:sp>
          <p:nvSpPr>
            <p:cNvPr id="6" name="Rectangle 6"/>
            <p:cNvSpPr>
              <a:spLocks noChangeArrowheads="1"/>
            </p:cNvSpPr>
            <p:nvPr/>
          </p:nvSpPr>
          <p:spPr bwMode="black">
            <a:xfrm>
              <a:off x="5564188" y="3346451"/>
              <a:ext cx="115888" cy="49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 name="Rectangle 7"/>
            <p:cNvSpPr>
              <a:spLocks noChangeArrowheads="1"/>
            </p:cNvSpPr>
            <p:nvPr/>
          </p:nvSpPr>
          <p:spPr bwMode="black">
            <a:xfrm>
              <a:off x="5795963" y="3346451"/>
              <a:ext cx="112713" cy="49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 name="Rectangle 8"/>
            <p:cNvSpPr>
              <a:spLocks noChangeArrowheads="1"/>
            </p:cNvSpPr>
            <p:nvPr/>
          </p:nvSpPr>
          <p:spPr bwMode="black">
            <a:xfrm>
              <a:off x="3092451" y="3346451"/>
              <a:ext cx="115888" cy="49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 name="Rectangle 9"/>
            <p:cNvSpPr>
              <a:spLocks noChangeArrowheads="1"/>
            </p:cNvSpPr>
            <p:nvPr/>
          </p:nvSpPr>
          <p:spPr bwMode="black">
            <a:xfrm>
              <a:off x="3324226" y="3346451"/>
              <a:ext cx="117475" cy="49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 name="Freeform 10"/>
            <p:cNvSpPr>
              <a:spLocks/>
            </p:cNvSpPr>
            <p:nvPr/>
          </p:nvSpPr>
          <p:spPr bwMode="black">
            <a:xfrm>
              <a:off x="3902076" y="2506663"/>
              <a:ext cx="101600" cy="123825"/>
            </a:xfrm>
            <a:custGeom>
              <a:avLst/>
              <a:gdLst>
                <a:gd name="T0" fmla="*/ 36 w 64"/>
                <a:gd name="T1" fmla="*/ 78 h 78"/>
                <a:gd name="T2" fmla="*/ 64 w 64"/>
                <a:gd name="T3" fmla="*/ 64 h 78"/>
                <a:gd name="T4" fmla="*/ 26 w 64"/>
                <a:gd name="T5" fmla="*/ 0 h 78"/>
                <a:gd name="T6" fmla="*/ 0 w 64"/>
                <a:gd name="T7" fmla="*/ 17 h 78"/>
                <a:gd name="T8" fmla="*/ 36 w 64"/>
                <a:gd name="T9" fmla="*/ 78 h 78"/>
              </a:gdLst>
              <a:ahLst/>
              <a:cxnLst>
                <a:cxn ang="0">
                  <a:pos x="T0" y="T1"/>
                </a:cxn>
                <a:cxn ang="0">
                  <a:pos x="T2" y="T3"/>
                </a:cxn>
                <a:cxn ang="0">
                  <a:pos x="T4" y="T5"/>
                </a:cxn>
                <a:cxn ang="0">
                  <a:pos x="T6" y="T7"/>
                </a:cxn>
                <a:cxn ang="0">
                  <a:pos x="T8" y="T9"/>
                </a:cxn>
              </a:cxnLst>
              <a:rect l="0" t="0" r="r" b="b"/>
              <a:pathLst>
                <a:path w="64" h="78">
                  <a:moveTo>
                    <a:pt x="36" y="78"/>
                  </a:moveTo>
                  <a:lnTo>
                    <a:pt x="64" y="64"/>
                  </a:lnTo>
                  <a:lnTo>
                    <a:pt x="26" y="0"/>
                  </a:lnTo>
                  <a:lnTo>
                    <a:pt x="0" y="17"/>
                  </a:lnTo>
                  <a:lnTo>
                    <a:pt x="36"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 name="Freeform 11"/>
            <p:cNvSpPr>
              <a:spLocks/>
            </p:cNvSpPr>
            <p:nvPr/>
          </p:nvSpPr>
          <p:spPr bwMode="black">
            <a:xfrm>
              <a:off x="4017963" y="2709863"/>
              <a:ext cx="98425" cy="123825"/>
            </a:xfrm>
            <a:custGeom>
              <a:avLst/>
              <a:gdLst>
                <a:gd name="T0" fmla="*/ 36 w 62"/>
                <a:gd name="T1" fmla="*/ 78 h 78"/>
                <a:gd name="T2" fmla="*/ 62 w 62"/>
                <a:gd name="T3" fmla="*/ 61 h 78"/>
                <a:gd name="T4" fmla="*/ 26 w 62"/>
                <a:gd name="T5" fmla="*/ 0 h 78"/>
                <a:gd name="T6" fmla="*/ 0 w 62"/>
                <a:gd name="T7" fmla="*/ 14 h 78"/>
                <a:gd name="T8" fmla="*/ 36 w 62"/>
                <a:gd name="T9" fmla="*/ 78 h 78"/>
              </a:gdLst>
              <a:ahLst/>
              <a:cxnLst>
                <a:cxn ang="0">
                  <a:pos x="T0" y="T1"/>
                </a:cxn>
                <a:cxn ang="0">
                  <a:pos x="T2" y="T3"/>
                </a:cxn>
                <a:cxn ang="0">
                  <a:pos x="T4" y="T5"/>
                </a:cxn>
                <a:cxn ang="0">
                  <a:pos x="T6" y="T7"/>
                </a:cxn>
                <a:cxn ang="0">
                  <a:pos x="T8" y="T9"/>
                </a:cxn>
              </a:cxnLst>
              <a:rect l="0" t="0" r="r" b="b"/>
              <a:pathLst>
                <a:path w="62" h="78">
                  <a:moveTo>
                    <a:pt x="36" y="78"/>
                  </a:moveTo>
                  <a:lnTo>
                    <a:pt x="62" y="61"/>
                  </a:lnTo>
                  <a:lnTo>
                    <a:pt x="26" y="0"/>
                  </a:lnTo>
                  <a:lnTo>
                    <a:pt x="0" y="14"/>
                  </a:lnTo>
                  <a:lnTo>
                    <a:pt x="36"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 name="Freeform 12"/>
            <p:cNvSpPr>
              <a:spLocks/>
            </p:cNvSpPr>
            <p:nvPr/>
          </p:nvSpPr>
          <p:spPr bwMode="black">
            <a:xfrm>
              <a:off x="4873626" y="2709863"/>
              <a:ext cx="98425" cy="123825"/>
            </a:xfrm>
            <a:custGeom>
              <a:avLst/>
              <a:gdLst>
                <a:gd name="T0" fmla="*/ 26 w 62"/>
                <a:gd name="T1" fmla="*/ 78 h 78"/>
                <a:gd name="T2" fmla="*/ 62 w 62"/>
                <a:gd name="T3" fmla="*/ 14 h 78"/>
                <a:gd name="T4" fmla="*/ 36 w 62"/>
                <a:gd name="T5" fmla="*/ 0 h 78"/>
                <a:gd name="T6" fmla="*/ 0 w 62"/>
                <a:gd name="T7" fmla="*/ 61 h 78"/>
                <a:gd name="T8" fmla="*/ 26 w 62"/>
                <a:gd name="T9" fmla="*/ 78 h 78"/>
              </a:gdLst>
              <a:ahLst/>
              <a:cxnLst>
                <a:cxn ang="0">
                  <a:pos x="T0" y="T1"/>
                </a:cxn>
                <a:cxn ang="0">
                  <a:pos x="T2" y="T3"/>
                </a:cxn>
                <a:cxn ang="0">
                  <a:pos x="T4" y="T5"/>
                </a:cxn>
                <a:cxn ang="0">
                  <a:pos x="T6" y="T7"/>
                </a:cxn>
                <a:cxn ang="0">
                  <a:pos x="T8" y="T9"/>
                </a:cxn>
              </a:cxnLst>
              <a:rect l="0" t="0" r="r" b="b"/>
              <a:pathLst>
                <a:path w="62" h="78">
                  <a:moveTo>
                    <a:pt x="26" y="78"/>
                  </a:moveTo>
                  <a:lnTo>
                    <a:pt x="62" y="14"/>
                  </a:lnTo>
                  <a:lnTo>
                    <a:pt x="36" y="0"/>
                  </a:lnTo>
                  <a:lnTo>
                    <a:pt x="0" y="61"/>
                  </a:lnTo>
                  <a:lnTo>
                    <a:pt x="26"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 name="Freeform 13"/>
            <p:cNvSpPr>
              <a:spLocks/>
            </p:cNvSpPr>
            <p:nvPr/>
          </p:nvSpPr>
          <p:spPr bwMode="black">
            <a:xfrm>
              <a:off x="4989513" y="2506663"/>
              <a:ext cx="98425" cy="123825"/>
            </a:xfrm>
            <a:custGeom>
              <a:avLst/>
              <a:gdLst>
                <a:gd name="T0" fmla="*/ 26 w 62"/>
                <a:gd name="T1" fmla="*/ 78 h 78"/>
                <a:gd name="T2" fmla="*/ 62 w 62"/>
                <a:gd name="T3" fmla="*/ 17 h 78"/>
                <a:gd name="T4" fmla="*/ 36 w 62"/>
                <a:gd name="T5" fmla="*/ 0 h 78"/>
                <a:gd name="T6" fmla="*/ 0 w 62"/>
                <a:gd name="T7" fmla="*/ 64 h 78"/>
                <a:gd name="T8" fmla="*/ 26 w 62"/>
                <a:gd name="T9" fmla="*/ 78 h 78"/>
              </a:gdLst>
              <a:ahLst/>
              <a:cxnLst>
                <a:cxn ang="0">
                  <a:pos x="T0" y="T1"/>
                </a:cxn>
                <a:cxn ang="0">
                  <a:pos x="T2" y="T3"/>
                </a:cxn>
                <a:cxn ang="0">
                  <a:pos x="T4" y="T5"/>
                </a:cxn>
                <a:cxn ang="0">
                  <a:pos x="T6" y="T7"/>
                </a:cxn>
                <a:cxn ang="0">
                  <a:pos x="T8" y="T9"/>
                </a:cxn>
              </a:cxnLst>
              <a:rect l="0" t="0" r="r" b="b"/>
              <a:pathLst>
                <a:path w="62" h="78">
                  <a:moveTo>
                    <a:pt x="26" y="78"/>
                  </a:moveTo>
                  <a:lnTo>
                    <a:pt x="62" y="17"/>
                  </a:lnTo>
                  <a:lnTo>
                    <a:pt x="36" y="0"/>
                  </a:lnTo>
                  <a:lnTo>
                    <a:pt x="0" y="64"/>
                  </a:lnTo>
                  <a:lnTo>
                    <a:pt x="26"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4" name="Freeform 14"/>
            <p:cNvSpPr>
              <a:spLocks/>
            </p:cNvSpPr>
            <p:nvPr/>
          </p:nvSpPr>
          <p:spPr bwMode="black">
            <a:xfrm>
              <a:off x="4017963" y="3990976"/>
              <a:ext cx="98425" cy="123825"/>
            </a:xfrm>
            <a:custGeom>
              <a:avLst/>
              <a:gdLst>
                <a:gd name="T0" fmla="*/ 0 w 62"/>
                <a:gd name="T1" fmla="*/ 64 h 78"/>
                <a:gd name="T2" fmla="*/ 26 w 62"/>
                <a:gd name="T3" fmla="*/ 78 h 78"/>
                <a:gd name="T4" fmla="*/ 62 w 62"/>
                <a:gd name="T5" fmla="*/ 14 h 78"/>
                <a:gd name="T6" fmla="*/ 36 w 62"/>
                <a:gd name="T7" fmla="*/ 0 h 78"/>
                <a:gd name="T8" fmla="*/ 0 w 62"/>
                <a:gd name="T9" fmla="*/ 64 h 78"/>
              </a:gdLst>
              <a:ahLst/>
              <a:cxnLst>
                <a:cxn ang="0">
                  <a:pos x="T0" y="T1"/>
                </a:cxn>
                <a:cxn ang="0">
                  <a:pos x="T2" y="T3"/>
                </a:cxn>
                <a:cxn ang="0">
                  <a:pos x="T4" y="T5"/>
                </a:cxn>
                <a:cxn ang="0">
                  <a:pos x="T6" y="T7"/>
                </a:cxn>
                <a:cxn ang="0">
                  <a:pos x="T8" y="T9"/>
                </a:cxn>
              </a:cxnLst>
              <a:rect l="0" t="0" r="r" b="b"/>
              <a:pathLst>
                <a:path w="62" h="78">
                  <a:moveTo>
                    <a:pt x="0" y="64"/>
                  </a:moveTo>
                  <a:lnTo>
                    <a:pt x="26" y="78"/>
                  </a:lnTo>
                  <a:lnTo>
                    <a:pt x="62" y="14"/>
                  </a:lnTo>
                  <a:lnTo>
                    <a:pt x="36" y="0"/>
                  </a:lnTo>
                  <a:lnTo>
                    <a:pt x="0"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5" name="Freeform 15"/>
            <p:cNvSpPr>
              <a:spLocks/>
            </p:cNvSpPr>
            <p:nvPr/>
          </p:nvSpPr>
          <p:spPr bwMode="black">
            <a:xfrm>
              <a:off x="3902076" y="4189413"/>
              <a:ext cx="101600" cy="128588"/>
            </a:xfrm>
            <a:custGeom>
              <a:avLst/>
              <a:gdLst>
                <a:gd name="T0" fmla="*/ 0 w 64"/>
                <a:gd name="T1" fmla="*/ 64 h 81"/>
                <a:gd name="T2" fmla="*/ 26 w 64"/>
                <a:gd name="T3" fmla="*/ 81 h 81"/>
                <a:gd name="T4" fmla="*/ 64 w 64"/>
                <a:gd name="T5" fmla="*/ 17 h 81"/>
                <a:gd name="T6" fmla="*/ 36 w 64"/>
                <a:gd name="T7" fmla="*/ 0 h 81"/>
                <a:gd name="T8" fmla="*/ 0 w 64"/>
                <a:gd name="T9" fmla="*/ 64 h 81"/>
              </a:gdLst>
              <a:ahLst/>
              <a:cxnLst>
                <a:cxn ang="0">
                  <a:pos x="T0" y="T1"/>
                </a:cxn>
                <a:cxn ang="0">
                  <a:pos x="T2" y="T3"/>
                </a:cxn>
                <a:cxn ang="0">
                  <a:pos x="T4" y="T5"/>
                </a:cxn>
                <a:cxn ang="0">
                  <a:pos x="T6" y="T7"/>
                </a:cxn>
                <a:cxn ang="0">
                  <a:pos x="T8" y="T9"/>
                </a:cxn>
              </a:cxnLst>
              <a:rect l="0" t="0" r="r" b="b"/>
              <a:pathLst>
                <a:path w="64" h="81">
                  <a:moveTo>
                    <a:pt x="0" y="64"/>
                  </a:moveTo>
                  <a:lnTo>
                    <a:pt x="26" y="81"/>
                  </a:lnTo>
                  <a:lnTo>
                    <a:pt x="64" y="17"/>
                  </a:lnTo>
                  <a:lnTo>
                    <a:pt x="36" y="0"/>
                  </a:lnTo>
                  <a:lnTo>
                    <a:pt x="0"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6" name="Freeform 16"/>
            <p:cNvSpPr>
              <a:spLocks/>
            </p:cNvSpPr>
            <p:nvPr/>
          </p:nvSpPr>
          <p:spPr bwMode="black">
            <a:xfrm>
              <a:off x="4989513" y="4189413"/>
              <a:ext cx="98425" cy="128588"/>
            </a:xfrm>
            <a:custGeom>
              <a:avLst/>
              <a:gdLst>
                <a:gd name="T0" fmla="*/ 26 w 62"/>
                <a:gd name="T1" fmla="*/ 0 h 81"/>
                <a:gd name="T2" fmla="*/ 0 w 62"/>
                <a:gd name="T3" fmla="*/ 17 h 81"/>
                <a:gd name="T4" fmla="*/ 36 w 62"/>
                <a:gd name="T5" fmla="*/ 81 h 81"/>
                <a:gd name="T6" fmla="*/ 62 w 62"/>
                <a:gd name="T7" fmla="*/ 64 h 81"/>
                <a:gd name="T8" fmla="*/ 26 w 62"/>
                <a:gd name="T9" fmla="*/ 0 h 81"/>
              </a:gdLst>
              <a:ahLst/>
              <a:cxnLst>
                <a:cxn ang="0">
                  <a:pos x="T0" y="T1"/>
                </a:cxn>
                <a:cxn ang="0">
                  <a:pos x="T2" y="T3"/>
                </a:cxn>
                <a:cxn ang="0">
                  <a:pos x="T4" y="T5"/>
                </a:cxn>
                <a:cxn ang="0">
                  <a:pos x="T6" y="T7"/>
                </a:cxn>
                <a:cxn ang="0">
                  <a:pos x="T8" y="T9"/>
                </a:cxn>
              </a:cxnLst>
              <a:rect l="0" t="0" r="r" b="b"/>
              <a:pathLst>
                <a:path w="62" h="81">
                  <a:moveTo>
                    <a:pt x="26" y="0"/>
                  </a:moveTo>
                  <a:lnTo>
                    <a:pt x="0" y="17"/>
                  </a:lnTo>
                  <a:lnTo>
                    <a:pt x="36" y="81"/>
                  </a:lnTo>
                  <a:lnTo>
                    <a:pt x="62" y="64"/>
                  </a:lnTo>
                  <a:lnTo>
                    <a:pt x="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7" name="Freeform 17"/>
            <p:cNvSpPr>
              <a:spLocks/>
            </p:cNvSpPr>
            <p:nvPr/>
          </p:nvSpPr>
          <p:spPr bwMode="black">
            <a:xfrm>
              <a:off x="4873626" y="3990976"/>
              <a:ext cx="98425" cy="123825"/>
            </a:xfrm>
            <a:custGeom>
              <a:avLst/>
              <a:gdLst>
                <a:gd name="T0" fmla="*/ 0 w 62"/>
                <a:gd name="T1" fmla="*/ 14 h 78"/>
                <a:gd name="T2" fmla="*/ 36 w 62"/>
                <a:gd name="T3" fmla="*/ 78 h 78"/>
                <a:gd name="T4" fmla="*/ 62 w 62"/>
                <a:gd name="T5" fmla="*/ 64 h 78"/>
                <a:gd name="T6" fmla="*/ 26 w 62"/>
                <a:gd name="T7" fmla="*/ 0 h 78"/>
                <a:gd name="T8" fmla="*/ 0 w 62"/>
                <a:gd name="T9" fmla="*/ 14 h 78"/>
              </a:gdLst>
              <a:ahLst/>
              <a:cxnLst>
                <a:cxn ang="0">
                  <a:pos x="T0" y="T1"/>
                </a:cxn>
                <a:cxn ang="0">
                  <a:pos x="T2" y="T3"/>
                </a:cxn>
                <a:cxn ang="0">
                  <a:pos x="T4" y="T5"/>
                </a:cxn>
                <a:cxn ang="0">
                  <a:pos x="T6" y="T7"/>
                </a:cxn>
                <a:cxn ang="0">
                  <a:pos x="T8" y="T9"/>
                </a:cxn>
              </a:cxnLst>
              <a:rect l="0" t="0" r="r" b="b"/>
              <a:pathLst>
                <a:path w="62" h="78">
                  <a:moveTo>
                    <a:pt x="0" y="14"/>
                  </a:moveTo>
                  <a:lnTo>
                    <a:pt x="36" y="78"/>
                  </a:lnTo>
                  <a:lnTo>
                    <a:pt x="62" y="64"/>
                  </a:lnTo>
                  <a:lnTo>
                    <a:pt x="26" y="0"/>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8" name="Freeform 18"/>
            <p:cNvSpPr>
              <a:spLocks/>
            </p:cNvSpPr>
            <p:nvPr/>
          </p:nvSpPr>
          <p:spPr bwMode="black">
            <a:xfrm>
              <a:off x="3579813" y="2892426"/>
              <a:ext cx="1833563" cy="1068388"/>
            </a:xfrm>
            <a:custGeom>
              <a:avLst/>
              <a:gdLst>
                <a:gd name="T0" fmla="*/ 415 w 489"/>
                <a:gd name="T1" fmla="*/ 222 h 285"/>
                <a:gd name="T2" fmla="*/ 489 w 489"/>
                <a:gd name="T3" fmla="*/ 148 h 285"/>
                <a:gd name="T4" fmla="*/ 415 w 489"/>
                <a:gd name="T5" fmla="*/ 74 h 285"/>
                <a:gd name="T6" fmla="*/ 404 w 489"/>
                <a:gd name="T7" fmla="*/ 75 h 285"/>
                <a:gd name="T8" fmla="*/ 295 w 489"/>
                <a:gd name="T9" fmla="*/ 0 h 285"/>
                <a:gd name="T10" fmla="*/ 213 w 489"/>
                <a:gd name="T11" fmla="*/ 34 h 285"/>
                <a:gd name="T12" fmla="*/ 162 w 489"/>
                <a:gd name="T13" fmla="*/ 18 h 285"/>
                <a:gd name="T14" fmla="*/ 71 w 489"/>
                <a:gd name="T15" fmla="*/ 97 h 285"/>
                <a:gd name="T16" fmla="*/ 56 w 489"/>
                <a:gd name="T17" fmla="*/ 95 h 285"/>
                <a:gd name="T18" fmla="*/ 0 w 489"/>
                <a:gd name="T19" fmla="*/ 151 h 285"/>
                <a:gd name="T20" fmla="*/ 56 w 489"/>
                <a:gd name="T21" fmla="*/ 208 h 285"/>
                <a:gd name="T22" fmla="*/ 78 w 489"/>
                <a:gd name="T23" fmla="*/ 203 h 285"/>
                <a:gd name="T24" fmla="*/ 141 w 489"/>
                <a:gd name="T25" fmla="*/ 257 h 285"/>
                <a:gd name="T26" fmla="*/ 178 w 489"/>
                <a:gd name="T27" fmla="*/ 244 h 285"/>
                <a:gd name="T28" fmla="*/ 241 w 489"/>
                <a:gd name="T29" fmla="*/ 285 h 285"/>
                <a:gd name="T30" fmla="*/ 297 w 489"/>
                <a:gd name="T31" fmla="*/ 255 h 285"/>
                <a:gd name="T32" fmla="*/ 332 w 489"/>
                <a:gd name="T33" fmla="*/ 267 h 285"/>
                <a:gd name="T34" fmla="*/ 390 w 489"/>
                <a:gd name="T35" fmla="*/ 217 h 285"/>
                <a:gd name="T36" fmla="*/ 415 w 489"/>
                <a:gd name="T37" fmla="*/ 22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9" h="285">
                  <a:moveTo>
                    <a:pt x="415" y="222"/>
                  </a:moveTo>
                  <a:cubicBezTo>
                    <a:pt x="456" y="222"/>
                    <a:pt x="489" y="189"/>
                    <a:pt x="489" y="148"/>
                  </a:cubicBezTo>
                  <a:cubicBezTo>
                    <a:pt x="489" y="107"/>
                    <a:pt x="456" y="74"/>
                    <a:pt x="415" y="74"/>
                  </a:cubicBezTo>
                  <a:cubicBezTo>
                    <a:pt x="411" y="74"/>
                    <a:pt x="407" y="74"/>
                    <a:pt x="404" y="75"/>
                  </a:cubicBezTo>
                  <a:cubicBezTo>
                    <a:pt x="387" y="31"/>
                    <a:pt x="345" y="0"/>
                    <a:pt x="295" y="0"/>
                  </a:cubicBezTo>
                  <a:cubicBezTo>
                    <a:pt x="263" y="0"/>
                    <a:pt x="234" y="13"/>
                    <a:pt x="213" y="34"/>
                  </a:cubicBezTo>
                  <a:cubicBezTo>
                    <a:pt x="199" y="24"/>
                    <a:pt x="181" y="18"/>
                    <a:pt x="162" y="18"/>
                  </a:cubicBezTo>
                  <a:cubicBezTo>
                    <a:pt x="115" y="18"/>
                    <a:pt x="77" y="52"/>
                    <a:pt x="71" y="97"/>
                  </a:cubicBezTo>
                  <a:cubicBezTo>
                    <a:pt x="66" y="96"/>
                    <a:pt x="61" y="95"/>
                    <a:pt x="56" y="95"/>
                  </a:cubicBezTo>
                  <a:cubicBezTo>
                    <a:pt x="25" y="95"/>
                    <a:pt x="0" y="120"/>
                    <a:pt x="0" y="151"/>
                  </a:cubicBezTo>
                  <a:cubicBezTo>
                    <a:pt x="0" y="182"/>
                    <a:pt x="25" y="208"/>
                    <a:pt x="56" y="208"/>
                  </a:cubicBezTo>
                  <a:cubicBezTo>
                    <a:pt x="64" y="208"/>
                    <a:pt x="71" y="206"/>
                    <a:pt x="78" y="203"/>
                  </a:cubicBezTo>
                  <a:cubicBezTo>
                    <a:pt x="83" y="234"/>
                    <a:pt x="109" y="257"/>
                    <a:pt x="141" y="257"/>
                  </a:cubicBezTo>
                  <a:cubicBezTo>
                    <a:pt x="155" y="257"/>
                    <a:pt x="168" y="252"/>
                    <a:pt x="178" y="244"/>
                  </a:cubicBezTo>
                  <a:cubicBezTo>
                    <a:pt x="189" y="268"/>
                    <a:pt x="213" y="285"/>
                    <a:pt x="241" y="285"/>
                  </a:cubicBezTo>
                  <a:cubicBezTo>
                    <a:pt x="264" y="285"/>
                    <a:pt x="285" y="273"/>
                    <a:pt x="297" y="255"/>
                  </a:cubicBezTo>
                  <a:cubicBezTo>
                    <a:pt x="307" y="263"/>
                    <a:pt x="319" y="267"/>
                    <a:pt x="332" y="267"/>
                  </a:cubicBezTo>
                  <a:cubicBezTo>
                    <a:pt x="361" y="267"/>
                    <a:pt x="386" y="246"/>
                    <a:pt x="390" y="217"/>
                  </a:cubicBezTo>
                  <a:cubicBezTo>
                    <a:pt x="397" y="220"/>
                    <a:pt x="406" y="222"/>
                    <a:pt x="415" y="2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9" name="Freeform 19"/>
            <p:cNvSpPr>
              <a:spLocks noEditPoints="1"/>
            </p:cNvSpPr>
            <p:nvPr/>
          </p:nvSpPr>
          <p:spPr bwMode="black">
            <a:xfrm>
              <a:off x="3321051" y="1598613"/>
              <a:ext cx="750888" cy="522288"/>
            </a:xfrm>
            <a:custGeom>
              <a:avLst/>
              <a:gdLst>
                <a:gd name="T0" fmla="*/ 174 w 200"/>
                <a:gd name="T1" fmla="*/ 0 h 139"/>
                <a:gd name="T2" fmla="*/ 26 w 200"/>
                <a:gd name="T3" fmla="*/ 0 h 139"/>
                <a:gd name="T4" fmla="*/ 0 w 200"/>
                <a:gd name="T5" fmla="*/ 27 h 139"/>
                <a:gd name="T6" fmla="*/ 0 w 200"/>
                <a:gd name="T7" fmla="*/ 113 h 139"/>
                <a:gd name="T8" fmla="*/ 26 w 200"/>
                <a:gd name="T9" fmla="*/ 139 h 139"/>
                <a:gd name="T10" fmla="*/ 174 w 200"/>
                <a:gd name="T11" fmla="*/ 139 h 139"/>
                <a:gd name="T12" fmla="*/ 200 w 200"/>
                <a:gd name="T13" fmla="*/ 113 h 139"/>
                <a:gd name="T14" fmla="*/ 200 w 200"/>
                <a:gd name="T15" fmla="*/ 27 h 139"/>
                <a:gd name="T16" fmla="*/ 174 w 200"/>
                <a:gd name="T17" fmla="*/ 0 h 139"/>
                <a:gd name="T18" fmla="*/ 185 w 200"/>
                <a:gd name="T19" fmla="*/ 113 h 139"/>
                <a:gd name="T20" fmla="*/ 174 w 200"/>
                <a:gd name="T21" fmla="*/ 124 h 139"/>
                <a:gd name="T22" fmla="*/ 26 w 200"/>
                <a:gd name="T23" fmla="*/ 124 h 139"/>
                <a:gd name="T24" fmla="*/ 15 w 200"/>
                <a:gd name="T25" fmla="*/ 113 h 139"/>
                <a:gd name="T26" fmla="*/ 15 w 200"/>
                <a:gd name="T27" fmla="*/ 27 h 139"/>
                <a:gd name="T28" fmla="*/ 26 w 200"/>
                <a:gd name="T29" fmla="*/ 16 h 139"/>
                <a:gd name="T30" fmla="*/ 174 w 200"/>
                <a:gd name="T31" fmla="*/ 16 h 139"/>
                <a:gd name="T32" fmla="*/ 185 w 200"/>
                <a:gd name="T33" fmla="*/ 27 h 139"/>
                <a:gd name="T34" fmla="*/ 185 w 200"/>
                <a:gd name="T35" fmla="*/ 11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0" h="139">
                  <a:moveTo>
                    <a:pt x="174" y="0"/>
                  </a:moveTo>
                  <a:cubicBezTo>
                    <a:pt x="26" y="0"/>
                    <a:pt x="26" y="0"/>
                    <a:pt x="26" y="0"/>
                  </a:cubicBezTo>
                  <a:cubicBezTo>
                    <a:pt x="12" y="0"/>
                    <a:pt x="0" y="12"/>
                    <a:pt x="0" y="27"/>
                  </a:cubicBezTo>
                  <a:cubicBezTo>
                    <a:pt x="0" y="113"/>
                    <a:pt x="0" y="113"/>
                    <a:pt x="0" y="113"/>
                  </a:cubicBezTo>
                  <a:cubicBezTo>
                    <a:pt x="0" y="127"/>
                    <a:pt x="12" y="139"/>
                    <a:pt x="26" y="139"/>
                  </a:cubicBezTo>
                  <a:cubicBezTo>
                    <a:pt x="174" y="139"/>
                    <a:pt x="174" y="139"/>
                    <a:pt x="174" y="139"/>
                  </a:cubicBezTo>
                  <a:cubicBezTo>
                    <a:pt x="188" y="139"/>
                    <a:pt x="200" y="127"/>
                    <a:pt x="200" y="113"/>
                  </a:cubicBezTo>
                  <a:cubicBezTo>
                    <a:pt x="200" y="27"/>
                    <a:pt x="200" y="27"/>
                    <a:pt x="200" y="27"/>
                  </a:cubicBezTo>
                  <a:cubicBezTo>
                    <a:pt x="200" y="12"/>
                    <a:pt x="188" y="0"/>
                    <a:pt x="174" y="0"/>
                  </a:cubicBezTo>
                  <a:moveTo>
                    <a:pt x="185" y="113"/>
                  </a:moveTo>
                  <a:cubicBezTo>
                    <a:pt x="185" y="119"/>
                    <a:pt x="180" y="124"/>
                    <a:pt x="174" y="124"/>
                  </a:cubicBezTo>
                  <a:cubicBezTo>
                    <a:pt x="26" y="124"/>
                    <a:pt x="26" y="124"/>
                    <a:pt x="26" y="124"/>
                  </a:cubicBezTo>
                  <a:cubicBezTo>
                    <a:pt x="20" y="124"/>
                    <a:pt x="15" y="119"/>
                    <a:pt x="15" y="113"/>
                  </a:cubicBezTo>
                  <a:cubicBezTo>
                    <a:pt x="15" y="27"/>
                    <a:pt x="15" y="27"/>
                    <a:pt x="15" y="27"/>
                  </a:cubicBezTo>
                  <a:cubicBezTo>
                    <a:pt x="15" y="21"/>
                    <a:pt x="20" y="16"/>
                    <a:pt x="26" y="16"/>
                  </a:cubicBezTo>
                  <a:cubicBezTo>
                    <a:pt x="174" y="16"/>
                    <a:pt x="174" y="16"/>
                    <a:pt x="174" y="16"/>
                  </a:cubicBezTo>
                  <a:cubicBezTo>
                    <a:pt x="180" y="16"/>
                    <a:pt x="185" y="21"/>
                    <a:pt x="185" y="27"/>
                  </a:cubicBezTo>
                  <a:lnTo>
                    <a:pt x="185"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0" name="Freeform 20"/>
            <p:cNvSpPr>
              <a:spLocks/>
            </p:cNvSpPr>
            <p:nvPr/>
          </p:nvSpPr>
          <p:spPr bwMode="black">
            <a:xfrm>
              <a:off x="3178176" y="2154238"/>
              <a:ext cx="1035050" cy="239713"/>
            </a:xfrm>
            <a:custGeom>
              <a:avLst/>
              <a:gdLst>
                <a:gd name="T0" fmla="*/ 7 w 276"/>
                <a:gd name="T1" fmla="*/ 64 h 64"/>
                <a:gd name="T2" fmla="*/ 269 w 276"/>
                <a:gd name="T3" fmla="*/ 64 h 64"/>
                <a:gd name="T4" fmla="*/ 276 w 276"/>
                <a:gd name="T5" fmla="*/ 57 h 64"/>
                <a:gd name="T6" fmla="*/ 276 w 276"/>
                <a:gd name="T7" fmla="*/ 54 h 64"/>
                <a:gd name="T8" fmla="*/ 272 w 276"/>
                <a:gd name="T9" fmla="*/ 42 h 64"/>
                <a:gd name="T10" fmla="*/ 240 w 276"/>
                <a:gd name="T11" fmla="*/ 5 h 64"/>
                <a:gd name="T12" fmla="*/ 229 w 276"/>
                <a:gd name="T13" fmla="*/ 0 h 64"/>
                <a:gd name="T14" fmla="*/ 47 w 276"/>
                <a:gd name="T15" fmla="*/ 0 h 64"/>
                <a:gd name="T16" fmla="*/ 36 w 276"/>
                <a:gd name="T17" fmla="*/ 5 h 64"/>
                <a:gd name="T18" fmla="*/ 4 w 276"/>
                <a:gd name="T19" fmla="*/ 42 h 64"/>
                <a:gd name="T20" fmla="*/ 0 w 276"/>
                <a:gd name="T21" fmla="*/ 54 h 64"/>
                <a:gd name="T22" fmla="*/ 0 w 276"/>
                <a:gd name="T23" fmla="*/ 57 h 64"/>
                <a:gd name="T24" fmla="*/ 7 w 276"/>
                <a:gd name="T2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6" h="64">
                  <a:moveTo>
                    <a:pt x="7" y="64"/>
                  </a:moveTo>
                  <a:cubicBezTo>
                    <a:pt x="269" y="64"/>
                    <a:pt x="269" y="64"/>
                    <a:pt x="269" y="64"/>
                  </a:cubicBezTo>
                  <a:cubicBezTo>
                    <a:pt x="273" y="64"/>
                    <a:pt x="276" y="61"/>
                    <a:pt x="276" y="57"/>
                  </a:cubicBezTo>
                  <a:cubicBezTo>
                    <a:pt x="276" y="54"/>
                    <a:pt x="276" y="54"/>
                    <a:pt x="276" y="54"/>
                  </a:cubicBezTo>
                  <a:cubicBezTo>
                    <a:pt x="276" y="50"/>
                    <a:pt x="274" y="45"/>
                    <a:pt x="272" y="42"/>
                  </a:cubicBezTo>
                  <a:cubicBezTo>
                    <a:pt x="240" y="5"/>
                    <a:pt x="240" y="5"/>
                    <a:pt x="240" y="5"/>
                  </a:cubicBezTo>
                  <a:cubicBezTo>
                    <a:pt x="238" y="2"/>
                    <a:pt x="233" y="0"/>
                    <a:pt x="229" y="0"/>
                  </a:cubicBezTo>
                  <a:cubicBezTo>
                    <a:pt x="47" y="0"/>
                    <a:pt x="47" y="0"/>
                    <a:pt x="47" y="0"/>
                  </a:cubicBezTo>
                  <a:cubicBezTo>
                    <a:pt x="43" y="0"/>
                    <a:pt x="38" y="2"/>
                    <a:pt x="36" y="5"/>
                  </a:cubicBezTo>
                  <a:cubicBezTo>
                    <a:pt x="4" y="42"/>
                    <a:pt x="4" y="42"/>
                    <a:pt x="4" y="42"/>
                  </a:cubicBezTo>
                  <a:cubicBezTo>
                    <a:pt x="2" y="45"/>
                    <a:pt x="0" y="50"/>
                    <a:pt x="0" y="54"/>
                  </a:cubicBezTo>
                  <a:cubicBezTo>
                    <a:pt x="0" y="57"/>
                    <a:pt x="0" y="57"/>
                    <a:pt x="0" y="57"/>
                  </a:cubicBezTo>
                  <a:cubicBezTo>
                    <a:pt x="0" y="61"/>
                    <a:pt x="3" y="64"/>
                    <a:pt x="7" y="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1" name="Freeform 21"/>
            <p:cNvSpPr>
              <a:spLocks noEditPoints="1"/>
            </p:cNvSpPr>
            <p:nvPr/>
          </p:nvSpPr>
          <p:spPr bwMode="black">
            <a:xfrm>
              <a:off x="4730751" y="1639888"/>
              <a:ext cx="781050" cy="608013"/>
            </a:xfrm>
            <a:custGeom>
              <a:avLst/>
              <a:gdLst>
                <a:gd name="T0" fmla="*/ 177 w 208"/>
                <a:gd name="T1" fmla="*/ 0 h 162"/>
                <a:gd name="T2" fmla="*/ 31 w 208"/>
                <a:gd name="T3" fmla="*/ 0 h 162"/>
                <a:gd name="T4" fmla="*/ 0 w 208"/>
                <a:gd name="T5" fmla="*/ 31 h 162"/>
                <a:gd name="T6" fmla="*/ 0 w 208"/>
                <a:gd name="T7" fmla="*/ 131 h 162"/>
                <a:gd name="T8" fmla="*/ 31 w 208"/>
                <a:gd name="T9" fmla="*/ 162 h 162"/>
                <a:gd name="T10" fmla="*/ 177 w 208"/>
                <a:gd name="T11" fmla="*/ 162 h 162"/>
                <a:gd name="T12" fmla="*/ 208 w 208"/>
                <a:gd name="T13" fmla="*/ 131 h 162"/>
                <a:gd name="T14" fmla="*/ 208 w 208"/>
                <a:gd name="T15" fmla="*/ 31 h 162"/>
                <a:gd name="T16" fmla="*/ 177 w 208"/>
                <a:gd name="T17" fmla="*/ 0 h 162"/>
                <a:gd name="T18" fmla="*/ 190 w 208"/>
                <a:gd name="T19" fmla="*/ 131 h 162"/>
                <a:gd name="T20" fmla="*/ 177 w 208"/>
                <a:gd name="T21" fmla="*/ 144 h 162"/>
                <a:gd name="T22" fmla="*/ 31 w 208"/>
                <a:gd name="T23" fmla="*/ 144 h 162"/>
                <a:gd name="T24" fmla="*/ 18 w 208"/>
                <a:gd name="T25" fmla="*/ 131 h 162"/>
                <a:gd name="T26" fmla="*/ 18 w 208"/>
                <a:gd name="T27" fmla="*/ 31 h 162"/>
                <a:gd name="T28" fmla="*/ 31 w 208"/>
                <a:gd name="T29" fmla="*/ 18 h 162"/>
                <a:gd name="T30" fmla="*/ 177 w 208"/>
                <a:gd name="T31" fmla="*/ 18 h 162"/>
                <a:gd name="T32" fmla="*/ 190 w 208"/>
                <a:gd name="T33" fmla="*/ 31 h 162"/>
                <a:gd name="T34" fmla="*/ 190 w 208"/>
                <a:gd name="T35" fmla="*/ 13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8" h="162">
                  <a:moveTo>
                    <a:pt x="177" y="0"/>
                  </a:moveTo>
                  <a:cubicBezTo>
                    <a:pt x="31" y="0"/>
                    <a:pt x="31" y="0"/>
                    <a:pt x="31" y="0"/>
                  </a:cubicBezTo>
                  <a:cubicBezTo>
                    <a:pt x="14" y="0"/>
                    <a:pt x="0" y="14"/>
                    <a:pt x="0" y="31"/>
                  </a:cubicBezTo>
                  <a:cubicBezTo>
                    <a:pt x="0" y="131"/>
                    <a:pt x="0" y="131"/>
                    <a:pt x="0" y="131"/>
                  </a:cubicBezTo>
                  <a:cubicBezTo>
                    <a:pt x="0" y="148"/>
                    <a:pt x="14" y="162"/>
                    <a:pt x="31" y="162"/>
                  </a:cubicBezTo>
                  <a:cubicBezTo>
                    <a:pt x="177" y="162"/>
                    <a:pt x="177" y="162"/>
                    <a:pt x="177" y="162"/>
                  </a:cubicBezTo>
                  <a:cubicBezTo>
                    <a:pt x="194" y="162"/>
                    <a:pt x="208" y="148"/>
                    <a:pt x="208" y="131"/>
                  </a:cubicBezTo>
                  <a:cubicBezTo>
                    <a:pt x="208" y="31"/>
                    <a:pt x="208" y="31"/>
                    <a:pt x="208" y="31"/>
                  </a:cubicBezTo>
                  <a:cubicBezTo>
                    <a:pt x="208" y="14"/>
                    <a:pt x="194" y="0"/>
                    <a:pt x="177" y="0"/>
                  </a:cubicBezTo>
                  <a:moveTo>
                    <a:pt x="190" y="131"/>
                  </a:moveTo>
                  <a:cubicBezTo>
                    <a:pt x="190" y="138"/>
                    <a:pt x="184" y="144"/>
                    <a:pt x="177" y="144"/>
                  </a:cubicBezTo>
                  <a:cubicBezTo>
                    <a:pt x="31" y="144"/>
                    <a:pt x="31" y="144"/>
                    <a:pt x="31" y="144"/>
                  </a:cubicBezTo>
                  <a:cubicBezTo>
                    <a:pt x="24" y="144"/>
                    <a:pt x="18" y="138"/>
                    <a:pt x="18" y="131"/>
                  </a:cubicBezTo>
                  <a:cubicBezTo>
                    <a:pt x="18" y="31"/>
                    <a:pt x="18" y="31"/>
                    <a:pt x="18" y="31"/>
                  </a:cubicBezTo>
                  <a:cubicBezTo>
                    <a:pt x="18" y="24"/>
                    <a:pt x="24" y="18"/>
                    <a:pt x="31" y="18"/>
                  </a:cubicBezTo>
                  <a:cubicBezTo>
                    <a:pt x="177" y="18"/>
                    <a:pt x="177" y="18"/>
                    <a:pt x="177" y="18"/>
                  </a:cubicBezTo>
                  <a:cubicBezTo>
                    <a:pt x="184" y="18"/>
                    <a:pt x="190" y="24"/>
                    <a:pt x="190" y="31"/>
                  </a:cubicBezTo>
                  <a:lnTo>
                    <a:pt x="190" y="1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2" name="Freeform 22"/>
            <p:cNvSpPr>
              <a:spLocks/>
            </p:cNvSpPr>
            <p:nvPr/>
          </p:nvSpPr>
          <p:spPr bwMode="black">
            <a:xfrm>
              <a:off x="4911726" y="2289176"/>
              <a:ext cx="419100" cy="104775"/>
            </a:xfrm>
            <a:custGeom>
              <a:avLst/>
              <a:gdLst>
                <a:gd name="T0" fmla="*/ 112 w 112"/>
                <a:gd name="T1" fmla="*/ 25 h 28"/>
                <a:gd name="T2" fmla="*/ 112 w 112"/>
                <a:gd name="T3" fmla="*/ 23 h 28"/>
                <a:gd name="T4" fmla="*/ 110 w 112"/>
                <a:gd name="T5" fmla="*/ 18 h 28"/>
                <a:gd name="T6" fmla="*/ 96 w 112"/>
                <a:gd name="T7" fmla="*/ 2 h 28"/>
                <a:gd name="T8" fmla="*/ 91 w 112"/>
                <a:gd name="T9" fmla="*/ 0 h 28"/>
                <a:gd name="T10" fmla="*/ 21 w 112"/>
                <a:gd name="T11" fmla="*/ 0 h 28"/>
                <a:gd name="T12" fmla="*/ 16 w 112"/>
                <a:gd name="T13" fmla="*/ 2 h 28"/>
                <a:gd name="T14" fmla="*/ 2 w 112"/>
                <a:gd name="T15" fmla="*/ 18 h 28"/>
                <a:gd name="T16" fmla="*/ 0 w 112"/>
                <a:gd name="T17" fmla="*/ 23 h 28"/>
                <a:gd name="T18" fmla="*/ 0 w 112"/>
                <a:gd name="T19" fmla="*/ 25 h 28"/>
                <a:gd name="T20" fmla="*/ 3 w 112"/>
                <a:gd name="T21" fmla="*/ 28 h 28"/>
                <a:gd name="T22" fmla="*/ 109 w 112"/>
                <a:gd name="T23" fmla="*/ 28 h 28"/>
                <a:gd name="T24" fmla="*/ 112 w 112"/>
                <a:gd name="T25" fmla="*/ 2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2" h="28">
                  <a:moveTo>
                    <a:pt x="112" y="25"/>
                  </a:moveTo>
                  <a:cubicBezTo>
                    <a:pt x="112" y="23"/>
                    <a:pt x="112" y="23"/>
                    <a:pt x="112" y="23"/>
                  </a:cubicBezTo>
                  <a:cubicBezTo>
                    <a:pt x="112" y="22"/>
                    <a:pt x="111" y="20"/>
                    <a:pt x="110" y="18"/>
                  </a:cubicBezTo>
                  <a:cubicBezTo>
                    <a:pt x="96" y="2"/>
                    <a:pt x="96" y="2"/>
                    <a:pt x="96" y="2"/>
                  </a:cubicBezTo>
                  <a:cubicBezTo>
                    <a:pt x="95" y="1"/>
                    <a:pt x="93" y="0"/>
                    <a:pt x="91" y="0"/>
                  </a:cubicBezTo>
                  <a:cubicBezTo>
                    <a:pt x="21" y="0"/>
                    <a:pt x="21" y="0"/>
                    <a:pt x="21" y="0"/>
                  </a:cubicBezTo>
                  <a:cubicBezTo>
                    <a:pt x="19" y="0"/>
                    <a:pt x="17" y="1"/>
                    <a:pt x="16" y="2"/>
                  </a:cubicBezTo>
                  <a:cubicBezTo>
                    <a:pt x="2" y="18"/>
                    <a:pt x="2" y="18"/>
                    <a:pt x="2" y="18"/>
                  </a:cubicBezTo>
                  <a:cubicBezTo>
                    <a:pt x="1" y="20"/>
                    <a:pt x="0" y="22"/>
                    <a:pt x="0" y="23"/>
                  </a:cubicBezTo>
                  <a:cubicBezTo>
                    <a:pt x="0" y="25"/>
                    <a:pt x="0" y="25"/>
                    <a:pt x="0" y="25"/>
                  </a:cubicBezTo>
                  <a:cubicBezTo>
                    <a:pt x="0" y="26"/>
                    <a:pt x="1" y="28"/>
                    <a:pt x="3" y="28"/>
                  </a:cubicBezTo>
                  <a:cubicBezTo>
                    <a:pt x="109" y="28"/>
                    <a:pt x="109" y="28"/>
                    <a:pt x="109" y="28"/>
                  </a:cubicBezTo>
                  <a:cubicBezTo>
                    <a:pt x="111" y="28"/>
                    <a:pt x="112" y="26"/>
                    <a:pt x="112" y="2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3" name="Freeform 23"/>
            <p:cNvSpPr>
              <a:spLocks noEditPoints="1"/>
            </p:cNvSpPr>
            <p:nvPr/>
          </p:nvSpPr>
          <p:spPr bwMode="black">
            <a:xfrm>
              <a:off x="5586413" y="1639888"/>
              <a:ext cx="385763" cy="754063"/>
            </a:xfrm>
            <a:custGeom>
              <a:avLst/>
              <a:gdLst>
                <a:gd name="T0" fmla="*/ 89 w 103"/>
                <a:gd name="T1" fmla="*/ 0 h 201"/>
                <a:gd name="T2" fmla="*/ 13 w 103"/>
                <a:gd name="T3" fmla="*/ 0 h 201"/>
                <a:gd name="T4" fmla="*/ 0 w 103"/>
                <a:gd name="T5" fmla="*/ 13 h 201"/>
                <a:gd name="T6" fmla="*/ 0 w 103"/>
                <a:gd name="T7" fmla="*/ 187 h 201"/>
                <a:gd name="T8" fmla="*/ 13 w 103"/>
                <a:gd name="T9" fmla="*/ 201 h 201"/>
                <a:gd name="T10" fmla="*/ 89 w 103"/>
                <a:gd name="T11" fmla="*/ 201 h 201"/>
                <a:gd name="T12" fmla="*/ 103 w 103"/>
                <a:gd name="T13" fmla="*/ 187 h 201"/>
                <a:gd name="T14" fmla="*/ 103 w 103"/>
                <a:gd name="T15" fmla="*/ 13 h 201"/>
                <a:gd name="T16" fmla="*/ 89 w 103"/>
                <a:gd name="T17" fmla="*/ 0 h 201"/>
                <a:gd name="T18" fmla="*/ 52 w 103"/>
                <a:gd name="T19" fmla="*/ 187 h 201"/>
                <a:gd name="T20" fmla="*/ 40 w 103"/>
                <a:gd name="T21" fmla="*/ 175 h 201"/>
                <a:gd name="T22" fmla="*/ 52 w 103"/>
                <a:gd name="T23" fmla="*/ 163 h 201"/>
                <a:gd name="T24" fmla="*/ 63 w 103"/>
                <a:gd name="T25" fmla="*/ 175 h 201"/>
                <a:gd name="T26" fmla="*/ 52 w 103"/>
                <a:gd name="T27" fmla="*/ 18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 h="201">
                  <a:moveTo>
                    <a:pt x="89" y="0"/>
                  </a:moveTo>
                  <a:cubicBezTo>
                    <a:pt x="13" y="0"/>
                    <a:pt x="13" y="0"/>
                    <a:pt x="13" y="0"/>
                  </a:cubicBezTo>
                  <a:cubicBezTo>
                    <a:pt x="6" y="0"/>
                    <a:pt x="0" y="6"/>
                    <a:pt x="0" y="13"/>
                  </a:cubicBezTo>
                  <a:cubicBezTo>
                    <a:pt x="0" y="187"/>
                    <a:pt x="0" y="187"/>
                    <a:pt x="0" y="187"/>
                  </a:cubicBezTo>
                  <a:cubicBezTo>
                    <a:pt x="0" y="195"/>
                    <a:pt x="6" y="201"/>
                    <a:pt x="13" y="201"/>
                  </a:cubicBezTo>
                  <a:cubicBezTo>
                    <a:pt x="89" y="201"/>
                    <a:pt x="89" y="201"/>
                    <a:pt x="89" y="201"/>
                  </a:cubicBezTo>
                  <a:cubicBezTo>
                    <a:pt x="97" y="201"/>
                    <a:pt x="103" y="195"/>
                    <a:pt x="103" y="187"/>
                  </a:cubicBezTo>
                  <a:cubicBezTo>
                    <a:pt x="103" y="13"/>
                    <a:pt x="103" y="13"/>
                    <a:pt x="103" y="13"/>
                  </a:cubicBezTo>
                  <a:cubicBezTo>
                    <a:pt x="103" y="6"/>
                    <a:pt x="97" y="0"/>
                    <a:pt x="89" y="0"/>
                  </a:cubicBezTo>
                  <a:moveTo>
                    <a:pt x="52" y="187"/>
                  </a:moveTo>
                  <a:cubicBezTo>
                    <a:pt x="45" y="187"/>
                    <a:pt x="40" y="181"/>
                    <a:pt x="40" y="175"/>
                  </a:cubicBezTo>
                  <a:cubicBezTo>
                    <a:pt x="40" y="168"/>
                    <a:pt x="45" y="163"/>
                    <a:pt x="52" y="163"/>
                  </a:cubicBezTo>
                  <a:cubicBezTo>
                    <a:pt x="58" y="163"/>
                    <a:pt x="63" y="168"/>
                    <a:pt x="63" y="175"/>
                  </a:cubicBezTo>
                  <a:cubicBezTo>
                    <a:pt x="63" y="181"/>
                    <a:pt x="58" y="187"/>
                    <a:pt x="52" y="18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4" name="Freeform 24"/>
            <p:cNvSpPr>
              <a:spLocks noEditPoints="1"/>
            </p:cNvSpPr>
            <p:nvPr/>
          </p:nvSpPr>
          <p:spPr bwMode="black">
            <a:xfrm>
              <a:off x="2462213" y="3032126"/>
              <a:ext cx="525463" cy="804863"/>
            </a:xfrm>
            <a:custGeom>
              <a:avLst/>
              <a:gdLst>
                <a:gd name="T0" fmla="*/ 109 w 140"/>
                <a:gd name="T1" fmla="*/ 0 h 215"/>
                <a:gd name="T2" fmla="*/ 31 w 140"/>
                <a:gd name="T3" fmla="*/ 0 h 215"/>
                <a:gd name="T4" fmla="*/ 0 w 140"/>
                <a:gd name="T5" fmla="*/ 30 h 215"/>
                <a:gd name="T6" fmla="*/ 0 w 140"/>
                <a:gd name="T7" fmla="*/ 184 h 215"/>
                <a:gd name="T8" fmla="*/ 31 w 140"/>
                <a:gd name="T9" fmla="*/ 215 h 215"/>
                <a:gd name="T10" fmla="*/ 109 w 140"/>
                <a:gd name="T11" fmla="*/ 215 h 215"/>
                <a:gd name="T12" fmla="*/ 140 w 140"/>
                <a:gd name="T13" fmla="*/ 184 h 215"/>
                <a:gd name="T14" fmla="*/ 140 w 140"/>
                <a:gd name="T15" fmla="*/ 30 h 215"/>
                <a:gd name="T16" fmla="*/ 109 w 140"/>
                <a:gd name="T17" fmla="*/ 0 h 215"/>
                <a:gd name="T18" fmla="*/ 122 w 140"/>
                <a:gd name="T19" fmla="*/ 177 h 215"/>
                <a:gd name="T20" fmla="*/ 109 w 140"/>
                <a:gd name="T21" fmla="*/ 195 h 215"/>
                <a:gd name="T22" fmla="*/ 31 w 140"/>
                <a:gd name="T23" fmla="*/ 195 h 215"/>
                <a:gd name="T24" fmla="*/ 18 w 140"/>
                <a:gd name="T25" fmla="*/ 177 h 215"/>
                <a:gd name="T26" fmla="*/ 18 w 140"/>
                <a:gd name="T27" fmla="*/ 35 h 215"/>
                <a:gd name="T28" fmla="*/ 31 w 140"/>
                <a:gd name="T29" fmla="*/ 18 h 215"/>
                <a:gd name="T30" fmla="*/ 109 w 140"/>
                <a:gd name="T31" fmla="*/ 18 h 215"/>
                <a:gd name="T32" fmla="*/ 122 w 140"/>
                <a:gd name="T33" fmla="*/ 35 h 215"/>
                <a:gd name="T34" fmla="*/ 122 w 140"/>
                <a:gd name="T35" fmla="*/ 177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 h="215">
                  <a:moveTo>
                    <a:pt x="109" y="0"/>
                  </a:moveTo>
                  <a:cubicBezTo>
                    <a:pt x="31" y="0"/>
                    <a:pt x="31" y="0"/>
                    <a:pt x="31" y="0"/>
                  </a:cubicBezTo>
                  <a:cubicBezTo>
                    <a:pt x="14" y="0"/>
                    <a:pt x="0" y="13"/>
                    <a:pt x="0" y="30"/>
                  </a:cubicBezTo>
                  <a:cubicBezTo>
                    <a:pt x="0" y="184"/>
                    <a:pt x="0" y="184"/>
                    <a:pt x="0" y="184"/>
                  </a:cubicBezTo>
                  <a:cubicBezTo>
                    <a:pt x="0" y="201"/>
                    <a:pt x="14" y="215"/>
                    <a:pt x="31" y="215"/>
                  </a:cubicBezTo>
                  <a:cubicBezTo>
                    <a:pt x="109" y="215"/>
                    <a:pt x="109" y="215"/>
                    <a:pt x="109" y="215"/>
                  </a:cubicBezTo>
                  <a:cubicBezTo>
                    <a:pt x="126" y="215"/>
                    <a:pt x="140" y="201"/>
                    <a:pt x="140" y="184"/>
                  </a:cubicBezTo>
                  <a:cubicBezTo>
                    <a:pt x="140" y="30"/>
                    <a:pt x="140" y="30"/>
                    <a:pt x="140" y="30"/>
                  </a:cubicBezTo>
                  <a:cubicBezTo>
                    <a:pt x="140" y="13"/>
                    <a:pt x="126" y="0"/>
                    <a:pt x="109" y="0"/>
                  </a:cubicBezTo>
                  <a:moveTo>
                    <a:pt x="122" y="177"/>
                  </a:moveTo>
                  <a:cubicBezTo>
                    <a:pt x="122" y="187"/>
                    <a:pt x="116" y="195"/>
                    <a:pt x="109" y="195"/>
                  </a:cubicBezTo>
                  <a:cubicBezTo>
                    <a:pt x="31" y="195"/>
                    <a:pt x="31" y="195"/>
                    <a:pt x="31" y="195"/>
                  </a:cubicBezTo>
                  <a:cubicBezTo>
                    <a:pt x="24" y="195"/>
                    <a:pt x="18" y="187"/>
                    <a:pt x="18" y="177"/>
                  </a:cubicBezTo>
                  <a:cubicBezTo>
                    <a:pt x="18" y="35"/>
                    <a:pt x="18" y="35"/>
                    <a:pt x="18" y="35"/>
                  </a:cubicBezTo>
                  <a:cubicBezTo>
                    <a:pt x="18" y="26"/>
                    <a:pt x="24" y="18"/>
                    <a:pt x="31" y="18"/>
                  </a:cubicBezTo>
                  <a:cubicBezTo>
                    <a:pt x="109" y="18"/>
                    <a:pt x="109" y="18"/>
                    <a:pt x="109" y="18"/>
                  </a:cubicBezTo>
                  <a:cubicBezTo>
                    <a:pt x="116" y="18"/>
                    <a:pt x="122" y="26"/>
                    <a:pt x="122" y="35"/>
                  </a:cubicBezTo>
                  <a:lnTo>
                    <a:pt x="122" y="1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5" name="Freeform 25"/>
            <p:cNvSpPr>
              <a:spLocks noEditPoints="1"/>
            </p:cNvSpPr>
            <p:nvPr/>
          </p:nvSpPr>
          <p:spPr bwMode="black">
            <a:xfrm>
              <a:off x="5049838" y="4411663"/>
              <a:ext cx="739775" cy="854075"/>
            </a:xfrm>
            <a:custGeom>
              <a:avLst/>
              <a:gdLst>
                <a:gd name="T0" fmla="*/ 98 w 197"/>
                <a:gd name="T1" fmla="*/ 0 h 228"/>
                <a:gd name="T2" fmla="*/ 0 w 197"/>
                <a:gd name="T3" fmla="*/ 33 h 228"/>
                <a:gd name="T4" fmla="*/ 0 w 197"/>
                <a:gd name="T5" fmla="*/ 195 h 228"/>
                <a:gd name="T6" fmla="*/ 98 w 197"/>
                <a:gd name="T7" fmla="*/ 228 h 228"/>
                <a:gd name="T8" fmla="*/ 197 w 197"/>
                <a:gd name="T9" fmla="*/ 195 h 228"/>
                <a:gd name="T10" fmla="*/ 197 w 197"/>
                <a:gd name="T11" fmla="*/ 33 h 228"/>
                <a:gd name="T12" fmla="*/ 98 w 197"/>
                <a:gd name="T13" fmla="*/ 0 h 228"/>
                <a:gd name="T14" fmla="*/ 98 w 197"/>
                <a:gd name="T15" fmla="*/ 55 h 228"/>
                <a:gd name="T16" fmla="*/ 15 w 197"/>
                <a:gd name="T17" fmla="*/ 32 h 228"/>
                <a:gd name="T18" fmla="*/ 98 w 197"/>
                <a:gd name="T19" fmla="*/ 10 h 228"/>
                <a:gd name="T20" fmla="*/ 182 w 197"/>
                <a:gd name="T21" fmla="*/ 32 h 228"/>
                <a:gd name="T22" fmla="*/ 98 w 197"/>
                <a:gd name="T23" fmla="*/ 5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7" h="228">
                  <a:moveTo>
                    <a:pt x="98" y="0"/>
                  </a:moveTo>
                  <a:cubicBezTo>
                    <a:pt x="62" y="0"/>
                    <a:pt x="0" y="7"/>
                    <a:pt x="0" y="33"/>
                  </a:cubicBezTo>
                  <a:cubicBezTo>
                    <a:pt x="0" y="195"/>
                    <a:pt x="0" y="195"/>
                    <a:pt x="0" y="195"/>
                  </a:cubicBezTo>
                  <a:cubicBezTo>
                    <a:pt x="0" y="221"/>
                    <a:pt x="62" y="228"/>
                    <a:pt x="98" y="228"/>
                  </a:cubicBezTo>
                  <a:cubicBezTo>
                    <a:pt x="135" y="228"/>
                    <a:pt x="197" y="221"/>
                    <a:pt x="197" y="195"/>
                  </a:cubicBezTo>
                  <a:cubicBezTo>
                    <a:pt x="197" y="33"/>
                    <a:pt x="197" y="33"/>
                    <a:pt x="197" y="33"/>
                  </a:cubicBezTo>
                  <a:cubicBezTo>
                    <a:pt x="197" y="7"/>
                    <a:pt x="135" y="0"/>
                    <a:pt x="98" y="0"/>
                  </a:cubicBezTo>
                  <a:moveTo>
                    <a:pt x="98" y="55"/>
                  </a:moveTo>
                  <a:cubicBezTo>
                    <a:pt x="52" y="55"/>
                    <a:pt x="15" y="45"/>
                    <a:pt x="15" y="32"/>
                  </a:cubicBezTo>
                  <a:cubicBezTo>
                    <a:pt x="15" y="20"/>
                    <a:pt x="52" y="10"/>
                    <a:pt x="98" y="10"/>
                  </a:cubicBezTo>
                  <a:cubicBezTo>
                    <a:pt x="144" y="10"/>
                    <a:pt x="182" y="20"/>
                    <a:pt x="182" y="32"/>
                  </a:cubicBezTo>
                  <a:cubicBezTo>
                    <a:pt x="182" y="45"/>
                    <a:pt x="144" y="55"/>
                    <a:pt x="98" y="5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6" name="Freeform 26"/>
            <p:cNvSpPr>
              <a:spLocks noEditPoints="1"/>
            </p:cNvSpPr>
            <p:nvPr/>
          </p:nvSpPr>
          <p:spPr bwMode="black">
            <a:xfrm>
              <a:off x="6043613" y="2960688"/>
              <a:ext cx="641350" cy="876300"/>
            </a:xfrm>
            <a:custGeom>
              <a:avLst/>
              <a:gdLst>
                <a:gd name="T0" fmla="*/ 146 w 171"/>
                <a:gd name="T1" fmla="*/ 0 h 234"/>
                <a:gd name="T2" fmla="*/ 25 w 171"/>
                <a:gd name="T3" fmla="*/ 0 h 234"/>
                <a:gd name="T4" fmla="*/ 0 w 171"/>
                <a:gd name="T5" fmla="*/ 25 h 234"/>
                <a:gd name="T6" fmla="*/ 0 w 171"/>
                <a:gd name="T7" fmla="*/ 209 h 234"/>
                <a:gd name="T8" fmla="*/ 25 w 171"/>
                <a:gd name="T9" fmla="*/ 234 h 234"/>
                <a:gd name="T10" fmla="*/ 146 w 171"/>
                <a:gd name="T11" fmla="*/ 234 h 234"/>
                <a:gd name="T12" fmla="*/ 171 w 171"/>
                <a:gd name="T13" fmla="*/ 209 h 234"/>
                <a:gd name="T14" fmla="*/ 171 w 171"/>
                <a:gd name="T15" fmla="*/ 25 h 234"/>
                <a:gd name="T16" fmla="*/ 146 w 171"/>
                <a:gd name="T17" fmla="*/ 0 h 234"/>
                <a:gd name="T18" fmla="*/ 157 w 171"/>
                <a:gd name="T19" fmla="*/ 183 h 234"/>
                <a:gd name="T20" fmla="*/ 146 w 171"/>
                <a:gd name="T21" fmla="*/ 193 h 234"/>
                <a:gd name="T22" fmla="*/ 25 w 171"/>
                <a:gd name="T23" fmla="*/ 193 h 234"/>
                <a:gd name="T24" fmla="*/ 15 w 171"/>
                <a:gd name="T25" fmla="*/ 183 h 234"/>
                <a:gd name="T26" fmla="*/ 15 w 171"/>
                <a:gd name="T27" fmla="*/ 25 h 234"/>
                <a:gd name="T28" fmla="*/ 25 w 171"/>
                <a:gd name="T29" fmla="*/ 14 h 234"/>
                <a:gd name="T30" fmla="*/ 146 w 171"/>
                <a:gd name="T31" fmla="*/ 14 h 234"/>
                <a:gd name="T32" fmla="*/ 157 w 171"/>
                <a:gd name="T33" fmla="*/ 25 h 234"/>
                <a:gd name="T34" fmla="*/ 157 w 171"/>
                <a:gd name="T35" fmla="*/ 183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1" h="234">
                  <a:moveTo>
                    <a:pt x="146" y="0"/>
                  </a:moveTo>
                  <a:cubicBezTo>
                    <a:pt x="25" y="0"/>
                    <a:pt x="25" y="0"/>
                    <a:pt x="25" y="0"/>
                  </a:cubicBezTo>
                  <a:cubicBezTo>
                    <a:pt x="11" y="0"/>
                    <a:pt x="0" y="11"/>
                    <a:pt x="0" y="25"/>
                  </a:cubicBezTo>
                  <a:cubicBezTo>
                    <a:pt x="0" y="209"/>
                    <a:pt x="0" y="209"/>
                    <a:pt x="0" y="209"/>
                  </a:cubicBezTo>
                  <a:cubicBezTo>
                    <a:pt x="0" y="223"/>
                    <a:pt x="11" y="234"/>
                    <a:pt x="25" y="234"/>
                  </a:cubicBezTo>
                  <a:cubicBezTo>
                    <a:pt x="146" y="234"/>
                    <a:pt x="146" y="234"/>
                    <a:pt x="146" y="234"/>
                  </a:cubicBezTo>
                  <a:cubicBezTo>
                    <a:pt x="160" y="234"/>
                    <a:pt x="171" y="223"/>
                    <a:pt x="171" y="209"/>
                  </a:cubicBezTo>
                  <a:cubicBezTo>
                    <a:pt x="171" y="25"/>
                    <a:pt x="171" y="25"/>
                    <a:pt x="171" y="25"/>
                  </a:cubicBezTo>
                  <a:cubicBezTo>
                    <a:pt x="171" y="11"/>
                    <a:pt x="160" y="0"/>
                    <a:pt x="146" y="0"/>
                  </a:cubicBezTo>
                  <a:moveTo>
                    <a:pt x="157" y="183"/>
                  </a:moveTo>
                  <a:cubicBezTo>
                    <a:pt x="157" y="188"/>
                    <a:pt x="152" y="193"/>
                    <a:pt x="146" y="193"/>
                  </a:cubicBezTo>
                  <a:cubicBezTo>
                    <a:pt x="25" y="193"/>
                    <a:pt x="25" y="193"/>
                    <a:pt x="25" y="193"/>
                  </a:cubicBezTo>
                  <a:cubicBezTo>
                    <a:pt x="19" y="193"/>
                    <a:pt x="15" y="188"/>
                    <a:pt x="15" y="183"/>
                  </a:cubicBezTo>
                  <a:cubicBezTo>
                    <a:pt x="15" y="25"/>
                    <a:pt x="15" y="25"/>
                    <a:pt x="15" y="25"/>
                  </a:cubicBezTo>
                  <a:cubicBezTo>
                    <a:pt x="15" y="19"/>
                    <a:pt x="19" y="14"/>
                    <a:pt x="25" y="14"/>
                  </a:cubicBezTo>
                  <a:cubicBezTo>
                    <a:pt x="146" y="14"/>
                    <a:pt x="146" y="14"/>
                    <a:pt x="146" y="14"/>
                  </a:cubicBezTo>
                  <a:cubicBezTo>
                    <a:pt x="152" y="14"/>
                    <a:pt x="157" y="19"/>
                    <a:pt x="157" y="25"/>
                  </a:cubicBezTo>
                  <a:lnTo>
                    <a:pt x="157"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7" name="Oval 27"/>
            <p:cNvSpPr>
              <a:spLocks noChangeArrowheads="1"/>
            </p:cNvSpPr>
            <p:nvPr/>
          </p:nvSpPr>
          <p:spPr bwMode="black">
            <a:xfrm>
              <a:off x="6224588" y="3725863"/>
              <a:ext cx="52388" cy="523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8" name="Oval 28"/>
            <p:cNvSpPr>
              <a:spLocks noChangeArrowheads="1"/>
            </p:cNvSpPr>
            <p:nvPr/>
          </p:nvSpPr>
          <p:spPr bwMode="black">
            <a:xfrm>
              <a:off x="6453188" y="3725863"/>
              <a:ext cx="52388" cy="523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9" name="Oval 29"/>
            <p:cNvSpPr>
              <a:spLocks noChangeArrowheads="1"/>
            </p:cNvSpPr>
            <p:nvPr/>
          </p:nvSpPr>
          <p:spPr bwMode="black">
            <a:xfrm>
              <a:off x="6340476" y="3725863"/>
              <a:ext cx="52388" cy="523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0" name="Freeform 30"/>
            <p:cNvSpPr>
              <a:spLocks/>
            </p:cNvSpPr>
            <p:nvPr/>
          </p:nvSpPr>
          <p:spPr bwMode="black">
            <a:xfrm>
              <a:off x="3425826" y="4279901"/>
              <a:ext cx="442913" cy="161925"/>
            </a:xfrm>
            <a:custGeom>
              <a:avLst/>
              <a:gdLst>
                <a:gd name="T0" fmla="*/ 0 w 118"/>
                <a:gd name="T1" fmla="*/ 43 h 43"/>
                <a:gd name="T2" fmla="*/ 14 w 118"/>
                <a:gd name="T3" fmla="*/ 39 h 43"/>
                <a:gd name="T4" fmla="*/ 108 w 118"/>
                <a:gd name="T5" fmla="*/ 39 h 43"/>
                <a:gd name="T6" fmla="*/ 118 w 118"/>
                <a:gd name="T7" fmla="*/ 41 h 43"/>
                <a:gd name="T8" fmla="*/ 105 w 118"/>
                <a:gd name="T9" fmla="*/ 15 h 43"/>
                <a:gd name="T10" fmla="*/ 81 w 118"/>
                <a:gd name="T11" fmla="*/ 0 h 43"/>
                <a:gd name="T12" fmla="*/ 39 w 118"/>
                <a:gd name="T13" fmla="*/ 0 h 43"/>
                <a:gd name="T14" fmla="*/ 15 w 118"/>
                <a:gd name="T15" fmla="*/ 15 h 43"/>
                <a:gd name="T16" fmla="*/ 0 w 118"/>
                <a:gd name="T1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43">
                  <a:moveTo>
                    <a:pt x="0" y="43"/>
                  </a:moveTo>
                  <a:cubicBezTo>
                    <a:pt x="4" y="40"/>
                    <a:pt x="9" y="39"/>
                    <a:pt x="14" y="39"/>
                  </a:cubicBezTo>
                  <a:cubicBezTo>
                    <a:pt x="108" y="39"/>
                    <a:pt x="108" y="39"/>
                    <a:pt x="108" y="39"/>
                  </a:cubicBezTo>
                  <a:cubicBezTo>
                    <a:pt x="111" y="39"/>
                    <a:pt x="115" y="40"/>
                    <a:pt x="118" y="41"/>
                  </a:cubicBezTo>
                  <a:cubicBezTo>
                    <a:pt x="105" y="15"/>
                    <a:pt x="105" y="15"/>
                    <a:pt x="105" y="15"/>
                  </a:cubicBezTo>
                  <a:cubicBezTo>
                    <a:pt x="101" y="7"/>
                    <a:pt x="90" y="0"/>
                    <a:pt x="81" y="0"/>
                  </a:cubicBezTo>
                  <a:cubicBezTo>
                    <a:pt x="39" y="0"/>
                    <a:pt x="39" y="0"/>
                    <a:pt x="39" y="0"/>
                  </a:cubicBezTo>
                  <a:cubicBezTo>
                    <a:pt x="30" y="0"/>
                    <a:pt x="19" y="7"/>
                    <a:pt x="15" y="15"/>
                  </a:cubicBezTo>
                  <a:lnTo>
                    <a:pt x="0"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1" name="Freeform 31"/>
            <p:cNvSpPr>
              <a:spLocks noEditPoints="1"/>
            </p:cNvSpPr>
            <p:nvPr/>
          </p:nvSpPr>
          <p:spPr bwMode="black">
            <a:xfrm>
              <a:off x="3414713" y="4456113"/>
              <a:ext cx="476250" cy="809625"/>
            </a:xfrm>
            <a:custGeom>
              <a:avLst/>
              <a:gdLst>
                <a:gd name="T0" fmla="*/ 119 w 127"/>
                <a:gd name="T1" fmla="*/ 2 h 216"/>
                <a:gd name="T2" fmla="*/ 111 w 127"/>
                <a:gd name="T3" fmla="*/ 0 h 216"/>
                <a:gd name="T4" fmla="*/ 17 w 127"/>
                <a:gd name="T5" fmla="*/ 0 h 216"/>
                <a:gd name="T6" fmla="*/ 9 w 127"/>
                <a:gd name="T7" fmla="*/ 2 h 216"/>
                <a:gd name="T8" fmla="*/ 0 w 127"/>
                <a:gd name="T9" fmla="*/ 17 h 216"/>
                <a:gd name="T10" fmla="*/ 0 w 127"/>
                <a:gd name="T11" fmla="*/ 199 h 216"/>
                <a:gd name="T12" fmla="*/ 17 w 127"/>
                <a:gd name="T13" fmla="*/ 216 h 216"/>
                <a:gd name="T14" fmla="*/ 111 w 127"/>
                <a:gd name="T15" fmla="*/ 216 h 216"/>
                <a:gd name="T16" fmla="*/ 127 w 127"/>
                <a:gd name="T17" fmla="*/ 199 h 216"/>
                <a:gd name="T18" fmla="*/ 127 w 127"/>
                <a:gd name="T19" fmla="*/ 17 h 216"/>
                <a:gd name="T20" fmla="*/ 119 w 127"/>
                <a:gd name="T21" fmla="*/ 2 h 216"/>
                <a:gd name="T22" fmla="*/ 105 w 127"/>
                <a:gd name="T23" fmla="*/ 180 h 216"/>
                <a:gd name="T24" fmla="*/ 29 w 127"/>
                <a:gd name="T25" fmla="*/ 180 h 216"/>
                <a:gd name="T26" fmla="*/ 22 w 127"/>
                <a:gd name="T27" fmla="*/ 173 h 216"/>
                <a:gd name="T28" fmla="*/ 29 w 127"/>
                <a:gd name="T29" fmla="*/ 166 h 216"/>
                <a:gd name="T30" fmla="*/ 105 w 127"/>
                <a:gd name="T31" fmla="*/ 166 h 216"/>
                <a:gd name="T32" fmla="*/ 111 w 127"/>
                <a:gd name="T33" fmla="*/ 173 h 216"/>
                <a:gd name="T34" fmla="*/ 105 w 127"/>
                <a:gd name="T35" fmla="*/ 180 h 216"/>
                <a:gd name="T36" fmla="*/ 105 w 127"/>
                <a:gd name="T37" fmla="*/ 149 h 216"/>
                <a:gd name="T38" fmla="*/ 29 w 127"/>
                <a:gd name="T39" fmla="*/ 149 h 216"/>
                <a:gd name="T40" fmla="*/ 22 w 127"/>
                <a:gd name="T41" fmla="*/ 143 h 216"/>
                <a:gd name="T42" fmla="*/ 29 w 127"/>
                <a:gd name="T43" fmla="*/ 136 h 216"/>
                <a:gd name="T44" fmla="*/ 105 w 127"/>
                <a:gd name="T45" fmla="*/ 136 h 216"/>
                <a:gd name="T46" fmla="*/ 111 w 127"/>
                <a:gd name="T47" fmla="*/ 143 h 216"/>
                <a:gd name="T48" fmla="*/ 105 w 127"/>
                <a:gd name="T49" fmla="*/ 149 h 216"/>
                <a:gd name="T50" fmla="*/ 105 w 127"/>
                <a:gd name="T51" fmla="*/ 119 h 216"/>
                <a:gd name="T52" fmla="*/ 29 w 127"/>
                <a:gd name="T53" fmla="*/ 119 h 216"/>
                <a:gd name="T54" fmla="*/ 22 w 127"/>
                <a:gd name="T55" fmla="*/ 112 h 216"/>
                <a:gd name="T56" fmla="*/ 29 w 127"/>
                <a:gd name="T57" fmla="*/ 106 h 216"/>
                <a:gd name="T58" fmla="*/ 105 w 127"/>
                <a:gd name="T59" fmla="*/ 106 h 216"/>
                <a:gd name="T60" fmla="*/ 111 w 127"/>
                <a:gd name="T61" fmla="*/ 112 h 216"/>
                <a:gd name="T62" fmla="*/ 105 w 127"/>
                <a:gd name="T63" fmla="*/ 119 h 216"/>
                <a:gd name="T64" fmla="*/ 102 w 127"/>
                <a:gd name="T65" fmla="*/ 40 h 216"/>
                <a:gd name="T66" fmla="*/ 93 w 127"/>
                <a:gd name="T67" fmla="*/ 31 h 216"/>
                <a:gd name="T68" fmla="*/ 102 w 127"/>
                <a:gd name="T69" fmla="*/ 22 h 216"/>
                <a:gd name="T70" fmla="*/ 111 w 127"/>
                <a:gd name="T71" fmla="*/ 31 h 216"/>
                <a:gd name="T72" fmla="*/ 102 w 127"/>
                <a:gd name="T73" fmla="*/ 4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7" h="216">
                  <a:moveTo>
                    <a:pt x="119" y="2"/>
                  </a:moveTo>
                  <a:cubicBezTo>
                    <a:pt x="116" y="1"/>
                    <a:pt x="114" y="0"/>
                    <a:pt x="111" y="0"/>
                  </a:cubicBezTo>
                  <a:cubicBezTo>
                    <a:pt x="17" y="0"/>
                    <a:pt x="17" y="0"/>
                    <a:pt x="17" y="0"/>
                  </a:cubicBezTo>
                  <a:cubicBezTo>
                    <a:pt x="14" y="0"/>
                    <a:pt x="11" y="1"/>
                    <a:pt x="9" y="2"/>
                  </a:cubicBezTo>
                  <a:cubicBezTo>
                    <a:pt x="4" y="5"/>
                    <a:pt x="0" y="10"/>
                    <a:pt x="0" y="17"/>
                  </a:cubicBezTo>
                  <a:cubicBezTo>
                    <a:pt x="0" y="199"/>
                    <a:pt x="0" y="199"/>
                    <a:pt x="0" y="199"/>
                  </a:cubicBezTo>
                  <a:cubicBezTo>
                    <a:pt x="0" y="208"/>
                    <a:pt x="8" y="216"/>
                    <a:pt x="17" y="216"/>
                  </a:cubicBezTo>
                  <a:cubicBezTo>
                    <a:pt x="111" y="216"/>
                    <a:pt x="111" y="216"/>
                    <a:pt x="111" y="216"/>
                  </a:cubicBezTo>
                  <a:cubicBezTo>
                    <a:pt x="120" y="216"/>
                    <a:pt x="127" y="208"/>
                    <a:pt x="127" y="199"/>
                  </a:cubicBezTo>
                  <a:cubicBezTo>
                    <a:pt x="127" y="17"/>
                    <a:pt x="127" y="17"/>
                    <a:pt x="127" y="17"/>
                  </a:cubicBezTo>
                  <a:cubicBezTo>
                    <a:pt x="127" y="10"/>
                    <a:pt x="124" y="5"/>
                    <a:pt x="119" y="2"/>
                  </a:cubicBezTo>
                  <a:moveTo>
                    <a:pt x="105" y="180"/>
                  </a:moveTo>
                  <a:cubicBezTo>
                    <a:pt x="29" y="180"/>
                    <a:pt x="29" y="180"/>
                    <a:pt x="29" y="180"/>
                  </a:cubicBezTo>
                  <a:cubicBezTo>
                    <a:pt x="25" y="180"/>
                    <a:pt x="22" y="177"/>
                    <a:pt x="22" y="173"/>
                  </a:cubicBezTo>
                  <a:cubicBezTo>
                    <a:pt x="22" y="169"/>
                    <a:pt x="25" y="166"/>
                    <a:pt x="29" y="166"/>
                  </a:cubicBezTo>
                  <a:cubicBezTo>
                    <a:pt x="105" y="166"/>
                    <a:pt x="105" y="166"/>
                    <a:pt x="105" y="166"/>
                  </a:cubicBezTo>
                  <a:cubicBezTo>
                    <a:pt x="108" y="166"/>
                    <a:pt x="111" y="169"/>
                    <a:pt x="111" y="173"/>
                  </a:cubicBezTo>
                  <a:cubicBezTo>
                    <a:pt x="111" y="177"/>
                    <a:pt x="108" y="180"/>
                    <a:pt x="105" y="180"/>
                  </a:cubicBezTo>
                  <a:moveTo>
                    <a:pt x="105" y="149"/>
                  </a:moveTo>
                  <a:cubicBezTo>
                    <a:pt x="29" y="149"/>
                    <a:pt x="29" y="149"/>
                    <a:pt x="29" y="149"/>
                  </a:cubicBezTo>
                  <a:cubicBezTo>
                    <a:pt x="25" y="149"/>
                    <a:pt x="22" y="146"/>
                    <a:pt x="22" y="143"/>
                  </a:cubicBezTo>
                  <a:cubicBezTo>
                    <a:pt x="22" y="139"/>
                    <a:pt x="25" y="136"/>
                    <a:pt x="29" y="136"/>
                  </a:cubicBezTo>
                  <a:cubicBezTo>
                    <a:pt x="105" y="136"/>
                    <a:pt x="105" y="136"/>
                    <a:pt x="105" y="136"/>
                  </a:cubicBezTo>
                  <a:cubicBezTo>
                    <a:pt x="108" y="136"/>
                    <a:pt x="111" y="139"/>
                    <a:pt x="111" y="143"/>
                  </a:cubicBezTo>
                  <a:cubicBezTo>
                    <a:pt x="111" y="146"/>
                    <a:pt x="108" y="149"/>
                    <a:pt x="105" y="149"/>
                  </a:cubicBezTo>
                  <a:moveTo>
                    <a:pt x="105" y="119"/>
                  </a:moveTo>
                  <a:cubicBezTo>
                    <a:pt x="29" y="119"/>
                    <a:pt x="29" y="119"/>
                    <a:pt x="29" y="119"/>
                  </a:cubicBezTo>
                  <a:cubicBezTo>
                    <a:pt x="25" y="119"/>
                    <a:pt x="22" y="116"/>
                    <a:pt x="22" y="112"/>
                  </a:cubicBezTo>
                  <a:cubicBezTo>
                    <a:pt x="22" y="109"/>
                    <a:pt x="25" y="106"/>
                    <a:pt x="29" y="106"/>
                  </a:cubicBezTo>
                  <a:cubicBezTo>
                    <a:pt x="105" y="106"/>
                    <a:pt x="105" y="106"/>
                    <a:pt x="105" y="106"/>
                  </a:cubicBezTo>
                  <a:cubicBezTo>
                    <a:pt x="108" y="106"/>
                    <a:pt x="111" y="109"/>
                    <a:pt x="111" y="112"/>
                  </a:cubicBezTo>
                  <a:cubicBezTo>
                    <a:pt x="111" y="116"/>
                    <a:pt x="108" y="119"/>
                    <a:pt x="105" y="119"/>
                  </a:cubicBezTo>
                  <a:moveTo>
                    <a:pt x="102" y="40"/>
                  </a:moveTo>
                  <a:cubicBezTo>
                    <a:pt x="97" y="40"/>
                    <a:pt x="93" y="36"/>
                    <a:pt x="93" y="31"/>
                  </a:cubicBezTo>
                  <a:cubicBezTo>
                    <a:pt x="93" y="26"/>
                    <a:pt x="97" y="22"/>
                    <a:pt x="102" y="22"/>
                  </a:cubicBezTo>
                  <a:cubicBezTo>
                    <a:pt x="107" y="22"/>
                    <a:pt x="111" y="26"/>
                    <a:pt x="111" y="31"/>
                  </a:cubicBezTo>
                  <a:cubicBezTo>
                    <a:pt x="111" y="36"/>
                    <a:pt x="107" y="40"/>
                    <a:pt x="102" y="4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nvGrpSpPr>
          <p:cNvPr id="32" name="Group 31"/>
          <p:cNvGrpSpPr/>
          <p:nvPr/>
        </p:nvGrpSpPr>
        <p:grpSpPr bwMode="black">
          <a:xfrm>
            <a:off x="784502" y="4041309"/>
            <a:ext cx="657577" cy="674150"/>
            <a:chOff x="8587169" y="5108012"/>
            <a:chExt cx="1184275" cy="1214438"/>
          </a:xfrm>
          <a:solidFill>
            <a:schemeClr val="tx1"/>
          </a:solidFill>
        </p:grpSpPr>
        <p:sp>
          <p:nvSpPr>
            <p:cNvPr id="33" name="Freeform 43"/>
            <p:cNvSpPr>
              <a:spLocks noEditPoints="1"/>
            </p:cNvSpPr>
            <p:nvPr/>
          </p:nvSpPr>
          <p:spPr bwMode="black">
            <a:xfrm>
              <a:off x="8587169" y="5108012"/>
              <a:ext cx="1184275" cy="1214438"/>
            </a:xfrm>
            <a:custGeom>
              <a:avLst/>
              <a:gdLst>
                <a:gd name="T0" fmla="*/ 0 w 316"/>
                <a:gd name="T1" fmla="*/ 78 h 324"/>
                <a:gd name="T2" fmla="*/ 0 w 316"/>
                <a:gd name="T3" fmla="*/ 63 h 324"/>
                <a:gd name="T4" fmla="*/ 0 w 316"/>
                <a:gd name="T5" fmla="*/ 47 h 324"/>
                <a:gd name="T6" fmla="*/ 0 w 316"/>
                <a:gd name="T7" fmla="*/ 16 h 324"/>
                <a:gd name="T8" fmla="*/ 0 w 316"/>
                <a:gd name="T9" fmla="*/ 0 h 324"/>
                <a:gd name="T10" fmla="*/ 13 w 316"/>
                <a:gd name="T11" fmla="*/ 78 h 324"/>
                <a:gd name="T12" fmla="*/ 15 w 316"/>
                <a:gd name="T13" fmla="*/ 0 h 324"/>
                <a:gd name="T14" fmla="*/ 26 w 316"/>
                <a:gd name="T15" fmla="*/ 78 h 324"/>
                <a:gd name="T16" fmla="*/ 31 w 316"/>
                <a:gd name="T17" fmla="*/ 0 h 324"/>
                <a:gd name="T18" fmla="*/ 46 w 316"/>
                <a:gd name="T19" fmla="*/ 0 h 324"/>
                <a:gd name="T20" fmla="*/ 52 w 316"/>
                <a:gd name="T21" fmla="*/ 78 h 324"/>
                <a:gd name="T22" fmla="*/ 39 w 316"/>
                <a:gd name="T23" fmla="*/ 78 h 324"/>
                <a:gd name="T24" fmla="*/ 62 w 316"/>
                <a:gd name="T25" fmla="*/ 0 h 324"/>
                <a:gd name="T26" fmla="*/ 65 w 316"/>
                <a:gd name="T27" fmla="*/ 78 h 324"/>
                <a:gd name="T28" fmla="*/ 78 w 316"/>
                <a:gd name="T29" fmla="*/ 0 h 324"/>
                <a:gd name="T30" fmla="*/ 78 w 316"/>
                <a:gd name="T31" fmla="*/ 78 h 324"/>
                <a:gd name="T32" fmla="*/ 78 w 316"/>
                <a:gd name="T33" fmla="*/ 63 h 324"/>
                <a:gd name="T34" fmla="*/ 78 w 316"/>
                <a:gd name="T35" fmla="*/ 47 h 324"/>
                <a:gd name="T36" fmla="*/ 78 w 316"/>
                <a:gd name="T37" fmla="*/ 16 h 324"/>
                <a:gd name="T38" fmla="*/ 0 w 316"/>
                <a:gd name="T39" fmla="*/ 32 h 324"/>
                <a:gd name="T40" fmla="*/ 78 w 316"/>
                <a:gd name="T41" fmla="*/ 32 h 324"/>
                <a:gd name="T42" fmla="*/ 316 w 316"/>
                <a:gd name="T43" fmla="*/ 182 h 324"/>
                <a:gd name="T44" fmla="*/ 114 w 316"/>
                <a:gd name="T45" fmla="*/ 42 h 324"/>
                <a:gd name="T46" fmla="*/ 114 w 316"/>
                <a:gd name="T47" fmla="*/ 49 h 324"/>
                <a:gd name="T48" fmla="*/ 116 w 316"/>
                <a:gd name="T49" fmla="*/ 28 h 324"/>
                <a:gd name="T50" fmla="*/ 119 w 316"/>
                <a:gd name="T51" fmla="*/ 62 h 324"/>
                <a:gd name="T52" fmla="*/ 123 w 316"/>
                <a:gd name="T53" fmla="*/ 16 h 324"/>
                <a:gd name="T54" fmla="*/ 127 w 316"/>
                <a:gd name="T55" fmla="*/ 73 h 324"/>
                <a:gd name="T56" fmla="*/ 133 w 316"/>
                <a:gd name="T57" fmla="*/ 7 h 324"/>
                <a:gd name="T58" fmla="*/ 138 w 316"/>
                <a:gd name="T59" fmla="*/ 81 h 324"/>
                <a:gd name="T60" fmla="*/ 146 w 316"/>
                <a:gd name="T61" fmla="*/ 1 h 324"/>
                <a:gd name="T62" fmla="*/ 158 w 316"/>
                <a:gd name="T63" fmla="*/ 84 h 324"/>
                <a:gd name="T64" fmla="*/ 166 w 316"/>
                <a:gd name="T65" fmla="*/ 2 h 324"/>
                <a:gd name="T66" fmla="*/ 172 w 316"/>
                <a:gd name="T67" fmla="*/ 81 h 324"/>
                <a:gd name="T68" fmla="*/ 179 w 316"/>
                <a:gd name="T69" fmla="*/ 7 h 324"/>
                <a:gd name="T70" fmla="*/ 183 w 316"/>
                <a:gd name="T71" fmla="*/ 74 h 324"/>
                <a:gd name="T72" fmla="*/ 189 w 316"/>
                <a:gd name="T73" fmla="*/ 17 h 324"/>
                <a:gd name="T74" fmla="*/ 192 w 316"/>
                <a:gd name="T75" fmla="*/ 63 h 324"/>
                <a:gd name="T76" fmla="*/ 196 w 316"/>
                <a:gd name="T77" fmla="*/ 29 h 324"/>
                <a:gd name="T78" fmla="*/ 197 w 316"/>
                <a:gd name="T79" fmla="*/ 50 h 324"/>
                <a:gd name="T80" fmla="*/ 198 w 316"/>
                <a:gd name="T81" fmla="*/ 42 h 324"/>
                <a:gd name="T82" fmla="*/ 316 w 316"/>
                <a:gd name="T83" fmla="*/ 249 h 324"/>
                <a:gd name="T84" fmla="*/ 146 w 316"/>
                <a:gd name="T85" fmla="*/ 249 h 324"/>
                <a:gd name="T86" fmla="*/ 0 w 316"/>
                <a:gd name="T87" fmla="*/ 189 h 324"/>
                <a:gd name="T88" fmla="*/ 0 w 316"/>
                <a:gd name="T89" fmla="*/ 198 h 324"/>
                <a:gd name="T90" fmla="*/ 0 w 316"/>
                <a:gd name="T91" fmla="*/ 177 h 324"/>
                <a:gd name="T92" fmla="*/ 0 w 316"/>
                <a:gd name="T93" fmla="*/ 165 h 324"/>
                <a:gd name="T94" fmla="*/ 0 w 316"/>
                <a:gd name="T95" fmla="*/ 153 h 324"/>
                <a:gd name="T96" fmla="*/ 0 w 316"/>
                <a:gd name="T97" fmla="*/ 141 h 324"/>
                <a:gd name="T98" fmla="*/ 0 w 316"/>
                <a:gd name="T99" fmla="*/ 129 h 324"/>
                <a:gd name="T100" fmla="*/ 6 w 316"/>
                <a:gd name="T101" fmla="*/ 120 h 324"/>
                <a:gd name="T102" fmla="*/ 16 w 316"/>
                <a:gd name="T103" fmla="*/ 189 h 324"/>
                <a:gd name="T104" fmla="*/ 16 w 316"/>
                <a:gd name="T105" fmla="*/ 124 h 324"/>
                <a:gd name="T106" fmla="*/ 27 w 316"/>
                <a:gd name="T107" fmla="*/ 183 h 324"/>
                <a:gd name="T108" fmla="*/ 27 w 316"/>
                <a:gd name="T109" fmla="*/ 130 h 324"/>
                <a:gd name="T110" fmla="*/ 37 w 316"/>
                <a:gd name="T111" fmla="*/ 177 h 324"/>
                <a:gd name="T112" fmla="*/ 37 w 316"/>
                <a:gd name="T113" fmla="*/ 136 h 324"/>
                <a:gd name="T114" fmla="*/ 47 w 316"/>
                <a:gd name="T115" fmla="*/ 171 h 324"/>
                <a:gd name="T116" fmla="*/ 48 w 316"/>
                <a:gd name="T117" fmla="*/ 142 h 324"/>
                <a:gd name="T118" fmla="*/ 58 w 316"/>
                <a:gd name="T119" fmla="*/ 165 h 324"/>
                <a:gd name="T120" fmla="*/ 58 w 316"/>
                <a:gd name="T121" fmla="*/ 148 h 324"/>
                <a:gd name="T122" fmla="*/ 60 w 316"/>
                <a:gd name="T123" fmla="*/ 156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6" h="324">
                  <a:moveTo>
                    <a:pt x="0" y="78"/>
                  </a:moveTo>
                  <a:cubicBezTo>
                    <a:pt x="6" y="78"/>
                    <a:pt x="6" y="78"/>
                    <a:pt x="6" y="78"/>
                  </a:cubicBezTo>
                  <a:cubicBezTo>
                    <a:pt x="6" y="84"/>
                    <a:pt x="6" y="84"/>
                    <a:pt x="6" y="84"/>
                  </a:cubicBezTo>
                  <a:cubicBezTo>
                    <a:pt x="0" y="84"/>
                    <a:pt x="0" y="84"/>
                    <a:pt x="0" y="84"/>
                  </a:cubicBezTo>
                  <a:lnTo>
                    <a:pt x="0" y="78"/>
                  </a:lnTo>
                  <a:close/>
                  <a:moveTo>
                    <a:pt x="0" y="63"/>
                  </a:moveTo>
                  <a:cubicBezTo>
                    <a:pt x="6" y="63"/>
                    <a:pt x="6" y="63"/>
                    <a:pt x="6" y="63"/>
                  </a:cubicBezTo>
                  <a:cubicBezTo>
                    <a:pt x="6" y="69"/>
                    <a:pt x="6" y="69"/>
                    <a:pt x="6" y="69"/>
                  </a:cubicBezTo>
                  <a:cubicBezTo>
                    <a:pt x="0" y="69"/>
                    <a:pt x="0" y="69"/>
                    <a:pt x="0" y="69"/>
                  </a:cubicBezTo>
                  <a:lnTo>
                    <a:pt x="0" y="63"/>
                  </a:lnTo>
                  <a:close/>
                  <a:moveTo>
                    <a:pt x="0" y="47"/>
                  </a:moveTo>
                  <a:cubicBezTo>
                    <a:pt x="6" y="47"/>
                    <a:pt x="6" y="47"/>
                    <a:pt x="6" y="47"/>
                  </a:cubicBezTo>
                  <a:cubicBezTo>
                    <a:pt x="6" y="53"/>
                    <a:pt x="6" y="53"/>
                    <a:pt x="6" y="53"/>
                  </a:cubicBezTo>
                  <a:cubicBezTo>
                    <a:pt x="0" y="53"/>
                    <a:pt x="0" y="53"/>
                    <a:pt x="0" y="53"/>
                  </a:cubicBezTo>
                  <a:lnTo>
                    <a:pt x="0" y="47"/>
                  </a:lnTo>
                  <a:close/>
                  <a:moveTo>
                    <a:pt x="0" y="16"/>
                  </a:moveTo>
                  <a:cubicBezTo>
                    <a:pt x="6" y="16"/>
                    <a:pt x="6" y="16"/>
                    <a:pt x="6" y="16"/>
                  </a:cubicBezTo>
                  <a:cubicBezTo>
                    <a:pt x="6" y="22"/>
                    <a:pt x="6" y="22"/>
                    <a:pt x="6" y="22"/>
                  </a:cubicBezTo>
                  <a:cubicBezTo>
                    <a:pt x="0" y="22"/>
                    <a:pt x="0" y="22"/>
                    <a:pt x="0" y="22"/>
                  </a:cubicBezTo>
                  <a:lnTo>
                    <a:pt x="0" y="16"/>
                  </a:lnTo>
                  <a:close/>
                  <a:moveTo>
                    <a:pt x="0" y="0"/>
                  </a:moveTo>
                  <a:cubicBezTo>
                    <a:pt x="6" y="0"/>
                    <a:pt x="6" y="0"/>
                    <a:pt x="6" y="0"/>
                  </a:cubicBezTo>
                  <a:cubicBezTo>
                    <a:pt x="6" y="7"/>
                    <a:pt x="6" y="7"/>
                    <a:pt x="6" y="7"/>
                  </a:cubicBezTo>
                  <a:cubicBezTo>
                    <a:pt x="0" y="7"/>
                    <a:pt x="0" y="7"/>
                    <a:pt x="0" y="7"/>
                  </a:cubicBezTo>
                  <a:lnTo>
                    <a:pt x="0" y="0"/>
                  </a:lnTo>
                  <a:close/>
                  <a:moveTo>
                    <a:pt x="13" y="78"/>
                  </a:moveTo>
                  <a:cubicBezTo>
                    <a:pt x="19" y="78"/>
                    <a:pt x="19" y="78"/>
                    <a:pt x="19" y="78"/>
                  </a:cubicBezTo>
                  <a:cubicBezTo>
                    <a:pt x="19" y="84"/>
                    <a:pt x="19" y="84"/>
                    <a:pt x="19" y="84"/>
                  </a:cubicBezTo>
                  <a:cubicBezTo>
                    <a:pt x="13" y="84"/>
                    <a:pt x="13" y="84"/>
                    <a:pt x="13" y="84"/>
                  </a:cubicBezTo>
                  <a:lnTo>
                    <a:pt x="13" y="78"/>
                  </a:lnTo>
                  <a:close/>
                  <a:moveTo>
                    <a:pt x="15" y="0"/>
                  </a:moveTo>
                  <a:cubicBezTo>
                    <a:pt x="22" y="0"/>
                    <a:pt x="22" y="0"/>
                    <a:pt x="22" y="0"/>
                  </a:cubicBezTo>
                  <a:cubicBezTo>
                    <a:pt x="22" y="7"/>
                    <a:pt x="22" y="7"/>
                    <a:pt x="22" y="7"/>
                  </a:cubicBezTo>
                  <a:cubicBezTo>
                    <a:pt x="15" y="7"/>
                    <a:pt x="15" y="7"/>
                    <a:pt x="15" y="7"/>
                  </a:cubicBezTo>
                  <a:lnTo>
                    <a:pt x="15" y="0"/>
                  </a:lnTo>
                  <a:close/>
                  <a:moveTo>
                    <a:pt x="26" y="78"/>
                  </a:moveTo>
                  <a:cubicBezTo>
                    <a:pt x="32" y="78"/>
                    <a:pt x="32" y="78"/>
                    <a:pt x="32" y="78"/>
                  </a:cubicBezTo>
                  <a:cubicBezTo>
                    <a:pt x="32" y="84"/>
                    <a:pt x="32" y="84"/>
                    <a:pt x="32" y="84"/>
                  </a:cubicBezTo>
                  <a:cubicBezTo>
                    <a:pt x="26" y="84"/>
                    <a:pt x="26" y="84"/>
                    <a:pt x="26" y="84"/>
                  </a:cubicBezTo>
                  <a:lnTo>
                    <a:pt x="26" y="78"/>
                  </a:lnTo>
                  <a:close/>
                  <a:moveTo>
                    <a:pt x="31" y="0"/>
                  </a:moveTo>
                  <a:cubicBezTo>
                    <a:pt x="37" y="0"/>
                    <a:pt x="37" y="0"/>
                    <a:pt x="37" y="0"/>
                  </a:cubicBezTo>
                  <a:cubicBezTo>
                    <a:pt x="37" y="7"/>
                    <a:pt x="37" y="7"/>
                    <a:pt x="37" y="7"/>
                  </a:cubicBezTo>
                  <a:cubicBezTo>
                    <a:pt x="31" y="7"/>
                    <a:pt x="31" y="7"/>
                    <a:pt x="31" y="7"/>
                  </a:cubicBezTo>
                  <a:lnTo>
                    <a:pt x="31" y="0"/>
                  </a:lnTo>
                  <a:close/>
                  <a:moveTo>
                    <a:pt x="46" y="0"/>
                  </a:moveTo>
                  <a:cubicBezTo>
                    <a:pt x="53" y="0"/>
                    <a:pt x="53" y="0"/>
                    <a:pt x="53" y="0"/>
                  </a:cubicBezTo>
                  <a:cubicBezTo>
                    <a:pt x="53" y="7"/>
                    <a:pt x="53" y="7"/>
                    <a:pt x="53" y="7"/>
                  </a:cubicBezTo>
                  <a:cubicBezTo>
                    <a:pt x="46" y="7"/>
                    <a:pt x="46" y="7"/>
                    <a:pt x="46" y="7"/>
                  </a:cubicBezTo>
                  <a:lnTo>
                    <a:pt x="46" y="0"/>
                  </a:lnTo>
                  <a:close/>
                  <a:moveTo>
                    <a:pt x="52" y="78"/>
                  </a:moveTo>
                  <a:cubicBezTo>
                    <a:pt x="58" y="78"/>
                    <a:pt x="58" y="78"/>
                    <a:pt x="58" y="78"/>
                  </a:cubicBezTo>
                  <a:cubicBezTo>
                    <a:pt x="58" y="84"/>
                    <a:pt x="58" y="84"/>
                    <a:pt x="58" y="84"/>
                  </a:cubicBezTo>
                  <a:cubicBezTo>
                    <a:pt x="52" y="84"/>
                    <a:pt x="52" y="84"/>
                    <a:pt x="52" y="84"/>
                  </a:cubicBezTo>
                  <a:lnTo>
                    <a:pt x="52" y="78"/>
                  </a:lnTo>
                  <a:close/>
                  <a:moveTo>
                    <a:pt x="39" y="78"/>
                  </a:moveTo>
                  <a:cubicBezTo>
                    <a:pt x="45" y="78"/>
                    <a:pt x="45" y="78"/>
                    <a:pt x="45" y="78"/>
                  </a:cubicBezTo>
                  <a:cubicBezTo>
                    <a:pt x="45" y="84"/>
                    <a:pt x="45" y="84"/>
                    <a:pt x="45" y="84"/>
                  </a:cubicBezTo>
                  <a:cubicBezTo>
                    <a:pt x="39" y="84"/>
                    <a:pt x="39" y="84"/>
                    <a:pt x="39" y="84"/>
                  </a:cubicBezTo>
                  <a:lnTo>
                    <a:pt x="39" y="78"/>
                  </a:lnTo>
                  <a:close/>
                  <a:moveTo>
                    <a:pt x="62" y="0"/>
                  </a:moveTo>
                  <a:cubicBezTo>
                    <a:pt x="68" y="0"/>
                    <a:pt x="68" y="0"/>
                    <a:pt x="68" y="0"/>
                  </a:cubicBezTo>
                  <a:cubicBezTo>
                    <a:pt x="68" y="7"/>
                    <a:pt x="68" y="7"/>
                    <a:pt x="68" y="7"/>
                  </a:cubicBezTo>
                  <a:cubicBezTo>
                    <a:pt x="62" y="7"/>
                    <a:pt x="62" y="7"/>
                    <a:pt x="62" y="7"/>
                  </a:cubicBezTo>
                  <a:lnTo>
                    <a:pt x="62" y="0"/>
                  </a:lnTo>
                  <a:close/>
                  <a:moveTo>
                    <a:pt x="65" y="78"/>
                  </a:moveTo>
                  <a:cubicBezTo>
                    <a:pt x="71" y="78"/>
                    <a:pt x="71" y="78"/>
                    <a:pt x="71" y="78"/>
                  </a:cubicBezTo>
                  <a:cubicBezTo>
                    <a:pt x="71" y="84"/>
                    <a:pt x="71" y="84"/>
                    <a:pt x="71" y="84"/>
                  </a:cubicBezTo>
                  <a:cubicBezTo>
                    <a:pt x="65" y="84"/>
                    <a:pt x="65" y="84"/>
                    <a:pt x="65" y="84"/>
                  </a:cubicBezTo>
                  <a:lnTo>
                    <a:pt x="65" y="78"/>
                  </a:lnTo>
                  <a:close/>
                  <a:moveTo>
                    <a:pt x="78" y="0"/>
                  </a:moveTo>
                  <a:cubicBezTo>
                    <a:pt x="84" y="0"/>
                    <a:pt x="84" y="0"/>
                    <a:pt x="84" y="0"/>
                  </a:cubicBezTo>
                  <a:cubicBezTo>
                    <a:pt x="84" y="7"/>
                    <a:pt x="84" y="7"/>
                    <a:pt x="84" y="7"/>
                  </a:cubicBezTo>
                  <a:cubicBezTo>
                    <a:pt x="78" y="7"/>
                    <a:pt x="78" y="7"/>
                    <a:pt x="78" y="7"/>
                  </a:cubicBezTo>
                  <a:lnTo>
                    <a:pt x="78" y="0"/>
                  </a:lnTo>
                  <a:close/>
                  <a:moveTo>
                    <a:pt x="78" y="78"/>
                  </a:moveTo>
                  <a:cubicBezTo>
                    <a:pt x="84" y="78"/>
                    <a:pt x="84" y="78"/>
                    <a:pt x="84" y="78"/>
                  </a:cubicBezTo>
                  <a:cubicBezTo>
                    <a:pt x="84" y="84"/>
                    <a:pt x="84" y="84"/>
                    <a:pt x="84" y="84"/>
                  </a:cubicBezTo>
                  <a:cubicBezTo>
                    <a:pt x="78" y="84"/>
                    <a:pt x="78" y="84"/>
                    <a:pt x="78" y="84"/>
                  </a:cubicBezTo>
                  <a:lnTo>
                    <a:pt x="78" y="78"/>
                  </a:lnTo>
                  <a:close/>
                  <a:moveTo>
                    <a:pt x="78" y="63"/>
                  </a:moveTo>
                  <a:cubicBezTo>
                    <a:pt x="84" y="63"/>
                    <a:pt x="84" y="63"/>
                    <a:pt x="84" y="63"/>
                  </a:cubicBezTo>
                  <a:cubicBezTo>
                    <a:pt x="84" y="69"/>
                    <a:pt x="84" y="69"/>
                    <a:pt x="84" y="69"/>
                  </a:cubicBezTo>
                  <a:cubicBezTo>
                    <a:pt x="78" y="69"/>
                    <a:pt x="78" y="69"/>
                    <a:pt x="78" y="69"/>
                  </a:cubicBezTo>
                  <a:lnTo>
                    <a:pt x="78" y="63"/>
                  </a:lnTo>
                  <a:close/>
                  <a:moveTo>
                    <a:pt x="78" y="47"/>
                  </a:moveTo>
                  <a:cubicBezTo>
                    <a:pt x="84" y="47"/>
                    <a:pt x="84" y="47"/>
                    <a:pt x="84" y="47"/>
                  </a:cubicBezTo>
                  <a:cubicBezTo>
                    <a:pt x="84" y="53"/>
                    <a:pt x="84" y="53"/>
                    <a:pt x="84" y="53"/>
                  </a:cubicBezTo>
                  <a:cubicBezTo>
                    <a:pt x="78" y="53"/>
                    <a:pt x="78" y="53"/>
                    <a:pt x="78" y="53"/>
                  </a:cubicBezTo>
                  <a:lnTo>
                    <a:pt x="78" y="47"/>
                  </a:lnTo>
                  <a:close/>
                  <a:moveTo>
                    <a:pt x="78" y="16"/>
                  </a:moveTo>
                  <a:cubicBezTo>
                    <a:pt x="84" y="16"/>
                    <a:pt x="84" y="16"/>
                    <a:pt x="84" y="16"/>
                  </a:cubicBezTo>
                  <a:cubicBezTo>
                    <a:pt x="84" y="22"/>
                    <a:pt x="84" y="22"/>
                    <a:pt x="84" y="22"/>
                  </a:cubicBezTo>
                  <a:cubicBezTo>
                    <a:pt x="78" y="22"/>
                    <a:pt x="78" y="22"/>
                    <a:pt x="78" y="22"/>
                  </a:cubicBezTo>
                  <a:lnTo>
                    <a:pt x="78" y="16"/>
                  </a:lnTo>
                  <a:close/>
                  <a:moveTo>
                    <a:pt x="0" y="32"/>
                  </a:moveTo>
                  <a:cubicBezTo>
                    <a:pt x="6" y="32"/>
                    <a:pt x="6" y="32"/>
                    <a:pt x="6" y="32"/>
                  </a:cubicBezTo>
                  <a:cubicBezTo>
                    <a:pt x="6" y="38"/>
                    <a:pt x="6" y="38"/>
                    <a:pt x="6" y="38"/>
                  </a:cubicBezTo>
                  <a:cubicBezTo>
                    <a:pt x="0" y="38"/>
                    <a:pt x="0" y="38"/>
                    <a:pt x="0" y="38"/>
                  </a:cubicBezTo>
                  <a:lnTo>
                    <a:pt x="0" y="32"/>
                  </a:lnTo>
                  <a:close/>
                  <a:moveTo>
                    <a:pt x="78" y="32"/>
                  </a:moveTo>
                  <a:cubicBezTo>
                    <a:pt x="84" y="32"/>
                    <a:pt x="84" y="32"/>
                    <a:pt x="84" y="32"/>
                  </a:cubicBezTo>
                  <a:cubicBezTo>
                    <a:pt x="84" y="38"/>
                    <a:pt x="84" y="38"/>
                    <a:pt x="84" y="38"/>
                  </a:cubicBezTo>
                  <a:cubicBezTo>
                    <a:pt x="78" y="38"/>
                    <a:pt x="78" y="38"/>
                    <a:pt x="78" y="38"/>
                  </a:cubicBezTo>
                  <a:lnTo>
                    <a:pt x="78" y="32"/>
                  </a:lnTo>
                  <a:close/>
                  <a:moveTo>
                    <a:pt x="316" y="182"/>
                  </a:moveTo>
                  <a:cubicBezTo>
                    <a:pt x="316" y="161"/>
                    <a:pt x="299" y="144"/>
                    <a:pt x="278" y="144"/>
                  </a:cubicBezTo>
                  <a:cubicBezTo>
                    <a:pt x="258" y="144"/>
                    <a:pt x="241" y="161"/>
                    <a:pt x="241" y="182"/>
                  </a:cubicBezTo>
                  <a:cubicBezTo>
                    <a:pt x="241" y="203"/>
                    <a:pt x="258" y="219"/>
                    <a:pt x="278" y="219"/>
                  </a:cubicBezTo>
                  <a:cubicBezTo>
                    <a:pt x="299" y="219"/>
                    <a:pt x="316" y="203"/>
                    <a:pt x="316" y="182"/>
                  </a:cubicBezTo>
                  <a:moveTo>
                    <a:pt x="114" y="42"/>
                  </a:moveTo>
                  <a:cubicBezTo>
                    <a:pt x="114" y="39"/>
                    <a:pt x="114" y="37"/>
                    <a:pt x="114" y="35"/>
                  </a:cubicBezTo>
                  <a:cubicBezTo>
                    <a:pt x="121" y="36"/>
                    <a:pt x="121" y="36"/>
                    <a:pt x="121" y="36"/>
                  </a:cubicBezTo>
                  <a:cubicBezTo>
                    <a:pt x="120" y="38"/>
                    <a:pt x="120" y="40"/>
                    <a:pt x="120" y="42"/>
                  </a:cubicBezTo>
                  <a:lnTo>
                    <a:pt x="114" y="42"/>
                  </a:lnTo>
                  <a:close/>
                  <a:moveTo>
                    <a:pt x="114" y="49"/>
                  </a:moveTo>
                  <a:cubicBezTo>
                    <a:pt x="120" y="48"/>
                    <a:pt x="120" y="48"/>
                    <a:pt x="120" y="48"/>
                  </a:cubicBezTo>
                  <a:cubicBezTo>
                    <a:pt x="121" y="50"/>
                    <a:pt x="121" y="52"/>
                    <a:pt x="122" y="53"/>
                  </a:cubicBezTo>
                  <a:cubicBezTo>
                    <a:pt x="116" y="55"/>
                    <a:pt x="116" y="55"/>
                    <a:pt x="116" y="55"/>
                  </a:cubicBezTo>
                  <a:cubicBezTo>
                    <a:pt x="115" y="53"/>
                    <a:pt x="115" y="51"/>
                    <a:pt x="114" y="49"/>
                  </a:cubicBezTo>
                  <a:moveTo>
                    <a:pt x="116" y="28"/>
                  </a:moveTo>
                  <a:cubicBezTo>
                    <a:pt x="117" y="26"/>
                    <a:pt x="118" y="24"/>
                    <a:pt x="119" y="22"/>
                  </a:cubicBezTo>
                  <a:cubicBezTo>
                    <a:pt x="124" y="25"/>
                    <a:pt x="124" y="25"/>
                    <a:pt x="124" y="25"/>
                  </a:cubicBezTo>
                  <a:cubicBezTo>
                    <a:pt x="124" y="27"/>
                    <a:pt x="123" y="28"/>
                    <a:pt x="122" y="30"/>
                  </a:cubicBezTo>
                  <a:lnTo>
                    <a:pt x="116" y="28"/>
                  </a:lnTo>
                  <a:close/>
                  <a:moveTo>
                    <a:pt x="119" y="62"/>
                  </a:moveTo>
                  <a:cubicBezTo>
                    <a:pt x="124" y="59"/>
                    <a:pt x="124" y="59"/>
                    <a:pt x="124" y="59"/>
                  </a:cubicBezTo>
                  <a:cubicBezTo>
                    <a:pt x="125" y="61"/>
                    <a:pt x="126" y="62"/>
                    <a:pt x="127" y="64"/>
                  </a:cubicBezTo>
                  <a:cubicBezTo>
                    <a:pt x="122" y="68"/>
                    <a:pt x="122" y="68"/>
                    <a:pt x="122" y="68"/>
                  </a:cubicBezTo>
                  <a:cubicBezTo>
                    <a:pt x="121" y="66"/>
                    <a:pt x="120" y="64"/>
                    <a:pt x="119" y="62"/>
                  </a:cubicBezTo>
                  <a:moveTo>
                    <a:pt x="123" y="16"/>
                  </a:moveTo>
                  <a:cubicBezTo>
                    <a:pt x="124" y="14"/>
                    <a:pt x="126" y="13"/>
                    <a:pt x="128" y="11"/>
                  </a:cubicBezTo>
                  <a:cubicBezTo>
                    <a:pt x="132" y="16"/>
                    <a:pt x="132" y="16"/>
                    <a:pt x="132" y="16"/>
                  </a:cubicBezTo>
                  <a:cubicBezTo>
                    <a:pt x="130" y="17"/>
                    <a:pt x="129" y="18"/>
                    <a:pt x="128" y="20"/>
                  </a:cubicBezTo>
                  <a:lnTo>
                    <a:pt x="123" y="16"/>
                  </a:lnTo>
                  <a:close/>
                  <a:moveTo>
                    <a:pt x="127" y="73"/>
                  </a:moveTo>
                  <a:cubicBezTo>
                    <a:pt x="131" y="68"/>
                    <a:pt x="131" y="68"/>
                    <a:pt x="131" y="68"/>
                  </a:cubicBezTo>
                  <a:cubicBezTo>
                    <a:pt x="133" y="70"/>
                    <a:pt x="134" y="71"/>
                    <a:pt x="136" y="72"/>
                  </a:cubicBezTo>
                  <a:cubicBezTo>
                    <a:pt x="132" y="77"/>
                    <a:pt x="132" y="77"/>
                    <a:pt x="132" y="77"/>
                  </a:cubicBezTo>
                  <a:cubicBezTo>
                    <a:pt x="130" y="76"/>
                    <a:pt x="128" y="74"/>
                    <a:pt x="127" y="73"/>
                  </a:cubicBezTo>
                  <a:moveTo>
                    <a:pt x="133" y="7"/>
                  </a:moveTo>
                  <a:cubicBezTo>
                    <a:pt x="135" y="6"/>
                    <a:pt x="137" y="5"/>
                    <a:pt x="139" y="4"/>
                  </a:cubicBezTo>
                  <a:cubicBezTo>
                    <a:pt x="142" y="9"/>
                    <a:pt x="142" y="9"/>
                    <a:pt x="142" y="9"/>
                  </a:cubicBezTo>
                  <a:cubicBezTo>
                    <a:pt x="140" y="10"/>
                    <a:pt x="138" y="11"/>
                    <a:pt x="137" y="12"/>
                  </a:cubicBezTo>
                  <a:lnTo>
                    <a:pt x="133" y="7"/>
                  </a:lnTo>
                  <a:close/>
                  <a:moveTo>
                    <a:pt x="138" y="81"/>
                  </a:moveTo>
                  <a:cubicBezTo>
                    <a:pt x="141" y="75"/>
                    <a:pt x="141" y="75"/>
                    <a:pt x="141" y="75"/>
                  </a:cubicBezTo>
                  <a:cubicBezTo>
                    <a:pt x="143" y="76"/>
                    <a:pt x="144" y="76"/>
                    <a:pt x="146" y="77"/>
                  </a:cubicBezTo>
                  <a:cubicBezTo>
                    <a:pt x="145" y="83"/>
                    <a:pt x="145" y="83"/>
                    <a:pt x="145" y="83"/>
                  </a:cubicBezTo>
                  <a:cubicBezTo>
                    <a:pt x="142" y="82"/>
                    <a:pt x="140" y="82"/>
                    <a:pt x="138" y="81"/>
                  </a:cubicBezTo>
                  <a:moveTo>
                    <a:pt x="146" y="1"/>
                  </a:moveTo>
                  <a:cubicBezTo>
                    <a:pt x="148" y="1"/>
                    <a:pt x="150" y="1"/>
                    <a:pt x="153" y="0"/>
                  </a:cubicBezTo>
                  <a:cubicBezTo>
                    <a:pt x="153" y="7"/>
                    <a:pt x="153" y="7"/>
                    <a:pt x="153" y="7"/>
                  </a:cubicBezTo>
                  <a:cubicBezTo>
                    <a:pt x="151" y="7"/>
                    <a:pt x="149" y="7"/>
                    <a:pt x="147" y="8"/>
                  </a:cubicBezTo>
                  <a:lnTo>
                    <a:pt x="146" y="1"/>
                  </a:lnTo>
                  <a:close/>
                  <a:moveTo>
                    <a:pt x="152" y="84"/>
                  </a:moveTo>
                  <a:cubicBezTo>
                    <a:pt x="152" y="78"/>
                    <a:pt x="152" y="78"/>
                    <a:pt x="152" y="78"/>
                  </a:cubicBezTo>
                  <a:cubicBezTo>
                    <a:pt x="153" y="78"/>
                    <a:pt x="155" y="78"/>
                    <a:pt x="156" y="78"/>
                  </a:cubicBezTo>
                  <a:cubicBezTo>
                    <a:pt x="157" y="78"/>
                    <a:pt x="157" y="78"/>
                    <a:pt x="158" y="78"/>
                  </a:cubicBezTo>
                  <a:cubicBezTo>
                    <a:pt x="158" y="84"/>
                    <a:pt x="158" y="84"/>
                    <a:pt x="158" y="84"/>
                  </a:cubicBezTo>
                  <a:cubicBezTo>
                    <a:pt x="157" y="84"/>
                    <a:pt x="157" y="84"/>
                    <a:pt x="156" y="84"/>
                  </a:cubicBezTo>
                  <a:cubicBezTo>
                    <a:pt x="154" y="84"/>
                    <a:pt x="153" y="84"/>
                    <a:pt x="152" y="84"/>
                  </a:cubicBezTo>
                  <a:moveTo>
                    <a:pt x="159" y="7"/>
                  </a:moveTo>
                  <a:cubicBezTo>
                    <a:pt x="160" y="0"/>
                    <a:pt x="160" y="0"/>
                    <a:pt x="160" y="0"/>
                  </a:cubicBezTo>
                  <a:cubicBezTo>
                    <a:pt x="162" y="1"/>
                    <a:pt x="164" y="1"/>
                    <a:pt x="166" y="2"/>
                  </a:cubicBezTo>
                  <a:cubicBezTo>
                    <a:pt x="165" y="8"/>
                    <a:pt x="165" y="8"/>
                    <a:pt x="165" y="8"/>
                  </a:cubicBezTo>
                  <a:cubicBezTo>
                    <a:pt x="163" y="7"/>
                    <a:pt x="161" y="7"/>
                    <a:pt x="159" y="7"/>
                  </a:cubicBezTo>
                  <a:moveTo>
                    <a:pt x="164" y="77"/>
                  </a:moveTo>
                  <a:cubicBezTo>
                    <a:pt x="166" y="77"/>
                    <a:pt x="168" y="76"/>
                    <a:pt x="169" y="76"/>
                  </a:cubicBezTo>
                  <a:cubicBezTo>
                    <a:pt x="172" y="81"/>
                    <a:pt x="172" y="81"/>
                    <a:pt x="172" y="81"/>
                  </a:cubicBezTo>
                  <a:cubicBezTo>
                    <a:pt x="170" y="82"/>
                    <a:pt x="168" y="83"/>
                    <a:pt x="165" y="83"/>
                  </a:cubicBezTo>
                  <a:lnTo>
                    <a:pt x="164" y="77"/>
                  </a:lnTo>
                  <a:close/>
                  <a:moveTo>
                    <a:pt x="170" y="10"/>
                  </a:moveTo>
                  <a:cubicBezTo>
                    <a:pt x="173" y="4"/>
                    <a:pt x="173" y="4"/>
                    <a:pt x="173" y="4"/>
                  </a:cubicBezTo>
                  <a:cubicBezTo>
                    <a:pt x="175" y="5"/>
                    <a:pt x="177" y="6"/>
                    <a:pt x="179" y="7"/>
                  </a:cubicBezTo>
                  <a:cubicBezTo>
                    <a:pt x="175" y="12"/>
                    <a:pt x="175" y="12"/>
                    <a:pt x="175" y="12"/>
                  </a:cubicBezTo>
                  <a:cubicBezTo>
                    <a:pt x="174" y="11"/>
                    <a:pt x="172" y="10"/>
                    <a:pt x="170" y="10"/>
                  </a:cubicBezTo>
                  <a:moveTo>
                    <a:pt x="175" y="73"/>
                  </a:moveTo>
                  <a:cubicBezTo>
                    <a:pt x="176" y="72"/>
                    <a:pt x="178" y="71"/>
                    <a:pt x="179" y="69"/>
                  </a:cubicBezTo>
                  <a:cubicBezTo>
                    <a:pt x="183" y="74"/>
                    <a:pt x="183" y="74"/>
                    <a:pt x="183" y="74"/>
                  </a:cubicBezTo>
                  <a:cubicBezTo>
                    <a:pt x="182" y="75"/>
                    <a:pt x="180" y="77"/>
                    <a:pt x="178" y="78"/>
                  </a:cubicBezTo>
                  <a:lnTo>
                    <a:pt x="175" y="73"/>
                  </a:lnTo>
                  <a:close/>
                  <a:moveTo>
                    <a:pt x="180" y="16"/>
                  </a:moveTo>
                  <a:cubicBezTo>
                    <a:pt x="184" y="12"/>
                    <a:pt x="184" y="12"/>
                    <a:pt x="184" y="12"/>
                  </a:cubicBezTo>
                  <a:cubicBezTo>
                    <a:pt x="186" y="13"/>
                    <a:pt x="188" y="15"/>
                    <a:pt x="189" y="17"/>
                  </a:cubicBezTo>
                  <a:cubicBezTo>
                    <a:pt x="184" y="20"/>
                    <a:pt x="184" y="20"/>
                    <a:pt x="184" y="20"/>
                  </a:cubicBezTo>
                  <a:cubicBezTo>
                    <a:pt x="183" y="19"/>
                    <a:pt x="182" y="17"/>
                    <a:pt x="180" y="16"/>
                  </a:cubicBezTo>
                  <a:moveTo>
                    <a:pt x="184" y="65"/>
                  </a:moveTo>
                  <a:cubicBezTo>
                    <a:pt x="185" y="63"/>
                    <a:pt x="186" y="62"/>
                    <a:pt x="187" y="60"/>
                  </a:cubicBezTo>
                  <a:cubicBezTo>
                    <a:pt x="192" y="63"/>
                    <a:pt x="192" y="63"/>
                    <a:pt x="192" y="63"/>
                  </a:cubicBezTo>
                  <a:cubicBezTo>
                    <a:pt x="191" y="65"/>
                    <a:pt x="190" y="67"/>
                    <a:pt x="188" y="69"/>
                  </a:cubicBezTo>
                  <a:lnTo>
                    <a:pt x="184" y="65"/>
                  </a:lnTo>
                  <a:close/>
                  <a:moveTo>
                    <a:pt x="187" y="26"/>
                  </a:moveTo>
                  <a:cubicBezTo>
                    <a:pt x="193" y="23"/>
                    <a:pt x="193" y="23"/>
                    <a:pt x="193" y="23"/>
                  </a:cubicBezTo>
                  <a:cubicBezTo>
                    <a:pt x="194" y="25"/>
                    <a:pt x="195" y="27"/>
                    <a:pt x="196" y="29"/>
                  </a:cubicBezTo>
                  <a:cubicBezTo>
                    <a:pt x="190" y="31"/>
                    <a:pt x="190" y="31"/>
                    <a:pt x="190" y="31"/>
                  </a:cubicBezTo>
                  <a:cubicBezTo>
                    <a:pt x="189" y="29"/>
                    <a:pt x="188" y="27"/>
                    <a:pt x="187" y="26"/>
                  </a:cubicBezTo>
                  <a:moveTo>
                    <a:pt x="189" y="55"/>
                  </a:moveTo>
                  <a:cubicBezTo>
                    <a:pt x="190" y="53"/>
                    <a:pt x="191" y="51"/>
                    <a:pt x="191" y="49"/>
                  </a:cubicBezTo>
                  <a:cubicBezTo>
                    <a:pt x="197" y="50"/>
                    <a:pt x="197" y="50"/>
                    <a:pt x="197" y="50"/>
                  </a:cubicBezTo>
                  <a:cubicBezTo>
                    <a:pt x="197" y="53"/>
                    <a:pt x="196" y="55"/>
                    <a:pt x="195" y="57"/>
                  </a:cubicBezTo>
                  <a:lnTo>
                    <a:pt x="189" y="55"/>
                  </a:lnTo>
                  <a:close/>
                  <a:moveTo>
                    <a:pt x="191" y="37"/>
                  </a:moveTo>
                  <a:cubicBezTo>
                    <a:pt x="197" y="36"/>
                    <a:pt x="197" y="36"/>
                    <a:pt x="197" y="36"/>
                  </a:cubicBezTo>
                  <a:cubicBezTo>
                    <a:pt x="198" y="38"/>
                    <a:pt x="198" y="40"/>
                    <a:pt x="198" y="42"/>
                  </a:cubicBezTo>
                  <a:cubicBezTo>
                    <a:pt x="198" y="43"/>
                    <a:pt x="198" y="43"/>
                    <a:pt x="198" y="43"/>
                  </a:cubicBezTo>
                  <a:cubicBezTo>
                    <a:pt x="192" y="43"/>
                    <a:pt x="192" y="43"/>
                    <a:pt x="192" y="43"/>
                  </a:cubicBezTo>
                  <a:cubicBezTo>
                    <a:pt x="192" y="42"/>
                    <a:pt x="192" y="42"/>
                    <a:pt x="192" y="42"/>
                  </a:cubicBezTo>
                  <a:cubicBezTo>
                    <a:pt x="192" y="40"/>
                    <a:pt x="191" y="39"/>
                    <a:pt x="191" y="37"/>
                  </a:cubicBezTo>
                  <a:moveTo>
                    <a:pt x="316" y="249"/>
                  </a:moveTo>
                  <a:cubicBezTo>
                    <a:pt x="241" y="249"/>
                    <a:pt x="241" y="249"/>
                    <a:pt x="241" y="249"/>
                  </a:cubicBezTo>
                  <a:cubicBezTo>
                    <a:pt x="241" y="324"/>
                    <a:pt x="241" y="324"/>
                    <a:pt x="241" y="324"/>
                  </a:cubicBezTo>
                  <a:cubicBezTo>
                    <a:pt x="316" y="324"/>
                    <a:pt x="316" y="324"/>
                    <a:pt x="316" y="324"/>
                  </a:cubicBezTo>
                  <a:lnTo>
                    <a:pt x="316" y="249"/>
                  </a:lnTo>
                  <a:close/>
                  <a:moveTo>
                    <a:pt x="146" y="249"/>
                  </a:moveTo>
                  <a:cubicBezTo>
                    <a:pt x="146" y="324"/>
                    <a:pt x="146" y="324"/>
                    <a:pt x="146" y="324"/>
                  </a:cubicBezTo>
                  <a:cubicBezTo>
                    <a:pt x="211" y="287"/>
                    <a:pt x="211" y="287"/>
                    <a:pt x="211" y="287"/>
                  </a:cubicBezTo>
                  <a:lnTo>
                    <a:pt x="146" y="249"/>
                  </a:lnTo>
                  <a:close/>
                  <a:moveTo>
                    <a:pt x="0" y="198"/>
                  </a:moveTo>
                  <a:cubicBezTo>
                    <a:pt x="0" y="189"/>
                    <a:pt x="0" y="189"/>
                    <a:pt x="0" y="189"/>
                  </a:cubicBezTo>
                  <a:cubicBezTo>
                    <a:pt x="6" y="189"/>
                    <a:pt x="6" y="189"/>
                    <a:pt x="6" y="189"/>
                  </a:cubicBezTo>
                  <a:cubicBezTo>
                    <a:pt x="6" y="193"/>
                    <a:pt x="6" y="193"/>
                    <a:pt x="6" y="193"/>
                  </a:cubicBezTo>
                  <a:cubicBezTo>
                    <a:pt x="5" y="193"/>
                    <a:pt x="5" y="193"/>
                    <a:pt x="5" y="193"/>
                  </a:cubicBezTo>
                  <a:cubicBezTo>
                    <a:pt x="6" y="195"/>
                    <a:pt x="6" y="195"/>
                    <a:pt x="6" y="195"/>
                  </a:cubicBezTo>
                  <a:lnTo>
                    <a:pt x="0" y="198"/>
                  </a:lnTo>
                  <a:close/>
                  <a:moveTo>
                    <a:pt x="0" y="177"/>
                  </a:moveTo>
                  <a:cubicBezTo>
                    <a:pt x="6" y="177"/>
                    <a:pt x="6" y="177"/>
                    <a:pt x="6" y="177"/>
                  </a:cubicBezTo>
                  <a:cubicBezTo>
                    <a:pt x="6" y="183"/>
                    <a:pt x="6" y="183"/>
                    <a:pt x="6" y="183"/>
                  </a:cubicBezTo>
                  <a:cubicBezTo>
                    <a:pt x="0" y="183"/>
                    <a:pt x="0" y="183"/>
                    <a:pt x="0" y="183"/>
                  </a:cubicBezTo>
                  <a:lnTo>
                    <a:pt x="0" y="177"/>
                  </a:lnTo>
                  <a:close/>
                  <a:moveTo>
                    <a:pt x="0" y="165"/>
                  </a:moveTo>
                  <a:cubicBezTo>
                    <a:pt x="6" y="165"/>
                    <a:pt x="6" y="165"/>
                    <a:pt x="6" y="165"/>
                  </a:cubicBezTo>
                  <a:cubicBezTo>
                    <a:pt x="6" y="171"/>
                    <a:pt x="6" y="171"/>
                    <a:pt x="6" y="171"/>
                  </a:cubicBezTo>
                  <a:cubicBezTo>
                    <a:pt x="0" y="171"/>
                    <a:pt x="0" y="171"/>
                    <a:pt x="0" y="171"/>
                  </a:cubicBezTo>
                  <a:lnTo>
                    <a:pt x="0" y="165"/>
                  </a:lnTo>
                  <a:close/>
                  <a:moveTo>
                    <a:pt x="0" y="153"/>
                  </a:moveTo>
                  <a:cubicBezTo>
                    <a:pt x="6" y="153"/>
                    <a:pt x="6" y="153"/>
                    <a:pt x="6" y="153"/>
                  </a:cubicBezTo>
                  <a:cubicBezTo>
                    <a:pt x="6" y="159"/>
                    <a:pt x="6" y="159"/>
                    <a:pt x="6" y="159"/>
                  </a:cubicBezTo>
                  <a:cubicBezTo>
                    <a:pt x="0" y="159"/>
                    <a:pt x="0" y="159"/>
                    <a:pt x="0" y="159"/>
                  </a:cubicBezTo>
                  <a:lnTo>
                    <a:pt x="0" y="153"/>
                  </a:lnTo>
                  <a:close/>
                  <a:moveTo>
                    <a:pt x="0" y="141"/>
                  </a:moveTo>
                  <a:cubicBezTo>
                    <a:pt x="6" y="141"/>
                    <a:pt x="6" y="141"/>
                    <a:pt x="6" y="141"/>
                  </a:cubicBezTo>
                  <a:cubicBezTo>
                    <a:pt x="6" y="147"/>
                    <a:pt x="6" y="147"/>
                    <a:pt x="6" y="147"/>
                  </a:cubicBezTo>
                  <a:cubicBezTo>
                    <a:pt x="0" y="147"/>
                    <a:pt x="0" y="147"/>
                    <a:pt x="0" y="147"/>
                  </a:cubicBezTo>
                  <a:lnTo>
                    <a:pt x="0" y="141"/>
                  </a:lnTo>
                  <a:close/>
                  <a:moveTo>
                    <a:pt x="0" y="129"/>
                  </a:moveTo>
                  <a:cubicBezTo>
                    <a:pt x="6" y="129"/>
                    <a:pt x="6" y="129"/>
                    <a:pt x="6" y="129"/>
                  </a:cubicBezTo>
                  <a:cubicBezTo>
                    <a:pt x="6" y="135"/>
                    <a:pt x="6" y="135"/>
                    <a:pt x="6" y="135"/>
                  </a:cubicBezTo>
                  <a:cubicBezTo>
                    <a:pt x="0" y="135"/>
                    <a:pt x="0" y="135"/>
                    <a:pt x="0" y="135"/>
                  </a:cubicBezTo>
                  <a:lnTo>
                    <a:pt x="0" y="129"/>
                  </a:lnTo>
                  <a:close/>
                  <a:moveTo>
                    <a:pt x="0" y="123"/>
                  </a:moveTo>
                  <a:cubicBezTo>
                    <a:pt x="0" y="114"/>
                    <a:pt x="0" y="114"/>
                    <a:pt x="0" y="114"/>
                  </a:cubicBezTo>
                  <a:cubicBezTo>
                    <a:pt x="6" y="118"/>
                    <a:pt x="6" y="118"/>
                    <a:pt x="6" y="118"/>
                  </a:cubicBezTo>
                  <a:cubicBezTo>
                    <a:pt x="5" y="120"/>
                    <a:pt x="5" y="120"/>
                    <a:pt x="5" y="120"/>
                  </a:cubicBezTo>
                  <a:cubicBezTo>
                    <a:pt x="6" y="120"/>
                    <a:pt x="6" y="120"/>
                    <a:pt x="6" y="120"/>
                  </a:cubicBezTo>
                  <a:cubicBezTo>
                    <a:pt x="6" y="123"/>
                    <a:pt x="6" y="123"/>
                    <a:pt x="6" y="123"/>
                  </a:cubicBezTo>
                  <a:lnTo>
                    <a:pt x="0" y="123"/>
                  </a:lnTo>
                  <a:close/>
                  <a:moveTo>
                    <a:pt x="8" y="187"/>
                  </a:moveTo>
                  <a:cubicBezTo>
                    <a:pt x="13" y="184"/>
                    <a:pt x="13" y="184"/>
                    <a:pt x="13" y="184"/>
                  </a:cubicBezTo>
                  <a:cubicBezTo>
                    <a:pt x="16" y="189"/>
                    <a:pt x="16" y="189"/>
                    <a:pt x="16" y="189"/>
                  </a:cubicBezTo>
                  <a:cubicBezTo>
                    <a:pt x="11" y="192"/>
                    <a:pt x="11" y="192"/>
                    <a:pt x="11" y="192"/>
                  </a:cubicBezTo>
                  <a:lnTo>
                    <a:pt x="8" y="187"/>
                  </a:lnTo>
                  <a:close/>
                  <a:moveTo>
                    <a:pt x="8" y="126"/>
                  </a:moveTo>
                  <a:cubicBezTo>
                    <a:pt x="11" y="121"/>
                    <a:pt x="11" y="121"/>
                    <a:pt x="11" y="121"/>
                  </a:cubicBezTo>
                  <a:cubicBezTo>
                    <a:pt x="16" y="124"/>
                    <a:pt x="16" y="124"/>
                    <a:pt x="16" y="124"/>
                  </a:cubicBezTo>
                  <a:cubicBezTo>
                    <a:pt x="13" y="129"/>
                    <a:pt x="13" y="129"/>
                    <a:pt x="13" y="129"/>
                  </a:cubicBezTo>
                  <a:lnTo>
                    <a:pt x="8" y="126"/>
                  </a:lnTo>
                  <a:close/>
                  <a:moveTo>
                    <a:pt x="19" y="181"/>
                  </a:moveTo>
                  <a:cubicBezTo>
                    <a:pt x="24" y="178"/>
                    <a:pt x="24" y="178"/>
                    <a:pt x="24" y="178"/>
                  </a:cubicBezTo>
                  <a:cubicBezTo>
                    <a:pt x="27" y="183"/>
                    <a:pt x="27" y="183"/>
                    <a:pt x="27" y="183"/>
                  </a:cubicBezTo>
                  <a:cubicBezTo>
                    <a:pt x="21" y="186"/>
                    <a:pt x="21" y="186"/>
                    <a:pt x="21" y="186"/>
                  </a:cubicBezTo>
                  <a:lnTo>
                    <a:pt x="19" y="181"/>
                  </a:lnTo>
                  <a:close/>
                  <a:moveTo>
                    <a:pt x="19" y="132"/>
                  </a:moveTo>
                  <a:cubicBezTo>
                    <a:pt x="22" y="127"/>
                    <a:pt x="22" y="127"/>
                    <a:pt x="22" y="127"/>
                  </a:cubicBezTo>
                  <a:cubicBezTo>
                    <a:pt x="27" y="130"/>
                    <a:pt x="27" y="130"/>
                    <a:pt x="27" y="130"/>
                  </a:cubicBezTo>
                  <a:cubicBezTo>
                    <a:pt x="24" y="135"/>
                    <a:pt x="24" y="135"/>
                    <a:pt x="24" y="135"/>
                  </a:cubicBezTo>
                  <a:lnTo>
                    <a:pt x="19" y="132"/>
                  </a:lnTo>
                  <a:close/>
                  <a:moveTo>
                    <a:pt x="29" y="175"/>
                  </a:moveTo>
                  <a:cubicBezTo>
                    <a:pt x="34" y="172"/>
                    <a:pt x="34" y="172"/>
                    <a:pt x="34" y="172"/>
                  </a:cubicBezTo>
                  <a:cubicBezTo>
                    <a:pt x="37" y="177"/>
                    <a:pt x="37" y="177"/>
                    <a:pt x="37" y="177"/>
                  </a:cubicBezTo>
                  <a:cubicBezTo>
                    <a:pt x="32" y="180"/>
                    <a:pt x="32" y="180"/>
                    <a:pt x="32" y="180"/>
                  </a:cubicBezTo>
                  <a:lnTo>
                    <a:pt x="29" y="175"/>
                  </a:lnTo>
                  <a:close/>
                  <a:moveTo>
                    <a:pt x="29" y="138"/>
                  </a:moveTo>
                  <a:cubicBezTo>
                    <a:pt x="32" y="133"/>
                    <a:pt x="32" y="133"/>
                    <a:pt x="32" y="133"/>
                  </a:cubicBezTo>
                  <a:cubicBezTo>
                    <a:pt x="37" y="136"/>
                    <a:pt x="37" y="136"/>
                    <a:pt x="37" y="136"/>
                  </a:cubicBezTo>
                  <a:cubicBezTo>
                    <a:pt x="34" y="141"/>
                    <a:pt x="34" y="141"/>
                    <a:pt x="34" y="141"/>
                  </a:cubicBezTo>
                  <a:lnTo>
                    <a:pt x="29" y="138"/>
                  </a:lnTo>
                  <a:close/>
                  <a:moveTo>
                    <a:pt x="39" y="169"/>
                  </a:moveTo>
                  <a:cubicBezTo>
                    <a:pt x="44" y="166"/>
                    <a:pt x="44" y="166"/>
                    <a:pt x="44" y="166"/>
                  </a:cubicBezTo>
                  <a:cubicBezTo>
                    <a:pt x="47" y="171"/>
                    <a:pt x="47" y="171"/>
                    <a:pt x="47" y="171"/>
                  </a:cubicBezTo>
                  <a:cubicBezTo>
                    <a:pt x="42" y="174"/>
                    <a:pt x="42" y="174"/>
                    <a:pt x="42" y="174"/>
                  </a:cubicBezTo>
                  <a:lnTo>
                    <a:pt x="39" y="169"/>
                  </a:lnTo>
                  <a:close/>
                  <a:moveTo>
                    <a:pt x="39" y="144"/>
                  </a:moveTo>
                  <a:cubicBezTo>
                    <a:pt x="42" y="139"/>
                    <a:pt x="42" y="139"/>
                    <a:pt x="42" y="139"/>
                  </a:cubicBezTo>
                  <a:cubicBezTo>
                    <a:pt x="48" y="142"/>
                    <a:pt x="48" y="142"/>
                    <a:pt x="48" y="142"/>
                  </a:cubicBezTo>
                  <a:cubicBezTo>
                    <a:pt x="45" y="147"/>
                    <a:pt x="45" y="147"/>
                    <a:pt x="45" y="147"/>
                  </a:cubicBezTo>
                  <a:lnTo>
                    <a:pt x="39" y="144"/>
                  </a:lnTo>
                  <a:close/>
                  <a:moveTo>
                    <a:pt x="50" y="163"/>
                  </a:moveTo>
                  <a:cubicBezTo>
                    <a:pt x="55" y="160"/>
                    <a:pt x="55" y="160"/>
                    <a:pt x="55" y="160"/>
                  </a:cubicBezTo>
                  <a:cubicBezTo>
                    <a:pt x="58" y="165"/>
                    <a:pt x="58" y="165"/>
                    <a:pt x="58" y="165"/>
                  </a:cubicBezTo>
                  <a:cubicBezTo>
                    <a:pt x="53" y="168"/>
                    <a:pt x="53" y="168"/>
                    <a:pt x="53" y="168"/>
                  </a:cubicBezTo>
                  <a:lnTo>
                    <a:pt x="50" y="163"/>
                  </a:lnTo>
                  <a:close/>
                  <a:moveTo>
                    <a:pt x="50" y="150"/>
                  </a:moveTo>
                  <a:cubicBezTo>
                    <a:pt x="53" y="145"/>
                    <a:pt x="53" y="145"/>
                    <a:pt x="53" y="145"/>
                  </a:cubicBezTo>
                  <a:cubicBezTo>
                    <a:pt x="58" y="148"/>
                    <a:pt x="58" y="148"/>
                    <a:pt x="58" y="148"/>
                  </a:cubicBezTo>
                  <a:cubicBezTo>
                    <a:pt x="55" y="153"/>
                    <a:pt x="55" y="153"/>
                    <a:pt x="55" y="153"/>
                  </a:cubicBezTo>
                  <a:lnTo>
                    <a:pt x="50" y="150"/>
                  </a:lnTo>
                  <a:close/>
                  <a:moveTo>
                    <a:pt x="60" y="157"/>
                  </a:moveTo>
                  <a:cubicBezTo>
                    <a:pt x="61" y="156"/>
                    <a:pt x="61" y="156"/>
                    <a:pt x="61" y="156"/>
                  </a:cubicBezTo>
                  <a:cubicBezTo>
                    <a:pt x="60" y="156"/>
                    <a:pt x="60" y="156"/>
                    <a:pt x="60" y="156"/>
                  </a:cubicBezTo>
                  <a:cubicBezTo>
                    <a:pt x="63" y="151"/>
                    <a:pt x="63" y="151"/>
                    <a:pt x="63" y="151"/>
                  </a:cubicBezTo>
                  <a:cubicBezTo>
                    <a:pt x="73" y="156"/>
                    <a:pt x="73" y="156"/>
                    <a:pt x="73" y="156"/>
                  </a:cubicBezTo>
                  <a:cubicBezTo>
                    <a:pt x="63" y="162"/>
                    <a:pt x="63" y="162"/>
                    <a:pt x="63" y="162"/>
                  </a:cubicBezTo>
                  <a:lnTo>
                    <a:pt x="60" y="157"/>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600"/>
            </a:p>
          </p:txBody>
        </p:sp>
        <p:sp>
          <p:nvSpPr>
            <p:cNvPr id="34" name="Freeform 44"/>
            <p:cNvSpPr>
              <a:spLocks noEditPoints="1"/>
            </p:cNvSpPr>
            <p:nvPr/>
          </p:nvSpPr>
          <p:spPr bwMode="black">
            <a:xfrm>
              <a:off x="8863394" y="5414400"/>
              <a:ext cx="652463" cy="657225"/>
            </a:xfrm>
            <a:custGeom>
              <a:avLst/>
              <a:gdLst>
                <a:gd name="T0" fmla="*/ 116 w 411"/>
                <a:gd name="T1" fmla="*/ 121 h 414"/>
                <a:gd name="T2" fmla="*/ 123 w 411"/>
                <a:gd name="T3" fmla="*/ 208 h 414"/>
                <a:gd name="T4" fmla="*/ 159 w 411"/>
                <a:gd name="T5" fmla="*/ 173 h 414"/>
                <a:gd name="T6" fmla="*/ 293 w 411"/>
                <a:gd name="T7" fmla="*/ 310 h 414"/>
                <a:gd name="T8" fmla="*/ 307 w 411"/>
                <a:gd name="T9" fmla="*/ 296 h 414"/>
                <a:gd name="T10" fmla="*/ 170 w 411"/>
                <a:gd name="T11" fmla="*/ 161 h 414"/>
                <a:gd name="T12" fmla="*/ 204 w 411"/>
                <a:gd name="T13" fmla="*/ 128 h 414"/>
                <a:gd name="T14" fmla="*/ 116 w 411"/>
                <a:gd name="T15" fmla="*/ 121 h 414"/>
                <a:gd name="T16" fmla="*/ 7 w 411"/>
                <a:gd name="T17" fmla="*/ 397 h 414"/>
                <a:gd name="T18" fmla="*/ 41 w 411"/>
                <a:gd name="T19" fmla="*/ 362 h 414"/>
                <a:gd name="T20" fmla="*/ 93 w 411"/>
                <a:gd name="T21" fmla="*/ 414 h 414"/>
                <a:gd name="T22" fmla="*/ 104 w 411"/>
                <a:gd name="T23" fmla="*/ 402 h 414"/>
                <a:gd name="T24" fmla="*/ 52 w 411"/>
                <a:gd name="T25" fmla="*/ 350 h 414"/>
                <a:gd name="T26" fmla="*/ 88 w 411"/>
                <a:gd name="T27" fmla="*/ 317 h 414"/>
                <a:gd name="T28" fmla="*/ 0 w 411"/>
                <a:gd name="T29" fmla="*/ 310 h 414"/>
                <a:gd name="T30" fmla="*/ 7 w 411"/>
                <a:gd name="T31" fmla="*/ 397 h 414"/>
                <a:gd name="T32" fmla="*/ 305 w 411"/>
                <a:gd name="T33" fmla="*/ 0 h 414"/>
                <a:gd name="T34" fmla="*/ 315 w 411"/>
                <a:gd name="T35" fmla="*/ 90 h 414"/>
                <a:gd name="T36" fmla="*/ 348 w 411"/>
                <a:gd name="T37" fmla="*/ 55 h 414"/>
                <a:gd name="T38" fmla="*/ 397 w 411"/>
                <a:gd name="T39" fmla="*/ 104 h 414"/>
                <a:gd name="T40" fmla="*/ 411 w 411"/>
                <a:gd name="T41" fmla="*/ 92 h 414"/>
                <a:gd name="T42" fmla="*/ 359 w 411"/>
                <a:gd name="T43" fmla="*/ 43 h 414"/>
                <a:gd name="T44" fmla="*/ 395 w 411"/>
                <a:gd name="T45" fmla="*/ 7 h 414"/>
                <a:gd name="T46" fmla="*/ 305 w 411"/>
                <a:gd name="T47" fmla="*/ 0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1" h="414">
                  <a:moveTo>
                    <a:pt x="116" y="121"/>
                  </a:moveTo>
                  <a:lnTo>
                    <a:pt x="123" y="208"/>
                  </a:lnTo>
                  <a:lnTo>
                    <a:pt x="159" y="173"/>
                  </a:lnTo>
                  <a:lnTo>
                    <a:pt x="293" y="310"/>
                  </a:lnTo>
                  <a:lnTo>
                    <a:pt x="307" y="296"/>
                  </a:lnTo>
                  <a:lnTo>
                    <a:pt x="170" y="161"/>
                  </a:lnTo>
                  <a:lnTo>
                    <a:pt x="204" y="128"/>
                  </a:lnTo>
                  <a:lnTo>
                    <a:pt x="116" y="121"/>
                  </a:lnTo>
                  <a:close/>
                  <a:moveTo>
                    <a:pt x="7" y="397"/>
                  </a:moveTo>
                  <a:lnTo>
                    <a:pt x="41" y="362"/>
                  </a:lnTo>
                  <a:lnTo>
                    <a:pt x="93" y="414"/>
                  </a:lnTo>
                  <a:lnTo>
                    <a:pt x="104" y="402"/>
                  </a:lnTo>
                  <a:lnTo>
                    <a:pt x="52" y="350"/>
                  </a:lnTo>
                  <a:lnTo>
                    <a:pt x="88" y="317"/>
                  </a:lnTo>
                  <a:lnTo>
                    <a:pt x="0" y="310"/>
                  </a:lnTo>
                  <a:lnTo>
                    <a:pt x="7" y="397"/>
                  </a:lnTo>
                  <a:close/>
                  <a:moveTo>
                    <a:pt x="305" y="0"/>
                  </a:moveTo>
                  <a:lnTo>
                    <a:pt x="315" y="90"/>
                  </a:lnTo>
                  <a:lnTo>
                    <a:pt x="348" y="55"/>
                  </a:lnTo>
                  <a:lnTo>
                    <a:pt x="397" y="104"/>
                  </a:lnTo>
                  <a:lnTo>
                    <a:pt x="411" y="92"/>
                  </a:lnTo>
                  <a:lnTo>
                    <a:pt x="359" y="43"/>
                  </a:lnTo>
                  <a:lnTo>
                    <a:pt x="395" y="7"/>
                  </a:lnTo>
                  <a:lnTo>
                    <a:pt x="305"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600"/>
            </a:p>
          </p:txBody>
        </p:sp>
      </p:grpSp>
      <p:grpSp>
        <p:nvGrpSpPr>
          <p:cNvPr id="35" name="Group 34"/>
          <p:cNvGrpSpPr/>
          <p:nvPr/>
        </p:nvGrpSpPr>
        <p:grpSpPr>
          <a:xfrm>
            <a:off x="6293196" y="4159538"/>
            <a:ext cx="768565" cy="437693"/>
            <a:chOff x="5853213" y="1342263"/>
            <a:chExt cx="768565" cy="437693"/>
          </a:xfrm>
        </p:grpSpPr>
        <p:sp>
          <p:nvSpPr>
            <p:cNvPr id="36" name="Freeform 25"/>
            <p:cNvSpPr>
              <a:spLocks/>
            </p:cNvSpPr>
            <p:nvPr/>
          </p:nvSpPr>
          <p:spPr bwMode="black">
            <a:xfrm>
              <a:off x="5893403" y="1386355"/>
              <a:ext cx="153641" cy="147912"/>
            </a:xfrm>
            <a:custGeom>
              <a:avLst/>
              <a:gdLst>
                <a:gd name="T0" fmla="*/ 387 w 595"/>
                <a:gd name="T1" fmla="*/ 512 h 573"/>
                <a:gd name="T2" fmla="*/ 588 w 595"/>
                <a:gd name="T3" fmla="*/ 62 h 573"/>
                <a:gd name="T4" fmla="*/ 544 w 595"/>
                <a:gd name="T5" fmla="*/ 0 h 573"/>
                <a:gd name="T6" fmla="*/ 51 w 595"/>
                <a:gd name="T7" fmla="*/ 0 h 573"/>
                <a:gd name="T8" fmla="*/ 7 w 595"/>
                <a:gd name="T9" fmla="*/ 62 h 573"/>
                <a:gd name="T10" fmla="*/ 208 w 595"/>
                <a:gd name="T11" fmla="*/ 512 h 573"/>
                <a:gd name="T12" fmla="*/ 297 w 595"/>
                <a:gd name="T13" fmla="*/ 573 h 573"/>
                <a:gd name="T14" fmla="*/ 387 w 595"/>
                <a:gd name="T15" fmla="*/ 512 h 5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5" h="573">
                  <a:moveTo>
                    <a:pt x="387" y="512"/>
                  </a:moveTo>
                  <a:cubicBezTo>
                    <a:pt x="467" y="419"/>
                    <a:pt x="566" y="298"/>
                    <a:pt x="588" y="62"/>
                  </a:cubicBezTo>
                  <a:cubicBezTo>
                    <a:pt x="589" y="47"/>
                    <a:pt x="595" y="0"/>
                    <a:pt x="544" y="0"/>
                  </a:cubicBezTo>
                  <a:cubicBezTo>
                    <a:pt x="51" y="0"/>
                    <a:pt x="51" y="0"/>
                    <a:pt x="51" y="0"/>
                  </a:cubicBezTo>
                  <a:cubicBezTo>
                    <a:pt x="0" y="0"/>
                    <a:pt x="6" y="47"/>
                    <a:pt x="7" y="62"/>
                  </a:cubicBezTo>
                  <a:cubicBezTo>
                    <a:pt x="29" y="298"/>
                    <a:pt x="128" y="419"/>
                    <a:pt x="208" y="512"/>
                  </a:cubicBezTo>
                  <a:cubicBezTo>
                    <a:pt x="243" y="553"/>
                    <a:pt x="263" y="573"/>
                    <a:pt x="297" y="573"/>
                  </a:cubicBezTo>
                  <a:cubicBezTo>
                    <a:pt x="331" y="573"/>
                    <a:pt x="352" y="553"/>
                    <a:pt x="387" y="512"/>
                  </a:cubicBezTo>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37" name="Freeform 26"/>
            <p:cNvSpPr>
              <a:spLocks noEditPoints="1"/>
            </p:cNvSpPr>
            <p:nvPr/>
          </p:nvSpPr>
          <p:spPr bwMode="black">
            <a:xfrm>
              <a:off x="5853213" y="1342263"/>
              <a:ext cx="234020" cy="437693"/>
            </a:xfrm>
            <a:custGeom>
              <a:avLst/>
              <a:gdLst>
                <a:gd name="T0" fmla="*/ 849 w 905"/>
                <a:gd name="T1" fmla="*/ 1582 h 1693"/>
                <a:gd name="T2" fmla="*/ 509 w 905"/>
                <a:gd name="T3" fmla="*/ 845 h 1693"/>
                <a:gd name="T4" fmla="*/ 849 w 905"/>
                <a:gd name="T5" fmla="*/ 112 h 1693"/>
                <a:gd name="T6" fmla="*/ 905 w 905"/>
                <a:gd name="T7" fmla="*/ 56 h 1693"/>
                <a:gd name="T8" fmla="*/ 849 w 905"/>
                <a:gd name="T9" fmla="*/ 0 h 1693"/>
                <a:gd name="T10" fmla="*/ 56 w 905"/>
                <a:gd name="T11" fmla="*/ 0 h 1693"/>
                <a:gd name="T12" fmla="*/ 0 w 905"/>
                <a:gd name="T13" fmla="*/ 56 h 1693"/>
                <a:gd name="T14" fmla="*/ 56 w 905"/>
                <a:gd name="T15" fmla="*/ 112 h 1693"/>
                <a:gd name="T16" fmla="*/ 396 w 905"/>
                <a:gd name="T17" fmla="*/ 845 h 1693"/>
                <a:gd name="T18" fmla="*/ 56 w 905"/>
                <a:gd name="T19" fmla="*/ 1582 h 1693"/>
                <a:gd name="T20" fmla="*/ 0 w 905"/>
                <a:gd name="T21" fmla="*/ 1638 h 1693"/>
                <a:gd name="T22" fmla="*/ 56 w 905"/>
                <a:gd name="T23" fmla="*/ 1693 h 1693"/>
                <a:gd name="T24" fmla="*/ 849 w 905"/>
                <a:gd name="T25" fmla="*/ 1693 h 1693"/>
                <a:gd name="T26" fmla="*/ 905 w 905"/>
                <a:gd name="T27" fmla="*/ 1638 h 1693"/>
                <a:gd name="T28" fmla="*/ 849 w 905"/>
                <a:gd name="T29" fmla="*/ 1582 h 1693"/>
                <a:gd name="T30" fmla="*/ 777 w 905"/>
                <a:gd name="T31" fmla="*/ 1565 h 1693"/>
                <a:gd name="T32" fmla="*/ 736 w 905"/>
                <a:gd name="T33" fmla="*/ 1582 h 1693"/>
                <a:gd name="T34" fmla="*/ 169 w 905"/>
                <a:gd name="T35" fmla="*/ 1582 h 1693"/>
                <a:gd name="T36" fmla="*/ 128 w 905"/>
                <a:gd name="T37" fmla="*/ 1565 h 1693"/>
                <a:gd name="T38" fmla="*/ 114 w 905"/>
                <a:gd name="T39" fmla="*/ 1522 h 1693"/>
                <a:gd name="T40" fmla="*/ 329 w 905"/>
                <a:gd name="T41" fmla="*/ 1019 h 1693"/>
                <a:gd name="T42" fmla="*/ 428 w 905"/>
                <a:gd name="T43" fmla="*/ 845 h 1693"/>
                <a:gd name="T44" fmla="*/ 329 w 905"/>
                <a:gd name="T45" fmla="*/ 670 h 1693"/>
                <a:gd name="T46" fmla="*/ 114 w 905"/>
                <a:gd name="T47" fmla="*/ 171 h 1693"/>
                <a:gd name="T48" fmla="*/ 128 w 905"/>
                <a:gd name="T49" fmla="*/ 129 h 1693"/>
                <a:gd name="T50" fmla="*/ 169 w 905"/>
                <a:gd name="T51" fmla="*/ 112 h 1693"/>
                <a:gd name="T52" fmla="*/ 736 w 905"/>
                <a:gd name="T53" fmla="*/ 112 h 1693"/>
                <a:gd name="T54" fmla="*/ 777 w 905"/>
                <a:gd name="T55" fmla="*/ 129 h 1693"/>
                <a:gd name="T56" fmla="*/ 791 w 905"/>
                <a:gd name="T57" fmla="*/ 171 h 1693"/>
                <a:gd name="T58" fmla="*/ 576 w 905"/>
                <a:gd name="T59" fmla="*/ 670 h 1693"/>
                <a:gd name="T60" fmla="*/ 477 w 905"/>
                <a:gd name="T61" fmla="*/ 845 h 1693"/>
                <a:gd name="T62" fmla="*/ 576 w 905"/>
                <a:gd name="T63" fmla="*/ 1019 h 1693"/>
                <a:gd name="T64" fmla="*/ 791 w 905"/>
                <a:gd name="T65" fmla="*/ 1522 h 1693"/>
                <a:gd name="T66" fmla="*/ 777 w 905"/>
                <a:gd name="T67" fmla="*/ 1565 h 1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05" h="1693">
                  <a:moveTo>
                    <a:pt x="849" y="1582"/>
                  </a:moveTo>
                  <a:cubicBezTo>
                    <a:pt x="849" y="1051"/>
                    <a:pt x="509" y="995"/>
                    <a:pt x="509" y="845"/>
                  </a:cubicBezTo>
                  <a:cubicBezTo>
                    <a:pt x="509" y="695"/>
                    <a:pt x="849" y="642"/>
                    <a:pt x="849" y="112"/>
                  </a:cubicBezTo>
                  <a:cubicBezTo>
                    <a:pt x="880" y="112"/>
                    <a:pt x="905" y="87"/>
                    <a:pt x="905" y="56"/>
                  </a:cubicBezTo>
                  <a:cubicBezTo>
                    <a:pt x="905" y="25"/>
                    <a:pt x="880" y="0"/>
                    <a:pt x="849" y="0"/>
                  </a:cubicBezTo>
                  <a:cubicBezTo>
                    <a:pt x="56" y="0"/>
                    <a:pt x="56" y="0"/>
                    <a:pt x="56" y="0"/>
                  </a:cubicBezTo>
                  <a:cubicBezTo>
                    <a:pt x="25" y="0"/>
                    <a:pt x="0" y="25"/>
                    <a:pt x="0" y="56"/>
                  </a:cubicBezTo>
                  <a:cubicBezTo>
                    <a:pt x="0" y="87"/>
                    <a:pt x="25" y="112"/>
                    <a:pt x="56" y="112"/>
                  </a:cubicBezTo>
                  <a:cubicBezTo>
                    <a:pt x="56" y="642"/>
                    <a:pt x="396" y="695"/>
                    <a:pt x="396" y="845"/>
                  </a:cubicBezTo>
                  <a:cubicBezTo>
                    <a:pt x="396" y="995"/>
                    <a:pt x="56" y="1051"/>
                    <a:pt x="56" y="1582"/>
                  </a:cubicBezTo>
                  <a:cubicBezTo>
                    <a:pt x="25" y="1582"/>
                    <a:pt x="0" y="1607"/>
                    <a:pt x="0" y="1638"/>
                  </a:cubicBezTo>
                  <a:cubicBezTo>
                    <a:pt x="0" y="1668"/>
                    <a:pt x="25" y="1693"/>
                    <a:pt x="56" y="1693"/>
                  </a:cubicBezTo>
                  <a:cubicBezTo>
                    <a:pt x="849" y="1693"/>
                    <a:pt x="849" y="1693"/>
                    <a:pt x="849" y="1693"/>
                  </a:cubicBezTo>
                  <a:cubicBezTo>
                    <a:pt x="880" y="1693"/>
                    <a:pt x="905" y="1668"/>
                    <a:pt x="905" y="1638"/>
                  </a:cubicBezTo>
                  <a:cubicBezTo>
                    <a:pt x="905" y="1607"/>
                    <a:pt x="880" y="1582"/>
                    <a:pt x="849" y="1582"/>
                  </a:cubicBezTo>
                  <a:moveTo>
                    <a:pt x="777" y="1565"/>
                  </a:moveTo>
                  <a:cubicBezTo>
                    <a:pt x="761" y="1582"/>
                    <a:pt x="736" y="1582"/>
                    <a:pt x="736" y="1582"/>
                  </a:cubicBezTo>
                  <a:cubicBezTo>
                    <a:pt x="169" y="1582"/>
                    <a:pt x="169" y="1582"/>
                    <a:pt x="169" y="1582"/>
                  </a:cubicBezTo>
                  <a:cubicBezTo>
                    <a:pt x="169" y="1582"/>
                    <a:pt x="144" y="1582"/>
                    <a:pt x="128" y="1565"/>
                  </a:cubicBezTo>
                  <a:cubicBezTo>
                    <a:pt x="120" y="1556"/>
                    <a:pt x="113" y="1541"/>
                    <a:pt x="114" y="1522"/>
                  </a:cubicBezTo>
                  <a:cubicBezTo>
                    <a:pt x="128" y="1235"/>
                    <a:pt x="243" y="1111"/>
                    <a:pt x="329" y="1019"/>
                  </a:cubicBezTo>
                  <a:cubicBezTo>
                    <a:pt x="382" y="963"/>
                    <a:pt x="428" y="914"/>
                    <a:pt x="428" y="845"/>
                  </a:cubicBezTo>
                  <a:cubicBezTo>
                    <a:pt x="428" y="776"/>
                    <a:pt x="382" y="727"/>
                    <a:pt x="329" y="670"/>
                  </a:cubicBezTo>
                  <a:cubicBezTo>
                    <a:pt x="243" y="578"/>
                    <a:pt x="128" y="458"/>
                    <a:pt x="114" y="171"/>
                  </a:cubicBezTo>
                  <a:cubicBezTo>
                    <a:pt x="113" y="152"/>
                    <a:pt x="120" y="138"/>
                    <a:pt x="128" y="129"/>
                  </a:cubicBezTo>
                  <a:cubicBezTo>
                    <a:pt x="144" y="112"/>
                    <a:pt x="169" y="112"/>
                    <a:pt x="169" y="112"/>
                  </a:cubicBezTo>
                  <a:cubicBezTo>
                    <a:pt x="736" y="112"/>
                    <a:pt x="736" y="112"/>
                    <a:pt x="736" y="112"/>
                  </a:cubicBezTo>
                  <a:cubicBezTo>
                    <a:pt x="736" y="112"/>
                    <a:pt x="761" y="112"/>
                    <a:pt x="777" y="129"/>
                  </a:cubicBezTo>
                  <a:cubicBezTo>
                    <a:pt x="785" y="138"/>
                    <a:pt x="792" y="152"/>
                    <a:pt x="791" y="171"/>
                  </a:cubicBezTo>
                  <a:cubicBezTo>
                    <a:pt x="777" y="458"/>
                    <a:pt x="661" y="578"/>
                    <a:pt x="576" y="670"/>
                  </a:cubicBezTo>
                  <a:cubicBezTo>
                    <a:pt x="523" y="727"/>
                    <a:pt x="477" y="776"/>
                    <a:pt x="477" y="845"/>
                  </a:cubicBezTo>
                  <a:cubicBezTo>
                    <a:pt x="477" y="914"/>
                    <a:pt x="523" y="963"/>
                    <a:pt x="576" y="1019"/>
                  </a:cubicBezTo>
                  <a:cubicBezTo>
                    <a:pt x="661" y="1111"/>
                    <a:pt x="777" y="1235"/>
                    <a:pt x="791" y="1522"/>
                  </a:cubicBezTo>
                  <a:cubicBezTo>
                    <a:pt x="792" y="1541"/>
                    <a:pt x="785" y="1556"/>
                    <a:pt x="777" y="1565"/>
                  </a:cubicBezTo>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38" name="Freeform 27"/>
            <p:cNvSpPr>
              <a:spLocks/>
            </p:cNvSpPr>
            <p:nvPr/>
          </p:nvSpPr>
          <p:spPr bwMode="black">
            <a:xfrm>
              <a:off x="6160854" y="1666888"/>
              <a:ext cx="150440" cy="74668"/>
            </a:xfrm>
            <a:custGeom>
              <a:avLst/>
              <a:gdLst>
                <a:gd name="T0" fmla="*/ 0 w 583"/>
                <a:gd name="T1" fmla="*/ 239 h 288"/>
                <a:gd name="T2" fmla="*/ 45 w 583"/>
                <a:gd name="T3" fmla="*/ 288 h 288"/>
                <a:gd name="T4" fmla="*/ 538 w 583"/>
                <a:gd name="T5" fmla="*/ 288 h 288"/>
                <a:gd name="T6" fmla="*/ 583 w 583"/>
                <a:gd name="T7" fmla="*/ 239 h 288"/>
                <a:gd name="T8" fmla="*/ 291 w 583"/>
                <a:gd name="T9" fmla="*/ 0 h 288"/>
                <a:gd name="T10" fmla="*/ 0 w 583"/>
                <a:gd name="T11" fmla="*/ 239 h 288"/>
              </a:gdLst>
              <a:ahLst/>
              <a:cxnLst>
                <a:cxn ang="0">
                  <a:pos x="T0" y="T1"/>
                </a:cxn>
                <a:cxn ang="0">
                  <a:pos x="T2" y="T3"/>
                </a:cxn>
                <a:cxn ang="0">
                  <a:pos x="T4" y="T5"/>
                </a:cxn>
                <a:cxn ang="0">
                  <a:pos x="T6" y="T7"/>
                </a:cxn>
                <a:cxn ang="0">
                  <a:pos x="T8" y="T9"/>
                </a:cxn>
                <a:cxn ang="0">
                  <a:pos x="T10" y="T11"/>
                </a:cxn>
              </a:cxnLst>
              <a:rect l="0" t="0" r="r" b="b"/>
              <a:pathLst>
                <a:path w="583" h="288">
                  <a:moveTo>
                    <a:pt x="0" y="239"/>
                  </a:moveTo>
                  <a:cubicBezTo>
                    <a:pt x="0" y="259"/>
                    <a:pt x="5" y="288"/>
                    <a:pt x="45" y="288"/>
                  </a:cubicBezTo>
                  <a:cubicBezTo>
                    <a:pt x="538" y="288"/>
                    <a:pt x="538" y="288"/>
                    <a:pt x="538" y="288"/>
                  </a:cubicBezTo>
                  <a:cubicBezTo>
                    <a:pt x="577" y="288"/>
                    <a:pt x="583" y="259"/>
                    <a:pt x="583" y="239"/>
                  </a:cubicBezTo>
                  <a:cubicBezTo>
                    <a:pt x="582" y="219"/>
                    <a:pt x="554" y="0"/>
                    <a:pt x="291" y="0"/>
                  </a:cubicBezTo>
                  <a:cubicBezTo>
                    <a:pt x="28" y="0"/>
                    <a:pt x="0" y="219"/>
                    <a:pt x="0" y="239"/>
                  </a:cubicBezTo>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39" name="Freeform 28"/>
            <p:cNvSpPr>
              <a:spLocks/>
            </p:cNvSpPr>
            <p:nvPr/>
          </p:nvSpPr>
          <p:spPr bwMode="black">
            <a:xfrm>
              <a:off x="6164053" y="1417289"/>
              <a:ext cx="143683" cy="116979"/>
            </a:xfrm>
            <a:custGeom>
              <a:avLst/>
              <a:gdLst>
                <a:gd name="T0" fmla="*/ 368 w 556"/>
                <a:gd name="T1" fmla="*/ 392 h 453"/>
                <a:gd name="T2" fmla="*/ 546 w 556"/>
                <a:gd name="T3" fmla="*/ 71 h 453"/>
                <a:gd name="T4" fmla="*/ 493 w 556"/>
                <a:gd name="T5" fmla="*/ 0 h 453"/>
                <a:gd name="T6" fmla="*/ 64 w 556"/>
                <a:gd name="T7" fmla="*/ 0 h 453"/>
                <a:gd name="T8" fmla="*/ 11 w 556"/>
                <a:gd name="T9" fmla="*/ 71 h 453"/>
                <a:gd name="T10" fmla="*/ 188 w 556"/>
                <a:gd name="T11" fmla="*/ 392 h 453"/>
                <a:gd name="T12" fmla="*/ 278 w 556"/>
                <a:gd name="T13" fmla="*/ 453 h 453"/>
                <a:gd name="T14" fmla="*/ 368 w 556"/>
                <a:gd name="T15" fmla="*/ 392 h 4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6" h="453">
                  <a:moveTo>
                    <a:pt x="368" y="392"/>
                  </a:moveTo>
                  <a:cubicBezTo>
                    <a:pt x="432" y="318"/>
                    <a:pt x="507" y="224"/>
                    <a:pt x="546" y="71"/>
                  </a:cubicBezTo>
                  <a:cubicBezTo>
                    <a:pt x="556" y="31"/>
                    <a:pt x="544" y="0"/>
                    <a:pt x="493" y="0"/>
                  </a:cubicBezTo>
                  <a:cubicBezTo>
                    <a:pt x="64" y="0"/>
                    <a:pt x="64" y="0"/>
                    <a:pt x="64" y="0"/>
                  </a:cubicBezTo>
                  <a:cubicBezTo>
                    <a:pt x="13" y="0"/>
                    <a:pt x="0" y="31"/>
                    <a:pt x="11" y="71"/>
                  </a:cubicBezTo>
                  <a:cubicBezTo>
                    <a:pt x="50" y="224"/>
                    <a:pt x="125" y="318"/>
                    <a:pt x="188" y="392"/>
                  </a:cubicBezTo>
                  <a:cubicBezTo>
                    <a:pt x="224" y="433"/>
                    <a:pt x="244" y="453"/>
                    <a:pt x="278" y="453"/>
                  </a:cubicBezTo>
                  <a:cubicBezTo>
                    <a:pt x="312" y="453"/>
                    <a:pt x="333" y="433"/>
                    <a:pt x="368" y="392"/>
                  </a:cubicBezTo>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40" name="Freeform 29"/>
            <p:cNvSpPr>
              <a:spLocks noEditPoints="1"/>
            </p:cNvSpPr>
            <p:nvPr/>
          </p:nvSpPr>
          <p:spPr bwMode="black">
            <a:xfrm>
              <a:off x="6118884" y="1342263"/>
              <a:ext cx="234020" cy="437693"/>
            </a:xfrm>
            <a:custGeom>
              <a:avLst/>
              <a:gdLst>
                <a:gd name="T0" fmla="*/ 849 w 905"/>
                <a:gd name="T1" fmla="*/ 1582 h 1693"/>
                <a:gd name="T2" fmla="*/ 509 w 905"/>
                <a:gd name="T3" fmla="*/ 845 h 1693"/>
                <a:gd name="T4" fmla="*/ 849 w 905"/>
                <a:gd name="T5" fmla="*/ 112 h 1693"/>
                <a:gd name="T6" fmla="*/ 905 w 905"/>
                <a:gd name="T7" fmla="*/ 56 h 1693"/>
                <a:gd name="T8" fmla="*/ 849 w 905"/>
                <a:gd name="T9" fmla="*/ 0 h 1693"/>
                <a:gd name="T10" fmla="*/ 56 w 905"/>
                <a:gd name="T11" fmla="*/ 0 h 1693"/>
                <a:gd name="T12" fmla="*/ 0 w 905"/>
                <a:gd name="T13" fmla="*/ 56 h 1693"/>
                <a:gd name="T14" fmla="*/ 56 w 905"/>
                <a:gd name="T15" fmla="*/ 112 h 1693"/>
                <a:gd name="T16" fmla="*/ 396 w 905"/>
                <a:gd name="T17" fmla="*/ 845 h 1693"/>
                <a:gd name="T18" fmla="*/ 56 w 905"/>
                <a:gd name="T19" fmla="*/ 1582 h 1693"/>
                <a:gd name="T20" fmla="*/ 0 w 905"/>
                <a:gd name="T21" fmla="*/ 1638 h 1693"/>
                <a:gd name="T22" fmla="*/ 56 w 905"/>
                <a:gd name="T23" fmla="*/ 1693 h 1693"/>
                <a:gd name="T24" fmla="*/ 849 w 905"/>
                <a:gd name="T25" fmla="*/ 1693 h 1693"/>
                <a:gd name="T26" fmla="*/ 905 w 905"/>
                <a:gd name="T27" fmla="*/ 1638 h 1693"/>
                <a:gd name="T28" fmla="*/ 849 w 905"/>
                <a:gd name="T29" fmla="*/ 1582 h 1693"/>
                <a:gd name="T30" fmla="*/ 777 w 905"/>
                <a:gd name="T31" fmla="*/ 1565 h 1693"/>
                <a:gd name="T32" fmla="*/ 736 w 905"/>
                <a:gd name="T33" fmla="*/ 1582 h 1693"/>
                <a:gd name="T34" fmla="*/ 169 w 905"/>
                <a:gd name="T35" fmla="*/ 1582 h 1693"/>
                <a:gd name="T36" fmla="*/ 128 w 905"/>
                <a:gd name="T37" fmla="*/ 1565 h 1693"/>
                <a:gd name="T38" fmla="*/ 114 w 905"/>
                <a:gd name="T39" fmla="*/ 1522 h 1693"/>
                <a:gd name="T40" fmla="*/ 329 w 905"/>
                <a:gd name="T41" fmla="*/ 1019 h 1693"/>
                <a:gd name="T42" fmla="*/ 428 w 905"/>
                <a:gd name="T43" fmla="*/ 845 h 1693"/>
                <a:gd name="T44" fmla="*/ 329 w 905"/>
                <a:gd name="T45" fmla="*/ 670 h 1693"/>
                <a:gd name="T46" fmla="*/ 114 w 905"/>
                <a:gd name="T47" fmla="*/ 171 h 1693"/>
                <a:gd name="T48" fmla="*/ 128 w 905"/>
                <a:gd name="T49" fmla="*/ 129 h 1693"/>
                <a:gd name="T50" fmla="*/ 169 w 905"/>
                <a:gd name="T51" fmla="*/ 112 h 1693"/>
                <a:gd name="T52" fmla="*/ 736 w 905"/>
                <a:gd name="T53" fmla="*/ 112 h 1693"/>
                <a:gd name="T54" fmla="*/ 777 w 905"/>
                <a:gd name="T55" fmla="*/ 129 h 1693"/>
                <a:gd name="T56" fmla="*/ 791 w 905"/>
                <a:gd name="T57" fmla="*/ 171 h 1693"/>
                <a:gd name="T58" fmla="*/ 576 w 905"/>
                <a:gd name="T59" fmla="*/ 670 h 1693"/>
                <a:gd name="T60" fmla="*/ 477 w 905"/>
                <a:gd name="T61" fmla="*/ 845 h 1693"/>
                <a:gd name="T62" fmla="*/ 576 w 905"/>
                <a:gd name="T63" fmla="*/ 1019 h 1693"/>
                <a:gd name="T64" fmla="*/ 791 w 905"/>
                <a:gd name="T65" fmla="*/ 1522 h 1693"/>
                <a:gd name="T66" fmla="*/ 777 w 905"/>
                <a:gd name="T67" fmla="*/ 1565 h 1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05" h="1693">
                  <a:moveTo>
                    <a:pt x="849" y="1582"/>
                  </a:moveTo>
                  <a:cubicBezTo>
                    <a:pt x="849" y="1051"/>
                    <a:pt x="509" y="995"/>
                    <a:pt x="509" y="845"/>
                  </a:cubicBezTo>
                  <a:cubicBezTo>
                    <a:pt x="509" y="695"/>
                    <a:pt x="849" y="642"/>
                    <a:pt x="849" y="112"/>
                  </a:cubicBezTo>
                  <a:cubicBezTo>
                    <a:pt x="880" y="112"/>
                    <a:pt x="905" y="87"/>
                    <a:pt x="905" y="56"/>
                  </a:cubicBezTo>
                  <a:cubicBezTo>
                    <a:pt x="905" y="25"/>
                    <a:pt x="880" y="0"/>
                    <a:pt x="849" y="0"/>
                  </a:cubicBezTo>
                  <a:cubicBezTo>
                    <a:pt x="56" y="0"/>
                    <a:pt x="56" y="0"/>
                    <a:pt x="56" y="0"/>
                  </a:cubicBezTo>
                  <a:cubicBezTo>
                    <a:pt x="25" y="0"/>
                    <a:pt x="0" y="25"/>
                    <a:pt x="0" y="56"/>
                  </a:cubicBezTo>
                  <a:cubicBezTo>
                    <a:pt x="0" y="87"/>
                    <a:pt x="25" y="112"/>
                    <a:pt x="56" y="112"/>
                  </a:cubicBezTo>
                  <a:cubicBezTo>
                    <a:pt x="56" y="642"/>
                    <a:pt x="396" y="695"/>
                    <a:pt x="396" y="845"/>
                  </a:cubicBezTo>
                  <a:cubicBezTo>
                    <a:pt x="396" y="995"/>
                    <a:pt x="56" y="1051"/>
                    <a:pt x="56" y="1582"/>
                  </a:cubicBezTo>
                  <a:cubicBezTo>
                    <a:pt x="25" y="1582"/>
                    <a:pt x="0" y="1607"/>
                    <a:pt x="0" y="1638"/>
                  </a:cubicBezTo>
                  <a:cubicBezTo>
                    <a:pt x="0" y="1668"/>
                    <a:pt x="25" y="1693"/>
                    <a:pt x="56" y="1693"/>
                  </a:cubicBezTo>
                  <a:cubicBezTo>
                    <a:pt x="849" y="1693"/>
                    <a:pt x="849" y="1693"/>
                    <a:pt x="849" y="1693"/>
                  </a:cubicBezTo>
                  <a:cubicBezTo>
                    <a:pt x="880" y="1693"/>
                    <a:pt x="905" y="1668"/>
                    <a:pt x="905" y="1638"/>
                  </a:cubicBezTo>
                  <a:cubicBezTo>
                    <a:pt x="905" y="1607"/>
                    <a:pt x="880" y="1582"/>
                    <a:pt x="849" y="1582"/>
                  </a:cubicBezTo>
                  <a:moveTo>
                    <a:pt x="777" y="1565"/>
                  </a:moveTo>
                  <a:cubicBezTo>
                    <a:pt x="761" y="1582"/>
                    <a:pt x="736" y="1582"/>
                    <a:pt x="736" y="1582"/>
                  </a:cubicBezTo>
                  <a:cubicBezTo>
                    <a:pt x="169" y="1582"/>
                    <a:pt x="169" y="1582"/>
                    <a:pt x="169" y="1582"/>
                  </a:cubicBezTo>
                  <a:cubicBezTo>
                    <a:pt x="169" y="1582"/>
                    <a:pt x="144" y="1582"/>
                    <a:pt x="128" y="1565"/>
                  </a:cubicBezTo>
                  <a:cubicBezTo>
                    <a:pt x="120" y="1556"/>
                    <a:pt x="113" y="1541"/>
                    <a:pt x="114" y="1522"/>
                  </a:cubicBezTo>
                  <a:cubicBezTo>
                    <a:pt x="128" y="1235"/>
                    <a:pt x="243" y="1111"/>
                    <a:pt x="329" y="1019"/>
                  </a:cubicBezTo>
                  <a:cubicBezTo>
                    <a:pt x="382" y="963"/>
                    <a:pt x="428" y="914"/>
                    <a:pt x="428" y="845"/>
                  </a:cubicBezTo>
                  <a:cubicBezTo>
                    <a:pt x="428" y="776"/>
                    <a:pt x="382" y="727"/>
                    <a:pt x="329" y="670"/>
                  </a:cubicBezTo>
                  <a:cubicBezTo>
                    <a:pt x="243" y="578"/>
                    <a:pt x="128" y="458"/>
                    <a:pt x="114" y="171"/>
                  </a:cubicBezTo>
                  <a:cubicBezTo>
                    <a:pt x="113" y="152"/>
                    <a:pt x="120" y="138"/>
                    <a:pt x="128" y="129"/>
                  </a:cubicBezTo>
                  <a:cubicBezTo>
                    <a:pt x="144" y="112"/>
                    <a:pt x="169" y="112"/>
                    <a:pt x="169" y="112"/>
                  </a:cubicBezTo>
                  <a:cubicBezTo>
                    <a:pt x="736" y="112"/>
                    <a:pt x="736" y="112"/>
                    <a:pt x="736" y="112"/>
                  </a:cubicBezTo>
                  <a:cubicBezTo>
                    <a:pt x="736" y="112"/>
                    <a:pt x="761" y="112"/>
                    <a:pt x="777" y="129"/>
                  </a:cubicBezTo>
                  <a:cubicBezTo>
                    <a:pt x="785" y="138"/>
                    <a:pt x="792" y="152"/>
                    <a:pt x="791" y="171"/>
                  </a:cubicBezTo>
                  <a:cubicBezTo>
                    <a:pt x="777" y="458"/>
                    <a:pt x="661" y="578"/>
                    <a:pt x="576" y="670"/>
                  </a:cubicBezTo>
                  <a:cubicBezTo>
                    <a:pt x="523" y="727"/>
                    <a:pt x="477" y="776"/>
                    <a:pt x="477" y="845"/>
                  </a:cubicBezTo>
                  <a:cubicBezTo>
                    <a:pt x="477" y="914"/>
                    <a:pt x="523" y="963"/>
                    <a:pt x="576" y="1019"/>
                  </a:cubicBezTo>
                  <a:cubicBezTo>
                    <a:pt x="661" y="1111"/>
                    <a:pt x="777" y="1235"/>
                    <a:pt x="791" y="1522"/>
                  </a:cubicBezTo>
                  <a:cubicBezTo>
                    <a:pt x="792" y="1541"/>
                    <a:pt x="785" y="1556"/>
                    <a:pt x="777" y="1565"/>
                  </a:cubicBezTo>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41" name="Freeform 30"/>
            <p:cNvSpPr>
              <a:spLocks/>
            </p:cNvSpPr>
            <p:nvPr/>
          </p:nvSpPr>
          <p:spPr bwMode="black">
            <a:xfrm>
              <a:off x="6427948" y="1595779"/>
              <a:ext cx="153641" cy="145779"/>
            </a:xfrm>
            <a:custGeom>
              <a:avLst/>
              <a:gdLst>
                <a:gd name="T0" fmla="*/ 297 w 594"/>
                <a:gd name="T1" fmla="*/ 0 h 563"/>
                <a:gd name="T2" fmla="*/ 188 w 594"/>
                <a:gd name="T3" fmla="*/ 50 h 563"/>
                <a:gd name="T4" fmla="*/ 7 w 594"/>
                <a:gd name="T5" fmla="*/ 500 h 563"/>
                <a:gd name="T6" fmla="*/ 51 w 594"/>
                <a:gd name="T7" fmla="*/ 563 h 563"/>
                <a:gd name="T8" fmla="*/ 544 w 594"/>
                <a:gd name="T9" fmla="*/ 563 h 563"/>
                <a:gd name="T10" fmla="*/ 588 w 594"/>
                <a:gd name="T11" fmla="*/ 500 h 563"/>
                <a:gd name="T12" fmla="*/ 407 w 594"/>
                <a:gd name="T13" fmla="*/ 50 h 563"/>
                <a:gd name="T14" fmla="*/ 297 w 594"/>
                <a:gd name="T15" fmla="*/ 0 h 5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4" h="563">
                  <a:moveTo>
                    <a:pt x="297" y="0"/>
                  </a:moveTo>
                  <a:cubicBezTo>
                    <a:pt x="254" y="0"/>
                    <a:pt x="214" y="19"/>
                    <a:pt x="188" y="50"/>
                  </a:cubicBezTo>
                  <a:cubicBezTo>
                    <a:pt x="109" y="141"/>
                    <a:pt x="27" y="283"/>
                    <a:pt x="7" y="500"/>
                  </a:cubicBezTo>
                  <a:cubicBezTo>
                    <a:pt x="6" y="516"/>
                    <a:pt x="0" y="563"/>
                    <a:pt x="51" y="563"/>
                  </a:cubicBezTo>
                  <a:cubicBezTo>
                    <a:pt x="544" y="563"/>
                    <a:pt x="544" y="563"/>
                    <a:pt x="544" y="563"/>
                  </a:cubicBezTo>
                  <a:cubicBezTo>
                    <a:pt x="594" y="563"/>
                    <a:pt x="589" y="516"/>
                    <a:pt x="588" y="500"/>
                  </a:cubicBezTo>
                  <a:cubicBezTo>
                    <a:pt x="567" y="283"/>
                    <a:pt x="485" y="141"/>
                    <a:pt x="407" y="50"/>
                  </a:cubicBezTo>
                  <a:cubicBezTo>
                    <a:pt x="380" y="19"/>
                    <a:pt x="341" y="0"/>
                    <a:pt x="297" y="0"/>
                  </a:cubicBezTo>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42" name="Freeform 31"/>
            <p:cNvSpPr>
              <a:spLocks noEditPoints="1"/>
            </p:cNvSpPr>
            <p:nvPr/>
          </p:nvSpPr>
          <p:spPr bwMode="black">
            <a:xfrm>
              <a:off x="6387758" y="1342263"/>
              <a:ext cx="234020" cy="437693"/>
            </a:xfrm>
            <a:custGeom>
              <a:avLst/>
              <a:gdLst>
                <a:gd name="T0" fmla="*/ 849 w 905"/>
                <a:gd name="T1" fmla="*/ 1582 h 1693"/>
                <a:gd name="T2" fmla="*/ 509 w 905"/>
                <a:gd name="T3" fmla="*/ 845 h 1693"/>
                <a:gd name="T4" fmla="*/ 849 w 905"/>
                <a:gd name="T5" fmla="*/ 112 h 1693"/>
                <a:gd name="T6" fmla="*/ 905 w 905"/>
                <a:gd name="T7" fmla="*/ 56 h 1693"/>
                <a:gd name="T8" fmla="*/ 849 w 905"/>
                <a:gd name="T9" fmla="*/ 0 h 1693"/>
                <a:gd name="T10" fmla="*/ 56 w 905"/>
                <a:gd name="T11" fmla="*/ 0 h 1693"/>
                <a:gd name="T12" fmla="*/ 0 w 905"/>
                <a:gd name="T13" fmla="*/ 56 h 1693"/>
                <a:gd name="T14" fmla="*/ 56 w 905"/>
                <a:gd name="T15" fmla="*/ 112 h 1693"/>
                <a:gd name="T16" fmla="*/ 396 w 905"/>
                <a:gd name="T17" fmla="*/ 845 h 1693"/>
                <a:gd name="T18" fmla="*/ 56 w 905"/>
                <a:gd name="T19" fmla="*/ 1582 h 1693"/>
                <a:gd name="T20" fmla="*/ 0 w 905"/>
                <a:gd name="T21" fmla="*/ 1638 h 1693"/>
                <a:gd name="T22" fmla="*/ 56 w 905"/>
                <a:gd name="T23" fmla="*/ 1693 h 1693"/>
                <a:gd name="T24" fmla="*/ 849 w 905"/>
                <a:gd name="T25" fmla="*/ 1693 h 1693"/>
                <a:gd name="T26" fmla="*/ 905 w 905"/>
                <a:gd name="T27" fmla="*/ 1638 h 1693"/>
                <a:gd name="T28" fmla="*/ 849 w 905"/>
                <a:gd name="T29" fmla="*/ 1582 h 1693"/>
                <a:gd name="T30" fmla="*/ 777 w 905"/>
                <a:gd name="T31" fmla="*/ 1565 h 1693"/>
                <a:gd name="T32" fmla="*/ 736 w 905"/>
                <a:gd name="T33" fmla="*/ 1582 h 1693"/>
                <a:gd name="T34" fmla="*/ 169 w 905"/>
                <a:gd name="T35" fmla="*/ 1582 h 1693"/>
                <a:gd name="T36" fmla="*/ 128 w 905"/>
                <a:gd name="T37" fmla="*/ 1565 h 1693"/>
                <a:gd name="T38" fmla="*/ 113 w 905"/>
                <a:gd name="T39" fmla="*/ 1522 h 1693"/>
                <a:gd name="T40" fmla="*/ 329 w 905"/>
                <a:gd name="T41" fmla="*/ 1019 h 1693"/>
                <a:gd name="T42" fmla="*/ 428 w 905"/>
                <a:gd name="T43" fmla="*/ 845 h 1693"/>
                <a:gd name="T44" fmla="*/ 329 w 905"/>
                <a:gd name="T45" fmla="*/ 670 h 1693"/>
                <a:gd name="T46" fmla="*/ 113 w 905"/>
                <a:gd name="T47" fmla="*/ 171 h 1693"/>
                <a:gd name="T48" fmla="*/ 128 w 905"/>
                <a:gd name="T49" fmla="*/ 129 h 1693"/>
                <a:gd name="T50" fmla="*/ 169 w 905"/>
                <a:gd name="T51" fmla="*/ 112 h 1693"/>
                <a:gd name="T52" fmla="*/ 736 w 905"/>
                <a:gd name="T53" fmla="*/ 112 h 1693"/>
                <a:gd name="T54" fmla="*/ 777 w 905"/>
                <a:gd name="T55" fmla="*/ 129 h 1693"/>
                <a:gd name="T56" fmla="*/ 791 w 905"/>
                <a:gd name="T57" fmla="*/ 171 h 1693"/>
                <a:gd name="T58" fmla="*/ 575 w 905"/>
                <a:gd name="T59" fmla="*/ 670 h 1693"/>
                <a:gd name="T60" fmla="*/ 477 w 905"/>
                <a:gd name="T61" fmla="*/ 845 h 1693"/>
                <a:gd name="T62" fmla="*/ 575 w 905"/>
                <a:gd name="T63" fmla="*/ 1019 h 1693"/>
                <a:gd name="T64" fmla="*/ 791 w 905"/>
                <a:gd name="T65" fmla="*/ 1522 h 1693"/>
                <a:gd name="T66" fmla="*/ 777 w 905"/>
                <a:gd name="T67" fmla="*/ 1565 h 1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05" h="1693">
                  <a:moveTo>
                    <a:pt x="849" y="1582"/>
                  </a:moveTo>
                  <a:cubicBezTo>
                    <a:pt x="849" y="1051"/>
                    <a:pt x="509" y="995"/>
                    <a:pt x="509" y="845"/>
                  </a:cubicBezTo>
                  <a:cubicBezTo>
                    <a:pt x="509" y="695"/>
                    <a:pt x="849" y="642"/>
                    <a:pt x="849" y="112"/>
                  </a:cubicBezTo>
                  <a:cubicBezTo>
                    <a:pt x="880" y="112"/>
                    <a:pt x="905" y="87"/>
                    <a:pt x="905" y="56"/>
                  </a:cubicBezTo>
                  <a:cubicBezTo>
                    <a:pt x="905" y="25"/>
                    <a:pt x="880" y="0"/>
                    <a:pt x="849" y="0"/>
                  </a:cubicBezTo>
                  <a:cubicBezTo>
                    <a:pt x="56" y="0"/>
                    <a:pt x="56" y="0"/>
                    <a:pt x="56" y="0"/>
                  </a:cubicBezTo>
                  <a:cubicBezTo>
                    <a:pt x="25" y="0"/>
                    <a:pt x="0" y="25"/>
                    <a:pt x="0" y="56"/>
                  </a:cubicBezTo>
                  <a:cubicBezTo>
                    <a:pt x="0" y="87"/>
                    <a:pt x="25" y="112"/>
                    <a:pt x="56" y="112"/>
                  </a:cubicBezTo>
                  <a:cubicBezTo>
                    <a:pt x="56" y="642"/>
                    <a:pt x="396" y="695"/>
                    <a:pt x="396" y="845"/>
                  </a:cubicBezTo>
                  <a:cubicBezTo>
                    <a:pt x="396" y="995"/>
                    <a:pt x="56" y="1051"/>
                    <a:pt x="56" y="1582"/>
                  </a:cubicBezTo>
                  <a:cubicBezTo>
                    <a:pt x="25" y="1582"/>
                    <a:pt x="0" y="1607"/>
                    <a:pt x="0" y="1638"/>
                  </a:cubicBezTo>
                  <a:cubicBezTo>
                    <a:pt x="0" y="1668"/>
                    <a:pt x="25" y="1693"/>
                    <a:pt x="56" y="1693"/>
                  </a:cubicBezTo>
                  <a:cubicBezTo>
                    <a:pt x="849" y="1693"/>
                    <a:pt x="849" y="1693"/>
                    <a:pt x="849" y="1693"/>
                  </a:cubicBezTo>
                  <a:cubicBezTo>
                    <a:pt x="880" y="1693"/>
                    <a:pt x="905" y="1668"/>
                    <a:pt x="905" y="1638"/>
                  </a:cubicBezTo>
                  <a:cubicBezTo>
                    <a:pt x="905" y="1607"/>
                    <a:pt x="880" y="1582"/>
                    <a:pt x="849" y="1582"/>
                  </a:cubicBezTo>
                  <a:moveTo>
                    <a:pt x="777" y="1565"/>
                  </a:moveTo>
                  <a:cubicBezTo>
                    <a:pt x="761" y="1582"/>
                    <a:pt x="736" y="1582"/>
                    <a:pt x="736" y="1582"/>
                  </a:cubicBezTo>
                  <a:cubicBezTo>
                    <a:pt x="169" y="1582"/>
                    <a:pt x="169" y="1582"/>
                    <a:pt x="169" y="1582"/>
                  </a:cubicBezTo>
                  <a:cubicBezTo>
                    <a:pt x="169" y="1582"/>
                    <a:pt x="144" y="1582"/>
                    <a:pt x="128" y="1565"/>
                  </a:cubicBezTo>
                  <a:cubicBezTo>
                    <a:pt x="119" y="1556"/>
                    <a:pt x="113" y="1541"/>
                    <a:pt x="113" y="1522"/>
                  </a:cubicBezTo>
                  <a:cubicBezTo>
                    <a:pt x="128" y="1235"/>
                    <a:pt x="243" y="1111"/>
                    <a:pt x="329" y="1019"/>
                  </a:cubicBezTo>
                  <a:cubicBezTo>
                    <a:pt x="382" y="963"/>
                    <a:pt x="428" y="914"/>
                    <a:pt x="428" y="845"/>
                  </a:cubicBezTo>
                  <a:cubicBezTo>
                    <a:pt x="428" y="776"/>
                    <a:pt x="382" y="727"/>
                    <a:pt x="329" y="670"/>
                  </a:cubicBezTo>
                  <a:cubicBezTo>
                    <a:pt x="243" y="578"/>
                    <a:pt x="128" y="458"/>
                    <a:pt x="113" y="171"/>
                  </a:cubicBezTo>
                  <a:cubicBezTo>
                    <a:pt x="113" y="152"/>
                    <a:pt x="119" y="138"/>
                    <a:pt x="128" y="129"/>
                  </a:cubicBezTo>
                  <a:cubicBezTo>
                    <a:pt x="144" y="112"/>
                    <a:pt x="169" y="112"/>
                    <a:pt x="169" y="112"/>
                  </a:cubicBezTo>
                  <a:cubicBezTo>
                    <a:pt x="736" y="112"/>
                    <a:pt x="736" y="112"/>
                    <a:pt x="736" y="112"/>
                  </a:cubicBezTo>
                  <a:cubicBezTo>
                    <a:pt x="736" y="112"/>
                    <a:pt x="761" y="112"/>
                    <a:pt x="777" y="129"/>
                  </a:cubicBezTo>
                  <a:cubicBezTo>
                    <a:pt x="785" y="138"/>
                    <a:pt x="792" y="152"/>
                    <a:pt x="791" y="171"/>
                  </a:cubicBezTo>
                  <a:cubicBezTo>
                    <a:pt x="777" y="458"/>
                    <a:pt x="661" y="578"/>
                    <a:pt x="575" y="670"/>
                  </a:cubicBezTo>
                  <a:cubicBezTo>
                    <a:pt x="522" y="727"/>
                    <a:pt x="477" y="776"/>
                    <a:pt x="477" y="845"/>
                  </a:cubicBezTo>
                  <a:cubicBezTo>
                    <a:pt x="477" y="914"/>
                    <a:pt x="522" y="963"/>
                    <a:pt x="575" y="1019"/>
                  </a:cubicBezTo>
                  <a:cubicBezTo>
                    <a:pt x="661" y="1111"/>
                    <a:pt x="777" y="1235"/>
                    <a:pt x="791" y="1522"/>
                  </a:cubicBezTo>
                  <a:cubicBezTo>
                    <a:pt x="792" y="1541"/>
                    <a:pt x="785" y="1556"/>
                    <a:pt x="777" y="1565"/>
                  </a:cubicBezTo>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grpSp>
        <p:nvGrpSpPr>
          <p:cNvPr id="60" name="Group 59"/>
          <p:cNvGrpSpPr/>
          <p:nvPr/>
        </p:nvGrpSpPr>
        <p:grpSpPr>
          <a:xfrm>
            <a:off x="6189180" y="1808892"/>
            <a:ext cx="957054" cy="546958"/>
            <a:chOff x="3016250" y="1684338"/>
            <a:chExt cx="6149976" cy="3514725"/>
          </a:xfrm>
          <a:solidFill>
            <a:schemeClr val="bg1"/>
          </a:solidFill>
        </p:grpSpPr>
        <p:sp>
          <p:nvSpPr>
            <p:cNvPr id="56" name="Freeform 14"/>
            <p:cNvSpPr>
              <a:spLocks/>
            </p:cNvSpPr>
            <p:nvPr/>
          </p:nvSpPr>
          <p:spPr bwMode="auto">
            <a:xfrm>
              <a:off x="5675313" y="1684338"/>
              <a:ext cx="3490913" cy="1316037"/>
            </a:xfrm>
            <a:custGeom>
              <a:avLst/>
              <a:gdLst>
                <a:gd name="T0" fmla="*/ 1098 w 2199"/>
                <a:gd name="T1" fmla="*/ 0 h 829"/>
                <a:gd name="T2" fmla="*/ 0 w 2199"/>
                <a:gd name="T3" fmla="*/ 390 h 829"/>
                <a:gd name="T4" fmla="*/ 1098 w 2199"/>
                <a:gd name="T5" fmla="*/ 829 h 829"/>
                <a:gd name="T6" fmla="*/ 2199 w 2199"/>
                <a:gd name="T7" fmla="*/ 390 h 829"/>
                <a:gd name="T8" fmla="*/ 1098 w 2199"/>
                <a:gd name="T9" fmla="*/ 0 h 829"/>
              </a:gdLst>
              <a:ahLst/>
              <a:cxnLst>
                <a:cxn ang="0">
                  <a:pos x="T0" y="T1"/>
                </a:cxn>
                <a:cxn ang="0">
                  <a:pos x="T2" y="T3"/>
                </a:cxn>
                <a:cxn ang="0">
                  <a:pos x="T4" y="T5"/>
                </a:cxn>
                <a:cxn ang="0">
                  <a:pos x="T6" y="T7"/>
                </a:cxn>
                <a:cxn ang="0">
                  <a:pos x="T8" y="T9"/>
                </a:cxn>
              </a:cxnLst>
              <a:rect l="0" t="0" r="r" b="b"/>
              <a:pathLst>
                <a:path w="2199" h="829">
                  <a:moveTo>
                    <a:pt x="1098" y="0"/>
                  </a:moveTo>
                  <a:lnTo>
                    <a:pt x="0" y="390"/>
                  </a:lnTo>
                  <a:lnTo>
                    <a:pt x="1098" y="829"/>
                  </a:lnTo>
                  <a:lnTo>
                    <a:pt x="2199" y="390"/>
                  </a:lnTo>
                  <a:lnTo>
                    <a:pt x="109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5"/>
            <p:cNvSpPr>
              <a:spLocks/>
            </p:cNvSpPr>
            <p:nvPr/>
          </p:nvSpPr>
          <p:spPr bwMode="auto">
            <a:xfrm>
              <a:off x="5675313" y="2441575"/>
              <a:ext cx="1649413" cy="2727325"/>
            </a:xfrm>
            <a:custGeom>
              <a:avLst/>
              <a:gdLst>
                <a:gd name="T0" fmla="*/ 0 w 440"/>
                <a:gd name="T1" fmla="*/ 206 h 727"/>
                <a:gd name="T2" fmla="*/ 111 w 440"/>
                <a:gd name="T3" fmla="*/ 206 h 727"/>
                <a:gd name="T4" fmla="*/ 223 w 440"/>
                <a:gd name="T5" fmla="*/ 307 h 727"/>
                <a:gd name="T6" fmla="*/ 119 w 440"/>
                <a:gd name="T7" fmla="*/ 397 h 727"/>
                <a:gd name="T8" fmla="*/ 75 w 440"/>
                <a:gd name="T9" fmla="*/ 396 h 727"/>
                <a:gd name="T10" fmla="*/ 0 w 440"/>
                <a:gd name="T11" fmla="*/ 396 h 727"/>
                <a:gd name="T12" fmla="*/ 0 w 440"/>
                <a:gd name="T13" fmla="*/ 545 h 727"/>
                <a:gd name="T14" fmla="*/ 440 w 440"/>
                <a:gd name="T15" fmla="*/ 727 h 727"/>
                <a:gd name="T16" fmla="*/ 440 w 440"/>
                <a:gd name="T17" fmla="*/ 183 h 727"/>
                <a:gd name="T18" fmla="*/ 0 w 440"/>
                <a:gd name="T19" fmla="*/ 0 h 727"/>
                <a:gd name="T20" fmla="*/ 0 w 440"/>
                <a:gd name="T21" fmla="*/ 206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0" h="727">
                  <a:moveTo>
                    <a:pt x="0" y="206"/>
                  </a:moveTo>
                  <a:cubicBezTo>
                    <a:pt x="111" y="206"/>
                    <a:pt x="111" y="206"/>
                    <a:pt x="111" y="206"/>
                  </a:cubicBezTo>
                  <a:cubicBezTo>
                    <a:pt x="167" y="206"/>
                    <a:pt x="223" y="241"/>
                    <a:pt x="223" y="307"/>
                  </a:cubicBezTo>
                  <a:cubicBezTo>
                    <a:pt x="223" y="369"/>
                    <a:pt x="169" y="397"/>
                    <a:pt x="119" y="397"/>
                  </a:cubicBezTo>
                  <a:cubicBezTo>
                    <a:pt x="113" y="397"/>
                    <a:pt x="97" y="397"/>
                    <a:pt x="75" y="396"/>
                  </a:cubicBezTo>
                  <a:cubicBezTo>
                    <a:pt x="54" y="396"/>
                    <a:pt x="28" y="396"/>
                    <a:pt x="0" y="396"/>
                  </a:cubicBezTo>
                  <a:cubicBezTo>
                    <a:pt x="0" y="545"/>
                    <a:pt x="0" y="545"/>
                    <a:pt x="0" y="545"/>
                  </a:cubicBezTo>
                  <a:cubicBezTo>
                    <a:pt x="440" y="727"/>
                    <a:pt x="440" y="727"/>
                    <a:pt x="440" y="727"/>
                  </a:cubicBezTo>
                  <a:cubicBezTo>
                    <a:pt x="440" y="183"/>
                    <a:pt x="440" y="183"/>
                    <a:pt x="440" y="183"/>
                  </a:cubicBezTo>
                  <a:cubicBezTo>
                    <a:pt x="0" y="0"/>
                    <a:pt x="0" y="0"/>
                    <a:pt x="0" y="0"/>
                  </a:cubicBezTo>
                  <a:lnTo>
                    <a:pt x="0" y="2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6"/>
            <p:cNvSpPr>
              <a:spLocks/>
            </p:cNvSpPr>
            <p:nvPr/>
          </p:nvSpPr>
          <p:spPr bwMode="auto">
            <a:xfrm>
              <a:off x="7512050" y="2441575"/>
              <a:ext cx="1654175" cy="2727325"/>
            </a:xfrm>
            <a:custGeom>
              <a:avLst/>
              <a:gdLst>
                <a:gd name="T0" fmla="*/ 0 w 1042"/>
                <a:gd name="T1" fmla="*/ 1718 h 1718"/>
                <a:gd name="T2" fmla="*/ 1042 w 1042"/>
                <a:gd name="T3" fmla="*/ 1288 h 1718"/>
                <a:gd name="T4" fmla="*/ 1042 w 1042"/>
                <a:gd name="T5" fmla="*/ 0 h 1718"/>
                <a:gd name="T6" fmla="*/ 0 w 1042"/>
                <a:gd name="T7" fmla="*/ 433 h 1718"/>
                <a:gd name="T8" fmla="*/ 0 w 1042"/>
                <a:gd name="T9" fmla="*/ 1718 h 1718"/>
              </a:gdLst>
              <a:ahLst/>
              <a:cxnLst>
                <a:cxn ang="0">
                  <a:pos x="T0" y="T1"/>
                </a:cxn>
                <a:cxn ang="0">
                  <a:pos x="T2" y="T3"/>
                </a:cxn>
                <a:cxn ang="0">
                  <a:pos x="T4" y="T5"/>
                </a:cxn>
                <a:cxn ang="0">
                  <a:pos x="T6" y="T7"/>
                </a:cxn>
                <a:cxn ang="0">
                  <a:pos x="T8" y="T9"/>
                </a:cxn>
              </a:cxnLst>
              <a:rect l="0" t="0" r="r" b="b"/>
              <a:pathLst>
                <a:path w="1042" h="1718">
                  <a:moveTo>
                    <a:pt x="0" y="1718"/>
                  </a:moveTo>
                  <a:lnTo>
                    <a:pt x="1042" y="1288"/>
                  </a:lnTo>
                  <a:lnTo>
                    <a:pt x="1042" y="0"/>
                  </a:lnTo>
                  <a:lnTo>
                    <a:pt x="0" y="433"/>
                  </a:lnTo>
                  <a:lnTo>
                    <a:pt x="0" y="17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7"/>
            <p:cNvSpPr>
              <a:spLocks noEditPoints="1"/>
            </p:cNvSpPr>
            <p:nvPr/>
          </p:nvSpPr>
          <p:spPr bwMode="auto">
            <a:xfrm>
              <a:off x="3016250" y="3357563"/>
              <a:ext cx="3352800" cy="1841500"/>
            </a:xfrm>
            <a:custGeom>
              <a:avLst/>
              <a:gdLst>
                <a:gd name="T0" fmla="*/ 81 w 894"/>
                <a:gd name="T1" fmla="*/ 96 h 491"/>
                <a:gd name="T2" fmla="*/ 81 w 894"/>
                <a:gd name="T3" fmla="*/ 451 h 491"/>
                <a:gd name="T4" fmla="*/ 0 w 894"/>
                <a:gd name="T5" fmla="*/ 480 h 491"/>
                <a:gd name="T6" fmla="*/ 0 w 894"/>
                <a:gd name="T7" fmla="*/ 56 h 491"/>
                <a:gd name="T8" fmla="*/ 81 w 894"/>
                <a:gd name="T9" fmla="*/ 96 h 491"/>
                <a:gd name="T10" fmla="*/ 820 w 894"/>
                <a:gd name="T11" fmla="*/ 0 h 491"/>
                <a:gd name="T12" fmla="*/ 386 w 894"/>
                <a:gd name="T13" fmla="*/ 0 h 491"/>
                <a:gd name="T14" fmla="*/ 125 w 894"/>
                <a:gd name="T15" fmla="*/ 93 h 491"/>
                <a:gd name="T16" fmla="*/ 125 w 894"/>
                <a:gd name="T17" fmla="*/ 451 h 491"/>
                <a:gd name="T18" fmla="*/ 195 w 894"/>
                <a:gd name="T19" fmla="*/ 466 h 491"/>
                <a:gd name="T20" fmla="*/ 460 w 894"/>
                <a:gd name="T21" fmla="*/ 480 h 491"/>
                <a:gd name="T22" fmla="*/ 522 w 894"/>
                <a:gd name="T23" fmla="*/ 421 h 491"/>
                <a:gd name="T24" fmla="*/ 511 w 894"/>
                <a:gd name="T25" fmla="*/ 384 h 491"/>
                <a:gd name="T26" fmla="*/ 519 w 894"/>
                <a:gd name="T27" fmla="*/ 351 h 491"/>
                <a:gd name="T28" fmla="*/ 548 w 894"/>
                <a:gd name="T29" fmla="*/ 299 h 491"/>
                <a:gd name="T30" fmla="*/ 537 w 894"/>
                <a:gd name="T31" fmla="*/ 270 h 491"/>
                <a:gd name="T32" fmla="*/ 544 w 894"/>
                <a:gd name="T33" fmla="*/ 233 h 491"/>
                <a:gd name="T34" fmla="*/ 570 w 894"/>
                <a:gd name="T35" fmla="*/ 185 h 491"/>
                <a:gd name="T36" fmla="*/ 555 w 894"/>
                <a:gd name="T37" fmla="*/ 148 h 491"/>
                <a:gd name="T38" fmla="*/ 555 w 894"/>
                <a:gd name="T39" fmla="*/ 115 h 491"/>
                <a:gd name="T40" fmla="*/ 828 w 894"/>
                <a:gd name="T41" fmla="*/ 115 h 491"/>
                <a:gd name="T42" fmla="*/ 894 w 894"/>
                <a:gd name="T43" fmla="*/ 63 h 491"/>
                <a:gd name="T44" fmla="*/ 820 w 894"/>
                <a:gd name="T45" fmla="*/ 0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94" h="491">
                  <a:moveTo>
                    <a:pt x="81" y="96"/>
                  </a:moveTo>
                  <a:cubicBezTo>
                    <a:pt x="81" y="451"/>
                    <a:pt x="81" y="451"/>
                    <a:pt x="81" y="451"/>
                  </a:cubicBezTo>
                  <a:cubicBezTo>
                    <a:pt x="81" y="480"/>
                    <a:pt x="81" y="480"/>
                    <a:pt x="0" y="480"/>
                  </a:cubicBezTo>
                  <a:cubicBezTo>
                    <a:pt x="0" y="392"/>
                    <a:pt x="0" y="203"/>
                    <a:pt x="0" y="56"/>
                  </a:cubicBezTo>
                  <a:cubicBezTo>
                    <a:pt x="81" y="56"/>
                    <a:pt x="81" y="56"/>
                    <a:pt x="81" y="96"/>
                  </a:cubicBezTo>
                  <a:close/>
                  <a:moveTo>
                    <a:pt x="820" y="0"/>
                  </a:moveTo>
                  <a:cubicBezTo>
                    <a:pt x="386" y="0"/>
                    <a:pt x="386" y="0"/>
                    <a:pt x="386" y="0"/>
                  </a:cubicBezTo>
                  <a:cubicBezTo>
                    <a:pt x="294" y="0"/>
                    <a:pt x="221" y="78"/>
                    <a:pt x="125" y="93"/>
                  </a:cubicBezTo>
                  <a:cubicBezTo>
                    <a:pt x="125" y="451"/>
                    <a:pt x="125" y="451"/>
                    <a:pt x="125" y="451"/>
                  </a:cubicBezTo>
                  <a:cubicBezTo>
                    <a:pt x="151" y="451"/>
                    <a:pt x="169" y="454"/>
                    <a:pt x="195" y="466"/>
                  </a:cubicBezTo>
                  <a:cubicBezTo>
                    <a:pt x="268" y="491"/>
                    <a:pt x="460" y="480"/>
                    <a:pt x="460" y="480"/>
                  </a:cubicBezTo>
                  <a:cubicBezTo>
                    <a:pt x="497" y="480"/>
                    <a:pt x="522" y="454"/>
                    <a:pt x="522" y="421"/>
                  </a:cubicBezTo>
                  <a:cubicBezTo>
                    <a:pt x="522" y="406"/>
                    <a:pt x="519" y="395"/>
                    <a:pt x="511" y="384"/>
                  </a:cubicBezTo>
                  <a:cubicBezTo>
                    <a:pt x="515" y="373"/>
                    <a:pt x="515" y="362"/>
                    <a:pt x="519" y="351"/>
                  </a:cubicBezTo>
                  <a:cubicBezTo>
                    <a:pt x="537" y="340"/>
                    <a:pt x="548" y="322"/>
                    <a:pt x="548" y="299"/>
                  </a:cubicBezTo>
                  <a:cubicBezTo>
                    <a:pt x="548" y="288"/>
                    <a:pt x="544" y="277"/>
                    <a:pt x="537" y="270"/>
                  </a:cubicBezTo>
                  <a:cubicBezTo>
                    <a:pt x="541" y="255"/>
                    <a:pt x="544" y="244"/>
                    <a:pt x="544" y="233"/>
                  </a:cubicBezTo>
                  <a:cubicBezTo>
                    <a:pt x="563" y="222"/>
                    <a:pt x="570" y="207"/>
                    <a:pt x="570" y="185"/>
                  </a:cubicBezTo>
                  <a:cubicBezTo>
                    <a:pt x="570" y="163"/>
                    <a:pt x="563" y="159"/>
                    <a:pt x="555" y="148"/>
                  </a:cubicBezTo>
                  <a:cubicBezTo>
                    <a:pt x="555" y="137"/>
                    <a:pt x="555" y="126"/>
                    <a:pt x="555" y="115"/>
                  </a:cubicBezTo>
                  <a:cubicBezTo>
                    <a:pt x="555" y="111"/>
                    <a:pt x="802" y="115"/>
                    <a:pt x="828" y="115"/>
                  </a:cubicBezTo>
                  <a:cubicBezTo>
                    <a:pt x="853" y="115"/>
                    <a:pt x="894" y="104"/>
                    <a:pt x="894" y="63"/>
                  </a:cubicBezTo>
                  <a:cubicBezTo>
                    <a:pt x="894" y="19"/>
                    <a:pt x="853" y="0"/>
                    <a:pt x="8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051069654"/>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17526" y="3985591"/>
            <a:ext cx="11158538" cy="287241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 name="TextBox 6"/>
          <p:cNvSpPr txBox="1"/>
          <p:nvPr/>
        </p:nvSpPr>
        <p:spPr>
          <a:xfrm>
            <a:off x="1436914" y="4011616"/>
            <a:ext cx="9434286" cy="1061829"/>
          </a:xfrm>
          <a:prstGeom prst="rect">
            <a:avLst/>
          </a:prstGeom>
          <a:noFill/>
        </p:spPr>
        <p:txBody>
          <a:bodyPr wrap="square" rtlCol="0">
            <a:spAutoFit/>
          </a:bodyPr>
          <a:lstStyle/>
          <a:p>
            <a:pPr algn="ctr"/>
            <a:r>
              <a:rPr lang="en-US" sz="3600" spc="-100" dirty="0">
                <a:gradFill>
                  <a:gsLst>
                    <a:gs pos="0">
                      <a:srgbClr val="595959"/>
                    </a:gs>
                    <a:gs pos="86000">
                      <a:srgbClr val="595959"/>
                    </a:gs>
                  </a:gsLst>
                  <a:lin ang="5400000" scaled="0"/>
                </a:gradFill>
                <a:latin typeface="Segoe UI Light" pitchFamily="34" charset="0"/>
              </a:rPr>
              <a:t>If you need to plan to delete a service</a:t>
            </a:r>
            <a:br>
              <a:rPr lang="en-US" sz="3600" spc="-100" dirty="0">
                <a:gradFill>
                  <a:gsLst>
                    <a:gs pos="0">
                      <a:srgbClr val="595959"/>
                    </a:gs>
                    <a:gs pos="86000">
                      <a:srgbClr val="595959"/>
                    </a:gs>
                  </a:gsLst>
                  <a:lin ang="5400000" scaled="0"/>
                </a:gradFill>
                <a:latin typeface="Segoe UI Light" pitchFamily="34" charset="0"/>
              </a:rPr>
            </a:br>
            <a:r>
              <a:rPr lang="en-US" sz="2700" spc="-100" dirty="0">
                <a:gradFill>
                  <a:gsLst>
                    <a:gs pos="0">
                      <a:srgbClr val="595959"/>
                    </a:gs>
                    <a:gs pos="86000">
                      <a:srgbClr val="595959"/>
                    </a:gs>
                  </a:gsLst>
                  <a:lin ang="5400000" scaled="0"/>
                </a:gradFill>
                <a:latin typeface="Segoe UI Light" pitchFamily="34" charset="0"/>
              </a:rPr>
              <a:t>e.g. Because you need to change external endpoints</a:t>
            </a:r>
          </a:p>
        </p:txBody>
      </p:sp>
      <p:sp>
        <p:nvSpPr>
          <p:cNvPr id="2" name="Title 1"/>
          <p:cNvSpPr>
            <a:spLocks noGrp="1"/>
          </p:cNvSpPr>
          <p:nvPr>
            <p:ph type="title"/>
          </p:nvPr>
        </p:nvSpPr>
        <p:spPr/>
        <p:txBody>
          <a:bodyPr/>
          <a:lstStyle/>
          <a:p>
            <a:r>
              <a:rPr lang="en-US" dirty="0" smtClean="0"/>
              <a:t>High Performance </a:t>
            </a:r>
            <a:r>
              <a:rPr lang="en-US" dirty="0"/>
              <a:t>DNS Approach</a:t>
            </a:r>
          </a:p>
        </p:txBody>
      </p:sp>
      <p:sp>
        <p:nvSpPr>
          <p:cNvPr id="3" name="Content Placeholder 2"/>
          <p:cNvSpPr>
            <a:spLocks noGrp="1"/>
          </p:cNvSpPr>
          <p:nvPr>
            <p:ph type="body" sz="quarter" idx="10"/>
          </p:nvPr>
        </p:nvSpPr>
        <p:spPr>
          <a:xfrm>
            <a:off x="519112" y="1239077"/>
            <a:ext cx="11149013" cy="2571473"/>
          </a:xfrm>
        </p:spPr>
        <p:txBody>
          <a:bodyPr/>
          <a:lstStyle/>
          <a:p>
            <a:pPr marL="0" indent="0">
              <a:spcBef>
                <a:spcPts val="0"/>
              </a:spcBef>
              <a:spcAft>
                <a:spcPts val="1800"/>
              </a:spcAft>
              <a:buNone/>
            </a:pPr>
            <a:r>
              <a:rPr lang="en-US" sz="3600" spc="-100" dirty="0">
                <a:solidFill>
                  <a:schemeClr val="accent4">
                    <a:alpha val="99000"/>
                  </a:schemeClr>
                </a:solidFill>
                <a:latin typeface="Segoe UI Light" pitchFamily="34" charset="0"/>
              </a:rPr>
              <a:t>Create service, deploy to staging slot</a:t>
            </a:r>
          </a:p>
          <a:p>
            <a:pPr marL="0" indent="0">
              <a:spcBef>
                <a:spcPts val="0"/>
              </a:spcBef>
              <a:spcAft>
                <a:spcPts val="1800"/>
              </a:spcAft>
              <a:buNone/>
            </a:pPr>
            <a:r>
              <a:rPr lang="en-US" sz="3600" spc="-100" dirty="0">
                <a:solidFill>
                  <a:schemeClr val="accent4">
                    <a:alpha val="99000"/>
                  </a:schemeClr>
                </a:solidFill>
                <a:latin typeface="Segoe UI Light" pitchFamily="34" charset="0"/>
              </a:rPr>
              <a:t>Resolve IP for yourapp.cloudapp.net</a:t>
            </a:r>
          </a:p>
          <a:p>
            <a:pPr marL="0" indent="0">
              <a:spcBef>
                <a:spcPts val="0"/>
              </a:spcBef>
              <a:spcAft>
                <a:spcPts val="900"/>
              </a:spcAft>
              <a:buNone/>
            </a:pPr>
            <a:r>
              <a:rPr lang="en-US" sz="3600" spc="-100" dirty="0">
                <a:solidFill>
                  <a:schemeClr val="accent4">
                    <a:alpha val="99000"/>
                  </a:schemeClr>
                </a:solidFill>
                <a:latin typeface="Segoe UI Light" pitchFamily="34" charset="0"/>
              </a:rPr>
              <a:t>Create A Record for</a:t>
            </a:r>
          </a:p>
          <a:p>
            <a:pPr marL="0" lvl="1" indent="0">
              <a:spcBef>
                <a:spcPts val="0"/>
              </a:spcBef>
              <a:buNone/>
            </a:pPr>
            <a:r>
              <a:rPr lang="en-US" sz="1800" spc="-51" dirty="0"/>
              <a:t>www.yourapp.com</a:t>
            </a:r>
          </a:p>
          <a:p>
            <a:pPr marL="0" lvl="1" indent="0">
              <a:buNone/>
            </a:pPr>
            <a:r>
              <a:rPr lang="en-US" sz="1800" spc="-51" dirty="0"/>
              <a:t>yourapp.com</a:t>
            </a:r>
          </a:p>
        </p:txBody>
      </p:sp>
      <p:grpSp>
        <p:nvGrpSpPr>
          <p:cNvPr id="10" name="Group 9"/>
          <p:cNvGrpSpPr/>
          <p:nvPr/>
        </p:nvGrpSpPr>
        <p:grpSpPr>
          <a:xfrm>
            <a:off x="826408" y="5342278"/>
            <a:ext cx="3179535" cy="937664"/>
            <a:chOff x="826408" y="5411221"/>
            <a:chExt cx="3179535" cy="937664"/>
          </a:xfrm>
        </p:grpSpPr>
        <p:sp>
          <p:nvSpPr>
            <p:cNvPr id="8" name="Rectangle 7"/>
            <p:cNvSpPr/>
            <p:nvPr/>
          </p:nvSpPr>
          <p:spPr bwMode="auto">
            <a:xfrm>
              <a:off x="826408" y="5411221"/>
              <a:ext cx="937664" cy="93766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4000" dirty="0" smtClean="0">
                  <a:gradFill>
                    <a:gsLst>
                      <a:gs pos="0">
                        <a:srgbClr val="FFFFFF"/>
                      </a:gs>
                      <a:gs pos="100000">
                        <a:srgbClr val="FFFFFF"/>
                      </a:gs>
                    </a:gsLst>
                    <a:lin ang="5400000" scaled="0"/>
                  </a:gradFill>
                  <a:latin typeface="Segoe UI Light" pitchFamily="34" charset="0"/>
                </a:rPr>
                <a:t>1</a:t>
              </a:r>
            </a:p>
          </p:txBody>
        </p:sp>
        <p:sp>
          <p:nvSpPr>
            <p:cNvPr id="9" name="Rectangle 8"/>
            <p:cNvSpPr/>
            <p:nvPr/>
          </p:nvSpPr>
          <p:spPr>
            <a:xfrm>
              <a:off x="1918874" y="5411221"/>
              <a:ext cx="2087069"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836" fontAlgn="base">
                <a:spcAft>
                  <a:spcPct val="0"/>
                </a:spcAft>
              </a:pPr>
              <a:r>
                <a:rPr lang="en-US" sz="2000" dirty="0">
                  <a:solidFill>
                    <a:srgbClr val="595959">
                      <a:alpha val="99000"/>
                    </a:srgbClr>
                  </a:solidFill>
                  <a:ea typeface="Kozuka Gothic Pro R" pitchFamily="34" charset="-128"/>
                </a:rPr>
                <a:t>Lower TTL of </a:t>
              </a:r>
              <a:r>
                <a:rPr lang="en-US" sz="2000" dirty="0" smtClean="0">
                  <a:solidFill>
                    <a:srgbClr val="595959">
                      <a:alpha val="99000"/>
                    </a:srgbClr>
                  </a:solidFill>
                  <a:ea typeface="Kozuka Gothic Pro R" pitchFamily="34" charset="-128"/>
                </a:rPr>
                <a:t/>
              </a:r>
              <a:br>
                <a:rPr lang="en-US" sz="2000" dirty="0" smtClean="0">
                  <a:solidFill>
                    <a:srgbClr val="595959">
                      <a:alpha val="99000"/>
                    </a:srgbClr>
                  </a:solidFill>
                  <a:ea typeface="Kozuka Gothic Pro R" pitchFamily="34" charset="-128"/>
                </a:rPr>
              </a:br>
              <a:r>
                <a:rPr lang="en-US" sz="2000" dirty="0" smtClean="0">
                  <a:solidFill>
                    <a:srgbClr val="595959">
                      <a:alpha val="99000"/>
                    </a:srgbClr>
                  </a:solidFill>
                  <a:ea typeface="Kozuka Gothic Pro R" pitchFamily="34" charset="-128"/>
                </a:rPr>
                <a:t>A </a:t>
              </a:r>
              <a:r>
                <a:rPr lang="en-US" sz="2000" dirty="0">
                  <a:solidFill>
                    <a:srgbClr val="595959">
                      <a:alpha val="99000"/>
                    </a:srgbClr>
                  </a:solidFill>
                  <a:ea typeface="Kozuka Gothic Pro R" pitchFamily="34" charset="-128"/>
                </a:rPr>
                <a:t>Records… </a:t>
              </a:r>
              <a:r>
                <a:rPr lang="en-US" sz="2000" dirty="0" smtClean="0">
                  <a:solidFill>
                    <a:srgbClr val="595959">
                      <a:alpha val="99000"/>
                    </a:srgbClr>
                  </a:solidFill>
                  <a:ea typeface="Kozuka Gothic Pro R" pitchFamily="34" charset="-128"/>
                </a:rPr>
                <a:t/>
              </a:r>
              <a:br>
                <a:rPr lang="en-US" sz="2000" dirty="0" smtClean="0">
                  <a:solidFill>
                    <a:srgbClr val="595959">
                      <a:alpha val="99000"/>
                    </a:srgbClr>
                  </a:solidFill>
                  <a:ea typeface="Kozuka Gothic Pro R" pitchFamily="34" charset="-128"/>
                </a:rPr>
              </a:br>
              <a:r>
                <a:rPr lang="en-US" sz="2000" dirty="0" smtClean="0">
                  <a:solidFill>
                    <a:srgbClr val="595959">
                      <a:alpha val="99000"/>
                    </a:srgbClr>
                  </a:solidFill>
                  <a:ea typeface="Kozuka Gothic Pro R" pitchFamily="34" charset="-128"/>
                </a:rPr>
                <a:t>wait a </a:t>
              </a:r>
              <a:r>
                <a:rPr lang="en-US" sz="2000" dirty="0">
                  <a:solidFill>
                    <a:srgbClr val="595959">
                      <a:alpha val="99000"/>
                    </a:srgbClr>
                  </a:solidFill>
                  <a:ea typeface="Kozuka Gothic Pro R" pitchFamily="34" charset="-128"/>
                </a:rPr>
                <a:t>while…</a:t>
              </a:r>
            </a:p>
          </p:txBody>
        </p:sp>
      </p:grpSp>
      <p:grpSp>
        <p:nvGrpSpPr>
          <p:cNvPr id="11" name="Group 10"/>
          <p:cNvGrpSpPr/>
          <p:nvPr/>
        </p:nvGrpSpPr>
        <p:grpSpPr>
          <a:xfrm>
            <a:off x="4534467" y="5342278"/>
            <a:ext cx="3564504" cy="937664"/>
            <a:chOff x="826408" y="5411221"/>
            <a:chExt cx="3564504" cy="937664"/>
          </a:xfrm>
        </p:grpSpPr>
        <p:sp>
          <p:nvSpPr>
            <p:cNvPr id="12" name="Rectangle 11"/>
            <p:cNvSpPr/>
            <p:nvPr/>
          </p:nvSpPr>
          <p:spPr bwMode="auto">
            <a:xfrm>
              <a:off x="826408" y="5411221"/>
              <a:ext cx="937664" cy="93766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4000" dirty="0" smtClean="0">
                  <a:gradFill>
                    <a:gsLst>
                      <a:gs pos="0">
                        <a:srgbClr val="FFFFFF"/>
                      </a:gs>
                      <a:gs pos="100000">
                        <a:srgbClr val="FFFFFF"/>
                      </a:gs>
                    </a:gsLst>
                    <a:lin ang="5400000" scaled="0"/>
                  </a:gradFill>
                  <a:latin typeface="Segoe UI Light" pitchFamily="34" charset="0"/>
                </a:rPr>
                <a:t>2</a:t>
              </a:r>
            </a:p>
          </p:txBody>
        </p:sp>
        <p:sp>
          <p:nvSpPr>
            <p:cNvPr id="13" name="Rectangle 12"/>
            <p:cNvSpPr/>
            <p:nvPr/>
          </p:nvSpPr>
          <p:spPr>
            <a:xfrm>
              <a:off x="1918874" y="5411221"/>
              <a:ext cx="2472038"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836" fontAlgn="base">
                <a:spcAft>
                  <a:spcPct val="0"/>
                </a:spcAft>
              </a:pPr>
              <a:r>
                <a:rPr lang="en-US" sz="2000" dirty="0">
                  <a:solidFill>
                    <a:srgbClr val="595959">
                      <a:alpha val="99000"/>
                    </a:srgbClr>
                  </a:solidFill>
                  <a:ea typeface="Kozuka Gothic Pro R" pitchFamily="34" charset="-128"/>
                </a:rPr>
                <a:t>Create new service, get new IP, re-point A Records</a:t>
              </a:r>
            </a:p>
          </p:txBody>
        </p:sp>
      </p:grpSp>
      <p:grpSp>
        <p:nvGrpSpPr>
          <p:cNvPr id="14" name="Group 13"/>
          <p:cNvGrpSpPr/>
          <p:nvPr/>
        </p:nvGrpSpPr>
        <p:grpSpPr>
          <a:xfrm>
            <a:off x="8895577" y="5342278"/>
            <a:ext cx="3179535" cy="937664"/>
            <a:chOff x="826408" y="5411221"/>
            <a:chExt cx="3179535" cy="937664"/>
          </a:xfrm>
        </p:grpSpPr>
        <p:sp>
          <p:nvSpPr>
            <p:cNvPr id="15" name="Rectangle 14"/>
            <p:cNvSpPr/>
            <p:nvPr/>
          </p:nvSpPr>
          <p:spPr bwMode="auto">
            <a:xfrm>
              <a:off x="826408" y="5411221"/>
              <a:ext cx="937664" cy="93766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4000" dirty="0" smtClean="0">
                  <a:gradFill>
                    <a:gsLst>
                      <a:gs pos="0">
                        <a:srgbClr val="FFFFFF"/>
                      </a:gs>
                      <a:gs pos="100000">
                        <a:srgbClr val="FFFFFF"/>
                      </a:gs>
                    </a:gsLst>
                    <a:lin ang="5400000" scaled="0"/>
                  </a:gradFill>
                  <a:latin typeface="Segoe UI Light" pitchFamily="34" charset="0"/>
                </a:rPr>
                <a:t>3</a:t>
              </a:r>
            </a:p>
          </p:txBody>
        </p:sp>
        <p:sp>
          <p:nvSpPr>
            <p:cNvPr id="16" name="Rectangle 15"/>
            <p:cNvSpPr/>
            <p:nvPr/>
          </p:nvSpPr>
          <p:spPr>
            <a:xfrm>
              <a:off x="1918874" y="5411221"/>
              <a:ext cx="2087069"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836" fontAlgn="base">
                <a:spcAft>
                  <a:spcPct val="0"/>
                </a:spcAft>
              </a:pPr>
              <a:r>
                <a:rPr lang="en-US" sz="2000" dirty="0">
                  <a:solidFill>
                    <a:srgbClr val="595959">
                      <a:alpha val="99000"/>
                    </a:srgbClr>
                  </a:solidFill>
                  <a:ea typeface="Kozuka Gothic Pro R" pitchFamily="34" charset="-128"/>
                </a:rPr>
                <a:t>Delete old service</a:t>
              </a:r>
            </a:p>
          </p:txBody>
        </p:sp>
      </p:grpSp>
    </p:spTree>
    <p:extLst>
      <p:ext uri="{BB962C8B-B14F-4D97-AF65-F5344CB8AC3E}">
        <p14:creationId xmlns:p14="http://schemas.microsoft.com/office/powerpoint/2010/main" val="35939699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Notes (hidden)</a:t>
            </a:r>
            <a:endParaRPr lang="en-US" dirty="0"/>
          </a:p>
        </p:txBody>
      </p:sp>
      <p:sp>
        <p:nvSpPr>
          <p:cNvPr id="5" name="Content Placeholder 4"/>
          <p:cNvSpPr>
            <a:spLocks noGrp="1"/>
          </p:cNvSpPr>
          <p:nvPr>
            <p:ph type="body" sz="quarter" idx="10"/>
          </p:nvPr>
        </p:nvSpPr>
        <p:spPr/>
        <p:txBody>
          <a:bodyPr/>
          <a:lstStyle/>
          <a:p>
            <a:r>
              <a:rPr lang="en-US" sz="2800" dirty="0"/>
              <a:t>Version:  1.0</a:t>
            </a:r>
          </a:p>
          <a:p>
            <a:r>
              <a:rPr lang="en-US" sz="2800" dirty="0"/>
              <a:t>Target level:   300</a:t>
            </a:r>
          </a:p>
          <a:p>
            <a:r>
              <a:rPr lang="en-US" sz="2800" dirty="0"/>
              <a:t>Intended Audience:   Developers, IT Pros</a:t>
            </a:r>
          </a:p>
          <a:p>
            <a:r>
              <a:rPr lang="en-US" sz="2800" dirty="0"/>
              <a:t>Intended Time: 60 minutes</a:t>
            </a:r>
          </a:p>
          <a:p>
            <a:pPr lvl="1"/>
            <a:r>
              <a:rPr lang="en-US" sz="2400" dirty="0"/>
              <a:t>Objectives (what do you want the audience to take away):</a:t>
            </a:r>
          </a:p>
          <a:p>
            <a:pPr lvl="2"/>
            <a:r>
              <a:rPr lang="en-US" dirty="0"/>
              <a:t>Understand the availability of full fidelity ASP.NET on Windows Azure</a:t>
            </a:r>
          </a:p>
          <a:p>
            <a:pPr lvl="3"/>
            <a:r>
              <a:rPr lang="en-US" dirty="0"/>
              <a:t>Web Forms and MVC</a:t>
            </a:r>
          </a:p>
          <a:p>
            <a:pPr lvl="3"/>
            <a:r>
              <a:rPr lang="en-US" dirty="0"/>
              <a:t>Dealing with Statelessness</a:t>
            </a:r>
          </a:p>
          <a:p>
            <a:pPr lvl="3"/>
            <a:r>
              <a:rPr lang="en-US" dirty="0"/>
              <a:t>DNS Configuration</a:t>
            </a:r>
          </a:p>
          <a:p>
            <a:pPr lvl="2"/>
            <a:r>
              <a:rPr lang="en-US" dirty="0"/>
              <a:t>Introduce advanced approaches with Windows Azure</a:t>
            </a:r>
          </a:p>
          <a:p>
            <a:pPr lvl="2"/>
            <a:r>
              <a:rPr lang="en-US" dirty="0"/>
              <a:t>Virtual Path Providers</a:t>
            </a:r>
          </a:p>
          <a:p>
            <a:pPr lvl="3"/>
            <a:r>
              <a:rPr lang="en-US" dirty="0"/>
              <a:t>Multi-tenancy approaches</a:t>
            </a:r>
          </a:p>
        </p:txBody>
      </p:sp>
      <p:pic>
        <p:nvPicPr>
          <p:cNvPr id="6" name="Picture 9"/>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347826" y="5867399"/>
            <a:ext cx="2103771" cy="733425"/>
          </a:xfrm>
          <a:prstGeom prst="rect">
            <a:avLst/>
          </a:prstGeom>
          <a:noFill/>
          <a:ln w="9525">
            <a:noFill/>
            <a:miter lim="800000"/>
            <a:headEnd/>
            <a:tailEnd/>
          </a:ln>
        </p:spPr>
      </p:pic>
    </p:spTree>
    <p:extLst>
      <p:ext uri="{BB962C8B-B14F-4D97-AF65-F5344CB8AC3E}">
        <p14:creationId xmlns:p14="http://schemas.microsoft.com/office/powerpoint/2010/main" val="1847380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Advanced Techniques</a:t>
            </a:r>
            <a:endParaRPr lang="en-US" dirty="0"/>
          </a:p>
        </p:txBody>
      </p:sp>
      <p:sp>
        <p:nvSpPr>
          <p:cNvPr id="5" name="Subtitle 4"/>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endParaRPr lang="en-US"/>
          </a:p>
        </p:txBody>
      </p:sp>
      <p:grpSp>
        <p:nvGrpSpPr>
          <p:cNvPr id="14" name="Group 13"/>
          <p:cNvGrpSpPr/>
          <p:nvPr/>
        </p:nvGrpSpPr>
        <p:grpSpPr>
          <a:xfrm>
            <a:off x="8017944" y="1797441"/>
            <a:ext cx="2973906" cy="2847138"/>
            <a:chOff x="4470400" y="1935163"/>
            <a:chExt cx="3240088" cy="3101975"/>
          </a:xfrm>
          <a:solidFill>
            <a:schemeClr val="bg1"/>
          </a:solidFill>
        </p:grpSpPr>
        <p:sp>
          <p:nvSpPr>
            <p:cNvPr id="15" name="Freeform 7"/>
            <p:cNvSpPr>
              <a:spLocks/>
            </p:cNvSpPr>
            <p:nvPr/>
          </p:nvSpPr>
          <p:spPr bwMode="auto">
            <a:xfrm>
              <a:off x="4564063" y="1935163"/>
              <a:ext cx="3146425" cy="2981325"/>
            </a:xfrm>
            <a:custGeom>
              <a:avLst/>
              <a:gdLst>
                <a:gd name="T0" fmla="*/ 504 w 839"/>
                <a:gd name="T1" fmla="*/ 432 h 795"/>
                <a:gd name="T2" fmla="*/ 589 w 839"/>
                <a:gd name="T3" fmla="*/ 352 h 795"/>
                <a:gd name="T4" fmla="*/ 600 w 839"/>
                <a:gd name="T5" fmla="*/ 353 h 795"/>
                <a:gd name="T6" fmla="*/ 839 w 839"/>
                <a:gd name="T7" fmla="*/ 127 h 795"/>
                <a:gd name="T8" fmla="*/ 707 w 839"/>
                <a:gd name="T9" fmla="*/ 0 h 795"/>
                <a:gd name="T10" fmla="*/ 469 w 839"/>
                <a:gd name="T11" fmla="*/ 226 h 795"/>
                <a:gd name="T12" fmla="*/ 471 w 839"/>
                <a:gd name="T13" fmla="*/ 241 h 795"/>
                <a:gd name="T14" fmla="*/ 386 w 839"/>
                <a:gd name="T15" fmla="*/ 320 h 795"/>
                <a:gd name="T16" fmla="*/ 371 w 839"/>
                <a:gd name="T17" fmla="*/ 319 h 795"/>
                <a:gd name="T18" fmla="*/ 316 w 839"/>
                <a:gd name="T19" fmla="*/ 371 h 795"/>
                <a:gd name="T20" fmla="*/ 363 w 839"/>
                <a:gd name="T21" fmla="*/ 415 h 795"/>
                <a:gd name="T22" fmla="*/ 131 w 839"/>
                <a:gd name="T23" fmla="*/ 636 h 795"/>
                <a:gd name="T24" fmla="*/ 121 w 839"/>
                <a:gd name="T25" fmla="*/ 628 h 795"/>
                <a:gd name="T26" fmla="*/ 64 w 839"/>
                <a:gd name="T27" fmla="*/ 676 h 795"/>
                <a:gd name="T28" fmla="*/ 0 w 839"/>
                <a:gd name="T29" fmla="*/ 776 h 795"/>
                <a:gd name="T30" fmla="*/ 19 w 839"/>
                <a:gd name="T31" fmla="*/ 795 h 795"/>
                <a:gd name="T32" fmla="*/ 133 w 839"/>
                <a:gd name="T33" fmla="*/ 732 h 795"/>
                <a:gd name="T34" fmla="*/ 176 w 839"/>
                <a:gd name="T35" fmla="*/ 682 h 795"/>
                <a:gd name="T36" fmla="*/ 168 w 839"/>
                <a:gd name="T37" fmla="*/ 672 h 795"/>
                <a:gd name="T38" fmla="*/ 402 w 839"/>
                <a:gd name="T39" fmla="*/ 452 h 795"/>
                <a:gd name="T40" fmla="*/ 449 w 839"/>
                <a:gd name="T41" fmla="*/ 496 h 795"/>
                <a:gd name="T42" fmla="*/ 505 w 839"/>
                <a:gd name="T43" fmla="*/ 443 h 795"/>
                <a:gd name="T44" fmla="*/ 504 w 839"/>
                <a:gd name="T45" fmla="*/ 432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39" h="795">
                  <a:moveTo>
                    <a:pt x="504" y="432"/>
                  </a:moveTo>
                  <a:cubicBezTo>
                    <a:pt x="504" y="388"/>
                    <a:pt x="542" y="352"/>
                    <a:pt x="589" y="352"/>
                  </a:cubicBezTo>
                  <a:cubicBezTo>
                    <a:pt x="593" y="352"/>
                    <a:pt x="596" y="353"/>
                    <a:pt x="600" y="353"/>
                  </a:cubicBezTo>
                  <a:cubicBezTo>
                    <a:pt x="839" y="127"/>
                    <a:pt x="839" y="127"/>
                    <a:pt x="839" y="127"/>
                  </a:cubicBezTo>
                  <a:cubicBezTo>
                    <a:pt x="707" y="0"/>
                    <a:pt x="707" y="0"/>
                    <a:pt x="707" y="0"/>
                  </a:cubicBezTo>
                  <a:cubicBezTo>
                    <a:pt x="469" y="226"/>
                    <a:pt x="469" y="226"/>
                    <a:pt x="469" y="226"/>
                  </a:cubicBezTo>
                  <a:cubicBezTo>
                    <a:pt x="470" y="231"/>
                    <a:pt x="471" y="236"/>
                    <a:pt x="471" y="241"/>
                  </a:cubicBezTo>
                  <a:cubicBezTo>
                    <a:pt x="471" y="285"/>
                    <a:pt x="433" y="320"/>
                    <a:pt x="386" y="320"/>
                  </a:cubicBezTo>
                  <a:cubicBezTo>
                    <a:pt x="381" y="320"/>
                    <a:pt x="376" y="320"/>
                    <a:pt x="371" y="319"/>
                  </a:cubicBezTo>
                  <a:cubicBezTo>
                    <a:pt x="316" y="371"/>
                    <a:pt x="316" y="371"/>
                    <a:pt x="316" y="371"/>
                  </a:cubicBezTo>
                  <a:cubicBezTo>
                    <a:pt x="363" y="415"/>
                    <a:pt x="363" y="415"/>
                    <a:pt x="363" y="415"/>
                  </a:cubicBezTo>
                  <a:cubicBezTo>
                    <a:pt x="131" y="636"/>
                    <a:pt x="131" y="636"/>
                    <a:pt x="131" y="636"/>
                  </a:cubicBezTo>
                  <a:cubicBezTo>
                    <a:pt x="121" y="628"/>
                    <a:pt x="121" y="628"/>
                    <a:pt x="121" y="628"/>
                  </a:cubicBezTo>
                  <a:cubicBezTo>
                    <a:pt x="64" y="676"/>
                    <a:pt x="64" y="676"/>
                    <a:pt x="64" y="676"/>
                  </a:cubicBezTo>
                  <a:cubicBezTo>
                    <a:pt x="0" y="776"/>
                    <a:pt x="0" y="776"/>
                    <a:pt x="0" y="776"/>
                  </a:cubicBezTo>
                  <a:cubicBezTo>
                    <a:pt x="19" y="795"/>
                    <a:pt x="19" y="795"/>
                    <a:pt x="19" y="795"/>
                  </a:cubicBezTo>
                  <a:cubicBezTo>
                    <a:pt x="133" y="732"/>
                    <a:pt x="133" y="732"/>
                    <a:pt x="133" y="732"/>
                  </a:cubicBezTo>
                  <a:cubicBezTo>
                    <a:pt x="176" y="682"/>
                    <a:pt x="176" y="682"/>
                    <a:pt x="176" y="682"/>
                  </a:cubicBezTo>
                  <a:cubicBezTo>
                    <a:pt x="168" y="672"/>
                    <a:pt x="168" y="672"/>
                    <a:pt x="168" y="672"/>
                  </a:cubicBezTo>
                  <a:cubicBezTo>
                    <a:pt x="402" y="452"/>
                    <a:pt x="402" y="452"/>
                    <a:pt x="402" y="452"/>
                  </a:cubicBezTo>
                  <a:cubicBezTo>
                    <a:pt x="449" y="496"/>
                    <a:pt x="449" y="496"/>
                    <a:pt x="449" y="496"/>
                  </a:cubicBezTo>
                  <a:cubicBezTo>
                    <a:pt x="505" y="443"/>
                    <a:pt x="505" y="443"/>
                    <a:pt x="505" y="443"/>
                  </a:cubicBezTo>
                  <a:cubicBezTo>
                    <a:pt x="504" y="440"/>
                    <a:pt x="504" y="436"/>
                    <a:pt x="504" y="4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8"/>
            <p:cNvSpPr>
              <a:spLocks noEditPoints="1"/>
            </p:cNvSpPr>
            <p:nvPr/>
          </p:nvSpPr>
          <p:spPr bwMode="auto">
            <a:xfrm>
              <a:off x="5946775" y="3503613"/>
              <a:ext cx="1717675" cy="1533525"/>
            </a:xfrm>
            <a:custGeom>
              <a:avLst/>
              <a:gdLst>
                <a:gd name="T0" fmla="*/ 408 w 458"/>
                <a:gd name="T1" fmla="*/ 244 h 409"/>
                <a:gd name="T2" fmla="*/ 154 w 458"/>
                <a:gd name="T3" fmla="*/ 0 h 409"/>
                <a:gd name="T4" fmla="*/ 154 w 458"/>
                <a:gd name="T5" fmla="*/ 36 h 409"/>
                <a:gd name="T6" fmla="*/ 79 w 458"/>
                <a:gd name="T7" fmla="*/ 105 h 409"/>
                <a:gd name="T8" fmla="*/ 31 w 458"/>
                <a:gd name="T9" fmla="*/ 60 h 409"/>
                <a:gd name="T10" fmla="*/ 0 w 458"/>
                <a:gd name="T11" fmla="*/ 92 h 409"/>
                <a:gd name="T12" fmla="*/ 287 w 458"/>
                <a:gd name="T13" fmla="*/ 360 h 409"/>
                <a:gd name="T14" fmla="*/ 398 w 458"/>
                <a:gd name="T15" fmla="*/ 356 h 409"/>
                <a:gd name="T16" fmla="*/ 408 w 458"/>
                <a:gd name="T17" fmla="*/ 244 h 409"/>
                <a:gd name="T18" fmla="*/ 370 w 458"/>
                <a:gd name="T19" fmla="*/ 325 h 409"/>
                <a:gd name="T20" fmla="*/ 325 w 458"/>
                <a:gd name="T21" fmla="*/ 338 h 409"/>
                <a:gd name="T22" fmla="*/ 292 w 458"/>
                <a:gd name="T23" fmla="*/ 306 h 409"/>
                <a:gd name="T24" fmla="*/ 303 w 458"/>
                <a:gd name="T25" fmla="*/ 261 h 409"/>
                <a:gd name="T26" fmla="*/ 347 w 458"/>
                <a:gd name="T27" fmla="*/ 248 h 409"/>
                <a:gd name="T28" fmla="*/ 381 w 458"/>
                <a:gd name="T29" fmla="*/ 280 h 409"/>
                <a:gd name="T30" fmla="*/ 370 w 458"/>
                <a:gd name="T31" fmla="*/ 325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58" h="409">
                  <a:moveTo>
                    <a:pt x="408" y="244"/>
                  </a:moveTo>
                  <a:cubicBezTo>
                    <a:pt x="154" y="0"/>
                    <a:pt x="154" y="0"/>
                    <a:pt x="154" y="0"/>
                  </a:cubicBezTo>
                  <a:cubicBezTo>
                    <a:pt x="154" y="36"/>
                    <a:pt x="154" y="36"/>
                    <a:pt x="154" y="36"/>
                  </a:cubicBezTo>
                  <a:cubicBezTo>
                    <a:pt x="79" y="105"/>
                    <a:pt x="79" y="105"/>
                    <a:pt x="79" y="105"/>
                  </a:cubicBezTo>
                  <a:cubicBezTo>
                    <a:pt x="31" y="60"/>
                    <a:pt x="31" y="60"/>
                    <a:pt x="31" y="60"/>
                  </a:cubicBezTo>
                  <a:cubicBezTo>
                    <a:pt x="0" y="92"/>
                    <a:pt x="0" y="92"/>
                    <a:pt x="0" y="92"/>
                  </a:cubicBezTo>
                  <a:cubicBezTo>
                    <a:pt x="287" y="360"/>
                    <a:pt x="287" y="360"/>
                    <a:pt x="287" y="360"/>
                  </a:cubicBezTo>
                  <a:cubicBezTo>
                    <a:pt x="287" y="360"/>
                    <a:pt x="338" y="409"/>
                    <a:pt x="398" y="356"/>
                  </a:cubicBezTo>
                  <a:cubicBezTo>
                    <a:pt x="458" y="302"/>
                    <a:pt x="408" y="244"/>
                    <a:pt x="408" y="244"/>
                  </a:cubicBezTo>
                  <a:close/>
                  <a:moveTo>
                    <a:pt x="370" y="325"/>
                  </a:moveTo>
                  <a:cubicBezTo>
                    <a:pt x="325" y="338"/>
                    <a:pt x="325" y="338"/>
                    <a:pt x="325" y="338"/>
                  </a:cubicBezTo>
                  <a:cubicBezTo>
                    <a:pt x="292" y="306"/>
                    <a:pt x="292" y="306"/>
                    <a:pt x="292" y="306"/>
                  </a:cubicBezTo>
                  <a:cubicBezTo>
                    <a:pt x="303" y="261"/>
                    <a:pt x="303" y="261"/>
                    <a:pt x="303" y="261"/>
                  </a:cubicBezTo>
                  <a:cubicBezTo>
                    <a:pt x="347" y="248"/>
                    <a:pt x="347" y="248"/>
                    <a:pt x="347" y="248"/>
                  </a:cubicBezTo>
                  <a:cubicBezTo>
                    <a:pt x="381" y="280"/>
                    <a:pt x="381" y="280"/>
                    <a:pt x="381" y="280"/>
                  </a:cubicBezTo>
                  <a:lnTo>
                    <a:pt x="370" y="3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9"/>
            <p:cNvSpPr>
              <a:spLocks/>
            </p:cNvSpPr>
            <p:nvPr/>
          </p:nvSpPr>
          <p:spPr bwMode="auto">
            <a:xfrm>
              <a:off x="4470400" y="2006600"/>
              <a:ext cx="1589088" cy="1604962"/>
            </a:xfrm>
            <a:custGeom>
              <a:avLst/>
              <a:gdLst>
                <a:gd name="T0" fmla="*/ 359 w 424"/>
                <a:gd name="T1" fmla="*/ 398 h 428"/>
                <a:gd name="T2" fmla="*/ 313 w 424"/>
                <a:gd name="T3" fmla="*/ 355 h 428"/>
                <a:gd name="T4" fmla="*/ 386 w 424"/>
                <a:gd name="T5" fmla="*/ 281 h 428"/>
                <a:gd name="T6" fmla="*/ 424 w 424"/>
                <a:gd name="T7" fmla="*/ 281 h 428"/>
                <a:gd name="T8" fmla="*/ 363 w 424"/>
                <a:gd name="T9" fmla="*/ 223 h 428"/>
                <a:gd name="T10" fmla="*/ 369 w 424"/>
                <a:gd name="T11" fmla="*/ 177 h 428"/>
                <a:gd name="T12" fmla="*/ 184 w 424"/>
                <a:gd name="T13" fmla="*/ 0 h 428"/>
                <a:gd name="T14" fmla="*/ 135 w 424"/>
                <a:gd name="T15" fmla="*/ 6 h 428"/>
                <a:gd name="T16" fmla="*/ 237 w 424"/>
                <a:gd name="T17" fmla="*/ 107 h 428"/>
                <a:gd name="T18" fmla="*/ 212 w 424"/>
                <a:gd name="T19" fmla="*/ 200 h 428"/>
                <a:gd name="T20" fmla="*/ 110 w 424"/>
                <a:gd name="T21" fmla="*/ 231 h 428"/>
                <a:gd name="T22" fmla="*/ 6 w 424"/>
                <a:gd name="T23" fmla="*/ 131 h 428"/>
                <a:gd name="T24" fmla="*/ 0 w 424"/>
                <a:gd name="T25" fmla="*/ 177 h 428"/>
                <a:gd name="T26" fmla="*/ 184 w 424"/>
                <a:gd name="T27" fmla="*/ 355 h 428"/>
                <a:gd name="T28" fmla="*/ 240 w 424"/>
                <a:gd name="T29" fmla="*/ 346 h 428"/>
                <a:gd name="T30" fmla="*/ 328 w 424"/>
                <a:gd name="T31" fmla="*/ 428 h 428"/>
                <a:gd name="T32" fmla="*/ 359 w 424"/>
                <a:gd name="T33" fmla="*/ 398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4" h="428">
                  <a:moveTo>
                    <a:pt x="359" y="398"/>
                  </a:moveTo>
                  <a:cubicBezTo>
                    <a:pt x="313" y="355"/>
                    <a:pt x="313" y="355"/>
                    <a:pt x="313" y="355"/>
                  </a:cubicBezTo>
                  <a:cubicBezTo>
                    <a:pt x="386" y="281"/>
                    <a:pt x="386" y="281"/>
                    <a:pt x="386" y="281"/>
                  </a:cubicBezTo>
                  <a:cubicBezTo>
                    <a:pt x="424" y="281"/>
                    <a:pt x="424" y="281"/>
                    <a:pt x="424" y="281"/>
                  </a:cubicBezTo>
                  <a:cubicBezTo>
                    <a:pt x="363" y="223"/>
                    <a:pt x="363" y="223"/>
                    <a:pt x="363" y="223"/>
                  </a:cubicBezTo>
                  <a:cubicBezTo>
                    <a:pt x="367" y="208"/>
                    <a:pt x="369" y="193"/>
                    <a:pt x="369" y="177"/>
                  </a:cubicBezTo>
                  <a:cubicBezTo>
                    <a:pt x="369" y="79"/>
                    <a:pt x="286" y="0"/>
                    <a:pt x="184" y="0"/>
                  </a:cubicBezTo>
                  <a:cubicBezTo>
                    <a:pt x="167" y="0"/>
                    <a:pt x="151" y="2"/>
                    <a:pt x="135" y="6"/>
                  </a:cubicBezTo>
                  <a:cubicBezTo>
                    <a:pt x="237" y="107"/>
                    <a:pt x="237" y="107"/>
                    <a:pt x="237" y="107"/>
                  </a:cubicBezTo>
                  <a:cubicBezTo>
                    <a:pt x="212" y="200"/>
                    <a:pt x="212" y="200"/>
                    <a:pt x="212" y="200"/>
                  </a:cubicBezTo>
                  <a:cubicBezTo>
                    <a:pt x="110" y="231"/>
                    <a:pt x="110" y="231"/>
                    <a:pt x="110" y="231"/>
                  </a:cubicBezTo>
                  <a:cubicBezTo>
                    <a:pt x="6" y="131"/>
                    <a:pt x="6" y="131"/>
                    <a:pt x="6" y="131"/>
                  </a:cubicBezTo>
                  <a:cubicBezTo>
                    <a:pt x="2" y="146"/>
                    <a:pt x="0" y="161"/>
                    <a:pt x="0" y="177"/>
                  </a:cubicBezTo>
                  <a:cubicBezTo>
                    <a:pt x="0" y="275"/>
                    <a:pt x="82" y="355"/>
                    <a:pt x="184" y="355"/>
                  </a:cubicBezTo>
                  <a:cubicBezTo>
                    <a:pt x="204" y="355"/>
                    <a:pt x="222" y="352"/>
                    <a:pt x="240" y="346"/>
                  </a:cubicBezTo>
                  <a:cubicBezTo>
                    <a:pt x="328" y="428"/>
                    <a:pt x="328" y="428"/>
                    <a:pt x="328" y="428"/>
                  </a:cubicBezTo>
                  <a:lnTo>
                    <a:pt x="359" y="3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44646460"/>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Full </a:t>
            </a:r>
            <a:r>
              <a:rPr lang="en-US" dirty="0"/>
              <a:t>IIS</a:t>
            </a:r>
          </a:p>
        </p:txBody>
      </p:sp>
      <p:sp>
        <p:nvSpPr>
          <p:cNvPr id="4" name="Content Placeholder 3"/>
          <p:cNvSpPr>
            <a:spLocks noGrp="1"/>
          </p:cNvSpPr>
          <p:nvPr>
            <p:ph type="body" sz="quarter" idx="10"/>
          </p:nvPr>
        </p:nvSpPr>
        <p:spPr>
          <a:xfrm>
            <a:off x="519113" y="1447799"/>
            <a:ext cx="6458158" cy="4024179"/>
          </a:xfrm>
        </p:spPr>
        <p:txBody>
          <a:bodyPr/>
          <a:lstStyle/>
          <a:p>
            <a:pPr marL="0" indent="0">
              <a:spcBef>
                <a:spcPts val="0"/>
              </a:spcBef>
              <a:spcAft>
                <a:spcPts val="1200"/>
              </a:spcAft>
              <a:buNone/>
            </a:pPr>
            <a:r>
              <a:rPr lang="en-US" sz="3600" spc="-100" dirty="0">
                <a:solidFill>
                  <a:schemeClr val="accent2">
                    <a:alpha val="99000"/>
                  </a:schemeClr>
                </a:solidFill>
                <a:latin typeface="Segoe UI Light" pitchFamily="34" charset="0"/>
              </a:rPr>
              <a:t>You can choose to deploy to Full IIS; </a:t>
            </a:r>
            <a:r>
              <a:rPr lang="en-US" sz="3600" spc="-100" dirty="0" smtClean="0">
                <a:solidFill>
                  <a:schemeClr val="accent2">
                    <a:alpha val="99000"/>
                  </a:schemeClr>
                </a:solidFill>
                <a:latin typeface="Segoe UI Light" pitchFamily="34" charset="0"/>
              </a:rPr>
              <a:t>no </a:t>
            </a:r>
            <a:r>
              <a:rPr lang="en-US" sz="3600" spc="-100" dirty="0">
                <a:solidFill>
                  <a:schemeClr val="accent2">
                    <a:alpha val="99000"/>
                  </a:schemeClr>
                </a:solidFill>
                <a:latin typeface="Segoe UI Light" pitchFamily="34" charset="0"/>
              </a:rPr>
              <a:t>longer </a:t>
            </a:r>
            <a:r>
              <a:rPr lang="en-US" sz="3600" spc="-100" dirty="0" smtClean="0">
                <a:solidFill>
                  <a:schemeClr val="accent2">
                    <a:alpha val="99000"/>
                  </a:schemeClr>
                </a:solidFill>
                <a:latin typeface="Segoe UI Light" pitchFamily="34" charset="0"/>
              </a:rPr>
              <a:t>using </a:t>
            </a:r>
            <a:r>
              <a:rPr lang="en-US" sz="3600" spc="-100" dirty="0">
                <a:solidFill>
                  <a:schemeClr val="accent2">
                    <a:alpha val="99000"/>
                  </a:schemeClr>
                </a:solidFill>
                <a:latin typeface="Segoe UI Light" pitchFamily="34" charset="0"/>
              </a:rPr>
              <a:t>required to use Hosted Web Core (HWC)</a:t>
            </a:r>
          </a:p>
          <a:p>
            <a:pPr marL="0" indent="0">
              <a:spcBef>
                <a:spcPts val="0"/>
              </a:spcBef>
              <a:spcAft>
                <a:spcPts val="900"/>
              </a:spcAft>
              <a:buNone/>
            </a:pPr>
            <a:r>
              <a:rPr lang="en-US" sz="3600" spc="-100" dirty="0">
                <a:solidFill>
                  <a:schemeClr val="accent2">
                    <a:alpha val="99000"/>
                  </a:schemeClr>
                </a:solidFill>
                <a:latin typeface="Segoe UI Light" pitchFamily="34" charset="0"/>
              </a:rPr>
              <a:t>Differences:</a:t>
            </a:r>
          </a:p>
          <a:p>
            <a:pPr marL="0" lvl="1" indent="0">
              <a:spcBef>
                <a:spcPts val="0"/>
              </a:spcBef>
              <a:buNone/>
            </a:pPr>
            <a:r>
              <a:rPr lang="en-US" sz="1600" spc="-51" dirty="0"/>
              <a:t>In Full IIS, the </a:t>
            </a:r>
            <a:r>
              <a:rPr lang="en-US" sz="1600" spc="-51" dirty="0" err="1"/>
              <a:t>RoleEntryPoint</a:t>
            </a:r>
            <a:r>
              <a:rPr lang="en-US" sz="1600" spc="-51" dirty="0"/>
              <a:t> runs under WaIISHost.exe while </a:t>
            </a:r>
            <a:r>
              <a:rPr lang="en-US" sz="1600" spc="-51" dirty="0" smtClean="0"/>
              <a:t/>
            </a:r>
            <a:br>
              <a:rPr lang="en-US" sz="1600" spc="-51" dirty="0" smtClean="0"/>
            </a:br>
            <a:r>
              <a:rPr lang="en-US" sz="1600" spc="-51" dirty="0" smtClean="0"/>
              <a:t>the </a:t>
            </a:r>
            <a:r>
              <a:rPr lang="en-US" sz="1600" spc="-51" dirty="0"/>
              <a:t>web site runs under the normal IIS w3wp.exe process.</a:t>
            </a:r>
          </a:p>
          <a:p>
            <a:pPr marL="0" lvl="1" indent="0">
              <a:spcBef>
                <a:spcPts val="600"/>
              </a:spcBef>
              <a:buNone/>
            </a:pPr>
            <a:r>
              <a:rPr lang="en-US" sz="1600" spc="-51" dirty="0"/>
              <a:t>Support for running multiple websites</a:t>
            </a:r>
          </a:p>
          <a:p>
            <a:pPr marL="0" lvl="1" indent="0">
              <a:spcBef>
                <a:spcPts val="600"/>
              </a:spcBef>
              <a:buNone/>
            </a:pPr>
            <a:r>
              <a:rPr lang="en-US" sz="1600" spc="-51" dirty="0"/>
              <a:t>Load any IIS </a:t>
            </a:r>
            <a:r>
              <a:rPr lang="en-US" sz="1600" spc="-51" dirty="0" smtClean="0"/>
              <a:t>module</a:t>
            </a:r>
          </a:p>
          <a:p>
            <a:pPr marL="0" lvl="1" indent="0">
              <a:spcBef>
                <a:spcPts val="0"/>
              </a:spcBef>
              <a:buNone/>
            </a:pPr>
            <a:endParaRPr lang="en-US" sz="1600" spc="-51" dirty="0"/>
          </a:p>
          <a:p>
            <a:pPr marL="0" indent="0">
              <a:spcBef>
                <a:spcPts val="0"/>
              </a:spcBef>
              <a:spcAft>
                <a:spcPts val="900"/>
              </a:spcAft>
              <a:buNone/>
            </a:pPr>
            <a:r>
              <a:rPr lang="en-US" sz="3600" spc="-100" dirty="0" smtClean="0">
                <a:solidFill>
                  <a:schemeClr val="accent2">
                    <a:alpha val="99000"/>
                  </a:schemeClr>
                </a:solidFill>
                <a:latin typeface="Segoe UI Light" pitchFamily="34" charset="0"/>
              </a:rPr>
              <a:t>Makes migrating </a:t>
            </a:r>
            <a:r>
              <a:rPr lang="en-US" sz="3600" spc="-100" dirty="0">
                <a:solidFill>
                  <a:schemeClr val="accent2">
                    <a:alpha val="99000"/>
                  </a:schemeClr>
                </a:solidFill>
                <a:latin typeface="Segoe UI Light" pitchFamily="34" charset="0"/>
              </a:rPr>
              <a:t>existing </a:t>
            </a:r>
            <a:r>
              <a:rPr lang="en-US" sz="3600" spc="-100" dirty="0" smtClean="0">
                <a:solidFill>
                  <a:schemeClr val="accent2">
                    <a:alpha val="99000"/>
                  </a:schemeClr>
                </a:solidFill>
                <a:latin typeface="Segoe UI Light" pitchFamily="34" charset="0"/>
              </a:rPr>
              <a:t/>
            </a:r>
            <a:br>
              <a:rPr lang="en-US" sz="3600" spc="-100" dirty="0" smtClean="0">
                <a:solidFill>
                  <a:schemeClr val="accent2">
                    <a:alpha val="99000"/>
                  </a:schemeClr>
                </a:solidFill>
                <a:latin typeface="Segoe UI Light" pitchFamily="34" charset="0"/>
              </a:rPr>
            </a:br>
            <a:r>
              <a:rPr lang="en-US" sz="3600" spc="-100" dirty="0" smtClean="0">
                <a:solidFill>
                  <a:schemeClr val="accent2">
                    <a:alpha val="99000"/>
                  </a:schemeClr>
                </a:solidFill>
                <a:latin typeface="Segoe UI Light" pitchFamily="34" charset="0"/>
              </a:rPr>
              <a:t>IIS-based </a:t>
            </a:r>
            <a:r>
              <a:rPr lang="en-US" sz="3600" spc="-100" dirty="0">
                <a:solidFill>
                  <a:schemeClr val="accent2">
                    <a:alpha val="99000"/>
                  </a:schemeClr>
                </a:solidFill>
                <a:latin typeface="Segoe UI Light" pitchFamily="34" charset="0"/>
              </a:rPr>
              <a:t>applications a lot easier</a:t>
            </a:r>
          </a:p>
        </p:txBody>
      </p:sp>
      <p:sp>
        <p:nvSpPr>
          <p:cNvPr id="5" name="Freeform 78"/>
          <p:cNvSpPr>
            <a:spLocks noEditPoints="1"/>
          </p:cNvSpPr>
          <p:nvPr/>
        </p:nvSpPr>
        <p:spPr bwMode="black">
          <a:xfrm>
            <a:off x="7351258" y="2195817"/>
            <a:ext cx="3316741" cy="3174170"/>
          </a:xfrm>
          <a:custGeom>
            <a:avLst/>
            <a:gdLst>
              <a:gd name="T0" fmla="*/ 1448 w 2291"/>
              <a:gd name="T1" fmla="*/ 923 h 2197"/>
              <a:gd name="T2" fmla="*/ 1464 w 2291"/>
              <a:gd name="T3" fmla="*/ 1048 h 2197"/>
              <a:gd name="T4" fmla="*/ 1622 w 2291"/>
              <a:gd name="T5" fmla="*/ 1225 h 2197"/>
              <a:gd name="T6" fmla="*/ 1522 w 2291"/>
              <a:gd name="T7" fmla="*/ 1149 h 2197"/>
              <a:gd name="T8" fmla="*/ 1622 w 2291"/>
              <a:gd name="T9" fmla="*/ 1225 h 2197"/>
              <a:gd name="T10" fmla="*/ 769 w 2291"/>
              <a:gd name="T11" fmla="*/ 1149 h 2197"/>
              <a:gd name="T12" fmla="*/ 669 w 2291"/>
              <a:gd name="T13" fmla="*/ 1225 h 2197"/>
              <a:gd name="T14" fmla="*/ 828 w 2291"/>
              <a:gd name="T15" fmla="*/ 1048 h 2197"/>
              <a:gd name="T16" fmla="*/ 844 w 2291"/>
              <a:gd name="T17" fmla="*/ 923 h 2197"/>
              <a:gd name="T18" fmla="*/ 828 w 2291"/>
              <a:gd name="T19" fmla="*/ 1048 h 2197"/>
              <a:gd name="T20" fmla="*/ 1390 w 2291"/>
              <a:gd name="T21" fmla="*/ 540 h 2197"/>
              <a:gd name="T22" fmla="*/ 1493 w 2291"/>
              <a:gd name="T23" fmla="*/ 103 h 2197"/>
              <a:gd name="T24" fmla="*/ 902 w 2291"/>
              <a:gd name="T25" fmla="*/ 0 h 2197"/>
              <a:gd name="T26" fmla="*/ 799 w 2291"/>
              <a:gd name="T27" fmla="*/ 437 h 2197"/>
              <a:gd name="T28" fmla="*/ 859 w 2291"/>
              <a:gd name="T29" fmla="*/ 103 h 2197"/>
              <a:gd name="T30" fmla="*/ 1390 w 2291"/>
              <a:gd name="T31" fmla="*/ 60 h 2197"/>
              <a:gd name="T32" fmla="*/ 1433 w 2291"/>
              <a:gd name="T33" fmla="*/ 437 h 2197"/>
              <a:gd name="T34" fmla="*/ 902 w 2291"/>
              <a:gd name="T35" fmla="*/ 480 h 2197"/>
              <a:gd name="T36" fmla="*/ 859 w 2291"/>
              <a:gd name="T37" fmla="*/ 103 h 2197"/>
              <a:gd name="T38" fmla="*/ 1614 w 2291"/>
              <a:gd name="T39" fmla="*/ 824 h 2197"/>
              <a:gd name="T40" fmla="*/ 1640 w 2291"/>
              <a:gd name="T41" fmla="*/ 786 h 2197"/>
              <a:gd name="T42" fmla="*/ 1499 w 2291"/>
              <a:gd name="T43" fmla="*/ 596 h 2197"/>
              <a:gd name="T44" fmla="*/ 835 w 2291"/>
              <a:gd name="T45" fmla="*/ 576 h 2197"/>
              <a:gd name="T46" fmla="*/ 669 w 2291"/>
              <a:gd name="T47" fmla="*/ 741 h 2197"/>
              <a:gd name="T48" fmla="*/ 652 w 2291"/>
              <a:gd name="T49" fmla="*/ 798 h 2197"/>
              <a:gd name="T50" fmla="*/ 1450 w 2291"/>
              <a:gd name="T51" fmla="*/ 1476 h 2197"/>
              <a:gd name="T52" fmla="*/ 1554 w 2291"/>
              <a:gd name="T53" fmla="*/ 1913 h 2197"/>
              <a:gd name="T54" fmla="*/ 2144 w 2291"/>
              <a:gd name="T55" fmla="*/ 1810 h 2197"/>
              <a:gd name="T56" fmla="*/ 2041 w 2291"/>
              <a:gd name="T57" fmla="*/ 1373 h 2197"/>
              <a:gd name="T58" fmla="*/ 1450 w 2291"/>
              <a:gd name="T59" fmla="*/ 1476 h 2197"/>
              <a:gd name="T60" fmla="*/ 2084 w 2291"/>
              <a:gd name="T61" fmla="*/ 1810 h 2197"/>
              <a:gd name="T62" fmla="*/ 1554 w 2291"/>
              <a:gd name="T63" fmla="*/ 1853 h 2197"/>
              <a:gd name="T64" fmla="*/ 1511 w 2291"/>
              <a:gd name="T65" fmla="*/ 1476 h 2197"/>
              <a:gd name="T66" fmla="*/ 2041 w 2291"/>
              <a:gd name="T67" fmla="*/ 1433 h 2197"/>
              <a:gd name="T68" fmla="*/ 2275 w 2291"/>
              <a:gd name="T69" fmla="*/ 2114 h 2197"/>
              <a:gd name="T70" fmla="*/ 2108 w 2291"/>
              <a:gd name="T71" fmla="*/ 1949 h 2197"/>
              <a:gd name="T72" fmla="*/ 1444 w 2291"/>
              <a:gd name="T73" fmla="*/ 1969 h 2197"/>
              <a:gd name="T74" fmla="*/ 1304 w 2291"/>
              <a:gd name="T75" fmla="*/ 2159 h 2197"/>
              <a:gd name="T76" fmla="*/ 1329 w 2291"/>
              <a:gd name="T77" fmla="*/ 2197 h 2197"/>
              <a:gd name="T78" fmla="*/ 2291 w 2291"/>
              <a:gd name="T79" fmla="*/ 2171 h 2197"/>
              <a:gd name="T80" fmla="*/ 2275 w 2291"/>
              <a:gd name="T81" fmla="*/ 2114 h 2197"/>
              <a:gd name="T82" fmla="*/ 738 w 2291"/>
              <a:gd name="T83" fmla="*/ 1913 h 2197"/>
              <a:gd name="T84" fmla="*/ 841 w 2291"/>
              <a:gd name="T85" fmla="*/ 1476 h 2197"/>
              <a:gd name="T86" fmla="*/ 250 w 2291"/>
              <a:gd name="T87" fmla="*/ 1373 h 2197"/>
              <a:gd name="T88" fmla="*/ 147 w 2291"/>
              <a:gd name="T89" fmla="*/ 1810 h 2197"/>
              <a:gd name="T90" fmla="*/ 207 w 2291"/>
              <a:gd name="T91" fmla="*/ 1476 h 2197"/>
              <a:gd name="T92" fmla="*/ 738 w 2291"/>
              <a:gd name="T93" fmla="*/ 1433 h 2197"/>
              <a:gd name="T94" fmla="*/ 781 w 2291"/>
              <a:gd name="T95" fmla="*/ 1810 h 2197"/>
              <a:gd name="T96" fmla="*/ 250 w 2291"/>
              <a:gd name="T97" fmla="*/ 1853 h 2197"/>
              <a:gd name="T98" fmla="*/ 207 w 2291"/>
              <a:gd name="T99" fmla="*/ 1476 h 2197"/>
              <a:gd name="T100" fmla="*/ 805 w 2291"/>
              <a:gd name="T101" fmla="*/ 1949 h 2197"/>
              <a:gd name="T102" fmla="*/ 141 w 2291"/>
              <a:gd name="T103" fmla="*/ 1969 h 2197"/>
              <a:gd name="T104" fmla="*/ 0 w 2291"/>
              <a:gd name="T105" fmla="*/ 2159 h 2197"/>
              <a:gd name="T106" fmla="*/ 26 w 2291"/>
              <a:gd name="T107" fmla="*/ 2197 h 2197"/>
              <a:gd name="T108" fmla="*/ 988 w 2291"/>
              <a:gd name="T109" fmla="*/ 2171 h 2197"/>
              <a:gd name="T110" fmla="*/ 971 w 2291"/>
              <a:gd name="T111" fmla="*/ 2114 h 2197"/>
              <a:gd name="T112" fmla="*/ 971 w 2291"/>
              <a:gd name="T113" fmla="*/ 1659 h 2197"/>
              <a:gd name="T114" fmla="*/ 1088 w 2291"/>
              <a:gd name="T115" fmla="*/ 1610 h 2197"/>
              <a:gd name="T116" fmla="*/ 971 w 2291"/>
              <a:gd name="T117" fmla="*/ 1659 h 2197"/>
              <a:gd name="T118" fmla="*/ 1204 w 2291"/>
              <a:gd name="T119" fmla="*/ 1610 h 2197"/>
              <a:gd name="T120" fmla="*/ 1320 w 2291"/>
              <a:gd name="T121" fmla="*/ 1659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89651525"/>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ounded Rectangle 65"/>
          <p:cNvSpPr/>
          <p:nvPr/>
        </p:nvSpPr>
        <p:spPr bwMode="auto">
          <a:xfrm>
            <a:off x="3091349" y="3944157"/>
            <a:ext cx="6006126"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2" name="Title 1"/>
          <p:cNvSpPr>
            <a:spLocks noGrp="1"/>
          </p:cNvSpPr>
          <p:nvPr>
            <p:ph type="title"/>
          </p:nvPr>
        </p:nvSpPr>
        <p:spPr/>
        <p:txBody>
          <a:bodyPr/>
          <a:lstStyle/>
          <a:p>
            <a:r>
              <a:rPr lang="en-US" smtClean="0"/>
              <a:t>Multi-Tenancy</a:t>
            </a:r>
            <a:endParaRPr lang="en-US" dirty="0"/>
          </a:p>
        </p:txBody>
      </p:sp>
      <p:sp>
        <p:nvSpPr>
          <p:cNvPr id="4" name="Content Placeholder 2"/>
          <p:cNvSpPr txBox="1">
            <a:spLocks/>
          </p:cNvSpPr>
          <p:nvPr/>
        </p:nvSpPr>
        <p:spPr>
          <a:xfrm>
            <a:off x="519113" y="1005840"/>
            <a:ext cx="6755592" cy="775597"/>
          </a:xfrm>
          <a:prstGeom prst="rect">
            <a:avLst/>
          </a:prstGeom>
        </p:spPr>
        <p:txBody>
          <a:bodyPr vert="horz" wrap="square" lIns="0" tIns="0" rIns="0" bIns="0" rtlCol="0">
            <a:spAutoFit/>
          </a:bodyPr>
          <a:lstStyle>
            <a:lvl1pPr marL="400050" indent="-400050"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effectLst/>
                <a:latin typeface="+mn-lt"/>
                <a:ea typeface="+mn-ea"/>
                <a:cs typeface="+mn-cs"/>
              </a:defRPr>
            </a:lvl1pPr>
            <a:lvl2pPr marL="746125" indent="-346075" algn="l" defTabSz="914363" rtl="0" eaLnBrk="1" latinLnBrk="0" hangingPunct="1">
              <a:lnSpc>
                <a:spcPct val="90000"/>
              </a:lnSpc>
              <a:spcBef>
                <a:spcPct val="20000"/>
              </a:spcBef>
              <a:buSzPct val="90000"/>
              <a:buFontTx/>
              <a:buBlip>
                <a:blip r:embed="rId4"/>
              </a:buBlip>
              <a:defRPr sz="2800" kern="1200">
                <a:gradFill>
                  <a:gsLst>
                    <a:gs pos="0">
                      <a:schemeClr val="tx1"/>
                    </a:gs>
                    <a:gs pos="86000">
                      <a:schemeClr val="tx1"/>
                    </a:gs>
                  </a:gsLst>
                  <a:lin ang="5400000" scaled="0"/>
                </a:gradFill>
                <a:effectLst/>
                <a:latin typeface="+mn-lt"/>
                <a:ea typeface="+mn-ea"/>
                <a:cs typeface="+mn-cs"/>
              </a:defRPr>
            </a:lvl2pPr>
            <a:lvl3pPr marL="1082675" indent="-336550" algn="l" defTabSz="914363" rtl="0" eaLnBrk="1" latinLnBrk="0" hangingPunct="1">
              <a:lnSpc>
                <a:spcPct val="90000"/>
              </a:lnSpc>
              <a:spcBef>
                <a:spcPct val="20000"/>
              </a:spcBef>
              <a:buSzPct val="90000"/>
              <a:buFontTx/>
              <a:buBlip>
                <a:blip r:embed="rId4"/>
              </a:buBlip>
              <a:defRPr sz="2400" kern="1200">
                <a:gradFill>
                  <a:gsLst>
                    <a:gs pos="0">
                      <a:schemeClr val="tx1"/>
                    </a:gs>
                    <a:gs pos="86000">
                      <a:schemeClr val="tx1"/>
                    </a:gs>
                  </a:gsLst>
                  <a:lin ang="5400000" scaled="0"/>
                </a:gradFill>
                <a:effectLst/>
                <a:latin typeface="+mn-lt"/>
                <a:ea typeface="+mn-ea"/>
                <a:cs typeface="+mn-cs"/>
              </a:defRPr>
            </a:lvl3pPr>
            <a:lvl4pPr marL="1374775" indent="-292100" algn="l" defTabSz="914363"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effectLst/>
                <a:latin typeface="+mn-lt"/>
                <a:ea typeface="+mn-ea"/>
                <a:cs typeface="+mn-cs"/>
              </a:defRPr>
            </a:lvl4pPr>
            <a:lvl5pPr marL="1660525" indent="-285750" algn="l" defTabSz="914363"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effectLst/>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a:spcBef>
                <a:spcPts val="0"/>
              </a:spcBef>
              <a:spcAft>
                <a:spcPts val="900"/>
              </a:spcAft>
              <a:buSzPct val="80000"/>
              <a:buNone/>
            </a:pPr>
            <a:r>
              <a:rPr lang="en-US" sz="2800" spc="-100" dirty="0" err="1">
                <a:gradFill>
                  <a:gsLst>
                    <a:gs pos="0">
                      <a:srgbClr val="595959"/>
                    </a:gs>
                    <a:gs pos="86000">
                      <a:srgbClr val="595959"/>
                    </a:gs>
                  </a:gsLst>
                  <a:lin ang="5400000" scaled="0"/>
                </a:gradFill>
                <a:latin typeface="Segoe UI Light" pitchFamily="34" charset="0"/>
              </a:rPr>
              <a:t>SaaS</a:t>
            </a:r>
            <a:r>
              <a:rPr lang="en-US" sz="2800" spc="-100" dirty="0">
                <a:gradFill>
                  <a:gsLst>
                    <a:gs pos="0">
                      <a:srgbClr val="595959"/>
                    </a:gs>
                    <a:gs pos="86000">
                      <a:srgbClr val="595959"/>
                    </a:gs>
                  </a:gsLst>
                  <a:lin ang="5400000" scaled="0"/>
                </a:gradFill>
                <a:latin typeface="Segoe UI Light" pitchFamily="34" charset="0"/>
              </a:rPr>
              <a:t> Applications often need to serve multiple tenants out of a single service deployment</a:t>
            </a:r>
          </a:p>
        </p:txBody>
      </p:sp>
      <p:sp>
        <p:nvSpPr>
          <p:cNvPr id="61" name="Rounded Rectangle 60"/>
          <p:cNvSpPr/>
          <p:nvPr/>
        </p:nvSpPr>
        <p:spPr bwMode="auto">
          <a:xfrm>
            <a:off x="6655557" y="5546037"/>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pic>
        <p:nvPicPr>
          <p:cNvPr id="67" name="Picture 3" descr="C:\Program Files\Microsoft Resource DVD Artwork\DVD_ART\Artwork_Imagery\HARDWARE_IMAGERY\Photos - OEM Hardware\Server Computer\HP Compaq ProLiant Enterprise Server - refrigerator.png"/>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386602" y="4058409"/>
            <a:ext cx="323895" cy="704948"/>
          </a:xfrm>
          <a:prstGeom prst="rect">
            <a:avLst/>
          </a:prstGeom>
          <a:noFill/>
        </p:spPr>
      </p:pic>
      <p:pic>
        <p:nvPicPr>
          <p:cNvPr id="69" name="Picture 3" descr="C:\Program Files\Microsoft Resource DVD Artwork\DVD_ART\Artwork_Imagery\HARDWARE_IMAGERY\Photos - OEM Hardware\Server Computer\HP Compaq ProLiant Enterprise Server - refrigerator.png"/>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4404947" y="4058409"/>
            <a:ext cx="323895" cy="704948"/>
          </a:xfrm>
          <a:prstGeom prst="rect">
            <a:avLst/>
          </a:prstGeom>
          <a:noFill/>
        </p:spPr>
      </p:pic>
      <p:pic>
        <p:nvPicPr>
          <p:cNvPr id="71" name="Picture 3" descr="C:\Program Files\Microsoft Resource DVD Artwork\DVD_ART\Artwork_Imagery\HARDWARE_IMAGERY\Photos - OEM Hardware\Server Computer\HP Compaq ProLiant Enterprise Server - refrigerator.png"/>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7459982" y="4058409"/>
            <a:ext cx="323895" cy="704948"/>
          </a:xfrm>
          <a:prstGeom prst="rect">
            <a:avLst/>
          </a:prstGeom>
          <a:noFill/>
        </p:spPr>
      </p:pic>
      <p:sp>
        <p:nvSpPr>
          <p:cNvPr id="73" name="Oval 72"/>
          <p:cNvSpPr/>
          <p:nvPr/>
        </p:nvSpPr>
        <p:spPr bwMode="auto">
          <a:xfrm>
            <a:off x="5865812" y="3256574"/>
            <a:ext cx="533400" cy="508080"/>
          </a:xfrm>
          <a:prstGeom prst="ellipse">
            <a:avLst/>
          </a:prstGeom>
          <a:solidFill>
            <a:schemeClr val="accent2"/>
          </a:solidFill>
          <a:ln>
            <a:headEnd type="none" w="med" len="med"/>
            <a:tailEnd type="none" w="med" len="med"/>
          </a:ln>
          <a:effectLst/>
          <a:scene3d>
            <a:camera prst="orthographicFront">
              <a:rot lat="0" lon="0" rev="0"/>
            </a:camera>
            <a:lightRig rig="threePt" dir="t">
              <a:rot lat="0" lon="0" rev="20400000"/>
            </a:lightRig>
          </a:scene3d>
          <a:sp3d>
            <a:contourClr>
              <a:schemeClr val="accent5">
                <a:shade val="25000"/>
                <a:satMod val="150000"/>
              </a:schemeClr>
            </a:contourClr>
          </a:sp3d>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spc="-50" dirty="0" smtClean="0">
                <a:solidFill>
                  <a:schemeClr val="bg1">
                    <a:alpha val="99000"/>
                  </a:schemeClr>
                </a:solidFill>
              </a:rPr>
              <a:t>LB</a:t>
            </a:r>
          </a:p>
        </p:txBody>
      </p:sp>
      <p:cxnSp>
        <p:nvCxnSpPr>
          <p:cNvPr id="74" name="Straight Arrow Connector 73"/>
          <p:cNvCxnSpPr/>
          <p:nvPr/>
        </p:nvCxnSpPr>
        <p:spPr>
          <a:xfrm>
            <a:off x="6132512" y="2446199"/>
            <a:ext cx="0" cy="800849"/>
          </a:xfrm>
          <a:prstGeom prst="straightConnector1">
            <a:avLst/>
          </a:prstGeom>
          <a:ln w="25400">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H="1">
            <a:off x="5747063" y="3755128"/>
            <a:ext cx="271149" cy="352868"/>
          </a:xfrm>
          <a:prstGeom prst="straightConnector1">
            <a:avLst/>
          </a:prstGeom>
          <a:ln w="25400">
            <a:miter lim="800000"/>
            <a:tailEnd type="triangle" w="lg" len="med"/>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2095172" y="2877716"/>
            <a:ext cx="3271986" cy="369332"/>
          </a:xfrm>
          <a:prstGeom prst="rect">
            <a:avLst/>
          </a:prstGeom>
          <a:noFill/>
        </p:spPr>
        <p:txBody>
          <a:bodyPr wrap="none" lIns="0" tIns="0" rIns="0" bIns="0" rtlCol="0">
            <a:spAutoFit/>
          </a:bodyPr>
          <a:lstStyle/>
          <a:p>
            <a:r>
              <a:rPr lang="en-US" dirty="0">
                <a:solidFill>
                  <a:schemeClr val="tx1">
                    <a:alpha val="99000"/>
                  </a:schemeClr>
                </a:solidFill>
              </a:rPr>
              <a:t>tenant</a:t>
            </a:r>
            <a:r>
              <a:rPr lang="en-US" dirty="0">
                <a:solidFill>
                  <a:schemeClr val="accent1">
                    <a:alpha val="99000"/>
                  </a:schemeClr>
                </a:solidFill>
              </a:rPr>
              <a:t>1</a:t>
            </a:r>
            <a:r>
              <a:rPr lang="en-US" dirty="0">
                <a:solidFill>
                  <a:schemeClr val="tx1">
                    <a:alpha val="99000"/>
                  </a:schemeClr>
                </a:solidFill>
              </a:rPr>
              <a:t>.saasservice.com</a:t>
            </a:r>
          </a:p>
        </p:txBody>
      </p:sp>
      <p:sp>
        <p:nvSpPr>
          <p:cNvPr id="78" name="TextBox 77"/>
          <p:cNvSpPr txBox="1"/>
          <p:nvPr/>
        </p:nvSpPr>
        <p:spPr>
          <a:xfrm>
            <a:off x="7046544" y="2877716"/>
            <a:ext cx="3271986" cy="369332"/>
          </a:xfrm>
          <a:prstGeom prst="rect">
            <a:avLst/>
          </a:prstGeom>
          <a:noFill/>
        </p:spPr>
        <p:txBody>
          <a:bodyPr wrap="none" lIns="0" tIns="0" rIns="0" bIns="0" rtlCol="0">
            <a:spAutoFit/>
          </a:bodyPr>
          <a:lstStyle/>
          <a:p>
            <a:r>
              <a:rPr lang="en-US" dirty="0">
                <a:solidFill>
                  <a:schemeClr val="tx1">
                    <a:alpha val="99000"/>
                  </a:schemeClr>
                </a:solidFill>
              </a:rPr>
              <a:t>tenant</a:t>
            </a:r>
            <a:r>
              <a:rPr lang="en-US" dirty="0">
                <a:solidFill>
                  <a:schemeClr val="accent1">
                    <a:alpha val="99000"/>
                  </a:schemeClr>
                </a:solidFill>
              </a:rPr>
              <a:t>2</a:t>
            </a:r>
            <a:r>
              <a:rPr lang="en-US" dirty="0">
                <a:solidFill>
                  <a:schemeClr val="tx1">
                    <a:alpha val="99000"/>
                  </a:schemeClr>
                </a:solidFill>
              </a:rPr>
              <a:t>.saasservice.com</a:t>
            </a:r>
          </a:p>
        </p:txBody>
      </p:sp>
      <p:grpSp>
        <p:nvGrpSpPr>
          <p:cNvPr id="80" name="Group 79"/>
          <p:cNvGrpSpPr/>
          <p:nvPr/>
        </p:nvGrpSpPr>
        <p:grpSpPr>
          <a:xfrm>
            <a:off x="5661095" y="2111287"/>
            <a:ext cx="823091" cy="863217"/>
            <a:chOff x="517525" y="2109891"/>
            <a:chExt cx="1865906" cy="1956870"/>
          </a:xfrm>
          <a:solidFill>
            <a:schemeClr val="accent2"/>
          </a:solidFill>
        </p:grpSpPr>
        <p:grpSp>
          <p:nvGrpSpPr>
            <p:cNvPr id="81" name="Group 80"/>
            <p:cNvGrpSpPr/>
            <p:nvPr/>
          </p:nvGrpSpPr>
          <p:grpSpPr>
            <a:xfrm>
              <a:off x="1122671" y="2109891"/>
              <a:ext cx="1260760" cy="759228"/>
              <a:chOff x="2893227" y="1263576"/>
              <a:chExt cx="895245" cy="539115"/>
            </a:xfrm>
            <a:grpFill/>
          </p:grpSpPr>
          <p:sp>
            <p:nvSpPr>
              <p:cNvPr id="85" name="Freeform 84"/>
              <p:cNvSpPr>
                <a:spLocks noEditPoints="1"/>
              </p:cNvSpPr>
              <p:nvPr/>
            </p:nvSpPr>
            <p:spPr bwMode="black">
              <a:xfrm>
                <a:off x="3565791" y="1353636"/>
                <a:ext cx="222681" cy="449055"/>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86" name="Freeform 88"/>
              <p:cNvSpPr>
                <a:spLocks noEditPoints="1"/>
              </p:cNvSpPr>
              <p:nvPr/>
            </p:nvSpPr>
            <p:spPr bwMode="black">
              <a:xfrm>
                <a:off x="2893227" y="1263576"/>
                <a:ext cx="635754" cy="5391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nvGrpSpPr>
            <p:cNvPr id="82" name="Group 81"/>
            <p:cNvGrpSpPr/>
            <p:nvPr/>
          </p:nvGrpSpPr>
          <p:grpSpPr>
            <a:xfrm>
              <a:off x="517525" y="2154961"/>
              <a:ext cx="752615" cy="1911800"/>
              <a:chOff x="7558088" y="1685925"/>
              <a:chExt cx="1322387" cy="3359150"/>
            </a:xfrm>
            <a:grpFill/>
          </p:grpSpPr>
          <p:sp>
            <p:nvSpPr>
              <p:cNvPr id="83" name="Oval 6"/>
              <p:cNvSpPr>
                <a:spLocks noChangeArrowheads="1"/>
              </p:cNvSpPr>
              <p:nvPr userDrawn="1"/>
            </p:nvSpPr>
            <p:spPr bwMode="auto">
              <a:xfrm>
                <a:off x="7943850" y="1685925"/>
                <a:ext cx="547687" cy="558800"/>
              </a:xfrm>
              <a:prstGeom prst="ellipse">
                <a:avLst/>
              </a:pr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84" name="Freeform 83"/>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sp>
        <p:nvSpPr>
          <p:cNvPr id="87" name="Rectangle 86"/>
          <p:cNvSpPr/>
          <p:nvPr/>
        </p:nvSpPr>
        <p:spPr>
          <a:xfrm>
            <a:off x="2623456" y="5692284"/>
            <a:ext cx="1995411" cy="621907"/>
          </a:xfrm>
          <a:prstGeom prst="rect">
            <a:avLst/>
          </a:prstGeom>
          <a:noFill/>
        </p:spPr>
        <p:txBody>
          <a:bodyPr wrap="square" lIns="0" tIns="0" rIns="0" bIns="0" rtlCol="0" anchor="ctr">
            <a:noAutofit/>
          </a:bodyPr>
          <a:lstStyle/>
          <a:p>
            <a:pPr algn="ctr">
              <a:lnSpc>
                <a:spcPct val="80000"/>
              </a:lnSpc>
            </a:pPr>
            <a:r>
              <a:rPr lang="en-US" dirty="0" smtClean="0">
                <a:solidFill>
                  <a:schemeClr val="accent2">
                    <a:alpha val="99000"/>
                  </a:schemeClr>
                </a:solidFill>
                <a:latin typeface="+mj-lt"/>
              </a:rPr>
              <a:t>SQL Azure</a:t>
            </a:r>
          </a:p>
        </p:txBody>
      </p:sp>
      <p:pic>
        <p:nvPicPr>
          <p:cNvPr id="88" name="Picture 3" descr="C:\Program Files\Microsoft Resource DVD Artwork\DVD_ART\Artwork_Imagery\HARDWARE_IMAGERY\Photos - OEM Hardware\Server Computer\HP Compaq ProLiant Enterprise Server - refrigerator.png"/>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950810" y="5660289"/>
            <a:ext cx="323895" cy="704948"/>
          </a:xfrm>
          <a:prstGeom prst="rect">
            <a:avLst/>
          </a:prstGeom>
          <a:noFill/>
        </p:spPr>
      </p:pic>
      <p:sp>
        <p:nvSpPr>
          <p:cNvPr id="89" name="Freeform 6"/>
          <p:cNvSpPr>
            <a:spLocks noEditPoints="1"/>
          </p:cNvSpPr>
          <p:nvPr/>
        </p:nvSpPr>
        <p:spPr bwMode="auto">
          <a:xfrm rot="10800000">
            <a:off x="7164729" y="5950379"/>
            <a:ext cx="248860" cy="447674"/>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90" name="Freeform 6"/>
          <p:cNvSpPr>
            <a:spLocks noEditPoints="1"/>
          </p:cNvSpPr>
          <p:nvPr/>
        </p:nvSpPr>
        <p:spPr bwMode="auto">
          <a:xfrm>
            <a:off x="7164729" y="5950379"/>
            <a:ext cx="248860" cy="447674"/>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91" name="Picture 3" descr="C:\Program Files\Microsoft Resource DVD Artwork\DVD_ART\Artwork_Imagery\HARDWARE_IMAGERY\Photos - OEM Hardware\Server Computer\HP Compaq ProLiant Enterprise Server - refrigerator.png"/>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5423292" y="4058409"/>
            <a:ext cx="323895" cy="704948"/>
          </a:xfrm>
          <a:prstGeom prst="rect">
            <a:avLst/>
          </a:prstGeom>
          <a:noFill/>
        </p:spPr>
      </p:pic>
      <p:pic>
        <p:nvPicPr>
          <p:cNvPr id="92" name="Picture 3" descr="C:\Program Files\Microsoft Resource DVD Artwork\DVD_ART\Artwork_Imagery\HARDWARE_IMAGERY\Photos - OEM Hardware\Server Computer\HP Compaq ProLiant Enterprise Server - refrigerator.png"/>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441637" y="4058409"/>
            <a:ext cx="323895" cy="704948"/>
          </a:xfrm>
          <a:prstGeom prst="rect">
            <a:avLst/>
          </a:prstGeom>
          <a:noFill/>
        </p:spPr>
      </p:pic>
      <p:pic>
        <p:nvPicPr>
          <p:cNvPr id="93" name="Picture 3" descr="C:\Program Files\Microsoft Resource DVD Artwork\DVD_ART\Artwork_Imagery\HARDWARE_IMAGERY\Photos - OEM Hardware\Server Computer\HP Compaq ProLiant Enterprise Server - refrigerator.png"/>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8478328" y="4058409"/>
            <a:ext cx="323895" cy="704948"/>
          </a:xfrm>
          <a:prstGeom prst="rect">
            <a:avLst/>
          </a:prstGeom>
          <a:noFill/>
        </p:spPr>
      </p:pic>
      <p:sp>
        <p:nvSpPr>
          <p:cNvPr id="94" name="Rounded Rectangle 93"/>
          <p:cNvSpPr/>
          <p:nvPr/>
        </p:nvSpPr>
        <p:spPr bwMode="auto">
          <a:xfrm>
            <a:off x="5637212" y="5546037"/>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pic>
        <p:nvPicPr>
          <p:cNvPr id="95" name="Picture 3" descr="C:\Program Files\Microsoft Resource DVD Artwork\DVD_ART\Artwork_Imagery\HARDWARE_IMAGERY\Photos - OEM Hardware\Server Computer\HP Compaq ProLiant Enterprise Server - refrigerator.png"/>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5932465" y="5660289"/>
            <a:ext cx="323895" cy="704948"/>
          </a:xfrm>
          <a:prstGeom prst="rect">
            <a:avLst/>
          </a:prstGeom>
          <a:noFill/>
        </p:spPr>
      </p:pic>
      <p:grpSp>
        <p:nvGrpSpPr>
          <p:cNvPr id="96" name="Group 95"/>
          <p:cNvGrpSpPr/>
          <p:nvPr/>
        </p:nvGrpSpPr>
        <p:grpSpPr>
          <a:xfrm>
            <a:off x="6146384" y="5950379"/>
            <a:ext cx="248860" cy="447674"/>
            <a:chOff x="1055951" y="6468452"/>
            <a:chExt cx="563178" cy="1013102"/>
          </a:xfrm>
        </p:grpSpPr>
        <p:sp>
          <p:nvSpPr>
            <p:cNvPr id="97" name="Freeform 6"/>
            <p:cNvSpPr>
              <a:spLocks noEditPoints="1"/>
            </p:cNvSpPr>
            <p:nvPr/>
          </p:nvSpPr>
          <p:spPr bwMode="auto">
            <a:xfrm rot="10800000">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98" name="Freeform 6"/>
            <p:cNvSpPr>
              <a:spLocks noEditPoints="1"/>
            </p:cNvSpPr>
            <p:nvPr/>
          </p:nvSpPr>
          <p:spPr bwMode="auto">
            <a:xfrm>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99" name="Rounded Rectangle 98"/>
          <p:cNvSpPr/>
          <p:nvPr/>
        </p:nvSpPr>
        <p:spPr bwMode="auto">
          <a:xfrm>
            <a:off x="4618867" y="5546037"/>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pic>
        <p:nvPicPr>
          <p:cNvPr id="100" name="Picture 3" descr="C:\Program Files\Microsoft Resource DVD Artwork\DVD_ART\Artwork_Imagery\HARDWARE_IMAGERY\Photos - OEM Hardware\Server Computer\HP Compaq ProLiant Enterprise Server - refrigerator.png"/>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4914120" y="5660289"/>
            <a:ext cx="323895" cy="704948"/>
          </a:xfrm>
          <a:prstGeom prst="rect">
            <a:avLst/>
          </a:prstGeom>
          <a:noFill/>
        </p:spPr>
      </p:pic>
      <p:grpSp>
        <p:nvGrpSpPr>
          <p:cNvPr id="101" name="Group 100"/>
          <p:cNvGrpSpPr/>
          <p:nvPr/>
        </p:nvGrpSpPr>
        <p:grpSpPr>
          <a:xfrm>
            <a:off x="5128039" y="5950379"/>
            <a:ext cx="248860" cy="447674"/>
            <a:chOff x="1055951" y="6468452"/>
            <a:chExt cx="563178" cy="1013102"/>
          </a:xfrm>
        </p:grpSpPr>
        <p:sp>
          <p:nvSpPr>
            <p:cNvPr id="102" name="Freeform 6"/>
            <p:cNvSpPr>
              <a:spLocks noEditPoints="1"/>
            </p:cNvSpPr>
            <p:nvPr/>
          </p:nvSpPr>
          <p:spPr bwMode="auto">
            <a:xfrm rot="10800000">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103" name="Freeform 6"/>
            <p:cNvSpPr>
              <a:spLocks noEditPoints="1"/>
            </p:cNvSpPr>
            <p:nvPr/>
          </p:nvSpPr>
          <p:spPr bwMode="auto">
            <a:xfrm>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04" name="Rectangle 103"/>
          <p:cNvSpPr/>
          <p:nvPr/>
        </p:nvSpPr>
        <p:spPr>
          <a:xfrm>
            <a:off x="7569958" y="5692284"/>
            <a:ext cx="1930784" cy="621907"/>
          </a:xfrm>
          <a:prstGeom prst="rect">
            <a:avLst/>
          </a:prstGeom>
          <a:noFill/>
        </p:spPr>
        <p:txBody>
          <a:bodyPr wrap="square" lIns="0" tIns="0" rIns="0" bIns="0" rtlCol="0" anchor="ctr">
            <a:noAutofit/>
          </a:bodyPr>
          <a:lstStyle/>
          <a:p>
            <a:pPr algn="ctr">
              <a:lnSpc>
                <a:spcPct val="80000"/>
              </a:lnSpc>
            </a:pPr>
            <a:r>
              <a:rPr lang="en-US" dirty="0">
                <a:solidFill>
                  <a:schemeClr val="accent2">
                    <a:alpha val="99000"/>
                  </a:schemeClr>
                </a:solidFill>
                <a:latin typeface="+mj-lt"/>
              </a:rPr>
              <a:t>1 DB </a:t>
            </a:r>
            <a:r>
              <a:rPr lang="en-US" dirty="0" smtClean="0">
                <a:solidFill>
                  <a:schemeClr val="accent2">
                    <a:alpha val="99000"/>
                  </a:schemeClr>
                </a:solidFill>
                <a:latin typeface="+mj-lt"/>
              </a:rPr>
              <a:t/>
            </a:r>
            <a:br>
              <a:rPr lang="en-US" dirty="0" smtClean="0">
                <a:solidFill>
                  <a:schemeClr val="accent2">
                    <a:alpha val="99000"/>
                  </a:schemeClr>
                </a:solidFill>
                <a:latin typeface="+mj-lt"/>
              </a:rPr>
            </a:br>
            <a:r>
              <a:rPr lang="en-US" dirty="0" smtClean="0">
                <a:solidFill>
                  <a:schemeClr val="accent2">
                    <a:alpha val="99000"/>
                  </a:schemeClr>
                </a:solidFill>
                <a:latin typeface="+mj-lt"/>
              </a:rPr>
              <a:t>per </a:t>
            </a:r>
            <a:r>
              <a:rPr lang="en-US" dirty="0">
                <a:solidFill>
                  <a:schemeClr val="accent2">
                    <a:alpha val="99000"/>
                  </a:schemeClr>
                </a:solidFill>
                <a:latin typeface="+mj-lt"/>
              </a:rPr>
              <a:t>Tenant</a:t>
            </a:r>
          </a:p>
        </p:txBody>
      </p:sp>
      <p:cxnSp>
        <p:nvCxnSpPr>
          <p:cNvPr id="105" name="Straight Arrow Connector 104"/>
          <p:cNvCxnSpPr>
            <a:endCxn id="99" idx="0"/>
          </p:cNvCxnSpPr>
          <p:nvPr/>
        </p:nvCxnSpPr>
        <p:spPr>
          <a:xfrm flipH="1">
            <a:off x="5076067" y="4763357"/>
            <a:ext cx="638721" cy="782680"/>
          </a:xfrm>
          <a:prstGeom prst="straightConnector1">
            <a:avLst/>
          </a:prstGeom>
          <a:ln w="25400">
            <a:miter lim="800000"/>
            <a:tailEnd type="triangle" w="lg"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endCxn id="61" idx="0"/>
          </p:cNvCxnSpPr>
          <p:nvPr/>
        </p:nvCxnSpPr>
        <p:spPr>
          <a:xfrm>
            <a:off x="5928038" y="4763357"/>
            <a:ext cx="1184719" cy="782680"/>
          </a:xfrm>
          <a:prstGeom prst="straightConnector1">
            <a:avLst/>
          </a:prstGeom>
          <a:ln w="25400">
            <a:miter lim="800000"/>
            <a:tailEnd type="triangle" w="lg" len="med"/>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3091349" y="5012662"/>
            <a:ext cx="6006126" cy="369332"/>
          </a:xfrm>
          <a:prstGeom prst="rect">
            <a:avLst/>
          </a:prstGeom>
          <a:noFill/>
        </p:spPr>
        <p:txBody>
          <a:bodyPr wrap="square" lIns="0" tIns="0" rIns="0" bIns="0" rtlCol="0">
            <a:spAutoFit/>
          </a:bodyPr>
          <a:lstStyle/>
          <a:p>
            <a:pPr algn="ctr"/>
            <a:r>
              <a:rPr lang="en-US" dirty="0">
                <a:solidFill>
                  <a:srgbClr val="FF8A00">
                    <a:alpha val="98824"/>
                  </a:srgbClr>
                </a:solidFill>
              </a:rPr>
              <a:t>resolve </a:t>
            </a:r>
            <a:r>
              <a:rPr lang="en-US" dirty="0" smtClean="0">
                <a:solidFill>
                  <a:srgbClr val="FF8A00">
                    <a:alpha val="98824"/>
                  </a:srgbClr>
                </a:solidFill>
              </a:rPr>
              <a:t>tenant by examining </a:t>
            </a:r>
            <a:r>
              <a:rPr lang="en-US" dirty="0">
                <a:solidFill>
                  <a:srgbClr val="FF8A00">
                    <a:alpha val="98824"/>
                  </a:srgbClr>
                </a:solidFill>
              </a:rPr>
              <a:t>host header</a:t>
            </a:r>
          </a:p>
        </p:txBody>
      </p:sp>
      <p:sp>
        <p:nvSpPr>
          <p:cNvPr id="108" name="Rectangle 107"/>
          <p:cNvSpPr/>
          <p:nvPr/>
        </p:nvSpPr>
        <p:spPr>
          <a:xfrm>
            <a:off x="9280568" y="3987700"/>
            <a:ext cx="1930784" cy="886397"/>
          </a:xfrm>
          <a:prstGeom prst="rect">
            <a:avLst/>
          </a:prstGeom>
          <a:noFill/>
        </p:spPr>
        <p:txBody>
          <a:bodyPr wrap="square" lIns="0" tIns="0" rIns="0" bIns="0" rtlCol="0" anchor="ctr">
            <a:spAutoFit/>
          </a:bodyPr>
          <a:lstStyle/>
          <a:p>
            <a:pPr>
              <a:lnSpc>
                <a:spcPct val="80000"/>
              </a:lnSpc>
            </a:pPr>
            <a:r>
              <a:rPr lang="en-US" dirty="0">
                <a:solidFill>
                  <a:schemeClr val="accent2">
                    <a:alpha val="99000"/>
                  </a:schemeClr>
                </a:solidFill>
                <a:latin typeface="+mj-lt"/>
              </a:rPr>
              <a:t>Web Roles</a:t>
            </a:r>
            <a:br>
              <a:rPr lang="en-US" dirty="0">
                <a:solidFill>
                  <a:schemeClr val="accent2">
                    <a:alpha val="99000"/>
                  </a:schemeClr>
                </a:solidFill>
                <a:latin typeface="+mj-lt"/>
              </a:rPr>
            </a:br>
            <a:r>
              <a:rPr lang="en-US" dirty="0">
                <a:solidFill>
                  <a:schemeClr val="accent2">
                    <a:alpha val="99000"/>
                  </a:schemeClr>
                </a:solidFill>
                <a:latin typeface="+mj-lt"/>
              </a:rPr>
              <a:t>Shared by </a:t>
            </a:r>
            <a:r>
              <a:rPr lang="en-US" dirty="0" smtClean="0">
                <a:solidFill>
                  <a:schemeClr val="accent2">
                    <a:alpha val="99000"/>
                  </a:schemeClr>
                </a:solidFill>
                <a:latin typeface="+mj-lt"/>
              </a:rPr>
              <a:t/>
            </a:r>
            <a:br>
              <a:rPr lang="en-US" dirty="0" smtClean="0">
                <a:solidFill>
                  <a:schemeClr val="accent2">
                    <a:alpha val="99000"/>
                  </a:schemeClr>
                </a:solidFill>
                <a:latin typeface="+mj-lt"/>
              </a:rPr>
            </a:br>
            <a:r>
              <a:rPr lang="en-US" dirty="0" smtClean="0">
                <a:solidFill>
                  <a:schemeClr val="accent2">
                    <a:alpha val="99000"/>
                  </a:schemeClr>
                </a:solidFill>
                <a:latin typeface="+mj-lt"/>
              </a:rPr>
              <a:t>all Tenants</a:t>
            </a:r>
            <a:endParaRPr lang="en-US" dirty="0">
              <a:solidFill>
                <a:schemeClr val="accent2">
                  <a:alpha val="99000"/>
                </a:schemeClr>
              </a:solidFill>
              <a:latin typeface="+mj-lt"/>
            </a:endParaRPr>
          </a:p>
        </p:txBody>
      </p:sp>
    </p:spTree>
    <p:extLst>
      <p:ext uri="{BB962C8B-B14F-4D97-AF65-F5344CB8AC3E}">
        <p14:creationId xmlns:p14="http://schemas.microsoft.com/office/powerpoint/2010/main" val="26576514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wipe(up)">
                                      <p:cBhvr>
                                        <p:cTn id="7" dur="1000"/>
                                        <p:tgtEl>
                                          <p:spTgt spid="74"/>
                                        </p:tgtEl>
                                      </p:cBhvr>
                                    </p:animEffect>
                                  </p:childTnLst>
                                </p:cTn>
                              </p:par>
                              <p:par>
                                <p:cTn id="8" presetID="22" presetClass="entr" presetSubtype="1" fill="hold" nodeType="withEffect">
                                  <p:stCondLst>
                                    <p:cond delay="1000"/>
                                  </p:stCondLst>
                                  <p:childTnLst>
                                    <p:set>
                                      <p:cBhvr>
                                        <p:cTn id="9" dur="1" fill="hold">
                                          <p:stCondLst>
                                            <p:cond delay="0"/>
                                          </p:stCondLst>
                                        </p:cTn>
                                        <p:tgtEl>
                                          <p:spTgt spid="75"/>
                                        </p:tgtEl>
                                        <p:attrNameLst>
                                          <p:attrName>style.visibility</p:attrName>
                                        </p:attrNameLst>
                                      </p:cBhvr>
                                      <p:to>
                                        <p:strVal val="visible"/>
                                      </p:to>
                                    </p:set>
                                    <p:animEffect transition="in" filter="wipe(up)">
                                      <p:cBhvr>
                                        <p:cTn id="10" dur="1000"/>
                                        <p:tgtEl>
                                          <p:spTgt spid="75"/>
                                        </p:tgtEl>
                                      </p:cBhvr>
                                    </p:animEffect>
                                  </p:childTnLst>
                                </p:cTn>
                              </p:par>
                            </p:childTnLst>
                          </p:cTn>
                        </p:par>
                        <p:par>
                          <p:cTn id="11" fill="hold">
                            <p:stCondLst>
                              <p:cond delay="2000"/>
                            </p:stCondLst>
                            <p:childTnLst>
                              <p:par>
                                <p:cTn id="12" presetID="10" presetClass="entr" presetSubtype="0" fill="hold" grpId="0" nodeType="afterEffect">
                                  <p:stCondLst>
                                    <p:cond delay="0"/>
                                  </p:stCondLst>
                                  <p:childTnLst>
                                    <p:set>
                                      <p:cBhvr>
                                        <p:cTn id="13" dur="1" fill="hold">
                                          <p:stCondLst>
                                            <p:cond delay="0"/>
                                          </p:stCondLst>
                                        </p:cTn>
                                        <p:tgtEl>
                                          <p:spTgt spid="76"/>
                                        </p:tgtEl>
                                        <p:attrNameLst>
                                          <p:attrName>style.visibility</p:attrName>
                                        </p:attrNameLst>
                                      </p:cBhvr>
                                      <p:to>
                                        <p:strVal val="visible"/>
                                      </p:to>
                                    </p:set>
                                    <p:animEffect transition="in" filter="fade">
                                      <p:cBhvr>
                                        <p:cTn id="14" dur="500"/>
                                        <p:tgtEl>
                                          <p:spTgt spid="76"/>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07"/>
                                        </p:tgtEl>
                                        <p:attrNameLst>
                                          <p:attrName>style.visibility</p:attrName>
                                        </p:attrNameLst>
                                      </p:cBhvr>
                                      <p:to>
                                        <p:strVal val="visible"/>
                                      </p:to>
                                    </p:set>
                                    <p:animEffect transition="in" filter="fade">
                                      <p:cBhvr>
                                        <p:cTn id="19" dur="500"/>
                                        <p:tgtEl>
                                          <p:spTgt spid="10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1" nodeType="clickEffect">
                                  <p:stCondLst>
                                    <p:cond delay="0"/>
                                  </p:stCondLst>
                                  <p:childTnLst>
                                    <p:animEffect transition="out" filter="fade">
                                      <p:cBhvr>
                                        <p:cTn id="23" dur="500"/>
                                        <p:tgtEl>
                                          <p:spTgt spid="107"/>
                                        </p:tgtEl>
                                      </p:cBhvr>
                                    </p:animEffect>
                                    <p:set>
                                      <p:cBhvr>
                                        <p:cTn id="24" dur="1" fill="hold">
                                          <p:stCondLst>
                                            <p:cond delay="499"/>
                                          </p:stCondLst>
                                        </p:cTn>
                                        <p:tgtEl>
                                          <p:spTgt spid="107"/>
                                        </p:tgtEl>
                                        <p:attrNameLst>
                                          <p:attrName>style.visibility</p:attrName>
                                        </p:attrNameLst>
                                      </p:cBhvr>
                                      <p:to>
                                        <p:strVal val="hidden"/>
                                      </p:to>
                                    </p:set>
                                  </p:childTnLst>
                                </p:cTn>
                              </p:par>
                              <p:par>
                                <p:cTn id="25" presetID="22" presetClass="entr" presetSubtype="1" fill="hold" nodeType="withEffect">
                                  <p:stCondLst>
                                    <p:cond delay="0"/>
                                  </p:stCondLst>
                                  <p:childTnLst>
                                    <p:set>
                                      <p:cBhvr>
                                        <p:cTn id="26" dur="1" fill="hold">
                                          <p:stCondLst>
                                            <p:cond delay="0"/>
                                          </p:stCondLst>
                                        </p:cTn>
                                        <p:tgtEl>
                                          <p:spTgt spid="106"/>
                                        </p:tgtEl>
                                        <p:attrNameLst>
                                          <p:attrName>style.visibility</p:attrName>
                                        </p:attrNameLst>
                                      </p:cBhvr>
                                      <p:to>
                                        <p:strVal val="visible"/>
                                      </p:to>
                                    </p:set>
                                    <p:animEffect transition="in" filter="wipe(up)">
                                      <p:cBhvr>
                                        <p:cTn id="27" dur="1000"/>
                                        <p:tgtEl>
                                          <p:spTgt spid="10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74"/>
                                        </p:tgtEl>
                                      </p:cBhvr>
                                    </p:animEffect>
                                    <p:set>
                                      <p:cBhvr>
                                        <p:cTn id="32" dur="1" fill="hold">
                                          <p:stCondLst>
                                            <p:cond delay="499"/>
                                          </p:stCondLst>
                                        </p:cTn>
                                        <p:tgtEl>
                                          <p:spTgt spid="74"/>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75"/>
                                        </p:tgtEl>
                                      </p:cBhvr>
                                    </p:animEffect>
                                    <p:set>
                                      <p:cBhvr>
                                        <p:cTn id="35" dur="1" fill="hold">
                                          <p:stCondLst>
                                            <p:cond delay="499"/>
                                          </p:stCondLst>
                                        </p:cTn>
                                        <p:tgtEl>
                                          <p:spTgt spid="75"/>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76"/>
                                        </p:tgtEl>
                                      </p:cBhvr>
                                    </p:animEffect>
                                    <p:set>
                                      <p:cBhvr>
                                        <p:cTn id="38" dur="1" fill="hold">
                                          <p:stCondLst>
                                            <p:cond delay="499"/>
                                          </p:stCondLst>
                                        </p:cTn>
                                        <p:tgtEl>
                                          <p:spTgt spid="76"/>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106"/>
                                        </p:tgtEl>
                                      </p:cBhvr>
                                    </p:animEffect>
                                    <p:set>
                                      <p:cBhvr>
                                        <p:cTn id="41" dur="1" fill="hold">
                                          <p:stCondLst>
                                            <p:cond delay="499"/>
                                          </p:stCondLst>
                                        </p:cTn>
                                        <p:tgtEl>
                                          <p:spTgt spid="106"/>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74"/>
                                        </p:tgtEl>
                                        <p:attrNameLst>
                                          <p:attrName>style.visibility</p:attrName>
                                        </p:attrNameLst>
                                      </p:cBhvr>
                                      <p:to>
                                        <p:strVal val="visible"/>
                                      </p:to>
                                    </p:set>
                                    <p:animEffect transition="in" filter="wipe(up)">
                                      <p:cBhvr>
                                        <p:cTn id="46" dur="1000"/>
                                        <p:tgtEl>
                                          <p:spTgt spid="74"/>
                                        </p:tgtEl>
                                      </p:cBhvr>
                                    </p:animEffect>
                                  </p:childTnLst>
                                </p:cTn>
                              </p:par>
                              <p:par>
                                <p:cTn id="47" presetID="22" presetClass="entr" presetSubtype="1" fill="hold" nodeType="withEffect">
                                  <p:stCondLst>
                                    <p:cond delay="1000"/>
                                  </p:stCondLst>
                                  <p:childTnLst>
                                    <p:set>
                                      <p:cBhvr>
                                        <p:cTn id="48" dur="1" fill="hold">
                                          <p:stCondLst>
                                            <p:cond delay="0"/>
                                          </p:stCondLst>
                                        </p:cTn>
                                        <p:tgtEl>
                                          <p:spTgt spid="75"/>
                                        </p:tgtEl>
                                        <p:attrNameLst>
                                          <p:attrName>style.visibility</p:attrName>
                                        </p:attrNameLst>
                                      </p:cBhvr>
                                      <p:to>
                                        <p:strVal val="visible"/>
                                      </p:to>
                                    </p:set>
                                    <p:animEffect transition="in" filter="wipe(up)">
                                      <p:cBhvr>
                                        <p:cTn id="49" dur="1000"/>
                                        <p:tgtEl>
                                          <p:spTgt spid="75"/>
                                        </p:tgtEl>
                                      </p:cBhvr>
                                    </p:animEffect>
                                  </p:childTnLst>
                                </p:cTn>
                              </p:par>
                            </p:childTnLst>
                          </p:cTn>
                        </p:par>
                        <p:par>
                          <p:cTn id="50" fill="hold">
                            <p:stCondLst>
                              <p:cond delay="2000"/>
                            </p:stCondLst>
                            <p:childTnLst>
                              <p:par>
                                <p:cTn id="51" presetID="10" presetClass="entr" presetSubtype="0" fill="hold" grpId="0" nodeType="afterEffect">
                                  <p:stCondLst>
                                    <p:cond delay="0"/>
                                  </p:stCondLst>
                                  <p:childTnLst>
                                    <p:set>
                                      <p:cBhvr>
                                        <p:cTn id="52" dur="1" fill="hold">
                                          <p:stCondLst>
                                            <p:cond delay="0"/>
                                          </p:stCondLst>
                                        </p:cTn>
                                        <p:tgtEl>
                                          <p:spTgt spid="78"/>
                                        </p:tgtEl>
                                        <p:attrNameLst>
                                          <p:attrName>style.visibility</p:attrName>
                                        </p:attrNameLst>
                                      </p:cBhvr>
                                      <p:to>
                                        <p:strVal val="visible"/>
                                      </p:to>
                                    </p:set>
                                    <p:animEffect transition="in" filter="fade">
                                      <p:cBhvr>
                                        <p:cTn id="53" dur="500"/>
                                        <p:tgtEl>
                                          <p:spTgt spid="78"/>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2" nodeType="clickEffect">
                                  <p:stCondLst>
                                    <p:cond delay="0"/>
                                  </p:stCondLst>
                                  <p:childTnLst>
                                    <p:set>
                                      <p:cBhvr>
                                        <p:cTn id="57" dur="1" fill="hold">
                                          <p:stCondLst>
                                            <p:cond delay="0"/>
                                          </p:stCondLst>
                                        </p:cTn>
                                        <p:tgtEl>
                                          <p:spTgt spid="107"/>
                                        </p:tgtEl>
                                        <p:attrNameLst>
                                          <p:attrName>style.visibility</p:attrName>
                                        </p:attrNameLst>
                                      </p:cBhvr>
                                      <p:to>
                                        <p:strVal val="visible"/>
                                      </p:to>
                                    </p:set>
                                    <p:animEffect transition="in" filter="fade">
                                      <p:cBhvr>
                                        <p:cTn id="58" dur="500"/>
                                        <p:tgtEl>
                                          <p:spTgt spid="107"/>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3" nodeType="clickEffect">
                                  <p:stCondLst>
                                    <p:cond delay="0"/>
                                  </p:stCondLst>
                                  <p:childTnLst>
                                    <p:animEffect transition="out" filter="fade">
                                      <p:cBhvr>
                                        <p:cTn id="62" dur="500"/>
                                        <p:tgtEl>
                                          <p:spTgt spid="107"/>
                                        </p:tgtEl>
                                      </p:cBhvr>
                                    </p:animEffect>
                                    <p:set>
                                      <p:cBhvr>
                                        <p:cTn id="63" dur="1" fill="hold">
                                          <p:stCondLst>
                                            <p:cond delay="499"/>
                                          </p:stCondLst>
                                        </p:cTn>
                                        <p:tgtEl>
                                          <p:spTgt spid="107"/>
                                        </p:tgtEl>
                                        <p:attrNameLst>
                                          <p:attrName>style.visibility</p:attrName>
                                        </p:attrNameLst>
                                      </p:cBhvr>
                                      <p:to>
                                        <p:strVal val="hidden"/>
                                      </p:to>
                                    </p:set>
                                  </p:childTnLst>
                                </p:cTn>
                              </p:par>
                              <p:par>
                                <p:cTn id="64" presetID="22" presetClass="entr" presetSubtype="1" fill="hold" nodeType="withEffect">
                                  <p:stCondLst>
                                    <p:cond delay="0"/>
                                  </p:stCondLst>
                                  <p:childTnLst>
                                    <p:set>
                                      <p:cBhvr>
                                        <p:cTn id="65" dur="1" fill="hold">
                                          <p:stCondLst>
                                            <p:cond delay="0"/>
                                          </p:stCondLst>
                                        </p:cTn>
                                        <p:tgtEl>
                                          <p:spTgt spid="105"/>
                                        </p:tgtEl>
                                        <p:attrNameLst>
                                          <p:attrName>style.visibility</p:attrName>
                                        </p:attrNameLst>
                                      </p:cBhvr>
                                      <p:to>
                                        <p:strVal val="visible"/>
                                      </p:to>
                                    </p:set>
                                    <p:animEffect transition="in" filter="wipe(up)">
                                      <p:cBhvr>
                                        <p:cTn id="66" dur="1000"/>
                                        <p:tgtEl>
                                          <p:spTgt spid="105"/>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xit" presetSubtype="0" fill="hold" nodeType="clickEffect">
                                  <p:stCondLst>
                                    <p:cond delay="0"/>
                                  </p:stCondLst>
                                  <p:childTnLst>
                                    <p:animEffect transition="out" filter="fade">
                                      <p:cBhvr>
                                        <p:cTn id="70" dur="500"/>
                                        <p:tgtEl>
                                          <p:spTgt spid="74"/>
                                        </p:tgtEl>
                                      </p:cBhvr>
                                    </p:animEffect>
                                    <p:set>
                                      <p:cBhvr>
                                        <p:cTn id="71" dur="1" fill="hold">
                                          <p:stCondLst>
                                            <p:cond delay="499"/>
                                          </p:stCondLst>
                                        </p:cTn>
                                        <p:tgtEl>
                                          <p:spTgt spid="74"/>
                                        </p:tgtEl>
                                        <p:attrNameLst>
                                          <p:attrName>style.visibility</p:attrName>
                                        </p:attrNameLst>
                                      </p:cBhvr>
                                      <p:to>
                                        <p:strVal val="hidden"/>
                                      </p:to>
                                    </p:set>
                                  </p:childTnLst>
                                </p:cTn>
                              </p:par>
                              <p:par>
                                <p:cTn id="72" presetID="10" presetClass="exit" presetSubtype="0" fill="hold" grpId="1" nodeType="withEffect">
                                  <p:stCondLst>
                                    <p:cond delay="0"/>
                                  </p:stCondLst>
                                  <p:childTnLst>
                                    <p:animEffect transition="out" filter="fade">
                                      <p:cBhvr>
                                        <p:cTn id="73" dur="500"/>
                                        <p:tgtEl>
                                          <p:spTgt spid="78"/>
                                        </p:tgtEl>
                                      </p:cBhvr>
                                    </p:animEffect>
                                    <p:set>
                                      <p:cBhvr>
                                        <p:cTn id="74" dur="1" fill="hold">
                                          <p:stCondLst>
                                            <p:cond delay="499"/>
                                          </p:stCondLst>
                                        </p:cTn>
                                        <p:tgtEl>
                                          <p:spTgt spid="78"/>
                                        </p:tgtEl>
                                        <p:attrNameLst>
                                          <p:attrName>style.visibility</p:attrName>
                                        </p:attrNameLst>
                                      </p:cBhvr>
                                      <p:to>
                                        <p:strVal val="hidden"/>
                                      </p:to>
                                    </p:set>
                                  </p:childTnLst>
                                </p:cTn>
                              </p:par>
                              <p:par>
                                <p:cTn id="75" presetID="10" presetClass="exit" presetSubtype="0" fill="hold" nodeType="withEffect">
                                  <p:stCondLst>
                                    <p:cond delay="0"/>
                                  </p:stCondLst>
                                  <p:childTnLst>
                                    <p:animEffect transition="out" filter="fade">
                                      <p:cBhvr>
                                        <p:cTn id="76" dur="500"/>
                                        <p:tgtEl>
                                          <p:spTgt spid="105"/>
                                        </p:tgtEl>
                                      </p:cBhvr>
                                    </p:animEffect>
                                    <p:set>
                                      <p:cBhvr>
                                        <p:cTn id="77" dur="1" fill="hold">
                                          <p:stCondLst>
                                            <p:cond delay="499"/>
                                          </p:stCondLst>
                                        </p:cTn>
                                        <p:tgtEl>
                                          <p:spTgt spid="105"/>
                                        </p:tgtEl>
                                        <p:attrNameLst>
                                          <p:attrName>style.visibility</p:attrName>
                                        </p:attrNameLst>
                                      </p:cBhvr>
                                      <p:to>
                                        <p:strVal val="hidden"/>
                                      </p:to>
                                    </p:set>
                                  </p:childTnLst>
                                </p:cTn>
                              </p:par>
                              <p:par>
                                <p:cTn id="78" presetID="10" presetClass="exit" presetSubtype="0" fill="hold" nodeType="withEffect">
                                  <p:stCondLst>
                                    <p:cond delay="0"/>
                                  </p:stCondLst>
                                  <p:childTnLst>
                                    <p:animEffect transition="out" filter="fade">
                                      <p:cBhvr>
                                        <p:cTn id="79" dur="500"/>
                                        <p:tgtEl>
                                          <p:spTgt spid="75"/>
                                        </p:tgtEl>
                                      </p:cBhvr>
                                    </p:animEffect>
                                    <p:set>
                                      <p:cBhvr>
                                        <p:cTn id="80" dur="1" fill="hold">
                                          <p:stCondLst>
                                            <p:cond delay="499"/>
                                          </p:stCondLst>
                                        </p:cTn>
                                        <p:tgtEl>
                                          <p:spTgt spid="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6" grpId="1"/>
      <p:bldP spid="78" grpId="0"/>
      <p:bldP spid="78" grpId="1"/>
      <p:bldP spid="107" grpId="0"/>
      <p:bldP spid="107" grpId="1"/>
      <p:bldP spid="107" grpId="2"/>
      <p:bldP spid="107" grpId="3"/>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t>
            </a:r>
            <a:r>
              <a:rPr lang="en-US" dirty="0"/>
              <a:t>Deploy</a:t>
            </a:r>
          </a:p>
        </p:txBody>
      </p:sp>
      <p:sp>
        <p:nvSpPr>
          <p:cNvPr id="3" name="Content Placeholder 2"/>
          <p:cNvSpPr>
            <a:spLocks noGrp="1"/>
          </p:cNvSpPr>
          <p:nvPr>
            <p:ph type="body" sz="quarter" idx="10"/>
          </p:nvPr>
        </p:nvSpPr>
        <p:spPr>
          <a:xfrm>
            <a:off x="6649277" y="1447799"/>
            <a:ext cx="5018847" cy="4579715"/>
          </a:xfrm>
        </p:spPr>
        <p:txBody>
          <a:bodyPr/>
          <a:lstStyle/>
          <a:p>
            <a:pPr marL="0" indent="0" defTabSz="914325">
              <a:spcBef>
                <a:spcPts val="0"/>
              </a:spcBef>
              <a:spcAft>
                <a:spcPts val="1800"/>
              </a:spcAft>
              <a:buNone/>
            </a:pPr>
            <a:r>
              <a:rPr lang="en-US" sz="2400" dirty="0">
                <a:latin typeface="Segoe UI"/>
              </a:rPr>
              <a:t>IIS Web Deployment Tool</a:t>
            </a:r>
          </a:p>
          <a:p>
            <a:pPr marL="0" indent="0" defTabSz="914325">
              <a:spcBef>
                <a:spcPts val="0"/>
              </a:spcBef>
              <a:spcAft>
                <a:spcPts val="1800"/>
              </a:spcAft>
              <a:buNone/>
            </a:pPr>
            <a:r>
              <a:rPr lang="en-US" sz="2400" dirty="0">
                <a:latin typeface="Segoe UI"/>
              </a:rPr>
              <a:t>Simplifies the migration, management, and deployment </a:t>
            </a:r>
            <a:r>
              <a:rPr lang="en-US" sz="2400" dirty="0" smtClean="0">
                <a:latin typeface="Segoe UI"/>
              </a:rPr>
              <a:t/>
            </a:r>
            <a:br>
              <a:rPr lang="en-US" sz="2400" dirty="0" smtClean="0">
                <a:latin typeface="Segoe UI"/>
              </a:rPr>
            </a:br>
            <a:r>
              <a:rPr lang="en-US" sz="2400" dirty="0" smtClean="0">
                <a:latin typeface="Segoe UI"/>
              </a:rPr>
              <a:t>of </a:t>
            </a:r>
            <a:r>
              <a:rPr lang="en-US" sz="2400" dirty="0">
                <a:latin typeface="Segoe UI"/>
              </a:rPr>
              <a:t>IIS Web servers, Web applications, </a:t>
            </a:r>
            <a:r>
              <a:rPr lang="en-US" sz="2400" dirty="0" smtClean="0">
                <a:latin typeface="Segoe UI"/>
              </a:rPr>
              <a:t/>
            </a:r>
            <a:br>
              <a:rPr lang="en-US" sz="2400" dirty="0" smtClean="0">
                <a:latin typeface="Segoe UI"/>
              </a:rPr>
            </a:br>
            <a:r>
              <a:rPr lang="en-US" sz="2400" dirty="0" smtClean="0">
                <a:latin typeface="Segoe UI"/>
              </a:rPr>
              <a:t>and </a:t>
            </a:r>
            <a:r>
              <a:rPr lang="en-US" sz="2400" dirty="0">
                <a:latin typeface="Segoe UI"/>
              </a:rPr>
              <a:t>Web sites</a:t>
            </a:r>
          </a:p>
          <a:p>
            <a:pPr marL="0" indent="0" defTabSz="914325">
              <a:spcBef>
                <a:spcPts val="0"/>
              </a:spcBef>
              <a:spcAft>
                <a:spcPts val="1800"/>
              </a:spcAft>
              <a:buNone/>
            </a:pPr>
            <a:r>
              <a:rPr lang="en-US" sz="2400" dirty="0" smtClean="0">
                <a:latin typeface="Segoe UI"/>
              </a:rPr>
              <a:t>Perform web deploy </a:t>
            </a:r>
            <a:r>
              <a:rPr lang="en-US" sz="2400" dirty="0">
                <a:latin typeface="Segoe UI"/>
              </a:rPr>
              <a:t>using standard IIS7 publishing </a:t>
            </a:r>
            <a:r>
              <a:rPr lang="en-US" sz="2400" dirty="0" smtClean="0">
                <a:latin typeface="Segoe UI"/>
              </a:rPr>
              <a:t>from </a:t>
            </a:r>
            <a:r>
              <a:rPr lang="en-US" sz="2400" dirty="0">
                <a:latin typeface="Segoe UI"/>
              </a:rPr>
              <a:t>Visual Studio</a:t>
            </a:r>
          </a:p>
          <a:p>
            <a:pPr marL="0" indent="0" defTabSz="914325">
              <a:spcBef>
                <a:spcPts val="0"/>
              </a:spcBef>
              <a:spcAft>
                <a:spcPts val="1800"/>
              </a:spcAft>
              <a:buNone/>
            </a:pPr>
            <a:r>
              <a:rPr lang="en-US" sz="2400" dirty="0">
                <a:latin typeface="Segoe UI"/>
              </a:rPr>
              <a:t>Will not require you to </a:t>
            </a:r>
            <a:r>
              <a:rPr lang="en-US" sz="2400" dirty="0" smtClean="0">
                <a:latin typeface="Segoe UI"/>
              </a:rPr>
              <a:t/>
            </a:r>
            <a:br>
              <a:rPr lang="en-US" sz="2400" dirty="0" smtClean="0">
                <a:latin typeface="Segoe UI"/>
              </a:rPr>
            </a:br>
            <a:r>
              <a:rPr lang="en-US" sz="2400" dirty="0" smtClean="0">
                <a:latin typeface="Segoe UI"/>
              </a:rPr>
              <a:t>deploy </a:t>
            </a:r>
            <a:r>
              <a:rPr lang="en-US" sz="2400" dirty="0">
                <a:latin typeface="Segoe UI"/>
              </a:rPr>
              <a:t>an entire package</a:t>
            </a:r>
          </a:p>
          <a:p>
            <a:pPr marL="0" indent="0" defTabSz="914325">
              <a:spcBef>
                <a:spcPts val="0"/>
              </a:spcBef>
              <a:spcAft>
                <a:spcPts val="1800"/>
              </a:spcAft>
              <a:buNone/>
            </a:pPr>
            <a:r>
              <a:rPr lang="en-US" sz="2400" dirty="0">
                <a:latin typeface="Segoe UI"/>
              </a:rPr>
              <a:t>Warning: use for development </a:t>
            </a:r>
            <a:r>
              <a:rPr lang="en-US" sz="2400" dirty="0" smtClean="0">
                <a:latin typeface="Segoe UI"/>
              </a:rPr>
              <a:t/>
            </a:r>
            <a:br>
              <a:rPr lang="en-US" sz="2400" dirty="0" smtClean="0">
                <a:latin typeface="Segoe UI"/>
              </a:rPr>
            </a:br>
            <a:r>
              <a:rPr lang="en-US" sz="2400" dirty="0" smtClean="0">
                <a:latin typeface="Segoe UI"/>
              </a:rPr>
              <a:t>purposes </a:t>
            </a:r>
            <a:r>
              <a:rPr lang="en-US" sz="2400" dirty="0">
                <a:latin typeface="Segoe UI"/>
              </a:rPr>
              <a:t>only</a:t>
            </a:r>
          </a:p>
        </p:txBody>
      </p:sp>
      <p:sp>
        <p:nvSpPr>
          <p:cNvPr id="4" name="Rectangle 3"/>
          <p:cNvSpPr/>
          <p:nvPr/>
        </p:nvSpPr>
        <p:spPr bwMode="auto">
          <a:xfrm>
            <a:off x="494587" y="1499616"/>
            <a:ext cx="5843460" cy="4439545"/>
          </a:xfrm>
          <a:prstGeom prst="rect">
            <a:avLst/>
          </a:prstGeom>
          <a:solidFill>
            <a:schemeClr val="accent1"/>
          </a:solidFill>
          <a:ln w="9525" cap="flat" cmpd="sng" algn="ctr">
            <a:noFill/>
            <a:prstDash val="solid"/>
            <a:headEnd type="none" w="med" len="med"/>
            <a:tailEnd type="none" w="med" len="med"/>
          </a:ln>
          <a:effectLst/>
        </p:spPr>
        <p:txBody>
          <a:bodyPr rot="0" spcFirstLastPara="0" vert="horz" wrap="square" lIns="182880" tIns="9144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4400" dirty="0" smtClean="0">
                <a:solidFill>
                  <a:schemeClr val="bg1">
                    <a:alpha val="99000"/>
                  </a:schemeClr>
                </a:solidFill>
                <a:latin typeface="Segoe UI Light" pitchFamily="34" charset="0"/>
              </a:rPr>
              <a:t> </a:t>
            </a:r>
            <a:endParaRPr lang="en-US" sz="4400" dirty="0">
              <a:solidFill>
                <a:schemeClr val="bg1">
                  <a:alpha val="99000"/>
                </a:schemeClr>
              </a:solidFill>
              <a:latin typeface="Segoe UI Light" pitchFamily="34" charset="0"/>
            </a:endParaRPr>
          </a:p>
        </p:txBody>
      </p:sp>
      <p:sp>
        <p:nvSpPr>
          <p:cNvPr id="5" name="Freeform 80"/>
          <p:cNvSpPr>
            <a:spLocks noEditPoints="1"/>
          </p:cNvSpPr>
          <p:nvPr/>
        </p:nvSpPr>
        <p:spPr bwMode="black">
          <a:xfrm>
            <a:off x="2131506" y="2160645"/>
            <a:ext cx="2569623" cy="3117487"/>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9309388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mtClean="0"/>
              <a:t>Common Challenges</a:t>
            </a:r>
            <a:endParaRPr lang="en-US" dirty="0"/>
          </a:p>
        </p:txBody>
      </p:sp>
      <p:sp>
        <p:nvSpPr>
          <p:cNvPr id="5" name="Subtitle 4"/>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675472294"/>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a:t>
            </a:r>
            <a:r>
              <a:rPr lang="en-US" dirty="0"/>
              <a:t>Upload</a:t>
            </a:r>
          </a:p>
        </p:txBody>
      </p:sp>
      <p:sp>
        <p:nvSpPr>
          <p:cNvPr id="3" name="Content Placeholder 2"/>
          <p:cNvSpPr>
            <a:spLocks noGrp="1"/>
          </p:cNvSpPr>
          <p:nvPr>
            <p:ph type="body" sz="quarter" idx="10"/>
          </p:nvPr>
        </p:nvSpPr>
        <p:spPr>
          <a:xfrm>
            <a:off x="519112" y="1447799"/>
            <a:ext cx="5575301" cy="946413"/>
          </a:xfrm>
        </p:spPr>
        <p:txBody>
          <a:bodyPr/>
          <a:lstStyle/>
          <a:p>
            <a:pPr marL="0" indent="0">
              <a:spcBef>
                <a:spcPts val="0"/>
              </a:spcBef>
              <a:spcAft>
                <a:spcPts val="900"/>
              </a:spcAft>
              <a:buNone/>
            </a:pPr>
            <a:r>
              <a:rPr lang="en-US" sz="2800" spc="-100" dirty="0">
                <a:solidFill>
                  <a:schemeClr val="accent4">
                    <a:alpha val="99000"/>
                  </a:schemeClr>
                </a:solidFill>
                <a:latin typeface="Segoe UI Light" pitchFamily="34" charset="0"/>
              </a:rPr>
              <a:t>ASP.NET File Upload Control uses ASP.NET temporary directory to buffer files</a:t>
            </a:r>
          </a:p>
          <a:p>
            <a:pPr marL="0" lvl="1" indent="0">
              <a:spcBef>
                <a:spcPts val="0"/>
              </a:spcBef>
              <a:buNone/>
            </a:pPr>
            <a:r>
              <a:rPr lang="en-US" sz="2000" spc="-51" dirty="0"/>
              <a:t>Temp path cannot be changed to </a:t>
            </a:r>
            <a:r>
              <a:rPr lang="en-US" sz="2000" spc="-51" dirty="0" smtClean="0"/>
              <a:t/>
            </a:r>
            <a:br>
              <a:rPr lang="en-US" sz="2000" spc="-51" dirty="0" smtClean="0"/>
            </a:br>
            <a:r>
              <a:rPr lang="en-US" sz="2000" spc="-51" dirty="0" smtClean="0"/>
              <a:t>Local </a:t>
            </a:r>
            <a:r>
              <a:rPr lang="en-US" sz="2000" spc="-51" dirty="0"/>
              <a:t>Resource or Windows Azure </a:t>
            </a:r>
            <a:r>
              <a:rPr lang="en-US" sz="2000" spc="-51" dirty="0" smtClean="0"/>
              <a:t>Drive</a:t>
            </a:r>
          </a:p>
          <a:p>
            <a:pPr marL="0" lvl="1" indent="0">
              <a:spcBef>
                <a:spcPts val="0"/>
              </a:spcBef>
              <a:buNone/>
            </a:pPr>
            <a:endParaRPr lang="en-US" sz="1600" spc="-51" dirty="0"/>
          </a:p>
          <a:p>
            <a:pPr marL="0" indent="0">
              <a:spcBef>
                <a:spcPts val="0"/>
              </a:spcBef>
              <a:spcAft>
                <a:spcPts val="1200"/>
              </a:spcAft>
              <a:buNone/>
            </a:pPr>
            <a:r>
              <a:rPr lang="en-US" sz="2800" spc="-100" dirty="0">
                <a:solidFill>
                  <a:schemeClr val="accent4">
                    <a:alpha val="99000"/>
                  </a:schemeClr>
                </a:solidFill>
                <a:latin typeface="Segoe UI Light" pitchFamily="34" charset="0"/>
              </a:rPr>
              <a:t>Windows Azure Compute roles </a:t>
            </a:r>
            <a:r>
              <a:rPr lang="en-US" sz="2800" spc="-100" dirty="0" smtClean="0">
                <a:solidFill>
                  <a:schemeClr val="accent4">
                    <a:alpha val="99000"/>
                  </a:schemeClr>
                </a:solidFill>
                <a:latin typeface="Segoe UI Light" pitchFamily="34" charset="0"/>
              </a:rPr>
              <a:t/>
            </a:r>
            <a:br>
              <a:rPr lang="en-US" sz="2800" spc="-100" dirty="0" smtClean="0">
                <a:solidFill>
                  <a:schemeClr val="accent4">
                    <a:alpha val="99000"/>
                  </a:schemeClr>
                </a:solidFill>
                <a:latin typeface="Segoe UI Light" pitchFamily="34" charset="0"/>
              </a:rPr>
            </a:br>
            <a:r>
              <a:rPr lang="en-US" sz="2800" spc="-100" dirty="0" smtClean="0">
                <a:solidFill>
                  <a:schemeClr val="accent4">
                    <a:alpha val="99000"/>
                  </a:schemeClr>
                </a:solidFill>
                <a:latin typeface="Segoe UI Light" pitchFamily="34" charset="0"/>
              </a:rPr>
              <a:t>have </a:t>
            </a:r>
            <a:r>
              <a:rPr lang="en-US" sz="2800" spc="-100" dirty="0">
                <a:solidFill>
                  <a:schemeClr val="accent4">
                    <a:alpha val="99000"/>
                  </a:schemeClr>
                </a:solidFill>
                <a:latin typeface="Segoe UI Light" pitchFamily="34" charset="0"/>
              </a:rPr>
              <a:t>100MB of root disk space </a:t>
            </a:r>
          </a:p>
          <a:p>
            <a:pPr marL="0" indent="0">
              <a:spcBef>
                <a:spcPts val="0"/>
              </a:spcBef>
              <a:spcAft>
                <a:spcPts val="600"/>
              </a:spcAft>
              <a:buNone/>
            </a:pPr>
            <a:r>
              <a:rPr lang="en-US" sz="2800" spc="-100" dirty="0">
                <a:solidFill>
                  <a:schemeClr val="accent4">
                    <a:alpha val="99000"/>
                  </a:schemeClr>
                </a:solidFill>
                <a:latin typeface="Segoe UI Light" pitchFamily="34" charset="0"/>
              </a:rPr>
              <a:t>Problems arise</a:t>
            </a:r>
          </a:p>
          <a:p>
            <a:pPr marL="0" lvl="1" indent="0">
              <a:spcBef>
                <a:spcPts val="0"/>
              </a:spcBef>
              <a:spcAft>
                <a:spcPts val="300"/>
              </a:spcAft>
              <a:buNone/>
            </a:pPr>
            <a:r>
              <a:rPr lang="en-US" sz="2000" spc="-51" dirty="0"/>
              <a:t>Uploading  large files (~100MB)</a:t>
            </a:r>
          </a:p>
          <a:p>
            <a:pPr marL="0" lvl="1" indent="0">
              <a:spcBef>
                <a:spcPts val="600"/>
              </a:spcBef>
              <a:spcAft>
                <a:spcPts val="300"/>
              </a:spcAft>
              <a:buNone/>
            </a:pPr>
            <a:r>
              <a:rPr lang="en-US" sz="2000" spc="-51" dirty="0"/>
              <a:t>Multiple users uploading </a:t>
            </a:r>
            <a:r>
              <a:rPr lang="en-US" sz="2000" spc="-51" dirty="0" smtClean="0"/>
              <a:t>concurrently</a:t>
            </a:r>
          </a:p>
          <a:p>
            <a:pPr marL="0" lvl="1" indent="0">
              <a:spcBef>
                <a:spcPts val="600"/>
              </a:spcBef>
              <a:spcAft>
                <a:spcPts val="300"/>
              </a:spcAft>
              <a:buNone/>
            </a:pPr>
            <a:r>
              <a:rPr lang="en-US" sz="2000" spc="-51" dirty="0" smtClean="0"/>
              <a:t>10 </a:t>
            </a:r>
            <a:r>
              <a:rPr lang="en-US" sz="2000" spc="-51" dirty="0"/>
              <a:t>users uploading 10MB files</a:t>
            </a:r>
          </a:p>
        </p:txBody>
      </p:sp>
      <p:sp>
        <p:nvSpPr>
          <p:cNvPr id="4" name="Freeform 11"/>
          <p:cNvSpPr>
            <a:spLocks noEditPoints="1"/>
          </p:cNvSpPr>
          <p:nvPr/>
        </p:nvSpPr>
        <p:spPr bwMode="black">
          <a:xfrm>
            <a:off x="7547439" y="1935770"/>
            <a:ext cx="3251200" cy="3250359"/>
          </a:xfrm>
          <a:custGeom>
            <a:avLst/>
            <a:gdLst>
              <a:gd name="T0" fmla="*/ 213 w 709"/>
              <a:gd name="T1" fmla="*/ 522 h 709"/>
              <a:gd name="T2" fmla="*/ 213 w 709"/>
              <a:gd name="T3" fmla="*/ 709 h 709"/>
              <a:gd name="T4" fmla="*/ 0 w 709"/>
              <a:gd name="T5" fmla="*/ 709 h 709"/>
              <a:gd name="T6" fmla="*/ 0 w 709"/>
              <a:gd name="T7" fmla="*/ 496 h 709"/>
              <a:gd name="T8" fmla="*/ 88 w 709"/>
              <a:gd name="T9" fmla="*/ 496 h 709"/>
              <a:gd name="T10" fmla="*/ 67 w 709"/>
              <a:gd name="T11" fmla="*/ 522 h 709"/>
              <a:gd name="T12" fmla="*/ 213 w 709"/>
              <a:gd name="T13" fmla="*/ 522 h 709"/>
              <a:gd name="T14" fmla="*/ 619 w 709"/>
              <a:gd name="T15" fmla="*/ 496 h 709"/>
              <a:gd name="T16" fmla="*/ 643 w 709"/>
              <a:gd name="T17" fmla="*/ 522 h 709"/>
              <a:gd name="T18" fmla="*/ 496 w 709"/>
              <a:gd name="T19" fmla="*/ 522 h 709"/>
              <a:gd name="T20" fmla="*/ 496 w 709"/>
              <a:gd name="T21" fmla="*/ 709 h 709"/>
              <a:gd name="T22" fmla="*/ 709 w 709"/>
              <a:gd name="T23" fmla="*/ 709 h 709"/>
              <a:gd name="T24" fmla="*/ 709 w 709"/>
              <a:gd name="T25" fmla="*/ 496 h 709"/>
              <a:gd name="T26" fmla="*/ 619 w 709"/>
              <a:gd name="T27" fmla="*/ 496 h 709"/>
              <a:gd name="T28" fmla="*/ 355 w 709"/>
              <a:gd name="T29" fmla="*/ 182 h 709"/>
              <a:gd name="T30" fmla="*/ 381 w 709"/>
              <a:gd name="T31" fmla="*/ 213 h 709"/>
              <a:gd name="T32" fmla="*/ 461 w 709"/>
              <a:gd name="T33" fmla="*/ 213 h 709"/>
              <a:gd name="T34" fmla="*/ 461 w 709"/>
              <a:gd name="T35" fmla="*/ 0 h 709"/>
              <a:gd name="T36" fmla="*/ 248 w 709"/>
              <a:gd name="T37" fmla="*/ 0 h 709"/>
              <a:gd name="T38" fmla="*/ 248 w 709"/>
              <a:gd name="T39" fmla="*/ 213 h 709"/>
              <a:gd name="T40" fmla="*/ 329 w 709"/>
              <a:gd name="T41" fmla="*/ 213 h 709"/>
              <a:gd name="T42" fmla="*/ 355 w 709"/>
              <a:gd name="T43" fmla="*/ 182 h 709"/>
              <a:gd name="T44" fmla="*/ 123 w 709"/>
              <a:gd name="T45" fmla="*/ 248 h 709"/>
              <a:gd name="T46" fmla="*/ 123 w 709"/>
              <a:gd name="T47" fmla="*/ 454 h 709"/>
              <a:gd name="T48" fmla="*/ 298 w 709"/>
              <a:gd name="T49" fmla="*/ 248 h 709"/>
              <a:gd name="T50" fmla="*/ 123 w 709"/>
              <a:gd name="T51" fmla="*/ 248 h 709"/>
              <a:gd name="T52" fmla="*/ 355 w 709"/>
              <a:gd name="T53" fmla="*/ 225 h 709"/>
              <a:gd name="T54" fmla="*/ 128 w 709"/>
              <a:gd name="T55" fmla="*/ 494 h 709"/>
              <a:gd name="T56" fmla="*/ 248 w 709"/>
              <a:gd name="T57" fmla="*/ 494 h 709"/>
              <a:gd name="T58" fmla="*/ 248 w 709"/>
              <a:gd name="T59" fmla="*/ 709 h 709"/>
              <a:gd name="T60" fmla="*/ 461 w 709"/>
              <a:gd name="T61" fmla="*/ 709 h 709"/>
              <a:gd name="T62" fmla="*/ 461 w 709"/>
              <a:gd name="T63" fmla="*/ 494 h 709"/>
              <a:gd name="T64" fmla="*/ 581 w 709"/>
              <a:gd name="T65" fmla="*/ 494 h 709"/>
              <a:gd name="T66" fmla="*/ 355 w 709"/>
              <a:gd name="T67" fmla="*/ 225 h 709"/>
              <a:gd name="T68" fmla="*/ 584 w 709"/>
              <a:gd name="T69" fmla="*/ 248 h 709"/>
              <a:gd name="T70" fmla="*/ 411 w 709"/>
              <a:gd name="T71" fmla="*/ 248 h 709"/>
              <a:gd name="T72" fmla="*/ 584 w 709"/>
              <a:gd name="T73" fmla="*/ 454 h 709"/>
              <a:gd name="T74" fmla="*/ 584 w 709"/>
              <a:gd name="T75" fmla="*/ 24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9" h="709">
                <a:moveTo>
                  <a:pt x="213" y="522"/>
                </a:moveTo>
                <a:lnTo>
                  <a:pt x="213" y="709"/>
                </a:lnTo>
                <a:lnTo>
                  <a:pt x="0" y="709"/>
                </a:lnTo>
                <a:lnTo>
                  <a:pt x="0" y="496"/>
                </a:lnTo>
                <a:lnTo>
                  <a:pt x="88" y="496"/>
                </a:lnTo>
                <a:lnTo>
                  <a:pt x="67" y="522"/>
                </a:lnTo>
                <a:lnTo>
                  <a:pt x="213" y="522"/>
                </a:lnTo>
                <a:close/>
                <a:moveTo>
                  <a:pt x="619" y="496"/>
                </a:moveTo>
                <a:lnTo>
                  <a:pt x="643" y="522"/>
                </a:lnTo>
                <a:lnTo>
                  <a:pt x="496" y="522"/>
                </a:lnTo>
                <a:lnTo>
                  <a:pt x="496" y="709"/>
                </a:lnTo>
                <a:lnTo>
                  <a:pt x="709" y="709"/>
                </a:lnTo>
                <a:lnTo>
                  <a:pt x="709" y="496"/>
                </a:lnTo>
                <a:lnTo>
                  <a:pt x="619" y="496"/>
                </a:lnTo>
                <a:close/>
                <a:moveTo>
                  <a:pt x="355" y="182"/>
                </a:moveTo>
                <a:lnTo>
                  <a:pt x="381" y="213"/>
                </a:lnTo>
                <a:lnTo>
                  <a:pt x="461" y="213"/>
                </a:lnTo>
                <a:lnTo>
                  <a:pt x="461" y="0"/>
                </a:lnTo>
                <a:lnTo>
                  <a:pt x="248" y="0"/>
                </a:lnTo>
                <a:lnTo>
                  <a:pt x="248" y="213"/>
                </a:lnTo>
                <a:lnTo>
                  <a:pt x="329" y="213"/>
                </a:lnTo>
                <a:lnTo>
                  <a:pt x="355" y="182"/>
                </a:lnTo>
                <a:close/>
                <a:moveTo>
                  <a:pt x="123" y="248"/>
                </a:moveTo>
                <a:lnTo>
                  <a:pt x="123" y="454"/>
                </a:lnTo>
                <a:lnTo>
                  <a:pt x="298" y="248"/>
                </a:lnTo>
                <a:lnTo>
                  <a:pt x="123" y="248"/>
                </a:lnTo>
                <a:close/>
                <a:moveTo>
                  <a:pt x="355" y="225"/>
                </a:moveTo>
                <a:lnTo>
                  <a:pt x="128" y="494"/>
                </a:lnTo>
                <a:lnTo>
                  <a:pt x="248" y="494"/>
                </a:lnTo>
                <a:lnTo>
                  <a:pt x="248" y="709"/>
                </a:lnTo>
                <a:lnTo>
                  <a:pt x="461" y="709"/>
                </a:lnTo>
                <a:lnTo>
                  <a:pt x="461" y="494"/>
                </a:lnTo>
                <a:lnTo>
                  <a:pt x="581" y="494"/>
                </a:lnTo>
                <a:lnTo>
                  <a:pt x="355" y="225"/>
                </a:lnTo>
                <a:close/>
                <a:moveTo>
                  <a:pt x="584" y="248"/>
                </a:moveTo>
                <a:lnTo>
                  <a:pt x="411" y="248"/>
                </a:lnTo>
                <a:lnTo>
                  <a:pt x="584" y="454"/>
                </a:lnTo>
                <a:lnTo>
                  <a:pt x="584" y="248"/>
                </a:ln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516571472"/>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a:t>
            </a:r>
            <a:r>
              <a:rPr lang="en-US" dirty="0"/>
              <a:t>Upload Solutions</a:t>
            </a:r>
          </a:p>
        </p:txBody>
      </p:sp>
      <p:sp>
        <p:nvSpPr>
          <p:cNvPr id="3" name="Content Placeholder 2"/>
          <p:cNvSpPr>
            <a:spLocks noGrp="1"/>
          </p:cNvSpPr>
          <p:nvPr>
            <p:ph type="body" sz="quarter" idx="10"/>
          </p:nvPr>
        </p:nvSpPr>
        <p:spPr/>
        <p:txBody>
          <a:bodyPr/>
          <a:lstStyle/>
          <a:p>
            <a:pPr marL="0" indent="0">
              <a:spcBef>
                <a:spcPts val="0"/>
              </a:spcBef>
              <a:spcAft>
                <a:spcPts val="900"/>
              </a:spcAft>
              <a:buNone/>
            </a:pPr>
            <a:r>
              <a:rPr lang="en-US" sz="2800" spc="-100" dirty="0">
                <a:solidFill>
                  <a:schemeClr val="accent4">
                    <a:alpha val="99000"/>
                  </a:schemeClr>
                </a:solidFill>
                <a:latin typeface="Segoe UI Light" pitchFamily="34" charset="0"/>
              </a:rPr>
              <a:t>Upload direct to Blob storage using Silverlight</a:t>
            </a:r>
          </a:p>
          <a:p>
            <a:pPr marL="0" lvl="1" indent="0">
              <a:spcBef>
                <a:spcPts val="0"/>
              </a:spcBef>
              <a:buNone/>
            </a:pPr>
            <a:r>
              <a:rPr lang="en-US" sz="2000" spc="-51" dirty="0"/>
              <a:t>Provide a Shared Access Signature to Silverlight control</a:t>
            </a:r>
          </a:p>
          <a:p>
            <a:pPr marL="0" lvl="1" indent="0">
              <a:spcBef>
                <a:spcPts val="600"/>
              </a:spcBef>
              <a:buNone/>
            </a:pPr>
            <a:r>
              <a:rPr lang="en-US" sz="2000" spc="-51" dirty="0"/>
              <a:t>Upload blocks direct to </a:t>
            </a:r>
            <a:r>
              <a:rPr lang="en-US" sz="2000" spc="-51" dirty="0" smtClean="0"/>
              <a:t>storage </a:t>
            </a:r>
            <a:r>
              <a:rPr lang="en-US" sz="2000" u="sng" spc="-51" dirty="0" smtClean="0"/>
              <a:t>http</a:t>
            </a:r>
            <a:r>
              <a:rPr lang="en-US" sz="2000" u="sng" spc="-51" dirty="0"/>
              <a:t>://bit.ly/sl-blob </a:t>
            </a:r>
            <a:endParaRPr lang="en-US" sz="2000" u="sng" spc="-51" dirty="0" smtClean="0"/>
          </a:p>
          <a:p>
            <a:pPr marL="0" lvl="1" indent="0">
              <a:spcBef>
                <a:spcPts val="600"/>
              </a:spcBef>
              <a:buNone/>
            </a:pPr>
            <a:endParaRPr lang="en-US" sz="1600" spc="-51" dirty="0"/>
          </a:p>
          <a:p>
            <a:pPr marL="0" indent="0">
              <a:spcBef>
                <a:spcPts val="0"/>
              </a:spcBef>
              <a:spcAft>
                <a:spcPts val="900"/>
              </a:spcAft>
              <a:buNone/>
            </a:pPr>
            <a:r>
              <a:rPr lang="en-US" sz="2800" spc="-100" dirty="0">
                <a:solidFill>
                  <a:schemeClr val="accent4">
                    <a:alpha val="99000"/>
                  </a:schemeClr>
                </a:solidFill>
                <a:latin typeface="Segoe UI Light" pitchFamily="34" charset="0"/>
              </a:rPr>
              <a:t>Use 3rd Party Control</a:t>
            </a:r>
          </a:p>
          <a:p>
            <a:pPr marL="0" indent="0">
              <a:spcBef>
                <a:spcPts val="0"/>
              </a:spcBef>
              <a:spcAft>
                <a:spcPts val="900"/>
              </a:spcAft>
              <a:buNone/>
            </a:pPr>
            <a:r>
              <a:rPr lang="en-US" sz="2800" spc="-100" dirty="0">
                <a:solidFill>
                  <a:schemeClr val="accent4">
                    <a:alpha val="99000"/>
                  </a:schemeClr>
                </a:solidFill>
                <a:latin typeface="Segoe UI Light" pitchFamily="34" charset="0"/>
              </a:rPr>
              <a:t>Implement a custom </a:t>
            </a:r>
            <a:r>
              <a:rPr lang="en-US" sz="2800" spc="-100" dirty="0" err="1">
                <a:solidFill>
                  <a:schemeClr val="accent4">
                    <a:alpha val="99000"/>
                  </a:schemeClr>
                </a:solidFill>
                <a:latin typeface="Segoe UI Light" pitchFamily="34" charset="0"/>
              </a:rPr>
              <a:t>IHttpHandler</a:t>
            </a:r>
            <a:r>
              <a:rPr lang="en-US" sz="2800" spc="-100" dirty="0">
                <a:solidFill>
                  <a:schemeClr val="accent4">
                    <a:alpha val="99000"/>
                  </a:schemeClr>
                </a:solidFill>
                <a:latin typeface="Segoe UI Light" pitchFamily="34" charset="0"/>
              </a:rPr>
              <a:t> </a:t>
            </a:r>
            <a:r>
              <a:rPr lang="en-US" sz="2800" spc="-100" dirty="0" smtClean="0">
                <a:solidFill>
                  <a:schemeClr val="accent4">
                    <a:alpha val="99000"/>
                  </a:schemeClr>
                </a:solidFill>
                <a:latin typeface="Segoe UI Light" pitchFamily="34" charset="0"/>
              </a:rPr>
              <a:t/>
            </a:r>
            <a:br>
              <a:rPr lang="en-US" sz="2800" spc="-100" dirty="0" smtClean="0">
                <a:solidFill>
                  <a:schemeClr val="accent4">
                    <a:alpha val="99000"/>
                  </a:schemeClr>
                </a:solidFill>
                <a:latin typeface="Segoe UI Light" pitchFamily="34" charset="0"/>
              </a:rPr>
            </a:br>
            <a:r>
              <a:rPr lang="en-US" sz="2800" spc="-100" dirty="0" smtClean="0">
                <a:solidFill>
                  <a:schemeClr val="accent4">
                    <a:alpha val="99000"/>
                  </a:schemeClr>
                </a:solidFill>
                <a:latin typeface="Segoe UI Light" pitchFamily="34" charset="0"/>
              </a:rPr>
              <a:t>to </a:t>
            </a:r>
            <a:r>
              <a:rPr lang="en-US" sz="2800" spc="-100" dirty="0">
                <a:solidFill>
                  <a:schemeClr val="accent4">
                    <a:alpha val="99000"/>
                  </a:schemeClr>
                </a:solidFill>
                <a:latin typeface="Segoe UI Light" pitchFamily="34" charset="0"/>
              </a:rPr>
              <a:t>receive file and buffer to disk</a:t>
            </a:r>
          </a:p>
        </p:txBody>
      </p:sp>
      <p:sp>
        <p:nvSpPr>
          <p:cNvPr id="4" name="Freeform 20"/>
          <p:cNvSpPr>
            <a:spLocks noEditPoints="1"/>
          </p:cNvSpPr>
          <p:nvPr/>
        </p:nvSpPr>
        <p:spPr bwMode="black">
          <a:xfrm>
            <a:off x="7206696" y="1774422"/>
            <a:ext cx="3954796" cy="3428833"/>
          </a:xfrm>
          <a:custGeom>
            <a:avLst/>
            <a:gdLst>
              <a:gd name="T0" fmla="*/ 243 w 708"/>
              <a:gd name="T1" fmla="*/ 484 h 614"/>
              <a:gd name="T2" fmla="*/ 243 w 708"/>
              <a:gd name="T3" fmla="*/ 614 h 614"/>
              <a:gd name="T4" fmla="*/ 0 w 708"/>
              <a:gd name="T5" fmla="*/ 614 h 614"/>
              <a:gd name="T6" fmla="*/ 104 w 708"/>
              <a:gd name="T7" fmla="*/ 437 h 614"/>
              <a:gd name="T8" fmla="*/ 174 w 708"/>
              <a:gd name="T9" fmla="*/ 437 h 614"/>
              <a:gd name="T10" fmla="*/ 134 w 708"/>
              <a:gd name="T11" fmla="*/ 484 h 614"/>
              <a:gd name="T12" fmla="*/ 243 w 708"/>
              <a:gd name="T13" fmla="*/ 484 h 614"/>
              <a:gd name="T14" fmla="*/ 574 w 708"/>
              <a:gd name="T15" fmla="*/ 484 h 614"/>
              <a:gd name="T16" fmla="*/ 465 w 708"/>
              <a:gd name="T17" fmla="*/ 484 h 614"/>
              <a:gd name="T18" fmla="*/ 465 w 708"/>
              <a:gd name="T19" fmla="*/ 614 h 614"/>
              <a:gd name="T20" fmla="*/ 465 w 708"/>
              <a:gd name="T21" fmla="*/ 614 h 614"/>
              <a:gd name="T22" fmla="*/ 708 w 708"/>
              <a:gd name="T23" fmla="*/ 614 h 614"/>
              <a:gd name="T24" fmla="*/ 604 w 708"/>
              <a:gd name="T25" fmla="*/ 437 h 614"/>
              <a:gd name="T26" fmla="*/ 533 w 708"/>
              <a:gd name="T27" fmla="*/ 437 h 614"/>
              <a:gd name="T28" fmla="*/ 574 w 708"/>
              <a:gd name="T29" fmla="*/ 484 h 614"/>
              <a:gd name="T30" fmla="*/ 354 w 708"/>
              <a:gd name="T31" fmla="*/ 229 h 614"/>
              <a:gd name="T32" fmla="*/ 507 w 708"/>
              <a:gd name="T33" fmla="*/ 408 h 614"/>
              <a:gd name="T34" fmla="*/ 590 w 708"/>
              <a:gd name="T35" fmla="*/ 408 h 614"/>
              <a:gd name="T36" fmla="*/ 486 w 708"/>
              <a:gd name="T37" fmla="*/ 229 h 614"/>
              <a:gd name="T38" fmla="*/ 222 w 708"/>
              <a:gd name="T39" fmla="*/ 229 h 614"/>
              <a:gd name="T40" fmla="*/ 118 w 708"/>
              <a:gd name="T41" fmla="*/ 408 h 614"/>
              <a:gd name="T42" fmla="*/ 200 w 708"/>
              <a:gd name="T43" fmla="*/ 408 h 614"/>
              <a:gd name="T44" fmla="*/ 354 w 708"/>
              <a:gd name="T45" fmla="*/ 229 h 614"/>
              <a:gd name="T46" fmla="*/ 354 w 708"/>
              <a:gd name="T47" fmla="*/ 0 h 614"/>
              <a:gd name="T48" fmla="*/ 238 w 708"/>
              <a:gd name="T49" fmla="*/ 200 h 614"/>
              <a:gd name="T50" fmla="*/ 470 w 708"/>
              <a:gd name="T51" fmla="*/ 200 h 614"/>
              <a:gd name="T52" fmla="*/ 354 w 708"/>
              <a:gd name="T53" fmla="*/ 0 h 614"/>
              <a:gd name="T54" fmla="*/ 354 w 708"/>
              <a:gd name="T55" fmla="*/ 274 h 614"/>
              <a:gd name="T56" fmla="*/ 196 w 708"/>
              <a:gd name="T57" fmla="*/ 463 h 614"/>
              <a:gd name="T58" fmla="*/ 278 w 708"/>
              <a:gd name="T59" fmla="*/ 463 h 614"/>
              <a:gd name="T60" fmla="*/ 278 w 708"/>
              <a:gd name="T61" fmla="*/ 614 h 614"/>
              <a:gd name="T62" fmla="*/ 430 w 708"/>
              <a:gd name="T63" fmla="*/ 614 h 614"/>
              <a:gd name="T64" fmla="*/ 430 w 708"/>
              <a:gd name="T65" fmla="*/ 463 h 614"/>
              <a:gd name="T66" fmla="*/ 515 w 708"/>
              <a:gd name="T67" fmla="*/ 463 h 614"/>
              <a:gd name="T68" fmla="*/ 354 w 708"/>
              <a:gd name="T69" fmla="*/ 274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614">
                <a:moveTo>
                  <a:pt x="243" y="484"/>
                </a:moveTo>
                <a:lnTo>
                  <a:pt x="243" y="614"/>
                </a:lnTo>
                <a:lnTo>
                  <a:pt x="0" y="614"/>
                </a:lnTo>
                <a:lnTo>
                  <a:pt x="104" y="437"/>
                </a:lnTo>
                <a:lnTo>
                  <a:pt x="174" y="437"/>
                </a:lnTo>
                <a:lnTo>
                  <a:pt x="134" y="484"/>
                </a:lnTo>
                <a:lnTo>
                  <a:pt x="243" y="484"/>
                </a:lnTo>
                <a:close/>
                <a:moveTo>
                  <a:pt x="574" y="484"/>
                </a:moveTo>
                <a:lnTo>
                  <a:pt x="465" y="484"/>
                </a:lnTo>
                <a:lnTo>
                  <a:pt x="465" y="614"/>
                </a:lnTo>
                <a:lnTo>
                  <a:pt x="465" y="614"/>
                </a:lnTo>
                <a:lnTo>
                  <a:pt x="708" y="614"/>
                </a:lnTo>
                <a:lnTo>
                  <a:pt x="604" y="437"/>
                </a:lnTo>
                <a:lnTo>
                  <a:pt x="533" y="437"/>
                </a:lnTo>
                <a:lnTo>
                  <a:pt x="574" y="484"/>
                </a:lnTo>
                <a:close/>
                <a:moveTo>
                  <a:pt x="354" y="229"/>
                </a:moveTo>
                <a:lnTo>
                  <a:pt x="507" y="408"/>
                </a:lnTo>
                <a:lnTo>
                  <a:pt x="590" y="408"/>
                </a:lnTo>
                <a:lnTo>
                  <a:pt x="486" y="229"/>
                </a:lnTo>
                <a:lnTo>
                  <a:pt x="222" y="229"/>
                </a:lnTo>
                <a:lnTo>
                  <a:pt x="118" y="408"/>
                </a:lnTo>
                <a:lnTo>
                  <a:pt x="200" y="408"/>
                </a:lnTo>
                <a:lnTo>
                  <a:pt x="354" y="229"/>
                </a:lnTo>
                <a:close/>
                <a:moveTo>
                  <a:pt x="354" y="0"/>
                </a:moveTo>
                <a:lnTo>
                  <a:pt x="238" y="200"/>
                </a:lnTo>
                <a:lnTo>
                  <a:pt x="470" y="200"/>
                </a:lnTo>
                <a:lnTo>
                  <a:pt x="354" y="0"/>
                </a:lnTo>
                <a:close/>
                <a:moveTo>
                  <a:pt x="354" y="274"/>
                </a:moveTo>
                <a:lnTo>
                  <a:pt x="196" y="463"/>
                </a:lnTo>
                <a:lnTo>
                  <a:pt x="278" y="463"/>
                </a:lnTo>
                <a:lnTo>
                  <a:pt x="278" y="614"/>
                </a:lnTo>
                <a:lnTo>
                  <a:pt x="430" y="614"/>
                </a:lnTo>
                <a:lnTo>
                  <a:pt x="430" y="463"/>
                </a:lnTo>
                <a:lnTo>
                  <a:pt x="515" y="463"/>
                </a:lnTo>
                <a:lnTo>
                  <a:pt x="354" y="274"/>
                </a:ln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4283980751"/>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 name="Rounded Rectangle 54"/>
          <p:cNvSpPr/>
          <p:nvPr/>
        </p:nvSpPr>
        <p:spPr bwMode="auto">
          <a:xfrm>
            <a:off x="517525" y="1158596"/>
            <a:ext cx="3645604" cy="3648456"/>
          </a:xfrm>
          <a:prstGeom prst="roundRect">
            <a:avLst>
              <a:gd name="adj" fmla="val 0"/>
            </a:avLst>
          </a:prstGeom>
          <a:solidFill>
            <a:schemeClr val="accent2"/>
          </a:solidFill>
          <a:ln w="9525" cap="flat" cmpd="sng" algn="ctr">
            <a:no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 </a:t>
            </a:r>
          </a:p>
        </p:txBody>
      </p:sp>
      <p:sp>
        <p:nvSpPr>
          <p:cNvPr id="2" name="Title 1"/>
          <p:cNvSpPr>
            <a:spLocks noGrp="1"/>
          </p:cNvSpPr>
          <p:nvPr>
            <p:ph type="title"/>
          </p:nvPr>
        </p:nvSpPr>
        <p:spPr/>
        <p:txBody>
          <a:bodyPr/>
          <a:lstStyle/>
          <a:p>
            <a:r>
              <a:rPr lang="en-US" smtClean="0"/>
              <a:t>Takeaways</a:t>
            </a:r>
            <a:endParaRPr lang="en-US" dirty="0"/>
          </a:p>
        </p:txBody>
      </p:sp>
      <p:sp>
        <p:nvSpPr>
          <p:cNvPr id="7" name="Rectangle 6"/>
          <p:cNvSpPr/>
          <p:nvPr/>
        </p:nvSpPr>
        <p:spPr>
          <a:xfrm>
            <a:off x="703270" y="3697882"/>
            <a:ext cx="3284875" cy="954107"/>
          </a:xfrm>
          <a:prstGeom prst="rect">
            <a:avLst/>
          </a:prstGeom>
        </p:spPr>
        <p:txBody>
          <a:bodyPr wrap="square">
            <a:spAutoFit/>
          </a:bodyPr>
          <a:lstStyle/>
          <a:p>
            <a:pPr defTabSz="914361">
              <a:defRPr/>
            </a:pPr>
            <a:r>
              <a:rPr lang="en-US" sz="2800" kern="0" dirty="0">
                <a:gradFill>
                  <a:gsLst>
                    <a:gs pos="0">
                      <a:srgbClr val="FFFFFF"/>
                    </a:gs>
                    <a:gs pos="100000">
                      <a:srgbClr val="FFFFFF"/>
                    </a:gs>
                  </a:gsLst>
                  <a:lin ang="5400000" scaled="0"/>
                </a:gradFill>
              </a:rPr>
              <a:t>ASP.NET In Windows Azure </a:t>
            </a:r>
          </a:p>
        </p:txBody>
      </p:sp>
      <p:sp>
        <p:nvSpPr>
          <p:cNvPr id="10" name="Rounded Rectangle 9"/>
          <p:cNvSpPr/>
          <p:nvPr/>
        </p:nvSpPr>
        <p:spPr bwMode="auto">
          <a:xfrm>
            <a:off x="4273992" y="1148859"/>
            <a:ext cx="3645604" cy="3648456"/>
          </a:xfrm>
          <a:prstGeom prst="roundRect">
            <a:avLst>
              <a:gd name="adj" fmla="val 0"/>
            </a:avLst>
          </a:prstGeom>
          <a:solidFill>
            <a:schemeClr val="accent2"/>
          </a:solidFill>
          <a:ln w="9525" cap="flat" cmpd="sng" algn="ctr">
            <a:no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 </a:t>
            </a:r>
          </a:p>
        </p:txBody>
      </p:sp>
      <p:sp>
        <p:nvSpPr>
          <p:cNvPr id="11" name="TextBox 10"/>
          <p:cNvSpPr txBox="1"/>
          <p:nvPr/>
        </p:nvSpPr>
        <p:spPr>
          <a:xfrm>
            <a:off x="4394119" y="3697882"/>
            <a:ext cx="3368278" cy="954107"/>
          </a:xfrm>
          <a:prstGeom prst="rect">
            <a:avLst/>
          </a:prstGeom>
        </p:spPr>
        <p:txBody>
          <a:bodyPr wrap="square">
            <a:spAutoFit/>
          </a:bodyPr>
          <a:lstStyle>
            <a:defPPr>
              <a:defRPr lang="en-US"/>
            </a:defPPr>
            <a:lvl1pPr defTabSz="914361">
              <a:defRPr sz="2800" kern="0">
                <a:gradFill>
                  <a:gsLst>
                    <a:gs pos="0">
                      <a:srgbClr val="FFFFFF"/>
                    </a:gs>
                    <a:gs pos="100000">
                      <a:srgbClr val="FFFFFF"/>
                    </a:gs>
                  </a:gsLst>
                  <a:lin ang="5400000" scaled="0"/>
                </a:gradFill>
              </a:defRPr>
            </a:lvl1pPr>
          </a:lstStyle>
          <a:p>
            <a:r>
              <a:rPr lang="en-US" altLang="zh-CN" dirty="0"/>
              <a:t>Advanced Techniques</a:t>
            </a:r>
          </a:p>
        </p:txBody>
      </p:sp>
      <p:sp>
        <p:nvSpPr>
          <p:cNvPr id="14" name="Rounded Rectangle 13"/>
          <p:cNvSpPr/>
          <p:nvPr/>
        </p:nvSpPr>
        <p:spPr bwMode="auto">
          <a:xfrm>
            <a:off x="8030459" y="1148859"/>
            <a:ext cx="3645604" cy="3648456"/>
          </a:xfrm>
          <a:prstGeom prst="roundRect">
            <a:avLst>
              <a:gd name="adj" fmla="val 0"/>
            </a:avLst>
          </a:prstGeom>
          <a:solidFill>
            <a:schemeClr val="accent2"/>
          </a:solidFill>
          <a:ln w="9525" cap="flat" cmpd="sng" algn="ctr">
            <a:no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 </a:t>
            </a:r>
          </a:p>
        </p:txBody>
      </p:sp>
      <p:sp>
        <p:nvSpPr>
          <p:cNvPr id="15" name="TextBox 14"/>
          <p:cNvSpPr txBox="1"/>
          <p:nvPr/>
        </p:nvSpPr>
        <p:spPr>
          <a:xfrm>
            <a:off x="8294748" y="3697882"/>
            <a:ext cx="3048000" cy="523220"/>
          </a:xfrm>
          <a:prstGeom prst="rect">
            <a:avLst/>
          </a:prstGeom>
        </p:spPr>
        <p:txBody>
          <a:bodyPr wrap="square">
            <a:spAutoFit/>
          </a:bodyPr>
          <a:lstStyle>
            <a:defPPr>
              <a:defRPr lang="en-US"/>
            </a:defPPr>
            <a:lvl1pPr defTabSz="914361">
              <a:defRPr sz="2800" kern="0">
                <a:gradFill>
                  <a:gsLst>
                    <a:gs pos="0">
                      <a:srgbClr val="FFFFFF"/>
                    </a:gs>
                    <a:gs pos="100000">
                      <a:srgbClr val="FFFFFF"/>
                    </a:gs>
                  </a:gsLst>
                  <a:lin ang="5400000" scaled="0"/>
                </a:gradFill>
              </a:defRPr>
            </a:lvl1pPr>
          </a:lstStyle>
          <a:p>
            <a:r>
              <a:rPr lang="en-US" altLang="zh-CN" dirty="0"/>
              <a:t>Challenges</a:t>
            </a:r>
          </a:p>
        </p:txBody>
      </p:sp>
      <p:sp>
        <p:nvSpPr>
          <p:cNvPr id="20" name="Freeform 83"/>
          <p:cNvSpPr>
            <a:spLocks noEditPoints="1"/>
          </p:cNvSpPr>
          <p:nvPr/>
        </p:nvSpPr>
        <p:spPr bwMode="black">
          <a:xfrm>
            <a:off x="5365285" y="1839905"/>
            <a:ext cx="1425945" cy="1505266"/>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nvGrpSpPr>
          <p:cNvPr id="21" name="Group 20"/>
          <p:cNvGrpSpPr/>
          <p:nvPr/>
        </p:nvGrpSpPr>
        <p:grpSpPr bwMode="black">
          <a:xfrm>
            <a:off x="9054095" y="1816266"/>
            <a:ext cx="1529305" cy="1528905"/>
            <a:chOff x="446088" y="3778250"/>
            <a:chExt cx="920750" cy="920750"/>
          </a:xfrm>
          <a:solidFill>
            <a:srgbClr val="FFFFFF"/>
          </a:solidFill>
        </p:grpSpPr>
        <p:sp>
          <p:nvSpPr>
            <p:cNvPr id="22" name="Freeform 29"/>
            <p:cNvSpPr>
              <a:spLocks noEditPoints="1"/>
            </p:cNvSpPr>
            <p:nvPr/>
          </p:nvSpPr>
          <p:spPr bwMode="black">
            <a:xfrm>
              <a:off x="446088" y="3778250"/>
              <a:ext cx="920750" cy="920750"/>
            </a:xfrm>
            <a:custGeom>
              <a:avLst/>
              <a:gdLst>
                <a:gd name="T0" fmla="*/ 494 w 518"/>
                <a:gd name="T1" fmla="*/ 216 h 518"/>
                <a:gd name="T2" fmla="*/ 302 w 518"/>
                <a:gd name="T3" fmla="*/ 24 h 518"/>
                <a:gd name="T4" fmla="*/ 216 w 518"/>
                <a:gd name="T5" fmla="*/ 24 h 518"/>
                <a:gd name="T6" fmla="*/ 24 w 518"/>
                <a:gd name="T7" fmla="*/ 216 h 518"/>
                <a:gd name="T8" fmla="*/ 24 w 518"/>
                <a:gd name="T9" fmla="*/ 302 h 518"/>
                <a:gd name="T10" fmla="*/ 216 w 518"/>
                <a:gd name="T11" fmla="*/ 494 h 518"/>
                <a:gd name="T12" fmla="*/ 302 w 518"/>
                <a:gd name="T13" fmla="*/ 494 h 518"/>
                <a:gd name="T14" fmla="*/ 494 w 518"/>
                <a:gd name="T15" fmla="*/ 302 h 518"/>
                <a:gd name="T16" fmla="*/ 494 w 518"/>
                <a:gd name="T17" fmla="*/ 216 h 518"/>
                <a:gd name="T18" fmla="*/ 482 w 518"/>
                <a:gd name="T19" fmla="*/ 289 h 518"/>
                <a:gd name="T20" fmla="*/ 289 w 518"/>
                <a:gd name="T21" fmla="*/ 482 h 518"/>
                <a:gd name="T22" fmla="*/ 228 w 518"/>
                <a:gd name="T23" fmla="*/ 482 h 518"/>
                <a:gd name="T24" fmla="*/ 36 w 518"/>
                <a:gd name="T25" fmla="*/ 289 h 518"/>
                <a:gd name="T26" fmla="*/ 36 w 518"/>
                <a:gd name="T27" fmla="*/ 228 h 518"/>
                <a:gd name="T28" fmla="*/ 228 w 518"/>
                <a:gd name="T29" fmla="*/ 36 h 518"/>
                <a:gd name="T30" fmla="*/ 290 w 518"/>
                <a:gd name="T31" fmla="*/ 36 h 518"/>
                <a:gd name="T32" fmla="*/ 482 w 518"/>
                <a:gd name="T33" fmla="*/ 228 h 518"/>
                <a:gd name="T34" fmla="*/ 482 w 518"/>
                <a:gd name="T35" fmla="*/ 289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8" h="518">
                  <a:moveTo>
                    <a:pt x="494" y="216"/>
                  </a:moveTo>
                  <a:cubicBezTo>
                    <a:pt x="302" y="24"/>
                    <a:pt x="302" y="24"/>
                    <a:pt x="302" y="24"/>
                  </a:cubicBezTo>
                  <a:cubicBezTo>
                    <a:pt x="278" y="0"/>
                    <a:pt x="240" y="0"/>
                    <a:pt x="216" y="24"/>
                  </a:cubicBezTo>
                  <a:cubicBezTo>
                    <a:pt x="24" y="216"/>
                    <a:pt x="24" y="216"/>
                    <a:pt x="24" y="216"/>
                  </a:cubicBezTo>
                  <a:cubicBezTo>
                    <a:pt x="0" y="240"/>
                    <a:pt x="0" y="278"/>
                    <a:pt x="24" y="302"/>
                  </a:cubicBezTo>
                  <a:cubicBezTo>
                    <a:pt x="216" y="494"/>
                    <a:pt x="216" y="494"/>
                    <a:pt x="216" y="494"/>
                  </a:cubicBezTo>
                  <a:cubicBezTo>
                    <a:pt x="240" y="518"/>
                    <a:pt x="278" y="518"/>
                    <a:pt x="302" y="494"/>
                  </a:cubicBezTo>
                  <a:cubicBezTo>
                    <a:pt x="494" y="302"/>
                    <a:pt x="494" y="302"/>
                    <a:pt x="494" y="302"/>
                  </a:cubicBezTo>
                  <a:cubicBezTo>
                    <a:pt x="518" y="278"/>
                    <a:pt x="518" y="240"/>
                    <a:pt x="494" y="216"/>
                  </a:cubicBezTo>
                  <a:close/>
                  <a:moveTo>
                    <a:pt x="482" y="289"/>
                  </a:moveTo>
                  <a:cubicBezTo>
                    <a:pt x="289" y="482"/>
                    <a:pt x="289" y="482"/>
                    <a:pt x="289" y="482"/>
                  </a:cubicBezTo>
                  <a:cubicBezTo>
                    <a:pt x="273" y="499"/>
                    <a:pt x="245" y="499"/>
                    <a:pt x="228" y="482"/>
                  </a:cubicBezTo>
                  <a:cubicBezTo>
                    <a:pt x="36" y="289"/>
                    <a:pt x="36" y="289"/>
                    <a:pt x="36" y="289"/>
                  </a:cubicBezTo>
                  <a:cubicBezTo>
                    <a:pt x="19" y="273"/>
                    <a:pt x="19" y="245"/>
                    <a:pt x="36" y="228"/>
                  </a:cubicBezTo>
                  <a:cubicBezTo>
                    <a:pt x="228" y="36"/>
                    <a:pt x="228" y="36"/>
                    <a:pt x="228" y="36"/>
                  </a:cubicBezTo>
                  <a:cubicBezTo>
                    <a:pt x="245" y="19"/>
                    <a:pt x="273" y="19"/>
                    <a:pt x="290" y="36"/>
                  </a:cubicBezTo>
                  <a:cubicBezTo>
                    <a:pt x="482" y="228"/>
                    <a:pt x="482" y="228"/>
                    <a:pt x="482" y="228"/>
                  </a:cubicBezTo>
                  <a:cubicBezTo>
                    <a:pt x="499" y="245"/>
                    <a:pt x="499" y="273"/>
                    <a:pt x="482" y="28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23" name="Freeform 30"/>
            <p:cNvSpPr>
              <a:spLocks noEditPoints="1"/>
            </p:cNvSpPr>
            <p:nvPr/>
          </p:nvSpPr>
          <p:spPr bwMode="black">
            <a:xfrm>
              <a:off x="514350" y="3844925"/>
              <a:ext cx="785813" cy="785813"/>
            </a:xfrm>
            <a:custGeom>
              <a:avLst/>
              <a:gdLst>
                <a:gd name="T0" fmla="*/ 432 w 442"/>
                <a:gd name="T1" fmla="*/ 203 h 442"/>
                <a:gd name="T2" fmla="*/ 239 w 442"/>
                <a:gd name="T3" fmla="*/ 10 h 442"/>
                <a:gd name="T4" fmla="*/ 203 w 442"/>
                <a:gd name="T5" fmla="*/ 10 h 442"/>
                <a:gd name="T6" fmla="*/ 10 w 442"/>
                <a:gd name="T7" fmla="*/ 203 h 442"/>
                <a:gd name="T8" fmla="*/ 10 w 442"/>
                <a:gd name="T9" fmla="*/ 239 h 442"/>
                <a:gd name="T10" fmla="*/ 203 w 442"/>
                <a:gd name="T11" fmla="*/ 432 h 442"/>
                <a:gd name="T12" fmla="*/ 239 w 442"/>
                <a:gd name="T13" fmla="*/ 432 h 442"/>
                <a:gd name="T14" fmla="*/ 432 w 442"/>
                <a:gd name="T15" fmla="*/ 239 h 442"/>
                <a:gd name="T16" fmla="*/ 432 w 442"/>
                <a:gd name="T17" fmla="*/ 203 h 442"/>
                <a:gd name="T18" fmla="*/ 279 w 442"/>
                <a:gd name="T19" fmla="*/ 255 h 442"/>
                <a:gd name="T20" fmla="*/ 207 w 442"/>
                <a:gd name="T21" fmla="*/ 277 h 442"/>
                <a:gd name="T22" fmla="*/ 184 w 442"/>
                <a:gd name="T23" fmla="*/ 294 h 442"/>
                <a:gd name="T24" fmla="*/ 199 w 442"/>
                <a:gd name="T25" fmla="*/ 311 h 442"/>
                <a:gd name="T26" fmla="*/ 221 w 442"/>
                <a:gd name="T27" fmla="*/ 325 h 442"/>
                <a:gd name="T28" fmla="*/ 241 w 442"/>
                <a:gd name="T29" fmla="*/ 367 h 442"/>
                <a:gd name="T30" fmla="*/ 241 w 442"/>
                <a:gd name="T31" fmla="*/ 371 h 442"/>
                <a:gd name="T32" fmla="*/ 241 w 442"/>
                <a:gd name="T33" fmla="*/ 381 h 442"/>
                <a:gd name="T34" fmla="*/ 199 w 442"/>
                <a:gd name="T35" fmla="*/ 381 h 442"/>
                <a:gd name="T36" fmla="*/ 199 w 442"/>
                <a:gd name="T37" fmla="*/ 369 h 442"/>
                <a:gd name="T38" fmla="*/ 199 w 442"/>
                <a:gd name="T39" fmla="*/ 367 h 442"/>
                <a:gd name="T40" fmla="*/ 200 w 442"/>
                <a:gd name="T41" fmla="*/ 367 h 442"/>
                <a:gd name="T42" fmla="*/ 194 w 442"/>
                <a:gd name="T43" fmla="*/ 358 h 442"/>
                <a:gd name="T44" fmla="*/ 184 w 442"/>
                <a:gd name="T45" fmla="*/ 351 h 442"/>
                <a:gd name="T46" fmla="*/ 156 w 442"/>
                <a:gd name="T47" fmla="*/ 333 h 442"/>
                <a:gd name="T48" fmla="*/ 140 w 442"/>
                <a:gd name="T49" fmla="*/ 296 h 442"/>
                <a:gd name="T50" fmla="*/ 140 w 442"/>
                <a:gd name="T51" fmla="*/ 292 h 442"/>
                <a:gd name="T52" fmla="*/ 156 w 442"/>
                <a:gd name="T53" fmla="*/ 258 h 442"/>
                <a:gd name="T54" fmla="*/ 186 w 442"/>
                <a:gd name="T55" fmla="*/ 242 h 442"/>
                <a:gd name="T56" fmla="*/ 188 w 442"/>
                <a:gd name="T57" fmla="*/ 241 h 442"/>
                <a:gd name="T58" fmla="*/ 231 w 442"/>
                <a:gd name="T59" fmla="*/ 233 h 442"/>
                <a:gd name="T60" fmla="*/ 249 w 442"/>
                <a:gd name="T61" fmla="*/ 221 h 442"/>
                <a:gd name="T62" fmla="*/ 218 w 442"/>
                <a:gd name="T63" fmla="*/ 194 h 442"/>
                <a:gd name="T64" fmla="*/ 198 w 442"/>
                <a:gd name="T65" fmla="*/ 152 h 442"/>
                <a:gd name="T66" fmla="*/ 199 w 442"/>
                <a:gd name="T67" fmla="*/ 145 h 442"/>
                <a:gd name="T68" fmla="*/ 160 w 442"/>
                <a:gd name="T69" fmla="*/ 145 h 442"/>
                <a:gd name="T70" fmla="*/ 160 w 442"/>
                <a:gd name="T71" fmla="*/ 145 h 442"/>
                <a:gd name="T72" fmla="*/ 152 w 442"/>
                <a:gd name="T73" fmla="*/ 138 h 442"/>
                <a:gd name="T74" fmla="*/ 153 w 442"/>
                <a:gd name="T75" fmla="*/ 134 h 442"/>
                <a:gd name="T76" fmla="*/ 221 w 442"/>
                <a:gd name="T77" fmla="*/ 42 h 442"/>
                <a:gd name="T78" fmla="*/ 292 w 442"/>
                <a:gd name="T79" fmla="*/ 133 h 442"/>
                <a:gd name="T80" fmla="*/ 292 w 442"/>
                <a:gd name="T81" fmla="*/ 133 h 442"/>
                <a:gd name="T82" fmla="*/ 294 w 442"/>
                <a:gd name="T83" fmla="*/ 138 h 442"/>
                <a:gd name="T84" fmla="*/ 286 w 442"/>
                <a:gd name="T85" fmla="*/ 145 h 442"/>
                <a:gd name="T86" fmla="*/ 286 w 442"/>
                <a:gd name="T87" fmla="*/ 145 h 442"/>
                <a:gd name="T88" fmla="*/ 241 w 442"/>
                <a:gd name="T89" fmla="*/ 145 h 442"/>
                <a:gd name="T90" fmla="*/ 240 w 442"/>
                <a:gd name="T91" fmla="*/ 152 h 442"/>
                <a:gd name="T92" fmla="*/ 243 w 442"/>
                <a:gd name="T93" fmla="*/ 160 h 442"/>
                <a:gd name="T94" fmla="*/ 248 w 442"/>
                <a:gd name="T95" fmla="*/ 163 h 442"/>
                <a:gd name="T96" fmla="*/ 249 w 442"/>
                <a:gd name="T97" fmla="*/ 163 h 442"/>
                <a:gd name="T98" fmla="*/ 251 w 442"/>
                <a:gd name="T99" fmla="*/ 164 h 442"/>
                <a:gd name="T100" fmla="*/ 278 w 442"/>
                <a:gd name="T101" fmla="*/ 179 h 442"/>
                <a:gd name="T102" fmla="*/ 295 w 442"/>
                <a:gd name="T103" fmla="*/ 211 h 442"/>
                <a:gd name="T104" fmla="*/ 296 w 442"/>
                <a:gd name="T105" fmla="*/ 220 h 442"/>
                <a:gd name="T106" fmla="*/ 279 w 442"/>
                <a:gd name="T107" fmla="*/ 255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42" h="442">
                  <a:moveTo>
                    <a:pt x="432" y="203"/>
                  </a:moveTo>
                  <a:cubicBezTo>
                    <a:pt x="239" y="10"/>
                    <a:pt x="239" y="10"/>
                    <a:pt x="239" y="10"/>
                  </a:cubicBezTo>
                  <a:cubicBezTo>
                    <a:pt x="229" y="0"/>
                    <a:pt x="213" y="0"/>
                    <a:pt x="203" y="10"/>
                  </a:cubicBezTo>
                  <a:cubicBezTo>
                    <a:pt x="10" y="203"/>
                    <a:pt x="10" y="203"/>
                    <a:pt x="10" y="203"/>
                  </a:cubicBezTo>
                  <a:cubicBezTo>
                    <a:pt x="0" y="213"/>
                    <a:pt x="0" y="229"/>
                    <a:pt x="10" y="239"/>
                  </a:cubicBezTo>
                  <a:cubicBezTo>
                    <a:pt x="203" y="432"/>
                    <a:pt x="203" y="432"/>
                    <a:pt x="203" y="432"/>
                  </a:cubicBezTo>
                  <a:cubicBezTo>
                    <a:pt x="213" y="442"/>
                    <a:pt x="229" y="442"/>
                    <a:pt x="239" y="432"/>
                  </a:cubicBezTo>
                  <a:cubicBezTo>
                    <a:pt x="432" y="239"/>
                    <a:pt x="432" y="239"/>
                    <a:pt x="432" y="239"/>
                  </a:cubicBezTo>
                  <a:cubicBezTo>
                    <a:pt x="442" y="229"/>
                    <a:pt x="442" y="213"/>
                    <a:pt x="432" y="203"/>
                  </a:cubicBezTo>
                  <a:close/>
                  <a:moveTo>
                    <a:pt x="279" y="255"/>
                  </a:moveTo>
                  <a:cubicBezTo>
                    <a:pt x="257" y="276"/>
                    <a:pt x="207" y="277"/>
                    <a:pt x="207" y="277"/>
                  </a:cubicBezTo>
                  <a:cubicBezTo>
                    <a:pt x="207" y="277"/>
                    <a:pt x="185" y="277"/>
                    <a:pt x="184" y="294"/>
                  </a:cubicBezTo>
                  <a:cubicBezTo>
                    <a:pt x="183" y="303"/>
                    <a:pt x="193" y="308"/>
                    <a:pt x="199" y="311"/>
                  </a:cubicBezTo>
                  <a:cubicBezTo>
                    <a:pt x="199" y="311"/>
                    <a:pt x="212" y="317"/>
                    <a:pt x="221" y="325"/>
                  </a:cubicBezTo>
                  <a:cubicBezTo>
                    <a:pt x="229" y="333"/>
                    <a:pt x="241" y="346"/>
                    <a:pt x="241" y="367"/>
                  </a:cubicBezTo>
                  <a:cubicBezTo>
                    <a:pt x="241" y="368"/>
                    <a:pt x="241" y="370"/>
                    <a:pt x="241" y="371"/>
                  </a:cubicBezTo>
                  <a:cubicBezTo>
                    <a:pt x="241" y="381"/>
                    <a:pt x="241" y="381"/>
                    <a:pt x="241" y="381"/>
                  </a:cubicBezTo>
                  <a:cubicBezTo>
                    <a:pt x="199" y="381"/>
                    <a:pt x="199" y="381"/>
                    <a:pt x="199" y="381"/>
                  </a:cubicBezTo>
                  <a:cubicBezTo>
                    <a:pt x="199" y="369"/>
                    <a:pt x="199" y="369"/>
                    <a:pt x="199" y="369"/>
                  </a:cubicBezTo>
                  <a:cubicBezTo>
                    <a:pt x="199" y="367"/>
                    <a:pt x="199" y="367"/>
                    <a:pt x="199" y="367"/>
                  </a:cubicBezTo>
                  <a:cubicBezTo>
                    <a:pt x="199" y="367"/>
                    <a:pt x="200" y="367"/>
                    <a:pt x="200" y="367"/>
                  </a:cubicBezTo>
                  <a:cubicBezTo>
                    <a:pt x="200" y="366"/>
                    <a:pt x="198" y="362"/>
                    <a:pt x="194" y="358"/>
                  </a:cubicBezTo>
                  <a:cubicBezTo>
                    <a:pt x="190" y="354"/>
                    <a:pt x="186" y="352"/>
                    <a:pt x="184" y="351"/>
                  </a:cubicBezTo>
                  <a:cubicBezTo>
                    <a:pt x="174" y="347"/>
                    <a:pt x="165" y="341"/>
                    <a:pt x="156" y="333"/>
                  </a:cubicBezTo>
                  <a:cubicBezTo>
                    <a:pt x="147" y="324"/>
                    <a:pt x="140" y="311"/>
                    <a:pt x="140" y="296"/>
                  </a:cubicBezTo>
                  <a:cubicBezTo>
                    <a:pt x="140" y="294"/>
                    <a:pt x="140" y="293"/>
                    <a:pt x="140" y="292"/>
                  </a:cubicBezTo>
                  <a:cubicBezTo>
                    <a:pt x="141" y="279"/>
                    <a:pt x="147" y="266"/>
                    <a:pt x="156" y="258"/>
                  </a:cubicBezTo>
                  <a:cubicBezTo>
                    <a:pt x="165" y="250"/>
                    <a:pt x="176" y="245"/>
                    <a:pt x="186" y="242"/>
                  </a:cubicBezTo>
                  <a:cubicBezTo>
                    <a:pt x="188" y="241"/>
                    <a:pt x="188" y="241"/>
                    <a:pt x="188" y="241"/>
                  </a:cubicBezTo>
                  <a:cubicBezTo>
                    <a:pt x="231" y="233"/>
                    <a:pt x="231" y="233"/>
                    <a:pt x="231" y="233"/>
                  </a:cubicBezTo>
                  <a:cubicBezTo>
                    <a:pt x="231" y="233"/>
                    <a:pt x="245" y="231"/>
                    <a:pt x="249" y="221"/>
                  </a:cubicBezTo>
                  <a:cubicBezTo>
                    <a:pt x="254" y="206"/>
                    <a:pt x="225" y="200"/>
                    <a:pt x="218" y="194"/>
                  </a:cubicBezTo>
                  <a:cubicBezTo>
                    <a:pt x="208" y="187"/>
                    <a:pt x="198" y="171"/>
                    <a:pt x="198" y="152"/>
                  </a:cubicBezTo>
                  <a:cubicBezTo>
                    <a:pt x="198" y="150"/>
                    <a:pt x="198" y="147"/>
                    <a:pt x="199" y="145"/>
                  </a:cubicBezTo>
                  <a:cubicBezTo>
                    <a:pt x="160" y="145"/>
                    <a:pt x="160" y="145"/>
                    <a:pt x="160" y="145"/>
                  </a:cubicBezTo>
                  <a:cubicBezTo>
                    <a:pt x="160" y="145"/>
                    <a:pt x="160" y="145"/>
                    <a:pt x="160" y="145"/>
                  </a:cubicBezTo>
                  <a:cubicBezTo>
                    <a:pt x="156" y="145"/>
                    <a:pt x="152" y="142"/>
                    <a:pt x="152" y="138"/>
                  </a:cubicBezTo>
                  <a:cubicBezTo>
                    <a:pt x="152" y="136"/>
                    <a:pt x="153" y="135"/>
                    <a:pt x="153" y="134"/>
                  </a:cubicBezTo>
                  <a:cubicBezTo>
                    <a:pt x="221" y="42"/>
                    <a:pt x="221" y="42"/>
                    <a:pt x="221" y="42"/>
                  </a:cubicBezTo>
                  <a:cubicBezTo>
                    <a:pt x="292" y="133"/>
                    <a:pt x="292" y="133"/>
                    <a:pt x="292" y="133"/>
                  </a:cubicBezTo>
                  <a:cubicBezTo>
                    <a:pt x="292" y="133"/>
                    <a:pt x="292" y="133"/>
                    <a:pt x="292" y="133"/>
                  </a:cubicBezTo>
                  <a:cubicBezTo>
                    <a:pt x="293" y="134"/>
                    <a:pt x="294" y="136"/>
                    <a:pt x="294" y="138"/>
                  </a:cubicBezTo>
                  <a:cubicBezTo>
                    <a:pt x="294" y="142"/>
                    <a:pt x="290" y="145"/>
                    <a:pt x="286" y="145"/>
                  </a:cubicBezTo>
                  <a:cubicBezTo>
                    <a:pt x="286" y="145"/>
                    <a:pt x="286" y="145"/>
                    <a:pt x="286" y="145"/>
                  </a:cubicBezTo>
                  <a:cubicBezTo>
                    <a:pt x="241" y="145"/>
                    <a:pt x="241" y="145"/>
                    <a:pt x="241" y="145"/>
                  </a:cubicBezTo>
                  <a:cubicBezTo>
                    <a:pt x="240" y="148"/>
                    <a:pt x="240" y="150"/>
                    <a:pt x="240" y="152"/>
                  </a:cubicBezTo>
                  <a:cubicBezTo>
                    <a:pt x="240" y="158"/>
                    <a:pt x="242" y="159"/>
                    <a:pt x="243" y="160"/>
                  </a:cubicBezTo>
                  <a:cubicBezTo>
                    <a:pt x="245" y="162"/>
                    <a:pt x="247" y="163"/>
                    <a:pt x="248" y="163"/>
                  </a:cubicBezTo>
                  <a:cubicBezTo>
                    <a:pt x="249" y="163"/>
                    <a:pt x="249" y="163"/>
                    <a:pt x="249" y="163"/>
                  </a:cubicBezTo>
                  <a:cubicBezTo>
                    <a:pt x="251" y="164"/>
                    <a:pt x="251" y="164"/>
                    <a:pt x="251" y="164"/>
                  </a:cubicBezTo>
                  <a:cubicBezTo>
                    <a:pt x="260" y="168"/>
                    <a:pt x="269" y="171"/>
                    <a:pt x="278" y="179"/>
                  </a:cubicBezTo>
                  <a:cubicBezTo>
                    <a:pt x="286" y="187"/>
                    <a:pt x="293" y="198"/>
                    <a:pt x="295" y="211"/>
                  </a:cubicBezTo>
                  <a:cubicBezTo>
                    <a:pt x="296" y="214"/>
                    <a:pt x="296" y="217"/>
                    <a:pt x="296" y="220"/>
                  </a:cubicBezTo>
                  <a:cubicBezTo>
                    <a:pt x="296" y="236"/>
                    <a:pt x="288" y="247"/>
                    <a:pt x="279" y="25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grpSp>
        <p:nvGrpSpPr>
          <p:cNvPr id="24" name="Group 23"/>
          <p:cNvGrpSpPr/>
          <p:nvPr/>
        </p:nvGrpSpPr>
        <p:grpSpPr bwMode="black">
          <a:xfrm>
            <a:off x="1535008" y="1833475"/>
            <a:ext cx="1610638" cy="1398348"/>
            <a:chOff x="2462213" y="1598613"/>
            <a:chExt cx="4222750" cy="3667125"/>
          </a:xfrm>
        </p:grpSpPr>
        <p:sp>
          <p:nvSpPr>
            <p:cNvPr id="25" name="Rectangle 6"/>
            <p:cNvSpPr>
              <a:spLocks noChangeArrowheads="1"/>
            </p:cNvSpPr>
            <p:nvPr/>
          </p:nvSpPr>
          <p:spPr bwMode="black">
            <a:xfrm>
              <a:off x="5564188" y="3346451"/>
              <a:ext cx="115888" cy="49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6" name="Rectangle 7"/>
            <p:cNvSpPr>
              <a:spLocks noChangeArrowheads="1"/>
            </p:cNvSpPr>
            <p:nvPr/>
          </p:nvSpPr>
          <p:spPr bwMode="black">
            <a:xfrm>
              <a:off x="5795963" y="3346451"/>
              <a:ext cx="112713" cy="49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7" name="Rectangle 8"/>
            <p:cNvSpPr>
              <a:spLocks noChangeArrowheads="1"/>
            </p:cNvSpPr>
            <p:nvPr/>
          </p:nvSpPr>
          <p:spPr bwMode="black">
            <a:xfrm>
              <a:off x="3092451" y="3346451"/>
              <a:ext cx="115888" cy="49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8" name="Rectangle 9"/>
            <p:cNvSpPr>
              <a:spLocks noChangeArrowheads="1"/>
            </p:cNvSpPr>
            <p:nvPr/>
          </p:nvSpPr>
          <p:spPr bwMode="black">
            <a:xfrm>
              <a:off x="3324226" y="3346451"/>
              <a:ext cx="117475" cy="49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9" name="Freeform 10"/>
            <p:cNvSpPr>
              <a:spLocks/>
            </p:cNvSpPr>
            <p:nvPr/>
          </p:nvSpPr>
          <p:spPr bwMode="black">
            <a:xfrm>
              <a:off x="3902076" y="2506663"/>
              <a:ext cx="101600" cy="123825"/>
            </a:xfrm>
            <a:custGeom>
              <a:avLst/>
              <a:gdLst>
                <a:gd name="T0" fmla="*/ 36 w 64"/>
                <a:gd name="T1" fmla="*/ 78 h 78"/>
                <a:gd name="T2" fmla="*/ 64 w 64"/>
                <a:gd name="T3" fmla="*/ 64 h 78"/>
                <a:gd name="T4" fmla="*/ 26 w 64"/>
                <a:gd name="T5" fmla="*/ 0 h 78"/>
                <a:gd name="T6" fmla="*/ 0 w 64"/>
                <a:gd name="T7" fmla="*/ 17 h 78"/>
                <a:gd name="T8" fmla="*/ 36 w 64"/>
                <a:gd name="T9" fmla="*/ 78 h 78"/>
              </a:gdLst>
              <a:ahLst/>
              <a:cxnLst>
                <a:cxn ang="0">
                  <a:pos x="T0" y="T1"/>
                </a:cxn>
                <a:cxn ang="0">
                  <a:pos x="T2" y="T3"/>
                </a:cxn>
                <a:cxn ang="0">
                  <a:pos x="T4" y="T5"/>
                </a:cxn>
                <a:cxn ang="0">
                  <a:pos x="T6" y="T7"/>
                </a:cxn>
                <a:cxn ang="0">
                  <a:pos x="T8" y="T9"/>
                </a:cxn>
              </a:cxnLst>
              <a:rect l="0" t="0" r="r" b="b"/>
              <a:pathLst>
                <a:path w="64" h="78">
                  <a:moveTo>
                    <a:pt x="36" y="78"/>
                  </a:moveTo>
                  <a:lnTo>
                    <a:pt x="64" y="64"/>
                  </a:lnTo>
                  <a:lnTo>
                    <a:pt x="26" y="0"/>
                  </a:lnTo>
                  <a:lnTo>
                    <a:pt x="0" y="17"/>
                  </a:lnTo>
                  <a:lnTo>
                    <a:pt x="36"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0" name="Freeform 11"/>
            <p:cNvSpPr>
              <a:spLocks/>
            </p:cNvSpPr>
            <p:nvPr/>
          </p:nvSpPr>
          <p:spPr bwMode="black">
            <a:xfrm>
              <a:off x="4017963" y="2709863"/>
              <a:ext cx="98425" cy="123825"/>
            </a:xfrm>
            <a:custGeom>
              <a:avLst/>
              <a:gdLst>
                <a:gd name="T0" fmla="*/ 36 w 62"/>
                <a:gd name="T1" fmla="*/ 78 h 78"/>
                <a:gd name="T2" fmla="*/ 62 w 62"/>
                <a:gd name="T3" fmla="*/ 61 h 78"/>
                <a:gd name="T4" fmla="*/ 26 w 62"/>
                <a:gd name="T5" fmla="*/ 0 h 78"/>
                <a:gd name="T6" fmla="*/ 0 w 62"/>
                <a:gd name="T7" fmla="*/ 14 h 78"/>
                <a:gd name="T8" fmla="*/ 36 w 62"/>
                <a:gd name="T9" fmla="*/ 78 h 78"/>
              </a:gdLst>
              <a:ahLst/>
              <a:cxnLst>
                <a:cxn ang="0">
                  <a:pos x="T0" y="T1"/>
                </a:cxn>
                <a:cxn ang="0">
                  <a:pos x="T2" y="T3"/>
                </a:cxn>
                <a:cxn ang="0">
                  <a:pos x="T4" y="T5"/>
                </a:cxn>
                <a:cxn ang="0">
                  <a:pos x="T6" y="T7"/>
                </a:cxn>
                <a:cxn ang="0">
                  <a:pos x="T8" y="T9"/>
                </a:cxn>
              </a:cxnLst>
              <a:rect l="0" t="0" r="r" b="b"/>
              <a:pathLst>
                <a:path w="62" h="78">
                  <a:moveTo>
                    <a:pt x="36" y="78"/>
                  </a:moveTo>
                  <a:lnTo>
                    <a:pt x="62" y="61"/>
                  </a:lnTo>
                  <a:lnTo>
                    <a:pt x="26" y="0"/>
                  </a:lnTo>
                  <a:lnTo>
                    <a:pt x="0" y="14"/>
                  </a:lnTo>
                  <a:lnTo>
                    <a:pt x="36"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1" name="Freeform 12"/>
            <p:cNvSpPr>
              <a:spLocks/>
            </p:cNvSpPr>
            <p:nvPr/>
          </p:nvSpPr>
          <p:spPr bwMode="black">
            <a:xfrm>
              <a:off x="4873626" y="2709863"/>
              <a:ext cx="98425" cy="123825"/>
            </a:xfrm>
            <a:custGeom>
              <a:avLst/>
              <a:gdLst>
                <a:gd name="T0" fmla="*/ 26 w 62"/>
                <a:gd name="T1" fmla="*/ 78 h 78"/>
                <a:gd name="T2" fmla="*/ 62 w 62"/>
                <a:gd name="T3" fmla="*/ 14 h 78"/>
                <a:gd name="T4" fmla="*/ 36 w 62"/>
                <a:gd name="T5" fmla="*/ 0 h 78"/>
                <a:gd name="T6" fmla="*/ 0 w 62"/>
                <a:gd name="T7" fmla="*/ 61 h 78"/>
                <a:gd name="T8" fmla="*/ 26 w 62"/>
                <a:gd name="T9" fmla="*/ 78 h 78"/>
              </a:gdLst>
              <a:ahLst/>
              <a:cxnLst>
                <a:cxn ang="0">
                  <a:pos x="T0" y="T1"/>
                </a:cxn>
                <a:cxn ang="0">
                  <a:pos x="T2" y="T3"/>
                </a:cxn>
                <a:cxn ang="0">
                  <a:pos x="T4" y="T5"/>
                </a:cxn>
                <a:cxn ang="0">
                  <a:pos x="T6" y="T7"/>
                </a:cxn>
                <a:cxn ang="0">
                  <a:pos x="T8" y="T9"/>
                </a:cxn>
              </a:cxnLst>
              <a:rect l="0" t="0" r="r" b="b"/>
              <a:pathLst>
                <a:path w="62" h="78">
                  <a:moveTo>
                    <a:pt x="26" y="78"/>
                  </a:moveTo>
                  <a:lnTo>
                    <a:pt x="62" y="14"/>
                  </a:lnTo>
                  <a:lnTo>
                    <a:pt x="36" y="0"/>
                  </a:lnTo>
                  <a:lnTo>
                    <a:pt x="0" y="61"/>
                  </a:lnTo>
                  <a:lnTo>
                    <a:pt x="26"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2" name="Freeform 13"/>
            <p:cNvSpPr>
              <a:spLocks/>
            </p:cNvSpPr>
            <p:nvPr/>
          </p:nvSpPr>
          <p:spPr bwMode="black">
            <a:xfrm>
              <a:off x="4989513" y="2506663"/>
              <a:ext cx="98425" cy="123825"/>
            </a:xfrm>
            <a:custGeom>
              <a:avLst/>
              <a:gdLst>
                <a:gd name="T0" fmla="*/ 26 w 62"/>
                <a:gd name="T1" fmla="*/ 78 h 78"/>
                <a:gd name="T2" fmla="*/ 62 w 62"/>
                <a:gd name="T3" fmla="*/ 17 h 78"/>
                <a:gd name="T4" fmla="*/ 36 w 62"/>
                <a:gd name="T5" fmla="*/ 0 h 78"/>
                <a:gd name="T6" fmla="*/ 0 w 62"/>
                <a:gd name="T7" fmla="*/ 64 h 78"/>
                <a:gd name="T8" fmla="*/ 26 w 62"/>
                <a:gd name="T9" fmla="*/ 78 h 78"/>
              </a:gdLst>
              <a:ahLst/>
              <a:cxnLst>
                <a:cxn ang="0">
                  <a:pos x="T0" y="T1"/>
                </a:cxn>
                <a:cxn ang="0">
                  <a:pos x="T2" y="T3"/>
                </a:cxn>
                <a:cxn ang="0">
                  <a:pos x="T4" y="T5"/>
                </a:cxn>
                <a:cxn ang="0">
                  <a:pos x="T6" y="T7"/>
                </a:cxn>
                <a:cxn ang="0">
                  <a:pos x="T8" y="T9"/>
                </a:cxn>
              </a:cxnLst>
              <a:rect l="0" t="0" r="r" b="b"/>
              <a:pathLst>
                <a:path w="62" h="78">
                  <a:moveTo>
                    <a:pt x="26" y="78"/>
                  </a:moveTo>
                  <a:lnTo>
                    <a:pt x="62" y="17"/>
                  </a:lnTo>
                  <a:lnTo>
                    <a:pt x="36" y="0"/>
                  </a:lnTo>
                  <a:lnTo>
                    <a:pt x="0" y="64"/>
                  </a:lnTo>
                  <a:lnTo>
                    <a:pt x="26"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3" name="Freeform 14"/>
            <p:cNvSpPr>
              <a:spLocks/>
            </p:cNvSpPr>
            <p:nvPr/>
          </p:nvSpPr>
          <p:spPr bwMode="black">
            <a:xfrm>
              <a:off x="4017963" y="3990976"/>
              <a:ext cx="98425" cy="123825"/>
            </a:xfrm>
            <a:custGeom>
              <a:avLst/>
              <a:gdLst>
                <a:gd name="T0" fmla="*/ 0 w 62"/>
                <a:gd name="T1" fmla="*/ 64 h 78"/>
                <a:gd name="T2" fmla="*/ 26 w 62"/>
                <a:gd name="T3" fmla="*/ 78 h 78"/>
                <a:gd name="T4" fmla="*/ 62 w 62"/>
                <a:gd name="T5" fmla="*/ 14 h 78"/>
                <a:gd name="T6" fmla="*/ 36 w 62"/>
                <a:gd name="T7" fmla="*/ 0 h 78"/>
                <a:gd name="T8" fmla="*/ 0 w 62"/>
                <a:gd name="T9" fmla="*/ 64 h 78"/>
              </a:gdLst>
              <a:ahLst/>
              <a:cxnLst>
                <a:cxn ang="0">
                  <a:pos x="T0" y="T1"/>
                </a:cxn>
                <a:cxn ang="0">
                  <a:pos x="T2" y="T3"/>
                </a:cxn>
                <a:cxn ang="0">
                  <a:pos x="T4" y="T5"/>
                </a:cxn>
                <a:cxn ang="0">
                  <a:pos x="T6" y="T7"/>
                </a:cxn>
                <a:cxn ang="0">
                  <a:pos x="T8" y="T9"/>
                </a:cxn>
              </a:cxnLst>
              <a:rect l="0" t="0" r="r" b="b"/>
              <a:pathLst>
                <a:path w="62" h="78">
                  <a:moveTo>
                    <a:pt x="0" y="64"/>
                  </a:moveTo>
                  <a:lnTo>
                    <a:pt x="26" y="78"/>
                  </a:lnTo>
                  <a:lnTo>
                    <a:pt x="62" y="14"/>
                  </a:lnTo>
                  <a:lnTo>
                    <a:pt x="36" y="0"/>
                  </a:lnTo>
                  <a:lnTo>
                    <a:pt x="0"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4" name="Freeform 15"/>
            <p:cNvSpPr>
              <a:spLocks/>
            </p:cNvSpPr>
            <p:nvPr/>
          </p:nvSpPr>
          <p:spPr bwMode="black">
            <a:xfrm>
              <a:off x="3902076" y="4189413"/>
              <a:ext cx="101600" cy="128588"/>
            </a:xfrm>
            <a:custGeom>
              <a:avLst/>
              <a:gdLst>
                <a:gd name="T0" fmla="*/ 0 w 64"/>
                <a:gd name="T1" fmla="*/ 64 h 81"/>
                <a:gd name="T2" fmla="*/ 26 w 64"/>
                <a:gd name="T3" fmla="*/ 81 h 81"/>
                <a:gd name="T4" fmla="*/ 64 w 64"/>
                <a:gd name="T5" fmla="*/ 17 h 81"/>
                <a:gd name="T6" fmla="*/ 36 w 64"/>
                <a:gd name="T7" fmla="*/ 0 h 81"/>
                <a:gd name="T8" fmla="*/ 0 w 64"/>
                <a:gd name="T9" fmla="*/ 64 h 81"/>
              </a:gdLst>
              <a:ahLst/>
              <a:cxnLst>
                <a:cxn ang="0">
                  <a:pos x="T0" y="T1"/>
                </a:cxn>
                <a:cxn ang="0">
                  <a:pos x="T2" y="T3"/>
                </a:cxn>
                <a:cxn ang="0">
                  <a:pos x="T4" y="T5"/>
                </a:cxn>
                <a:cxn ang="0">
                  <a:pos x="T6" y="T7"/>
                </a:cxn>
                <a:cxn ang="0">
                  <a:pos x="T8" y="T9"/>
                </a:cxn>
              </a:cxnLst>
              <a:rect l="0" t="0" r="r" b="b"/>
              <a:pathLst>
                <a:path w="64" h="81">
                  <a:moveTo>
                    <a:pt x="0" y="64"/>
                  </a:moveTo>
                  <a:lnTo>
                    <a:pt x="26" y="81"/>
                  </a:lnTo>
                  <a:lnTo>
                    <a:pt x="64" y="17"/>
                  </a:lnTo>
                  <a:lnTo>
                    <a:pt x="36" y="0"/>
                  </a:lnTo>
                  <a:lnTo>
                    <a:pt x="0"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5" name="Freeform 16"/>
            <p:cNvSpPr>
              <a:spLocks/>
            </p:cNvSpPr>
            <p:nvPr/>
          </p:nvSpPr>
          <p:spPr bwMode="black">
            <a:xfrm>
              <a:off x="4989513" y="4189413"/>
              <a:ext cx="98425" cy="128588"/>
            </a:xfrm>
            <a:custGeom>
              <a:avLst/>
              <a:gdLst>
                <a:gd name="T0" fmla="*/ 26 w 62"/>
                <a:gd name="T1" fmla="*/ 0 h 81"/>
                <a:gd name="T2" fmla="*/ 0 w 62"/>
                <a:gd name="T3" fmla="*/ 17 h 81"/>
                <a:gd name="T4" fmla="*/ 36 w 62"/>
                <a:gd name="T5" fmla="*/ 81 h 81"/>
                <a:gd name="T6" fmla="*/ 62 w 62"/>
                <a:gd name="T7" fmla="*/ 64 h 81"/>
                <a:gd name="T8" fmla="*/ 26 w 62"/>
                <a:gd name="T9" fmla="*/ 0 h 81"/>
              </a:gdLst>
              <a:ahLst/>
              <a:cxnLst>
                <a:cxn ang="0">
                  <a:pos x="T0" y="T1"/>
                </a:cxn>
                <a:cxn ang="0">
                  <a:pos x="T2" y="T3"/>
                </a:cxn>
                <a:cxn ang="0">
                  <a:pos x="T4" y="T5"/>
                </a:cxn>
                <a:cxn ang="0">
                  <a:pos x="T6" y="T7"/>
                </a:cxn>
                <a:cxn ang="0">
                  <a:pos x="T8" y="T9"/>
                </a:cxn>
              </a:cxnLst>
              <a:rect l="0" t="0" r="r" b="b"/>
              <a:pathLst>
                <a:path w="62" h="81">
                  <a:moveTo>
                    <a:pt x="26" y="0"/>
                  </a:moveTo>
                  <a:lnTo>
                    <a:pt x="0" y="17"/>
                  </a:lnTo>
                  <a:lnTo>
                    <a:pt x="36" y="81"/>
                  </a:lnTo>
                  <a:lnTo>
                    <a:pt x="62" y="64"/>
                  </a:lnTo>
                  <a:lnTo>
                    <a:pt x="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6" name="Freeform 17"/>
            <p:cNvSpPr>
              <a:spLocks/>
            </p:cNvSpPr>
            <p:nvPr/>
          </p:nvSpPr>
          <p:spPr bwMode="black">
            <a:xfrm>
              <a:off x="4873626" y="3990976"/>
              <a:ext cx="98425" cy="123825"/>
            </a:xfrm>
            <a:custGeom>
              <a:avLst/>
              <a:gdLst>
                <a:gd name="T0" fmla="*/ 0 w 62"/>
                <a:gd name="T1" fmla="*/ 14 h 78"/>
                <a:gd name="T2" fmla="*/ 36 w 62"/>
                <a:gd name="T3" fmla="*/ 78 h 78"/>
                <a:gd name="T4" fmla="*/ 62 w 62"/>
                <a:gd name="T5" fmla="*/ 64 h 78"/>
                <a:gd name="T6" fmla="*/ 26 w 62"/>
                <a:gd name="T7" fmla="*/ 0 h 78"/>
                <a:gd name="T8" fmla="*/ 0 w 62"/>
                <a:gd name="T9" fmla="*/ 14 h 78"/>
              </a:gdLst>
              <a:ahLst/>
              <a:cxnLst>
                <a:cxn ang="0">
                  <a:pos x="T0" y="T1"/>
                </a:cxn>
                <a:cxn ang="0">
                  <a:pos x="T2" y="T3"/>
                </a:cxn>
                <a:cxn ang="0">
                  <a:pos x="T4" y="T5"/>
                </a:cxn>
                <a:cxn ang="0">
                  <a:pos x="T6" y="T7"/>
                </a:cxn>
                <a:cxn ang="0">
                  <a:pos x="T8" y="T9"/>
                </a:cxn>
              </a:cxnLst>
              <a:rect l="0" t="0" r="r" b="b"/>
              <a:pathLst>
                <a:path w="62" h="78">
                  <a:moveTo>
                    <a:pt x="0" y="14"/>
                  </a:moveTo>
                  <a:lnTo>
                    <a:pt x="36" y="78"/>
                  </a:lnTo>
                  <a:lnTo>
                    <a:pt x="62" y="64"/>
                  </a:lnTo>
                  <a:lnTo>
                    <a:pt x="26" y="0"/>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7" name="Freeform 18"/>
            <p:cNvSpPr>
              <a:spLocks/>
            </p:cNvSpPr>
            <p:nvPr/>
          </p:nvSpPr>
          <p:spPr bwMode="black">
            <a:xfrm>
              <a:off x="3579813" y="2892426"/>
              <a:ext cx="1833563" cy="1068388"/>
            </a:xfrm>
            <a:custGeom>
              <a:avLst/>
              <a:gdLst>
                <a:gd name="T0" fmla="*/ 415 w 489"/>
                <a:gd name="T1" fmla="*/ 222 h 285"/>
                <a:gd name="T2" fmla="*/ 489 w 489"/>
                <a:gd name="T3" fmla="*/ 148 h 285"/>
                <a:gd name="T4" fmla="*/ 415 w 489"/>
                <a:gd name="T5" fmla="*/ 74 h 285"/>
                <a:gd name="T6" fmla="*/ 404 w 489"/>
                <a:gd name="T7" fmla="*/ 75 h 285"/>
                <a:gd name="T8" fmla="*/ 295 w 489"/>
                <a:gd name="T9" fmla="*/ 0 h 285"/>
                <a:gd name="T10" fmla="*/ 213 w 489"/>
                <a:gd name="T11" fmla="*/ 34 h 285"/>
                <a:gd name="T12" fmla="*/ 162 w 489"/>
                <a:gd name="T13" fmla="*/ 18 h 285"/>
                <a:gd name="T14" fmla="*/ 71 w 489"/>
                <a:gd name="T15" fmla="*/ 97 h 285"/>
                <a:gd name="T16" fmla="*/ 56 w 489"/>
                <a:gd name="T17" fmla="*/ 95 h 285"/>
                <a:gd name="T18" fmla="*/ 0 w 489"/>
                <a:gd name="T19" fmla="*/ 151 h 285"/>
                <a:gd name="T20" fmla="*/ 56 w 489"/>
                <a:gd name="T21" fmla="*/ 208 h 285"/>
                <a:gd name="T22" fmla="*/ 78 w 489"/>
                <a:gd name="T23" fmla="*/ 203 h 285"/>
                <a:gd name="T24" fmla="*/ 141 w 489"/>
                <a:gd name="T25" fmla="*/ 257 h 285"/>
                <a:gd name="T26" fmla="*/ 178 w 489"/>
                <a:gd name="T27" fmla="*/ 244 h 285"/>
                <a:gd name="T28" fmla="*/ 241 w 489"/>
                <a:gd name="T29" fmla="*/ 285 h 285"/>
                <a:gd name="T30" fmla="*/ 297 w 489"/>
                <a:gd name="T31" fmla="*/ 255 h 285"/>
                <a:gd name="T32" fmla="*/ 332 w 489"/>
                <a:gd name="T33" fmla="*/ 267 h 285"/>
                <a:gd name="T34" fmla="*/ 390 w 489"/>
                <a:gd name="T35" fmla="*/ 217 h 285"/>
                <a:gd name="T36" fmla="*/ 415 w 489"/>
                <a:gd name="T37" fmla="*/ 22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9" h="285">
                  <a:moveTo>
                    <a:pt x="415" y="222"/>
                  </a:moveTo>
                  <a:cubicBezTo>
                    <a:pt x="456" y="222"/>
                    <a:pt x="489" y="189"/>
                    <a:pt x="489" y="148"/>
                  </a:cubicBezTo>
                  <a:cubicBezTo>
                    <a:pt x="489" y="107"/>
                    <a:pt x="456" y="74"/>
                    <a:pt x="415" y="74"/>
                  </a:cubicBezTo>
                  <a:cubicBezTo>
                    <a:pt x="411" y="74"/>
                    <a:pt x="407" y="74"/>
                    <a:pt x="404" y="75"/>
                  </a:cubicBezTo>
                  <a:cubicBezTo>
                    <a:pt x="387" y="31"/>
                    <a:pt x="345" y="0"/>
                    <a:pt x="295" y="0"/>
                  </a:cubicBezTo>
                  <a:cubicBezTo>
                    <a:pt x="263" y="0"/>
                    <a:pt x="234" y="13"/>
                    <a:pt x="213" y="34"/>
                  </a:cubicBezTo>
                  <a:cubicBezTo>
                    <a:pt x="199" y="24"/>
                    <a:pt x="181" y="18"/>
                    <a:pt x="162" y="18"/>
                  </a:cubicBezTo>
                  <a:cubicBezTo>
                    <a:pt x="115" y="18"/>
                    <a:pt x="77" y="52"/>
                    <a:pt x="71" y="97"/>
                  </a:cubicBezTo>
                  <a:cubicBezTo>
                    <a:pt x="66" y="96"/>
                    <a:pt x="61" y="95"/>
                    <a:pt x="56" y="95"/>
                  </a:cubicBezTo>
                  <a:cubicBezTo>
                    <a:pt x="25" y="95"/>
                    <a:pt x="0" y="120"/>
                    <a:pt x="0" y="151"/>
                  </a:cubicBezTo>
                  <a:cubicBezTo>
                    <a:pt x="0" y="182"/>
                    <a:pt x="25" y="208"/>
                    <a:pt x="56" y="208"/>
                  </a:cubicBezTo>
                  <a:cubicBezTo>
                    <a:pt x="64" y="208"/>
                    <a:pt x="71" y="206"/>
                    <a:pt x="78" y="203"/>
                  </a:cubicBezTo>
                  <a:cubicBezTo>
                    <a:pt x="83" y="234"/>
                    <a:pt x="109" y="257"/>
                    <a:pt x="141" y="257"/>
                  </a:cubicBezTo>
                  <a:cubicBezTo>
                    <a:pt x="155" y="257"/>
                    <a:pt x="168" y="252"/>
                    <a:pt x="178" y="244"/>
                  </a:cubicBezTo>
                  <a:cubicBezTo>
                    <a:pt x="189" y="268"/>
                    <a:pt x="213" y="285"/>
                    <a:pt x="241" y="285"/>
                  </a:cubicBezTo>
                  <a:cubicBezTo>
                    <a:pt x="264" y="285"/>
                    <a:pt x="285" y="273"/>
                    <a:pt x="297" y="255"/>
                  </a:cubicBezTo>
                  <a:cubicBezTo>
                    <a:pt x="307" y="263"/>
                    <a:pt x="319" y="267"/>
                    <a:pt x="332" y="267"/>
                  </a:cubicBezTo>
                  <a:cubicBezTo>
                    <a:pt x="361" y="267"/>
                    <a:pt x="386" y="246"/>
                    <a:pt x="390" y="217"/>
                  </a:cubicBezTo>
                  <a:cubicBezTo>
                    <a:pt x="397" y="220"/>
                    <a:pt x="406" y="222"/>
                    <a:pt x="415" y="2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8" name="Freeform 19"/>
            <p:cNvSpPr>
              <a:spLocks noEditPoints="1"/>
            </p:cNvSpPr>
            <p:nvPr/>
          </p:nvSpPr>
          <p:spPr bwMode="black">
            <a:xfrm>
              <a:off x="3321051" y="1598613"/>
              <a:ext cx="750888" cy="522288"/>
            </a:xfrm>
            <a:custGeom>
              <a:avLst/>
              <a:gdLst>
                <a:gd name="T0" fmla="*/ 174 w 200"/>
                <a:gd name="T1" fmla="*/ 0 h 139"/>
                <a:gd name="T2" fmla="*/ 26 w 200"/>
                <a:gd name="T3" fmla="*/ 0 h 139"/>
                <a:gd name="T4" fmla="*/ 0 w 200"/>
                <a:gd name="T5" fmla="*/ 27 h 139"/>
                <a:gd name="T6" fmla="*/ 0 w 200"/>
                <a:gd name="T7" fmla="*/ 113 h 139"/>
                <a:gd name="T8" fmla="*/ 26 w 200"/>
                <a:gd name="T9" fmla="*/ 139 h 139"/>
                <a:gd name="T10" fmla="*/ 174 w 200"/>
                <a:gd name="T11" fmla="*/ 139 h 139"/>
                <a:gd name="T12" fmla="*/ 200 w 200"/>
                <a:gd name="T13" fmla="*/ 113 h 139"/>
                <a:gd name="T14" fmla="*/ 200 w 200"/>
                <a:gd name="T15" fmla="*/ 27 h 139"/>
                <a:gd name="T16" fmla="*/ 174 w 200"/>
                <a:gd name="T17" fmla="*/ 0 h 139"/>
                <a:gd name="T18" fmla="*/ 185 w 200"/>
                <a:gd name="T19" fmla="*/ 113 h 139"/>
                <a:gd name="T20" fmla="*/ 174 w 200"/>
                <a:gd name="T21" fmla="*/ 124 h 139"/>
                <a:gd name="T22" fmla="*/ 26 w 200"/>
                <a:gd name="T23" fmla="*/ 124 h 139"/>
                <a:gd name="T24" fmla="*/ 15 w 200"/>
                <a:gd name="T25" fmla="*/ 113 h 139"/>
                <a:gd name="T26" fmla="*/ 15 w 200"/>
                <a:gd name="T27" fmla="*/ 27 h 139"/>
                <a:gd name="T28" fmla="*/ 26 w 200"/>
                <a:gd name="T29" fmla="*/ 16 h 139"/>
                <a:gd name="T30" fmla="*/ 174 w 200"/>
                <a:gd name="T31" fmla="*/ 16 h 139"/>
                <a:gd name="T32" fmla="*/ 185 w 200"/>
                <a:gd name="T33" fmla="*/ 27 h 139"/>
                <a:gd name="T34" fmla="*/ 185 w 200"/>
                <a:gd name="T35" fmla="*/ 11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0" h="139">
                  <a:moveTo>
                    <a:pt x="174" y="0"/>
                  </a:moveTo>
                  <a:cubicBezTo>
                    <a:pt x="26" y="0"/>
                    <a:pt x="26" y="0"/>
                    <a:pt x="26" y="0"/>
                  </a:cubicBezTo>
                  <a:cubicBezTo>
                    <a:pt x="12" y="0"/>
                    <a:pt x="0" y="12"/>
                    <a:pt x="0" y="27"/>
                  </a:cubicBezTo>
                  <a:cubicBezTo>
                    <a:pt x="0" y="113"/>
                    <a:pt x="0" y="113"/>
                    <a:pt x="0" y="113"/>
                  </a:cubicBezTo>
                  <a:cubicBezTo>
                    <a:pt x="0" y="127"/>
                    <a:pt x="12" y="139"/>
                    <a:pt x="26" y="139"/>
                  </a:cubicBezTo>
                  <a:cubicBezTo>
                    <a:pt x="174" y="139"/>
                    <a:pt x="174" y="139"/>
                    <a:pt x="174" y="139"/>
                  </a:cubicBezTo>
                  <a:cubicBezTo>
                    <a:pt x="188" y="139"/>
                    <a:pt x="200" y="127"/>
                    <a:pt x="200" y="113"/>
                  </a:cubicBezTo>
                  <a:cubicBezTo>
                    <a:pt x="200" y="27"/>
                    <a:pt x="200" y="27"/>
                    <a:pt x="200" y="27"/>
                  </a:cubicBezTo>
                  <a:cubicBezTo>
                    <a:pt x="200" y="12"/>
                    <a:pt x="188" y="0"/>
                    <a:pt x="174" y="0"/>
                  </a:cubicBezTo>
                  <a:moveTo>
                    <a:pt x="185" y="113"/>
                  </a:moveTo>
                  <a:cubicBezTo>
                    <a:pt x="185" y="119"/>
                    <a:pt x="180" y="124"/>
                    <a:pt x="174" y="124"/>
                  </a:cubicBezTo>
                  <a:cubicBezTo>
                    <a:pt x="26" y="124"/>
                    <a:pt x="26" y="124"/>
                    <a:pt x="26" y="124"/>
                  </a:cubicBezTo>
                  <a:cubicBezTo>
                    <a:pt x="20" y="124"/>
                    <a:pt x="15" y="119"/>
                    <a:pt x="15" y="113"/>
                  </a:cubicBezTo>
                  <a:cubicBezTo>
                    <a:pt x="15" y="27"/>
                    <a:pt x="15" y="27"/>
                    <a:pt x="15" y="27"/>
                  </a:cubicBezTo>
                  <a:cubicBezTo>
                    <a:pt x="15" y="21"/>
                    <a:pt x="20" y="16"/>
                    <a:pt x="26" y="16"/>
                  </a:cubicBezTo>
                  <a:cubicBezTo>
                    <a:pt x="174" y="16"/>
                    <a:pt x="174" y="16"/>
                    <a:pt x="174" y="16"/>
                  </a:cubicBezTo>
                  <a:cubicBezTo>
                    <a:pt x="180" y="16"/>
                    <a:pt x="185" y="21"/>
                    <a:pt x="185" y="27"/>
                  </a:cubicBezTo>
                  <a:lnTo>
                    <a:pt x="185"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9" name="Freeform 20"/>
            <p:cNvSpPr>
              <a:spLocks/>
            </p:cNvSpPr>
            <p:nvPr/>
          </p:nvSpPr>
          <p:spPr bwMode="black">
            <a:xfrm>
              <a:off x="3178176" y="2154238"/>
              <a:ext cx="1035050" cy="239713"/>
            </a:xfrm>
            <a:custGeom>
              <a:avLst/>
              <a:gdLst>
                <a:gd name="T0" fmla="*/ 7 w 276"/>
                <a:gd name="T1" fmla="*/ 64 h 64"/>
                <a:gd name="T2" fmla="*/ 269 w 276"/>
                <a:gd name="T3" fmla="*/ 64 h 64"/>
                <a:gd name="T4" fmla="*/ 276 w 276"/>
                <a:gd name="T5" fmla="*/ 57 h 64"/>
                <a:gd name="T6" fmla="*/ 276 w 276"/>
                <a:gd name="T7" fmla="*/ 54 h 64"/>
                <a:gd name="T8" fmla="*/ 272 w 276"/>
                <a:gd name="T9" fmla="*/ 42 h 64"/>
                <a:gd name="T10" fmla="*/ 240 w 276"/>
                <a:gd name="T11" fmla="*/ 5 h 64"/>
                <a:gd name="T12" fmla="*/ 229 w 276"/>
                <a:gd name="T13" fmla="*/ 0 h 64"/>
                <a:gd name="T14" fmla="*/ 47 w 276"/>
                <a:gd name="T15" fmla="*/ 0 h 64"/>
                <a:gd name="T16" fmla="*/ 36 w 276"/>
                <a:gd name="T17" fmla="*/ 5 h 64"/>
                <a:gd name="T18" fmla="*/ 4 w 276"/>
                <a:gd name="T19" fmla="*/ 42 h 64"/>
                <a:gd name="T20" fmla="*/ 0 w 276"/>
                <a:gd name="T21" fmla="*/ 54 h 64"/>
                <a:gd name="T22" fmla="*/ 0 w 276"/>
                <a:gd name="T23" fmla="*/ 57 h 64"/>
                <a:gd name="T24" fmla="*/ 7 w 276"/>
                <a:gd name="T2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6" h="64">
                  <a:moveTo>
                    <a:pt x="7" y="64"/>
                  </a:moveTo>
                  <a:cubicBezTo>
                    <a:pt x="269" y="64"/>
                    <a:pt x="269" y="64"/>
                    <a:pt x="269" y="64"/>
                  </a:cubicBezTo>
                  <a:cubicBezTo>
                    <a:pt x="273" y="64"/>
                    <a:pt x="276" y="61"/>
                    <a:pt x="276" y="57"/>
                  </a:cubicBezTo>
                  <a:cubicBezTo>
                    <a:pt x="276" y="54"/>
                    <a:pt x="276" y="54"/>
                    <a:pt x="276" y="54"/>
                  </a:cubicBezTo>
                  <a:cubicBezTo>
                    <a:pt x="276" y="50"/>
                    <a:pt x="274" y="45"/>
                    <a:pt x="272" y="42"/>
                  </a:cubicBezTo>
                  <a:cubicBezTo>
                    <a:pt x="240" y="5"/>
                    <a:pt x="240" y="5"/>
                    <a:pt x="240" y="5"/>
                  </a:cubicBezTo>
                  <a:cubicBezTo>
                    <a:pt x="238" y="2"/>
                    <a:pt x="233" y="0"/>
                    <a:pt x="229" y="0"/>
                  </a:cubicBezTo>
                  <a:cubicBezTo>
                    <a:pt x="47" y="0"/>
                    <a:pt x="47" y="0"/>
                    <a:pt x="47" y="0"/>
                  </a:cubicBezTo>
                  <a:cubicBezTo>
                    <a:pt x="43" y="0"/>
                    <a:pt x="38" y="2"/>
                    <a:pt x="36" y="5"/>
                  </a:cubicBezTo>
                  <a:cubicBezTo>
                    <a:pt x="4" y="42"/>
                    <a:pt x="4" y="42"/>
                    <a:pt x="4" y="42"/>
                  </a:cubicBezTo>
                  <a:cubicBezTo>
                    <a:pt x="2" y="45"/>
                    <a:pt x="0" y="50"/>
                    <a:pt x="0" y="54"/>
                  </a:cubicBezTo>
                  <a:cubicBezTo>
                    <a:pt x="0" y="57"/>
                    <a:pt x="0" y="57"/>
                    <a:pt x="0" y="57"/>
                  </a:cubicBezTo>
                  <a:cubicBezTo>
                    <a:pt x="0" y="61"/>
                    <a:pt x="3" y="64"/>
                    <a:pt x="7" y="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0" name="Freeform 21"/>
            <p:cNvSpPr>
              <a:spLocks noEditPoints="1"/>
            </p:cNvSpPr>
            <p:nvPr/>
          </p:nvSpPr>
          <p:spPr bwMode="black">
            <a:xfrm>
              <a:off x="4730751" y="1639888"/>
              <a:ext cx="781050" cy="608013"/>
            </a:xfrm>
            <a:custGeom>
              <a:avLst/>
              <a:gdLst>
                <a:gd name="T0" fmla="*/ 177 w 208"/>
                <a:gd name="T1" fmla="*/ 0 h 162"/>
                <a:gd name="T2" fmla="*/ 31 w 208"/>
                <a:gd name="T3" fmla="*/ 0 h 162"/>
                <a:gd name="T4" fmla="*/ 0 w 208"/>
                <a:gd name="T5" fmla="*/ 31 h 162"/>
                <a:gd name="T6" fmla="*/ 0 w 208"/>
                <a:gd name="T7" fmla="*/ 131 h 162"/>
                <a:gd name="T8" fmla="*/ 31 w 208"/>
                <a:gd name="T9" fmla="*/ 162 h 162"/>
                <a:gd name="T10" fmla="*/ 177 w 208"/>
                <a:gd name="T11" fmla="*/ 162 h 162"/>
                <a:gd name="T12" fmla="*/ 208 w 208"/>
                <a:gd name="T13" fmla="*/ 131 h 162"/>
                <a:gd name="T14" fmla="*/ 208 w 208"/>
                <a:gd name="T15" fmla="*/ 31 h 162"/>
                <a:gd name="T16" fmla="*/ 177 w 208"/>
                <a:gd name="T17" fmla="*/ 0 h 162"/>
                <a:gd name="T18" fmla="*/ 190 w 208"/>
                <a:gd name="T19" fmla="*/ 131 h 162"/>
                <a:gd name="T20" fmla="*/ 177 w 208"/>
                <a:gd name="T21" fmla="*/ 144 h 162"/>
                <a:gd name="T22" fmla="*/ 31 w 208"/>
                <a:gd name="T23" fmla="*/ 144 h 162"/>
                <a:gd name="T24" fmla="*/ 18 w 208"/>
                <a:gd name="T25" fmla="*/ 131 h 162"/>
                <a:gd name="T26" fmla="*/ 18 w 208"/>
                <a:gd name="T27" fmla="*/ 31 h 162"/>
                <a:gd name="T28" fmla="*/ 31 w 208"/>
                <a:gd name="T29" fmla="*/ 18 h 162"/>
                <a:gd name="T30" fmla="*/ 177 w 208"/>
                <a:gd name="T31" fmla="*/ 18 h 162"/>
                <a:gd name="T32" fmla="*/ 190 w 208"/>
                <a:gd name="T33" fmla="*/ 31 h 162"/>
                <a:gd name="T34" fmla="*/ 190 w 208"/>
                <a:gd name="T35" fmla="*/ 13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8" h="162">
                  <a:moveTo>
                    <a:pt x="177" y="0"/>
                  </a:moveTo>
                  <a:cubicBezTo>
                    <a:pt x="31" y="0"/>
                    <a:pt x="31" y="0"/>
                    <a:pt x="31" y="0"/>
                  </a:cubicBezTo>
                  <a:cubicBezTo>
                    <a:pt x="14" y="0"/>
                    <a:pt x="0" y="14"/>
                    <a:pt x="0" y="31"/>
                  </a:cubicBezTo>
                  <a:cubicBezTo>
                    <a:pt x="0" y="131"/>
                    <a:pt x="0" y="131"/>
                    <a:pt x="0" y="131"/>
                  </a:cubicBezTo>
                  <a:cubicBezTo>
                    <a:pt x="0" y="148"/>
                    <a:pt x="14" y="162"/>
                    <a:pt x="31" y="162"/>
                  </a:cubicBezTo>
                  <a:cubicBezTo>
                    <a:pt x="177" y="162"/>
                    <a:pt x="177" y="162"/>
                    <a:pt x="177" y="162"/>
                  </a:cubicBezTo>
                  <a:cubicBezTo>
                    <a:pt x="194" y="162"/>
                    <a:pt x="208" y="148"/>
                    <a:pt x="208" y="131"/>
                  </a:cubicBezTo>
                  <a:cubicBezTo>
                    <a:pt x="208" y="31"/>
                    <a:pt x="208" y="31"/>
                    <a:pt x="208" y="31"/>
                  </a:cubicBezTo>
                  <a:cubicBezTo>
                    <a:pt x="208" y="14"/>
                    <a:pt x="194" y="0"/>
                    <a:pt x="177" y="0"/>
                  </a:cubicBezTo>
                  <a:moveTo>
                    <a:pt x="190" y="131"/>
                  </a:moveTo>
                  <a:cubicBezTo>
                    <a:pt x="190" y="138"/>
                    <a:pt x="184" y="144"/>
                    <a:pt x="177" y="144"/>
                  </a:cubicBezTo>
                  <a:cubicBezTo>
                    <a:pt x="31" y="144"/>
                    <a:pt x="31" y="144"/>
                    <a:pt x="31" y="144"/>
                  </a:cubicBezTo>
                  <a:cubicBezTo>
                    <a:pt x="24" y="144"/>
                    <a:pt x="18" y="138"/>
                    <a:pt x="18" y="131"/>
                  </a:cubicBezTo>
                  <a:cubicBezTo>
                    <a:pt x="18" y="31"/>
                    <a:pt x="18" y="31"/>
                    <a:pt x="18" y="31"/>
                  </a:cubicBezTo>
                  <a:cubicBezTo>
                    <a:pt x="18" y="24"/>
                    <a:pt x="24" y="18"/>
                    <a:pt x="31" y="18"/>
                  </a:cubicBezTo>
                  <a:cubicBezTo>
                    <a:pt x="177" y="18"/>
                    <a:pt x="177" y="18"/>
                    <a:pt x="177" y="18"/>
                  </a:cubicBezTo>
                  <a:cubicBezTo>
                    <a:pt x="184" y="18"/>
                    <a:pt x="190" y="24"/>
                    <a:pt x="190" y="31"/>
                  </a:cubicBezTo>
                  <a:lnTo>
                    <a:pt x="190" y="1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1" name="Freeform 22"/>
            <p:cNvSpPr>
              <a:spLocks/>
            </p:cNvSpPr>
            <p:nvPr/>
          </p:nvSpPr>
          <p:spPr bwMode="black">
            <a:xfrm>
              <a:off x="4911726" y="2289176"/>
              <a:ext cx="419100" cy="104775"/>
            </a:xfrm>
            <a:custGeom>
              <a:avLst/>
              <a:gdLst>
                <a:gd name="T0" fmla="*/ 112 w 112"/>
                <a:gd name="T1" fmla="*/ 25 h 28"/>
                <a:gd name="T2" fmla="*/ 112 w 112"/>
                <a:gd name="T3" fmla="*/ 23 h 28"/>
                <a:gd name="T4" fmla="*/ 110 w 112"/>
                <a:gd name="T5" fmla="*/ 18 h 28"/>
                <a:gd name="T6" fmla="*/ 96 w 112"/>
                <a:gd name="T7" fmla="*/ 2 h 28"/>
                <a:gd name="T8" fmla="*/ 91 w 112"/>
                <a:gd name="T9" fmla="*/ 0 h 28"/>
                <a:gd name="T10" fmla="*/ 21 w 112"/>
                <a:gd name="T11" fmla="*/ 0 h 28"/>
                <a:gd name="T12" fmla="*/ 16 w 112"/>
                <a:gd name="T13" fmla="*/ 2 h 28"/>
                <a:gd name="T14" fmla="*/ 2 w 112"/>
                <a:gd name="T15" fmla="*/ 18 h 28"/>
                <a:gd name="T16" fmla="*/ 0 w 112"/>
                <a:gd name="T17" fmla="*/ 23 h 28"/>
                <a:gd name="T18" fmla="*/ 0 w 112"/>
                <a:gd name="T19" fmla="*/ 25 h 28"/>
                <a:gd name="T20" fmla="*/ 3 w 112"/>
                <a:gd name="T21" fmla="*/ 28 h 28"/>
                <a:gd name="T22" fmla="*/ 109 w 112"/>
                <a:gd name="T23" fmla="*/ 28 h 28"/>
                <a:gd name="T24" fmla="*/ 112 w 112"/>
                <a:gd name="T25" fmla="*/ 2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2" h="28">
                  <a:moveTo>
                    <a:pt x="112" y="25"/>
                  </a:moveTo>
                  <a:cubicBezTo>
                    <a:pt x="112" y="23"/>
                    <a:pt x="112" y="23"/>
                    <a:pt x="112" y="23"/>
                  </a:cubicBezTo>
                  <a:cubicBezTo>
                    <a:pt x="112" y="22"/>
                    <a:pt x="111" y="20"/>
                    <a:pt x="110" y="18"/>
                  </a:cubicBezTo>
                  <a:cubicBezTo>
                    <a:pt x="96" y="2"/>
                    <a:pt x="96" y="2"/>
                    <a:pt x="96" y="2"/>
                  </a:cubicBezTo>
                  <a:cubicBezTo>
                    <a:pt x="95" y="1"/>
                    <a:pt x="93" y="0"/>
                    <a:pt x="91" y="0"/>
                  </a:cubicBezTo>
                  <a:cubicBezTo>
                    <a:pt x="21" y="0"/>
                    <a:pt x="21" y="0"/>
                    <a:pt x="21" y="0"/>
                  </a:cubicBezTo>
                  <a:cubicBezTo>
                    <a:pt x="19" y="0"/>
                    <a:pt x="17" y="1"/>
                    <a:pt x="16" y="2"/>
                  </a:cubicBezTo>
                  <a:cubicBezTo>
                    <a:pt x="2" y="18"/>
                    <a:pt x="2" y="18"/>
                    <a:pt x="2" y="18"/>
                  </a:cubicBezTo>
                  <a:cubicBezTo>
                    <a:pt x="1" y="20"/>
                    <a:pt x="0" y="22"/>
                    <a:pt x="0" y="23"/>
                  </a:cubicBezTo>
                  <a:cubicBezTo>
                    <a:pt x="0" y="25"/>
                    <a:pt x="0" y="25"/>
                    <a:pt x="0" y="25"/>
                  </a:cubicBezTo>
                  <a:cubicBezTo>
                    <a:pt x="0" y="26"/>
                    <a:pt x="1" y="28"/>
                    <a:pt x="3" y="28"/>
                  </a:cubicBezTo>
                  <a:cubicBezTo>
                    <a:pt x="109" y="28"/>
                    <a:pt x="109" y="28"/>
                    <a:pt x="109" y="28"/>
                  </a:cubicBezTo>
                  <a:cubicBezTo>
                    <a:pt x="111" y="28"/>
                    <a:pt x="112" y="26"/>
                    <a:pt x="112" y="2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2" name="Freeform 23"/>
            <p:cNvSpPr>
              <a:spLocks noEditPoints="1"/>
            </p:cNvSpPr>
            <p:nvPr/>
          </p:nvSpPr>
          <p:spPr bwMode="black">
            <a:xfrm>
              <a:off x="5586413" y="1639888"/>
              <a:ext cx="385763" cy="754063"/>
            </a:xfrm>
            <a:custGeom>
              <a:avLst/>
              <a:gdLst>
                <a:gd name="T0" fmla="*/ 89 w 103"/>
                <a:gd name="T1" fmla="*/ 0 h 201"/>
                <a:gd name="T2" fmla="*/ 13 w 103"/>
                <a:gd name="T3" fmla="*/ 0 h 201"/>
                <a:gd name="T4" fmla="*/ 0 w 103"/>
                <a:gd name="T5" fmla="*/ 13 h 201"/>
                <a:gd name="T6" fmla="*/ 0 w 103"/>
                <a:gd name="T7" fmla="*/ 187 h 201"/>
                <a:gd name="T8" fmla="*/ 13 w 103"/>
                <a:gd name="T9" fmla="*/ 201 h 201"/>
                <a:gd name="T10" fmla="*/ 89 w 103"/>
                <a:gd name="T11" fmla="*/ 201 h 201"/>
                <a:gd name="T12" fmla="*/ 103 w 103"/>
                <a:gd name="T13" fmla="*/ 187 h 201"/>
                <a:gd name="T14" fmla="*/ 103 w 103"/>
                <a:gd name="T15" fmla="*/ 13 h 201"/>
                <a:gd name="T16" fmla="*/ 89 w 103"/>
                <a:gd name="T17" fmla="*/ 0 h 201"/>
                <a:gd name="T18" fmla="*/ 52 w 103"/>
                <a:gd name="T19" fmla="*/ 187 h 201"/>
                <a:gd name="T20" fmla="*/ 40 w 103"/>
                <a:gd name="T21" fmla="*/ 175 h 201"/>
                <a:gd name="T22" fmla="*/ 52 w 103"/>
                <a:gd name="T23" fmla="*/ 163 h 201"/>
                <a:gd name="T24" fmla="*/ 63 w 103"/>
                <a:gd name="T25" fmla="*/ 175 h 201"/>
                <a:gd name="T26" fmla="*/ 52 w 103"/>
                <a:gd name="T27" fmla="*/ 18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 h="201">
                  <a:moveTo>
                    <a:pt x="89" y="0"/>
                  </a:moveTo>
                  <a:cubicBezTo>
                    <a:pt x="13" y="0"/>
                    <a:pt x="13" y="0"/>
                    <a:pt x="13" y="0"/>
                  </a:cubicBezTo>
                  <a:cubicBezTo>
                    <a:pt x="6" y="0"/>
                    <a:pt x="0" y="6"/>
                    <a:pt x="0" y="13"/>
                  </a:cubicBezTo>
                  <a:cubicBezTo>
                    <a:pt x="0" y="187"/>
                    <a:pt x="0" y="187"/>
                    <a:pt x="0" y="187"/>
                  </a:cubicBezTo>
                  <a:cubicBezTo>
                    <a:pt x="0" y="195"/>
                    <a:pt x="6" y="201"/>
                    <a:pt x="13" y="201"/>
                  </a:cubicBezTo>
                  <a:cubicBezTo>
                    <a:pt x="89" y="201"/>
                    <a:pt x="89" y="201"/>
                    <a:pt x="89" y="201"/>
                  </a:cubicBezTo>
                  <a:cubicBezTo>
                    <a:pt x="97" y="201"/>
                    <a:pt x="103" y="195"/>
                    <a:pt x="103" y="187"/>
                  </a:cubicBezTo>
                  <a:cubicBezTo>
                    <a:pt x="103" y="13"/>
                    <a:pt x="103" y="13"/>
                    <a:pt x="103" y="13"/>
                  </a:cubicBezTo>
                  <a:cubicBezTo>
                    <a:pt x="103" y="6"/>
                    <a:pt x="97" y="0"/>
                    <a:pt x="89" y="0"/>
                  </a:cubicBezTo>
                  <a:moveTo>
                    <a:pt x="52" y="187"/>
                  </a:moveTo>
                  <a:cubicBezTo>
                    <a:pt x="45" y="187"/>
                    <a:pt x="40" y="181"/>
                    <a:pt x="40" y="175"/>
                  </a:cubicBezTo>
                  <a:cubicBezTo>
                    <a:pt x="40" y="168"/>
                    <a:pt x="45" y="163"/>
                    <a:pt x="52" y="163"/>
                  </a:cubicBezTo>
                  <a:cubicBezTo>
                    <a:pt x="58" y="163"/>
                    <a:pt x="63" y="168"/>
                    <a:pt x="63" y="175"/>
                  </a:cubicBezTo>
                  <a:cubicBezTo>
                    <a:pt x="63" y="181"/>
                    <a:pt x="58" y="187"/>
                    <a:pt x="52" y="18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3" name="Freeform 24"/>
            <p:cNvSpPr>
              <a:spLocks noEditPoints="1"/>
            </p:cNvSpPr>
            <p:nvPr/>
          </p:nvSpPr>
          <p:spPr bwMode="black">
            <a:xfrm>
              <a:off x="2462213" y="3032126"/>
              <a:ext cx="525463" cy="804863"/>
            </a:xfrm>
            <a:custGeom>
              <a:avLst/>
              <a:gdLst>
                <a:gd name="T0" fmla="*/ 109 w 140"/>
                <a:gd name="T1" fmla="*/ 0 h 215"/>
                <a:gd name="T2" fmla="*/ 31 w 140"/>
                <a:gd name="T3" fmla="*/ 0 h 215"/>
                <a:gd name="T4" fmla="*/ 0 w 140"/>
                <a:gd name="T5" fmla="*/ 30 h 215"/>
                <a:gd name="T6" fmla="*/ 0 w 140"/>
                <a:gd name="T7" fmla="*/ 184 h 215"/>
                <a:gd name="T8" fmla="*/ 31 w 140"/>
                <a:gd name="T9" fmla="*/ 215 h 215"/>
                <a:gd name="T10" fmla="*/ 109 w 140"/>
                <a:gd name="T11" fmla="*/ 215 h 215"/>
                <a:gd name="T12" fmla="*/ 140 w 140"/>
                <a:gd name="T13" fmla="*/ 184 h 215"/>
                <a:gd name="T14" fmla="*/ 140 w 140"/>
                <a:gd name="T15" fmla="*/ 30 h 215"/>
                <a:gd name="T16" fmla="*/ 109 w 140"/>
                <a:gd name="T17" fmla="*/ 0 h 215"/>
                <a:gd name="T18" fmla="*/ 122 w 140"/>
                <a:gd name="T19" fmla="*/ 177 h 215"/>
                <a:gd name="T20" fmla="*/ 109 w 140"/>
                <a:gd name="T21" fmla="*/ 195 h 215"/>
                <a:gd name="T22" fmla="*/ 31 w 140"/>
                <a:gd name="T23" fmla="*/ 195 h 215"/>
                <a:gd name="T24" fmla="*/ 18 w 140"/>
                <a:gd name="T25" fmla="*/ 177 h 215"/>
                <a:gd name="T26" fmla="*/ 18 w 140"/>
                <a:gd name="T27" fmla="*/ 35 h 215"/>
                <a:gd name="T28" fmla="*/ 31 w 140"/>
                <a:gd name="T29" fmla="*/ 18 h 215"/>
                <a:gd name="T30" fmla="*/ 109 w 140"/>
                <a:gd name="T31" fmla="*/ 18 h 215"/>
                <a:gd name="T32" fmla="*/ 122 w 140"/>
                <a:gd name="T33" fmla="*/ 35 h 215"/>
                <a:gd name="T34" fmla="*/ 122 w 140"/>
                <a:gd name="T35" fmla="*/ 177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 h="215">
                  <a:moveTo>
                    <a:pt x="109" y="0"/>
                  </a:moveTo>
                  <a:cubicBezTo>
                    <a:pt x="31" y="0"/>
                    <a:pt x="31" y="0"/>
                    <a:pt x="31" y="0"/>
                  </a:cubicBezTo>
                  <a:cubicBezTo>
                    <a:pt x="14" y="0"/>
                    <a:pt x="0" y="13"/>
                    <a:pt x="0" y="30"/>
                  </a:cubicBezTo>
                  <a:cubicBezTo>
                    <a:pt x="0" y="184"/>
                    <a:pt x="0" y="184"/>
                    <a:pt x="0" y="184"/>
                  </a:cubicBezTo>
                  <a:cubicBezTo>
                    <a:pt x="0" y="201"/>
                    <a:pt x="14" y="215"/>
                    <a:pt x="31" y="215"/>
                  </a:cubicBezTo>
                  <a:cubicBezTo>
                    <a:pt x="109" y="215"/>
                    <a:pt x="109" y="215"/>
                    <a:pt x="109" y="215"/>
                  </a:cubicBezTo>
                  <a:cubicBezTo>
                    <a:pt x="126" y="215"/>
                    <a:pt x="140" y="201"/>
                    <a:pt x="140" y="184"/>
                  </a:cubicBezTo>
                  <a:cubicBezTo>
                    <a:pt x="140" y="30"/>
                    <a:pt x="140" y="30"/>
                    <a:pt x="140" y="30"/>
                  </a:cubicBezTo>
                  <a:cubicBezTo>
                    <a:pt x="140" y="13"/>
                    <a:pt x="126" y="0"/>
                    <a:pt x="109" y="0"/>
                  </a:cubicBezTo>
                  <a:moveTo>
                    <a:pt x="122" y="177"/>
                  </a:moveTo>
                  <a:cubicBezTo>
                    <a:pt x="122" y="187"/>
                    <a:pt x="116" y="195"/>
                    <a:pt x="109" y="195"/>
                  </a:cubicBezTo>
                  <a:cubicBezTo>
                    <a:pt x="31" y="195"/>
                    <a:pt x="31" y="195"/>
                    <a:pt x="31" y="195"/>
                  </a:cubicBezTo>
                  <a:cubicBezTo>
                    <a:pt x="24" y="195"/>
                    <a:pt x="18" y="187"/>
                    <a:pt x="18" y="177"/>
                  </a:cubicBezTo>
                  <a:cubicBezTo>
                    <a:pt x="18" y="35"/>
                    <a:pt x="18" y="35"/>
                    <a:pt x="18" y="35"/>
                  </a:cubicBezTo>
                  <a:cubicBezTo>
                    <a:pt x="18" y="26"/>
                    <a:pt x="24" y="18"/>
                    <a:pt x="31" y="18"/>
                  </a:cubicBezTo>
                  <a:cubicBezTo>
                    <a:pt x="109" y="18"/>
                    <a:pt x="109" y="18"/>
                    <a:pt x="109" y="18"/>
                  </a:cubicBezTo>
                  <a:cubicBezTo>
                    <a:pt x="116" y="18"/>
                    <a:pt x="122" y="26"/>
                    <a:pt x="122" y="35"/>
                  </a:cubicBezTo>
                  <a:lnTo>
                    <a:pt x="122" y="1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4" name="Freeform 25"/>
            <p:cNvSpPr>
              <a:spLocks noEditPoints="1"/>
            </p:cNvSpPr>
            <p:nvPr/>
          </p:nvSpPr>
          <p:spPr bwMode="black">
            <a:xfrm>
              <a:off x="5049838" y="4411663"/>
              <a:ext cx="739775" cy="854075"/>
            </a:xfrm>
            <a:custGeom>
              <a:avLst/>
              <a:gdLst>
                <a:gd name="T0" fmla="*/ 98 w 197"/>
                <a:gd name="T1" fmla="*/ 0 h 228"/>
                <a:gd name="T2" fmla="*/ 0 w 197"/>
                <a:gd name="T3" fmla="*/ 33 h 228"/>
                <a:gd name="T4" fmla="*/ 0 w 197"/>
                <a:gd name="T5" fmla="*/ 195 h 228"/>
                <a:gd name="T6" fmla="*/ 98 w 197"/>
                <a:gd name="T7" fmla="*/ 228 h 228"/>
                <a:gd name="T8" fmla="*/ 197 w 197"/>
                <a:gd name="T9" fmla="*/ 195 h 228"/>
                <a:gd name="T10" fmla="*/ 197 w 197"/>
                <a:gd name="T11" fmla="*/ 33 h 228"/>
                <a:gd name="T12" fmla="*/ 98 w 197"/>
                <a:gd name="T13" fmla="*/ 0 h 228"/>
                <a:gd name="T14" fmla="*/ 98 w 197"/>
                <a:gd name="T15" fmla="*/ 55 h 228"/>
                <a:gd name="T16" fmla="*/ 15 w 197"/>
                <a:gd name="T17" fmla="*/ 32 h 228"/>
                <a:gd name="T18" fmla="*/ 98 w 197"/>
                <a:gd name="T19" fmla="*/ 10 h 228"/>
                <a:gd name="T20" fmla="*/ 182 w 197"/>
                <a:gd name="T21" fmla="*/ 32 h 228"/>
                <a:gd name="T22" fmla="*/ 98 w 197"/>
                <a:gd name="T23" fmla="*/ 5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7" h="228">
                  <a:moveTo>
                    <a:pt x="98" y="0"/>
                  </a:moveTo>
                  <a:cubicBezTo>
                    <a:pt x="62" y="0"/>
                    <a:pt x="0" y="7"/>
                    <a:pt x="0" y="33"/>
                  </a:cubicBezTo>
                  <a:cubicBezTo>
                    <a:pt x="0" y="195"/>
                    <a:pt x="0" y="195"/>
                    <a:pt x="0" y="195"/>
                  </a:cubicBezTo>
                  <a:cubicBezTo>
                    <a:pt x="0" y="221"/>
                    <a:pt x="62" y="228"/>
                    <a:pt x="98" y="228"/>
                  </a:cubicBezTo>
                  <a:cubicBezTo>
                    <a:pt x="135" y="228"/>
                    <a:pt x="197" y="221"/>
                    <a:pt x="197" y="195"/>
                  </a:cubicBezTo>
                  <a:cubicBezTo>
                    <a:pt x="197" y="33"/>
                    <a:pt x="197" y="33"/>
                    <a:pt x="197" y="33"/>
                  </a:cubicBezTo>
                  <a:cubicBezTo>
                    <a:pt x="197" y="7"/>
                    <a:pt x="135" y="0"/>
                    <a:pt x="98" y="0"/>
                  </a:cubicBezTo>
                  <a:moveTo>
                    <a:pt x="98" y="55"/>
                  </a:moveTo>
                  <a:cubicBezTo>
                    <a:pt x="52" y="55"/>
                    <a:pt x="15" y="45"/>
                    <a:pt x="15" y="32"/>
                  </a:cubicBezTo>
                  <a:cubicBezTo>
                    <a:pt x="15" y="20"/>
                    <a:pt x="52" y="10"/>
                    <a:pt x="98" y="10"/>
                  </a:cubicBezTo>
                  <a:cubicBezTo>
                    <a:pt x="144" y="10"/>
                    <a:pt x="182" y="20"/>
                    <a:pt x="182" y="32"/>
                  </a:cubicBezTo>
                  <a:cubicBezTo>
                    <a:pt x="182" y="45"/>
                    <a:pt x="144" y="55"/>
                    <a:pt x="98" y="5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5" name="Freeform 26"/>
            <p:cNvSpPr>
              <a:spLocks noEditPoints="1"/>
            </p:cNvSpPr>
            <p:nvPr/>
          </p:nvSpPr>
          <p:spPr bwMode="black">
            <a:xfrm>
              <a:off x="6043613" y="2960688"/>
              <a:ext cx="641350" cy="876300"/>
            </a:xfrm>
            <a:custGeom>
              <a:avLst/>
              <a:gdLst>
                <a:gd name="T0" fmla="*/ 146 w 171"/>
                <a:gd name="T1" fmla="*/ 0 h 234"/>
                <a:gd name="T2" fmla="*/ 25 w 171"/>
                <a:gd name="T3" fmla="*/ 0 h 234"/>
                <a:gd name="T4" fmla="*/ 0 w 171"/>
                <a:gd name="T5" fmla="*/ 25 h 234"/>
                <a:gd name="T6" fmla="*/ 0 w 171"/>
                <a:gd name="T7" fmla="*/ 209 h 234"/>
                <a:gd name="T8" fmla="*/ 25 w 171"/>
                <a:gd name="T9" fmla="*/ 234 h 234"/>
                <a:gd name="T10" fmla="*/ 146 w 171"/>
                <a:gd name="T11" fmla="*/ 234 h 234"/>
                <a:gd name="T12" fmla="*/ 171 w 171"/>
                <a:gd name="T13" fmla="*/ 209 h 234"/>
                <a:gd name="T14" fmla="*/ 171 w 171"/>
                <a:gd name="T15" fmla="*/ 25 h 234"/>
                <a:gd name="T16" fmla="*/ 146 w 171"/>
                <a:gd name="T17" fmla="*/ 0 h 234"/>
                <a:gd name="T18" fmla="*/ 157 w 171"/>
                <a:gd name="T19" fmla="*/ 183 h 234"/>
                <a:gd name="T20" fmla="*/ 146 w 171"/>
                <a:gd name="T21" fmla="*/ 193 h 234"/>
                <a:gd name="T22" fmla="*/ 25 w 171"/>
                <a:gd name="T23" fmla="*/ 193 h 234"/>
                <a:gd name="T24" fmla="*/ 15 w 171"/>
                <a:gd name="T25" fmla="*/ 183 h 234"/>
                <a:gd name="T26" fmla="*/ 15 w 171"/>
                <a:gd name="T27" fmla="*/ 25 h 234"/>
                <a:gd name="T28" fmla="*/ 25 w 171"/>
                <a:gd name="T29" fmla="*/ 14 h 234"/>
                <a:gd name="T30" fmla="*/ 146 w 171"/>
                <a:gd name="T31" fmla="*/ 14 h 234"/>
                <a:gd name="T32" fmla="*/ 157 w 171"/>
                <a:gd name="T33" fmla="*/ 25 h 234"/>
                <a:gd name="T34" fmla="*/ 157 w 171"/>
                <a:gd name="T35" fmla="*/ 183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1" h="234">
                  <a:moveTo>
                    <a:pt x="146" y="0"/>
                  </a:moveTo>
                  <a:cubicBezTo>
                    <a:pt x="25" y="0"/>
                    <a:pt x="25" y="0"/>
                    <a:pt x="25" y="0"/>
                  </a:cubicBezTo>
                  <a:cubicBezTo>
                    <a:pt x="11" y="0"/>
                    <a:pt x="0" y="11"/>
                    <a:pt x="0" y="25"/>
                  </a:cubicBezTo>
                  <a:cubicBezTo>
                    <a:pt x="0" y="209"/>
                    <a:pt x="0" y="209"/>
                    <a:pt x="0" y="209"/>
                  </a:cubicBezTo>
                  <a:cubicBezTo>
                    <a:pt x="0" y="223"/>
                    <a:pt x="11" y="234"/>
                    <a:pt x="25" y="234"/>
                  </a:cubicBezTo>
                  <a:cubicBezTo>
                    <a:pt x="146" y="234"/>
                    <a:pt x="146" y="234"/>
                    <a:pt x="146" y="234"/>
                  </a:cubicBezTo>
                  <a:cubicBezTo>
                    <a:pt x="160" y="234"/>
                    <a:pt x="171" y="223"/>
                    <a:pt x="171" y="209"/>
                  </a:cubicBezTo>
                  <a:cubicBezTo>
                    <a:pt x="171" y="25"/>
                    <a:pt x="171" y="25"/>
                    <a:pt x="171" y="25"/>
                  </a:cubicBezTo>
                  <a:cubicBezTo>
                    <a:pt x="171" y="11"/>
                    <a:pt x="160" y="0"/>
                    <a:pt x="146" y="0"/>
                  </a:cubicBezTo>
                  <a:moveTo>
                    <a:pt x="157" y="183"/>
                  </a:moveTo>
                  <a:cubicBezTo>
                    <a:pt x="157" y="188"/>
                    <a:pt x="152" y="193"/>
                    <a:pt x="146" y="193"/>
                  </a:cubicBezTo>
                  <a:cubicBezTo>
                    <a:pt x="25" y="193"/>
                    <a:pt x="25" y="193"/>
                    <a:pt x="25" y="193"/>
                  </a:cubicBezTo>
                  <a:cubicBezTo>
                    <a:pt x="19" y="193"/>
                    <a:pt x="15" y="188"/>
                    <a:pt x="15" y="183"/>
                  </a:cubicBezTo>
                  <a:cubicBezTo>
                    <a:pt x="15" y="25"/>
                    <a:pt x="15" y="25"/>
                    <a:pt x="15" y="25"/>
                  </a:cubicBezTo>
                  <a:cubicBezTo>
                    <a:pt x="15" y="19"/>
                    <a:pt x="19" y="14"/>
                    <a:pt x="25" y="14"/>
                  </a:cubicBezTo>
                  <a:cubicBezTo>
                    <a:pt x="146" y="14"/>
                    <a:pt x="146" y="14"/>
                    <a:pt x="146" y="14"/>
                  </a:cubicBezTo>
                  <a:cubicBezTo>
                    <a:pt x="152" y="14"/>
                    <a:pt x="157" y="19"/>
                    <a:pt x="157" y="25"/>
                  </a:cubicBezTo>
                  <a:lnTo>
                    <a:pt x="157"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6" name="Oval 27"/>
            <p:cNvSpPr>
              <a:spLocks noChangeArrowheads="1"/>
            </p:cNvSpPr>
            <p:nvPr/>
          </p:nvSpPr>
          <p:spPr bwMode="black">
            <a:xfrm>
              <a:off x="6224588" y="3725863"/>
              <a:ext cx="52388" cy="523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7" name="Oval 28"/>
            <p:cNvSpPr>
              <a:spLocks noChangeArrowheads="1"/>
            </p:cNvSpPr>
            <p:nvPr/>
          </p:nvSpPr>
          <p:spPr bwMode="black">
            <a:xfrm>
              <a:off x="6453188" y="3725863"/>
              <a:ext cx="52388" cy="523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8" name="Oval 29"/>
            <p:cNvSpPr>
              <a:spLocks noChangeArrowheads="1"/>
            </p:cNvSpPr>
            <p:nvPr/>
          </p:nvSpPr>
          <p:spPr bwMode="black">
            <a:xfrm>
              <a:off x="6340476" y="3725863"/>
              <a:ext cx="52388" cy="523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9" name="Freeform 30"/>
            <p:cNvSpPr>
              <a:spLocks/>
            </p:cNvSpPr>
            <p:nvPr/>
          </p:nvSpPr>
          <p:spPr bwMode="black">
            <a:xfrm>
              <a:off x="3425826" y="4279901"/>
              <a:ext cx="442913" cy="161925"/>
            </a:xfrm>
            <a:custGeom>
              <a:avLst/>
              <a:gdLst>
                <a:gd name="T0" fmla="*/ 0 w 118"/>
                <a:gd name="T1" fmla="*/ 43 h 43"/>
                <a:gd name="T2" fmla="*/ 14 w 118"/>
                <a:gd name="T3" fmla="*/ 39 h 43"/>
                <a:gd name="T4" fmla="*/ 108 w 118"/>
                <a:gd name="T5" fmla="*/ 39 h 43"/>
                <a:gd name="T6" fmla="*/ 118 w 118"/>
                <a:gd name="T7" fmla="*/ 41 h 43"/>
                <a:gd name="T8" fmla="*/ 105 w 118"/>
                <a:gd name="T9" fmla="*/ 15 h 43"/>
                <a:gd name="T10" fmla="*/ 81 w 118"/>
                <a:gd name="T11" fmla="*/ 0 h 43"/>
                <a:gd name="T12" fmla="*/ 39 w 118"/>
                <a:gd name="T13" fmla="*/ 0 h 43"/>
                <a:gd name="T14" fmla="*/ 15 w 118"/>
                <a:gd name="T15" fmla="*/ 15 h 43"/>
                <a:gd name="T16" fmla="*/ 0 w 118"/>
                <a:gd name="T1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43">
                  <a:moveTo>
                    <a:pt x="0" y="43"/>
                  </a:moveTo>
                  <a:cubicBezTo>
                    <a:pt x="4" y="40"/>
                    <a:pt x="9" y="39"/>
                    <a:pt x="14" y="39"/>
                  </a:cubicBezTo>
                  <a:cubicBezTo>
                    <a:pt x="108" y="39"/>
                    <a:pt x="108" y="39"/>
                    <a:pt x="108" y="39"/>
                  </a:cubicBezTo>
                  <a:cubicBezTo>
                    <a:pt x="111" y="39"/>
                    <a:pt x="115" y="40"/>
                    <a:pt x="118" y="41"/>
                  </a:cubicBezTo>
                  <a:cubicBezTo>
                    <a:pt x="105" y="15"/>
                    <a:pt x="105" y="15"/>
                    <a:pt x="105" y="15"/>
                  </a:cubicBezTo>
                  <a:cubicBezTo>
                    <a:pt x="101" y="7"/>
                    <a:pt x="90" y="0"/>
                    <a:pt x="81" y="0"/>
                  </a:cubicBezTo>
                  <a:cubicBezTo>
                    <a:pt x="39" y="0"/>
                    <a:pt x="39" y="0"/>
                    <a:pt x="39" y="0"/>
                  </a:cubicBezTo>
                  <a:cubicBezTo>
                    <a:pt x="30" y="0"/>
                    <a:pt x="19" y="7"/>
                    <a:pt x="15" y="15"/>
                  </a:cubicBezTo>
                  <a:lnTo>
                    <a:pt x="0"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0" name="Freeform 31"/>
            <p:cNvSpPr>
              <a:spLocks noEditPoints="1"/>
            </p:cNvSpPr>
            <p:nvPr/>
          </p:nvSpPr>
          <p:spPr bwMode="black">
            <a:xfrm>
              <a:off x="3414713" y="4456113"/>
              <a:ext cx="476250" cy="809625"/>
            </a:xfrm>
            <a:custGeom>
              <a:avLst/>
              <a:gdLst>
                <a:gd name="T0" fmla="*/ 119 w 127"/>
                <a:gd name="T1" fmla="*/ 2 h 216"/>
                <a:gd name="T2" fmla="*/ 111 w 127"/>
                <a:gd name="T3" fmla="*/ 0 h 216"/>
                <a:gd name="T4" fmla="*/ 17 w 127"/>
                <a:gd name="T5" fmla="*/ 0 h 216"/>
                <a:gd name="T6" fmla="*/ 9 w 127"/>
                <a:gd name="T7" fmla="*/ 2 h 216"/>
                <a:gd name="T8" fmla="*/ 0 w 127"/>
                <a:gd name="T9" fmla="*/ 17 h 216"/>
                <a:gd name="T10" fmla="*/ 0 w 127"/>
                <a:gd name="T11" fmla="*/ 199 h 216"/>
                <a:gd name="T12" fmla="*/ 17 w 127"/>
                <a:gd name="T13" fmla="*/ 216 h 216"/>
                <a:gd name="T14" fmla="*/ 111 w 127"/>
                <a:gd name="T15" fmla="*/ 216 h 216"/>
                <a:gd name="T16" fmla="*/ 127 w 127"/>
                <a:gd name="T17" fmla="*/ 199 h 216"/>
                <a:gd name="T18" fmla="*/ 127 w 127"/>
                <a:gd name="T19" fmla="*/ 17 h 216"/>
                <a:gd name="T20" fmla="*/ 119 w 127"/>
                <a:gd name="T21" fmla="*/ 2 h 216"/>
                <a:gd name="T22" fmla="*/ 105 w 127"/>
                <a:gd name="T23" fmla="*/ 180 h 216"/>
                <a:gd name="T24" fmla="*/ 29 w 127"/>
                <a:gd name="T25" fmla="*/ 180 h 216"/>
                <a:gd name="T26" fmla="*/ 22 w 127"/>
                <a:gd name="T27" fmla="*/ 173 h 216"/>
                <a:gd name="T28" fmla="*/ 29 w 127"/>
                <a:gd name="T29" fmla="*/ 166 h 216"/>
                <a:gd name="T30" fmla="*/ 105 w 127"/>
                <a:gd name="T31" fmla="*/ 166 h 216"/>
                <a:gd name="T32" fmla="*/ 111 w 127"/>
                <a:gd name="T33" fmla="*/ 173 h 216"/>
                <a:gd name="T34" fmla="*/ 105 w 127"/>
                <a:gd name="T35" fmla="*/ 180 h 216"/>
                <a:gd name="T36" fmla="*/ 105 w 127"/>
                <a:gd name="T37" fmla="*/ 149 h 216"/>
                <a:gd name="T38" fmla="*/ 29 w 127"/>
                <a:gd name="T39" fmla="*/ 149 h 216"/>
                <a:gd name="T40" fmla="*/ 22 w 127"/>
                <a:gd name="T41" fmla="*/ 143 h 216"/>
                <a:gd name="T42" fmla="*/ 29 w 127"/>
                <a:gd name="T43" fmla="*/ 136 h 216"/>
                <a:gd name="T44" fmla="*/ 105 w 127"/>
                <a:gd name="T45" fmla="*/ 136 h 216"/>
                <a:gd name="T46" fmla="*/ 111 w 127"/>
                <a:gd name="T47" fmla="*/ 143 h 216"/>
                <a:gd name="T48" fmla="*/ 105 w 127"/>
                <a:gd name="T49" fmla="*/ 149 h 216"/>
                <a:gd name="T50" fmla="*/ 105 w 127"/>
                <a:gd name="T51" fmla="*/ 119 h 216"/>
                <a:gd name="T52" fmla="*/ 29 w 127"/>
                <a:gd name="T53" fmla="*/ 119 h 216"/>
                <a:gd name="T54" fmla="*/ 22 w 127"/>
                <a:gd name="T55" fmla="*/ 112 h 216"/>
                <a:gd name="T56" fmla="*/ 29 w 127"/>
                <a:gd name="T57" fmla="*/ 106 h 216"/>
                <a:gd name="T58" fmla="*/ 105 w 127"/>
                <a:gd name="T59" fmla="*/ 106 h 216"/>
                <a:gd name="T60" fmla="*/ 111 w 127"/>
                <a:gd name="T61" fmla="*/ 112 h 216"/>
                <a:gd name="T62" fmla="*/ 105 w 127"/>
                <a:gd name="T63" fmla="*/ 119 h 216"/>
                <a:gd name="T64" fmla="*/ 102 w 127"/>
                <a:gd name="T65" fmla="*/ 40 h 216"/>
                <a:gd name="T66" fmla="*/ 93 w 127"/>
                <a:gd name="T67" fmla="*/ 31 h 216"/>
                <a:gd name="T68" fmla="*/ 102 w 127"/>
                <a:gd name="T69" fmla="*/ 22 h 216"/>
                <a:gd name="T70" fmla="*/ 111 w 127"/>
                <a:gd name="T71" fmla="*/ 31 h 216"/>
                <a:gd name="T72" fmla="*/ 102 w 127"/>
                <a:gd name="T73" fmla="*/ 4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7" h="216">
                  <a:moveTo>
                    <a:pt x="119" y="2"/>
                  </a:moveTo>
                  <a:cubicBezTo>
                    <a:pt x="116" y="1"/>
                    <a:pt x="114" y="0"/>
                    <a:pt x="111" y="0"/>
                  </a:cubicBezTo>
                  <a:cubicBezTo>
                    <a:pt x="17" y="0"/>
                    <a:pt x="17" y="0"/>
                    <a:pt x="17" y="0"/>
                  </a:cubicBezTo>
                  <a:cubicBezTo>
                    <a:pt x="14" y="0"/>
                    <a:pt x="11" y="1"/>
                    <a:pt x="9" y="2"/>
                  </a:cubicBezTo>
                  <a:cubicBezTo>
                    <a:pt x="4" y="5"/>
                    <a:pt x="0" y="10"/>
                    <a:pt x="0" y="17"/>
                  </a:cubicBezTo>
                  <a:cubicBezTo>
                    <a:pt x="0" y="199"/>
                    <a:pt x="0" y="199"/>
                    <a:pt x="0" y="199"/>
                  </a:cubicBezTo>
                  <a:cubicBezTo>
                    <a:pt x="0" y="208"/>
                    <a:pt x="8" y="216"/>
                    <a:pt x="17" y="216"/>
                  </a:cubicBezTo>
                  <a:cubicBezTo>
                    <a:pt x="111" y="216"/>
                    <a:pt x="111" y="216"/>
                    <a:pt x="111" y="216"/>
                  </a:cubicBezTo>
                  <a:cubicBezTo>
                    <a:pt x="120" y="216"/>
                    <a:pt x="127" y="208"/>
                    <a:pt x="127" y="199"/>
                  </a:cubicBezTo>
                  <a:cubicBezTo>
                    <a:pt x="127" y="17"/>
                    <a:pt x="127" y="17"/>
                    <a:pt x="127" y="17"/>
                  </a:cubicBezTo>
                  <a:cubicBezTo>
                    <a:pt x="127" y="10"/>
                    <a:pt x="124" y="5"/>
                    <a:pt x="119" y="2"/>
                  </a:cubicBezTo>
                  <a:moveTo>
                    <a:pt x="105" y="180"/>
                  </a:moveTo>
                  <a:cubicBezTo>
                    <a:pt x="29" y="180"/>
                    <a:pt x="29" y="180"/>
                    <a:pt x="29" y="180"/>
                  </a:cubicBezTo>
                  <a:cubicBezTo>
                    <a:pt x="25" y="180"/>
                    <a:pt x="22" y="177"/>
                    <a:pt x="22" y="173"/>
                  </a:cubicBezTo>
                  <a:cubicBezTo>
                    <a:pt x="22" y="169"/>
                    <a:pt x="25" y="166"/>
                    <a:pt x="29" y="166"/>
                  </a:cubicBezTo>
                  <a:cubicBezTo>
                    <a:pt x="105" y="166"/>
                    <a:pt x="105" y="166"/>
                    <a:pt x="105" y="166"/>
                  </a:cubicBezTo>
                  <a:cubicBezTo>
                    <a:pt x="108" y="166"/>
                    <a:pt x="111" y="169"/>
                    <a:pt x="111" y="173"/>
                  </a:cubicBezTo>
                  <a:cubicBezTo>
                    <a:pt x="111" y="177"/>
                    <a:pt x="108" y="180"/>
                    <a:pt x="105" y="180"/>
                  </a:cubicBezTo>
                  <a:moveTo>
                    <a:pt x="105" y="149"/>
                  </a:moveTo>
                  <a:cubicBezTo>
                    <a:pt x="29" y="149"/>
                    <a:pt x="29" y="149"/>
                    <a:pt x="29" y="149"/>
                  </a:cubicBezTo>
                  <a:cubicBezTo>
                    <a:pt x="25" y="149"/>
                    <a:pt x="22" y="146"/>
                    <a:pt x="22" y="143"/>
                  </a:cubicBezTo>
                  <a:cubicBezTo>
                    <a:pt x="22" y="139"/>
                    <a:pt x="25" y="136"/>
                    <a:pt x="29" y="136"/>
                  </a:cubicBezTo>
                  <a:cubicBezTo>
                    <a:pt x="105" y="136"/>
                    <a:pt x="105" y="136"/>
                    <a:pt x="105" y="136"/>
                  </a:cubicBezTo>
                  <a:cubicBezTo>
                    <a:pt x="108" y="136"/>
                    <a:pt x="111" y="139"/>
                    <a:pt x="111" y="143"/>
                  </a:cubicBezTo>
                  <a:cubicBezTo>
                    <a:pt x="111" y="146"/>
                    <a:pt x="108" y="149"/>
                    <a:pt x="105" y="149"/>
                  </a:cubicBezTo>
                  <a:moveTo>
                    <a:pt x="105" y="119"/>
                  </a:moveTo>
                  <a:cubicBezTo>
                    <a:pt x="29" y="119"/>
                    <a:pt x="29" y="119"/>
                    <a:pt x="29" y="119"/>
                  </a:cubicBezTo>
                  <a:cubicBezTo>
                    <a:pt x="25" y="119"/>
                    <a:pt x="22" y="116"/>
                    <a:pt x="22" y="112"/>
                  </a:cubicBezTo>
                  <a:cubicBezTo>
                    <a:pt x="22" y="109"/>
                    <a:pt x="25" y="106"/>
                    <a:pt x="29" y="106"/>
                  </a:cubicBezTo>
                  <a:cubicBezTo>
                    <a:pt x="105" y="106"/>
                    <a:pt x="105" y="106"/>
                    <a:pt x="105" y="106"/>
                  </a:cubicBezTo>
                  <a:cubicBezTo>
                    <a:pt x="108" y="106"/>
                    <a:pt x="111" y="109"/>
                    <a:pt x="111" y="112"/>
                  </a:cubicBezTo>
                  <a:cubicBezTo>
                    <a:pt x="111" y="116"/>
                    <a:pt x="108" y="119"/>
                    <a:pt x="105" y="119"/>
                  </a:cubicBezTo>
                  <a:moveTo>
                    <a:pt x="102" y="40"/>
                  </a:moveTo>
                  <a:cubicBezTo>
                    <a:pt x="97" y="40"/>
                    <a:pt x="93" y="36"/>
                    <a:pt x="93" y="31"/>
                  </a:cubicBezTo>
                  <a:cubicBezTo>
                    <a:pt x="93" y="26"/>
                    <a:pt x="97" y="22"/>
                    <a:pt x="102" y="22"/>
                  </a:cubicBezTo>
                  <a:cubicBezTo>
                    <a:pt x="107" y="22"/>
                    <a:pt x="111" y="26"/>
                    <a:pt x="111" y="31"/>
                  </a:cubicBezTo>
                  <a:cubicBezTo>
                    <a:pt x="111" y="36"/>
                    <a:pt x="107" y="40"/>
                    <a:pt x="102" y="4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
        <p:nvSpPr>
          <p:cNvPr id="52" name="Content Placeholder 4"/>
          <p:cNvSpPr txBox="1">
            <a:spLocks/>
          </p:cNvSpPr>
          <p:nvPr/>
        </p:nvSpPr>
        <p:spPr>
          <a:xfrm>
            <a:off x="703270" y="4985868"/>
            <a:ext cx="3459859" cy="1483483"/>
          </a:xfrm>
          <a:prstGeom prst="rect">
            <a:avLst/>
          </a:prstGeom>
        </p:spPr>
        <p:txBody>
          <a:bodyPr vert="horz" wrap="square" lIns="9144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0"/>
              </a:spcBef>
              <a:spcAft>
                <a:spcPts val="1200"/>
              </a:spcAft>
              <a:buNone/>
            </a:pPr>
            <a:r>
              <a:rPr lang="en-US" sz="2400" spc="-51" dirty="0"/>
              <a:t>Broad support for </a:t>
            </a:r>
            <a:r>
              <a:rPr lang="en-US" sz="2400" spc="-51" dirty="0" smtClean="0"/>
              <a:t/>
            </a:r>
            <a:br>
              <a:rPr lang="en-US" sz="2400" spc="-51" dirty="0" smtClean="0"/>
            </a:br>
            <a:r>
              <a:rPr lang="en-US" sz="2400" spc="-51" dirty="0" smtClean="0"/>
              <a:t>ASP.NET </a:t>
            </a:r>
            <a:r>
              <a:rPr lang="en-US" sz="2400" spc="-51" dirty="0"/>
              <a:t>Features</a:t>
            </a:r>
          </a:p>
          <a:p>
            <a:pPr marL="0" lvl="1" indent="0">
              <a:spcBef>
                <a:spcPts val="0"/>
              </a:spcBef>
              <a:spcAft>
                <a:spcPts val="1200"/>
              </a:spcAft>
              <a:buNone/>
            </a:pPr>
            <a:r>
              <a:rPr lang="en-US" sz="2400" spc="-51" dirty="0"/>
              <a:t>Must understand and architect for scale out</a:t>
            </a:r>
          </a:p>
        </p:txBody>
      </p:sp>
      <p:sp>
        <p:nvSpPr>
          <p:cNvPr id="54" name="Content Placeholder 4"/>
          <p:cNvSpPr txBox="1">
            <a:spLocks/>
          </p:cNvSpPr>
          <p:nvPr/>
        </p:nvSpPr>
        <p:spPr>
          <a:xfrm>
            <a:off x="4394119" y="4985868"/>
            <a:ext cx="3459859" cy="997196"/>
          </a:xfrm>
          <a:prstGeom prst="rect">
            <a:avLst/>
          </a:prstGeom>
        </p:spPr>
        <p:txBody>
          <a:bodyPr vert="horz" wrap="square" lIns="9144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0"/>
              </a:spcBef>
              <a:spcAft>
                <a:spcPts val="1200"/>
              </a:spcAft>
              <a:buNone/>
            </a:pPr>
            <a:r>
              <a:rPr lang="en-US" sz="2400" spc="-51" dirty="0" err="1"/>
              <a:t>SaaS</a:t>
            </a:r>
            <a:r>
              <a:rPr lang="en-US" sz="2400" spc="-51" dirty="0"/>
              <a:t> Applications using</a:t>
            </a:r>
            <a:br>
              <a:rPr lang="en-US" sz="2400" spc="-51" dirty="0"/>
            </a:br>
            <a:r>
              <a:rPr lang="en-US" sz="2400" spc="-51" dirty="0"/>
              <a:t>Virtual Path Providers </a:t>
            </a:r>
            <a:r>
              <a:rPr lang="en-US" sz="2400" spc="-51" dirty="0" smtClean="0"/>
              <a:t/>
            </a:r>
            <a:br>
              <a:rPr lang="en-US" sz="2400" spc="-51" dirty="0" smtClean="0"/>
            </a:br>
            <a:r>
              <a:rPr lang="en-US" sz="2400" spc="-51" dirty="0" smtClean="0"/>
              <a:t>and </a:t>
            </a:r>
            <a:r>
              <a:rPr lang="en-US" sz="2400" spc="-51" dirty="0"/>
              <a:t>Host header checking</a:t>
            </a:r>
          </a:p>
        </p:txBody>
      </p:sp>
    </p:spTree>
    <p:extLst>
      <p:ext uri="{BB962C8B-B14F-4D97-AF65-F5344CB8AC3E}">
        <p14:creationId xmlns:p14="http://schemas.microsoft.com/office/powerpoint/2010/main" val="2260325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3245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Notes (hidden)</a:t>
            </a:r>
            <a:endParaRPr lang="en-US" dirty="0"/>
          </a:p>
        </p:txBody>
      </p:sp>
      <p:sp>
        <p:nvSpPr>
          <p:cNvPr id="5" name="Content Placeholder 4"/>
          <p:cNvSpPr>
            <a:spLocks noGrp="1"/>
          </p:cNvSpPr>
          <p:nvPr>
            <p:ph type="body" sz="quarter" idx="10"/>
          </p:nvPr>
        </p:nvSpPr>
        <p:spPr/>
        <p:txBody>
          <a:bodyPr/>
          <a:lstStyle/>
          <a:p>
            <a:r>
              <a:rPr lang="en-US" dirty="0" smtClean="0"/>
              <a:t>Some speakers at Microsoft like to use this slide for hidden “notes slides”.</a:t>
            </a:r>
          </a:p>
          <a:p>
            <a:r>
              <a:rPr lang="en-US" dirty="0" smtClean="0"/>
              <a:t>Delete it if you don’t want to use it.</a:t>
            </a:r>
            <a:endParaRPr lang="en-US" dirty="0"/>
          </a:p>
        </p:txBody>
      </p:sp>
    </p:spTree>
    <p:extLst>
      <p:ext uri="{BB962C8B-B14F-4D97-AF65-F5344CB8AC3E}">
        <p14:creationId xmlns:p14="http://schemas.microsoft.com/office/powerpoint/2010/main" val="2643121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5" name="Content Placeholder 4"/>
          <p:cNvSpPr>
            <a:spLocks noGrp="1"/>
          </p:cNvSpPr>
          <p:nvPr>
            <p:ph type="body" sz="quarter" idx="11"/>
          </p:nvPr>
        </p:nvSpPr>
        <p:spPr>
          <a:xfrm>
            <a:off x="3473804" y="1771824"/>
            <a:ext cx="6945312" cy="4533549"/>
          </a:xfrm>
        </p:spPr>
        <p:txBody>
          <a:bodyPr/>
          <a:lstStyle/>
          <a:p>
            <a:pPr>
              <a:spcAft>
                <a:spcPts val="600"/>
              </a:spcAft>
            </a:pPr>
            <a:r>
              <a:rPr lang="en-US" sz="3200" dirty="0" smtClean="0"/>
              <a:t>ASP.NET In Windows Azure  </a:t>
            </a:r>
          </a:p>
          <a:p>
            <a:pPr marL="3175" lvl="1" indent="0">
              <a:buNone/>
            </a:pPr>
            <a:r>
              <a:rPr lang="en-US" sz="1800" dirty="0" smtClean="0"/>
              <a:t>Web Forms &amp; MVC</a:t>
            </a:r>
          </a:p>
          <a:p>
            <a:pPr marL="3175" lvl="1" indent="0">
              <a:buNone/>
            </a:pPr>
            <a:r>
              <a:rPr lang="en-US" sz="1800" dirty="0" smtClean="0"/>
              <a:t>AJAX &amp; Stateless Web Roles</a:t>
            </a:r>
          </a:p>
          <a:p>
            <a:pPr marL="3175" lvl="1" indent="0">
              <a:buNone/>
            </a:pPr>
            <a:r>
              <a:rPr lang="en-US" sz="1800" dirty="0" smtClean="0"/>
              <a:t>Session State</a:t>
            </a:r>
          </a:p>
          <a:p>
            <a:pPr marL="3175" lvl="1" indent="0">
              <a:spcAft>
                <a:spcPts val="600"/>
              </a:spcAft>
              <a:buNone/>
            </a:pPr>
            <a:r>
              <a:rPr lang="en-US" sz="1800" dirty="0" smtClean="0"/>
              <a:t>DNS</a:t>
            </a:r>
          </a:p>
          <a:p>
            <a:pPr>
              <a:spcAft>
                <a:spcPts val="600"/>
              </a:spcAft>
            </a:pPr>
            <a:r>
              <a:rPr lang="en-US" sz="3200" dirty="0"/>
              <a:t>Advanced Techniques</a:t>
            </a:r>
          </a:p>
          <a:p>
            <a:pPr marL="3175" lvl="1" indent="0">
              <a:buNone/>
            </a:pPr>
            <a:r>
              <a:rPr lang="en-US" sz="1800" dirty="0"/>
              <a:t>Full IIS</a:t>
            </a:r>
          </a:p>
          <a:p>
            <a:pPr marL="3175" lvl="1" indent="0">
              <a:buNone/>
            </a:pPr>
            <a:r>
              <a:rPr lang="en-US" sz="1800" dirty="0"/>
              <a:t>Multi-tenancy</a:t>
            </a:r>
          </a:p>
          <a:p>
            <a:pPr marL="3175" lvl="1" indent="0">
              <a:spcAft>
                <a:spcPts val="600"/>
              </a:spcAft>
              <a:buNone/>
            </a:pPr>
            <a:r>
              <a:rPr lang="en-US" sz="1800" dirty="0"/>
              <a:t>Web </a:t>
            </a:r>
            <a:r>
              <a:rPr lang="en-US" sz="1800" dirty="0" smtClean="0"/>
              <a:t>Deploy</a:t>
            </a:r>
          </a:p>
          <a:p>
            <a:pPr>
              <a:spcAft>
                <a:spcPts val="600"/>
              </a:spcAft>
            </a:pPr>
            <a:r>
              <a:rPr lang="en-US" sz="3200" dirty="0"/>
              <a:t>Challenges</a:t>
            </a:r>
          </a:p>
          <a:p>
            <a:pPr marL="3175" lvl="1" indent="0">
              <a:buNone/>
            </a:pPr>
            <a:r>
              <a:rPr lang="en-US" sz="1800" dirty="0"/>
              <a:t>File Upload</a:t>
            </a:r>
          </a:p>
        </p:txBody>
      </p:sp>
    </p:spTree>
    <p:extLst>
      <p:ext uri="{BB962C8B-B14F-4D97-AF65-F5344CB8AC3E}">
        <p14:creationId xmlns:p14="http://schemas.microsoft.com/office/powerpoint/2010/main" val="1560723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ASP.NET in Windows Azure</a:t>
            </a:r>
            <a:endParaRPr lang="en-US" dirty="0"/>
          </a:p>
        </p:txBody>
      </p:sp>
      <p:sp>
        <p:nvSpPr>
          <p:cNvPr id="12" name="Subtitle 11"/>
          <p:cNvSpPr>
            <a:spLocks noGrp="1"/>
          </p:cNvSpPr>
          <p:nvPr>
            <p:ph type="subTitle" idx="1"/>
          </p:nvPr>
        </p:nvSpPr>
        <p:spPr/>
        <p:txBody>
          <a:bodyPr/>
          <a:lstStyle/>
          <a:p>
            <a:endParaRPr lang="en-US"/>
          </a:p>
        </p:txBody>
      </p:sp>
      <p:sp>
        <p:nvSpPr>
          <p:cNvPr id="13" name="Text Placeholder 1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914767878"/>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Web Forms and </a:t>
            </a:r>
            <a:r>
              <a:rPr lang="en-US" dirty="0"/>
              <a:t>MVC</a:t>
            </a:r>
          </a:p>
        </p:txBody>
      </p:sp>
      <p:sp>
        <p:nvSpPr>
          <p:cNvPr id="4" name="Content Placeholder 3"/>
          <p:cNvSpPr>
            <a:spLocks noGrp="1"/>
          </p:cNvSpPr>
          <p:nvPr>
            <p:ph type="body" sz="quarter" idx="10"/>
          </p:nvPr>
        </p:nvSpPr>
        <p:spPr>
          <a:xfrm>
            <a:off x="519112" y="1447799"/>
            <a:ext cx="5575301" cy="946413"/>
          </a:xfrm>
        </p:spPr>
        <p:txBody>
          <a:bodyPr/>
          <a:lstStyle/>
          <a:p>
            <a:pPr marL="3175" indent="0" defTabSz="914325">
              <a:spcBef>
                <a:spcPts val="0"/>
              </a:spcBef>
              <a:spcAft>
                <a:spcPts val="900"/>
              </a:spcAft>
              <a:buNone/>
            </a:pPr>
            <a:r>
              <a:rPr lang="en-US" sz="4000" spc="-100" dirty="0">
                <a:solidFill>
                  <a:schemeClr val="accent2">
                    <a:alpha val="99000"/>
                  </a:schemeClr>
                </a:solidFill>
                <a:latin typeface="Segoe UI Light" pitchFamily="34" charset="0"/>
              </a:rPr>
              <a:t>Windows Azure Tools for Visual Studio pre-defined role templates</a:t>
            </a:r>
          </a:p>
          <a:p>
            <a:pPr marL="3175" lvl="1" indent="0" defTabSz="914325">
              <a:spcBef>
                <a:spcPts val="0"/>
              </a:spcBef>
              <a:buNone/>
            </a:pPr>
            <a:r>
              <a:rPr lang="en-US" sz="2000" spc="-51" dirty="0"/>
              <a:t>ASP.NET </a:t>
            </a:r>
            <a:r>
              <a:rPr lang="en-US" sz="2000" spc="-51" dirty="0" err="1"/>
              <a:t>WebForms</a:t>
            </a:r>
            <a:r>
              <a:rPr lang="en-US" sz="2000" spc="-51" dirty="0"/>
              <a:t> Role</a:t>
            </a:r>
          </a:p>
          <a:p>
            <a:pPr marL="3175" lvl="1" indent="0" defTabSz="914325">
              <a:spcBef>
                <a:spcPts val="0"/>
              </a:spcBef>
              <a:buNone/>
            </a:pPr>
            <a:r>
              <a:rPr lang="en-US" sz="2000" spc="-51" dirty="0"/>
              <a:t>ASP.NET MVC 3 Role</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3196" y="1499616"/>
            <a:ext cx="5329237" cy="3335986"/>
          </a:xfrm>
          <a:prstGeom prst="rect">
            <a:avLst/>
          </a:prstGeom>
          <a:noFill/>
          <a:ln w="9525">
            <a:noFill/>
            <a:miter lim="800000"/>
            <a:headEnd/>
            <a:tailEnd/>
          </a:ln>
          <a:effectLst>
            <a:outerShdw blurRad="50800" dist="25400" dir="2700000" algn="tl" rotWithShape="0">
              <a:prstClr val="black">
                <a:alpha val="20000"/>
              </a:prstClr>
            </a:outerShdw>
          </a:effectLst>
          <a:extLst/>
        </p:spPr>
      </p:pic>
    </p:spTree>
    <p:extLst>
      <p:ext uri="{BB962C8B-B14F-4D97-AF65-F5344CB8AC3E}">
        <p14:creationId xmlns:p14="http://schemas.microsoft.com/office/powerpoint/2010/main" val="62189212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 y="1160586"/>
            <a:ext cx="12188825" cy="5697414"/>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smtClean="0"/>
              <a:t>What’s Different?</a:t>
            </a:r>
            <a:endParaRPr lang="en-US" dirty="0"/>
          </a:p>
        </p:txBody>
      </p:sp>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5333" y="4776349"/>
            <a:ext cx="8162925" cy="1695450"/>
          </a:xfrm>
          <a:prstGeom prst="rect">
            <a:avLst/>
          </a:prstGeom>
          <a:noFill/>
          <a:ln w="254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 name="Group 3"/>
          <p:cNvGrpSpPr/>
          <p:nvPr/>
        </p:nvGrpSpPr>
        <p:grpSpPr>
          <a:xfrm>
            <a:off x="6878505" y="1318187"/>
            <a:ext cx="3299753" cy="3299753"/>
            <a:chOff x="5256211" y="1266238"/>
            <a:chExt cx="3299753" cy="3299753"/>
          </a:xfrm>
        </p:grpSpPr>
        <p:sp>
          <p:nvSpPr>
            <p:cNvPr id="10" name="Rectangle 9"/>
            <p:cNvSpPr/>
            <p:nvPr/>
          </p:nvSpPr>
          <p:spPr>
            <a:xfrm>
              <a:off x="5256211" y="1266238"/>
              <a:ext cx="3299753" cy="329975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1"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4555" t="10555"/>
            <a:stretch/>
          </p:blipFill>
          <p:spPr bwMode="auto">
            <a:xfrm>
              <a:off x="5373441" y="1383469"/>
              <a:ext cx="3027362" cy="3067050"/>
            </a:xfrm>
            <a:prstGeom prst="rect">
              <a:avLst/>
            </a:prstGeom>
            <a:noFill/>
            <a:ln w="254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5333" y="1312765"/>
            <a:ext cx="3305175" cy="330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20522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30"/>
                                        </p:tgtEl>
                                        <p:attrNameLst>
                                          <p:attrName>style.visibility</p:attrName>
                                        </p:attrNameLst>
                                      </p:cBhvr>
                                      <p:to>
                                        <p:strVal val="visible"/>
                                      </p:to>
                                    </p:set>
                                    <p:animEffect transition="in" filter="fade">
                                      <p:cBhvr>
                                        <p:cTn id="11"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Statelessness</a:t>
            </a:r>
            <a:endParaRPr lang="en-US" dirty="0"/>
          </a:p>
        </p:txBody>
      </p:sp>
      <p:sp>
        <p:nvSpPr>
          <p:cNvPr id="3" name="Content Placeholder 2"/>
          <p:cNvSpPr>
            <a:spLocks noGrp="1"/>
          </p:cNvSpPr>
          <p:nvPr>
            <p:ph type="body" sz="quarter" idx="10"/>
          </p:nvPr>
        </p:nvSpPr>
        <p:spPr/>
        <p:txBody>
          <a:bodyPr/>
          <a:lstStyle/>
          <a:p>
            <a:pPr marL="3175" indent="0" defTabSz="914325">
              <a:spcBef>
                <a:spcPts val="0"/>
              </a:spcBef>
              <a:spcAft>
                <a:spcPts val="900"/>
              </a:spcAft>
              <a:buNone/>
            </a:pPr>
            <a:r>
              <a:rPr lang="en-US" sz="4000" spc="-100" dirty="0" smtClean="0">
                <a:solidFill>
                  <a:schemeClr val="accent2">
                    <a:alpha val="99000"/>
                  </a:schemeClr>
                </a:solidFill>
                <a:latin typeface="Segoe UI Light" pitchFamily="34" charset="0"/>
              </a:rPr>
              <a:t>Load balancer round-robins </a:t>
            </a:r>
            <a:br>
              <a:rPr lang="en-US" sz="4000" spc="-100" dirty="0" smtClean="0">
                <a:solidFill>
                  <a:schemeClr val="accent2">
                    <a:alpha val="99000"/>
                  </a:schemeClr>
                </a:solidFill>
                <a:latin typeface="Segoe UI Light" pitchFamily="34" charset="0"/>
              </a:rPr>
            </a:br>
            <a:r>
              <a:rPr lang="en-US" sz="4000" spc="-100" dirty="0" smtClean="0">
                <a:solidFill>
                  <a:schemeClr val="accent2">
                    <a:alpha val="99000"/>
                  </a:schemeClr>
                </a:solidFill>
                <a:latin typeface="Segoe UI Light" pitchFamily="34" charset="0"/>
              </a:rPr>
              <a:t>requests in multi instance roles</a:t>
            </a:r>
          </a:p>
          <a:p>
            <a:pPr marL="3175" lvl="1" indent="0" defTabSz="914325">
              <a:spcBef>
                <a:spcPts val="0"/>
              </a:spcBef>
              <a:spcAft>
                <a:spcPts val="900"/>
              </a:spcAft>
              <a:buNone/>
            </a:pPr>
            <a:endParaRPr lang="en-US" sz="2000" spc="-100" dirty="0" smtClean="0">
              <a:solidFill>
                <a:schemeClr val="accent2">
                  <a:alpha val="99000"/>
                </a:schemeClr>
              </a:solidFill>
              <a:latin typeface="Segoe UI Light" pitchFamily="34" charset="0"/>
            </a:endParaRPr>
          </a:p>
          <a:p>
            <a:pPr marL="3175" indent="0" defTabSz="914325">
              <a:spcBef>
                <a:spcPts val="0"/>
              </a:spcBef>
              <a:spcAft>
                <a:spcPts val="900"/>
              </a:spcAft>
              <a:buNone/>
            </a:pPr>
            <a:r>
              <a:rPr lang="en-US" sz="4000" spc="-100" dirty="0" smtClean="0">
                <a:solidFill>
                  <a:schemeClr val="accent2">
                    <a:alpha val="99000"/>
                  </a:schemeClr>
                </a:solidFill>
                <a:latin typeface="Segoe UI Light" pitchFamily="34" charset="0"/>
              </a:rPr>
              <a:t>Follow web farm best practices</a:t>
            </a:r>
          </a:p>
          <a:p>
            <a:pPr marL="0" lvl="1" indent="0">
              <a:buNone/>
            </a:pPr>
            <a:r>
              <a:rPr lang="en-US" sz="2000" spc="-51" dirty="0" smtClean="0"/>
              <a:t>Do not store state on individual instances </a:t>
            </a:r>
          </a:p>
          <a:p>
            <a:pPr marL="0" lvl="1" indent="0">
              <a:buNone/>
            </a:pPr>
            <a:r>
              <a:rPr lang="en-US" sz="2000" spc="-51" dirty="0" smtClean="0"/>
              <a:t>Do not assume subsequent requests will hit the same instance</a:t>
            </a:r>
          </a:p>
          <a:p>
            <a:pPr marL="0" lvl="2" indent="0">
              <a:buNone/>
            </a:pPr>
            <a:r>
              <a:rPr lang="en-US" sz="2000" spc="-51" dirty="0" smtClean="0"/>
              <a:t>Don’t forget things like dynamically generated images loaded by a page</a:t>
            </a:r>
            <a:endParaRPr lang="en-US" sz="2000" spc="-51" dirty="0"/>
          </a:p>
        </p:txBody>
      </p:sp>
      <p:sp>
        <p:nvSpPr>
          <p:cNvPr id="4" name="Freeform 83"/>
          <p:cNvSpPr>
            <a:spLocks noEditPoints="1"/>
          </p:cNvSpPr>
          <p:nvPr/>
        </p:nvSpPr>
        <p:spPr bwMode="black">
          <a:xfrm>
            <a:off x="8413409" y="1630355"/>
            <a:ext cx="2805454" cy="2961518"/>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solidFill>
                <a:srgbClr val="292929"/>
              </a:solidFill>
            </a:endParaRPr>
          </a:p>
        </p:txBody>
      </p:sp>
    </p:spTree>
    <p:extLst>
      <p:ext uri="{BB962C8B-B14F-4D97-AF65-F5344CB8AC3E}">
        <p14:creationId xmlns:p14="http://schemas.microsoft.com/office/powerpoint/2010/main" val="2128772033"/>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AJAX and Windows Azure</a:t>
            </a:r>
            <a:endParaRPr lang="en-US" dirty="0"/>
          </a:p>
        </p:txBody>
      </p:sp>
      <p:sp>
        <p:nvSpPr>
          <p:cNvPr id="3" name="Content Placeholder 2"/>
          <p:cNvSpPr>
            <a:spLocks noGrp="1"/>
          </p:cNvSpPr>
          <p:nvPr>
            <p:ph type="body" sz="quarter" idx="10"/>
          </p:nvPr>
        </p:nvSpPr>
        <p:spPr>
          <a:xfrm>
            <a:off x="519112" y="1447799"/>
            <a:ext cx="7760184" cy="4612032"/>
          </a:xfrm>
        </p:spPr>
        <p:txBody>
          <a:bodyPr/>
          <a:lstStyle/>
          <a:p>
            <a:pPr marL="3175" indent="0" defTabSz="914325">
              <a:spcBef>
                <a:spcPts val="0"/>
              </a:spcBef>
              <a:spcAft>
                <a:spcPts val="900"/>
              </a:spcAft>
              <a:buNone/>
            </a:pPr>
            <a:r>
              <a:rPr lang="en-US" sz="3600" spc="-100" dirty="0" smtClean="0">
                <a:solidFill>
                  <a:schemeClr val="accent2">
                    <a:alpha val="99000"/>
                  </a:schemeClr>
                </a:solidFill>
                <a:latin typeface="Segoe UI Light" pitchFamily="34" charset="0"/>
              </a:rPr>
              <a:t>Client side calls may not return to </a:t>
            </a:r>
            <a:br>
              <a:rPr lang="en-US" sz="3600" spc="-100" dirty="0" smtClean="0">
                <a:solidFill>
                  <a:schemeClr val="accent2">
                    <a:alpha val="99000"/>
                  </a:schemeClr>
                </a:solidFill>
                <a:latin typeface="Segoe UI Light" pitchFamily="34" charset="0"/>
              </a:rPr>
            </a:br>
            <a:r>
              <a:rPr lang="en-US" sz="3600" spc="-100" dirty="0" smtClean="0">
                <a:solidFill>
                  <a:schemeClr val="accent2">
                    <a:alpha val="99000"/>
                  </a:schemeClr>
                </a:solidFill>
                <a:latin typeface="Segoe UI Light" pitchFamily="34" charset="0"/>
              </a:rPr>
              <a:t>the same instance the original page </a:t>
            </a:r>
            <a:br>
              <a:rPr lang="en-US" sz="3600" spc="-100" dirty="0" smtClean="0">
                <a:solidFill>
                  <a:schemeClr val="accent2">
                    <a:alpha val="99000"/>
                  </a:schemeClr>
                </a:solidFill>
                <a:latin typeface="Segoe UI Light" pitchFamily="34" charset="0"/>
              </a:rPr>
            </a:br>
            <a:r>
              <a:rPr lang="en-US" sz="3600" spc="-100" dirty="0" smtClean="0">
                <a:solidFill>
                  <a:schemeClr val="accent2">
                    <a:alpha val="99000"/>
                  </a:schemeClr>
                </a:solidFill>
                <a:latin typeface="Segoe UI Light" pitchFamily="34" charset="0"/>
              </a:rPr>
              <a:t>came from</a:t>
            </a:r>
          </a:p>
          <a:p>
            <a:pPr marL="0" lvl="1" indent="0">
              <a:spcBef>
                <a:spcPts val="0"/>
              </a:spcBef>
              <a:buNone/>
            </a:pPr>
            <a:endParaRPr lang="en-US" sz="2000" spc="-51" dirty="0" smtClean="0"/>
          </a:p>
          <a:p>
            <a:pPr marL="3175" indent="0" defTabSz="914325">
              <a:spcBef>
                <a:spcPts val="0"/>
              </a:spcBef>
              <a:spcAft>
                <a:spcPts val="900"/>
              </a:spcAft>
              <a:buNone/>
            </a:pPr>
            <a:r>
              <a:rPr lang="en-US" sz="3600" spc="-100" dirty="0" smtClean="0">
                <a:solidFill>
                  <a:schemeClr val="accent2">
                    <a:alpha val="99000"/>
                  </a:schemeClr>
                </a:solidFill>
                <a:latin typeface="Segoe UI Light" pitchFamily="34" charset="0"/>
              </a:rPr>
              <a:t>AJAX calls must be stateless</a:t>
            </a:r>
          </a:p>
          <a:p>
            <a:pPr marL="0" lvl="1" indent="0">
              <a:buNone/>
            </a:pPr>
            <a:r>
              <a:rPr lang="en-US" sz="2000" spc="-51" dirty="0" smtClean="0"/>
              <a:t>Don’t generate a page and leave state on the server to call via AJAX later</a:t>
            </a:r>
          </a:p>
          <a:p>
            <a:pPr marL="0" lvl="1" indent="0">
              <a:buNone/>
            </a:pPr>
            <a:endParaRPr lang="en-US" sz="2000" spc="-51" dirty="0" smtClean="0"/>
          </a:p>
          <a:p>
            <a:pPr marL="3175" indent="0" defTabSz="914325">
              <a:spcBef>
                <a:spcPts val="0"/>
              </a:spcBef>
              <a:spcAft>
                <a:spcPts val="900"/>
              </a:spcAft>
              <a:buNone/>
            </a:pPr>
            <a:r>
              <a:rPr lang="en-US" sz="3600" spc="-100" dirty="0" smtClean="0">
                <a:solidFill>
                  <a:schemeClr val="accent2">
                    <a:alpha val="99000"/>
                  </a:schemeClr>
                </a:solidFill>
                <a:latin typeface="Segoe UI Light" pitchFamily="34" charset="0"/>
              </a:rPr>
              <a:t>All instances require the same </a:t>
            </a:r>
            <a:br>
              <a:rPr lang="en-US" sz="3600" spc="-100" dirty="0" smtClean="0">
                <a:solidFill>
                  <a:schemeClr val="accent2">
                    <a:alpha val="99000"/>
                  </a:schemeClr>
                </a:solidFill>
                <a:latin typeface="Segoe UI Light" pitchFamily="34" charset="0"/>
              </a:rPr>
            </a:br>
            <a:r>
              <a:rPr lang="en-US" sz="3600" spc="-100" dirty="0" err="1" smtClean="0">
                <a:solidFill>
                  <a:schemeClr val="accent2">
                    <a:alpha val="99000"/>
                  </a:schemeClr>
                </a:solidFill>
                <a:latin typeface="Segoe UI Light" pitchFamily="34" charset="0"/>
              </a:rPr>
              <a:t>MachineKey</a:t>
            </a:r>
            <a:r>
              <a:rPr lang="en-US" sz="3600" spc="-100" dirty="0" smtClean="0">
                <a:solidFill>
                  <a:schemeClr val="accent2">
                    <a:alpha val="99000"/>
                  </a:schemeClr>
                </a:solidFill>
                <a:latin typeface="Segoe UI Light" pitchFamily="34" charset="0"/>
              </a:rPr>
              <a:t> for </a:t>
            </a:r>
            <a:r>
              <a:rPr lang="en-US" sz="3600" spc="-100" dirty="0" err="1" smtClean="0">
                <a:solidFill>
                  <a:schemeClr val="accent2">
                    <a:alpha val="99000"/>
                  </a:schemeClr>
                </a:solidFill>
                <a:latin typeface="Segoe UI Light" pitchFamily="34" charset="0"/>
              </a:rPr>
              <a:t>ViewState</a:t>
            </a:r>
            <a:r>
              <a:rPr lang="en-US" sz="3600" spc="-100" dirty="0" smtClean="0">
                <a:solidFill>
                  <a:schemeClr val="accent2">
                    <a:alpha val="99000"/>
                  </a:schemeClr>
                </a:solidFill>
                <a:latin typeface="Segoe UI Light" pitchFamily="34" charset="0"/>
              </a:rPr>
              <a:t> hashing</a:t>
            </a:r>
          </a:p>
          <a:p>
            <a:pPr marL="0" lvl="1" indent="0">
              <a:buNone/>
            </a:pPr>
            <a:r>
              <a:rPr lang="en-US" sz="2000" spc="-51" dirty="0" smtClean="0"/>
              <a:t>Fabric uses same machine key for all instances in a role</a:t>
            </a:r>
            <a:endParaRPr lang="en-US" sz="2000" spc="-51" dirty="0"/>
          </a:p>
        </p:txBody>
      </p:sp>
      <p:grpSp>
        <p:nvGrpSpPr>
          <p:cNvPr id="8" name="Group 7"/>
          <p:cNvGrpSpPr/>
          <p:nvPr/>
        </p:nvGrpSpPr>
        <p:grpSpPr bwMode="black">
          <a:xfrm>
            <a:off x="8565047" y="2299367"/>
            <a:ext cx="2843182" cy="2927036"/>
            <a:chOff x="3422650" y="3467100"/>
            <a:chExt cx="533400" cy="549275"/>
          </a:xfrm>
          <a:solidFill>
            <a:srgbClr val="FFFFFF"/>
          </a:solidFill>
        </p:grpSpPr>
        <p:sp>
          <p:nvSpPr>
            <p:cNvPr id="9" name="Freeform 82"/>
            <p:cNvSpPr>
              <a:spLocks noEditPoints="1"/>
            </p:cNvSpPr>
            <p:nvPr/>
          </p:nvSpPr>
          <p:spPr bwMode="black">
            <a:xfrm>
              <a:off x="3422650" y="3467100"/>
              <a:ext cx="533400" cy="533400"/>
            </a:xfrm>
            <a:custGeom>
              <a:avLst/>
              <a:gdLst>
                <a:gd name="T0" fmla="*/ 590 w 2193"/>
                <a:gd name="T1" fmla="*/ 531 h 2197"/>
                <a:gd name="T2" fmla="*/ 1140 w 2193"/>
                <a:gd name="T3" fmla="*/ 364 h 2197"/>
                <a:gd name="T4" fmla="*/ 1100 w 2193"/>
                <a:gd name="T5" fmla="*/ 435 h 2197"/>
                <a:gd name="T6" fmla="*/ 1066 w 2193"/>
                <a:gd name="T7" fmla="*/ 405 h 2197"/>
                <a:gd name="T8" fmla="*/ 1025 w 2193"/>
                <a:gd name="T9" fmla="*/ 503 h 2197"/>
                <a:gd name="T10" fmla="*/ 951 w 2193"/>
                <a:gd name="T11" fmla="*/ 405 h 2197"/>
                <a:gd name="T12" fmla="*/ 992 w 2193"/>
                <a:gd name="T13" fmla="*/ 503 h 2197"/>
                <a:gd name="T14" fmla="*/ 877 w 2193"/>
                <a:gd name="T15" fmla="*/ 364 h 2197"/>
                <a:gd name="T16" fmla="*/ 917 w 2193"/>
                <a:gd name="T17" fmla="*/ 544 h 2197"/>
                <a:gd name="T18" fmla="*/ 802 w 2193"/>
                <a:gd name="T19" fmla="*/ 435 h 2197"/>
                <a:gd name="T20" fmla="*/ 802 w 2193"/>
                <a:gd name="T21" fmla="*/ 544 h 2197"/>
                <a:gd name="T22" fmla="*/ 768 w 2193"/>
                <a:gd name="T23" fmla="*/ 435 h 2197"/>
                <a:gd name="T24" fmla="*/ 727 w 2193"/>
                <a:gd name="T25" fmla="*/ 503 h 2197"/>
                <a:gd name="T26" fmla="*/ 693 w 2193"/>
                <a:gd name="T27" fmla="*/ 476 h 2197"/>
                <a:gd name="T28" fmla="*/ 655 w 2193"/>
                <a:gd name="T29" fmla="*/ 282 h 2197"/>
                <a:gd name="T30" fmla="*/ 655 w 2193"/>
                <a:gd name="T31" fmla="*/ 282 h 2197"/>
                <a:gd name="T32" fmla="*/ 1140 w 2193"/>
                <a:gd name="T33" fmla="*/ 92 h 2197"/>
                <a:gd name="T34" fmla="*/ 1100 w 2193"/>
                <a:gd name="T35" fmla="*/ 191 h 2197"/>
                <a:gd name="T36" fmla="*/ 1025 w 2193"/>
                <a:gd name="T37" fmla="*/ 92 h 2197"/>
                <a:gd name="T38" fmla="*/ 1066 w 2193"/>
                <a:gd name="T39" fmla="*/ 191 h 2197"/>
                <a:gd name="T40" fmla="*/ 951 w 2193"/>
                <a:gd name="T41" fmla="*/ 52 h 2197"/>
                <a:gd name="T42" fmla="*/ 992 w 2193"/>
                <a:gd name="T43" fmla="*/ 231 h 2197"/>
                <a:gd name="T44" fmla="*/ 877 w 2193"/>
                <a:gd name="T45" fmla="*/ 123 h 2197"/>
                <a:gd name="T46" fmla="*/ 877 w 2193"/>
                <a:gd name="T47" fmla="*/ 231 h 2197"/>
                <a:gd name="T48" fmla="*/ 842 w 2193"/>
                <a:gd name="T49" fmla="*/ 123 h 2197"/>
                <a:gd name="T50" fmla="*/ 802 w 2193"/>
                <a:gd name="T51" fmla="*/ 191 h 2197"/>
                <a:gd name="T52" fmla="*/ 768 w 2193"/>
                <a:gd name="T53" fmla="*/ 163 h 2197"/>
                <a:gd name="T54" fmla="*/ 653 w 2193"/>
                <a:gd name="T55" fmla="*/ 52 h 2197"/>
                <a:gd name="T56" fmla="*/ 653 w 2193"/>
                <a:gd name="T57" fmla="*/ 163 h 2197"/>
                <a:gd name="T58" fmla="*/ 1315 w 2193"/>
                <a:gd name="T59" fmla="*/ 2023 h 2197"/>
                <a:gd name="T60" fmla="*/ 1444 w 2193"/>
                <a:gd name="T61" fmla="*/ 2179 h 2197"/>
                <a:gd name="T62" fmla="*/ 1597 w 2193"/>
                <a:gd name="T63" fmla="*/ 1488 h 2197"/>
                <a:gd name="T64" fmla="*/ 2182 w 2193"/>
                <a:gd name="T65" fmla="*/ 1590 h 2197"/>
                <a:gd name="T66" fmla="*/ 925 w 2193"/>
                <a:gd name="T67" fmla="*/ 1617 h 2197"/>
                <a:gd name="T68" fmla="*/ 1137 w 2193"/>
                <a:gd name="T69" fmla="*/ 1617 h 2197"/>
                <a:gd name="T70" fmla="*/ 2090 w 2193"/>
                <a:gd name="T71" fmla="*/ 1142 h 2197"/>
                <a:gd name="T72" fmla="*/ 1538 w 2193"/>
                <a:gd name="T73" fmla="*/ 908 h 2197"/>
                <a:gd name="T74" fmla="*/ 1043 w 2193"/>
                <a:gd name="T75" fmla="*/ 908 h 2197"/>
                <a:gd name="T76" fmla="*/ 103 w 2193"/>
                <a:gd name="T77" fmla="*/ 1377 h 2197"/>
                <a:gd name="T78" fmla="*/ 1675 w 2193"/>
                <a:gd name="T79" fmla="*/ 1407 h 2197"/>
                <a:gd name="T80" fmla="*/ 1268 w 2193"/>
                <a:gd name="T81" fmla="*/ 1660 h 2197"/>
                <a:gd name="T82" fmla="*/ 1268 w 2193"/>
                <a:gd name="T83" fmla="*/ 1660 h 2197"/>
                <a:gd name="T84" fmla="*/ 1140 w 2193"/>
                <a:gd name="T85" fmla="*/ 788 h 2197"/>
                <a:gd name="T86" fmla="*/ 1025 w 2193"/>
                <a:gd name="T87" fmla="*/ 677 h 2197"/>
                <a:gd name="T88" fmla="*/ 1025 w 2193"/>
                <a:gd name="T89" fmla="*/ 788 h 2197"/>
                <a:gd name="T90" fmla="*/ 653 w 2193"/>
                <a:gd name="T91" fmla="*/ 788 h 2197"/>
                <a:gd name="T92" fmla="*/ 693 w 2193"/>
                <a:gd name="T93" fmla="*/ 717 h 2197"/>
                <a:gd name="T94" fmla="*/ 727 w 2193"/>
                <a:gd name="T95" fmla="*/ 748 h 2197"/>
                <a:gd name="T96" fmla="*/ 842 w 2193"/>
                <a:gd name="T97" fmla="*/ 856 h 2197"/>
                <a:gd name="T98" fmla="*/ 842 w 2193"/>
                <a:gd name="T99" fmla="*/ 748 h 2197"/>
                <a:gd name="T100" fmla="*/ 877 w 2193"/>
                <a:gd name="T101" fmla="*/ 856 h 2197"/>
                <a:gd name="T102" fmla="*/ 917 w 2193"/>
                <a:gd name="T103" fmla="*/ 788 h 2197"/>
                <a:gd name="T104" fmla="*/ 951 w 2193"/>
                <a:gd name="T105" fmla="*/ 816 h 2197"/>
                <a:gd name="T106" fmla="*/ 992 w 2193"/>
                <a:gd name="T107" fmla="*/ 717 h 2197"/>
                <a:gd name="T108" fmla="*/ 1066 w 2193"/>
                <a:gd name="T109" fmla="*/ 856 h 2197"/>
                <a:gd name="T110" fmla="*/ 176 w 2193"/>
                <a:gd name="T111" fmla="*/ 1407 h 2197"/>
                <a:gd name="T112" fmla="*/ 0 w 2193"/>
                <a:gd name="T113" fmla="*/ 1622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3" h="2197">
                  <a:moveTo>
                    <a:pt x="655" y="595"/>
                  </a:moveTo>
                  <a:cubicBezTo>
                    <a:pt x="1538" y="595"/>
                    <a:pt x="1538" y="595"/>
                    <a:pt x="1538" y="595"/>
                  </a:cubicBezTo>
                  <a:cubicBezTo>
                    <a:pt x="1574" y="595"/>
                    <a:pt x="1603" y="566"/>
                    <a:pt x="1603" y="531"/>
                  </a:cubicBezTo>
                  <a:cubicBezTo>
                    <a:pt x="1603" y="377"/>
                    <a:pt x="1603" y="377"/>
                    <a:pt x="1603" y="377"/>
                  </a:cubicBezTo>
                  <a:cubicBezTo>
                    <a:pt x="1603" y="342"/>
                    <a:pt x="1574" y="313"/>
                    <a:pt x="1538" y="313"/>
                  </a:cubicBezTo>
                  <a:cubicBezTo>
                    <a:pt x="655" y="313"/>
                    <a:pt x="655" y="313"/>
                    <a:pt x="655" y="313"/>
                  </a:cubicBezTo>
                  <a:cubicBezTo>
                    <a:pt x="619" y="313"/>
                    <a:pt x="590" y="342"/>
                    <a:pt x="590" y="377"/>
                  </a:cubicBezTo>
                  <a:cubicBezTo>
                    <a:pt x="590" y="531"/>
                    <a:pt x="590" y="531"/>
                    <a:pt x="590" y="531"/>
                  </a:cubicBezTo>
                  <a:cubicBezTo>
                    <a:pt x="590" y="566"/>
                    <a:pt x="619" y="595"/>
                    <a:pt x="655" y="595"/>
                  </a:cubicBezTo>
                  <a:close/>
                  <a:moveTo>
                    <a:pt x="1464" y="403"/>
                  </a:moveTo>
                  <a:cubicBezTo>
                    <a:pt x="1492" y="403"/>
                    <a:pt x="1515" y="426"/>
                    <a:pt x="1515" y="454"/>
                  </a:cubicBezTo>
                  <a:cubicBezTo>
                    <a:pt x="1515" y="482"/>
                    <a:pt x="1492" y="505"/>
                    <a:pt x="1464" y="505"/>
                  </a:cubicBezTo>
                  <a:cubicBezTo>
                    <a:pt x="1436" y="505"/>
                    <a:pt x="1413" y="482"/>
                    <a:pt x="1413" y="454"/>
                  </a:cubicBezTo>
                  <a:cubicBezTo>
                    <a:pt x="1413" y="426"/>
                    <a:pt x="1436" y="403"/>
                    <a:pt x="1464" y="403"/>
                  </a:cubicBezTo>
                  <a:close/>
                  <a:moveTo>
                    <a:pt x="1100" y="364"/>
                  </a:moveTo>
                  <a:cubicBezTo>
                    <a:pt x="1140" y="364"/>
                    <a:pt x="1140" y="364"/>
                    <a:pt x="1140" y="364"/>
                  </a:cubicBezTo>
                  <a:cubicBezTo>
                    <a:pt x="1140" y="405"/>
                    <a:pt x="1140" y="405"/>
                    <a:pt x="1140" y="405"/>
                  </a:cubicBezTo>
                  <a:cubicBezTo>
                    <a:pt x="1100" y="405"/>
                    <a:pt x="1100" y="405"/>
                    <a:pt x="1100" y="405"/>
                  </a:cubicBezTo>
                  <a:lnTo>
                    <a:pt x="1100" y="364"/>
                  </a:lnTo>
                  <a:close/>
                  <a:moveTo>
                    <a:pt x="1100" y="435"/>
                  </a:moveTo>
                  <a:cubicBezTo>
                    <a:pt x="1140" y="435"/>
                    <a:pt x="1140" y="435"/>
                    <a:pt x="1140" y="435"/>
                  </a:cubicBezTo>
                  <a:cubicBezTo>
                    <a:pt x="1140" y="476"/>
                    <a:pt x="1140" y="476"/>
                    <a:pt x="1140" y="476"/>
                  </a:cubicBezTo>
                  <a:cubicBezTo>
                    <a:pt x="1100" y="476"/>
                    <a:pt x="1100" y="476"/>
                    <a:pt x="1100" y="476"/>
                  </a:cubicBezTo>
                  <a:lnTo>
                    <a:pt x="1100" y="435"/>
                  </a:lnTo>
                  <a:close/>
                  <a:moveTo>
                    <a:pt x="1100" y="503"/>
                  </a:moveTo>
                  <a:cubicBezTo>
                    <a:pt x="1140" y="503"/>
                    <a:pt x="1140" y="503"/>
                    <a:pt x="1140" y="503"/>
                  </a:cubicBezTo>
                  <a:cubicBezTo>
                    <a:pt x="1140" y="544"/>
                    <a:pt x="1140" y="544"/>
                    <a:pt x="1140" y="544"/>
                  </a:cubicBezTo>
                  <a:cubicBezTo>
                    <a:pt x="1100" y="544"/>
                    <a:pt x="1100" y="544"/>
                    <a:pt x="1100" y="544"/>
                  </a:cubicBezTo>
                  <a:lnTo>
                    <a:pt x="1100" y="503"/>
                  </a:lnTo>
                  <a:close/>
                  <a:moveTo>
                    <a:pt x="1025" y="364"/>
                  </a:moveTo>
                  <a:cubicBezTo>
                    <a:pt x="1066" y="364"/>
                    <a:pt x="1066" y="364"/>
                    <a:pt x="1066" y="364"/>
                  </a:cubicBezTo>
                  <a:cubicBezTo>
                    <a:pt x="1066" y="405"/>
                    <a:pt x="1066" y="405"/>
                    <a:pt x="1066" y="405"/>
                  </a:cubicBezTo>
                  <a:cubicBezTo>
                    <a:pt x="1025" y="405"/>
                    <a:pt x="1025" y="405"/>
                    <a:pt x="1025" y="405"/>
                  </a:cubicBezTo>
                  <a:lnTo>
                    <a:pt x="1025" y="364"/>
                  </a:lnTo>
                  <a:close/>
                  <a:moveTo>
                    <a:pt x="1025" y="435"/>
                  </a:moveTo>
                  <a:cubicBezTo>
                    <a:pt x="1066" y="435"/>
                    <a:pt x="1066" y="435"/>
                    <a:pt x="1066" y="435"/>
                  </a:cubicBezTo>
                  <a:cubicBezTo>
                    <a:pt x="1066" y="476"/>
                    <a:pt x="1066" y="476"/>
                    <a:pt x="1066" y="476"/>
                  </a:cubicBezTo>
                  <a:cubicBezTo>
                    <a:pt x="1025" y="476"/>
                    <a:pt x="1025" y="476"/>
                    <a:pt x="1025" y="476"/>
                  </a:cubicBezTo>
                  <a:lnTo>
                    <a:pt x="1025" y="435"/>
                  </a:lnTo>
                  <a:close/>
                  <a:moveTo>
                    <a:pt x="1025" y="503"/>
                  </a:moveTo>
                  <a:cubicBezTo>
                    <a:pt x="1066" y="503"/>
                    <a:pt x="1066" y="503"/>
                    <a:pt x="1066" y="503"/>
                  </a:cubicBezTo>
                  <a:cubicBezTo>
                    <a:pt x="1066" y="544"/>
                    <a:pt x="1066" y="544"/>
                    <a:pt x="1066" y="544"/>
                  </a:cubicBezTo>
                  <a:cubicBezTo>
                    <a:pt x="1025" y="544"/>
                    <a:pt x="1025" y="544"/>
                    <a:pt x="1025" y="544"/>
                  </a:cubicBezTo>
                  <a:lnTo>
                    <a:pt x="1025" y="503"/>
                  </a:lnTo>
                  <a:close/>
                  <a:moveTo>
                    <a:pt x="951" y="364"/>
                  </a:moveTo>
                  <a:cubicBezTo>
                    <a:pt x="992" y="364"/>
                    <a:pt x="992" y="364"/>
                    <a:pt x="992" y="364"/>
                  </a:cubicBezTo>
                  <a:cubicBezTo>
                    <a:pt x="992" y="405"/>
                    <a:pt x="992" y="405"/>
                    <a:pt x="992" y="405"/>
                  </a:cubicBezTo>
                  <a:cubicBezTo>
                    <a:pt x="951" y="405"/>
                    <a:pt x="951" y="405"/>
                    <a:pt x="951" y="405"/>
                  </a:cubicBezTo>
                  <a:lnTo>
                    <a:pt x="951" y="364"/>
                  </a:lnTo>
                  <a:close/>
                  <a:moveTo>
                    <a:pt x="951" y="435"/>
                  </a:moveTo>
                  <a:cubicBezTo>
                    <a:pt x="992" y="435"/>
                    <a:pt x="992" y="435"/>
                    <a:pt x="992" y="435"/>
                  </a:cubicBezTo>
                  <a:cubicBezTo>
                    <a:pt x="992" y="476"/>
                    <a:pt x="992" y="476"/>
                    <a:pt x="992" y="476"/>
                  </a:cubicBezTo>
                  <a:cubicBezTo>
                    <a:pt x="951" y="476"/>
                    <a:pt x="951" y="476"/>
                    <a:pt x="951" y="476"/>
                  </a:cubicBezTo>
                  <a:lnTo>
                    <a:pt x="951" y="435"/>
                  </a:lnTo>
                  <a:close/>
                  <a:moveTo>
                    <a:pt x="951" y="503"/>
                  </a:moveTo>
                  <a:cubicBezTo>
                    <a:pt x="992" y="503"/>
                    <a:pt x="992" y="503"/>
                    <a:pt x="992" y="503"/>
                  </a:cubicBezTo>
                  <a:cubicBezTo>
                    <a:pt x="992" y="544"/>
                    <a:pt x="992" y="544"/>
                    <a:pt x="992" y="544"/>
                  </a:cubicBezTo>
                  <a:cubicBezTo>
                    <a:pt x="951" y="544"/>
                    <a:pt x="951" y="544"/>
                    <a:pt x="951" y="544"/>
                  </a:cubicBezTo>
                  <a:lnTo>
                    <a:pt x="951" y="503"/>
                  </a:lnTo>
                  <a:close/>
                  <a:moveTo>
                    <a:pt x="877" y="364"/>
                  </a:moveTo>
                  <a:cubicBezTo>
                    <a:pt x="917" y="364"/>
                    <a:pt x="917" y="364"/>
                    <a:pt x="917" y="364"/>
                  </a:cubicBezTo>
                  <a:cubicBezTo>
                    <a:pt x="917" y="405"/>
                    <a:pt x="917" y="405"/>
                    <a:pt x="917" y="405"/>
                  </a:cubicBezTo>
                  <a:cubicBezTo>
                    <a:pt x="877" y="405"/>
                    <a:pt x="877" y="405"/>
                    <a:pt x="877" y="405"/>
                  </a:cubicBezTo>
                  <a:lnTo>
                    <a:pt x="877" y="364"/>
                  </a:lnTo>
                  <a:close/>
                  <a:moveTo>
                    <a:pt x="877" y="435"/>
                  </a:moveTo>
                  <a:cubicBezTo>
                    <a:pt x="917" y="435"/>
                    <a:pt x="917" y="435"/>
                    <a:pt x="917" y="435"/>
                  </a:cubicBezTo>
                  <a:cubicBezTo>
                    <a:pt x="917" y="476"/>
                    <a:pt x="917" y="476"/>
                    <a:pt x="917" y="476"/>
                  </a:cubicBezTo>
                  <a:cubicBezTo>
                    <a:pt x="877" y="476"/>
                    <a:pt x="877" y="476"/>
                    <a:pt x="877" y="476"/>
                  </a:cubicBezTo>
                  <a:lnTo>
                    <a:pt x="877" y="435"/>
                  </a:lnTo>
                  <a:close/>
                  <a:moveTo>
                    <a:pt x="877" y="503"/>
                  </a:moveTo>
                  <a:cubicBezTo>
                    <a:pt x="917" y="503"/>
                    <a:pt x="917" y="503"/>
                    <a:pt x="917" y="503"/>
                  </a:cubicBezTo>
                  <a:cubicBezTo>
                    <a:pt x="917" y="544"/>
                    <a:pt x="917" y="544"/>
                    <a:pt x="917" y="544"/>
                  </a:cubicBezTo>
                  <a:cubicBezTo>
                    <a:pt x="877" y="544"/>
                    <a:pt x="877" y="544"/>
                    <a:pt x="877" y="544"/>
                  </a:cubicBezTo>
                  <a:lnTo>
                    <a:pt x="877" y="503"/>
                  </a:lnTo>
                  <a:close/>
                  <a:moveTo>
                    <a:pt x="802" y="364"/>
                  </a:moveTo>
                  <a:cubicBezTo>
                    <a:pt x="842" y="364"/>
                    <a:pt x="842" y="364"/>
                    <a:pt x="842" y="364"/>
                  </a:cubicBezTo>
                  <a:cubicBezTo>
                    <a:pt x="842" y="405"/>
                    <a:pt x="842" y="405"/>
                    <a:pt x="842" y="405"/>
                  </a:cubicBezTo>
                  <a:cubicBezTo>
                    <a:pt x="802" y="405"/>
                    <a:pt x="802" y="405"/>
                    <a:pt x="802" y="405"/>
                  </a:cubicBezTo>
                  <a:lnTo>
                    <a:pt x="802" y="364"/>
                  </a:lnTo>
                  <a:close/>
                  <a:moveTo>
                    <a:pt x="802" y="435"/>
                  </a:moveTo>
                  <a:cubicBezTo>
                    <a:pt x="842" y="435"/>
                    <a:pt x="842" y="435"/>
                    <a:pt x="842" y="435"/>
                  </a:cubicBezTo>
                  <a:cubicBezTo>
                    <a:pt x="842" y="476"/>
                    <a:pt x="842" y="476"/>
                    <a:pt x="842" y="476"/>
                  </a:cubicBezTo>
                  <a:cubicBezTo>
                    <a:pt x="802" y="476"/>
                    <a:pt x="802" y="476"/>
                    <a:pt x="802" y="476"/>
                  </a:cubicBezTo>
                  <a:lnTo>
                    <a:pt x="802" y="435"/>
                  </a:lnTo>
                  <a:close/>
                  <a:moveTo>
                    <a:pt x="802" y="503"/>
                  </a:moveTo>
                  <a:cubicBezTo>
                    <a:pt x="842" y="503"/>
                    <a:pt x="842" y="503"/>
                    <a:pt x="842" y="503"/>
                  </a:cubicBezTo>
                  <a:cubicBezTo>
                    <a:pt x="842" y="544"/>
                    <a:pt x="842" y="544"/>
                    <a:pt x="842" y="544"/>
                  </a:cubicBezTo>
                  <a:cubicBezTo>
                    <a:pt x="802" y="544"/>
                    <a:pt x="802" y="544"/>
                    <a:pt x="802" y="544"/>
                  </a:cubicBezTo>
                  <a:lnTo>
                    <a:pt x="802" y="503"/>
                  </a:lnTo>
                  <a:close/>
                  <a:moveTo>
                    <a:pt x="727" y="364"/>
                  </a:moveTo>
                  <a:cubicBezTo>
                    <a:pt x="768" y="364"/>
                    <a:pt x="768" y="364"/>
                    <a:pt x="768" y="364"/>
                  </a:cubicBezTo>
                  <a:cubicBezTo>
                    <a:pt x="768" y="405"/>
                    <a:pt x="768" y="405"/>
                    <a:pt x="768" y="405"/>
                  </a:cubicBezTo>
                  <a:cubicBezTo>
                    <a:pt x="727" y="405"/>
                    <a:pt x="727" y="405"/>
                    <a:pt x="727" y="405"/>
                  </a:cubicBezTo>
                  <a:lnTo>
                    <a:pt x="727" y="364"/>
                  </a:lnTo>
                  <a:close/>
                  <a:moveTo>
                    <a:pt x="727" y="435"/>
                  </a:moveTo>
                  <a:cubicBezTo>
                    <a:pt x="768" y="435"/>
                    <a:pt x="768" y="435"/>
                    <a:pt x="768" y="435"/>
                  </a:cubicBezTo>
                  <a:cubicBezTo>
                    <a:pt x="768" y="476"/>
                    <a:pt x="768" y="476"/>
                    <a:pt x="768" y="476"/>
                  </a:cubicBezTo>
                  <a:cubicBezTo>
                    <a:pt x="727" y="476"/>
                    <a:pt x="727" y="476"/>
                    <a:pt x="727" y="476"/>
                  </a:cubicBezTo>
                  <a:lnTo>
                    <a:pt x="727" y="435"/>
                  </a:lnTo>
                  <a:close/>
                  <a:moveTo>
                    <a:pt x="727" y="503"/>
                  </a:moveTo>
                  <a:cubicBezTo>
                    <a:pt x="768" y="503"/>
                    <a:pt x="768" y="503"/>
                    <a:pt x="768" y="503"/>
                  </a:cubicBezTo>
                  <a:cubicBezTo>
                    <a:pt x="768" y="544"/>
                    <a:pt x="768" y="544"/>
                    <a:pt x="768" y="544"/>
                  </a:cubicBezTo>
                  <a:cubicBezTo>
                    <a:pt x="727" y="544"/>
                    <a:pt x="727" y="544"/>
                    <a:pt x="727" y="544"/>
                  </a:cubicBezTo>
                  <a:lnTo>
                    <a:pt x="727" y="503"/>
                  </a:lnTo>
                  <a:close/>
                  <a:moveTo>
                    <a:pt x="653" y="364"/>
                  </a:moveTo>
                  <a:cubicBezTo>
                    <a:pt x="693" y="364"/>
                    <a:pt x="693" y="364"/>
                    <a:pt x="693" y="364"/>
                  </a:cubicBezTo>
                  <a:cubicBezTo>
                    <a:pt x="693" y="405"/>
                    <a:pt x="693" y="405"/>
                    <a:pt x="693" y="405"/>
                  </a:cubicBezTo>
                  <a:cubicBezTo>
                    <a:pt x="653" y="405"/>
                    <a:pt x="653" y="405"/>
                    <a:pt x="653" y="405"/>
                  </a:cubicBezTo>
                  <a:lnTo>
                    <a:pt x="653" y="364"/>
                  </a:lnTo>
                  <a:close/>
                  <a:moveTo>
                    <a:pt x="653" y="435"/>
                  </a:moveTo>
                  <a:cubicBezTo>
                    <a:pt x="693" y="435"/>
                    <a:pt x="693" y="435"/>
                    <a:pt x="693" y="435"/>
                  </a:cubicBezTo>
                  <a:cubicBezTo>
                    <a:pt x="693" y="476"/>
                    <a:pt x="693" y="476"/>
                    <a:pt x="693" y="476"/>
                  </a:cubicBezTo>
                  <a:cubicBezTo>
                    <a:pt x="653" y="476"/>
                    <a:pt x="653" y="476"/>
                    <a:pt x="653" y="476"/>
                  </a:cubicBezTo>
                  <a:lnTo>
                    <a:pt x="653" y="435"/>
                  </a:lnTo>
                  <a:close/>
                  <a:moveTo>
                    <a:pt x="653" y="503"/>
                  </a:moveTo>
                  <a:cubicBezTo>
                    <a:pt x="693" y="503"/>
                    <a:pt x="693" y="503"/>
                    <a:pt x="693" y="503"/>
                  </a:cubicBezTo>
                  <a:cubicBezTo>
                    <a:pt x="693" y="544"/>
                    <a:pt x="693" y="544"/>
                    <a:pt x="693" y="544"/>
                  </a:cubicBezTo>
                  <a:cubicBezTo>
                    <a:pt x="653" y="544"/>
                    <a:pt x="653" y="544"/>
                    <a:pt x="653" y="544"/>
                  </a:cubicBezTo>
                  <a:lnTo>
                    <a:pt x="653" y="503"/>
                  </a:lnTo>
                  <a:close/>
                  <a:moveTo>
                    <a:pt x="655" y="282"/>
                  </a:moveTo>
                  <a:cubicBezTo>
                    <a:pt x="1538" y="282"/>
                    <a:pt x="1538" y="282"/>
                    <a:pt x="1538" y="282"/>
                  </a:cubicBezTo>
                  <a:cubicBezTo>
                    <a:pt x="1574" y="282"/>
                    <a:pt x="1603" y="254"/>
                    <a:pt x="1603" y="218"/>
                  </a:cubicBezTo>
                  <a:cubicBezTo>
                    <a:pt x="1603" y="65"/>
                    <a:pt x="1603" y="65"/>
                    <a:pt x="1603" y="65"/>
                  </a:cubicBezTo>
                  <a:cubicBezTo>
                    <a:pt x="1603" y="29"/>
                    <a:pt x="1574" y="0"/>
                    <a:pt x="1538" y="0"/>
                  </a:cubicBezTo>
                  <a:cubicBezTo>
                    <a:pt x="655" y="0"/>
                    <a:pt x="655" y="0"/>
                    <a:pt x="655" y="0"/>
                  </a:cubicBezTo>
                  <a:cubicBezTo>
                    <a:pt x="619" y="0"/>
                    <a:pt x="590" y="29"/>
                    <a:pt x="590" y="65"/>
                  </a:cubicBezTo>
                  <a:cubicBezTo>
                    <a:pt x="590" y="218"/>
                    <a:pt x="590" y="218"/>
                    <a:pt x="590" y="218"/>
                  </a:cubicBezTo>
                  <a:cubicBezTo>
                    <a:pt x="590" y="254"/>
                    <a:pt x="619" y="282"/>
                    <a:pt x="655" y="282"/>
                  </a:cubicBezTo>
                  <a:close/>
                  <a:moveTo>
                    <a:pt x="1464" y="90"/>
                  </a:moveTo>
                  <a:cubicBezTo>
                    <a:pt x="1492" y="90"/>
                    <a:pt x="1515" y="113"/>
                    <a:pt x="1515" y="141"/>
                  </a:cubicBezTo>
                  <a:cubicBezTo>
                    <a:pt x="1515" y="170"/>
                    <a:pt x="1492" y="192"/>
                    <a:pt x="1464" y="192"/>
                  </a:cubicBezTo>
                  <a:cubicBezTo>
                    <a:pt x="1436" y="192"/>
                    <a:pt x="1413" y="170"/>
                    <a:pt x="1413" y="141"/>
                  </a:cubicBezTo>
                  <a:cubicBezTo>
                    <a:pt x="1413" y="113"/>
                    <a:pt x="1436" y="90"/>
                    <a:pt x="1464" y="90"/>
                  </a:cubicBezTo>
                  <a:close/>
                  <a:moveTo>
                    <a:pt x="1100" y="52"/>
                  </a:moveTo>
                  <a:cubicBezTo>
                    <a:pt x="1140" y="52"/>
                    <a:pt x="1140" y="52"/>
                    <a:pt x="1140" y="52"/>
                  </a:cubicBezTo>
                  <a:cubicBezTo>
                    <a:pt x="1140" y="92"/>
                    <a:pt x="1140" y="92"/>
                    <a:pt x="1140" y="92"/>
                  </a:cubicBezTo>
                  <a:cubicBezTo>
                    <a:pt x="1100" y="92"/>
                    <a:pt x="1100" y="92"/>
                    <a:pt x="1100" y="92"/>
                  </a:cubicBezTo>
                  <a:lnTo>
                    <a:pt x="1100" y="52"/>
                  </a:lnTo>
                  <a:close/>
                  <a:moveTo>
                    <a:pt x="1100" y="123"/>
                  </a:moveTo>
                  <a:cubicBezTo>
                    <a:pt x="1140" y="123"/>
                    <a:pt x="1140" y="123"/>
                    <a:pt x="1140" y="123"/>
                  </a:cubicBezTo>
                  <a:cubicBezTo>
                    <a:pt x="1140" y="163"/>
                    <a:pt x="1140" y="163"/>
                    <a:pt x="1140" y="163"/>
                  </a:cubicBezTo>
                  <a:cubicBezTo>
                    <a:pt x="1100" y="163"/>
                    <a:pt x="1100" y="163"/>
                    <a:pt x="1100" y="163"/>
                  </a:cubicBezTo>
                  <a:lnTo>
                    <a:pt x="1100" y="123"/>
                  </a:lnTo>
                  <a:close/>
                  <a:moveTo>
                    <a:pt x="1100" y="191"/>
                  </a:moveTo>
                  <a:cubicBezTo>
                    <a:pt x="1140" y="191"/>
                    <a:pt x="1140" y="191"/>
                    <a:pt x="1140" y="191"/>
                  </a:cubicBezTo>
                  <a:cubicBezTo>
                    <a:pt x="1140" y="231"/>
                    <a:pt x="1140" y="231"/>
                    <a:pt x="1140" y="231"/>
                  </a:cubicBezTo>
                  <a:cubicBezTo>
                    <a:pt x="1100" y="231"/>
                    <a:pt x="1100" y="231"/>
                    <a:pt x="1100" y="231"/>
                  </a:cubicBezTo>
                  <a:lnTo>
                    <a:pt x="1100" y="191"/>
                  </a:lnTo>
                  <a:close/>
                  <a:moveTo>
                    <a:pt x="1025" y="52"/>
                  </a:moveTo>
                  <a:cubicBezTo>
                    <a:pt x="1066" y="52"/>
                    <a:pt x="1066" y="52"/>
                    <a:pt x="1066" y="52"/>
                  </a:cubicBezTo>
                  <a:cubicBezTo>
                    <a:pt x="1066" y="92"/>
                    <a:pt x="1066" y="92"/>
                    <a:pt x="1066" y="92"/>
                  </a:cubicBezTo>
                  <a:cubicBezTo>
                    <a:pt x="1025" y="92"/>
                    <a:pt x="1025" y="92"/>
                    <a:pt x="1025" y="92"/>
                  </a:cubicBezTo>
                  <a:lnTo>
                    <a:pt x="1025" y="52"/>
                  </a:lnTo>
                  <a:close/>
                  <a:moveTo>
                    <a:pt x="1025" y="123"/>
                  </a:moveTo>
                  <a:cubicBezTo>
                    <a:pt x="1066" y="123"/>
                    <a:pt x="1066" y="123"/>
                    <a:pt x="1066" y="123"/>
                  </a:cubicBezTo>
                  <a:cubicBezTo>
                    <a:pt x="1066" y="163"/>
                    <a:pt x="1066" y="163"/>
                    <a:pt x="1066" y="163"/>
                  </a:cubicBezTo>
                  <a:cubicBezTo>
                    <a:pt x="1025" y="163"/>
                    <a:pt x="1025" y="163"/>
                    <a:pt x="1025" y="163"/>
                  </a:cubicBezTo>
                  <a:lnTo>
                    <a:pt x="1025" y="123"/>
                  </a:lnTo>
                  <a:close/>
                  <a:moveTo>
                    <a:pt x="1025" y="191"/>
                  </a:moveTo>
                  <a:cubicBezTo>
                    <a:pt x="1066" y="191"/>
                    <a:pt x="1066" y="191"/>
                    <a:pt x="1066" y="191"/>
                  </a:cubicBezTo>
                  <a:cubicBezTo>
                    <a:pt x="1066" y="231"/>
                    <a:pt x="1066" y="231"/>
                    <a:pt x="1066" y="231"/>
                  </a:cubicBezTo>
                  <a:cubicBezTo>
                    <a:pt x="1025" y="231"/>
                    <a:pt x="1025" y="231"/>
                    <a:pt x="1025" y="231"/>
                  </a:cubicBezTo>
                  <a:lnTo>
                    <a:pt x="1025" y="191"/>
                  </a:lnTo>
                  <a:close/>
                  <a:moveTo>
                    <a:pt x="951" y="52"/>
                  </a:moveTo>
                  <a:cubicBezTo>
                    <a:pt x="992" y="52"/>
                    <a:pt x="992" y="52"/>
                    <a:pt x="992" y="52"/>
                  </a:cubicBezTo>
                  <a:cubicBezTo>
                    <a:pt x="992" y="92"/>
                    <a:pt x="992" y="92"/>
                    <a:pt x="992" y="92"/>
                  </a:cubicBezTo>
                  <a:cubicBezTo>
                    <a:pt x="951" y="92"/>
                    <a:pt x="951" y="92"/>
                    <a:pt x="951" y="92"/>
                  </a:cubicBezTo>
                  <a:lnTo>
                    <a:pt x="951" y="52"/>
                  </a:lnTo>
                  <a:close/>
                  <a:moveTo>
                    <a:pt x="951" y="123"/>
                  </a:moveTo>
                  <a:cubicBezTo>
                    <a:pt x="992" y="123"/>
                    <a:pt x="992" y="123"/>
                    <a:pt x="992" y="123"/>
                  </a:cubicBezTo>
                  <a:cubicBezTo>
                    <a:pt x="992" y="163"/>
                    <a:pt x="992" y="163"/>
                    <a:pt x="992" y="163"/>
                  </a:cubicBezTo>
                  <a:cubicBezTo>
                    <a:pt x="951" y="163"/>
                    <a:pt x="951" y="163"/>
                    <a:pt x="951" y="163"/>
                  </a:cubicBezTo>
                  <a:lnTo>
                    <a:pt x="951" y="123"/>
                  </a:lnTo>
                  <a:close/>
                  <a:moveTo>
                    <a:pt x="951" y="191"/>
                  </a:moveTo>
                  <a:cubicBezTo>
                    <a:pt x="992" y="191"/>
                    <a:pt x="992" y="191"/>
                    <a:pt x="992" y="191"/>
                  </a:cubicBezTo>
                  <a:cubicBezTo>
                    <a:pt x="992" y="231"/>
                    <a:pt x="992" y="231"/>
                    <a:pt x="992" y="231"/>
                  </a:cubicBezTo>
                  <a:cubicBezTo>
                    <a:pt x="951" y="231"/>
                    <a:pt x="951" y="231"/>
                    <a:pt x="951" y="231"/>
                  </a:cubicBezTo>
                  <a:lnTo>
                    <a:pt x="951" y="191"/>
                  </a:lnTo>
                  <a:close/>
                  <a:moveTo>
                    <a:pt x="877" y="52"/>
                  </a:moveTo>
                  <a:cubicBezTo>
                    <a:pt x="917" y="52"/>
                    <a:pt x="917" y="52"/>
                    <a:pt x="917" y="52"/>
                  </a:cubicBezTo>
                  <a:cubicBezTo>
                    <a:pt x="917" y="92"/>
                    <a:pt x="917" y="92"/>
                    <a:pt x="917" y="92"/>
                  </a:cubicBezTo>
                  <a:cubicBezTo>
                    <a:pt x="877" y="92"/>
                    <a:pt x="877" y="92"/>
                    <a:pt x="877" y="92"/>
                  </a:cubicBezTo>
                  <a:lnTo>
                    <a:pt x="877" y="52"/>
                  </a:lnTo>
                  <a:close/>
                  <a:moveTo>
                    <a:pt x="877" y="123"/>
                  </a:moveTo>
                  <a:cubicBezTo>
                    <a:pt x="917" y="123"/>
                    <a:pt x="917" y="123"/>
                    <a:pt x="917" y="123"/>
                  </a:cubicBezTo>
                  <a:cubicBezTo>
                    <a:pt x="917" y="163"/>
                    <a:pt x="917" y="163"/>
                    <a:pt x="917" y="163"/>
                  </a:cubicBezTo>
                  <a:cubicBezTo>
                    <a:pt x="877" y="163"/>
                    <a:pt x="877" y="163"/>
                    <a:pt x="877" y="163"/>
                  </a:cubicBezTo>
                  <a:lnTo>
                    <a:pt x="877" y="123"/>
                  </a:lnTo>
                  <a:close/>
                  <a:moveTo>
                    <a:pt x="877" y="191"/>
                  </a:moveTo>
                  <a:cubicBezTo>
                    <a:pt x="917" y="191"/>
                    <a:pt x="917" y="191"/>
                    <a:pt x="917" y="191"/>
                  </a:cubicBezTo>
                  <a:cubicBezTo>
                    <a:pt x="917" y="231"/>
                    <a:pt x="917" y="231"/>
                    <a:pt x="917" y="231"/>
                  </a:cubicBezTo>
                  <a:cubicBezTo>
                    <a:pt x="877" y="231"/>
                    <a:pt x="877" y="231"/>
                    <a:pt x="877" y="231"/>
                  </a:cubicBezTo>
                  <a:lnTo>
                    <a:pt x="877" y="191"/>
                  </a:lnTo>
                  <a:close/>
                  <a:moveTo>
                    <a:pt x="802" y="52"/>
                  </a:moveTo>
                  <a:cubicBezTo>
                    <a:pt x="842" y="52"/>
                    <a:pt x="842" y="52"/>
                    <a:pt x="842" y="52"/>
                  </a:cubicBezTo>
                  <a:cubicBezTo>
                    <a:pt x="842" y="92"/>
                    <a:pt x="842" y="92"/>
                    <a:pt x="842" y="92"/>
                  </a:cubicBezTo>
                  <a:cubicBezTo>
                    <a:pt x="802" y="92"/>
                    <a:pt x="802" y="92"/>
                    <a:pt x="802" y="92"/>
                  </a:cubicBezTo>
                  <a:lnTo>
                    <a:pt x="802" y="52"/>
                  </a:lnTo>
                  <a:close/>
                  <a:moveTo>
                    <a:pt x="802" y="123"/>
                  </a:moveTo>
                  <a:cubicBezTo>
                    <a:pt x="842" y="123"/>
                    <a:pt x="842" y="123"/>
                    <a:pt x="842" y="123"/>
                  </a:cubicBezTo>
                  <a:cubicBezTo>
                    <a:pt x="842" y="163"/>
                    <a:pt x="842" y="163"/>
                    <a:pt x="842" y="163"/>
                  </a:cubicBezTo>
                  <a:cubicBezTo>
                    <a:pt x="802" y="163"/>
                    <a:pt x="802" y="163"/>
                    <a:pt x="802" y="163"/>
                  </a:cubicBezTo>
                  <a:lnTo>
                    <a:pt x="802" y="123"/>
                  </a:lnTo>
                  <a:close/>
                  <a:moveTo>
                    <a:pt x="802" y="191"/>
                  </a:moveTo>
                  <a:cubicBezTo>
                    <a:pt x="842" y="191"/>
                    <a:pt x="842" y="191"/>
                    <a:pt x="842" y="191"/>
                  </a:cubicBezTo>
                  <a:cubicBezTo>
                    <a:pt x="842" y="231"/>
                    <a:pt x="842" y="231"/>
                    <a:pt x="842" y="231"/>
                  </a:cubicBezTo>
                  <a:cubicBezTo>
                    <a:pt x="802" y="231"/>
                    <a:pt x="802" y="231"/>
                    <a:pt x="802" y="231"/>
                  </a:cubicBezTo>
                  <a:lnTo>
                    <a:pt x="802" y="191"/>
                  </a:lnTo>
                  <a:close/>
                  <a:moveTo>
                    <a:pt x="727" y="52"/>
                  </a:moveTo>
                  <a:cubicBezTo>
                    <a:pt x="768" y="52"/>
                    <a:pt x="768" y="52"/>
                    <a:pt x="768" y="52"/>
                  </a:cubicBezTo>
                  <a:cubicBezTo>
                    <a:pt x="768" y="92"/>
                    <a:pt x="768" y="92"/>
                    <a:pt x="768" y="92"/>
                  </a:cubicBezTo>
                  <a:cubicBezTo>
                    <a:pt x="727" y="92"/>
                    <a:pt x="727" y="92"/>
                    <a:pt x="727" y="92"/>
                  </a:cubicBezTo>
                  <a:lnTo>
                    <a:pt x="727" y="52"/>
                  </a:lnTo>
                  <a:close/>
                  <a:moveTo>
                    <a:pt x="727" y="123"/>
                  </a:moveTo>
                  <a:cubicBezTo>
                    <a:pt x="768" y="123"/>
                    <a:pt x="768" y="123"/>
                    <a:pt x="768" y="123"/>
                  </a:cubicBezTo>
                  <a:cubicBezTo>
                    <a:pt x="768" y="163"/>
                    <a:pt x="768" y="163"/>
                    <a:pt x="768" y="163"/>
                  </a:cubicBezTo>
                  <a:cubicBezTo>
                    <a:pt x="727" y="163"/>
                    <a:pt x="727" y="163"/>
                    <a:pt x="727" y="163"/>
                  </a:cubicBezTo>
                  <a:lnTo>
                    <a:pt x="727" y="123"/>
                  </a:lnTo>
                  <a:close/>
                  <a:moveTo>
                    <a:pt x="727" y="191"/>
                  </a:moveTo>
                  <a:cubicBezTo>
                    <a:pt x="768" y="191"/>
                    <a:pt x="768" y="191"/>
                    <a:pt x="768" y="191"/>
                  </a:cubicBezTo>
                  <a:cubicBezTo>
                    <a:pt x="768" y="231"/>
                    <a:pt x="768" y="231"/>
                    <a:pt x="768" y="231"/>
                  </a:cubicBezTo>
                  <a:cubicBezTo>
                    <a:pt x="727" y="231"/>
                    <a:pt x="727" y="231"/>
                    <a:pt x="727" y="231"/>
                  </a:cubicBezTo>
                  <a:lnTo>
                    <a:pt x="727" y="191"/>
                  </a:lnTo>
                  <a:close/>
                  <a:moveTo>
                    <a:pt x="653" y="52"/>
                  </a:moveTo>
                  <a:cubicBezTo>
                    <a:pt x="693" y="52"/>
                    <a:pt x="693" y="52"/>
                    <a:pt x="693" y="52"/>
                  </a:cubicBezTo>
                  <a:cubicBezTo>
                    <a:pt x="693" y="92"/>
                    <a:pt x="693" y="92"/>
                    <a:pt x="693" y="92"/>
                  </a:cubicBezTo>
                  <a:cubicBezTo>
                    <a:pt x="653" y="92"/>
                    <a:pt x="653" y="92"/>
                    <a:pt x="653" y="92"/>
                  </a:cubicBezTo>
                  <a:lnTo>
                    <a:pt x="653" y="52"/>
                  </a:lnTo>
                  <a:close/>
                  <a:moveTo>
                    <a:pt x="653" y="123"/>
                  </a:moveTo>
                  <a:cubicBezTo>
                    <a:pt x="693" y="123"/>
                    <a:pt x="693" y="123"/>
                    <a:pt x="693" y="123"/>
                  </a:cubicBezTo>
                  <a:cubicBezTo>
                    <a:pt x="693" y="163"/>
                    <a:pt x="693" y="163"/>
                    <a:pt x="693" y="163"/>
                  </a:cubicBezTo>
                  <a:cubicBezTo>
                    <a:pt x="653" y="163"/>
                    <a:pt x="653" y="163"/>
                    <a:pt x="653" y="163"/>
                  </a:cubicBezTo>
                  <a:lnTo>
                    <a:pt x="653" y="123"/>
                  </a:lnTo>
                  <a:close/>
                  <a:moveTo>
                    <a:pt x="653" y="191"/>
                  </a:moveTo>
                  <a:cubicBezTo>
                    <a:pt x="693" y="191"/>
                    <a:pt x="693" y="191"/>
                    <a:pt x="693" y="191"/>
                  </a:cubicBezTo>
                  <a:cubicBezTo>
                    <a:pt x="693" y="231"/>
                    <a:pt x="693" y="231"/>
                    <a:pt x="693" y="231"/>
                  </a:cubicBezTo>
                  <a:cubicBezTo>
                    <a:pt x="653" y="231"/>
                    <a:pt x="653" y="231"/>
                    <a:pt x="653" y="231"/>
                  </a:cubicBezTo>
                  <a:lnTo>
                    <a:pt x="653" y="191"/>
                  </a:lnTo>
                  <a:close/>
                  <a:moveTo>
                    <a:pt x="1345" y="2036"/>
                  </a:moveTo>
                  <a:cubicBezTo>
                    <a:pt x="1339" y="2029"/>
                    <a:pt x="1325" y="2023"/>
                    <a:pt x="1315" y="2023"/>
                  </a:cubicBezTo>
                  <a:cubicBezTo>
                    <a:pt x="878" y="2023"/>
                    <a:pt x="878" y="2023"/>
                    <a:pt x="878" y="2023"/>
                  </a:cubicBezTo>
                  <a:cubicBezTo>
                    <a:pt x="868" y="2023"/>
                    <a:pt x="855" y="2029"/>
                    <a:pt x="848" y="2036"/>
                  </a:cubicBezTo>
                  <a:cubicBezTo>
                    <a:pt x="761" y="2138"/>
                    <a:pt x="761" y="2138"/>
                    <a:pt x="761" y="2138"/>
                  </a:cubicBezTo>
                  <a:cubicBezTo>
                    <a:pt x="755" y="2146"/>
                    <a:pt x="749" y="2160"/>
                    <a:pt x="749" y="2170"/>
                  </a:cubicBezTo>
                  <a:cubicBezTo>
                    <a:pt x="749" y="2179"/>
                    <a:pt x="749" y="2179"/>
                    <a:pt x="749" y="2179"/>
                  </a:cubicBezTo>
                  <a:cubicBezTo>
                    <a:pt x="749" y="2189"/>
                    <a:pt x="757" y="2197"/>
                    <a:pt x="767" y="2197"/>
                  </a:cubicBezTo>
                  <a:cubicBezTo>
                    <a:pt x="1426" y="2197"/>
                    <a:pt x="1426" y="2197"/>
                    <a:pt x="1426" y="2197"/>
                  </a:cubicBezTo>
                  <a:cubicBezTo>
                    <a:pt x="1436" y="2197"/>
                    <a:pt x="1444" y="2189"/>
                    <a:pt x="1444" y="2179"/>
                  </a:cubicBezTo>
                  <a:cubicBezTo>
                    <a:pt x="1444" y="2170"/>
                    <a:pt x="1444" y="2170"/>
                    <a:pt x="1444" y="2170"/>
                  </a:cubicBezTo>
                  <a:cubicBezTo>
                    <a:pt x="1444" y="2160"/>
                    <a:pt x="1439" y="2146"/>
                    <a:pt x="1432" y="2138"/>
                  </a:cubicBezTo>
                  <a:lnTo>
                    <a:pt x="1345" y="2036"/>
                  </a:lnTo>
                  <a:close/>
                  <a:moveTo>
                    <a:pt x="2182" y="1590"/>
                  </a:moveTo>
                  <a:cubicBezTo>
                    <a:pt x="2095" y="1488"/>
                    <a:pt x="2095" y="1488"/>
                    <a:pt x="2095" y="1488"/>
                  </a:cubicBezTo>
                  <a:cubicBezTo>
                    <a:pt x="2088" y="1480"/>
                    <a:pt x="2075" y="1474"/>
                    <a:pt x="2065" y="1474"/>
                  </a:cubicBezTo>
                  <a:cubicBezTo>
                    <a:pt x="1627" y="1474"/>
                    <a:pt x="1627" y="1474"/>
                    <a:pt x="1627" y="1474"/>
                  </a:cubicBezTo>
                  <a:cubicBezTo>
                    <a:pt x="1617" y="1474"/>
                    <a:pt x="1604" y="1480"/>
                    <a:pt x="1597" y="1488"/>
                  </a:cubicBezTo>
                  <a:cubicBezTo>
                    <a:pt x="1510" y="1590"/>
                    <a:pt x="1510" y="1590"/>
                    <a:pt x="1510" y="1590"/>
                  </a:cubicBezTo>
                  <a:cubicBezTo>
                    <a:pt x="1504" y="1598"/>
                    <a:pt x="1499" y="1612"/>
                    <a:pt x="1499" y="1622"/>
                  </a:cubicBezTo>
                  <a:cubicBezTo>
                    <a:pt x="1499" y="1630"/>
                    <a:pt x="1499" y="1630"/>
                    <a:pt x="1499" y="1630"/>
                  </a:cubicBezTo>
                  <a:cubicBezTo>
                    <a:pt x="1499" y="1640"/>
                    <a:pt x="1507" y="1649"/>
                    <a:pt x="1517" y="1649"/>
                  </a:cubicBezTo>
                  <a:cubicBezTo>
                    <a:pt x="2175" y="1649"/>
                    <a:pt x="2175" y="1649"/>
                    <a:pt x="2175" y="1649"/>
                  </a:cubicBezTo>
                  <a:cubicBezTo>
                    <a:pt x="2185" y="1649"/>
                    <a:pt x="2193" y="1640"/>
                    <a:pt x="2193" y="1630"/>
                  </a:cubicBezTo>
                  <a:cubicBezTo>
                    <a:pt x="2193" y="1622"/>
                    <a:pt x="2193" y="1622"/>
                    <a:pt x="2193" y="1622"/>
                  </a:cubicBezTo>
                  <a:cubicBezTo>
                    <a:pt x="2193" y="1612"/>
                    <a:pt x="2188" y="1598"/>
                    <a:pt x="2182" y="1590"/>
                  </a:cubicBezTo>
                  <a:close/>
                  <a:moveTo>
                    <a:pt x="176" y="1449"/>
                  </a:moveTo>
                  <a:cubicBezTo>
                    <a:pt x="519" y="1449"/>
                    <a:pt x="519" y="1449"/>
                    <a:pt x="519" y="1449"/>
                  </a:cubicBezTo>
                  <a:cubicBezTo>
                    <a:pt x="559" y="1449"/>
                    <a:pt x="591" y="1417"/>
                    <a:pt x="591" y="1377"/>
                  </a:cubicBezTo>
                  <a:cubicBezTo>
                    <a:pt x="591" y="1322"/>
                    <a:pt x="591" y="1322"/>
                    <a:pt x="591" y="1322"/>
                  </a:cubicBezTo>
                  <a:cubicBezTo>
                    <a:pt x="920" y="1322"/>
                    <a:pt x="920" y="1322"/>
                    <a:pt x="920" y="1322"/>
                  </a:cubicBezTo>
                  <a:cubicBezTo>
                    <a:pt x="936" y="1388"/>
                    <a:pt x="990" y="1440"/>
                    <a:pt x="1057" y="1455"/>
                  </a:cubicBezTo>
                  <a:cubicBezTo>
                    <a:pt x="1057" y="1617"/>
                    <a:pt x="1057" y="1617"/>
                    <a:pt x="1057" y="1617"/>
                  </a:cubicBezTo>
                  <a:cubicBezTo>
                    <a:pt x="925" y="1617"/>
                    <a:pt x="925" y="1617"/>
                    <a:pt x="925" y="1617"/>
                  </a:cubicBezTo>
                  <a:cubicBezTo>
                    <a:pt x="885" y="1617"/>
                    <a:pt x="853" y="1650"/>
                    <a:pt x="853" y="1690"/>
                  </a:cubicBezTo>
                  <a:cubicBezTo>
                    <a:pt x="853" y="1925"/>
                    <a:pt x="853" y="1925"/>
                    <a:pt x="853" y="1925"/>
                  </a:cubicBezTo>
                  <a:cubicBezTo>
                    <a:pt x="853" y="1965"/>
                    <a:pt x="885" y="1997"/>
                    <a:pt x="925" y="1997"/>
                  </a:cubicBezTo>
                  <a:cubicBezTo>
                    <a:pt x="1268" y="1997"/>
                    <a:pt x="1268" y="1997"/>
                    <a:pt x="1268" y="1997"/>
                  </a:cubicBezTo>
                  <a:cubicBezTo>
                    <a:pt x="1308" y="1997"/>
                    <a:pt x="1341" y="1965"/>
                    <a:pt x="1341" y="1925"/>
                  </a:cubicBezTo>
                  <a:cubicBezTo>
                    <a:pt x="1341" y="1690"/>
                    <a:pt x="1341" y="1690"/>
                    <a:pt x="1341" y="1690"/>
                  </a:cubicBezTo>
                  <a:cubicBezTo>
                    <a:pt x="1341" y="1650"/>
                    <a:pt x="1308" y="1617"/>
                    <a:pt x="1268" y="1617"/>
                  </a:cubicBezTo>
                  <a:cubicBezTo>
                    <a:pt x="1137" y="1617"/>
                    <a:pt x="1137" y="1617"/>
                    <a:pt x="1137" y="1617"/>
                  </a:cubicBezTo>
                  <a:cubicBezTo>
                    <a:pt x="1137" y="1455"/>
                    <a:pt x="1137" y="1455"/>
                    <a:pt x="1137" y="1455"/>
                  </a:cubicBezTo>
                  <a:cubicBezTo>
                    <a:pt x="1204" y="1440"/>
                    <a:pt x="1257" y="1388"/>
                    <a:pt x="1273" y="1322"/>
                  </a:cubicBezTo>
                  <a:cubicBezTo>
                    <a:pt x="1602" y="1322"/>
                    <a:pt x="1602" y="1322"/>
                    <a:pt x="1602" y="1322"/>
                  </a:cubicBezTo>
                  <a:cubicBezTo>
                    <a:pt x="1602" y="1377"/>
                    <a:pt x="1602" y="1377"/>
                    <a:pt x="1602" y="1377"/>
                  </a:cubicBezTo>
                  <a:cubicBezTo>
                    <a:pt x="1602" y="1417"/>
                    <a:pt x="1634" y="1449"/>
                    <a:pt x="1675" y="1449"/>
                  </a:cubicBezTo>
                  <a:cubicBezTo>
                    <a:pt x="2018" y="1449"/>
                    <a:pt x="2018" y="1449"/>
                    <a:pt x="2018" y="1449"/>
                  </a:cubicBezTo>
                  <a:cubicBezTo>
                    <a:pt x="2058" y="1449"/>
                    <a:pt x="2090" y="1417"/>
                    <a:pt x="2090" y="1377"/>
                  </a:cubicBezTo>
                  <a:cubicBezTo>
                    <a:pt x="2090" y="1142"/>
                    <a:pt x="2090" y="1142"/>
                    <a:pt x="2090" y="1142"/>
                  </a:cubicBezTo>
                  <a:cubicBezTo>
                    <a:pt x="2090" y="1102"/>
                    <a:pt x="2058" y="1069"/>
                    <a:pt x="2018" y="1069"/>
                  </a:cubicBezTo>
                  <a:cubicBezTo>
                    <a:pt x="1675" y="1069"/>
                    <a:pt x="1675" y="1069"/>
                    <a:pt x="1675" y="1069"/>
                  </a:cubicBezTo>
                  <a:cubicBezTo>
                    <a:pt x="1634" y="1069"/>
                    <a:pt x="1602" y="1102"/>
                    <a:pt x="1602" y="1142"/>
                  </a:cubicBezTo>
                  <a:cubicBezTo>
                    <a:pt x="1602" y="1242"/>
                    <a:pt x="1602" y="1242"/>
                    <a:pt x="1602" y="1242"/>
                  </a:cubicBezTo>
                  <a:cubicBezTo>
                    <a:pt x="1275" y="1242"/>
                    <a:pt x="1275" y="1242"/>
                    <a:pt x="1275" y="1242"/>
                  </a:cubicBezTo>
                  <a:cubicBezTo>
                    <a:pt x="1262" y="1176"/>
                    <a:pt x="1214" y="1122"/>
                    <a:pt x="1150" y="1103"/>
                  </a:cubicBezTo>
                  <a:cubicBezTo>
                    <a:pt x="1150" y="908"/>
                    <a:pt x="1150" y="908"/>
                    <a:pt x="1150" y="908"/>
                  </a:cubicBezTo>
                  <a:cubicBezTo>
                    <a:pt x="1538" y="908"/>
                    <a:pt x="1538" y="908"/>
                    <a:pt x="1538" y="908"/>
                  </a:cubicBezTo>
                  <a:cubicBezTo>
                    <a:pt x="1574" y="908"/>
                    <a:pt x="1603" y="879"/>
                    <a:pt x="1603" y="843"/>
                  </a:cubicBezTo>
                  <a:cubicBezTo>
                    <a:pt x="1603" y="690"/>
                    <a:pt x="1603" y="690"/>
                    <a:pt x="1603" y="690"/>
                  </a:cubicBezTo>
                  <a:cubicBezTo>
                    <a:pt x="1603" y="654"/>
                    <a:pt x="1574" y="625"/>
                    <a:pt x="1538" y="625"/>
                  </a:cubicBezTo>
                  <a:cubicBezTo>
                    <a:pt x="655" y="625"/>
                    <a:pt x="655" y="625"/>
                    <a:pt x="655" y="625"/>
                  </a:cubicBezTo>
                  <a:cubicBezTo>
                    <a:pt x="619" y="625"/>
                    <a:pt x="590" y="654"/>
                    <a:pt x="590" y="690"/>
                  </a:cubicBezTo>
                  <a:cubicBezTo>
                    <a:pt x="590" y="843"/>
                    <a:pt x="590" y="843"/>
                    <a:pt x="590" y="843"/>
                  </a:cubicBezTo>
                  <a:cubicBezTo>
                    <a:pt x="590" y="879"/>
                    <a:pt x="619" y="908"/>
                    <a:pt x="655" y="908"/>
                  </a:cubicBezTo>
                  <a:cubicBezTo>
                    <a:pt x="1043" y="908"/>
                    <a:pt x="1043" y="908"/>
                    <a:pt x="1043" y="908"/>
                  </a:cubicBezTo>
                  <a:cubicBezTo>
                    <a:pt x="1043" y="1103"/>
                    <a:pt x="1043" y="1103"/>
                    <a:pt x="1043" y="1103"/>
                  </a:cubicBezTo>
                  <a:cubicBezTo>
                    <a:pt x="980" y="1122"/>
                    <a:pt x="931" y="1176"/>
                    <a:pt x="918" y="1242"/>
                  </a:cubicBezTo>
                  <a:cubicBezTo>
                    <a:pt x="591" y="1242"/>
                    <a:pt x="591" y="1242"/>
                    <a:pt x="591" y="1242"/>
                  </a:cubicBezTo>
                  <a:cubicBezTo>
                    <a:pt x="591" y="1142"/>
                    <a:pt x="591" y="1142"/>
                    <a:pt x="591" y="1142"/>
                  </a:cubicBezTo>
                  <a:cubicBezTo>
                    <a:pt x="591" y="1102"/>
                    <a:pt x="559" y="1069"/>
                    <a:pt x="519" y="1069"/>
                  </a:cubicBezTo>
                  <a:cubicBezTo>
                    <a:pt x="176" y="1069"/>
                    <a:pt x="176" y="1069"/>
                    <a:pt x="176" y="1069"/>
                  </a:cubicBezTo>
                  <a:cubicBezTo>
                    <a:pt x="136" y="1069"/>
                    <a:pt x="103" y="1102"/>
                    <a:pt x="103" y="1142"/>
                  </a:cubicBezTo>
                  <a:cubicBezTo>
                    <a:pt x="103" y="1377"/>
                    <a:pt x="103" y="1377"/>
                    <a:pt x="103" y="1377"/>
                  </a:cubicBezTo>
                  <a:cubicBezTo>
                    <a:pt x="103" y="1417"/>
                    <a:pt x="136" y="1449"/>
                    <a:pt x="176" y="1449"/>
                  </a:cubicBezTo>
                  <a:close/>
                  <a:moveTo>
                    <a:pt x="1644" y="1142"/>
                  </a:moveTo>
                  <a:cubicBezTo>
                    <a:pt x="1644" y="1125"/>
                    <a:pt x="1658" y="1111"/>
                    <a:pt x="1675" y="1111"/>
                  </a:cubicBezTo>
                  <a:cubicBezTo>
                    <a:pt x="2018" y="1111"/>
                    <a:pt x="2018" y="1111"/>
                    <a:pt x="2018" y="1111"/>
                  </a:cubicBezTo>
                  <a:cubicBezTo>
                    <a:pt x="2034" y="1111"/>
                    <a:pt x="2048" y="1125"/>
                    <a:pt x="2048" y="1142"/>
                  </a:cubicBezTo>
                  <a:cubicBezTo>
                    <a:pt x="2048" y="1377"/>
                    <a:pt x="2048" y="1377"/>
                    <a:pt x="2048" y="1377"/>
                  </a:cubicBezTo>
                  <a:cubicBezTo>
                    <a:pt x="2048" y="1393"/>
                    <a:pt x="2034" y="1407"/>
                    <a:pt x="2018" y="1407"/>
                  </a:cubicBezTo>
                  <a:cubicBezTo>
                    <a:pt x="1675" y="1407"/>
                    <a:pt x="1675" y="1407"/>
                    <a:pt x="1675" y="1407"/>
                  </a:cubicBezTo>
                  <a:cubicBezTo>
                    <a:pt x="1658" y="1407"/>
                    <a:pt x="1644" y="1393"/>
                    <a:pt x="1644" y="1377"/>
                  </a:cubicBezTo>
                  <a:lnTo>
                    <a:pt x="1644" y="1142"/>
                  </a:lnTo>
                  <a:close/>
                  <a:moveTo>
                    <a:pt x="1464" y="715"/>
                  </a:moveTo>
                  <a:cubicBezTo>
                    <a:pt x="1492" y="715"/>
                    <a:pt x="1515" y="738"/>
                    <a:pt x="1515" y="766"/>
                  </a:cubicBezTo>
                  <a:cubicBezTo>
                    <a:pt x="1515" y="795"/>
                    <a:pt x="1492" y="818"/>
                    <a:pt x="1464" y="818"/>
                  </a:cubicBezTo>
                  <a:cubicBezTo>
                    <a:pt x="1436" y="818"/>
                    <a:pt x="1413" y="795"/>
                    <a:pt x="1413" y="766"/>
                  </a:cubicBezTo>
                  <a:cubicBezTo>
                    <a:pt x="1413" y="738"/>
                    <a:pt x="1436" y="715"/>
                    <a:pt x="1464" y="715"/>
                  </a:cubicBezTo>
                  <a:close/>
                  <a:moveTo>
                    <a:pt x="1268" y="1660"/>
                  </a:moveTo>
                  <a:cubicBezTo>
                    <a:pt x="1285" y="1660"/>
                    <a:pt x="1298" y="1673"/>
                    <a:pt x="1298" y="1690"/>
                  </a:cubicBezTo>
                  <a:cubicBezTo>
                    <a:pt x="1298" y="1925"/>
                    <a:pt x="1298" y="1925"/>
                    <a:pt x="1298" y="1925"/>
                  </a:cubicBezTo>
                  <a:cubicBezTo>
                    <a:pt x="1298" y="1942"/>
                    <a:pt x="1285" y="1955"/>
                    <a:pt x="1268" y="1955"/>
                  </a:cubicBezTo>
                  <a:cubicBezTo>
                    <a:pt x="925" y="1955"/>
                    <a:pt x="925" y="1955"/>
                    <a:pt x="925" y="1955"/>
                  </a:cubicBezTo>
                  <a:cubicBezTo>
                    <a:pt x="908" y="1955"/>
                    <a:pt x="895" y="1942"/>
                    <a:pt x="895" y="1925"/>
                  </a:cubicBezTo>
                  <a:cubicBezTo>
                    <a:pt x="895" y="1690"/>
                    <a:pt x="895" y="1690"/>
                    <a:pt x="895" y="1690"/>
                  </a:cubicBezTo>
                  <a:cubicBezTo>
                    <a:pt x="895" y="1673"/>
                    <a:pt x="908" y="1660"/>
                    <a:pt x="925" y="1660"/>
                  </a:cubicBezTo>
                  <a:lnTo>
                    <a:pt x="1268" y="1660"/>
                  </a:lnTo>
                  <a:close/>
                  <a:moveTo>
                    <a:pt x="1100" y="677"/>
                  </a:moveTo>
                  <a:cubicBezTo>
                    <a:pt x="1140" y="677"/>
                    <a:pt x="1140" y="677"/>
                    <a:pt x="1140" y="677"/>
                  </a:cubicBezTo>
                  <a:cubicBezTo>
                    <a:pt x="1140" y="717"/>
                    <a:pt x="1140" y="717"/>
                    <a:pt x="1140" y="717"/>
                  </a:cubicBezTo>
                  <a:cubicBezTo>
                    <a:pt x="1100" y="717"/>
                    <a:pt x="1100" y="717"/>
                    <a:pt x="1100" y="717"/>
                  </a:cubicBezTo>
                  <a:lnTo>
                    <a:pt x="1100" y="677"/>
                  </a:lnTo>
                  <a:close/>
                  <a:moveTo>
                    <a:pt x="1100" y="748"/>
                  </a:moveTo>
                  <a:cubicBezTo>
                    <a:pt x="1140" y="748"/>
                    <a:pt x="1140" y="748"/>
                    <a:pt x="1140" y="748"/>
                  </a:cubicBezTo>
                  <a:cubicBezTo>
                    <a:pt x="1140" y="788"/>
                    <a:pt x="1140" y="788"/>
                    <a:pt x="1140" y="788"/>
                  </a:cubicBezTo>
                  <a:cubicBezTo>
                    <a:pt x="1100" y="788"/>
                    <a:pt x="1100" y="788"/>
                    <a:pt x="1100" y="788"/>
                  </a:cubicBezTo>
                  <a:lnTo>
                    <a:pt x="1100" y="748"/>
                  </a:lnTo>
                  <a:close/>
                  <a:moveTo>
                    <a:pt x="1100" y="816"/>
                  </a:moveTo>
                  <a:cubicBezTo>
                    <a:pt x="1140" y="816"/>
                    <a:pt x="1140" y="816"/>
                    <a:pt x="1140" y="816"/>
                  </a:cubicBezTo>
                  <a:cubicBezTo>
                    <a:pt x="1140" y="856"/>
                    <a:pt x="1140" y="856"/>
                    <a:pt x="1140" y="856"/>
                  </a:cubicBezTo>
                  <a:cubicBezTo>
                    <a:pt x="1100" y="856"/>
                    <a:pt x="1100" y="856"/>
                    <a:pt x="1100" y="856"/>
                  </a:cubicBezTo>
                  <a:lnTo>
                    <a:pt x="1100" y="816"/>
                  </a:lnTo>
                  <a:close/>
                  <a:moveTo>
                    <a:pt x="1025" y="677"/>
                  </a:moveTo>
                  <a:cubicBezTo>
                    <a:pt x="1066" y="677"/>
                    <a:pt x="1066" y="677"/>
                    <a:pt x="1066" y="677"/>
                  </a:cubicBezTo>
                  <a:cubicBezTo>
                    <a:pt x="1066" y="717"/>
                    <a:pt x="1066" y="717"/>
                    <a:pt x="1066" y="717"/>
                  </a:cubicBezTo>
                  <a:cubicBezTo>
                    <a:pt x="1025" y="717"/>
                    <a:pt x="1025" y="717"/>
                    <a:pt x="1025" y="717"/>
                  </a:cubicBezTo>
                  <a:lnTo>
                    <a:pt x="1025" y="677"/>
                  </a:lnTo>
                  <a:close/>
                  <a:moveTo>
                    <a:pt x="1025" y="748"/>
                  </a:moveTo>
                  <a:cubicBezTo>
                    <a:pt x="1066" y="748"/>
                    <a:pt x="1066" y="748"/>
                    <a:pt x="1066" y="748"/>
                  </a:cubicBezTo>
                  <a:cubicBezTo>
                    <a:pt x="1066" y="788"/>
                    <a:pt x="1066" y="788"/>
                    <a:pt x="1066" y="788"/>
                  </a:cubicBezTo>
                  <a:cubicBezTo>
                    <a:pt x="1025" y="788"/>
                    <a:pt x="1025" y="788"/>
                    <a:pt x="1025" y="788"/>
                  </a:cubicBezTo>
                  <a:lnTo>
                    <a:pt x="1025" y="748"/>
                  </a:lnTo>
                  <a:close/>
                  <a:moveTo>
                    <a:pt x="693" y="856"/>
                  </a:moveTo>
                  <a:cubicBezTo>
                    <a:pt x="653" y="856"/>
                    <a:pt x="653" y="856"/>
                    <a:pt x="653" y="856"/>
                  </a:cubicBezTo>
                  <a:cubicBezTo>
                    <a:pt x="653" y="816"/>
                    <a:pt x="653" y="816"/>
                    <a:pt x="653" y="816"/>
                  </a:cubicBezTo>
                  <a:cubicBezTo>
                    <a:pt x="693" y="816"/>
                    <a:pt x="693" y="816"/>
                    <a:pt x="693" y="816"/>
                  </a:cubicBezTo>
                  <a:lnTo>
                    <a:pt x="693" y="856"/>
                  </a:lnTo>
                  <a:close/>
                  <a:moveTo>
                    <a:pt x="693" y="788"/>
                  </a:moveTo>
                  <a:cubicBezTo>
                    <a:pt x="653" y="788"/>
                    <a:pt x="653" y="788"/>
                    <a:pt x="653" y="788"/>
                  </a:cubicBezTo>
                  <a:cubicBezTo>
                    <a:pt x="653" y="748"/>
                    <a:pt x="653" y="748"/>
                    <a:pt x="653" y="748"/>
                  </a:cubicBezTo>
                  <a:cubicBezTo>
                    <a:pt x="693" y="748"/>
                    <a:pt x="693" y="748"/>
                    <a:pt x="693" y="748"/>
                  </a:cubicBezTo>
                  <a:lnTo>
                    <a:pt x="693" y="788"/>
                  </a:lnTo>
                  <a:close/>
                  <a:moveTo>
                    <a:pt x="693" y="717"/>
                  </a:moveTo>
                  <a:cubicBezTo>
                    <a:pt x="653" y="717"/>
                    <a:pt x="653" y="717"/>
                    <a:pt x="653" y="717"/>
                  </a:cubicBezTo>
                  <a:cubicBezTo>
                    <a:pt x="653" y="677"/>
                    <a:pt x="653" y="677"/>
                    <a:pt x="653" y="677"/>
                  </a:cubicBezTo>
                  <a:cubicBezTo>
                    <a:pt x="693" y="677"/>
                    <a:pt x="693" y="677"/>
                    <a:pt x="693" y="677"/>
                  </a:cubicBezTo>
                  <a:lnTo>
                    <a:pt x="693" y="717"/>
                  </a:lnTo>
                  <a:close/>
                  <a:moveTo>
                    <a:pt x="768" y="856"/>
                  </a:moveTo>
                  <a:cubicBezTo>
                    <a:pt x="727" y="856"/>
                    <a:pt x="727" y="856"/>
                    <a:pt x="727" y="856"/>
                  </a:cubicBezTo>
                  <a:cubicBezTo>
                    <a:pt x="727" y="816"/>
                    <a:pt x="727" y="816"/>
                    <a:pt x="727" y="816"/>
                  </a:cubicBezTo>
                  <a:cubicBezTo>
                    <a:pt x="768" y="816"/>
                    <a:pt x="768" y="816"/>
                    <a:pt x="768" y="816"/>
                  </a:cubicBezTo>
                  <a:lnTo>
                    <a:pt x="768" y="856"/>
                  </a:lnTo>
                  <a:close/>
                  <a:moveTo>
                    <a:pt x="768" y="788"/>
                  </a:moveTo>
                  <a:cubicBezTo>
                    <a:pt x="727" y="788"/>
                    <a:pt x="727" y="788"/>
                    <a:pt x="727" y="788"/>
                  </a:cubicBezTo>
                  <a:cubicBezTo>
                    <a:pt x="727" y="748"/>
                    <a:pt x="727" y="748"/>
                    <a:pt x="727" y="748"/>
                  </a:cubicBezTo>
                  <a:cubicBezTo>
                    <a:pt x="768" y="748"/>
                    <a:pt x="768" y="748"/>
                    <a:pt x="768" y="748"/>
                  </a:cubicBezTo>
                  <a:lnTo>
                    <a:pt x="768" y="788"/>
                  </a:lnTo>
                  <a:close/>
                  <a:moveTo>
                    <a:pt x="768" y="717"/>
                  </a:moveTo>
                  <a:cubicBezTo>
                    <a:pt x="727" y="717"/>
                    <a:pt x="727" y="717"/>
                    <a:pt x="727" y="717"/>
                  </a:cubicBezTo>
                  <a:cubicBezTo>
                    <a:pt x="727" y="677"/>
                    <a:pt x="727" y="677"/>
                    <a:pt x="727" y="677"/>
                  </a:cubicBezTo>
                  <a:cubicBezTo>
                    <a:pt x="768" y="677"/>
                    <a:pt x="768" y="677"/>
                    <a:pt x="768" y="677"/>
                  </a:cubicBezTo>
                  <a:lnTo>
                    <a:pt x="768" y="717"/>
                  </a:lnTo>
                  <a:close/>
                  <a:moveTo>
                    <a:pt x="842" y="856"/>
                  </a:moveTo>
                  <a:cubicBezTo>
                    <a:pt x="802" y="856"/>
                    <a:pt x="802" y="856"/>
                    <a:pt x="802" y="856"/>
                  </a:cubicBezTo>
                  <a:cubicBezTo>
                    <a:pt x="802" y="816"/>
                    <a:pt x="802" y="816"/>
                    <a:pt x="802" y="816"/>
                  </a:cubicBezTo>
                  <a:cubicBezTo>
                    <a:pt x="842" y="816"/>
                    <a:pt x="842" y="816"/>
                    <a:pt x="842" y="816"/>
                  </a:cubicBezTo>
                  <a:lnTo>
                    <a:pt x="842" y="856"/>
                  </a:lnTo>
                  <a:close/>
                  <a:moveTo>
                    <a:pt x="842" y="788"/>
                  </a:moveTo>
                  <a:cubicBezTo>
                    <a:pt x="802" y="788"/>
                    <a:pt x="802" y="788"/>
                    <a:pt x="802" y="788"/>
                  </a:cubicBezTo>
                  <a:cubicBezTo>
                    <a:pt x="802" y="748"/>
                    <a:pt x="802" y="748"/>
                    <a:pt x="802" y="748"/>
                  </a:cubicBezTo>
                  <a:cubicBezTo>
                    <a:pt x="842" y="748"/>
                    <a:pt x="842" y="748"/>
                    <a:pt x="842" y="748"/>
                  </a:cubicBezTo>
                  <a:lnTo>
                    <a:pt x="842" y="788"/>
                  </a:lnTo>
                  <a:close/>
                  <a:moveTo>
                    <a:pt x="842" y="717"/>
                  </a:moveTo>
                  <a:cubicBezTo>
                    <a:pt x="802" y="717"/>
                    <a:pt x="802" y="717"/>
                    <a:pt x="802" y="717"/>
                  </a:cubicBezTo>
                  <a:cubicBezTo>
                    <a:pt x="802" y="677"/>
                    <a:pt x="802" y="677"/>
                    <a:pt x="802" y="677"/>
                  </a:cubicBezTo>
                  <a:cubicBezTo>
                    <a:pt x="842" y="677"/>
                    <a:pt x="842" y="677"/>
                    <a:pt x="842" y="677"/>
                  </a:cubicBezTo>
                  <a:lnTo>
                    <a:pt x="842" y="717"/>
                  </a:lnTo>
                  <a:close/>
                  <a:moveTo>
                    <a:pt x="917" y="856"/>
                  </a:moveTo>
                  <a:cubicBezTo>
                    <a:pt x="877" y="856"/>
                    <a:pt x="877" y="856"/>
                    <a:pt x="877" y="856"/>
                  </a:cubicBezTo>
                  <a:cubicBezTo>
                    <a:pt x="877" y="816"/>
                    <a:pt x="877" y="816"/>
                    <a:pt x="877" y="816"/>
                  </a:cubicBezTo>
                  <a:cubicBezTo>
                    <a:pt x="917" y="816"/>
                    <a:pt x="917" y="816"/>
                    <a:pt x="917" y="816"/>
                  </a:cubicBezTo>
                  <a:lnTo>
                    <a:pt x="917" y="856"/>
                  </a:lnTo>
                  <a:close/>
                  <a:moveTo>
                    <a:pt x="917" y="788"/>
                  </a:moveTo>
                  <a:cubicBezTo>
                    <a:pt x="877" y="788"/>
                    <a:pt x="877" y="788"/>
                    <a:pt x="877" y="788"/>
                  </a:cubicBezTo>
                  <a:cubicBezTo>
                    <a:pt x="877" y="748"/>
                    <a:pt x="877" y="748"/>
                    <a:pt x="877" y="748"/>
                  </a:cubicBezTo>
                  <a:cubicBezTo>
                    <a:pt x="917" y="748"/>
                    <a:pt x="917" y="748"/>
                    <a:pt x="917" y="748"/>
                  </a:cubicBezTo>
                  <a:lnTo>
                    <a:pt x="917" y="788"/>
                  </a:lnTo>
                  <a:close/>
                  <a:moveTo>
                    <a:pt x="917" y="717"/>
                  </a:moveTo>
                  <a:cubicBezTo>
                    <a:pt x="877" y="717"/>
                    <a:pt x="877" y="717"/>
                    <a:pt x="877" y="717"/>
                  </a:cubicBezTo>
                  <a:cubicBezTo>
                    <a:pt x="877" y="677"/>
                    <a:pt x="877" y="677"/>
                    <a:pt x="877" y="677"/>
                  </a:cubicBezTo>
                  <a:cubicBezTo>
                    <a:pt x="917" y="677"/>
                    <a:pt x="917" y="677"/>
                    <a:pt x="917" y="677"/>
                  </a:cubicBezTo>
                  <a:lnTo>
                    <a:pt x="917" y="717"/>
                  </a:lnTo>
                  <a:close/>
                  <a:moveTo>
                    <a:pt x="992" y="856"/>
                  </a:moveTo>
                  <a:cubicBezTo>
                    <a:pt x="951" y="856"/>
                    <a:pt x="951" y="856"/>
                    <a:pt x="951" y="856"/>
                  </a:cubicBezTo>
                  <a:cubicBezTo>
                    <a:pt x="951" y="816"/>
                    <a:pt x="951" y="816"/>
                    <a:pt x="951" y="816"/>
                  </a:cubicBezTo>
                  <a:cubicBezTo>
                    <a:pt x="992" y="816"/>
                    <a:pt x="992" y="816"/>
                    <a:pt x="992" y="816"/>
                  </a:cubicBezTo>
                  <a:lnTo>
                    <a:pt x="992" y="856"/>
                  </a:lnTo>
                  <a:close/>
                  <a:moveTo>
                    <a:pt x="992" y="788"/>
                  </a:moveTo>
                  <a:cubicBezTo>
                    <a:pt x="951" y="788"/>
                    <a:pt x="951" y="788"/>
                    <a:pt x="951" y="788"/>
                  </a:cubicBezTo>
                  <a:cubicBezTo>
                    <a:pt x="951" y="748"/>
                    <a:pt x="951" y="748"/>
                    <a:pt x="951" y="748"/>
                  </a:cubicBezTo>
                  <a:cubicBezTo>
                    <a:pt x="992" y="748"/>
                    <a:pt x="992" y="748"/>
                    <a:pt x="992" y="748"/>
                  </a:cubicBezTo>
                  <a:lnTo>
                    <a:pt x="992" y="788"/>
                  </a:lnTo>
                  <a:close/>
                  <a:moveTo>
                    <a:pt x="992" y="717"/>
                  </a:moveTo>
                  <a:cubicBezTo>
                    <a:pt x="951" y="717"/>
                    <a:pt x="951" y="717"/>
                    <a:pt x="951" y="717"/>
                  </a:cubicBezTo>
                  <a:cubicBezTo>
                    <a:pt x="951" y="677"/>
                    <a:pt x="951" y="677"/>
                    <a:pt x="951" y="677"/>
                  </a:cubicBezTo>
                  <a:cubicBezTo>
                    <a:pt x="992" y="677"/>
                    <a:pt x="992" y="677"/>
                    <a:pt x="992" y="677"/>
                  </a:cubicBezTo>
                  <a:lnTo>
                    <a:pt x="992" y="717"/>
                  </a:lnTo>
                  <a:close/>
                  <a:moveTo>
                    <a:pt x="1025" y="856"/>
                  </a:moveTo>
                  <a:cubicBezTo>
                    <a:pt x="1025" y="816"/>
                    <a:pt x="1025" y="816"/>
                    <a:pt x="1025" y="816"/>
                  </a:cubicBezTo>
                  <a:cubicBezTo>
                    <a:pt x="1066" y="816"/>
                    <a:pt x="1066" y="816"/>
                    <a:pt x="1066" y="816"/>
                  </a:cubicBezTo>
                  <a:cubicBezTo>
                    <a:pt x="1066" y="856"/>
                    <a:pt x="1066" y="856"/>
                    <a:pt x="1066" y="856"/>
                  </a:cubicBezTo>
                  <a:lnTo>
                    <a:pt x="1025" y="856"/>
                  </a:lnTo>
                  <a:close/>
                  <a:moveTo>
                    <a:pt x="145" y="1142"/>
                  </a:moveTo>
                  <a:cubicBezTo>
                    <a:pt x="145" y="1125"/>
                    <a:pt x="159" y="1111"/>
                    <a:pt x="176" y="1111"/>
                  </a:cubicBezTo>
                  <a:cubicBezTo>
                    <a:pt x="519" y="1111"/>
                    <a:pt x="519" y="1111"/>
                    <a:pt x="519" y="1111"/>
                  </a:cubicBezTo>
                  <a:cubicBezTo>
                    <a:pt x="535" y="1111"/>
                    <a:pt x="549" y="1125"/>
                    <a:pt x="549" y="1142"/>
                  </a:cubicBezTo>
                  <a:cubicBezTo>
                    <a:pt x="549" y="1377"/>
                    <a:pt x="549" y="1377"/>
                    <a:pt x="549" y="1377"/>
                  </a:cubicBezTo>
                  <a:cubicBezTo>
                    <a:pt x="549" y="1393"/>
                    <a:pt x="535" y="1407"/>
                    <a:pt x="519" y="1407"/>
                  </a:cubicBezTo>
                  <a:cubicBezTo>
                    <a:pt x="176" y="1407"/>
                    <a:pt x="176" y="1407"/>
                    <a:pt x="176" y="1407"/>
                  </a:cubicBezTo>
                  <a:cubicBezTo>
                    <a:pt x="159" y="1407"/>
                    <a:pt x="145" y="1393"/>
                    <a:pt x="145" y="1377"/>
                  </a:cubicBezTo>
                  <a:lnTo>
                    <a:pt x="145" y="1142"/>
                  </a:lnTo>
                  <a:close/>
                  <a:moveTo>
                    <a:pt x="596" y="1488"/>
                  </a:moveTo>
                  <a:cubicBezTo>
                    <a:pt x="589" y="1480"/>
                    <a:pt x="576" y="1474"/>
                    <a:pt x="566" y="1474"/>
                  </a:cubicBezTo>
                  <a:cubicBezTo>
                    <a:pt x="128" y="1474"/>
                    <a:pt x="128" y="1474"/>
                    <a:pt x="128" y="1474"/>
                  </a:cubicBezTo>
                  <a:cubicBezTo>
                    <a:pt x="118" y="1474"/>
                    <a:pt x="105" y="1480"/>
                    <a:pt x="99" y="1488"/>
                  </a:cubicBezTo>
                  <a:cubicBezTo>
                    <a:pt x="12" y="1590"/>
                    <a:pt x="12" y="1590"/>
                    <a:pt x="12" y="1590"/>
                  </a:cubicBezTo>
                  <a:cubicBezTo>
                    <a:pt x="5" y="1598"/>
                    <a:pt x="0" y="1612"/>
                    <a:pt x="0" y="1622"/>
                  </a:cubicBezTo>
                  <a:cubicBezTo>
                    <a:pt x="0" y="1630"/>
                    <a:pt x="0" y="1630"/>
                    <a:pt x="0" y="1630"/>
                  </a:cubicBezTo>
                  <a:cubicBezTo>
                    <a:pt x="0" y="1640"/>
                    <a:pt x="8" y="1649"/>
                    <a:pt x="18" y="1649"/>
                  </a:cubicBezTo>
                  <a:cubicBezTo>
                    <a:pt x="676" y="1649"/>
                    <a:pt x="676" y="1649"/>
                    <a:pt x="676" y="1649"/>
                  </a:cubicBezTo>
                  <a:cubicBezTo>
                    <a:pt x="686" y="1649"/>
                    <a:pt x="694" y="1640"/>
                    <a:pt x="694" y="1630"/>
                  </a:cubicBezTo>
                  <a:cubicBezTo>
                    <a:pt x="694" y="1622"/>
                    <a:pt x="694" y="1622"/>
                    <a:pt x="694" y="1622"/>
                  </a:cubicBezTo>
                  <a:cubicBezTo>
                    <a:pt x="694" y="1612"/>
                    <a:pt x="689" y="1598"/>
                    <a:pt x="683" y="1590"/>
                  </a:cubicBezTo>
                  <a:lnTo>
                    <a:pt x="596" y="1488"/>
                  </a:ln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sz="1600"/>
            </a:p>
          </p:txBody>
        </p:sp>
        <p:sp>
          <p:nvSpPr>
            <p:cNvPr id="10" name="Freeform 86"/>
            <p:cNvSpPr>
              <a:spLocks noEditPoints="1"/>
            </p:cNvSpPr>
            <p:nvPr/>
          </p:nvSpPr>
          <p:spPr bwMode="black">
            <a:xfrm>
              <a:off x="3422650" y="3873500"/>
              <a:ext cx="168275" cy="142875"/>
            </a:xfrm>
            <a:custGeom>
              <a:avLst/>
              <a:gdLst>
                <a:gd name="T0" fmla="*/ 682 w 694"/>
                <a:gd name="T1" fmla="*/ 58 h 588"/>
                <a:gd name="T2" fmla="*/ 694 w 694"/>
                <a:gd name="T3" fmla="*/ 26 h 588"/>
                <a:gd name="T4" fmla="*/ 694 w 694"/>
                <a:gd name="T5" fmla="*/ 18 h 588"/>
                <a:gd name="T6" fmla="*/ 676 w 694"/>
                <a:gd name="T7" fmla="*/ 0 h 588"/>
                <a:gd name="T8" fmla="*/ 18 w 694"/>
                <a:gd name="T9" fmla="*/ 0 h 588"/>
                <a:gd name="T10" fmla="*/ 0 w 694"/>
                <a:gd name="T11" fmla="*/ 18 h 588"/>
                <a:gd name="T12" fmla="*/ 0 w 694"/>
                <a:gd name="T13" fmla="*/ 26 h 588"/>
                <a:gd name="T14" fmla="*/ 11 w 694"/>
                <a:gd name="T15" fmla="*/ 58 h 588"/>
                <a:gd name="T16" fmla="*/ 98 w 694"/>
                <a:gd name="T17" fmla="*/ 160 h 588"/>
                <a:gd name="T18" fmla="*/ 128 w 694"/>
                <a:gd name="T19" fmla="*/ 174 h 588"/>
                <a:gd name="T20" fmla="*/ 565 w 694"/>
                <a:gd name="T21" fmla="*/ 174 h 588"/>
                <a:gd name="T22" fmla="*/ 595 w 694"/>
                <a:gd name="T23" fmla="*/ 160 h 588"/>
                <a:gd name="T24" fmla="*/ 682 w 694"/>
                <a:gd name="T25" fmla="*/ 58 h 588"/>
                <a:gd name="T26" fmla="*/ 387 w 694"/>
                <a:gd name="T27" fmla="*/ 588 h 588"/>
                <a:gd name="T28" fmla="*/ 387 w 694"/>
                <a:gd name="T29" fmla="*/ 579 h 588"/>
                <a:gd name="T30" fmla="*/ 518 w 694"/>
                <a:gd name="T31" fmla="*/ 579 h 588"/>
                <a:gd name="T32" fmla="*/ 591 w 694"/>
                <a:gd name="T33" fmla="*/ 507 h 588"/>
                <a:gd name="T34" fmla="*/ 591 w 694"/>
                <a:gd name="T35" fmla="*/ 272 h 588"/>
                <a:gd name="T36" fmla="*/ 518 w 694"/>
                <a:gd name="T37" fmla="*/ 199 h 588"/>
                <a:gd name="T38" fmla="*/ 175 w 694"/>
                <a:gd name="T39" fmla="*/ 199 h 588"/>
                <a:gd name="T40" fmla="*/ 103 w 694"/>
                <a:gd name="T41" fmla="*/ 272 h 588"/>
                <a:gd name="T42" fmla="*/ 103 w 694"/>
                <a:gd name="T43" fmla="*/ 507 h 588"/>
                <a:gd name="T44" fmla="*/ 175 w 694"/>
                <a:gd name="T45" fmla="*/ 579 h 588"/>
                <a:gd name="T46" fmla="*/ 307 w 694"/>
                <a:gd name="T47" fmla="*/ 579 h 588"/>
                <a:gd name="T48" fmla="*/ 307 w 694"/>
                <a:gd name="T49" fmla="*/ 588 h 588"/>
                <a:gd name="T50" fmla="*/ 387 w 694"/>
                <a:gd name="T51" fmla="*/ 588 h 588"/>
                <a:gd name="T52" fmla="*/ 175 w 694"/>
                <a:gd name="T53" fmla="*/ 537 h 588"/>
                <a:gd name="T54" fmla="*/ 145 w 694"/>
                <a:gd name="T55" fmla="*/ 507 h 588"/>
                <a:gd name="T56" fmla="*/ 145 w 694"/>
                <a:gd name="T57" fmla="*/ 272 h 588"/>
                <a:gd name="T58" fmla="*/ 175 w 694"/>
                <a:gd name="T59" fmla="*/ 242 h 588"/>
                <a:gd name="T60" fmla="*/ 518 w 694"/>
                <a:gd name="T61" fmla="*/ 242 h 588"/>
                <a:gd name="T62" fmla="*/ 549 w 694"/>
                <a:gd name="T63" fmla="*/ 272 h 588"/>
                <a:gd name="T64" fmla="*/ 549 w 694"/>
                <a:gd name="T65" fmla="*/ 507 h 588"/>
                <a:gd name="T66" fmla="*/ 518 w 694"/>
                <a:gd name="T67" fmla="*/ 537 h 588"/>
                <a:gd name="T68" fmla="*/ 175 w 694"/>
                <a:gd name="T69" fmla="*/ 537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94" h="588">
                  <a:moveTo>
                    <a:pt x="682" y="58"/>
                  </a:moveTo>
                  <a:cubicBezTo>
                    <a:pt x="689" y="51"/>
                    <a:pt x="694" y="36"/>
                    <a:pt x="694" y="26"/>
                  </a:cubicBezTo>
                  <a:cubicBezTo>
                    <a:pt x="694" y="18"/>
                    <a:pt x="694" y="18"/>
                    <a:pt x="694" y="18"/>
                  </a:cubicBezTo>
                  <a:cubicBezTo>
                    <a:pt x="694" y="8"/>
                    <a:pt x="686" y="0"/>
                    <a:pt x="676" y="0"/>
                  </a:cubicBezTo>
                  <a:cubicBezTo>
                    <a:pt x="18" y="0"/>
                    <a:pt x="18" y="0"/>
                    <a:pt x="18" y="0"/>
                  </a:cubicBezTo>
                  <a:cubicBezTo>
                    <a:pt x="8" y="0"/>
                    <a:pt x="0" y="8"/>
                    <a:pt x="0" y="18"/>
                  </a:cubicBezTo>
                  <a:cubicBezTo>
                    <a:pt x="0" y="26"/>
                    <a:pt x="0" y="26"/>
                    <a:pt x="0" y="26"/>
                  </a:cubicBezTo>
                  <a:cubicBezTo>
                    <a:pt x="0" y="36"/>
                    <a:pt x="5" y="51"/>
                    <a:pt x="11" y="58"/>
                  </a:cubicBezTo>
                  <a:cubicBezTo>
                    <a:pt x="98" y="160"/>
                    <a:pt x="98" y="160"/>
                    <a:pt x="98" y="160"/>
                  </a:cubicBezTo>
                  <a:cubicBezTo>
                    <a:pt x="105" y="168"/>
                    <a:pt x="118" y="174"/>
                    <a:pt x="128" y="174"/>
                  </a:cubicBezTo>
                  <a:cubicBezTo>
                    <a:pt x="565" y="174"/>
                    <a:pt x="565" y="174"/>
                    <a:pt x="565" y="174"/>
                  </a:cubicBezTo>
                  <a:cubicBezTo>
                    <a:pt x="575" y="174"/>
                    <a:pt x="589" y="168"/>
                    <a:pt x="595" y="160"/>
                  </a:cubicBezTo>
                  <a:lnTo>
                    <a:pt x="682" y="58"/>
                  </a:lnTo>
                  <a:close/>
                  <a:moveTo>
                    <a:pt x="387" y="588"/>
                  </a:moveTo>
                  <a:cubicBezTo>
                    <a:pt x="387" y="582"/>
                    <a:pt x="387" y="579"/>
                    <a:pt x="387" y="579"/>
                  </a:cubicBezTo>
                  <a:cubicBezTo>
                    <a:pt x="518" y="579"/>
                    <a:pt x="518" y="579"/>
                    <a:pt x="518" y="579"/>
                  </a:cubicBezTo>
                  <a:cubicBezTo>
                    <a:pt x="558" y="579"/>
                    <a:pt x="591" y="547"/>
                    <a:pt x="591" y="507"/>
                  </a:cubicBezTo>
                  <a:cubicBezTo>
                    <a:pt x="591" y="272"/>
                    <a:pt x="591" y="272"/>
                    <a:pt x="591" y="272"/>
                  </a:cubicBezTo>
                  <a:cubicBezTo>
                    <a:pt x="591" y="232"/>
                    <a:pt x="558" y="199"/>
                    <a:pt x="518" y="199"/>
                  </a:cubicBezTo>
                  <a:cubicBezTo>
                    <a:pt x="175" y="199"/>
                    <a:pt x="175" y="199"/>
                    <a:pt x="175" y="199"/>
                  </a:cubicBezTo>
                  <a:cubicBezTo>
                    <a:pt x="135" y="199"/>
                    <a:pt x="103" y="232"/>
                    <a:pt x="103" y="272"/>
                  </a:cubicBezTo>
                  <a:cubicBezTo>
                    <a:pt x="103" y="507"/>
                    <a:pt x="103" y="507"/>
                    <a:pt x="103" y="507"/>
                  </a:cubicBezTo>
                  <a:cubicBezTo>
                    <a:pt x="103" y="547"/>
                    <a:pt x="135" y="579"/>
                    <a:pt x="175" y="579"/>
                  </a:cubicBezTo>
                  <a:cubicBezTo>
                    <a:pt x="307" y="579"/>
                    <a:pt x="307" y="579"/>
                    <a:pt x="307" y="579"/>
                  </a:cubicBezTo>
                  <a:cubicBezTo>
                    <a:pt x="307" y="579"/>
                    <a:pt x="307" y="582"/>
                    <a:pt x="307" y="588"/>
                  </a:cubicBezTo>
                  <a:lnTo>
                    <a:pt x="387" y="588"/>
                  </a:lnTo>
                  <a:close/>
                  <a:moveTo>
                    <a:pt x="175" y="537"/>
                  </a:moveTo>
                  <a:cubicBezTo>
                    <a:pt x="159" y="537"/>
                    <a:pt x="145" y="523"/>
                    <a:pt x="145" y="507"/>
                  </a:cubicBezTo>
                  <a:cubicBezTo>
                    <a:pt x="145" y="272"/>
                    <a:pt x="145" y="272"/>
                    <a:pt x="145" y="272"/>
                  </a:cubicBezTo>
                  <a:cubicBezTo>
                    <a:pt x="145" y="255"/>
                    <a:pt x="159" y="242"/>
                    <a:pt x="175" y="242"/>
                  </a:cubicBezTo>
                  <a:cubicBezTo>
                    <a:pt x="518" y="242"/>
                    <a:pt x="518" y="242"/>
                    <a:pt x="518" y="242"/>
                  </a:cubicBezTo>
                  <a:cubicBezTo>
                    <a:pt x="535" y="242"/>
                    <a:pt x="549" y="255"/>
                    <a:pt x="549" y="272"/>
                  </a:cubicBezTo>
                  <a:cubicBezTo>
                    <a:pt x="549" y="507"/>
                    <a:pt x="549" y="507"/>
                    <a:pt x="549" y="507"/>
                  </a:cubicBezTo>
                  <a:cubicBezTo>
                    <a:pt x="549" y="523"/>
                    <a:pt x="535" y="537"/>
                    <a:pt x="518" y="537"/>
                  </a:cubicBezTo>
                  <a:lnTo>
                    <a:pt x="175" y="537"/>
                  </a:ln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925076787"/>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1_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76424E2-6471-4753-8358-4A5A95D3A300}">
  <ds:schemaRefs>
    <ds:schemaRef ds:uri="230e9df3-be65-4c73-a93b-d1236ebd677e"/>
    <ds:schemaRef ds:uri="http://schemas.microsoft.com/office/2006/metadata/properties"/>
    <ds:schemaRef ds:uri="http://purl.org/dc/elements/1.1/"/>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 ds:uri="http://purl.org/dc/terms/"/>
  </ds:schemaRefs>
</ds:datastoreItem>
</file>

<file path=customXml/itemProps2.xml><?xml version="1.0" encoding="utf-8"?>
<ds:datastoreItem xmlns:ds="http://schemas.openxmlformats.org/officeDocument/2006/customXml" ds:itemID="{3F17537F-FF94-4C02-8CAB-AC3F81409D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0A1FB72-16A7-439C-A7B6-B93E989BA15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WindowsAzurePlatformTemplate16x9</Template>
  <TotalTime>0</TotalTime>
  <Words>2415</Words>
  <Application>Microsoft Office PowerPoint</Application>
  <PresentationFormat>Custom</PresentationFormat>
  <Paragraphs>548</Paragraphs>
  <Slides>28</Slides>
  <Notes>22</Notes>
  <HiddenSlides>2</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28</vt:i4>
      </vt:variant>
    </vt:vector>
  </HeadingPairs>
  <TitlesOfParts>
    <vt:vector size="35" baseType="lpstr">
      <vt:lpstr>Arial</vt:lpstr>
      <vt:lpstr>Segoe UI Light</vt:lpstr>
      <vt:lpstr>Kozuka Gothic Pro R</vt:lpstr>
      <vt:lpstr>Segoe UI</vt:lpstr>
      <vt:lpstr>Consolas</vt:lpstr>
      <vt:lpstr>MS1444_Windows Azure Template 16x9_r08b</vt:lpstr>
      <vt:lpstr>1_White with Consolas font for code slides</vt:lpstr>
      <vt:lpstr>Building ASP.NET Apps in Windows Azure</vt:lpstr>
      <vt:lpstr>Notes (hidden)</vt:lpstr>
      <vt:lpstr>Notes (hidden)</vt:lpstr>
      <vt:lpstr>Agenda</vt:lpstr>
      <vt:lpstr>ASP.NET in Windows Azure</vt:lpstr>
      <vt:lpstr>Web Forms and MVC</vt:lpstr>
      <vt:lpstr>What’s Different?</vt:lpstr>
      <vt:lpstr>Statelessness</vt:lpstr>
      <vt:lpstr>AJAX and Windows Azure</vt:lpstr>
      <vt:lpstr>Windows Azure Session State</vt:lpstr>
      <vt:lpstr>Solving Session State</vt:lpstr>
      <vt:lpstr>Windows Azure Caching</vt:lpstr>
      <vt:lpstr>Caching Session State</vt:lpstr>
      <vt:lpstr>SQL Server Session State</vt:lpstr>
      <vt:lpstr>SQL Azure Session State</vt:lpstr>
      <vt:lpstr>Windows Azure Storage Providers</vt:lpstr>
      <vt:lpstr>Cookies</vt:lpstr>
      <vt:lpstr>DNS</vt:lpstr>
      <vt:lpstr>High Performance DNS Approach</vt:lpstr>
      <vt:lpstr>Advanced Techniques</vt:lpstr>
      <vt:lpstr>Full IIS</vt:lpstr>
      <vt:lpstr>Multi-Tenancy</vt:lpstr>
      <vt:lpstr>Web Deploy</vt:lpstr>
      <vt:lpstr>Common Challenges</vt:lpstr>
      <vt:lpstr>File Upload</vt:lpstr>
      <vt:lpstr>File Upload Solutions</vt:lpstr>
      <vt:lpstr>Takeaways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ASP.NET Applications in Windows Azure</dc:title>
  <dc:creator/>
  <dc:description>This presentation covers ASP.NET in Windows Azure through a discussion of WebForms and MVC, statelessness, DNS configuration, and additional advanced topics.
by wwegnerwwegner@microsoft.com
http://www.wadewegner.com</dc:description>
  <cp:lastModifiedBy/>
  <cp:revision>1</cp:revision>
  <dcterms:created xsi:type="dcterms:W3CDTF">2010-12-06T17:38:49Z</dcterms:created>
  <dcterms:modified xsi:type="dcterms:W3CDTF">2011-12-11T19:04:26Z</dcterms:modified>
  <cp:version>1.0.0</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y fmtid="{D5CDD505-2E9C-101B-9397-08002B2CF9AE}" pid="3" name="TaxKeyword">
    <vt:lpwstr/>
  </property>
</Properties>
</file>