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59" r:id="rId4"/>
    <p:sldMasterId id="2147483779" r:id="rId5"/>
  </p:sldMasterIdLst>
  <p:notesMasterIdLst>
    <p:notesMasterId r:id="rId38"/>
  </p:notesMasterIdLst>
  <p:handoutMasterIdLst>
    <p:handoutMasterId r:id="rId39"/>
  </p:handoutMasterIdLst>
  <p:sldIdLst>
    <p:sldId id="399" r:id="rId6"/>
    <p:sldId id="442" r:id="rId7"/>
    <p:sldId id="410" r:id="rId8"/>
    <p:sldId id="411" r:id="rId9"/>
    <p:sldId id="412" r:id="rId10"/>
    <p:sldId id="414" r:id="rId11"/>
    <p:sldId id="415" r:id="rId12"/>
    <p:sldId id="416" r:id="rId13"/>
    <p:sldId id="417" r:id="rId14"/>
    <p:sldId id="418" r:id="rId15"/>
    <p:sldId id="419" r:id="rId16"/>
    <p:sldId id="420" r:id="rId17"/>
    <p:sldId id="421" r:id="rId18"/>
    <p:sldId id="439" r:id="rId19"/>
    <p:sldId id="423" r:id="rId20"/>
    <p:sldId id="424" r:id="rId21"/>
    <p:sldId id="425" r:id="rId22"/>
    <p:sldId id="426" r:id="rId23"/>
    <p:sldId id="427" r:id="rId24"/>
    <p:sldId id="428" r:id="rId25"/>
    <p:sldId id="429" r:id="rId26"/>
    <p:sldId id="440" r:id="rId27"/>
    <p:sldId id="441" r:id="rId28"/>
    <p:sldId id="430" r:id="rId29"/>
    <p:sldId id="431" r:id="rId30"/>
    <p:sldId id="432" r:id="rId31"/>
    <p:sldId id="433" r:id="rId32"/>
    <p:sldId id="435" r:id="rId33"/>
    <p:sldId id="436" r:id="rId34"/>
    <p:sldId id="437" r:id="rId35"/>
    <p:sldId id="438" r:id="rId36"/>
    <p:sldId id="443" r:id="rId37"/>
  </p:sldIdLst>
  <p:sldSz cx="12188825" cy="6858000"/>
  <p:notesSz cx="6858000" cy="9296400"/>
  <p:embeddedFontLst>
    <p:embeddedFont>
      <p:font typeface="Segoe UI" pitchFamily="34" charset="0"/>
      <p:regular r:id="rId40"/>
      <p:bold r:id="rId41"/>
      <p:italic r:id="rId42"/>
      <p:boldItalic r:id="rId43"/>
    </p:embeddedFont>
    <p:embeddedFont>
      <p:font typeface="Consolas" pitchFamily="49" charset="0"/>
      <p:regular r:id="rId44"/>
      <p:bold r:id="rId45"/>
      <p:italic r:id="rId46"/>
      <p:boldItalic r:id="rId47"/>
    </p:embeddedFont>
    <p:embeddedFont>
      <p:font typeface="Segoe UI Light" pitchFamily="34" charset="0"/>
      <p:regular r:id="rId48"/>
    </p:embeddedFont>
  </p:embeddedFontLst>
  <p:custDataLst>
    <p:tags r:id="rId4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EE7498-9CE3-47C3-8C1D-3DD4B95F1131}">
          <p14:sldIdLst>
            <p14:sldId id="399"/>
            <p14:sldId id="442"/>
            <p14:sldId id="410"/>
            <p14:sldId id="411"/>
            <p14:sldId id="412"/>
          </p14:sldIdLst>
        </p14:section>
        <p14:section name="Scale and Performance" id="{A936A128-37E8-48AA-B8BE-D8F06856D6ED}">
          <p14:sldIdLst>
            <p14:sldId id="414"/>
            <p14:sldId id="415"/>
            <p14:sldId id="416"/>
            <p14:sldId id="417"/>
          </p14:sldIdLst>
        </p14:section>
        <p14:section name="Fault Tolerance" id="{3E30C3D3-508F-46BD-B10E-4BFA3C36C8F2}">
          <p14:sldIdLst>
            <p14:sldId id="418"/>
            <p14:sldId id="419"/>
            <p14:sldId id="420"/>
            <p14:sldId id="421"/>
            <p14:sldId id="439"/>
          </p14:sldIdLst>
        </p14:section>
        <p14:section name="Maintainability &amp; Integrity" id="{38746046-489B-4E12-BC26-99404EB25806}">
          <p14:sldIdLst>
            <p14:sldId id="423"/>
            <p14:sldId id="424"/>
            <p14:sldId id="425"/>
            <p14:sldId id="426"/>
          </p14:sldIdLst>
        </p14:section>
        <p14:section name="Global" id="{520CA4DD-2369-43B6-B532-BBB01510D5E7}">
          <p14:sldIdLst>
            <p14:sldId id="427"/>
            <p14:sldId id="428"/>
            <p14:sldId id="429"/>
            <p14:sldId id="440"/>
            <p14:sldId id="441"/>
            <p14:sldId id="430"/>
            <p14:sldId id="431"/>
            <p14:sldId id="432"/>
            <p14:sldId id="433"/>
            <p14:sldId id="435"/>
            <p14:sldId id="436"/>
            <p14:sldId id="437"/>
            <p14:sldId id="438"/>
            <p14:sldId id="443"/>
          </p14:sldIdLst>
        </p14:section>
        <p14:section name="Appendix" id="{348606F5-3632-402C-981B-6CD0A532E3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48" autoAdjust="0"/>
    <p:restoredTop sz="83636" autoAdjust="0"/>
  </p:normalViewPr>
  <p:slideViewPr>
    <p:cSldViewPr snapToGrid="0">
      <p:cViewPr varScale="1">
        <p:scale>
          <a:sx n="97" d="100"/>
          <a:sy n="97" d="100"/>
        </p:scale>
        <p:origin x="-120" y="-276"/>
      </p:cViewPr>
      <p:guideLst>
        <p:guide orient="horz" pos="895"/>
        <p:guide orient="horz" pos="719"/>
        <p:guide orient="horz" pos="4176"/>
        <p:guide orient="horz" pos="3937"/>
        <p:guide orient="horz" pos="510"/>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openxmlformats.org/officeDocument/2006/relationships/font" Target="fonts/font7.fntdata"/><Relationship Id="rId20" Type="http://schemas.openxmlformats.org/officeDocument/2006/relationships/slide" Target="slides/slide15.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12/10/2011</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Scale &amp; Performance</a:t>
            </a:r>
          </a:p>
          <a:p>
            <a:pPr lvl="1"/>
            <a:r>
              <a:rPr lang="en-US" dirty="0" smtClean="0"/>
              <a:t>Still available despite increased workload &amp; regardless of location</a:t>
            </a:r>
          </a:p>
          <a:p>
            <a:r>
              <a:rPr lang="en-US" dirty="0" smtClean="0"/>
              <a:t>Fault Tolerance &amp; Resilience</a:t>
            </a:r>
          </a:p>
          <a:p>
            <a:pPr lvl="1"/>
            <a:r>
              <a:rPr lang="en-US" dirty="0" smtClean="0"/>
              <a:t>Still available despite service and/or platform failure</a:t>
            </a:r>
          </a:p>
          <a:p>
            <a:r>
              <a:rPr lang="en-US" dirty="0" smtClean="0"/>
              <a:t>Maintainability &amp; Integrity</a:t>
            </a:r>
          </a:p>
          <a:p>
            <a:pPr lvl="1"/>
            <a:r>
              <a:rPr lang="en-US" dirty="0" smtClean="0"/>
              <a:t>Still available despite service upgrade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8613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answer on slide</a:t>
            </a: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88104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 this? Draw answer on slide, highlight all storage points &amp; internal endpoints</a:t>
            </a:r>
          </a:p>
          <a:p>
            <a:endParaRPr lang="en-US" dirty="0" smtClean="0"/>
          </a:p>
          <a:p>
            <a:endParaRPr lang="en-US" dirty="0" smtClean="0"/>
          </a:p>
          <a:p>
            <a:r>
              <a:rPr lang="en-US" dirty="0" smtClean="0"/>
              <a:t>ALSO talk about other tricks</a:t>
            </a:r>
            <a:r>
              <a:rPr lang="en-US" baseline="0" dirty="0" smtClean="0"/>
              <a:t> such as putting static content into blob storage.</a:t>
            </a:r>
          </a:p>
          <a:p>
            <a:endParaRPr lang="en-US" baseline="0" dirty="0" smtClean="0"/>
          </a:p>
          <a:p>
            <a:r>
              <a:rPr lang="en-US" baseline="0" dirty="0" smtClean="0"/>
              <a:t>Note we don’t talk about CDN here – we’ll cover that in thinking globally</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34306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Demo shows code</a:t>
            </a:r>
            <a:r>
              <a:rPr lang="en-US" baseline="0" dirty="0" smtClean="0"/>
              <a:t> implementing retry logic and notifications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931677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100" dirty="0" smtClean="0"/>
              <a:t>CNAMEs supported</a:t>
            </a:r>
          </a:p>
          <a:p>
            <a:r>
              <a:rPr lang="en-US" sz="2100" dirty="0" smtClean="0"/>
              <a:t>Useful for performance, business continuity, price, compliance &amp; tax</a:t>
            </a:r>
          </a:p>
          <a:p>
            <a:r>
              <a:rPr lang="en-US" sz="2100" dirty="0" smtClean="0"/>
              <a:t>Not the same as CDN</a:t>
            </a:r>
          </a:p>
          <a:p>
            <a:pPr lvl="1"/>
            <a:r>
              <a:rPr lang="en-US" sz="1800" dirty="0" smtClean="0"/>
              <a:t>Not serving from the edge</a:t>
            </a:r>
          </a:p>
          <a:p>
            <a:pPr lvl="1"/>
            <a:r>
              <a:rPr lang="en-US" sz="1800" dirty="0" smtClean="0"/>
              <a:t>Only DNS is cached (at client)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935159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Datacenter Affinity</a:t>
            </a:r>
          </a:p>
          <a:p>
            <a:r>
              <a:rPr lang="en-US" dirty="0" smtClean="0"/>
              <a:t>Create multiple deployments</a:t>
            </a:r>
          </a:p>
          <a:p>
            <a:pPr lvl="1"/>
            <a:r>
              <a:rPr lang="en-US" dirty="0" smtClean="0"/>
              <a:t>Windows Azure Storage</a:t>
            </a:r>
          </a:p>
          <a:p>
            <a:pPr lvl="2"/>
            <a:r>
              <a:rPr lang="en-US" dirty="0" smtClean="0"/>
              <a:t>Role your own</a:t>
            </a:r>
          </a:p>
          <a:p>
            <a:pPr lvl="1"/>
            <a:r>
              <a:rPr lang="en-US" dirty="0" smtClean="0"/>
              <a:t>SQL Azure</a:t>
            </a:r>
          </a:p>
          <a:p>
            <a:pPr lvl="2"/>
            <a:r>
              <a:rPr lang="en-US" dirty="0" smtClean="0"/>
              <a:t>Use Data Sync Service</a:t>
            </a:r>
          </a:p>
          <a:p>
            <a:pPr lvl="1"/>
            <a:r>
              <a:rPr lang="en-US" dirty="0" smtClean="0"/>
              <a:t>Reporting Services</a:t>
            </a:r>
          </a:p>
          <a:p>
            <a:pPr lvl="2"/>
            <a:r>
              <a:rPr lang="en-US" dirty="0" smtClean="0"/>
              <a:t>Deploy reports to different locations</a:t>
            </a:r>
          </a:p>
          <a:p>
            <a:pPr lvl="1"/>
            <a:r>
              <a:rPr lang="en-US" dirty="0" smtClean="0"/>
              <a:t>Service Bus</a:t>
            </a:r>
          </a:p>
          <a:p>
            <a:pPr lvl="2"/>
            <a:r>
              <a:rPr lang="en-US" dirty="0" smtClean="0"/>
              <a:t>Create multiple namespaces</a:t>
            </a:r>
          </a:p>
          <a:p>
            <a:pPr lvl="1"/>
            <a:r>
              <a:rPr lang="en-US" dirty="0" smtClean="0"/>
              <a:t>Access Control Service</a:t>
            </a:r>
          </a:p>
          <a:p>
            <a:pPr lvl="2"/>
            <a:r>
              <a:rPr lang="en-US" dirty="0" smtClean="0"/>
              <a:t>???</a:t>
            </a:r>
          </a:p>
          <a:p>
            <a:pPr lvl="1"/>
            <a:r>
              <a:rPr lang="en-US" dirty="0" smtClean="0"/>
              <a:t>Cache</a:t>
            </a:r>
          </a:p>
          <a:p>
            <a:pPr lvl="2"/>
            <a:r>
              <a:rPr lang="en-US" dirty="0" smtClean="0"/>
              <a:t>Create deployment specific cache(s)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1583098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Demo shows code</a:t>
            </a:r>
            <a:r>
              <a:rPr lang="en-US" baseline="0" dirty="0" smtClean="0"/>
              <a:t> implementing retry logic and notifications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49127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Demo shows outside</a:t>
            </a:r>
            <a:r>
              <a:rPr lang="en-US" baseline="0" dirty="0" smtClean="0"/>
              <a:t> in monitoring as well as application generated events</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1550721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11" name="Group 10"/>
          <p:cNvGrpSpPr/>
          <p:nvPr userDrawn="1"/>
        </p:nvGrpSpPr>
        <p:grpSpPr bwMode="black">
          <a:xfrm>
            <a:off x="7904572" y="2242931"/>
            <a:ext cx="3176914" cy="1934622"/>
            <a:chOff x="10387012" y="4179358"/>
            <a:chExt cx="974726" cy="593725"/>
          </a:xfrm>
          <a:solidFill>
            <a:srgbClr val="FFFFFF"/>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7"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8"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9"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0"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6"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userDrawn="1"/>
        </p:nvGrpSpPr>
        <p:grpSpPr>
          <a:xfrm>
            <a:off x="8882758" y="1905000"/>
            <a:ext cx="1277596" cy="3245368"/>
            <a:chOff x="7558088" y="1685925"/>
            <a:chExt cx="1322387" cy="3359150"/>
          </a:xfrm>
          <a:solidFill>
            <a:schemeClr val="bg1"/>
          </a:solidFill>
        </p:grpSpPr>
        <p:sp>
          <p:nvSpPr>
            <p:cNvPr id="10"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5"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16510"/>
            <a:ext cx="11155680"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2" y="4267200"/>
            <a:ext cx="9144000"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61581141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
        <p:nvSpPr>
          <p:cNvPr id="6" name="Rectangle 5"/>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6"/>
          <p:cNvSpPr>
            <a:spLocks/>
          </p:cNvSpPr>
          <p:nvPr userDrawn="1"/>
        </p:nvSpPr>
        <p:spPr bwMode="auto">
          <a:xfrm>
            <a:off x="8711534" y="2136044"/>
            <a:ext cx="2500979" cy="13402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windowsazurecat.com/2011/02/transient-fault-handling-framework/"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image" Target="../media/image9.emf"/><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oleObject" Target="../embeddings/oleObject3.bin"/><Relationship Id="rId2" Type="http://schemas.openxmlformats.org/officeDocument/2006/relationships/tags" Target="../tags/tag37.xml"/><Relationship Id="rId16"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1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tags" Target="../tags/tag68.xml"/><Relationship Id="rId3" Type="http://schemas.openxmlformats.org/officeDocument/2006/relationships/tags" Target="../tags/tag53.xml"/><Relationship Id="rId21" Type="http://schemas.openxmlformats.org/officeDocument/2006/relationships/slideLayout" Target="../slideLayouts/slideLayout6.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tags" Target="../tags/tag70.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tags" Target="../tags/tag65.xml"/><Relationship Id="rId10" Type="http://schemas.openxmlformats.org/officeDocument/2006/relationships/tags" Target="../tags/tag60.xml"/><Relationship Id="rId19" Type="http://schemas.openxmlformats.org/officeDocument/2006/relationships/tags" Target="../tags/tag69.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s>
</file>

<file path=ppt/slides/_rels/slide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6.xml"/><Relationship Id="rId5" Type="http://schemas.openxmlformats.org/officeDocument/2006/relationships/tags" Target="../tags/tag75.xml"/><Relationship Id="rId4" Type="http://schemas.openxmlformats.org/officeDocument/2006/relationships/tags" Target="../tags/tag7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9.emf"/><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oleObject" Target="../embeddings/oleObject1.bin"/><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3" Type="http://schemas.openxmlformats.org/officeDocument/2006/relationships/tags" Target="../tags/tag18.xml"/><Relationship Id="rId21" Type="http://schemas.openxmlformats.org/officeDocument/2006/relationships/tags" Target="../tags/tag36.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image" Target="../media/image9.emf"/><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1" Type="http://schemas.openxmlformats.org/officeDocument/2006/relationships/vmlDrawing" Target="../drawings/vmlDrawing2.v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oleObject" Target="../embeddings/oleObject2.bin"/><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notesSlide" Target="../notesSlides/notesSlide4.xml"/><Relationship Id="rId10" Type="http://schemas.openxmlformats.org/officeDocument/2006/relationships/tags" Target="../tags/tag25.xml"/><Relationship Id="rId19" Type="http://schemas.openxmlformats.org/officeDocument/2006/relationships/tags" Target="../tags/tag34.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p:txBody>
          <a:bodyPr/>
          <a:lstStyle/>
          <a:p>
            <a:r>
              <a:rPr lang="en-US" dirty="0" smtClean="0"/>
              <a:t>Building Global and Highly Available Services Using Windows Azure</a:t>
            </a:r>
            <a:endParaRPr lang="en-US" dirty="0"/>
          </a:p>
        </p:txBody>
      </p:sp>
      <p:sp>
        <p:nvSpPr>
          <p:cNvPr id="22" name="Text Placeholder 21"/>
          <p:cNvSpPr>
            <a:spLocks noGrp="1"/>
          </p:cNvSpPr>
          <p:nvPr>
            <p:ph type="body" sz="quarter" idx="11"/>
          </p:nvPr>
        </p:nvSpPr>
        <p:spPr/>
        <p:txBody>
          <a:bodyPr/>
          <a:lstStyle/>
          <a:p>
            <a:r>
              <a:rPr lang="en-US" dirty="0"/>
              <a:t>Name</a:t>
            </a:r>
          </a:p>
          <a:p>
            <a:r>
              <a:rPr lang="en-US" dirty="0"/>
              <a:t>Title</a:t>
            </a:r>
          </a:p>
          <a:p>
            <a:r>
              <a:rPr lang="en-US" dirty="0"/>
              <a:t>Microsoft Corporation</a:t>
            </a:r>
          </a:p>
        </p:txBody>
      </p:sp>
    </p:spTree>
    <p:extLst>
      <p:ext uri="{BB962C8B-B14F-4D97-AF65-F5344CB8AC3E}">
        <p14:creationId xmlns:p14="http://schemas.microsoft.com/office/powerpoint/2010/main" val="1749121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If platform fails are you still available?</a:t>
            </a:r>
            <a:endParaRPr lang="en-US" dirty="0"/>
          </a:p>
        </p:txBody>
      </p:sp>
    </p:spTree>
    <p:extLst>
      <p:ext uri="{BB962C8B-B14F-4D97-AF65-F5344CB8AC3E}">
        <p14:creationId xmlns:p14="http://schemas.microsoft.com/office/powerpoint/2010/main" val="36351212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Basics – what you get for free</a:t>
            </a:r>
          </a:p>
        </p:txBody>
      </p:sp>
      <p:sp>
        <p:nvSpPr>
          <p:cNvPr id="5" name="Content Placeholder 4"/>
          <p:cNvSpPr>
            <a:spLocks noGrp="1"/>
          </p:cNvSpPr>
          <p:nvPr>
            <p:ph type="body" sz="quarter" idx="10"/>
          </p:nvPr>
        </p:nvSpPr>
        <p:spPr>
          <a:xfrm>
            <a:off x="516572" y="1420812"/>
            <a:ext cx="11155680" cy="4535088"/>
          </a:xfrm>
        </p:spPr>
        <p:txBody>
          <a:bodyPr/>
          <a:lstStyle/>
          <a:p>
            <a:r>
              <a:rPr lang="en-US" sz="4000" dirty="0">
                <a:solidFill>
                  <a:schemeClr val="accent2">
                    <a:alpha val="99000"/>
                  </a:schemeClr>
                </a:solidFill>
                <a:latin typeface="Segoe UI Light" pitchFamily="34" charset="0"/>
              </a:rPr>
              <a:t>Elasticity</a:t>
            </a:r>
          </a:p>
          <a:p>
            <a:pPr>
              <a:spcBef>
                <a:spcPts val="300"/>
              </a:spcBef>
            </a:pPr>
            <a:r>
              <a:rPr lang="en-US" sz="2000" dirty="0"/>
              <a:t>Easily deploy compute resources and scale up and </a:t>
            </a:r>
            <a:r>
              <a:rPr lang="en-US" sz="2000" dirty="0" smtClean="0"/>
              <a:t>down</a:t>
            </a:r>
          </a:p>
          <a:p>
            <a:pPr>
              <a:spcBef>
                <a:spcPts val="300"/>
              </a:spcBef>
            </a:pPr>
            <a:endParaRPr lang="en-US" sz="2000" dirty="0"/>
          </a:p>
          <a:p>
            <a:r>
              <a:rPr lang="en-US" sz="4000" dirty="0">
                <a:solidFill>
                  <a:schemeClr val="accent2">
                    <a:alpha val="99000"/>
                  </a:schemeClr>
                </a:solidFill>
                <a:latin typeface="Segoe UI Light" pitchFamily="34" charset="0"/>
              </a:rPr>
              <a:t>Automated Service Management</a:t>
            </a:r>
          </a:p>
          <a:p>
            <a:pPr>
              <a:spcBef>
                <a:spcPts val="300"/>
              </a:spcBef>
            </a:pPr>
            <a:r>
              <a:rPr lang="en-US" sz="2000" dirty="0"/>
              <a:t>Windows Azure will (automatically) recover bad </a:t>
            </a:r>
            <a:r>
              <a:rPr lang="en-US" sz="2000" dirty="0" smtClean="0"/>
              <a:t>nodes</a:t>
            </a:r>
          </a:p>
          <a:p>
            <a:pPr>
              <a:spcBef>
                <a:spcPts val="300"/>
              </a:spcBef>
            </a:pPr>
            <a:endParaRPr lang="en-US" sz="2000" dirty="0"/>
          </a:p>
          <a:p>
            <a:r>
              <a:rPr lang="en-US" sz="4000" dirty="0">
                <a:solidFill>
                  <a:schemeClr val="accent2">
                    <a:alpha val="99000"/>
                  </a:schemeClr>
                </a:solidFill>
                <a:latin typeface="Segoe UI Light" pitchFamily="34" charset="0"/>
              </a:rPr>
              <a:t>Fault Domains</a:t>
            </a:r>
          </a:p>
          <a:p>
            <a:pPr>
              <a:spcBef>
                <a:spcPts val="300"/>
              </a:spcBef>
            </a:pPr>
            <a:r>
              <a:rPr lang="en-US" sz="2000" dirty="0"/>
              <a:t>Windows Azure deploys services across fault </a:t>
            </a:r>
            <a:r>
              <a:rPr lang="en-US" sz="2000" dirty="0" smtClean="0"/>
              <a:t>boundaries</a:t>
            </a:r>
          </a:p>
          <a:p>
            <a:pPr>
              <a:spcBef>
                <a:spcPts val="300"/>
              </a:spcBef>
            </a:pPr>
            <a:endParaRPr lang="en-US" sz="2000" dirty="0"/>
          </a:p>
          <a:p>
            <a:r>
              <a:rPr lang="en-US" sz="4000" dirty="0">
                <a:solidFill>
                  <a:schemeClr val="accent2">
                    <a:alpha val="99000"/>
                  </a:schemeClr>
                </a:solidFill>
                <a:latin typeface="Segoe UI Light" pitchFamily="34" charset="0"/>
              </a:rPr>
              <a:t>Storage Resilience</a:t>
            </a:r>
          </a:p>
          <a:p>
            <a:pPr>
              <a:spcBef>
                <a:spcPts val="300"/>
              </a:spcBef>
            </a:pPr>
            <a:r>
              <a:rPr lang="en-US" sz="2000" dirty="0"/>
              <a:t>3 copies of storage maintained</a:t>
            </a:r>
          </a:p>
        </p:txBody>
      </p:sp>
      <p:sp>
        <p:nvSpPr>
          <p:cNvPr id="6" name="Freeform 25"/>
          <p:cNvSpPr>
            <a:spLocks noEditPoints="1"/>
          </p:cNvSpPr>
          <p:nvPr/>
        </p:nvSpPr>
        <p:spPr bwMode="black">
          <a:xfrm>
            <a:off x="8162634" y="2242737"/>
            <a:ext cx="2853029" cy="242927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542063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type="body" sz="quarter" idx="10"/>
          </p:nvPr>
        </p:nvSpPr>
        <p:spPr>
          <a:xfrm>
            <a:off x="516572" y="1420812"/>
            <a:ext cx="11155680" cy="4322722"/>
          </a:xfrm>
        </p:spPr>
        <p:txBody>
          <a:bodyPr/>
          <a:lstStyle/>
          <a:p>
            <a:r>
              <a:rPr lang="en-US" sz="3600" dirty="0">
                <a:solidFill>
                  <a:schemeClr val="accent2">
                    <a:alpha val="99000"/>
                  </a:schemeClr>
                </a:solidFill>
                <a:latin typeface="Segoe UI Light" pitchFamily="34" charset="0"/>
              </a:rPr>
              <a:t>When Windows Azure breaks, it fixes itself!</a:t>
            </a:r>
          </a:p>
          <a:p>
            <a:pPr>
              <a:spcBef>
                <a:spcPts val="300"/>
              </a:spcBef>
            </a:pPr>
            <a:r>
              <a:rPr lang="en-US" sz="2000" dirty="0"/>
              <a:t>Can your service</a:t>
            </a:r>
            <a:r>
              <a:rPr lang="en-US" sz="2000" dirty="0" smtClean="0"/>
              <a:t>?</a:t>
            </a:r>
          </a:p>
          <a:p>
            <a:pPr>
              <a:spcBef>
                <a:spcPts val="300"/>
              </a:spcBef>
            </a:pPr>
            <a:endParaRPr lang="en-US" sz="800" dirty="0"/>
          </a:p>
          <a:p>
            <a:pPr>
              <a:spcAft>
                <a:spcPts val="1200"/>
              </a:spcAft>
            </a:pPr>
            <a:r>
              <a:rPr lang="en-US" sz="3600" dirty="0">
                <a:solidFill>
                  <a:schemeClr val="accent2">
                    <a:alpha val="99000"/>
                  </a:schemeClr>
                </a:solidFill>
                <a:latin typeface="Segoe UI Light" pitchFamily="34" charset="0"/>
              </a:rPr>
              <a:t>Codifying </a:t>
            </a:r>
            <a:r>
              <a:rPr lang="en-US" sz="3600" dirty="0" smtClean="0">
                <a:solidFill>
                  <a:schemeClr val="accent2">
                    <a:alpha val="99000"/>
                  </a:schemeClr>
                </a:solidFill>
                <a:latin typeface="Segoe UI Light" pitchFamily="34" charset="0"/>
              </a:rPr>
              <a:t>Operations</a:t>
            </a:r>
            <a:endParaRPr lang="en-US" sz="3600" dirty="0">
              <a:solidFill>
                <a:schemeClr val="accent2">
                  <a:alpha val="99000"/>
                </a:schemeClr>
              </a:solidFill>
              <a:latin typeface="Segoe UI Light" pitchFamily="34" charset="0"/>
            </a:endParaRPr>
          </a:p>
          <a:p>
            <a:pPr>
              <a:spcAft>
                <a:spcPts val="1200"/>
              </a:spcAft>
            </a:pPr>
            <a:r>
              <a:rPr lang="en-US" sz="3600" dirty="0">
                <a:solidFill>
                  <a:schemeClr val="accent2">
                    <a:alpha val="99000"/>
                  </a:schemeClr>
                </a:solidFill>
                <a:latin typeface="Segoe UI Light" pitchFamily="34" charset="0"/>
              </a:rPr>
              <a:t>Upgrade Domains</a:t>
            </a:r>
          </a:p>
          <a:p>
            <a:r>
              <a:rPr lang="en-US" sz="3600" dirty="0">
                <a:solidFill>
                  <a:schemeClr val="accent2">
                    <a:alpha val="99000"/>
                  </a:schemeClr>
                </a:solidFill>
                <a:latin typeface="Segoe UI Light" pitchFamily="34" charset="0"/>
              </a:rPr>
              <a:t>Configure in ServiceDefinition.csdef</a:t>
            </a:r>
          </a:p>
          <a:p>
            <a:pPr>
              <a:spcBef>
                <a:spcPts val="300"/>
              </a:spcBef>
            </a:pPr>
            <a:r>
              <a:rPr lang="en-US" sz="2000" dirty="0">
                <a:solidFill>
                  <a:schemeClr val="accent1">
                    <a:lumMod val="75000"/>
                    <a:alpha val="99000"/>
                  </a:schemeClr>
                </a:solidFill>
                <a:latin typeface="Consolas" pitchFamily="49" charset="0"/>
                <a:cs typeface="Consolas" pitchFamily="49" charset="0"/>
              </a:rPr>
              <a:t>&lt;ServiceDefinition name="</a:t>
            </a:r>
            <a:r>
              <a:rPr lang="en-US" sz="2000" dirty="0" err="1">
                <a:solidFill>
                  <a:schemeClr val="accent1">
                    <a:lumMod val="75000"/>
                    <a:alpha val="99000"/>
                  </a:schemeClr>
                </a:solidFill>
                <a:latin typeface="Consolas" pitchFamily="49" charset="0"/>
                <a:cs typeface="Consolas" pitchFamily="49" charset="0"/>
              </a:rPr>
              <a:t>RedDir"xmlns</a:t>
            </a:r>
            <a:r>
              <a:rPr lang="en-US" sz="2000" dirty="0" smtClean="0">
                <a:solidFill>
                  <a:schemeClr val="accent1">
                    <a:lumMod val="75000"/>
                    <a:alpha val="99000"/>
                  </a:schemeClr>
                </a:solidFill>
                <a:latin typeface="Consolas" pitchFamily="49" charset="0"/>
                <a:cs typeface="Consolas" pitchFamily="49" charset="0"/>
              </a:rPr>
              <a:t>="http</a:t>
            </a:r>
            <a:r>
              <a:rPr lang="en-US" sz="2000" dirty="0">
                <a:solidFill>
                  <a:schemeClr val="accent1">
                    <a:lumMod val="75000"/>
                    <a:alpha val="99000"/>
                  </a:schemeClr>
                </a:solidFill>
                <a:latin typeface="Consolas" pitchFamily="49" charset="0"/>
                <a:cs typeface="Consolas" pitchFamily="49" charset="0"/>
              </a:rPr>
              <a:t>://</a:t>
            </a:r>
            <a:r>
              <a:rPr lang="en-US" sz="2000" dirty="0" smtClean="0">
                <a:solidFill>
                  <a:schemeClr val="accent1">
                    <a:lumMod val="75000"/>
                    <a:alpha val="99000"/>
                  </a:schemeClr>
                </a:solidFill>
                <a:latin typeface="Consolas" pitchFamily="49" charset="0"/>
                <a:cs typeface="Consolas" pitchFamily="49" charset="0"/>
              </a:rPr>
              <a:t>schemas.microsoft.com/</a:t>
            </a:r>
            <a:br>
              <a:rPr lang="en-US" sz="2000" dirty="0" smtClean="0">
                <a:solidFill>
                  <a:schemeClr val="accent1">
                    <a:lumMod val="75000"/>
                    <a:alpha val="99000"/>
                  </a:schemeClr>
                </a:solidFill>
                <a:latin typeface="Consolas" pitchFamily="49" charset="0"/>
                <a:cs typeface="Consolas" pitchFamily="49" charset="0"/>
              </a:rPr>
            </a:br>
            <a:r>
              <a:rPr lang="en-US" sz="2000" dirty="0" err="1" smtClean="0">
                <a:solidFill>
                  <a:schemeClr val="accent1">
                    <a:lumMod val="75000"/>
                    <a:alpha val="99000"/>
                  </a:schemeClr>
                </a:solidFill>
                <a:latin typeface="Consolas" pitchFamily="49" charset="0"/>
                <a:cs typeface="Consolas" pitchFamily="49" charset="0"/>
              </a:rPr>
              <a:t>ServiceHosting</a:t>
            </a:r>
            <a:r>
              <a:rPr lang="en-US" sz="2000" dirty="0" smtClean="0">
                <a:solidFill>
                  <a:schemeClr val="accent1">
                    <a:lumMod val="75000"/>
                    <a:alpha val="99000"/>
                  </a:schemeClr>
                </a:solidFill>
                <a:latin typeface="Consolas" pitchFamily="49" charset="0"/>
                <a:cs typeface="Consolas" pitchFamily="49" charset="0"/>
              </a:rPr>
              <a:t>/2008/10/</a:t>
            </a:r>
            <a:r>
              <a:rPr lang="en-US" sz="2000" dirty="0" err="1" smtClean="0">
                <a:solidFill>
                  <a:schemeClr val="accent1">
                    <a:lumMod val="75000"/>
                    <a:alpha val="99000"/>
                  </a:schemeClr>
                </a:solidFill>
                <a:latin typeface="Consolas" pitchFamily="49" charset="0"/>
                <a:cs typeface="Consolas" pitchFamily="49" charset="0"/>
              </a:rPr>
              <a:t>ServiceDefinition</a:t>
            </a:r>
            <a:r>
              <a:rPr lang="en-US" sz="2000" dirty="0" smtClean="0">
                <a:solidFill>
                  <a:schemeClr val="accent1">
                    <a:lumMod val="75000"/>
                    <a:alpha val="99000"/>
                  </a:schemeClr>
                </a:solidFill>
                <a:latin typeface="Consolas" pitchFamily="49" charset="0"/>
                <a:cs typeface="Consolas" pitchFamily="49" charset="0"/>
              </a:rPr>
              <a:t>" upgradeDomainCount</a:t>
            </a:r>
            <a:r>
              <a:rPr lang="en-US" sz="2000" dirty="0">
                <a:solidFill>
                  <a:schemeClr val="accent1">
                    <a:lumMod val="75000"/>
                    <a:alpha val="99000"/>
                  </a:schemeClr>
                </a:solidFill>
                <a:latin typeface="Consolas" pitchFamily="49" charset="0"/>
                <a:cs typeface="Consolas" pitchFamily="49" charset="0"/>
              </a:rPr>
              <a:t>="3</a:t>
            </a:r>
            <a:r>
              <a:rPr lang="en-US" sz="2000" dirty="0" smtClean="0">
                <a:solidFill>
                  <a:schemeClr val="accent1">
                    <a:lumMod val="75000"/>
                    <a:alpha val="99000"/>
                  </a:schemeClr>
                </a:solidFill>
                <a:latin typeface="Consolas" pitchFamily="49" charset="0"/>
                <a:cs typeface="Consolas" pitchFamily="49" charset="0"/>
              </a:rPr>
              <a:t>"&gt;</a:t>
            </a:r>
          </a:p>
          <a:p>
            <a:pPr>
              <a:spcBef>
                <a:spcPts val="300"/>
              </a:spcBef>
            </a:pPr>
            <a:endParaRPr lang="en-US" sz="800" dirty="0"/>
          </a:p>
          <a:p>
            <a:r>
              <a:rPr lang="en-US" sz="3600" dirty="0">
                <a:solidFill>
                  <a:schemeClr val="accent2">
                    <a:alpha val="99000"/>
                  </a:schemeClr>
                </a:solidFill>
                <a:latin typeface="Segoe UI Light" pitchFamily="34" charset="0"/>
              </a:rPr>
              <a:t>Transient Datacenter Conditions</a:t>
            </a:r>
          </a:p>
          <a:p>
            <a:pPr>
              <a:spcBef>
                <a:spcPts val="300"/>
              </a:spcBef>
            </a:pPr>
            <a:r>
              <a:rPr lang="en-US" sz="2000" dirty="0"/>
              <a:t>Do you have Retry Logic?</a:t>
            </a:r>
          </a:p>
        </p:txBody>
      </p:sp>
    </p:spTree>
    <p:extLst>
      <p:ext uri="{BB962C8B-B14F-4D97-AF65-F5344CB8AC3E}">
        <p14:creationId xmlns:p14="http://schemas.microsoft.com/office/powerpoint/2010/main" val="332965701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you mean, retry logic?</a:t>
            </a:r>
          </a:p>
        </p:txBody>
      </p:sp>
      <p:sp>
        <p:nvSpPr>
          <p:cNvPr id="3" name="Content Placeholder 2"/>
          <p:cNvSpPr>
            <a:spLocks noGrp="1"/>
          </p:cNvSpPr>
          <p:nvPr>
            <p:ph type="body" sz="quarter" idx="10"/>
          </p:nvPr>
        </p:nvSpPr>
        <p:spPr>
          <a:xfrm>
            <a:off x="516572" y="1420812"/>
            <a:ext cx="11155680" cy="4664354"/>
          </a:xfrm>
        </p:spPr>
        <p:txBody>
          <a:bodyPr/>
          <a:lstStyle/>
          <a:p>
            <a:r>
              <a:rPr lang="en-US" dirty="0">
                <a:solidFill>
                  <a:schemeClr val="accent2">
                    <a:alpha val="99000"/>
                  </a:schemeClr>
                </a:solidFill>
                <a:latin typeface="Segoe UI Light" pitchFamily="34" charset="0"/>
              </a:rPr>
              <a:t>Transient conditions in the </a:t>
            </a:r>
            <a:r>
              <a:rPr lang="en-US" dirty="0" smtClean="0">
                <a:solidFill>
                  <a:schemeClr val="accent2">
                    <a:alpha val="99000"/>
                  </a:schemeClr>
                </a:solidFill>
                <a:latin typeface="Segoe UI Light" pitchFamily="34" charset="0"/>
              </a:rPr>
              <a:t>datacenter/network/service</a:t>
            </a:r>
          </a:p>
          <a:p>
            <a:endParaRPr lang="en-US" sz="800" dirty="0">
              <a:solidFill>
                <a:schemeClr val="accent2">
                  <a:alpha val="99000"/>
                </a:schemeClr>
              </a:solidFill>
              <a:latin typeface="Segoe UI Light" pitchFamily="34" charset="0"/>
            </a:endParaRPr>
          </a:p>
          <a:p>
            <a:r>
              <a:rPr lang="en-US" dirty="0">
                <a:solidFill>
                  <a:schemeClr val="accent2">
                    <a:alpha val="99000"/>
                  </a:schemeClr>
                </a:solidFill>
                <a:latin typeface="Segoe UI Light" pitchFamily="34" charset="0"/>
              </a:rPr>
              <a:t>Example:</a:t>
            </a:r>
          </a:p>
          <a:p>
            <a:pPr marL="0" lvl="1" indent="0">
              <a:buNone/>
            </a:pPr>
            <a:r>
              <a:rPr lang="en-US" sz="2000" dirty="0"/>
              <a:t>SQL Azure Error 40501</a:t>
            </a:r>
            <a:br>
              <a:rPr lang="en-US" sz="2000" dirty="0"/>
            </a:br>
            <a:r>
              <a:rPr lang="en-US" sz="2000" dirty="0"/>
              <a:t>The service is currently busy. Retry the request after 10 seconds.</a:t>
            </a:r>
          </a:p>
          <a:p>
            <a:pPr marL="0" lvl="1" indent="0">
              <a:spcBef>
                <a:spcPts val="300"/>
              </a:spcBef>
              <a:buNone/>
            </a:pPr>
            <a:endParaRPr lang="en-US" sz="800" dirty="0"/>
          </a:p>
          <a:p>
            <a:r>
              <a:rPr lang="en-US" dirty="0">
                <a:solidFill>
                  <a:schemeClr val="accent2">
                    <a:alpha val="99000"/>
                  </a:schemeClr>
                </a:solidFill>
                <a:latin typeface="Segoe UI Light" pitchFamily="34" charset="0"/>
              </a:rPr>
              <a:t>Transient Fault Handling </a:t>
            </a:r>
            <a:r>
              <a:rPr lang="en-US" dirty="0" smtClean="0">
                <a:solidFill>
                  <a:schemeClr val="accent2">
                    <a:alpha val="99000"/>
                  </a:schemeClr>
                </a:solidFill>
                <a:latin typeface="Segoe UI Light" pitchFamily="34" charset="0"/>
              </a:rPr>
              <a:t>Framework</a:t>
            </a:r>
          </a:p>
          <a:p>
            <a:r>
              <a:rPr lang="en-US" sz="2400" dirty="0" smtClean="0">
                <a:solidFill>
                  <a:schemeClr val="accent6">
                    <a:alpha val="99000"/>
                  </a:schemeClr>
                </a:solidFill>
                <a:latin typeface="+mj-lt"/>
                <a:cs typeface="Consolas" pitchFamily="49" charset="0"/>
                <a:hlinkClick r:id="rId2"/>
              </a:rPr>
              <a:t>http</a:t>
            </a:r>
            <a:r>
              <a:rPr lang="en-US" sz="2400" dirty="0">
                <a:solidFill>
                  <a:schemeClr val="accent6">
                    <a:alpha val="99000"/>
                  </a:schemeClr>
                </a:solidFill>
                <a:latin typeface="+mj-lt"/>
                <a:cs typeface="Consolas" pitchFamily="49" charset="0"/>
                <a:hlinkClick r:id="rId2"/>
              </a:rPr>
              <a:t>://windowsazurecat.com/2011/02/transient-fault-handling-framework/ </a:t>
            </a:r>
            <a:endParaRPr lang="en-US" sz="2400" dirty="0" smtClean="0">
              <a:solidFill>
                <a:schemeClr val="accent6">
                  <a:alpha val="99000"/>
                </a:schemeClr>
              </a:solidFill>
              <a:latin typeface="+mj-lt"/>
              <a:cs typeface="Consolas" pitchFamily="49" charset="0"/>
            </a:endParaRPr>
          </a:p>
          <a:p>
            <a:endParaRPr lang="en-US" sz="1200" dirty="0">
              <a:solidFill>
                <a:schemeClr val="tx1">
                  <a:lumMod val="75000"/>
                  <a:lumOff val="25000"/>
                  <a:alpha val="99000"/>
                </a:schemeClr>
              </a:solidFill>
            </a:endParaRPr>
          </a:p>
          <a:p>
            <a:r>
              <a:rPr lang="en-US" dirty="0">
                <a:solidFill>
                  <a:schemeClr val="accent2">
                    <a:alpha val="99000"/>
                  </a:schemeClr>
                </a:solidFill>
                <a:latin typeface="Segoe UI Light" pitchFamily="34" charset="0"/>
              </a:rPr>
              <a:t>Retry against anything that might be external </a:t>
            </a:r>
            <a:r>
              <a:rPr lang="en-US" dirty="0" smtClean="0">
                <a:solidFill>
                  <a:schemeClr val="accent2">
                    <a:alpha val="99000"/>
                  </a:schemeClr>
                </a:solidFill>
                <a:latin typeface="Segoe UI Light" pitchFamily="34" charset="0"/>
              </a:rPr>
              <a:t/>
            </a:r>
            <a:br>
              <a:rPr lang="en-US" dirty="0" smtClean="0">
                <a:solidFill>
                  <a:schemeClr val="accent2">
                    <a:alpha val="99000"/>
                  </a:schemeClr>
                </a:solidFill>
                <a:latin typeface="Segoe UI Light" pitchFamily="34" charset="0"/>
              </a:rPr>
            </a:br>
            <a:r>
              <a:rPr lang="en-US" dirty="0" smtClean="0">
                <a:solidFill>
                  <a:schemeClr val="accent2">
                    <a:alpha val="99000"/>
                  </a:schemeClr>
                </a:solidFill>
                <a:latin typeface="Segoe UI Light" pitchFamily="34" charset="0"/>
              </a:rPr>
              <a:t>and </a:t>
            </a:r>
            <a:r>
              <a:rPr lang="en-US" dirty="0">
                <a:solidFill>
                  <a:schemeClr val="accent2">
                    <a:alpha val="99000"/>
                  </a:schemeClr>
                </a:solidFill>
                <a:latin typeface="Segoe UI Light" pitchFamily="34" charset="0"/>
              </a:rPr>
              <a:t>have transient conditions</a:t>
            </a:r>
            <a:r>
              <a:rPr lang="en-US" dirty="0" smtClean="0">
                <a:solidFill>
                  <a:schemeClr val="accent2">
                    <a:alpha val="99000"/>
                  </a:schemeClr>
                </a:solidFill>
                <a:latin typeface="Segoe UI Light" pitchFamily="34" charset="0"/>
              </a:rPr>
              <a:t>*:</a:t>
            </a:r>
          </a:p>
          <a:p>
            <a:r>
              <a:rPr lang="en-US" sz="2000" dirty="0" smtClean="0"/>
              <a:t>SQL Azure</a:t>
            </a:r>
          </a:p>
          <a:p>
            <a:r>
              <a:rPr lang="en-US" sz="2000" dirty="0" smtClean="0"/>
              <a:t>Windows </a:t>
            </a:r>
            <a:r>
              <a:rPr lang="en-US" sz="2000" dirty="0"/>
              <a:t>Azure </a:t>
            </a:r>
            <a:r>
              <a:rPr lang="en-US" sz="2000" dirty="0" smtClean="0"/>
              <a:t>Storage</a:t>
            </a:r>
          </a:p>
          <a:p>
            <a:r>
              <a:rPr lang="en-US" sz="2000" dirty="0" smtClean="0"/>
              <a:t>Service Bus</a:t>
            </a:r>
          </a:p>
          <a:p>
            <a:r>
              <a:rPr lang="en-US" sz="2000" dirty="0" smtClean="0"/>
              <a:t>3</a:t>
            </a:r>
            <a:r>
              <a:rPr lang="en-US" sz="2000" baseline="30000" dirty="0" smtClean="0"/>
              <a:t>rd</a:t>
            </a:r>
            <a:r>
              <a:rPr lang="en-US" sz="2000" dirty="0" smtClean="0"/>
              <a:t> Party </a:t>
            </a:r>
            <a:r>
              <a:rPr lang="en-US" sz="2000" dirty="0"/>
              <a:t>Services</a:t>
            </a:r>
          </a:p>
        </p:txBody>
      </p:sp>
    </p:spTree>
    <p:extLst>
      <p:ext uri="{BB962C8B-B14F-4D97-AF65-F5344CB8AC3E}">
        <p14:creationId xmlns:p14="http://schemas.microsoft.com/office/powerpoint/2010/main" val="365249093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953697"/>
            <a:ext cx="5943600" cy="1169551"/>
          </a:xfrm>
        </p:spPr>
        <p:txBody>
          <a:bodyPr/>
          <a:lstStyle/>
          <a:p>
            <a:r>
              <a:rPr lang="en-US" dirty="0" smtClean="0"/>
              <a:t>Retry</a:t>
            </a:r>
            <a:br>
              <a:rPr lang="en-US" dirty="0" smtClean="0"/>
            </a:br>
            <a:r>
              <a:rPr lang="en-US" sz="2800" dirty="0" smtClean="0">
                <a:latin typeface="+mn-lt"/>
              </a:rPr>
              <a:t>Change this to a code snippet on a slide.</a:t>
            </a:r>
            <a:endParaRPr lang="en-US" sz="2800" dirty="0">
              <a:latin typeface="+mn-lt"/>
            </a:endParaRP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2451365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How do you upgrade your service?</a:t>
            </a:r>
            <a:endParaRPr lang="en-US" dirty="0"/>
          </a:p>
        </p:txBody>
      </p:sp>
    </p:spTree>
    <p:extLst>
      <p:ext uri="{BB962C8B-B14F-4D97-AF65-F5344CB8AC3E}">
        <p14:creationId xmlns:p14="http://schemas.microsoft.com/office/powerpoint/2010/main" val="37389428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29308517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24"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a:t>Upgrade Strategies: VIP Swap</a:t>
            </a:r>
          </a:p>
        </p:txBody>
      </p:sp>
      <p:sp>
        <p:nvSpPr>
          <p:cNvPr id="4" name="Rectangle 3"/>
          <p:cNvSpPr/>
          <p:nvPr>
            <p:custDataLst>
              <p:tags r:id="rId4"/>
            </p:custDataLst>
          </p:nvPr>
        </p:nvSpPr>
        <p:spPr bwMode="auto">
          <a:xfrm>
            <a:off x="517525" y="1697677"/>
            <a:ext cx="1859280" cy="13379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DNS</a:t>
            </a:r>
            <a:br>
              <a:rPr lang="en-US" dirty="0">
                <a:ln>
                  <a:solidFill>
                    <a:schemeClr val="bg1">
                      <a:alpha val="0"/>
                    </a:schemeClr>
                  </a:solidFill>
                </a:ln>
                <a:solidFill>
                  <a:schemeClr val="bg1">
                    <a:alpha val="99000"/>
                  </a:schemeClr>
                </a:solidFill>
              </a:rPr>
            </a:br>
            <a:r>
              <a:rPr lang="en-US" dirty="0">
                <a:ln>
                  <a:solidFill>
                    <a:schemeClr val="bg1">
                      <a:alpha val="0"/>
                    </a:schemeClr>
                  </a:solidFill>
                </a:ln>
                <a:solidFill>
                  <a:schemeClr val="bg1">
                    <a:alpha val="99000"/>
                  </a:schemeClr>
                </a:solidFill>
              </a:rPr>
              <a:t>foo.com</a:t>
            </a:r>
          </a:p>
        </p:txBody>
      </p:sp>
      <p:sp>
        <p:nvSpPr>
          <p:cNvPr id="6" name="Rectangle 5"/>
          <p:cNvSpPr/>
          <p:nvPr>
            <p:custDataLst>
              <p:tags r:id="rId5"/>
            </p:custDataLst>
          </p:nvPr>
        </p:nvSpPr>
        <p:spPr bwMode="auto">
          <a:xfrm>
            <a:off x="8686164" y="1697677"/>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0" rIns="91436" bIns="45718" numCol="1" rtlCol="0" anchor="t" anchorCtr="0" compatLnSpc="1">
            <a:prstTxWarp prst="textNoShape">
              <a:avLst/>
            </a:prstTxWarp>
            <a:noAutofit/>
          </a:bodyPr>
          <a:lstStyle/>
          <a:p>
            <a:pPr algn="ctr" defTabSz="913788" fontAlgn="base">
              <a:spcBef>
                <a:spcPct val="0"/>
              </a:spcBef>
              <a:spcAft>
                <a:spcPct val="0"/>
              </a:spcAft>
            </a:pPr>
            <a:r>
              <a:rPr lang="en-US" sz="2000" dirty="0" smtClean="0">
                <a:ln>
                  <a:solidFill>
                    <a:schemeClr val="bg1">
                      <a:alpha val="0"/>
                    </a:schemeClr>
                  </a:solidFill>
                </a:ln>
                <a:solidFill>
                  <a:schemeClr val="bg1">
                    <a:alpha val="99000"/>
                  </a:schemeClr>
                </a:solidFill>
              </a:rPr>
              <a:t>Foo1.cloudapp.net</a:t>
            </a:r>
          </a:p>
        </p:txBody>
      </p:sp>
      <p:sp>
        <p:nvSpPr>
          <p:cNvPr id="7" name="Rectangle 6"/>
          <p:cNvSpPr/>
          <p:nvPr>
            <p:custDataLst>
              <p:tags r:id="rId6"/>
            </p:custDataLst>
          </p:nvPr>
        </p:nvSpPr>
        <p:spPr bwMode="auto">
          <a:xfrm>
            <a:off x="8686162" y="3653471"/>
            <a:ext cx="2621915" cy="13805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0" rIns="91436" bIns="45718" numCol="1" rtlCol="0" anchor="t" anchorCtr="0" compatLnSpc="1">
            <a:prstTxWarp prst="textNoShape">
              <a:avLst/>
            </a:prstTxWarp>
            <a:noAutofit/>
          </a:bodyPr>
          <a:lstStyle/>
          <a:p>
            <a:pPr algn="ctr" defTabSz="913788" fontAlgn="base">
              <a:spcBef>
                <a:spcPct val="0"/>
              </a:spcBef>
              <a:spcAft>
                <a:spcPct val="0"/>
              </a:spcAft>
            </a:pPr>
            <a:r>
              <a:rPr lang="en-US" sz="2000" i="1" dirty="0" smtClean="0">
                <a:ln>
                  <a:solidFill>
                    <a:schemeClr val="bg1">
                      <a:alpha val="0"/>
                    </a:schemeClr>
                  </a:solidFill>
                </a:ln>
                <a:solidFill>
                  <a:schemeClr val="bg1">
                    <a:alpha val="99000"/>
                  </a:schemeClr>
                </a:solidFill>
              </a:rPr>
              <a:t>GUID</a:t>
            </a:r>
            <a:r>
              <a:rPr lang="en-US" sz="2000" dirty="0" smtClean="0">
                <a:ln>
                  <a:solidFill>
                    <a:schemeClr val="bg1">
                      <a:alpha val="0"/>
                    </a:schemeClr>
                  </a:solidFill>
                </a:ln>
                <a:solidFill>
                  <a:schemeClr val="bg1">
                    <a:alpha val="99000"/>
                  </a:schemeClr>
                </a:solidFill>
              </a:rPr>
              <a:t>.cloudapp.net</a:t>
            </a:r>
          </a:p>
        </p:txBody>
      </p:sp>
      <p:sp>
        <p:nvSpPr>
          <p:cNvPr id="8" name="Right Arrow 7"/>
          <p:cNvSpPr/>
          <p:nvPr>
            <p:custDataLst>
              <p:tags r:id="rId7"/>
            </p:custDataLst>
          </p:nvPr>
        </p:nvSpPr>
        <p:spPr bwMode="auto">
          <a:xfrm>
            <a:off x="2414904" y="2183770"/>
            <a:ext cx="146304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9" name="Right Arrow 8"/>
          <p:cNvSpPr/>
          <p:nvPr>
            <p:custDataLst>
              <p:tags r:id="rId8"/>
            </p:custDataLst>
          </p:nvPr>
        </p:nvSpPr>
        <p:spPr bwMode="auto">
          <a:xfrm>
            <a:off x="6643687" y="2170054"/>
            <a:ext cx="1886245" cy="393192"/>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0" name="Rectangle 9"/>
          <p:cNvSpPr/>
          <p:nvPr>
            <p:custDataLst>
              <p:tags r:id="rId9"/>
            </p:custDataLst>
          </p:nvPr>
        </p:nvSpPr>
        <p:spPr>
          <a:xfrm>
            <a:off x="9206777" y="2494871"/>
            <a:ext cx="1580689" cy="400110"/>
          </a:xfrm>
          <a:prstGeom prst="rect">
            <a:avLst/>
          </a:prstGeom>
        </p:spPr>
        <p:txBody>
          <a:bodyPr wrap="none">
            <a:spAutoFit/>
          </a:bodyPr>
          <a:lstStyle/>
          <a:p>
            <a:pPr algn="ctr" defTabSz="913788" fontAlgn="base">
              <a:spcBef>
                <a:spcPct val="0"/>
              </a:spcBef>
              <a:spcAft>
                <a:spcPct val="0"/>
              </a:spcAft>
            </a:pPr>
            <a:r>
              <a:rPr lang="en-US" sz="2000" dirty="0">
                <a:ln>
                  <a:solidFill>
                    <a:schemeClr val="bg1">
                      <a:alpha val="0"/>
                    </a:schemeClr>
                  </a:solidFill>
                </a:ln>
                <a:solidFill>
                  <a:schemeClr val="bg1"/>
                </a:solidFill>
              </a:rPr>
              <a:t>(Production)</a:t>
            </a:r>
          </a:p>
        </p:txBody>
      </p:sp>
      <p:sp>
        <p:nvSpPr>
          <p:cNvPr id="11" name="Rectangle 10"/>
          <p:cNvSpPr/>
          <p:nvPr>
            <p:custDataLst>
              <p:tags r:id="rId10"/>
            </p:custDataLst>
          </p:nvPr>
        </p:nvSpPr>
        <p:spPr>
          <a:xfrm>
            <a:off x="9400770" y="4449166"/>
            <a:ext cx="1192699" cy="400110"/>
          </a:xfrm>
          <a:prstGeom prst="rect">
            <a:avLst/>
          </a:prstGeom>
        </p:spPr>
        <p:txBody>
          <a:bodyPr wrap="none">
            <a:spAutoFit/>
          </a:bodyPr>
          <a:lstStyle/>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(Staging)</a:t>
            </a:r>
          </a:p>
        </p:txBody>
      </p:sp>
      <p:sp>
        <p:nvSpPr>
          <p:cNvPr id="12" name="Oval 11"/>
          <p:cNvSpPr/>
          <p:nvPr>
            <p:custDataLst>
              <p:tags r:id="rId11"/>
            </p:custDataLst>
          </p:nvPr>
        </p:nvSpPr>
        <p:spPr bwMode="auto">
          <a:xfrm>
            <a:off x="9677081" y="1439272"/>
            <a:ext cx="640080" cy="640080"/>
          </a:xfrm>
          <a:prstGeom prst="ellipse">
            <a:avLst/>
          </a:prstGeom>
          <a:solidFill>
            <a:schemeClr val="accent1"/>
          </a:solidFill>
          <a:ln w="25400">
            <a:solidFill>
              <a:schemeClr val="bg1">
                <a:alpha val="98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13" name="Oval 12"/>
          <p:cNvSpPr/>
          <p:nvPr>
            <p:custDataLst>
              <p:tags r:id="rId12"/>
            </p:custDataLst>
          </p:nvPr>
        </p:nvSpPr>
        <p:spPr bwMode="auto">
          <a:xfrm>
            <a:off x="9677079" y="3234410"/>
            <a:ext cx="640080" cy="640080"/>
          </a:xfrm>
          <a:prstGeom prst="ellipse">
            <a:avLst/>
          </a:prstGeom>
          <a:solidFill>
            <a:schemeClr val="accent1"/>
          </a:solidFill>
          <a:ln w="25400">
            <a:solidFill>
              <a:schemeClr val="bg1">
                <a:alpha val="98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V2</a:t>
            </a:r>
          </a:p>
        </p:txBody>
      </p:sp>
      <p:sp>
        <p:nvSpPr>
          <p:cNvPr id="14" name="Right Arrow 13"/>
          <p:cNvSpPr/>
          <p:nvPr>
            <p:custDataLst>
              <p:tags r:id="rId13"/>
            </p:custDataLst>
          </p:nvPr>
        </p:nvSpPr>
        <p:spPr bwMode="auto">
          <a:xfrm>
            <a:off x="7081180" y="4211040"/>
            <a:ext cx="1463040" cy="822960"/>
          </a:xfrm>
          <a:prstGeom prst="rightArrow">
            <a:avLst>
              <a:gd name="adj1" fmla="val 55402"/>
              <a:gd name="adj2" fmla="val 50000"/>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Test</a:t>
            </a:r>
          </a:p>
        </p:txBody>
      </p:sp>
      <p:sp>
        <p:nvSpPr>
          <p:cNvPr id="18" name="Bent-Up Arrow 17"/>
          <p:cNvSpPr/>
          <p:nvPr>
            <p:custDataLst>
              <p:tags r:id="rId14"/>
            </p:custDataLst>
          </p:nvPr>
        </p:nvSpPr>
        <p:spPr bwMode="auto">
          <a:xfrm rot="5400000">
            <a:off x="6819104" y="2391272"/>
            <a:ext cx="1050570" cy="2399662"/>
          </a:xfrm>
          <a:prstGeom prst="bentUpArrow">
            <a:avLst>
              <a:gd name="adj1" fmla="val 16457"/>
              <a:gd name="adj2" fmla="val 18429"/>
              <a:gd name="adj3" fmla="val 1808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5" name="Rectangle 4"/>
          <p:cNvSpPr/>
          <p:nvPr>
            <p:custDataLst>
              <p:tags r:id="rId15"/>
            </p:custDataLst>
          </p:nvPr>
        </p:nvSpPr>
        <p:spPr bwMode="auto">
          <a:xfrm>
            <a:off x="3916044" y="1697677"/>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Load Balancer</a:t>
            </a:r>
          </a:p>
        </p:txBody>
      </p:sp>
    </p:spTree>
    <p:extLst>
      <p:ext uri="{BB962C8B-B14F-4D97-AF65-F5344CB8AC3E}">
        <p14:creationId xmlns:p14="http://schemas.microsoft.com/office/powerpoint/2010/main" val="2712421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37" presetClass="path" presetSubtype="0" accel="50000" decel="50000" fill="hold" grpId="0" nodeType="withEffect">
                                  <p:stCondLst>
                                    <p:cond delay="0"/>
                                  </p:stCondLst>
                                  <p:childTnLst>
                                    <p:animMotion origin="layout" path="M -3.95833E-6 -4.07407E-6 L 0.12448 -0.07708 C 0.15196 -0.09351 0.16589 -0.11782 0.16589 -0.14328 C 0.16589 -0.17199 0.15196 -0.19513 0.12448 -0.2118 L -3.95833E-6 -0.28981 " pathEditMode="relative" rAng="16200000" ptsTypes="FffFF">
                                      <p:cBhvr>
                                        <p:cTn id="19" dur="2000" fill="hold"/>
                                        <p:tgtEl>
                                          <p:spTgt spid="11"/>
                                        </p:tgtEl>
                                        <p:attrNameLst>
                                          <p:attrName>ppt_x</p:attrName>
                                          <p:attrName>ppt_y</p:attrName>
                                        </p:attrNameLst>
                                      </p:cBhvr>
                                      <p:rCtr x="8294" y="-14491"/>
                                    </p:animMotion>
                                  </p:childTnLst>
                                </p:cTn>
                              </p:par>
                              <p:par>
                                <p:cTn id="20" presetID="37" presetClass="path" presetSubtype="0" accel="50000" decel="50000" fill="hold" grpId="0" nodeType="withEffect">
                                  <p:stCondLst>
                                    <p:cond delay="0"/>
                                  </p:stCondLst>
                                  <p:childTnLst>
                                    <p:animMotion origin="layout" path="M -3.33333E-6 -0.00486 L -0.12018 0.07199 C -0.14661 0.08866 -0.16119 0.11204 -0.16119 0.13704 C -0.16119 0.1669 -0.14674 0.19005 -0.12018 0.20625 L -0.00013 0.28542 " pathEditMode="relative" rAng="5400000" ptsTypes="FffFF">
                                      <p:cBhvr>
                                        <p:cTn id="21" dur="2000" fill="hold"/>
                                        <p:tgtEl>
                                          <p:spTgt spid="10"/>
                                        </p:tgtEl>
                                        <p:attrNameLst>
                                          <p:attrName>ppt_x</p:attrName>
                                          <p:attrName>ppt_y</p:attrName>
                                        </p:attrNameLst>
                                      </p:cBhvr>
                                      <p:rCtr x="-8060" y="14514"/>
                                    </p:animMotion>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xit" presetSubtype="0" fill="hold" grpId="0" nodeType="with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3" grpId="0" animBg="1"/>
      <p:bldP spid="14" grpId="0" animBg="1"/>
      <p:bldP spid="14" grpId="1"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Strategies: Upgrade</a:t>
            </a:r>
          </a:p>
        </p:txBody>
      </p:sp>
      <p:sp>
        <p:nvSpPr>
          <p:cNvPr id="7" name="Rectangle 6"/>
          <p:cNvSpPr/>
          <p:nvPr>
            <p:custDataLst>
              <p:tags r:id="rId1"/>
            </p:custDataLst>
          </p:nvPr>
        </p:nvSpPr>
        <p:spPr bwMode="auto">
          <a:xfrm>
            <a:off x="1111885" y="1420813"/>
            <a:ext cx="1859280" cy="13379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DNS</a:t>
            </a:r>
            <a:br>
              <a:rPr lang="en-US" dirty="0">
                <a:ln>
                  <a:solidFill>
                    <a:schemeClr val="bg1">
                      <a:alpha val="0"/>
                    </a:schemeClr>
                  </a:solidFill>
                </a:ln>
                <a:solidFill>
                  <a:schemeClr val="bg1">
                    <a:alpha val="99000"/>
                  </a:schemeClr>
                </a:solidFill>
              </a:rPr>
            </a:br>
            <a:r>
              <a:rPr lang="en-US" dirty="0">
                <a:ln>
                  <a:solidFill>
                    <a:schemeClr val="bg1">
                      <a:alpha val="0"/>
                    </a:schemeClr>
                  </a:solidFill>
                </a:ln>
                <a:solidFill>
                  <a:schemeClr val="bg1">
                    <a:alpha val="99000"/>
                  </a:schemeClr>
                </a:solidFill>
              </a:rPr>
              <a:t>foo.com</a:t>
            </a:r>
          </a:p>
        </p:txBody>
      </p:sp>
      <p:sp>
        <p:nvSpPr>
          <p:cNvPr id="8" name="Rectangle 7"/>
          <p:cNvSpPr/>
          <p:nvPr>
            <p:custDataLst>
              <p:tags r:id="rId2"/>
            </p:custDataLst>
          </p:nvPr>
        </p:nvSpPr>
        <p:spPr bwMode="auto">
          <a:xfrm>
            <a:off x="8686164" y="1420813"/>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 rIns="91436" bIns="45718" numCol="1" rtlCol="0" anchor="ctr" anchorCtr="0" compatLnSpc="1">
            <a:prstTxWarp prst="textNoShape">
              <a:avLst/>
            </a:prstTxWarp>
            <a:noAutofit/>
          </a:bodyPr>
          <a:lstStyle/>
          <a:p>
            <a:pPr algn="ctr" defTabSz="913788" fontAlgn="base">
              <a:spcBef>
                <a:spcPct val="0"/>
              </a:spcBef>
              <a:spcAft>
                <a:spcPct val="0"/>
              </a:spcAft>
            </a:pPr>
            <a:r>
              <a:rPr lang="en-US" sz="2000" dirty="0" smtClean="0">
                <a:ln>
                  <a:solidFill>
                    <a:schemeClr val="bg1">
                      <a:alpha val="0"/>
                    </a:schemeClr>
                  </a:solidFill>
                </a:ln>
                <a:solidFill>
                  <a:schemeClr val="bg1">
                    <a:alpha val="99000"/>
                  </a:schemeClr>
                </a:solidFill>
              </a:rPr>
              <a:t>Foo1.cloudapp.net</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(Production</a:t>
            </a:r>
            <a:r>
              <a:rPr lang="en-US" sz="2000" dirty="0" smtClean="0">
                <a:ln>
                  <a:solidFill>
                    <a:schemeClr val="bg1">
                      <a:alpha val="0"/>
                    </a:schemeClr>
                  </a:solidFill>
                </a:ln>
                <a:solidFill>
                  <a:schemeClr val="bg1">
                    <a:alpha val="99000"/>
                  </a:schemeClr>
                </a:solidFill>
              </a:rPr>
              <a:t>)</a:t>
            </a:r>
            <a:endParaRPr lang="en-US" sz="2000" dirty="0">
              <a:ln>
                <a:solidFill>
                  <a:schemeClr val="bg1">
                    <a:alpha val="0"/>
                  </a:schemeClr>
                </a:solidFill>
              </a:ln>
              <a:solidFill>
                <a:schemeClr val="bg1">
                  <a:alpha val="99000"/>
                </a:schemeClr>
              </a:solidFill>
            </a:endParaRPr>
          </a:p>
        </p:txBody>
      </p:sp>
      <p:sp>
        <p:nvSpPr>
          <p:cNvPr id="9" name="Right Arrow 8"/>
          <p:cNvSpPr/>
          <p:nvPr>
            <p:custDataLst>
              <p:tags r:id="rId3"/>
            </p:custDataLst>
          </p:nvPr>
        </p:nvSpPr>
        <p:spPr bwMode="auto">
          <a:xfrm>
            <a:off x="3058636" y="1923102"/>
            <a:ext cx="137160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1" name="Rectangle 10"/>
          <p:cNvSpPr/>
          <p:nvPr>
            <p:custDataLst>
              <p:tags r:id="rId4"/>
            </p:custDataLst>
          </p:nvPr>
        </p:nvSpPr>
        <p:spPr bwMode="auto">
          <a:xfrm>
            <a:off x="4517707" y="1420813"/>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Load Balancer</a:t>
            </a:r>
          </a:p>
        </p:txBody>
      </p:sp>
      <p:sp>
        <p:nvSpPr>
          <p:cNvPr id="12" name="Right Arrow 11"/>
          <p:cNvSpPr/>
          <p:nvPr>
            <p:custDataLst>
              <p:tags r:id="rId5"/>
            </p:custDataLst>
          </p:nvPr>
        </p:nvSpPr>
        <p:spPr bwMode="auto">
          <a:xfrm>
            <a:off x="7227093" y="1939299"/>
            <a:ext cx="137160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3" name="Rectangle 12"/>
          <p:cNvSpPr/>
          <p:nvPr/>
        </p:nvSpPr>
        <p:spPr>
          <a:xfrm>
            <a:off x="2703503" y="3220315"/>
            <a:ext cx="700833"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Web</a:t>
            </a:r>
          </a:p>
        </p:txBody>
      </p:sp>
      <p:sp>
        <p:nvSpPr>
          <p:cNvPr id="14" name="Rectangle 13"/>
          <p:cNvSpPr/>
          <p:nvPr/>
        </p:nvSpPr>
        <p:spPr>
          <a:xfrm>
            <a:off x="4005140" y="3213331"/>
            <a:ext cx="1204177"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Worker</a:t>
            </a:r>
          </a:p>
        </p:txBody>
      </p:sp>
      <p:sp>
        <p:nvSpPr>
          <p:cNvPr id="16" name="Rectangle 15"/>
          <p:cNvSpPr/>
          <p:nvPr/>
        </p:nvSpPr>
        <p:spPr>
          <a:xfrm>
            <a:off x="6994413" y="3220315"/>
            <a:ext cx="700833"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Web</a:t>
            </a:r>
          </a:p>
        </p:txBody>
      </p:sp>
      <p:sp>
        <p:nvSpPr>
          <p:cNvPr id="17" name="Rectangle 16"/>
          <p:cNvSpPr/>
          <p:nvPr/>
        </p:nvSpPr>
        <p:spPr>
          <a:xfrm>
            <a:off x="8367144" y="3213331"/>
            <a:ext cx="1204177"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Worker</a:t>
            </a:r>
          </a:p>
        </p:txBody>
      </p:sp>
      <p:sp>
        <p:nvSpPr>
          <p:cNvPr id="18" name="Rectangle 17"/>
          <p:cNvSpPr/>
          <p:nvPr>
            <p:custDataLst>
              <p:tags r:id="rId6"/>
            </p:custDataLst>
          </p:nvPr>
        </p:nvSpPr>
        <p:spPr bwMode="auto">
          <a:xfrm>
            <a:off x="2520632"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19" name="Rectangle 18"/>
          <p:cNvSpPr/>
          <p:nvPr>
            <p:custDataLst>
              <p:tags r:id="rId7"/>
            </p:custDataLst>
          </p:nvPr>
        </p:nvSpPr>
        <p:spPr bwMode="auto">
          <a:xfrm>
            <a:off x="2520632"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0" name="Rectangle 19"/>
          <p:cNvSpPr/>
          <p:nvPr>
            <p:custDataLst>
              <p:tags r:id="rId8"/>
            </p:custDataLst>
          </p:nvPr>
        </p:nvSpPr>
        <p:spPr bwMode="auto">
          <a:xfrm>
            <a:off x="2520632"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1" name="Rectangle 20"/>
          <p:cNvSpPr/>
          <p:nvPr>
            <p:custDataLst>
              <p:tags r:id="rId9"/>
            </p:custDataLst>
          </p:nvPr>
        </p:nvSpPr>
        <p:spPr bwMode="auto">
          <a:xfrm>
            <a:off x="4073943"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2" name="Rectangle 21"/>
          <p:cNvSpPr/>
          <p:nvPr>
            <p:custDataLst>
              <p:tags r:id="rId10"/>
            </p:custDataLst>
          </p:nvPr>
        </p:nvSpPr>
        <p:spPr bwMode="auto">
          <a:xfrm>
            <a:off x="4073943"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3" name="Rectangle 22"/>
          <p:cNvSpPr/>
          <p:nvPr>
            <p:custDataLst>
              <p:tags r:id="rId11"/>
            </p:custDataLst>
          </p:nvPr>
        </p:nvSpPr>
        <p:spPr bwMode="auto">
          <a:xfrm>
            <a:off x="4073943"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4" name="Rectangle 23"/>
          <p:cNvSpPr/>
          <p:nvPr>
            <p:custDataLst>
              <p:tags r:id="rId12"/>
            </p:custDataLst>
          </p:nvPr>
        </p:nvSpPr>
        <p:spPr bwMode="auto">
          <a:xfrm>
            <a:off x="6811544"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V2</a:t>
            </a:r>
          </a:p>
        </p:txBody>
      </p:sp>
      <p:sp>
        <p:nvSpPr>
          <p:cNvPr id="25" name="Rectangle 24"/>
          <p:cNvSpPr/>
          <p:nvPr>
            <p:custDataLst>
              <p:tags r:id="rId13"/>
            </p:custDataLst>
          </p:nvPr>
        </p:nvSpPr>
        <p:spPr bwMode="auto">
          <a:xfrm>
            <a:off x="6811544"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6" name="Rectangle 25"/>
          <p:cNvSpPr/>
          <p:nvPr>
            <p:custDataLst>
              <p:tags r:id="rId14"/>
            </p:custDataLst>
          </p:nvPr>
        </p:nvSpPr>
        <p:spPr bwMode="auto">
          <a:xfrm>
            <a:off x="6811544"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7" name="Rectangle 26"/>
          <p:cNvSpPr/>
          <p:nvPr>
            <p:custDataLst>
              <p:tags r:id="rId15"/>
            </p:custDataLst>
          </p:nvPr>
        </p:nvSpPr>
        <p:spPr bwMode="auto">
          <a:xfrm>
            <a:off x="8435947"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8" name="Rectangle 27"/>
          <p:cNvSpPr/>
          <p:nvPr>
            <p:custDataLst>
              <p:tags r:id="rId16"/>
            </p:custDataLst>
          </p:nvPr>
        </p:nvSpPr>
        <p:spPr bwMode="auto">
          <a:xfrm>
            <a:off x="8435947"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9" name="Rectangle 28"/>
          <p:cNvSpPr/>
          <p:nvPr>
            <p:custDataLst>
              <p:tags r:id="rId17"/>
            </p:custDataLst>
          </p:nvPr>
        </p:nvSpPr>
        <p:spPr bwMode="auto">
          <a:xfrm>
            <a:off x="8435947"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31" name="Right Arrow 30"/>
          <p:cNvSpPr/>
          <p:nvPr>
            <p:custDataLst>
              <p:tags r:id="rId18"/>
            </p:custDataLst>
          </p:nvPr>
        </p:nvSpPr>
        <p:spPr bwMode="auto">
          <a:xfrm>
            <a:off x="5473109" y="3756340"/>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2" name="Right Arrow 31"/>
          <p:cNvSpPr/>
          <p:nvPr>
            <p:custDataLst>
              <p:tags r:id="rId19"/>
            </p:custDataLst>
          </p:nvPr>
        </p:nvSpPr>
        <p:spPr bwMode="auto">
          <a:xfrm>
            <a:off x="5473109" y="4710044"/>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3" name="Right Arrow 32"/>
          <p:cNvSpPr/>
          <p:nvPr>
            <p:custDataLst>
              <p:tags r:id="rId20"/>
            </p:custDataLst>
          </p:nvPr>
        </p:nvSpPr>
        <p:spPr bwMode="auto">
          <a:xfrm>
            <a:off x="5473109" y="5663749"/>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 name="Multiply 2"/>
          <p:cNvSpPr/>
          <p:nvPr/>
        </p:nvSpPr>
        <p:spPr bwMode="auto">
          <a:xfrm>
            <a:off x="2685253" y="3670629"/>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Multiply 33"/>
          <p:cNvSpPr/>
          <p:nvPr/>
        </p:nvSpPr>
        <p:spPr bwMode="auto">
          <a:xfrm>
            <a:off x="4238564" y="3674155"/>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Multiply 34"/>
          <p:cNvSpPr/>
          <p:nvPr/>
        </p:nvSpPr>
        <p:spPr bwMode="auto">
          <a:xfrm>
            <a:off x="2685253" y="4623293"/>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Multiply 36"/>
          <p:cNvSpPr/>
          <p:nvPr/>
        </p:nvSpPr>
        <p:spPr bwMode="auto">
          <a:xfrm>
            <a:off x="4238564" y="4623293"/>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Multiply 42"/>
          <p:cNvSpPr/>
          <p:nvPr/>
        </p:nvSpPr>
        <p:spPr bwMode="auto">
          <a:xfrm>
            <a:off x="2685253" y="5564290"/>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Multiply 43"/>
          <p:cNvSpPr/>
          <p:nvPr/>
        </p:nvSpPr>
        <p:spPr bwMode="auto">
          <a:xfrm>
            <a:off x="4238564" y="5564290"/>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69177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 grpId="0" animBg="1"/>
      <p:bldP spid="34" grpId="0" animBg="1"/>
      <p:bldP spid="35" grpId="0" animBg="1"/>
      <p:bldP spid="37" grpId="0" animBg="1"/>
      <p:bldP spid="43"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35696"/>
          </a:xfrm>
        </p:spPr>
        <p:txBody>
          <a:bodyPr/>
          <a:lstStyle/>
          <a:p>
            <a:r>
              <a:rPr lang="en-US" dirty="0"/>
              <a:t>Upgrade Strategies</a:t>
            </a:r>
            <a:br>
              <a:rPr lang="en-US" dirty="0"/>
            </a:br>
            <a:r>
              <a:rPr lang="en-US" sz="2800" dirty="0">
                <a:solidFill>
                  <a:schemeClr val="accent4">
                    <a:alpha val="99000"/>
                  </a:schemeClr>
                </a:solidFill>
              </a:rPr>
              <a:t>New Service &amp; Swap </a:t>
            </a:r>
            <a:r>
              <a:rPr lang="en-US" sz="2800" dirty="0" smtClean="0">
                <a:solidFill>
                  <a:schemeClr val="accent4">
                    <a:alpha val="99000"/>
                  </a:schemeClr>
                </a:solidFill>
              </a:rPr>
              <a:t>DNS</a:t>
            </a:r>
            <a:endParaRPr lang="en-US" dirty="0">
              <a:solidFill>
                <a:schemeClr val="accent4">
                  <a:alpha val="99000"/>
                </a:schemeClr>
              </a:solidFill>
            </a:endParaRPr>
          </a:p>
        </p:txBody>
      </p:sp>
      <p:sp>
        <p:nvSpPr>
          <p:cNvPr id="4" name="Rectangle 3"/>
          <p:cNvSpPr/>
          <p:nvPr>
            <p:custDataLst>
              <p:tags r:id="rId1"/>
            </p:custDataLst>
          </p:nvPr>
        </p:nvSpPr>
        <p:spPr bwMode="auto">
          <a:xfrm>
            <a:off x="1240472" y="1695449"/>
            <a:ext cx="2998068" cy="29992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3200" dirty="0">
                <a:ln>
                  <a:solidFill>
                    <a:schemeClr val="bg1">
                      <a:alpha val="0"/>
                    </a:schemeClr>
                  </a:solidFill>
                </a:ln>
                <a:solidFill>
                  <a:schemeClr val="bg1">
                    <a:alpha val="99000"/>
                  </a:schemeClr>
                </a:solidFill>
              </a:rPr>
              <a:t>DNS</a:t>
            </a:r>
            <a:br>
              <a:rPr lang="en-US" sz="3200" dirty="0">
                <a:ln>
                  <a:solidFill>
                    <a:schemeClr val="bg1">
                      <a:alpha val="0"/>
                    </a:schemeClr>
                  </a:solidFill>
                </a:ln>
                <a:solidFill>
                  <a:schemeClr val="bg1">
                    <a:alpha val="99000"/>
                  </a:schemeClr>
                </a:solidFill>
              </a:rPr>
            </a:br>
            <a:r>
              <a:rPr lang="en-US" sz="3200" dirty="0">
                <a:ln>
                  <a:solidFill>
                    <a:schemeClr val="bg1">
                      <a:alpha val="0"/>
                    </a:schemeClr>
                  </a:solidFill>
                </a:ln>
                <a:solidFill>
                  <a:schemeClr val="bg1">
                    <a:alpha val="99000"/>
                  </a:schemeClr>
                </a:solidFill>
              </a:rPr>
              <a:t>foo.com</a:t>
            </a:r>
          </a:p>
        </p:txBody>
      </p:sp>
      <p:sp>
        <p:nvSpPr>
          <p:cNvPr id="5" name="Right Arrow 4"/>
          <p:cNvSpPr/>
          <p:nvPr>
            <p:custDataLst>
              <p:tags r:id="rId2"/>
            </p:custDataLst>
          </p:nvPr>
        </p:nvSpPr>
        <p:spPr bwMode="auto">
          <a:xfrm>
            <a:off x="4389119" y="2266585"/>
            <a:ext cx="1271452" cy="503648"/>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6" name="Rectangle 5"/>
          <p:cNvSpPr/>
          <p:nvPr>
            <p:custDataLst>
              <p:tags r:id="rId3"/>
            </p:custDataLst>
          </p:nvPr>
        </p:nvSpPr>
        <p:spPr bwMode="auto">
          <a:xfrm>
            <a:off x="5822017" y="1695449"/>
            <a:ext cx="4114800" cy="136706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Foo1.cloudapp.net</a:t>
            </a:r>
          </a:p>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(Production)</a:t>
            </a:r>
          </a:p>
        </p:txBody>
      </p:sp>
      <p:sp>
        <p:nvSpPr>
          <p:cNvPr id="7" name="Rectangle 6"/>
          <p:cNvSpPr/>
          <p:nvPr>
            <p:custDataLst>
              <p:tags r:id="rId4"/>
            </p:custDataLst>
          </p:nvPr>
        </p:nvSpPr>
        <p:spPr bwMode="auto">
          <a:xfrm>
            <a:off x="5822017" y="3323081"/>
            <a:ext cx="4114800"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Foo2.cloudapp.net</a:t>
            </a:r>
          </a:p>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(Production)</a:t>
            </a:r>
          </a:p>
        </p:txBody>
      </p:sp>
      <p:sp>
        <p:nvSpPr>
          <p:cNvPr id="8" name="Right Arrow 7"/>
          <p:cNvSpPr/>
          <p:nvPr>
            <p:custDataLst>
              <p:tags r:id="rId5"/>
            </p:custDataLst>
          </p:nvPr>
        </p:nvSpPr>
        <p:spPr bwMode="auto">
          <a:xfrm>
            <a:off x="4389120" y="3752006"/>
            <a:ext cx="1271451" cy="503648"/>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Tree>
    <p:extLst>
      <p:ext uri="{BB962C8B-B14F-4D97-AF65-F5344CB8AC3E}">
        <p14:creationId xmlns:p14="http://schemas.microsoft.com/office/powerpoint/2010/main" val="2621937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Thinking Globally </a:t>
            </a:r>
            <a:endParaRPr lang="en-US" dirty="0"/>
          </a:p>
        </p:txBody>
      </p:sp>
    </p:spTree>
    <p:extLst>
      <p:ext uri="{BB962C8B-B14F-4D97-AF65-F5344CB8AC3E}">
        <p14:creationId xmlns:p14="http://schemas.microsoft.com/office/powerpoint/2010/main" val="11391667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1"/>
          </p:nvPr>
        </p:nvSpPr>
        <p:spPr>
          <a:xfrm>
            <a:off x="3473803" y="2055537"/>
            <a:ext cx="7397397" cy="3853363"/>
          </a:xfrm>
        </p:spPr>
        <p:txBody>
          <a:bodyPr/>
          <a:lstStyle/>
          <a:p>
            <a:pPr marL="0" indent="0"/>
            <a:r>
              <a:rPr lang="en-US" sz="3200" dirty="0" smtClean="0"/>
              <a:t>As the load increases, are you still available?</a:t>
            </a:r>
          </a:p>
          <a:p>
            <a:pPr marL="0" indent="0"/>
            <a:r>
              <a:rPr lang="en-US" sz="3200" dirty="0" smtClean="0"/>
              <a:t>If platform fails are you still available?</a:t>
            </a:r>
          </a:p>
          <a:p>
            <a:pPr marL="0" indent="0"/>
            <a:r>
              <a:rPr lang="en-US" sz="3200" dirty="0" smtClean="0"/>
              <a:t>How do you upgrade your service?</a:t>
            </a:r>
          </a:p>
          <a:p>
            <a:pPr marL="0" indent="0"/>
            <a:r>
              <a:rPr lang="en-US" sz="3200" dirty="0" smtClean="0"/>
              <a:t>Thinking Globally </a:t>
            </a:r>
          </a:p>
          <a:p>
            <a:pPr marL="0" indent="0"/>
            <a:r>
              <a:rPr lang="en-US" sz="3200" dirty="0" smtClean="0"/>
              <a:t>If the compute is closer to the user, what about the dependencies?</a:t>
            </a:r>
            <a:endParaRPr lang="en-US" sz="3200" dirty="0"/>
          </a:p>
        </p:txBody>
      </p:sp>
    </p:spTree>
    <p:extLst>
      <p:ext uri="{BB962C8B-B14F-4D97-AF65-F5344CB8AC3E}">
        <p14:creationId xmlns:p14="http://schemas.microsoft.com/office/powerpoint/2010/main" val="69455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Thinking Globally</a:t>
            </a:r>
          </a:p>
        </p:txBody>
      </p:sp>
      <p:sp>
        <p:nvSpPr>
          <p:cNvPr id="4" name="Content Placeholder 3"/>
          <p:cNvSpPr>
            <a:spLocks noGrp="1"/>
          </p:cNvSpPr>
          <p:nvPr>
            <p:ph type="body" sz="quarter" idx="10"/>
          </p:nvPr>
        </p:nvSpPr>
        <p:spPr>
          <a:xfrm>
            <a:off x="516572" y="1420812"/>
            <a:ext cx="11155680" cy="2685351"/>
          </a:xfrm>
        </p:spPr>
        <p:txBody>
          <a:bodyPr/>
          <a:lstStyle/>
          <a:p>
            <a:r>
              <a:rPr lang="en-US" sz="4000" dirty="0">
                <a:solidFill>
                  <a:schemeClr val="accent2">
                    <a:alpha val="99000"/>
                  </a:schemeClr>
                </a:solidFill>
                <a:latin typeface="Segoe UI Light" pitchFamily="34" charset="0"/>
              </a:rPr>
              <a:t>Network </a:t>
            </a:r>
            <a:r>
              <a:rPr lang="en-US" sz="4000" dirty="0" smtClean="0">
                <a:solidFill>
                  <a:schemeClr val="accent2">
                    <a:alpha val="99000"/>
                  </a:schemeClr>
                </a:solidFill>
                <a:latin typeface="Segoe UI Light" pitchFamily="34" charset="0"/>
              </a:rPr>
              <a:t>latency</a:t>
            </a:r>
            <a:endParaRPr lang="en-US" sz="4000" dirty="0">
              <a:solidFill>
                <a:schemeClr val="accent2">
                  <a:alpha val="99000"/>
                </a:schemeClr>
              </a:solidFill>
              <a:latin typeface="Segoe UI Light" pitchFamily="34" charset="0"/>
            </a:endParaRPr>
          </a:p>
          <a:p>
            <a:pPr>
              <a:spcBef>
                <a:spcPts val="300"/>
              </a:spcBef>
            </a:pPr>
            <a:r>
              <a:rPr lang="en-US" sz="2000" dirty="0"/>
              <a:t>Put compute closer to user.</a:t>
            </a:r>
          </a:p>
          <a:p>
            <a:pPr>
              <a:spcBef>
                <a:spcPts val="300"/>
              </a:spcBef>
            </a:pPr>
            <a:r>
              <a:rPr lang="en-US" sz="2000" dirty="0"/>
              <a:t>Put data closer to user</a:t>
            </a:r>
            <a:r>
              <a:rPr lang="en-US" sz="2000" dirty="0" smtClean="0"/>
              <a:t>.</a:t>
            </a:r>
          </a:p>
          <a:p>
            <a:pPr marL="457200">
              <a:spcBef>
                <a:spcPts val="300"/>
              </a:spcBef>
            </a:pPr>
            <a:endParaRPr lang="en-US" sz="2000" dirty="0"/>
          </a:p>
          <a:p>
            <a:r>
              <a:rPr lang="en-US" sz="4000" dirty="0">
                <a:solidFill>
                  <a:schemeClr val="accent2">
                    <a:alpha val="99000"/>
                  </a:schemeClr>
                </a:solidFill>
                <a:latin typeface="Segoe UI Light" pitchFamily="34" charset="0"/>
              </a:rPr>
              <a:t>Global </a:t>
            </a:r>
            <a:r>
              <a:rPr lang="en-US" sz="4000" dirty="0" smtClean="0">
                <a:solidFill>
                  <a:schemeClr val="accent2">
                    <a:alpha val="99000"/>
                  </a:schemeClr>
                </a:solidFill>
                <a:latin typeface="Segoe UI Light" pitchFamily="34" charset="0"/>
              </a:rPr>
              <a:t>availability</a:t>
            </a:r>
            <a:endParaRPr lang="en-US" sz="4000" dirty="0">
              <a:solidFill>
                <a:schemeClr val="accent2">
                  <a:alpha val="99000"/>
                </a:schemeClr>
              </a:solidFill>
              <a:latin typeface="Segoe UI Light" pitchFamily="34" charset="0"/>
            </a:endParaRPr>
          </a:p>
          <a:p>
            <a:pPr>
              <a:spcBef>
                <a:spcPts val="300"/>
              </a:spcBef>
            </a:pPr>
            <a:r>
              <a:rPr lang="en-US" sz="2000" dirty="0"/>
              <a:t>Datacenter outages.</a:t>
            </a:r>
          </a:p>
          <a:p>
            <a:pPr>
              <a:spcBef>
                <a:spcPts val="300"/>
              </a:spcBef>
            </a:pPr>
            <a:r>
              <a:rPr lang="en-US" sz="2000" dirty="0"/>
              <a:t>Synchronizing data.</a:t>
            </a:r>
          </a:p>
        </p:txBody>
      </p:sp>
      <p:sp>
        <p:nvSpPr>
          <p:cNvPr id="5" name="Freeform 62"/>
          <p:cNvSpPr>
            <a:spLocks noEditPoints="1"/>
          </p:cNvSpPr>
          <p:nvPr/>
        </p:nvSpPr>
        <p:spPr bwMode="black">
          <a:xfrm>
            <a:off x="7270101" y="1870369"/>
            <a:ext cx="3616974" cy="361603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1544170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Latency</a:t>
            </a:r>
          </a:p>
        </p:txBody>
      </p:sp>
      <p:pic>
        <p:nvPicPr>
          <p:cNvPr id="4" name="Picture 3" descr="http://www.ivcmedia.co.uk/flash/resources/world-map.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504885" y="1213984"/>
            <a:ext cx="9179055" cy="5078412"/>
          </a:xfrm>
          <a:prstGeom prst="rect">
            <a:avLst/>
          </a:prstGeom>
          <a:noFill/>
          <a:ln>
            <a:noFill/>
          </a:ln>
          <a:extLst/>
        </p:spPr>
      </p:pic>
      <p:sp>
        <p:nvSpPr>
          <p:cNvPr id="6" name="Oval 5"/>
          <p:cNvSpPr/>
          <p:nvPr/>
        </p:nvSpPr>
        <p:spPr bwMode="auto">
          <a:xfrm>
            <a:off x="2438295" y="2016662"/>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7" name="Oval 6"/>
          <p:cNvSpPr/>
          <p:nvPr/>
        </p:nvSpPr>
        <p:spPr bwMode="auto">
          <a:xfrm>
            <a:off x="2953141" y="2531508"/>
            <a:ext cx="1029691" cy="1029691"/>
          </a:xfrm>
          <a:prstGeom prst="ellipse">
            <a:avLst/>
          </a:prstGeom>
          <a:solidFill>
            <a:schemeClr val="accent2">
              <a:lumMod val="75000"/>
              <a:alpha val="39000"/>
            </a:schemeClr>
          </a:solidFill>
          <a:ln w="25400">
            <a:solidFill>
              <a:schemeClr val="bg1">
                <a:alpha val="38000"/>
              </a:schemeClr>
            </a:solid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8" name="5-Point Star 7"/>
          <p:cNvSpPr/>
          <p:nvPr/>
        </p:nvSpPr>
        <p:spPr bwMode="auto">
          <a:xfrm>
            <a:off x="3239386" y="2817753"/>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0" name="Oval 9"/>
          <p:cNvSpPr/>
          <p:nvPr/>
        </p:nvSpPr>
        <p:spPr bwMode="auto">
          <a:xfrm>
            <a:off x="8112520" y="1966579"/>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1" name="Oval 10"/>
          <p:cNvSpPr/>
          <p:nvPr/>
        </p:nvSpPr>
        <p:spPr bwMode="auto">
          <a:xfrm>
            <a:off x="8627366" y="2481425"/>
            <a:ext cx="1029691" cy="1029691"/>
          </a:xfrm>
          <a:prstGeom prst="ellipse">
            <a:avLst/>
          </a:prstGeom>
          <a:solidFill>
            <a:schemeClr val="accent2">
              <a:lumMod val="75000"/>
              <a:alpha val="40000"/>
            </a:schemeClr>
          </a:solidFill>
          <a:ln w="25400">
            <a:solidFill>
              <a:schemeClr val="bg1">
                <a:alpha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12" name="5-Point Star 11"/>
          <p:cNvSpPr/>
          <p:nvPr/>
        </p:nvSpPr>
        <p:spPr bwMode="auto">
          <a:xfrm>
            <a:off x="8913611" y="2767670"/>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4" name="Oval 13"/>
          <p:cNvSpPr/>
          <p:nvPr/>
        </p:nvSpPr>
        <p:spPr bwMode="auto">
          <a:xfrm>
            <a:off x="5180833" y="1672360"/>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5" name="Oval 14"/>
          <p:cNvSpPr/>
          <p:nvPr/>
        </p:nvSpPr>
        <p:spPr bwMode="auto">
          <a:xfrm>
            <a:off x="5695679" y="2187206"/>
            <a:ext cx="1029691" cy="1029691"/>
          </a:xfrm>
          <a:prstGeom prst="ellipse">
            <a:avLst/>
          </a:prstGeom>
          <a:solidFill>
            <a:schemeClr val="accent2">
              <a:alpha val="39000"/>
            </a:schemeClr>
          </a:solidFill>
          <a:ln w="25400">
            <a:solidFill>
              <a:schemeClr val="bg1">
                <a:alpha val="45000"/>
              </a:schemeClr>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6" name="5-Point Star 15"/>
          <p:cNvSpPr/>
          <p:nvPr/>
        </p:nvSpPr>
        <p:spPr bwMode="auto">
          <a:xfrm>
            <a:off x="5981924" y="2473451"/>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Tree>
    <p:extLst>
      <p:ext uri="{BB962C8B-B14F-4D97-AF65-F5344CB8AC3E}">
        <p14:creationId xmlns:p14="http://schemas.microsoft.com/office/powerpoint/2010/main" val="13522071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Serve Blobs from the Edge</a:t>
            </a:r>
            <a:endParaRPr lang="en-US" dirty="0"/>
          </a:p>
        </p:txBody>
      </p:sp>
      <p:sp>
        <p:nvSpPr>
          <p:cNvPr id="8" name="Content Placeholder 7"/>
          <p:cNvSpPr>
            <a:spLocks noGrp="1"/>
          </p:cNvSpPr>
          <p:nvPr>
            <p:ph type="body" sz="quarter" idx="10"/>
          </p:nvPr>
        </p:nvSpPr>
        <p:spPr>
          <a:xfrm>
            <a:off x="516572" y="1420812"/>
            <a:ext cx="11155680" cy="866904"/>
          </a:xfrm>
        </p:spPr>
        <p:txBody>
          <a:bodyPr/>
          <a:lstStyle/>
          <a:p>
            <a:pPr>
              <a:spcBef>
                <a:spcPts val="1000"/>
              </a:spcBef>
            </a:pPr>
            <a:r>
              <a:rPr lang="en-US" sz="2400" dirty="0"/>
              <a:t>24 global locations with 99.95% availability</a:t>
            </a:r>
          </a:p>
          <a:p>
            <a:pPr>
              <a:spcBef>
                <a:spcPts val="1000"/>
              </a:spcBef>
            </a:pPr>
            <a:r>
              <a:rPr lang="en-US" sz="2400" dirty="0"/>
              <a:t>CDN now works for web apps, not just for public blobs</a:t>
            </a:r>
          </a:p>
        </p:txBody>
      </p:sp>
      <p:grpSp>
        <p:nvGrpSpPr>
          <p:cNvPr id="27" name="Group 26"/>
          <p:cNvGrpSpPr/>
          <p:nvPr/>
        </p:nvGrpSpPr>
        <p:grpSpPr>
          <a:xfrm>
            <a:off x="529182" y="2501168"/>
            <a:ext cx="11138943" cy="3748820"/>
            <a:chOff x="529182" y="2501168"/>
            <a:chExt cx="11138943" cy="3748820"/>
          </a:xfrm>
        </p:grpSpPr>
        <p:sp>
          <p:nvSpPr>
            <p:cNvPr id="4" name="Rectangle 3"/>
            <p:cNvSpPr/>
            <p:nvPr/>
          </p:nvSpPr>
          <p:spPr bwMode="auto">
            <a:xfrm>
              <a:off x="529182" y="2501168"/>
              <a:ext cx="11138943" cy="374882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sp>
          <p:nvSpPr>
            <p:cNvPr id="21" name="Oval 3"/>
            <p:cNvSpPr/>
            <p:nvPr/>
          </p:nvSpPr>
          <p:spPr>
            <a:xfrm>
              <a:off x="2382571" y="3312733"/>
              <a:ext cx="3832464" cy="2292367"/>
            </a:xfrm>
            <a:custGeom>
              <a:avLst/>
              <a:gdLst>
                <a:gd name="connsiteX0" fmla="*/ 1136550 w 2232438"/>
                <a:gd name="connsiteY0" fmla="*/ 959708 h 1450328"/>
                <a:gd name="connsiteX1" fmla="*/ 1133547 w 2232438"/>
                <a:gd name="connsiteY1" fmla="*/ 962185 h 1450328"/>
                <a:gd name="connsiteX2" fmla="*/ 1136550 w 2232438"/>
                <a:gd name="connsiteY2" fmla="*/ 959708 h 1450328"/>
                <a:gd name="connsiteX3" fmla="*/ 1352549 w 2232438"/>
                <a:gd name="connsiteY3" fmla="*/ 0 h 1450328"/>
                <a:gd name="connsiteX4" fmla="*/ 1857374 w 2232438"/>
                <a:gd name="connsiteY4" fmla="*/ 504825 h 1450328"/>
                <a:gd name="connsiteX5" fmla="*/ 1853162 w 2232438"/>
                <a:gd name="connsiteY5" fmla="*/ 558551 h 1450328"/>
                <a:gd name="connsiteX6" fmla="*/ 1947272 w 2232438"/>
                <a:gd name="connsiteY6" fmla="*/ 541384 h 1450328"/>
                <a:gd name="connsiteX7" fmla="*/ 2232438 w 2232438"/>
                <a:gd name="connsiteY7" fmla="*/ 826550 h 1450328"/>
                <a:gd name="connsiteX8" fmla="*/ 1947272 w 2232438"/>
                <a:gd name="connsiteY8" fmla="*/ 1111716 h 1450328"/>
                <a:gd name="connsiteX9" fmla="*/ 1868108 w 2232438"/>
                <a:gd name="connsiteY9" fmla="*/ 1099189 h 1450328"/>
                <a:gd name="connsiteX10" fmla="*/ 1630760 w 2232438"/>
                <a:gd name="connsiteY10" fmla="*/ 1264046 h 1450328"/>
                <a:gd name="connsiteX11" fmla="*/ 1534697 w 2232438"/>
                <a:gd name="connsiteY11" fmla="*/ 1244973 h 1450328"/>
                <a:gd name="connsiteX12" fmla="*/ 1297388 w 2232438"/>
                <a:gd name="connsiteY12" fmla="*/ 1409704 h 1450328"/>
                <a:gd name="connsiteX13" fmla="*/ 1082855 w 2232438"/>
                <a:gd name="connsiteY13" fmla="*/ 1290940 h 1450328"/>
                <a:gd name="connsiteX14" fmla="*/ 776182 w 2232438"/>
                <a:gd name="connsiteY14" fmla="*/ 1450328 h 1450328"/>
                <a:gd name="connsiteX15" fmla="*/ 406275 w 2232438"/>
                <a:gd name="connsiteY15" fmla="*/ 1137772 h 1450328"/>
                <a:gd name="connsiteX16" fmla="*/ 283470 w 2232438"/>
                <a:gd name="connsiteY16" fmla="*/ 1166814 h 1450328"/>
                <a:gd name="connsiteX17" fmla="*/ 0 w 2232438"/>
                <a:gd name="connsiteY17" fmla="*/ 883344 h 1450328"/>
                <a:gd name="connsiteX18" fmla="*/ 283470 w 2232438"/>
                <a:gd name="connsiteY18" fmla="*/ 599874 h 1450328"/>
                <a:gd name="connsiteX19" fmla="*/ 296014 w 2232438"/>
                <a:gd name="connsiteY19" fmla="*/ 601139 h 1450328"/>
                <a:gd name="connsiteX20" fmla="*/ 281103 w 2232438"/>
                <a:gd name="connsiteY20" fmla="*/ 504825 h 1450328"/>
                <a:gd name="connsiteX21" fmla="*/ 635851 w 2232438"/>
                <a:gd name="connsiteY21" fmla="*/ 150077 h 1450328"/>
                <a:gd name="connsiteX22" fmla="*/ 904910 w 2232438"/>
                <a:gd name="connsiteY22" fmla="*/ 276057 h 1450328"/>
                <a:gd name="connsiteX23" fmla="*/ 1352549 w 2232438"/>
                <a:gd name="connsiteY23" fmla="*/ 0 h 1450328"/>
                <a:gd name="connsiteX0" fmla="*/ 1352549 w 2232438"/>
                <a:gd name="connsiteY0" fmla="*/ 0 h 1450328"/>
                <a:gd name="connsiteX1" fmla="*/ 1857374 w 2232438"/>
                <a:gd name="connsiteY1" fmla="*/ 504825 h 1450328"/>
                <a:gd name="connsiteX2" fmla="*/ 1853162 w 2232438"/>
                <a:gd name="connsiteY2" fmla="*/ 558551 h 1450328"/>
                <a:gd name="connsiteX3" fmla="*/ 1947272 w 2232438"/>
                <a:gd name="connsiteY3" fmla="*/ 541384 h 1450328"/>
                <a:gd name="connsiteX4" fmla="*/ 2232438 w 2232438"/>
                <a:gd name="connsiteY4" fmla="*/ 826550 h 1450328"/>
                <a:gd name="connsiteX5" fmla="*/ 1947272 w 2232438"/>
                <a:gd name="connsiteY5" fmla="*/ 1111716 h 1450328"/>
                <a:gd name="connsiteX6" fmla="*/ 1868108 w 2232438"/>
                <a:gd name="connsiteY6" fmla="*/ 1099189 h 1450328"/>
                <a:gd name="connsiteX7" fmla="*/ 1630760 w 2232438"/>
                <a:gd name="connsiteY7" fmla="*/ 1264046 h 1450328"/>
                <a:gd name="connsiteX8" fmla="*/ 1534697 w 2232438"/>
                <a:gd name="connsiteY8" fmla="*/ 1244973 h 1450328"/>
                <a:gd name="connsiteX9" fmla="*/ 1297388 w 2232438"/>
                <a:gd name="connsiteY9" fmla="*/ 1409704 h 1450328"/>
                <a:gd name="connsiteX10" fmla="*/ 1082855 w 2232438"/>
                <a:gd name="connsiteY10" fmla="*/ 1290940 h 1450328"/>
                <a:gd name="connsiteX11" fmla="*/ 776182 w 2232438"/>
                <a:gd name="connsiteY11" fmla="*/ 1450328 h 1450328"/>
                <a:gd name="connsiteX12" fmla="*/ 406275 w 2232438"/>
                <a:gd name="connsiteY12" fmla="*/ 1137772 h 1450328"/>
                <a:gd name="connsiteX13" fmla="*/ 283470 w 2232438"/>
                <a:gd name="connsiteY13" fmla="*/ 1166814 h 1450328"/>
                <a:gd name="connsiteX14" fmla="*/ 0 w 2232438"/>
                <a:gd name="connsiteY14" fmla="*/ 883344 h 1450328"/>
                <a:gd name="connsiteX15" fmla="*/ 283470 w 2232438"/>
                <a:gd name="connsiteY15" fmla="*/ 599874 h 1450328"/>
                <a:gd name="connsiteX16" fmla="*/ 296014 w 2232438"/>
                <a:gd name="connsiteY16" fmla="*/ 601139 h 1450328"/>
                <a:gd name="connsiteX17" fmla="*/ 281103 w 2232438"/>
                <a:gd name="connsiteY17" fmla="*/ 504825 h 1450328"/>
                <a:gd name="connsiteX18" fmla="*/ 635851 w 2232438"/>
                <a:gd name="connsiteY18" fmla="*/ 150077 h 1450328"/>
                <a:gd name="connsiteX19" fmla="*/ 904910 w 2232438"/>
                <a:gd name="connsiteY19" fmla="*/ 276057 h 1450328"/>
                <a:gd name="connsiteX20" fmla="*/ 1352549 w 2232438"/>
                <a:gd name="connsiteY20" fmla="*/ 0 h 145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32438" h="1450328">
                  <a:moveTo>
                    <a:pt x="1352549" y="0"/>
                  </a:moveTo>
                  <a:cubicBezTo>
                    <a:pt x="1631356" y="0"/>
                    <a:pt x="1857374" y="226018"/>
                    <a:pt x="1857374" y="504825"/>
                  </a:cubicBezTo>
                  <a:lnTo>
                    <a:pt x="1853162" y="558551"/>
                  </a:lnTo>
                  <a:cubicBezTo>
                    <a:pt x="1882341" y="547032"/>
                    <a:pt x="1914147" y="541384"/>
                    <a:pt x="1947272" y="541384"/>
                  </a:cubicBezTo>
                  <a:cubicBezTo>
                    <a:pt x="2104765" y="541384"/>
                    <a:pt x="2232438" y="669057"/>
                    <a:pt x="2232438" y="826550"/>
                  </a:cubicBezTo>
                  <a:cubicBezTo>
                    <a:pt x="2232438" y="984043"/>
                    <a:pt x="2104765" y="1111716"/>
                    <a:pt x="1947272" y="1111716"/>
                  </a:cubicBezTo>
                  <a:cubicBezTo>
                    <a:pt x="1919668" y="1111716"/>
                    <a:pt x="1892980" y="1107794"/>
                    <a:pt x="1868108" y="1099189"/>
                  </a:cubicBezTo>
                  <a:cubicBezTo>
                    <a:pt x="1832546" y="1195644"/>
                    <a:pt x="1739641" y="1264046"/>
                    <a:pt x="1630760" y="1264046"/>
                  </a:cubicBezTo>
                  <a:cubicBezTo>
                    <a:pt x="1596729" y="1264046"/>
                    <a:pt x="1564258" y="1257364"/>
                    <a:pt x="1534697" y="1244973"/>
                  </a:cubicBezTo>
                  <a:cubicBezTo>
                    <a:pt x="1499094" y="1341361"/>
                    <a:pt x="1406223" y="1409704"/>
                    <a:pt x="1297388" y="1409704"/>
                  </a:cubicBezTo>
                  <a:cubicBezTo>
                    <a:pt x="1206891" y="1409704"/>
                    <a:pt x="1127430" y="1362450"/>
                    <a:pt x="1082855" y="1290940"/>
                  </a:cubicBezTo>
                  <a:cubicBezTo>
                    <a:pt x="1015265" y="1387546"/>
                    <a:pt x="903055" y="1450328"/>
                    <a:pt x="776182" y="1450328"/>
                  </a:cubicBezTo>
                  <a:cubicBezTo>
                    <a:pt x="590138" y="1450328"/>
                    <a:pt x="435624" y="1315329"/>
                    <a:pt x="406275" y="1137772"/>
                  </a:cubicBezTo>
                  <a:cubicBezTo>
                    <a:pt x="369452" y="1156711"/>
                    <a:pt x="327641" y="1166814"/>
                    <a:pt x="283470" y="1166814"/>
                  </a:cubicBezTo>
                  <a:cubicBezTo>
                    <a:pt x="126914" y="1166814"/>
                    <a:pt x="0" y="1039900"/>
                    <a:pt x="0" y="883344"/>
                  </a:cubicBezTo>
                  <a:cubicBezTo>
                    <a:pt x="0" y="726788"/>
                    <a:pt x="126914" y="599874"/>
                    <a:pt x="283470" y="599874"/>
                  </a:cubicBezTo>
                  <a:lnTo>
                    <a:pt x="296014" y="601139"/>
                  </a:lnTo>
                  <a:cubicBezTo>
                    <a:pt x="285758" y="570822"/>
                    <a:pt x="281103" y="538367"/>
                    <a:pt x="281103" y="504825"/>
                  </a:cubicBezTo>
                  <a:cubicBezTo>
                    <a:pt x="281103" y="308903"/>
                    <a:pt x="439929" y="150077"/>
                    <a:pt x="635851" y="150077"/>
                  </a:cubicBezTo>
                  <a:cubicBezTo>
                    <a:pt x="744114" y="150077"/>
                    <a:pt x="841049" y="198574"/>
                    <a:pt x="904910" y="276057"/>
                  </a:cubicBezTo>
                  <a:cubicBezTo>
                    <a:pt x="986547" y="111758"/>
                    <a:pt x="1156497" y="0"/>
                    <a:pt x="13525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0" rtlCol="0" anchor="t"/>
            <a:lstStyle/>
            <a:p>
              <a:pPr algn="ctr">
                <a:spcBef>
                  <a:spcPts val="1000"/>
                </a:spcBef>
                <a:buSzPct val="80000"/>
              </a:pPr>
              <a:r>
                <a:rPr lang="en-US" sz="2000" dirty="0" smtClean="0">
                  <a:ln>
                    <a:solidFill>
                      <a:schemeClr val="bg1">
                        <a:alpha val="0"/>
                      </a:schemeClr>
                    </a:solidFill>
                  </a:ln>
                  <a:gradFill>
                    <a:gsLst>
                      <a:gs pos="0">
                        <a:srgbClr val="595959"/>
                      </a:gs>
                      <a:gs pos="86000">
                        <a:srgbClr val="595959"/>
                      </a:gs>
                    </a:gsLst>
                    <a:lin ang="5400000" scaled="0"/>
                  </a:gradFill>
                </a:rPr>
                <a:t> CDN</a:t>
              </a:r>
              <a:endParaRPr lang="en-US" sz="2000" dirty="0">
                <a:ln>
                  <a:solidFill>
                    <a:schemeClr val="bg1">
                      <a:alpha val="0"/>
                    </a:schemeClr>
                  </a:solidFill>
                </a:ln>
                <a:gradFill>
                  <a:gsLst>
                    <a:gs pos="0">
                      <a:srgbClr val="595959"/>
                    </a:gs>
                    <a:gs pos="86000">
                      <a:srgbClr val="595959"/>
                    </a:gs>
                  </a:gsLst>
                  <a:lin ang="5400000" scaled="0"/>
                </a:gradFill>
              </a:endParaRPr>
            </a:p>
          </p:txBody>
        </p:sp>
        <p:sp>
          <p:nvSpPr>
            <p:cNvPr id="25" name="Rectangle 24"/>
            <p:cNvSpPr/>
            <p:nvPr/>
          </p:nvSpPr>
          <p:spPr>
            <a:xfrm>
              <a:off x="3393661" y="4207221"/>
              <a:ext cx="1611824" cy="687494"/>
            </a:xfrm>
            <a:prstGeom prst="rect">
              <a:avLst/>
            </a:prstGeom>
            <a:solidFill>
              <a:schemeClr val="accent1"/>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endParaRPr lang="en-US" sz="2400" dirty="0">
                <a:ln>
                  <a:solidFill>
                    <a:schemeClr val="bg1">
                      <a:alpha val="0"/>
                    </a:schemeClr>
                  </a:solidFill>
                </a:ln>
                <a:solidFill>
                  <a:schemeClr val="bg1">
                    <a:alpha val="99000"/>
                  </a:schemeClr>
                </a:solidFill>
                <a:ea typeface="Segoe UI" pitchFamily="34" charset="0"/>
                <a:cs typeface="Segoe UI" pitchFamily="34" charset="0"/>
              </a:endParaRPr>
            </a:p>
          </p:txBody>
        </p:sp>
        <p:sp>
          <p:nvSpPr>
            <p:cNvPr id="45" name="Freeform 6"/>
            <p:cNvSpPr>
              <a:spLocks noEditPoints="1"/>
            </p:cNvSpPr>
            <p:nvPr/>
          </p:nvSpPr>
          <p:spPr bwMode="auto">
            <a:xfrm>
              <a:off x="7673139" y="3927028"/>
              <a:ext cx="1272154" cy="11642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ular Callout 17"/>
            <p:cNvSpPr/>
            <p:nvPr/>
          </p:nvSpPr>
          <p:spPr bwMode="auto">
            <a:xfrm>
              <a:off x="8751113" y="4152484"/>
              <a:ext cx="2564588" cy="866752"/>
            </a:xfrm>
            <a:custGeom>
              <a:avLst/>
              <a:gdLst>
                <a:gd name="connsiteX0" fmla="*/ 0 w 1754263"/>
                <a:gd name="connsiteY0" fmla="*/ 0 h 866752"/>
                <a:gd name="connsiteX1" fmla="*/ 292377 w 1754263"/>
                <a:gd name="connsiteY1" fmla="*/ 0 h 866752"/>
                <a:gd name="connsiteX2" fmla="*/ 292377 w 1754263"/>
                <a:gd name="connsiteY2" fmla="*/ 0 h 866752"/>
                <a:gd name="connsiteX3" fmla="*/ 730943 w 1754263"/>
                <a:gd name="connsiteY3" fmla="*/ 0 h 866752"/>
                <a:gd name="connsiteX4" fmla="*/ 1754263 w 1754263"/>
                <a:gd name="connsiteY4" fmla="*/ 0 h 866752"/>
                <a:gd name="connsiteX5" fmla="*/ 1754263 w 1754263"/>
                <a:gd name="connsiteY5" fmla="*/ 144459 h 866752"/>
                <a:gd name="connsiteX6" fmla="*/ 1754263 w 1754263"/>
                <a:gd name="connsiteY6" fmla="*/ 144459 h 866752"/>
                <a:gd name="connsiteX7" fmla="*/ 1754263 w 1754263"/>
                <a:gd name="connsiteY7" fmla="*/ 361147 h 866752"/>
                <a:gd name="connsiteX8" fmla="*/ 1754263 w 1754263"/>
                <a:gd name="connsiteY8" fmla="*/ 866752 h 866752"/>
                <a:gd name="connsiteX9" fmla="*/ 730943 w 1754263"/>
                <a:gd name="connsiteY9" fmla="*/ 866752 h 866752"/>
                <a:gd name="connsiteX10" fmla="*/ 292377 w 1754263"/>
                <a:gd name="connsiteY10" fmla="*/ 866752 h 866752"/>
                <a:gd name="connsiteX11" fmla="*/ 292377 w 1754263"/>
                <a:gd name="connsiteY11" fmla="*/ 866752 h 866752"/>
                <a:gd name="connsiteX12" fmla="*/ 0 w 1754263"/>
                <a:gd name="connsiteY12" fmla="*/ 866752 h 866752"/>
                <a:gd name="connsiteX13" fmla="*/ 0 w 1754263"/>
                <a:gd name="connsiteY13" fmla="*/ 361147 h 866752"/>
                <a:gd name="connsiteX14" fmla="*/ -890411 w 1754263"/>
                <a:gd name="connsiteY14" fmla="*/ 335017 h 866752"/>
                <a:gd name="connsiteX15" fmla="*/ 0 w 1754263"/>
                <a:gd name="connsiteY15" fmla="*/ 144459 h 866752"/>
                <a:gd name="connsiteX16" fmla="*/ 0 w 1754263"/>
                <a:gd name="connsiteY16" fmla="*/ 0 h 866752"/>
                <a:gd name="connsiteX0" fmla="*/ 745268 w 2499531"/>
                <a:gd name="connsiteY0" fmla="*/ 0 h 866752"/>
                <a:gd name="connsiteX1" fmla="*/ 1037645 w 2499531"/>
                <a:gd name="connsiteY1" fmla="*/ 0 h 866752"/>
                <a:gd name="connsiteX2" fmla="*/ 1037645 w 2499531"/>
                <a:gd name="connsiteY2" fmla="*/ 0 h 866752"/>
                <a:gd name="connsiteX3" fmla="*/ 1476211 w 2499531"/>
                <a:gd name="connsiteY3" fmla="*/ 0 h 866752"/>
                <a:gd name="connsiteX4" fmla="*/ 2499531 w 2499531"/>
                <a:gd name="connsiteY4" fmla="*/ 0 h 866752"/>
                <a:gd name="connsiteX5" fmla="*/ 2499531 w 2499531"/>
                <a:gd name="connsiteY5" fmla="*/ 144459 h 866752"/>
                <a:gd name="connsiteX6" fmla="*/ 2499531 w 2499531"/>
                <a:gd name="connsiteY6" fmla="*/ 144459 h 866752"/>
                <a:gd name="connsiteX7" fmla="*/ 2499531 w 2499531"/>
                <a:gd name="connsiteY7" fmla="*/ 361147 h 866752"/>
                <a:gd name="connsiteX8" fmla="*/ 2499531 w 2499531"/>
                <a:gd name="connsiteY8" fmla="*/ 866752 h 866752"/>
                <a:gd name="connsiteX9" fmla="*/ 1476211 w 2499531"/>
                <a:gd name="connsiteY9" fmla="*/ 866752 h 866752"/>
                <a:gd name="connsiteX10" fmla="*/ 1037645 w 2499531"/>
                <a:gd name="connsiteY10" fmla="*/ 866752 h 866752"/>
                <a:gd name="connsiteX11" fmla="*/ 1037645 w 2499531"/>
                <a:gd name="connsiteY11" fmla="*/ 866752 h 866752"/>
                <a:gd name="connsiteX12" fmla="*/ 745268 w 2499531"/>
                <a:gd name="connsiteY12" fmla="*/ 866752 h 866752"/>
                <a:gd name="connsiteX13" fmla="*/ 745268 w 2499531"/>
                <a:gd name="connsiteY13" fmla="*/ 361147 h 866752"/>
                <a:gd name="connsiteX14" fmla="*/ 0 w 2499531"/>
                <a:gd name="connsiteY14" fmla="*/ 320502 h 866752"/>
                <a:gd name="connsiteX15" fmla="*/ 745268 w 2499531"/>
                <a:gd name="connsiteY15" fmla="*/ 144459 h 866752"/>
                <a:gd name="connsiteX16" fmla="*/ 745268 w 2499531"/>
                <a:gd name="connsiteY16" fmla="*/ 0 h 866752"/>
                <a:gd name="connsiteX0" fmla="*/ 948468 w 2702731"/>
                <a:gd name="connsiteY0" fmla="*/ 0 h 866752"/>
                <a:gd name="connsiteX1" fmla="*/ 1240845 w 2702731"/>
                <a:gd name="connsiteY1" fmla="*/ 0 h 866752"/>
                <a:gd name="connsiteX2" fmla="*/ 1240845 w 2702731"/>
                <a:gd name="connsiteY2" fmla="*/ 0 h 866752"/>
                <a:gd name="connsiteX3" fmla="*/ 1679411 w 2702731"/>
                <a:gd name="connsiteY3" fmla="*/ 0 h 866752"/>
                <a:gd name="connsiteX4" fmla="*/ 2702731 w 2702731"/>
                <a:gd name="connsiteY4" fmla="*/ 0 h 866752"/>
                <a:gd name="connsiteX5" fmla="*/ 2702731 w 2702731"/>
                <a:gd name="connsiteY5" fmla="*/ 144459 h 866752"/>
                <a:gd name="connsiteX6" fmla="*/ 2702731 w 2702731"/>
                <a:gd name="connsiteY6" fmla="*/ 144459 h 866752"/>
                <a:gd name="connsiteX7" fmla="*/ 2702731 w 2702731"/>
                <a:gd name="connsiteY7" fmla="*/ 361147 h 866752"/>
                <a:gd name="connsiteX8" fmla="*/ 2702731 w 2702731"/>
                <a:gd name="connsiteY8" fmla="*/ 866752 h 866752"/>
                <a:gd name="connsiteX9" fmla="*/ 1679411 w 2702731"/>
                <a:gd name="connsiteY9" fmla="*/ 866752 h 866752"/>
                <a:gd name="connsiteX10" fmla="*/ 1240845 w 2702731"/>
                <a:gd name="connsiteY10" fmla="*/ 866752 h 866752"/>
                <a:gd name="connsiteX11" fmla="*/ 1240845 w 2702731"/>
                <a:gd name="connsiteY11" fmla="*/ 866752 h 866752"/>
                <a:gd name="connsiteX12" fmla="*/ 948468 w 2702731"/>
                <a:gd name="connsiteY12" fmla="*/ 866752 h 866752"/>
                <a:gd name="connsiteX13" fmla="*/ 948468 w 2702731"/>
                <a:gd name="connsiteY13" fmla="*/ 361147 h 866752"/>
                <a:gd name="connsiteX14" fmla="*/ 0 w 2702731"/>
                <a:gd name="connsiteY14" fmla="*/ 305988 h 866752"/>
                <a:gd name="connsiteX15" fmla="*/ 948468 w 2702731"/>
                <a:gd name="connsiteY15" fmla="*/ 144459 h 866752"/>
                <a:gd name="connsiteX16" fmla="*/ 948468 w 2702731"/>
                <a:gd name="connsiteY16" fmla="*/ 0 h 866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2731" h="866752">
                  <a:moveTo>
                    <a:pt x="948468" y="0"/>
                  </a:moveTo>
                  <a:lnTo>
                    <a:pt x="1240845" y="0"/>
                  </a:lnTo>
                  <a:lnTo>
                    <a:pt x="1240845" y="0"/>
                  </a:lnTo>
                  <a:lnTo>
                    <a:pt x="1679411" y="0"/>
                  </a:lnTo>
                  <a:lnTo>
                    <a:pt x="2702731" y="0"/>
                  </a:lnTo>
                  <a:lnTo>
                    <a:pt x="2702731" y="144459"/>
                  </a:lnTo>
                  <a:lnTo>
                    <a:pt x="2702731" y="144459"/>
                  </a:lnTo>
                  <a:lnTo>
                    <a:pt x="2702731" y="361147"/>
                  </a:lnTo>
                  <a:lnTo>
                    <a:pt x="2702731" y="866752"/>
                  </a:lnTo>
                  <a:lnTo>
                    <a:pt x="1679411" y="866752"/>
                  </a:lnTo>
                  <a:lnTo>
                    <a:pt x="1240845" y="866752"/>
                  </a:lnTo>
                  <a:lnTo>
                    <a:pt x="1240845" y="866752"/>
                  </a:lnTo>
                  <a:lnTo>
                    <a:pt x="948468" y="866752"/>
                  </a:lnTo>
                  <a:lnTo>
                    <a:pt x="948468" y="361147"/>
                  </a:lnTo>
                  <a:lnTo>
                    <a:pt x="0" y="305988"/>
                  </a:lnTo>
                  <a:lnTo>
                    <a:pt x="948468" y="144459"/>
                  </a:lnTo>
                  <a:lnTo>
                    <a:pt x="948468" y="0"/>
                  </a:lnTo>
                  <a:close/>
                </a:path>
              </a:pathLst>
            </a:custGeom>
            <a:solidFill>
              <a:schemeClr val="accent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Public container</a:t>
              </a:r>
            </a:p>
          </p:txBody>
        </p:sp>
        <p:sp>
          <p:nvSpPr>
            <p:cNvPr id="19" name="Pentagon 18"/>
            <p:cNvSpPr/>
            <p:nvPr/>
          </p:nvSpPr>
          <p:spPr bwMode="auto">
            <a:xfrm>
              <a:off x="7892892" y="4322809"/>
              <a:ext cx="913829" cy="398621"/>
            </a:xfrm>
            <a:prstGeom prst="homePlate">
              <a:avLst/>
            </a:prstGeom>
            <a:solidFill>
              <a:schemeClr val="accent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solidFill>
                    <a:schemeClr val="bg1">
                      <a:alpha val="99000"/>
                    </a:schemeClr>
                  </a:solidFill>
                </a:rPr>
                <a:t>X</a:t>
              </a:r>
            </a:p>
          </p:txBody>
        </p:sp>
        <p:sp>
          <p:nvSpPr>
            <p:cNvPr id="20" name="Rectangle 19"/>
            <p:cNvSpPr/>
            <p:nvPr/>
          </p:nvSpPr>
          <p:spPr>
            <a:xfrm>
              <a:off x="7491845" y="3457873"/>
              <a:ext cx="1634743"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Blob Storage</a:t>
              </a:r>
            </a:p>
          </p:txBody>
        </p:sp>
        <p:sp>
          <p:nvSpPr>
            <p:cNvPr id="23" name="Rectangular Callout 22"/>
            <p:cNvSpPr/>
            <p:nvPr/>
          </p:nvSpPr>
          <p:spPr bwMode="auto">
            <a:xfrm>
              <a:off x="4715267" y="4788718"/>
              <a:ext cx="2459974" cy="1294068"/>
            </a:xfrm>
            <a:custGeom>
              <a:avLst/>
              <a:gdLst>
                <a:gd name="connsiteX0" fmla="*/ 0 w 2339771"/>
                <a:gd name="connsiteY0" fmla="*/ 0 h 678278"/>
                <a:gd name="connsiteX1" fmla="*/ 389962 w 2339771"/>
                <a:gd name="connsiteY1" fmla="*/ 0 h 678278"/>
                <a:gd name="connsiteX2" fmla="*/ -323403 w 2339771"/>
                <a:gd name="connsiteY2" fmla="*/ -760933 h 678278"/>
                <a:gd name="connsiteX3" fmla="*/ 974905 w 2339771"/>
                <a:gd name="connsiteY3" fmla="*/ 0 h 678278"/>
                <a:gd name="connsiteX4" fmla="*/ 2339771 w 2339771"/>
                <a:gd name="connsiteY4" fmla="*/ 0 h 678278"/>
                <a:gd name="connsiteX5" fmla="*/ 2339771 w 2339771"/>
                <a:gd name="connsiteY5" fmla="*/ 113046 h 678278"/>
                <a:gd name="connsiteX6" fmla="*/ 2339771 w 2339771"/>
                <a:gd name="connsiteY6" fmla="*/ 113046 h 678278"/>
                <a:gd name="connsiteX7" fmla="*/ 2339771 w 2339771"/>
                <a:gd name="connsiteY7" fmla="*/ 282616 h 678278"/>
                <a:gd name="connsiteX8" fmla="*/ 2339771 w 2339771"/>
                <a:gd name="connsiteY8" fmla="*/ 678278 h 678278"/>
                <a:gd name="connsiteX9" fmla="*/ 974905 w 2339771"/>
                <a:gd name="connsiteY9" fmla="*/ 678278 h 678278"/>
                <a:gd name="connsiteX10" fmla="*/ 389962 w 2339771"/>
                <a:gd name="connsiteY10" fmla="*/ 678278 h 678278"/>
                <a:gd name="connsiteX11" fmla="*/ 389962 w 2339771"/>
                <a:gd name="connsiteY11" fmla="*/ 678278 h 678278"/>
                <a:gd name="connsiteX12" fmla="*/ 0 w 2339771"/>
                <a:gd name="connsiteY12" fmla="*/ 678278 h 678278"/>
                <a:gd name="connsiteX13" fmla="*/ 0 w 2339771"/>
                <a:gd name="connsiteY13" fmla="*/ 282616 h 678278"/>
                <a:gd name="connsiteX14" fmla="*/ 0 w 2339771"/>
                <a:gd name="connsiteY14" fmla="*/ 113046 h 678278"/>
                <a:gd name="connsiteX15" fmla="*/ 0 w 2339771"/>
                <a:gd name="connsiteY15" fmla="*/ 113046 h 678278"/>
                <a:gd name="connsiteX16" fmla="*/ 0 w 2339771"/>
                <a:gd name="connsiteY16" fmla="*/ 0 h 678278"/>
                <a:gd name="connsiteX0" fmla="*/ 120203 w 2459974"/>
                <a:gd name="connsiteY0" fmla="*/ 615790 h 1294068"/>
                <a:gd name="connsiteX1" fmla="*/ 510165 w 2459974"/>
                <a:gd name="connsiteY1" fmla="*/ 615790 h 1294068"/>
                <a:gd name="connsiteX2" fmla="*/ 0 w 2459974"/>
                <a:gd name="connsiteY2" fmla="*/ 0 h 1294068"/>
                <a:gd name="connsiteX3" fmla="*/ 1095108 w 2459974"/>
                <a:gd name="connsiteY3" fmla="*/ 615790 h 1294068"/>
                <a:gd name="connsiteX4" fmla="*/ 2459974 w 2459974"/>
                <a:gd name="connsiteY4" fmla="*/ 615790 h 1294068"/>
                <a:gd name="connsiteX5" fmla="*/ 2459974 w 2459974"/>
                <a:gd name="connsiteY5" fmla="*/ 728836 h 1294068"/>
                <a:gd name="connsiteX6" fmla="*/ 2459974 w 2459974"/>
                <a:gd name="connsiteY6" fmla="*/ 728836 h 1294068"/>
                <a:gd name="connsiteX7" fmla="*/ 2459974 w 2459974"/>
                <a:gd name="connsiteY7" fmla="*/ 898406 h 1294068"/>
                <a:gd name="connsiteX8" fmla="*/ 2459974 w 2459974"/>
                <a:gd name="connsiteY8" fmla="*/ 1294068 h 1294068"/>
                <a:gd name="connsiteX9" fmla="*/ 1095108 w 2459974"/>
                <a:gd name="connsiteY9" fmla="*/ 1294068 h 1294068"/>
                <a:gd name="connsiteX10" fmla="*/ 510165 w 2459974"/>
                <a:gd name="connsiteY10" fmla="*/ 1294068 h 1294068"/>
                <a:gd name="connsiteX11" fmla="*/ 510165 w 2459974"/>
                <a:gd name="connsiteY11" fmla="*/ 1294068 h 1294068"/>
                <a:gd name="connsiteX12" fmla="*/ 120203 w 2459974"/>
                <a:gd name="connsiteY12" fmla="*/ 1294068 h 1294068"/>
                <a:gd name="connsiteX13" fmla="*/ 120203 w 2459974"/>
                <a:gd name="connsiteY13" fmla="*/ 898406 h 1294068"/>
                <a:gd name="connsiteX14" fmla="*/ 120203 w 2459974"/>
                <a:gd name="connsiteY14" fmla="*/ 728836 h 1294068"/>
                <a:gd name="connsiteX15" fmla="*/ 120203 w 2459974"/>
                <a:gd name="connsiteY15" fmla="*/ 728836 h 1294068"/>
                <a:gd name="connsiteX16" fmla="*/ 120203 w 2459974"/>
                <a:gd name="connsiteY16" fmla="*/ 615790 h 129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9974" h="1294068">
                  <a:moveTo>
                    <a:pt x="120203" y="615790"/>
                  </a:moveTo>
                  <a:lnTo>
                    <a:pt x="510165" y="615790"/>
                  </a:lnTo>
                  <a:lnTo>
                    <a:pt x="0" y="0"/>
                  </a:lnTo>
                  <a:lnTo>
                    <a:pt x="1095108" y="615790"/>
                  </a:lnTo>
                  <a:lnTo>
                    <a:pt x="2459974" y="615790"/>
                  </a:lnTo>
                  <a:lnTo>
                    <a:pt x="2459974" y="728836"/>
                  </a:lnTo>
                  <a:lnTo>
                    <a:pt x="2459974" y="728836"/>
                  </a:lnTo>
                  <a:lnTo>
                    <a:pt x="2459974" y="898406"/>
                  </a:lnTo>
                  <a:lnTo>
                    <a:pt x="2459974" y="1294068"/>
                  </a:lnTo>
                  <a:lnTo>
                    <a:pt x="1095108" y="1294068"/>
                  </a:lnTo>
                  <a:lnTo>
                    <a:pt x="510165" y="1294068"/>
                  </a:lnTo>
                  <a:lnTo>
                    <a:pt x="510165" y="1294068"/>
                  </a:lnTo>
                  <a:lnTo>
                    <a:pt x="120203" y="1294068"/>
                  </a:lnTo>
                  <a:lnTo>
                    <a:pt x="120203" y="898406"/>
                  </a:lnTo>
                  <a:lnTo>
                    <a:pt x="120203" y="728836"/>
                  </a:lnTo>
                  <a:lnTo>
                    <a:pt x="120203" y="728836"/>
                  </a:lnTo>
                  <a:lnTo>
                    <a:pt x="120203" y="615790"/>
                  </a:lnTo>
                  <a:close/>
                </a:path>
              </a:pathLst>
            </a:custGeom>
            <a:solidFill>
              <a:schemeClr val="accent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640080" rIns="91436" bIns="45718" numCol="1" rtlCol="0" anchor="ctr" anchorCtr="0" compatLnSpc="1">
              <a:prstTxWarp prst="textNoShape">
                <a:avLst/>
              </a:prstTxWarp>
            </a:bodyPr>
            <a:lstStyle/>
            <a:p>
              <a:pPr algn="ctr" defTabSz="914099" fontAlgn="base">
                <a:spcBef>
                  <a:spcPct val="0"/>
                </a:spcBef>
                <a:spcAft>
                  <a:spcPct val="0"/>
                </a:spcAft>
              </a:pPr>
              <a:r>
                <a:rPr lang="en-IN" sz="1600" dirty="0">
                  <a:ln>
                    <a:solidFill>
                      <a:schemeClr val="bg1">
                        <a:alpha val="0"/>
                      </a:schemeClr>
                    </a:solidFill>
                  </a:ln>
                  <a:solidFill>
                    <a:schemeClr val="bg1">
                      <a:alpha val="99000"/>
                    </a:schemeClr>
                  </a:solidFill>
                </a:rPr>
                <a:t>Blob header determines time-to-live at the edge</a:t>
              </a:r>
            </a:p>
          </p:txBody>
        </p:sp>
        <p:sp>
          <p:nvSpPr>
            <p:cNvPr id="24" name="Pentagon 23"/>
            <p:cNvSpPr/>
            <p:nvPr/>
          </p:nvSpPr>
          <p:spPr bwMode="auto">
            <a:xfrm>
              <a:off x="3757567" y="4355814"/>
              <a:ext cx="913829" cy="398621"/>
            </a:xfrm>
            <a:prstGeom prst="homePlate">
              <a:avLst/>
            </a:prstGeom>
            <a:solidFill>
              <a:schemeClr val="accent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solidFill>
                    <a:schemeClr val="bg1">
                      <a:alpha val="99000"/>
                    </a:schemeClr>
                  </a:solidFill>
                </a:rPr>
                <a:t>X</a:t>
              </a:r>
            </a:p>
          </p:txBody>
        </p:sp>
        <p:sp>
          <p:nvSpPr>
            <p:cNvPr id="26" name="Rectangular Callout 25"/>
            <p:cNvSpPr/>
            <p:nvPr/>
          </p:nvSpPr>
          <p:spPr bwMode="auto">
            <a:xfrm flipH="1">
              <a:off x="2211311" y="5065932"/>
              <a:ext cx="1920240" cy="1016853"/>
            </a:xfrm>
            <a:custGeom>
              <a:avLst/>
              <a:gdLst>
                <a:gd name="connsiteX0" fmla="*/ 0 w 1920240"/>
                <a:gd name="connsiteY0" fmla="*/ 0 h 678278"/>
                <a:gd name="connsiteX1" fmla="*/ 1120140 w 1920240"/>
                <a:gd name="connsiteY1" fmla="*/ 0 h 678278"/>
                <a:gd name="connsiteX2" fmla="*/ 1108727 w 1920240"/>
                <a:gd name="connsiteY2" fmla="*/ -425660 h 678278"/>
                <a:gd name="connsiteX3" fmla="*/ 1600200 w 1920240"/>
                <a:gd name="connsiteY3" fmla="*/ 0 h 678278"/>
                <a:gd name="connsiteX4" fmla="*/ 1920240 w 1920240"/>
                <a:gd name="connsiteY4" fmla="*/ 0 h 678278"/>
                <a:gd name="connsiteX5" fmla="*/ 1920240 w 1920240"/>
                <a:gd name="connsiteY5" fmla="*/ 113046 h 678278"/>
                <a:gd name="connsiteX6" fmla="*/ 1920240 w 1920240"/>
                <a:gd name="connsiteY6" fmla="*/ 113046 h 678278"/>
                <a:gd name="connsiteX7" fmla="*/ 1920240 w 1920240"/>
                <a:gd name="connsiteY7" fmla="*/ 282616 h 678278"/>
                <a:gd name="connsiteX8" fmla="*/ 1920240 w 1920240"/>
                <a:gd name="connsiteY8" fmla="*/ 678278 h 678278"/>
                <a:gd name="connsiteX9" fmla="*/ 1600200 w 1920240"/>
                <a:gd name="connsiteY9" fmla="*/ 678278 h 678278"/>
                <a:gd name="connsiteX10" fmla="*/ 1120140 w 1920240"/>
                <a:gd name="connsiteY10" fmla="*/ 678278 h 678278"/>
                <a:gd name="connsiteX11" fmla="*/ 1120140 w 1920240"/>
                <a:gd name="connsiteY11" fmla="*/ 678278 h 678278"/>
                <a:gd name="connsiteX12" fmla="*/ 0 w 1920240"/>
                <a:gd name="connsiteY12" fmla="*/ 678278 h 678278"/>
                <a:gd name="connsiteX13" fmla="*/ 0 w 1920240"/>
                <a:gd name="connsiteY13" fmla="*/ 282616 h 678278"/>
                <a:gd name="connsiteX14" fmla="*/ 0 w 1920240"/>
                <a:gd name="connsiteY14" fmla="*/ 113046 h 678278"/>
                <a:gd name="connsiteX15" fmla="*/ 0 w 1920240"/>
                <a:gd name="connsiteY15" fmla="*/ 113046 h 678278"/>
                <a:gd name="connsiteX16" fmla="*/ 0 w 1920240"/>
                <a:gd name="connsiteY16" fmla="*/ 0 h 678278"/>
                <a:gd name="connsiteX0" fmla="*/ 0 w 1920240"/>
                <a:gd name="connsiteY0" fmla="*/ 338575 h 1016853"/>
                <a:gd name="connsiteX1" fmla="*/ 1120140 w 1920240"/>
                <a:gd name="connsiteY1" fmla="*/ 338575 h 1016853"/>
                <a:gd name="connsiteX2" fmla="*/ 861984 w 1920240"/>
                <a:gd name="connsiteY2" fmla="*/ 0 h 1016853"/>
                <a:gd name="connsiteX3" fmla="*/ 1600200 w 1920240"/>
                <a:gd name="connsiteY3" fmla="*/ 338575 h 1016853"/>
                <a:gd name="connsiteX4" fmla="*/ 1920240 w 1920240"/>
                <a:gd name="connsiteY4" fmla="*/ 338575 h 1016853"/>
                <a:gd name="connsiteX5" fmla="*/ 1920240 w 1920240"/>
                <a:gd name="connsiteY5" fmla="*/ 451621 h 1016853"/>
                <a:gd name="connsiteX6" fmla="*/ 1920240 w 1920240"/>
                <a:gd name="connsiteY6" fmla="*/ 451621 h 1016853"/>
                <a:gd name="connsiteX7" fmla="*/ 1920240 w 1920240"/>
                <a:gd name="connsiteY7" fmla="*/ 621191 h 1016853"/>
                <a:gd name="connsiteX8" fmla="*/ 1920240 w 1920240"/>
                <a:gd name="connsiteY8" fmla="*/ 1016853 h 1016853"/>
                <a:gd name="connsiteX9" fmla="*/ 1600200 w 1920240"/>
                <a:gd name="connsiteY9" fmla="*/ 1016853 h 1016853"/>
                <a:gd name="connsiteX10" fmla="*/ 1120140 w 1920240"/>
                <a:gd name="connsiteY10" fmla="*/ 1016853 h 1016853"/>
                <a:gd name="connsiteX11" fmla="*/ 1120140 w 1920240"/>
                <a:gd name="connsiteY11" fmla="*/ 1016853 h 1016853"/>
                <a:gd name="connsiteX12" fmla="*/ 0 w 1920240"/>
                <a:gd name="connsiteY12" fmla="*/ 1016853 h 1016853"/>
                <a:gd name="connsiteX13" fmla="*/ 0 w 1920240"/>
                <a:gd name="connsiteY13" fmla="*/ 621191 h 1016853"/>
                <a:gd name="connsiteX14" fmla="*/ 0 w 1920240"/>
                <a:gd name="connsiteY14" fmla="*/ 451621 h 1016853"/>
                <a:gd name="connsiteX15" fmla="*/ 0 w 1920240"/>
                <a:gd name="connsiteY15" fmla="*/ 451621 h 1016853"/>
                <a:gd name="connsiteX16" fmla="*/ 0 w 1920240"/>
                <a:gd name="connsiteY16" fmla="*/ 338575 h 1016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0240" h="1016853">
                  <a:moveTo>
                    <a:pt x="0" y="338575"/>
                  </a:moveTo>
                  <a:lnTo>
                    <a:pt x="1120140" y="338575"/>
                  </a:lnTo>
                  <a:lnTo>
                    <a:pt x="861984" y="0"/>
                  </a:lnTo>
                  <a:lnTo>
                    <a:pt x="1600200" y="338575"/>
                  </a:lnTo>
                  <a:lnTo>
                    <a:pt x="1920240" y="338575"/>
                  </a:lnTo>
                  <a:lnTo>
                    <a:pt x="1920240" y="451621"/>
                  </a:lnTo>
                  <a:lnTo>
                    <a:pt x="1920240" y="451621"/>
                  </a:lnTo>
                  <a:lnTo>
                    <a:pt x="1920240" y="621191"/>
                  </a:lnTo>
                  <a:lnTo>
                    <a:pt x="1920240" y="1016853"/>
                  </a:lnTo>
                  <a:lnTo>
                    <a:pt x="1600200" y="1016853"/>
                  </a:lnTo>
                  <a:lnTo>
                    <a:pt x="1120140" y="1016853"/>
                  </a:lnTo>
                  <a:lnTo>
                    <a:pt x="1120140" y="1016853"/>
                  </a:lnTo>
                  <a:lnTo>
                    <a:pt x="0" y="1016853"/>
                  </a:lnTo>
                  <a:lnTo>
                    <a:pt x="0" y="621191"/>
                  </a:lnTo>
                  <a:lnTo>
                    <a:pt x="0" y="451621"/>
                  </a:lnTo>
                  <a:lnTo>
                    <a:pt x="0" y="451621"/>
                  </a:lnTo>
                  <a:lnTo>
                    <a:pt x="0" y="338575"/>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365760" rIns="91436" bIns="45718" numCol="1" rtlCol="0" anchor="ctr" anchorCtr="0" compatLnSpc="1">
              <a:prstTxWarp prst="textNoShape">
                <a:avLst/>
              </a:prstTxWarp>
            </a:bodyPr>
            <a:lstStyle/>
            <a:p>
              <a:pPr fontAlgn="base">
                <a:buSzPct val="80000"/>
              </a:pPr>
              <a:r>
                <a:rPr lang="en-IN" sz="1600" dirty="0">
                  <a:ln>
                    <a:solidFill>
                      <a:schemeClr val="bg1">
                        <a:alpha val="0"/>
                      </a:schemeClr>
                    </a:solidFill>
                  </a:ln>
                  <a:solidFill>
                    <a:schemeClr val="bg1">
                      <a:alpha val="99000"/>
                    </a:schemeClr>
                  </a:solidFill>
                </a:rPr>
                <a:t>DNS name resolves to closest POP</a:t>
              </a:r>
            </a:p>
          </p:txBody>
        </p:sp>
        <p:cxnSp>
          <p:nvCxnSpPr>
            <p:cNvPr id="28" name="Straight Arrow Connector 27"/>
            <p:cNvCxnSpPr/>
            <p:nvPr/>
          </p:nvCxnSpPr>
          <p:spPr bwMode="auto">
            <a:xfrm>
              <a:off x="1788211" y="3884268"/>
              <a:ext cx="1188720" cy="548640"/>
            </a:xfrm>
            <a:prstGeom prst="straightConnector1">
              <a:avLst/>
            </a:prstGeom>
            <a:ln w="25400">
              <a:solidFill>
                <a:schemeClr val="bg1">
                  <a:lumMod val="50000"/>
                </a:schemeClr>
              </a:solidFill>
              <a:headEnd type="none" w="med" len="med"/>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30" name="Straight Arrow Connector 29"/>
            <p:cNvCxnSpPr/>
            <p:nvPr/>
          </p:nvCxnSpPr>
          <p:spPr bwMode="auto">
            <a:xfrm flipV="1">
              <a:off x="1795842" y="4797543"/>
              <a:ext cx="1188720" cy="548640"/>
            </a:xfrm>
            <a:prstGeom prst="straightConnector1">
              <a:avLst/>
            </a:prstGeom>
            <a:ln w="25400">
              <a:solidFill>
                <a:schemeClr val="bg1">
                  <a:lumMod val="50000"/>
                </a:schemeClr>
              </a:solidFill>
              <a:headEnd type="stealth" w="lg" len="lg"/>
              <a:tailEnd type="none" w="lg" len="lg"/>
            </a:ln>
            <a:effectLst/>
          </p:spPr>
          <p:style>
            <a:lnRef idx="3">
              <a:schemeClr val="accent3"/>
            </a:lnRef>
            <a:fillRef idx="0">
              <a:schemeClr val="accent3"/>
            </a:fillRef>
            <a:effectRef idx="2">
              <a:schemeClr val="accent3"/>
            </a:effectRef>
            <a:fontRef idx="minor">
              <a:schemeClr val="tx1"/>
            </a:fontRef>
          </p:style>
        </p:cxnSp>
        <p:sp>
          <p:nvSpPr>
            <p:cNvPr id="31" name="Rectangle 30"/>
            <p:cNvSpPr/>
            <p:nvPr/>
          </p:nvSpPr>
          <p:spPr>
            <a:xfrm>
              <a:off x="2976931" y="3866777"/>
              <a:ext cx="2445285" cy="338554"/>
            </a:xfrm>
            <a:prstGeom prst="rect">
              <a:avLst/>
            </a:prstGeom>
          </p:spPr>
          <p:txBody>
            <a:bodyPr wrap="none">
              <a:spAutoFit/>
            </a:bodyPr>
            <a:lstStyle/>
            <a:p>
              <a:pPr>
                <a:spcBef>
                  <a:spcPts val="1000"/>
                </a:spcBef>
                <a:buSzPct val="80000"/>
              </a:pPr>
              <a:r>
                <a:rPr lang="en-US" sz="1600" dirty="0">
                  <a:ln>
                    <a:solidFill>
                      <a:schemeClr val="bg1">
                        <a:alpha val="0"/>
                      </a:schemeClr>
                    </a:solidFill>
                  </a:ln>
                  <a:gradFill>
                    <a:gsLst>
                      <a:gs pos="0">
                        <a:srgbClr val="595959"/>
                      </a:gs>
                      <a:gs pos="86000">
                        <a:srgbClr val="595959"/>
                      </a:gs>
                    </a:gsLst>
                    <a:lin ang="5400000" scaled="0"/>
                  </a:gradFill>
                </a:rPr>
                <a:t>Closest Point of Presence</a:t>
              </a:r>
            </a:p>
          </p:txBody>
        </p:sp>
        <p:cxnSp>
          <p:nvCxnSpPr>
            <p:cNvPr id="32" name="Straight Arrow Connector 31"/>
            <p:cNvCxnSpPr/>
            <p:nvPr/>
          </p:nvCxnSpPr>
          <p:spPr bwMode="auto">
            <a:xfrm>
              <a:off x="5269424" y="4276584"/>
              <a:ext cx="2178879" cy="0"/>
            </a:xfrm>
            <a:prstGeom prst="straightConnector1">
              <a:avLst/>
            </a:prstGeom>
            <a:ln w="25400">
              <a:solidFill>
                <a:schemeClr val="bg1">
                  <a:lumMod val="50000"/>
                </a:schemeClr>
              </a:solidFill>
              <a:headEnd type="none" w="med" len="med"/>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35" name="Straight Arrow Connector 34"/>
            <p:cNvCxnSpPr/>
            <p:nvPr/>
          </p:nvCxnSpPr>
          <p:spPr bwMode="auto">
            <a:xfrm>
              <a:off x="5269424" y="4605985"/>
              <a:ext cx="2178879" cy="0"/>
            </a:xfrm>
            <a:prstGeom prst="straightConnector1">
              <a:avLst/>
            </a:prstGeom>
            <a:ln w="25400">
              <a:solidFill>
                <a:schemeClr val="bg1">
                  <a:lumMod val="50000"/>
                </a:schemeClr>
              </a:solidFill>
              <a:headEnd type="stealth" w="lg" len="lg"/>
              <a:tailEnd type="none" w="lg" len="lg"/>
            </a:ln>
            <a:effectLst/>
          </p:spPr>
          <p:style>
            <a:lnRef idx="3">
              <a:schemeClr val="accent3"/>
            </a:lnRef>
            <a:fillRef idx="0">
              <a:schemeClr val="accent3"/>
            </a:fillRef>
            <a:effectRef idx="2">
              <a:schemeClr val="accent3"/>
            </a:effectRef>
            <a:fontRef idx="minor">
              <a:schemeClr val="tx1"/>
            </a:fontRef>
          </p:style>
        </p:cxnSp>
        <p:sp>
          <p:nvSpPr>
            <p:cNvPr id="33" name="Rectangle 32"/>
            <p:cNvSpPr/>
            <p:nvPr/>
          </p:nvSpPr>
          <p:spPr>
            <a:xfrm>
              <a:off x="1973642" y="2804001"/>
              <a:ext cx="3521541" cy="369332"/>
            </a:xfrm>
            <a:prstGeom prst="rect">
              <a:avLst/>
            </a:prstGeom>
          </p:spPr>
          <p:txBody>
            <a:bodyPr wrap="none">
              <a:spAutoFit/>
            </a:bodyPr>
            <a:lstStyle/>
            <a:p>
              <a:pPr>
                <a:spcBef>
                  <a:spcPts val="1000"/>
                </a:spcBef>
                <a:buSzPct val="80000"/>
              </a:pPr>
              <a:r>
                <a:rPr lang="en-IN" sz="1800" dirty="0">
                  <a:ln>
                    <a:solidFill>
                      <a:schemeClr val="bg1">
                        <a:alpha val="0"/>
                      </a:schemeClr>
                    </a:solidFill>
                  </a:ln>
                  <a:gradFill>
                    <a:gsLst>
                      <a:gs pos="0">
                        <a:srgbClr val="595959"/>
                      </a:gs>
                      <a:gs pos="86000">
                        <a:srgbClr val="595959"/>
                      </a:gs>
                    </a:gsLst>
                    <a:lin ang="5400000" scaled="0"/>
                  </a:gradFill>
                </a:rPr>
                <a:t>Possibly many hops or poor links</a:t>
              </a:r>
            </a:p>
          </p:txBody>
        </p:sp>
        <p:grpSp>
          <p:nvGrpSpPr>
            <p:cNvPr id="22" name="Group 21"/>
            <p:cNvGrpSpPr/>
            <p:nvPr/>
          </p:nvGrpSpPr>
          <p:grpSpPr>
            <a:xfrm>
              <a:off x="1795841" y="3096618"/>
              <a:ext cx="5652462" cy="216115"/>
              <a:chOff x="1434532" y="2201268"/>
              <a:chExt cx="3521542" cy="184665"/>
            </a:xfrm>
          </p:grpSpPr>
          <p:cxnSp>
            <p:nvCxnSpPr>
              <p:cNvPr id="34" name="Straight Connector 33"/>
              <p:cNvCxnSpPr/>
              <p:nvPr/>
            </p:nvCxnSpPr>
            <p:spPr>
              <a:xfrm>
                <a:off x="1434532" y="2288170"/>
                <a:ext cx="3521542" cy="0"/>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a:off x="1434532" y="2201268"/>
                <a:ext cx="0" cy="179651"/>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4956074" y="2206282"/>
                <a:ext cx="0" cy="179651"/>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grpSp>
        <p:grpSp>
          <p:nvGrpSpPr>
            <p:cNvPr id="38" name="Group 37"/>
            <p:cNvGrpSpPr/>
            <p:nvPr/>
          </p:nvGrpSpPr>
          <p:grpSpPr>
            <a:xfrm>
              <a:off x="1795842" y="3571351"/>
              <a:ext cx="1676968" cy="184665"/>
              <a:chOff x="1434532" y="2201268"/>
              <a:chExt cx="3521542" cy="184665"/>
            </a:xfrm>
          </p:grpSpPr>
          <p:cxnSp>
            <p:nvCxnSpPr>
              <p:cNvPr id="39" name="Straight Connector 38"/>
              <p:cNvCxnSpPr/>
              <p:nvPr/>
            </p:nvCxnSpPr>
            <p:spPr>
              <a:xfrm>
                <a:off x="1434532" y="2288170"/>
                <a:ext cx="3521542" cy="0"/>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cxnSp>
            <p:nvCxnSpPr>
              <p:cNvPr id="40" name="Straight Connector 39"/>
              <p:cNvCxnSpPr/>
              <p:nvPr/>
            </p:nvCxnSpPr>
            <p:spPr>
              <a:xfrm>
                <a:off x="1434532" y="2201268"/>
                <a:ext cx="0" cy="179651"/>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cxnSp>
            <p:nvCxnSpPr>
              <p:cNvPr id="41" name="Straight Connector 40"/>
              <p:cNvCxnSpPr/>
              <p:nvPr/>
            </p:nvCxnSpPr>
            <p:spPr>
              <a:xfrm>
                <a:off x="4956074" y="2206282"/>
                <a:ext cx="0" cy="179651"/>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grpSp>
        <p:sp>
          <p:nvSpPr>
            <p:cNvPr id="42" name="Rectangle 41"/>
            <p:cNvSpPr/>
            <p:nvPr/>
          </p:nvSpPr>
          <p:spPr>
            <a:xfrm>
              <a:off x="1973642" y="3302722"/>
              <a:ext cx="1144865" cy="369332"/>
            </a:xfrm>
            <a:prstGeom prst="rect">
              <a:avLst/>
            </a:prstGeom>
          </p:spPr>
          <p:txBody>
            <a:bodyPr wrap="none">
              <a:spAutoFit/>
            </a:bodyPr>
            <a:lstStyle/>
            <a:p>
              <a:pPr>
                <a:spcBef>
                  <a:spcPts val="1000"/>
                </a:spcBef>
                <a:buSzPct val="80000"/>
              </a:pPr>
              <a:r>
                <a:rPr lang="en-IN" sz="1800" dirty="0">
                  <a:ln>
                    <a:solidFill>
                      <a:schemeClr val="bg1">
                        <a:alpha val="0"/>
                      </a:schemeClr>
                    </a:solidFill>
                  </a:ln>
                  <a:gradFill>
                    <a:gsLst>
                      <a:gs pos="0">
                        <a:srgbClr val="595959"/>
                      </a:gs>
                      <a:gs pos="86000">
                        <a:srgbClr val="595959"/>
                      </a:gs>
                    </a:gsLst>
                    <a:lin ang="5400000" scaled="0"/>
                  </a:gradFill>
                </a:rPr>
                <a:t>Few hops</a:t>
              </a:r>
            </a:p>
          </p:txBody>
        </p:sp>
        <p:cxnSp>
          <p:nvCxnSpPr>
            <p:cNvPr id="43" name="Straight Arrow Connector 42"/>
            <p:cNvCxnSpPr/>
            <p:nvPr/>
          </p:nvCxnSpPr>
          <p:spPr bwMode="auto">
            <a:xfrm>
              <a:off x="1795842" y="4082480"/>
              <a:ext cx="1080607" cy="494435"/>
            </a:xfrm>
            <a:prstGeom prst="straightConnector1">
              <a:avLst/>
            </a:prstGeom>
            <a:ln w="25400">
              <a:solidFill>
                <a:schemeClr val="bg1">
                  <a:lumMod val="50000"/>
                </a:schemeClr>
              </a:solidFill>
              <a:headEnd type="stealth" w="lg" len="lg"/>
              <a:tailEnd type="none" w="lg" len="lg"/>
            </a:ln>
            <a:effectLst/>
          </p:spPr>
          <p:style>
            <a:lnRef idx="3">
              <a:schemeClr val="accent3"/>
            </a:lnRef>
            <a:fillRef idx="0">
              <a:schemeClr val="accent3"/>
            </a:fillRef>
            <a:effectRef idx="2">
              <a:schemeClr val="accent3"/>
            </a:effectRef>
            <a:fontRef idx="minor">
              <a:schemeClr val="tx1"/>
            </a:fontRef>
          </p:style>
        </p:cxnSp>
        <p:cxnSp>
          <p:nvCxnSpPr>
            <p:cNvPr id="44" name="Straight Arrow Connector 43"/>
            <p:cNvCxnSpPr/>
            <p:nvPr/>
          </p:nvCxnSpPr>
          <p:spPr bwMode="auto">
            <a:xfrm flipH="1">
              <a:off x="1901371" y="4672003"/>
              <a:ext cx="996509" cy="451210"/>
            </a:xfrm>
            <a:prstGeom prst="straightConnector1">
              <a:avLst/>
            </a:prstGeom>
            <a:ln w="25400">
              <a:solidFill>
                <a:schemeClr val="bg1">
                  <a:lumMod val="50000"/>
                </a:schemeClr>
              </a:solidFill>
              <a:headEnd type="stealth" w="lg" len="lg"/>
              <a:tailEnd type="none" w="lg" len="lg"/>
            </a:ln>
            <a:effectLst/>
          </p:spPr>
          <p:style>
            <a:lnRef idx="3">
              <a:schemeClr val="accent3"/>
            </a:lnRef>
            <a:fillRef idx="0">
              <a:schemeClr val="accent3"/>
            </a:fillRef>
            <a:effectRef idx="2">
              <a:schemeClr val="accent3"/>
            </a:effectRef>
            <a:fontRef idx="minor">
              <a:schemeClr val="tx1"/>
            </a:fontRef>
          </p:style>
        </p:cxnSp>
        <p:grpSp>
          <p:nvGrpSpPr>
            <p:cNvPr id="46" name="Group 45"/>
            <p:cNvGrpSpPr>
              <a:grpSpLocks noChangeAspect="1"/>
            </p:cNvGrpSpPr>
            <p:nvPr/>
          </p:nvGrpSpPr>
          <p:grpSpPr bwMode="black">
            <a:xfrm>
              <a:off x="614416" y="3798520"/>
              <a:ext cx="1112066" cy="669684"/>
              <a:chOff x="8843608" y="828600"/>
              <a:chExt cx="925448" cy="557448"/>
            </a:xfrm>
          </p:grpSpPr>
          <p:sp>
            <p:nvSpPr>
              <p:cNvPr id="47" name="Rectangle 46"/>
              <p:cNvSpPr/>
              <p:nvPr/>
            </p:nvSpPr>
            <p:spPr bwMode="black">
              <a:xfrm>
                <a:off x="8857595" y="835151"/>
                <a:ext cx="623646" cy="459637"/>
              </a:xfrm>
              <a:prstGeom prst="rect">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48" name="Group 47"/>
              <p:cNvGrpSpPr/>
              <p:nvPr/>
            </p:nvGrpSpPr>
            <p:grpSpPr bwMode="black">
              <a:xfrm>
                <a:off x="8843608" y="828600"/>
                <a:ext cx="925448" cy="557448"/>
                <a:chOff x="863600" y="2393157"/>
                <a:chExt cx="876300" cy="527844"/>
              </a:xfrm>
              <a:solidFill>
                <a:schemeClr val="tx1"/>
              </a:solidFill>
            </p:grpSpPr>
            <p:sp>
              <p:nvSpPr>
                <p:cNvPr id="49" name="Freeform 48"/>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sp>
              <p:nvSpPr>
                <p:cNvPr id="50"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grpSp>
        <p:grpSp>
          <p:nvGrpSpPr>
            <p:cNvPr id="51" name="Group 50"/>
            <p:cNvGrpSpPr>
              <a:grpSpLocks noChangeAspect="1"/>
            </p:cNvGrpSpPr>
            <p:nvPr/>
          </p:nvGrpSpPr>
          <p:grpSpPr bwMode="black">
            <a:xfrm>
              <a:off x="614416" y="5011341"/>
              <a:ext cx="1112066" cy="669684"/>
              <a:chOff x="8843608" y="828600"/>
              <a:chExt cx="925448" cy="557448"/>
            </a:xfrm>
          </p:grpSpPr>
          <p:sp>
            <p:nvSpPr>
              <p:cNvPr id="52" name="Rectangle 51"/>
              <p:cNvSpPr/>
              <p:nvPr/>
            </p:nvSpPr>
            <p:spPr bwMode="black">
              <a:xfrm>
                <a:off x="8857595" y="835151"/>
                <a:ext cx="623646" cy="459637"/>
              </a:xfrm>
              <a:prstGeom prst="rect">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53" name="Group 52"/>
              <p:cNvGrpSpPr/>
              <p:nvPr/>
            </p:nvGrpSpPr>
            <p:grpSpPr bwMode="black">
              <a:xfrm>
                <a:off x="8843608" y="828600"/>
                <a:ext cx="925448" cy="557448"/>
                <a:chOff x="863600" y="2393157"/>
                <a:chExt cx="876300" cy="527844"/>
              </a:xfrm>
              <a:solidFill>
                <a:schemeClr val="tx1"/>
              </a:solidFill>
            </p:grpSpPr>
            <p:sp>
              <p:nvSpPr>
                <p:cNvPr id="54" name="Freeform 53"/>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sp>
              <p:nvSpPr>
                <p:cNvPr id="55"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grpSp>
      </p:grpSp>
    </p:spTree>
    <p:extLst>
      <p:ext uri="{BB962C8B-B14F-4D97-AF65-F5344CB8AC3E}">
        <p14:creationId xmlns:p14="http://schemas.microsoft.com/office/powerpoint/2010/main" val="90384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Traffic Manager</a:t>
            </a:r>
          </a:p>
        </p:txBody>
      </p:sp>
      <p:sp>
        <p:nvSpPr>
          <p:cNvPr id="21" name="Rectangle 20"/>
          <p:cNvSpPr/>
          <p:nvPr/>
        </p:nvSpPr>
        <p:spPr bwMode="auto">
          <a:xfrm>
            <a:off x="529182" y="2501168"/>
            <a:ext cx="11138943" cy="374882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sp>
        <p:nvSpPr>
          <p:cNvPr id="19" name="Content Placeholder 18"/>
          <p:cNvSpPr>
            <a:spLocks noGrp="1"/>
          </p:cNvSpPr>
          <p:nvPr>
            <p:ph type="body" sz="quarter" idx="10"/>
          </p:nvPr>
        </p:nvSpPr>
        <p:spPr>
          <a:xfrm>
            <a:off x="516572" y="1420812"/>
            <a:ext cx="11155680" cy="664797"/>
          </a:xfrm>
        </p:spPr>
        <p:txBody>
          <a:bodyPr/>
          <a:lstStyle/>
          <a:p>
            <a:r>
              <a:rPr lang="en-US" sz="2400" dirty="0"/>
              <a:t>Direct users to the service in the closest region </a:t>
            </a:r>
            <a:r>
              <a:rPr lang="en-US" sz="2400" dirty="0" smtClean="0"/>
              <a:t/>
            </a:r>
            <a:br>
              <a:rPr lang="en-US" sz="2400" dirty="0" smtClean="0"/>
            </a:br>
            <a:r>
              <a:rPr lang="en-US" sz="2400" dirty="0" smtClean="0"/>
              <a:t>with </a:t>
            </a:r>
            <a:r>
              <a:rPr lang="en-US" sz="2400" dirty="0"/>
              <a:t>the Windows Azure Traffic Manager</a:t>
            </a:r>
          </a:p>
        </p:txBody>
      </p:sp>
      <p:sp>
        <p:nvSpPr>
          <p:cNvPr id="8" name="Rectangle 7"/>
          <p:cNvSpPr/>
          <p:nvPr/>
        </p:nvSpPr>
        <p:spPr>
          <a:xfrm>
            <a:off x="7829550" y="3118572"/>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foo-us.cloudapp.net</a:t>
            </a:r>
          </a:p>
        </p:txBody>
      </p:sp>
      <p:sp>
        <p:nvSpPr>
          <p:cNvPr id="9" name="Rectangle 8"/>
          <p:cNvSpPr/>
          <p:nvPr/>
        </p:nvSpPr>
        <p:spPr>
          <a:xfrm>
            <a:off x="7829550" y="4014571"/>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foo-europe.cloudapp.net</a:t>
            </a:r>
          </a:p>
        </p:txBody>
      </p:sp>
      <p:sp>
        <p:nvSpPr>
          <p:cNvPr id="10" name="Rectangle 9"/>
          <p:cNvSpPr/>
          <p:nvPr/>
        </p:nvSpPr>
        <p:spPr>
          <a:xfrm>
            <a:off x="7829550" y="4910566"/>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foo-asia.cloudapp.net</a:t>
            </a:r>
          </a:p>
        </p:txBody>
      </p:sp>
      <p:sp>
        <p:nvSpPr>
          <p:cNvPr id="11" name="Rectangle 10"/>
          <p:cNvSpPr/>
          <p:nvPr/>
        </p:nvSpPr>
        <p:spPr>
          <a:xfrm>
            <a:off x="4443413" y="3118572"/>
            <a:ext cx="3166248" cy="1693640"/>
          </a:xfrm>
          <a:prstGeom prst="rect">
            <a:avLst/>
          </a:prstGeom>
          <a:solidFill>
            <a:schemeClr val="accent2"/>
          </a:solidFill>
          <a:ln w="9525" cap="flat" cmpd="sng" algn="ctr">
            <a:noFill/>
            <a:prstDash val="solid"/>
          </a:ln>
          <a:effectLst/>
        </p:spPr>
        <p:txBody>
          <a:bodyPr lIns="0" tIns="36576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2000" dirty="0">
                <a:ln>
                  <a:solidFill>
                    <a:schemeClr val="bg1">
                      <a:alpha val="0"/>
                    </a:schemeClr>
                  </a:solidFill>
                </a:ln>
                <a:solidFill>
                  <a:schemeClr val="bg1">
                    <a:alpha val="99000"/>
                  </a:schemeClr>
                </a:solidFill>
                <a:ea typeface="Segoe UI" pitchFamily="34" charset="0"/>
                <a:cs typeface="Segoe UI" pitchFamily="34" charset="0"/>
              </a:rPr>
              <a:t>Traffic Manager</a:t>
            </a:r>
          </a:p>
        </p:txBody>
      </p:sp>
      <p:sp>
        <p:nvSpPr>
          <p:cNvPr id="12" name="Rectangle 11"/>
          <p:cNvSpPr/>
          <p:nvPr/>
        </p:nvSpPr>
        <p:spPr>
          <a:xfrm>
            <a:off x="4586284" y="4081555"/>
            <a:ext cx="1371600" cy="569745"/>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Policies</a:t>
            </a:r>
          </a:p>
        </p:txBody>
      </p:sp>
      <p:grpSp>
        <p:nvGrpSpPr>
          <p:cNvPr id="3" name="Group 2"/>
          <p:cNvGrpSpPr/>
          <p:nvPr/>
        </p:nvGrpSpPr>
        <p:grpSpPr>
          <a:xfrm>
            <a:off x="662111" y="3705512"/>
            <a:ext cx="1736861" cy="1045934"/>
            <a:chOff x="614416" y="3798520"/>
            <a:chExt cx="1112066" cy="669684"/>
          </a:xfrm>
        </p:grpSpPr>
        <p:sp>
          <p:nvSpPr>
            <p:cNvPr id="22" name="Rectangle 21"/>
            <p:cNvSpPr/>
            <p:nvPr/>
          </p:nvSpPr>
          <p:spPr bwMode="black">
            <a:xfrm>
              <a:off x="631223" y="3806390"/>
              <a:ext cx="749405" cy="552180"/>
            </a:xfrm>
            <a:prstGeom prst="rect">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23" name="Freeform 22"/>
            <p:cNvSpPr>
              <a:spLocks noEditPoints="1"/>
            </p:cNvSpPr>
            <p:nvPr/>
          </p:nvSpPr>
          <p:spPr bwMode="black">
            <a:xfrm>
              <a:off x="1449869" y="3910392"/>
              <a:ext cx="276613" cy="55781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sp>
          <p:nvSpPr>
            <p:cNvPr id="24" name="Freeform 88"/>
            <p:cNvSpPr>
              <a:spLocks noEditPoints="1"/>
            </p:cNvSpPr>
            <p:nvPr/>
          </p:nvSpPr>
          <p:spPr bwMode="black">
            <a:xfrm>
              <a:off x="614416" y="3798520"/>
              <a:ext cx="789728" cy="66968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sp>
        <p:nvSpPr>
          <p:cNvPr id="13" name="Rectangle 12"/>
          <p:cNvSpPr/>
          <p:nvPr/>
        </p:nvSpPr>
        <p:spPr>
          <a:xfrm>
            <a:off x="6100756" y="4081559"/>
            <a:ext cx="1371600" cy="569745"/>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Monitoring</a:t>
            </a:r>
          </a:p>
        </p:txBody>
      </p:sp>
      <p:sp>
        <p:nvSpPr>
          <p:cNvPr id="14" name="Rectangle 13"/>
          <p:cNvSpPr/>
          <p:nvPr/>
        </p:nvSpPr>
        <p:spPr>
          <a:xfrm>
            <a:off x="2289875" y="3500154"/>
            <a:ext cx="2105063"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foo.cloudapp.net</a:t>
            </a:r>
          </a:p>
        </p:txBody>
      </p:sp>
      <p:sp>
        <p:nvSpPr>
          <p:cNvPr id="15" name="Rectangle 14"/>
          <p:cNvSpPr/>
          <p:nvPr/>
        </p:nvSpPr>
        <p:spPr>
          <a:xfrm>
            <a:off x="2522345" y="4337850"/>
            <a:ext cx="1784271"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DNS response</a:t>
            </a:r>
          </a:p>
        </p:txBody>
      </p:sp>
      <p:cxnSp>
        <p:nvCxnSpPr>
          <p:cNvPr id="16" name="Straight Arrow Connector 15"/>
          <p:cNvCxnSpPr/>
          <p:nvPr/>
        </p:nvCxnSpPr>
        <p:spPr bwMode="auto">
          <a:xfrm>
            <a:off x="2522345" y="3924913"/>
            <a:ext cx="1810916" cy="0"/>
          </a:xfrm>
          <a:prstGeom prst="straightConnector1">
            <a:avLst/>
          </a:prstGeom>
          <a:ln w="25400">
            <a:solidFill>
              <a:schemeClr val="bg1">
                <a:lumMod val="50000"/>
              </a:schemeClr>
            </a:solidFill>
            <a:headEnd type="none" w="lg" len="lg"/>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bwMode="auto">
          <a:xfrm flipH="1">
            <a:off x="2522345" y="4249982"/>
            <a:ext cx="1810917" cy="0"/>
          </a:xfrm>
          <a:prstGeom prst="straightConnector1">
            <a:avLst/>
          </a:prstGeom>
          <a:ln w="25400">
            <a:solidFill>
              <a:schemeClr val="bg1">
                <a:lumMod val="50000"/>
              </a:schemeClr>
            </a:solidFill>
            <a:headEnd type="none" w="lg" len="lg"/>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18" name="Elbow Connector 17"/>
          <p:cNvCxnSpPr>
            <a:endCxn id="10" idx="1"/>
          </p:cNvCxnSpPr>
          <p:nvPr/>
        </p:nvCxnSpPr>
        <p:spPr>
          <a:xfrm>
            <a:off x="2522345" y="4910566"/>
            <a:ext cx="5307205" cy="398821"/>
          </a:xfrm>
          <a:prstGeom prst="straightConnector1">
            <a:avLst/>
          </a:prstGeom>
          <a:ln w="25400">
            <a:solidFill>
              <a:schemeClr val="bg1">
                <a:lumMod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22888" y="4792248"/>
            <a:ext cx="904415"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1.2.3.4</a:t>
            </a:r>
          </a:p>
        </p:txBody>
      </p:sp>
    </p:spTree>
    <p:extLst>
      <p:ext uri="{BB962C8B-B14F-4D97-AF65-F5344CB8AC3E}">
        <p14:creationId xmlns:p14="http://schemas.microsoft.com/office/powerpoint/2010/main" val="2834096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build="p"/>
      <p:bldP spid="8" grpId="0" animBg="1"/>
      <p:bldP spid="9" grpId="0" animBg="1"/>
      <p:bldP spid="10" grpId="0" animBg="1"/>
      <p:bldP spid="11" grpId="0" animBg="1"/>
      <p:bldP spid="12" grpId="0" animBg="1"/>
      <p:bldP spid="13" grpId="0" animBg="1"/>
      <p:bldP spid="14" grpId="0"/>
      <p:bldP spid="15"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Traffic Manager</a:t>
            </a:r>
            <a:endParaRPr lang="en-US" dirty="0"/>
          </a:p>
        </p:txBody>
      </p:sp>
      <p:sp>
        <p:nvSpPr>
          <p:cNvPr id="10" name="Subtitle 9"/>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54143011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8000" dirty="0" smtClean="0"/>
              <a:t>If the compute is closer to the user, what about the dependencies?</a:t>
            </a:r>
            <a:endParaRPr lang="en-US" sz="8000" dirty="0"/>
          </a:p>
        </p:txBody>
      </p:sp>
    </p:spTree>
    <p:extLst>
      <p:ext uri="{BB962C8B-B14F-4D97-AF65-F5344CB8AC3E}">
        <p14:creationId xmlns:p14="http://schemas.microsoft.com/office/powerpoint/2010/main" val="411349326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Azure Platform Services</a:t>
            </a:r>
          </a:p>
        </p:txBody>
      </p:sp>
      <p:graphicFrame>
        <p:nvGraphicFramePr>
          <p:cNvPr id="4" name="Content Placeholder 5"/>
          <p:cNvGraphicFramePr>
            <a:graphicFrameLocks/>
          </p:cNvGraphicFramePr>
          <p:nvPr>
            <p:extLst>
              <p:ext uri="{D42A27DB-BD31-4B8C-83A1-F6EECF244321}">
                <p14:modId xmlns:p14="http://schemas.microsoft.com/office/powerpoint/2010/main" val="123563707"/>
              </p:ext>
            </p:extLst>
          </p:nvPr>
        </p:nvGraphicFramePr>
        <p:xfrm>
          <a:off x="517525" y="1405573"/>
          <a:ext cx="11158537" cy="4442775"/>
        </p:xfrm>
        <a:graphic>
          <a:graphicData uri="http://schemas.openxmlformats.org/drawingml/2006/table">
            <a:tbl>
              <a:tblPr firstRow="1" bandRow="1">
                <a:tableStyleId>{5C22544A-7EE6-4342-B048-85BDC9FD1C3A}</a:tableStyleId>
              </a:tblPr>
              <a:tblGrid>
                <a:gridCol w="3140075"/>
                <a:gridCol w="4591050"/>
                <a:gridCol w="3427412"/>
              </a:tblGrid>
              <a:tr h="806914">
                <a:tc>
                  <a:txBody>
                    <a:bodyPr/>
                    <a:lstStyle/>
                    <a:p>
                      <a:pPr algn="ctr"/>
                      <a:r>
                        <a:rPr lang="en-US" sz="2000" dirty="0" smtClean="0">
                          <a:ln>
                            <a:solidFill>
                              <a:schemeClr val="bg1">
                                <a:alpha val="0"/>
                              </a:schemeClr>
                            </a:solidFill>
                          </a:ln>
                        </a:rPr>
                        <a:t>Windows Azure Service</a:t>
                      </a:r>
                      <a:endParaRPr lang="en-US" sz="2000" dirty="0">
                        <a:ln>
                          <a:solidFill>
                            <a:schemeClr val="bg1">
                              <a:alpha val="0"/>
                            </a:schemeClr>
                          </a:solidFill>
                        </a:ln>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2D050"/>
                    </a:solidFill>
                  </a:tcPr>
                </a:tc>
                <a:tc>
                  <a:txBody>
                    <a:bodyPr/>
                    <a:lstStyle/>
                    <a:p>
                      <a:pPr algn="ctr"/>
                      <a:r>
                        <a:rPr lang="en-US" sz="2000" dirty="0" smtClean="0">
                          <a:ln>
                            <a:solidFill>
                              <a:schemeClr val="bg1">
                                <a:alpha val="0"/>
                              </a:schemeClr>
                            </a:solidFill>
                          </a:ln>
                          <a:solidFill>
                            <a:schemeClr val="lt1">
                              <a:alpha val="99000"/>
                            </a:schemeClr>
                          </a:solidFill>
                        </a:rPr>
                        <a:t>Multi-datacenter</a:t>
                      </a:r>
                      <a:r>
                        <a:rPr lang="en-US" sz="2000" baseline="0" dirty="0" smtClean="0">
                          <a:ln>
                            <a:solidFill>
                              <a:schemeClr val="bg1">
                                <a:alpha val="0"/>
                              </a:schemeClr>
                            </a:solidFill>
                          </a:ln>
                          <a:solidFill>
                            <a:schemeClr val="lt1">
                              <a:alpha val="99000"/>
                            </a:schemeClr>
                          </a:solidFill>
                        </a:rPr>
                        <a:t> </a:t>
                      </a:r>
                      <a:br>
                        <a:rPr lang="en-US" sz="2000" baseline="0" dirty="0" smtClean="0">
                          <a:ln>
                            <a:solidFill>
                              <a:schemeClr val="bg1">
                                <a:alpha val="0"/>
                              </a:schemeClr>
                            </a:solidFill>
                          </a:ln>
                          <a:solidFill>
                            <a:schemeClr val="lt1">
                              <a:alpha val="99000"/>
                            </a:schemeClr>
                          </a:solidFill>
                        </a:rPr>
                      </a:br>
                      <a:r>
                        <a:rPr lang="en-US" sz="2000" baseline="0" dirty="0" smtClean="0">
                          <a:ln>
                            <a:solidFill>
                              <a:schemeClr val="bg1">
                                <a:alpha val="0"/>
                              </a:schemeClr>
                            </a:solidFill>
                          </a:ln>
                          <a:solidFill>
                            <a:schemeClr val="lt1">
                              <a:alpha val="99000"/>
                            </a:schemeClr>
                          </a:solidFill>
                        </a:rPr>
                        <a:t>deployment strategy</a:t>
                      </a:r>
                      <a:endParaRPr lang="en-US" sz="2000" dirty="0">
                        <a:ln>
                          <a:solidFill>
                            <a:schemeClr val="bg1">
                              <a:alpha val="0"/>
                            </a:schemeClr>
                          </a:solidFill>
                        </a:ln>
                        <a:solidFill>
                          <a:schemeClr val="lt1">
                            <a:alpha val="99000"/>
                          </a:scheme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2D050"/>
                    </a:solidFill>
                  </a:tcPr>
                </a:tc>
                <a:tc>
                  <a:txBody>
                    <a:bodyPr/>
                    <a:lstStyle/>
                    <a:p>
                      <a:pPr algn="ctr"/>
                      <a:r>
                        <a:rPr lang="en-US" sz="2000" dirty="0" smtClean="0">
                          <a:ln>
                            <a:solidFill>
                              <a:schemeClr val="bg1">
                                <a:alpha val="0"/>
                              </a:schemeClr>
                            </a:solidFill>
                          </a:ln>
                          <a:solidFill>
                            <a:schemeClr val="lt1">
                              <a:alpha val="99000"/>
                            </a:schemeClr>
                          </a:solidFill>
                        </a:rPr>
                        <a:t>What to do on</a:t>
                      </a:r>
                      <a:r>
                        <a:rPr lang="en-US" sz="2000" baseline="0" dirty="0" smtClean="0">
                          <a:ln>
                            <a:solidFill>
                              <a:schemeClr val="bg1">
                                <a:alpha val="0"/>
                              </a:schemeClr>
                            </a:solidFill>
                          </a:ln>
                          <a:solidFill>
                            <a:schemeClr val="lt1">
                              <a:alpha val="99000"/>
                            </a:schemeClr>
                          </a:solidFill>
                        </a:rPr>
                        <a:t> failure</a:t>
                      </a:r>
                      <a:endParaRPr lang="en-US" sz="2000" dirty="0">
                        <a:ln>
                          <a:solidFill>
                            <a:schemeClr val="bg1">
                              <a:alpha val="0"/>
                            </a:schemeClr>
                          </a:solidFill>
                        </a:ln>
                        <a:solidFill>
                          <a:schemeClr val="lt1">
                            <a:alpha val="99000"/>
                          </a:scheme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2D050"/>
                    </a:solidFill>
                  </a:tcPr>
                </a:tc>
              </a:tr>
              <a:tr h="736748">
                <a:tc>
                  <a:txBody>
                    <a:bodyPr/>
                    <a:lstStyle/>
                    <a:p>
                      <a:r>
                        <a:rPr lang="en-US" sz="1800" dirty="0" smtClean="0">
                          <a:ln>
                            <a:solidFill>
                              <a:schemeClr val="bg1">
                                <a:alpha val="0"/>
                              </a:schemeClr>
                            </a:solidFill>
                          </a:ln>
                          <a:solidFill>
                            <a:srgbClr val="595959">
                              <a:alpha val="99000"/>
                            </a:srgbClr>
                          </a:solidFill>
                        </a:rPr>
                        <a:t>Windows Azure Compute</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1800" dirty="0" smtClean="0">
                          <a:ln>
                            <a:solidFill>
                              <a:schemeClr val="bg1">
                                <a:alpha val="0"/>
                              </a:schemeClr>
                            </a:solidFill>
                          </a:ln>
                          <a:solidFill>
                            <a:srgbClr val="595959">
                              <a:alpha val="99000"/>
                            </a:srgbClr>
                          </a:solidFill>
                        </a:rPr>
                        <a:t>Create multiple deployments – user traffic manager to route traffic</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1800" dirty="0" smtClean="0">
                          <a:ln>
                            <a:solidFill>
                              <a:schemeClr val="bg1">
                                <a:alpha val="0"/>
                              </a:schemeClr>
                            </a:solidFill>
                          </a:ln>
                          <a:solidFill>
                            <a:srgbClr val="595959">
                              <a:alpha val="99000"/>
                            </a:srgbClr>
                          </a:solidFill>
                        </a:rPr>
                        <a:t>Traffic Manager</a:t>
                      </a:r>
                      <a:r>
                        <a:rPr lang="en-US" sz="1800" baseline="0" dirty="0" smtClean="0">
                          <a:ln>
                            <a:solidFill>
                              <a:schemeClr val="bg1">
                                <a:alpha val="0"/>
                              </a:schemeClr>
                            </a:solidFill>
                          </a:ln>
                          <a:solidFill>
                            <a:srgbClr val="595959">
                              <a:alpha val="99000"/>
                            </a:srgbClr>
                          </a:solidFill>
                        </a:rPr>
                        <a:t> should update DNS to clients</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r h="432473">
                <a:tc>
                  <a:txBody>
                    <a:bodyPr/>
                    <a:lstStyle/>
                    <a:p>
                      <a:r>
                        <a:rPr lang="en-US" sz="1800" dirty="0" smtClean="0">
                          <a:ln>
                            <a:solidFill>
                              <a:schemeClr val="bg1">
                                <a:alpha val="0"/>
                              </a:schemeClr>
                            </a:solidFill>
                          </a:ln>
                          <a:solidFill>
                            <a:srgbClr val="595959">
                              <a:alpha val="99000"/>
                            </a:srgbClr>
                          </a:solidFill>
                        </a:rPr>
                        <a:t>Windows Azure Storage</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1800" dirty="0" smtClean="0">
                          <a:ln>
                            <a:solidFill>
                              <a:schemeClr val="bg1">
                                <a:alpha val="0"/>
                              </a:schemeClr>
                            </a:solidFill>
                          </a:ln>
                          <a:solidFill>
                            <a:srgbClr val="595959">
                              <a:alpha val="99000"/>
                            </a:srgbClr>
                          </a:solidFill>
                        </a:rPr>
                        <a:t>Role your own synchronization</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1800" dirty="0" smtClean="0">
                          <a:ln>
                            <a:solidFill>
                              <a:schemeClr val="bg1">
                                <a:alpha val="0"/>
                              </a:schemeClr>
                            </a:solidFill>
                          </a:ln>
                          <a:solidFill>
                            <a:srgbClr val="595959">
                              <a:alpha val="99000"/>
                            </a:srgbClr>
                          </a:solidFill>
                        </a:rPr>
                        <a:t>Service</a:t>
                      </a:r>
                      <a:r>
                        <a:rPr lang="en-US" sz="1800" baseline="0" dirty="0" smtClean="0">
                          <a:ln>
                            <a:solidFill>
                              <a:schemeClr val="bg1">
                                <a:alpha val="0"/>
                              </a:schemeClr>
                            </a:solidFill>
                          </a:ln>
                          <a:solidFill>
                            <a:srgbClr val="595959">
                              <a:alpha val="99000"/>
                            </a:srgbClr>
                          </a:solidFill>
                        </a:rPr>
                        <a:t> Specific implementation</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r h="432473">
                <a:tc>
                  <a:txBody>
                    <a:bodyPr/>
                    <a:lstStyle/>
                    <a:p>
                      <a:r>
                        <a:rPr lang="en-US" sz="1800" dirty="0" smtClean="0">
                          <a:ln>
                            <a:solidFill>
                              <a:schemeClr val="bg1">
                                <a:alpha val="0"/>
                              </a:schemeClr>
                            </a:solidFill>
                          </a:ln>
                          <a:solidFill>
                            <a:srgbClr val="595959">
                              <a:alpha val="99000"/>
                            </a:srgbClr>
                          </a:solidFill>
                        </a:rPr>
                        <a:t>SQL Azure</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1800" dirty="0" smtClean="0">
                          <a:ln>
                            <a:solidFill>
                              <a:schemeClr val="bg1">
                                <a:alpha val="0"/>
                              </a:schemeClr>
                            </a:solidFill>
                          </a:ln>
                          <a:solidFill>
                            <a:srgbClr val="595959">
                              <a:alpha val="99000"/>
                            </a:srgbClr>
                          </a:solidFill>
                        </a:rPr>
                        <a:t>Use</a:t>
                      </a:r>
                      <a:r>
                        <a:rPr lang="en-US" sz="1800" baseline="0" dirty="0" smtClean="0">
                          <a:ln>
                            <a:solidFill>
                              <a:schemeClr val="bg1">
                                <a:alpha val="0"/>
                              </a:schemeClr>
                            </a:solidFill>
                          </a:ln>
                          <a:solidFill>
                            <a:srgbClr val="595959">
                              <a:alpha val="99000"/>
                            </a:srgbClr>
                          </a:solidFill>
                        </a:rPr>
                        <a:t> SQL Azure Data Sync Service</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1800" dirty="0" smtClean="0">
                          <a:ln>
                            <a:solidFill>
                              <a:schemeClr val="bg1">
                                <a:alpha val="0"/>
                              </a:schemeClr>
                            </a:solidFill>
                          </a:ln>
                          <a:solidFill>
                            <a:srgbClr val="595959">
                              <a:alpha val="99000"/>
                            </a:srgbClr>
                          </a:solidFill>
                        </a:rPr>
                        <a:t>Service Specific implementation</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r h="432473">
                <a:tc>
                  <a:txBody>
                    <a:bodyPr/>
                    <a:lstStyle/>
                    <a:p>
                      <a:r>
                        <a:rPr lang="en-US" sz="1800" dirty="0" smtClean="0">
                          <a:ln>
                            <a:solidFill>
                              <a:schemeClr val="bg1">
                                <a:alpha val="0"/>
                              </a:schemeClr>
                            </a:solidFill>
                          </a:ln>
                          <a:solidFill>
                            <a:srgbClr val="595959">
                              <a:alpha val="99000"/>
                            </a:srgbClr>
                          </a:solidFill>
                        </a:rPr>
                        <a:t>Reporting Services</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1800" dirty="0" smtClean="0">
                          <a:ln>
                            <a:solidFill>
                              <a:schemeClr val="bg1">
                                <a:alpha val="0"/>
                              </a:schemeClr>
                            </a:solidFill>
                          </a:ln>
                          <a:solidFill>
                            <a:srgbClr val="595959">
                              <a:alpha val="99000"/>
                            </a:srgbClr>
                          </a:solidFill>
                        </a:rPr>
                        <a:t>Deploy reports</a:t>
                      </a:r>
                      <a:r>
                        <a:rPr lang="en-US" sz="1800" baseline="0" dirty="0" smtClean="0">
                          <a:ln>
                            <a:solidFill>
                              <a:schemeClr val="bg1">
                                <a:alpha val="0"/>
                              </a:schemeClr>
                            </a:solidFill>
                          </a:ln>
                          <a:solidFill>
                            <a:srgbClr val="595959">
                              <a:alpha val="99000"/>
                            </a:srgbClr>
                          </a:solidFill>
                        </a:rPr>
                        <a:t> to different locations</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ln>
                            <a:solidFill>
                              <a:schemeClr val="bg1">
                                <a:alpha val="0"/>
                              </a:schemeClr>
                            </a:solidFill>
                          </a:ln>
                          <a:solidFill>
                            <a:srgbClr val="595959">
                              <a:alpha val="99000"/>
                            </a:srgbClr>
                          </a:solidFill>
                        </a:rPr>
                        <a:t>Service Specific implementation</a:t>
                      </a: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r h="432473">
                <a:tc>
                  <a:txBody>
                    <a:bodyPr/>
                    <a:lstStyle/>
                    <a:p>
                      <a:r>
                        <a:rPr lang="en-US" sz="1800" dirty="0" smtClean="0">
                          <a:ln>
                            <a:solidFill>
                              <a:schemeClr val="bg1">
                                <a:alpha val="0"/>
                              </a:schemeClr>
                            </a:solidFill>
                          </a:ln>
                          <a:solidFill>
                            <a:srgbClr val="595959">
                              <a:alpha val="99000"/>
                            </a:srgbClr>
                          </a:solidFill>
                        </a:rPr>
                        <a:t>Service Bus</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1800" dirty="0" smtClean="0">
                          <a:ln>
                            <a:solidFill>
                              <a:schemeClr val="bg1">
                                <a:alpha val="0"/>
                              </a:schemeClr>
                            </a:solidFill>
                          </a:ln>
                          <a:solidFill>
                            <a:srgbClr val="595959">
                              <a:alpha val="99000"/>
                            </a:srgbClr>
                          </a:solidFill>
                        </a:rPr>
                        <a:t>Create multiple namespaces</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ln>
                            <a:solidFill>
                              <a:schemeClr val="bg1">
                                <a:alpha val="0"/>
                              </a:schemeClr>
                            </a:solidFill>
                          </a:ln>
                          <a:solidFill>
                            <a:srgbClr val="595959">
                              <a:alpha val="99000"/>
                            </a:srgbClr>
                          </a:solidFill>
                        </a:rPr>
                        <a:t>Service Specific implementation</a:t>
                      </a: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r h="432473">
                <a:tc>
                  <a:txBody>
                    <a:bodyPr/>
                    <a:lstStyle/>
                    <a:p>
                      <a:r>
                        <a:rPr lang="en-US" sz="1800" dirty="0" smtClean="0">
                          <a:ln>
                            <a:solidFill>
                              <a:schemeClr val="bg1">
                                <a:alpha val="0"/>
                              </a:schemeClr>
                            </a:solidFill>
                          </a:ln>
                          <a:solidFill>
                            <a:srgbClr val="595959">
                              <a:alpha val="99000"/>
                            </a:srgbClr>
                          </a:solidFill>
                        </a:rPr>
                        <a:t>Access Control</a:t>
                      </a:r>
                      <a:r>
                        <a:rPr lang="en-US" sz="1800" baseline="0" dirty="0" smtClean="0">
                          <a:ln>
                            <a:solidFill>
                              <a:schemeClr val="bg1">
                                <a:alpha val="0"/>
                              </a:schemeClr>
                            </a:solidFill>
                          </a:ln>
                          <a:solidFill>
                            <a:srgbClr val="595959">
                              <a:alpha val="99000"/>
                            </a:srgbClr>
                          </a:solidFill>
                        </a:rPr>
                        <a:t> Service</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1800" dirty="0" smtClean="0">
                          <a:ln>
                            <a:solidFill>
                              <a:schemeClr val="bg1">
                                <a:alpha val="0"/>
                              </a:schemeClr>
                            </a:solidFill>
                          </a:ln>
                          <a:solidFill>
                            <a:srgbClr val="595959">
                              <a:alpha val="99000"/>
                            </a:srgbClr>
                          </a:solidFill>
                        </a:rPr>
                        <a:t>Future</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ln>
                            <a:solidFill>
                              <a:schemeClr val="bg1">
                                <a:alpha val="0"/>
                              </a:schemeClr>
                            </a:solidFill>
                          </a:ln>
                          <a:solidFill>
                            <a:srgbClr val="595959">
                              <a:alpha val="99000"/>
                            </a:srgbClr>
                          </a:solidFill>
                        </a:rPr>
                        <a:t>Service Specific implementation</a:t>
                      </a: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r h="736748">
                <a:tc>
                  <a:txBody>
                    <a:bodyPr/>
                    <a:lstStyle/>
                    <a:p>
                      <a:r>
                        <a:rPr lang="en-US" sz="1800" dirty="0" smtClean="0">
                          <a:ln>
                            <a:solidFill>
                              <a:schemeClr val="bg1">
                                <a:alpha val="0"/>
                              </a:schemeClr>
                            </a:solidFill>
                          </a:ln>
                          <a:solidFill>
                            <a:srgbClr val="595959">
                              <a:alpha val="99000"/>
                            </a:srgbClr>
                          </a:solidFill>
                        </a:rPr>
                        <a:t>Cache</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1800" dirty="0" smtClean="0">
                          <a:ln>
                            <a:solidFill>
                              <a:schemeClr val="bg1">
                                <a:alpha val="0"/>
                              </a:schemeClr>
                            </a:solidFill>
                          </a:ln>
                          <a:solidFill>
                            <a:srgbClr val="595959">
                              <a:alpha val="99000"/>
                            </a:srgbClr>
                          </a:solidFill>
                        </a:rPr>
                        <a:t>Create deployment specific cache(s)</a:t>
                      </a:r>
                      <a:endParaRPr lang="en-US" sz="1800" dirty="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ln>
                            <a:solidFill>
                              <a:schemeClr val="bg1">
                                <a:alpha val="0"/>
                              </a:schemeClr>
                            </a:solidFill>
                          </a:ln>
                          <a:solidFill>
                            <a:srgbClr val="595959">
                              <a:alpha val="99000"/>
                            </a:srgbClr>
                          </a:solidFill>
                        </a:rPr>
                        <a:t>Default</a:t>
                      </a:r>
                      <a:r>
                        <a:rPr lang="en-US" sz="1800" baseline="0" dirty="0" smtClean="0">
                          <a:ln>
                            <a:solidFill>
                              <a:schemeClr val="bg1">
                                <a:alpha val="0"/>
                              </a:schemeClr>
                            </a:solidFill>
                          </a:ln>
                          <a:solidFill>
                            <a:srgbClr val="595959">
                              <a:alpha val="99000"/>
                            </a:srgbClr>
                          </a:solidFill>
                        </a:rPr>
                        <a:t> programming model will handle cache failure</a:t>
                      </a:r>
                      <a:endParaRPr lang="en-US" sz="1800" dirty="0" smtClean="0">
                        <a:ln>
                          <a:solidFill>
                            <a:schemeClr val="bg1">
                              <a:alpha val="0"/>
                            </a:schemeClr>
                          </a:solidFill>
                        </a:ln>
                        <a:solidFill>
                          <a:srgbClr val="595959">
                            <a:alpha val="99000"/>
                          </a:srgbClr>
                        </a:solidFill>
                      </a:endParaRPr>
                    </a:p>
                  </a:txBody>
                  <a:tcPr marL="89965" marR="8996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58695041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Specific Implementations</a:t>
            </a:r>
          </a:p>
        </p:txBody>
      </p:sp>
      <p:sp>
        <p:nvSpPr>
          <p:cNvPr id="3" name="Content Placeholder 2"/>
          <p:cNvSpPr>
            <a:spLocks noGrp="1"/>
          </p:cNvSpPr>
          <p:nvPr>
            <p:ph type="body" sz="quarter" idx="10"/>
          </p:nvPr>
        </p:nvSpPr>
        <p:spPr>
          <a:xfrm>
            <a:off x="516572" y="1420812"/>
            <a:ext cx="8984616" cy="3877985"/>
          </a:xfrm>
        </p:spPr>
        <p:txBody>
          <a:bodyPr/>
          <a:lstStyle/>
          <a:p>
            <a:r>
              <a:rPr lang="en-US" sz="4000" dirty="0">
                <a:solidFill>
                  <a:schemeClr val="accent2">
                    <a:alpha val="99000"/>
                  </a:schemeClr>
                </a:solidFill>
                <a:latin typeface="Segoe UI Light" pitchFamily="34" charset="0"/>
              </a:rPr>
              <a:t>Does your service fail without that platform service</a:t>
            </a:r>
            <a:r>
              <a:rPr lang="en-US" sz="4000" dirty="0" smtClean="0">
                <a:solidFill>
                  <a:schemeClr val="accent2">
                    <a:alpha val="99000"/>
                  </a:schemeClr>
                </a:solidFill>
                <a:latin typeface="Segoe UI Light" pitchFamily="34" charset="0"/>
              </a:rPr>
              <a:t>?</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Can your service use the same platform services from another data center</a:t>
            </a:r>
            <a:r>
              <a:rPr lang="en-US" sz="4000" dirty="0" smtClean="0">
                <a:solidFill>
                  <a:schemeClr val="accent2">
                    <a:alpha val="99000"/>
                  </a:schemeClr>
                </a:solidFill>
                <a:latin typeface="Segoe UI Light" pitchFamily="34" charset="0"/>
              </a:rPr>
              <a:t>?</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Can your service not use that platform service temporarily</a:t>
            </a:r>
            <a:r>
              <a:rPr lang="en-US" sz="4000" dirty="0" smtClean="0">
                <a:solidFill>
                  <a:schemeClr val="accent2">
                    <a:alpha val="99000"/>
                  </a:schemeClr>
                </a:solidFill>
                <a:latin typeface="Segoe UI Light" pitchFamily="34" charset="0"/>
              </a:rPr>
              <a:t>?</a:t>
            </a:r>
            <a:endParaRPr lang="en-US" sz="40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133484126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Failover</a:t>
            </a:r>
          </a:p>
        </p:txBody>
      </p:sp>
      <p:sp>
        <p:nvSpPr>
          <p:cNvPr id="3" name="Content Placeholder 2"/>
          <p:cNvSpPr>
            <a:spLocks noGrp="1"/>
          </p:cNvSpPr>
          <p:nvPr>
            <p:ph type="body" sz="quarter" idx="10"/>
          </p:nvPr>
        </p:nvSpPr>
        <p:spPr>
          <a:xfrm>
            <a:off x="516572" y="1420812"/>
            <a:ext cx="7855903" cy="2769989"/>
          </a:xfrm>
        </p:spPr>
        <p:txBody>
          <a:bodyPr vert="horz" wrap="square" lIns="0" tIns="0" rIns="0" bIns="0" rtlCol="0">
            <a:spAutoFit/>
          </a:bodyPr>
          <a:lstStyle/>
          <a:p>
            <a:r>
              <a:rPr lang="en-US" sz="4000" dirty="0">
                <a:solidFill>
                  <a:schemeClr val="accent2">
                    <a:alpha val="99000"/>
                  </a:schemeClr>
                </a:solidFill>
                <a:latin typeface="Segoe UI Light" pitchFamily="34" charset="0"/>
              </a:rPr>
              <a:t>If a site specific dependency is out, fail over to another </a:t>
            </a:r>
            <a:r>
              <a:rPr lang="en-US" sz="4000" dirty="0" smtClean="0">
                <a:solidFill>
                  <a:schemeClr val="accent2">
                    <a:alpha val="99000"/>
                  </a:schemeClr>
                </a:solidFill>
                <a:latin typeface="Segoe UI Light" pitchFamily="34" charset="0"/>
              </a:rPr>
              <a:t>site</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Easy: Use Traffic </a:t>
            </a:r>
            <a:r>
              <a:rPr lang="en-US" sz="4000" dirty="0" smtClean="0">
                <a:solidFill>
                  <a:schemeClr val="accent2">
                    <a:alpha val="99000"/>
                  </a:schemeClr>
                </a:solidFill>
                <a:latin typeface="Segoe UI Light" pitchFamily="34" charset="0"/>
              </a:rPr>
              <a:t>Manager</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Hard: Code your own</a:t>
            </a:r>
          </a:p>
        </p:txBody>
      </p:sp>
      <p:sp>
        <p:nvSpPr>
          <p:cNvPr id="4" name="Freeform 81"/>
          <p:cNvSpPr>
            <a:spLocks/>
          </p:cNvSpPr>
          <p:nvPr/>
        </p:nvSpPr>
        <p:spPr bwMode="black">
          <a:xfrm>
            <a:off x="8258176" y="1566899"/>
            <a:ext cx="2557462" cy="3482303"/>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674531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Site Failover</a:t>
            </a:r>
            <a:endParaRPr lang="en-US" dirty="0"/>
          </a:p>
        </p:txBody>
      </p:sp>
      <p:sp>
        <p:nvSpPr>
          <p:cNvPr id="7" name="Subtitle 6"/>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3737374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a:t>
            </a:r>
            <a:endParaRPr lang="en-US" dirty="0"/>
          </a:p>
        </p:txBody>
      </p:sp>
      <p:sp>
        <p:nvSpPr>
          <p:cNvPr id="6" name="Content Placeholder 5"/>
          <p:cNvSpPr>
            <a:spLocks noGrp="1"/>
          </p:cNvSpPr>
          <p:nvPr>
            <p:ph type="body" sz="quarter" idx="10"/>
          </p:nvPr>
        </p:nvSpPr>
        <p:spPr>
          <a:xfrm>
            <a:off x="516572" y="1420812"/>
            <a:ext cx="11155680" cy="3831818"/>
          </a:xfrm>
        </p:spPr>
        <p:txBody>
          <a:bodyPr/>
          <a:lstStyle/>
          <a:p>
            <a:r>
              <a:rPr lang="en-US" sz="4000" dirty="0" smtClean="0">
                <a:solidFill>
                  <a:schemeClr val="accent2">
                    <a:alpha val="99000"/>
                  </a:schemeClr>
                </a:solidFill>
                <a:latin typeface="Segoe UI Light" pitchFamily="34" charset="0"/>
              </a:rPr>
              <a:t>You know the basics</a:t>
            </a:r>
          </a:p>
          <a:p>
            <a:pPr>
              <a:spcBef>
                <a:spcPts val="300"/>
              </a:spcBef>
            </a:pPr>
            <a:r>
              <a:rPr lang="en-US" sz="2000" dirty="0" smtClean="0"/>
              <a:t>Web/Worker Roles</a:t>
            </a:r>
          </a:p>
          <a:p>
            <a:pPr>
              <a:spcBef>
                <a:spcPts val="300"/>
              </a:spcBef>
            </a:pPr>
            <a:r>
              <a:rPr lang="en-US" sz="2000" dirty="0" smtClean="0"/>
              <a:t>SQL Azure</a:t>
            </a:r>
          </a:p>
          <a:p>
            <a:pPr>
              <a:spcBef>
                <a:spcPts val="300"/>
              </a:spcBef>
            </a:pPr>
            <a:r>
              <a:rPr lang="en-US" sz="2000" dirty="0" smtClean="0"/>
              <a:t>Windows Azure Storage</a:t>
            </a:r>
          </a:p>
          <a:p>
            <a:pPr>
              <a:spcBef>
                <a:spcPts val="300"/>
              </a:spcBef>
            </a:pPr>
            <a:r>
              <a:rPr lang="en-US" sz="2000" dirty="0" smtClean="0"/>
              <a:t>Asynchronous Programming</a:t>
            </a:r>
          </a:p>
          <a:p>
            <a:pPr>
              <a:spcBef>
                <a:spcPts val="300"/>
              </a:spcBef>
            </a:pPr>
            <a:r>
              <a:rPr lang="en-US" sz="2000" dirty="0" smtClean="0"/>
              <a:t>Windows Azure diagnostics</a:t>
            </a:r>
          </a:p>
          <a:p>
            <a:pPr>
              <a:spcBef>
                <a:spcPts val="300"/>
              </a:spcBef>
            </a:pPr>
            <a:endParaRPr lang="en-US" sz="2000" dirty="0" smtClean="0"/>
          </a:p>
          <a:p>
            <a:r>
              <a:rPr lang="en-US" sz="4000" dirty="0" smtClean="0">
                <a:solidFill>
                  <a:schemeClr val="accent2">
                    <a:alpha val="99000"/>
                  </a:schemeClr>
                </a:solidFill>
                <a:latin typeface="Segoe UI Light" pitchFamily="34" charset="0"/>
              </a:rPr>
              <a:t>You have deployed a service to Windows Azure</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Everything can and will (eventually) break</a:t>
            </a:r>
            <a:endParaRPr lang="en-US" sz="40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84556791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Synchronizing Data</a:t>
            </a:r>
            <a:endParaRPr lang="en-US" dirty="0"/>
          </a:p>
        </p:txBody>
      </p:sp>
      <p:sp>
        <p:nvSpPr>
          <p:cNvPr id="7" name="Subtitle 6"/>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5310935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6" name="Content Placeholder 5"/>
          <p:cNvSpPr>
            <a:spLocks noGrp="1"/>
          </p:cNvSpPr>
          <p:nvPr>
            <p:ph type="body" sz="quarter" idx="10"/>
          </p:nvPr>
        </p:nvSpPr>
        <p:spPr>
          <a:xfrm>
            <a:off x="516572" y="1420812"/>
            <a:ext cx="7055803" cy="4645887"/>
          </a:xfrm>
        </p:spPr>
        <p:txBody>
          <a:bodyPr/>
          <a:lstStyle/>
          <a:p>
            <a:r>
              <a:rPr lang="en-US" sz="4000" dirty="0">
                <a:solidFill>
                  <a:schemeClr val="accent2">
                    <a:alpha val="99000"/>
                  </a:schemeClr>
                </a:solidFill>
                <a:latin typeface="Segoe UI Light" pitchFamily="34" charset="0"/>
              </a:rPr>
              <a:t>Windows Azure gives you high availability capabilities for free</a:t>
            </a:r>
          </a:p>
          <a:p>
            <a:pPr>
              <a:spcBef>
                <a:spcPts val="300"/>
              </a:spcBef>
            </a:pPr>
            <a:r>
              <a:rPr lang="en-US" sz="2000" dirty="0"/>
              <a:t>Think about scaling out</a:t>
            </a:r>
          </a:p>
          <a:p>
            <a:pPr>
              <a:spcBef>
                <a:spcPts val="300"/>
              </a:spcBef>
            </a:pPr>
            <a:r>
              <a:rPr lang="en-US" sz="2000" dirty="0"/>
              <a:t>Handle transient </a:t>
            </a:r>
            <a:r>
              <a:rPr lang="en-US" sz="2000" dirty="0" smtClean="0"/>
              <a:t>conditions</a:t>
            </a:r>
          </a:p>
          <a:p>
            <a:pPr>
              <a:spcBef>
                <a:spcPts val="300"/>
              </a:spcBef>
            </a:pPr>
            <a:endParaRPr lang="en-US" sz="800" dirty="0"/>
          </a:p>
          <a:p>
            <a:r>
              <a:rPr lang="en-US" sz="4000" dirty="0">
                <a:solidFill>
                  <a:schemeClr val="accent2">
                    <a:alpha val="99000"/>
                  </a:schemeClr>
                </a:solidFill>
                <a:latin typeface="Segoe UI Light" pitchFamily="34" charset="0"/>
              </a:rPr>
              <a:t>Codify operations</a:t>
            </a:r>
          </a:p>
          <a:p>
            <a:pPr>
              <a:spcBef>
                <a:spcPts val="300"/>
              </a:spcBef>
            </a:pPr>
            <a:r>
              <a:rPr lang="en-US" sz="2000" dirty="0"/>
              <a:t>Automate redeployments etc</a:t>
            </a:r>
            <a:r>
              <a:rPr lang="en-US" sz="2000" dirty="0" smtClean="0"/>
              <a:t>.</a:t>
            </a:r>
          </a:p>
          <a:p>
            <a:pPr>
              <a:spcBef>
                <a:spcPts val="300"/>
              </a:spcBef>
            </a:pPr>
            <a:endParaRPr lang="en-US" sz="800" dirty="0"/>
          </a:p>
          <a:p>
            <a:r>
              <a:rPr lang="en-US" sz="4000" dirty="0">
                <a:solidFill>
                  <a:schemeClr val="accent2">
                    <a:alpha val="99000"/>
                  </a:schemeClr>
                </a:solidFill>
                <a:latin typeface="Segoe UI Light" pitchFamily="34" charset="0"/>
              </a:rPr>
              <a:t>Use Global Features for maximum availability &amp; reach</a:t>
            </a:r>
          </a:p>
          <a:p>
            <a:pPr>
              <a:spcBef>
                <a:spcPts val="300"/>
              </a:spcBef>
            </a:pPr>
            <a:r>
              <a:rPr lang="en-US" sz="2000" dirty="0"/>
              <a:t>Windows Azure Traffic Manager</a:t>
            </a:r>
          </a:p>
          <a:p>
            <a:pPr>
              <a:spcBef>
                <a:spcPts val="300"/>
              </a:spcBef>
            </a:pPr>
            <a:r>
              <a:rPr lang="en-US" sz="2000" dirty="0"/>
              <a:t>SQL Data Sync</a:t>
            </a:r>
          </a:p>
        </p:txBody>
      </p:sp>
      <p:sp>
        <p:nvSpPr>
          <p:cNvPr id="4" name="Freeform 18"/>
          <p:cNvSpPr>
            <a:spLocks noEditPoints="1"/>
          </p:cNvSpPr>
          <p:nvPr/>
        </p:nvSpPr>
        <p:spPr bwMode="black">
          <a:xfrm>
            <a:off x="8084880" y="2589388"/>
            <a:ext cx="2359778" cy="287890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8934332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6560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services fail?</a:t>
            </a:r>
          </a:p>
        </p:txBody>
      </p:sp>
      <p:sp>
        <p:nvSpPr>
          <p:cNvPr id="3" name="Content Placeholder 2"/>
          <p:cNvSpPr>
            <a:spLocks noGrp="1"/>
          </p:cNvSpPr>
          <p:nvPr>
            <p:ph type="body" sz="quarter" idx="10"/>
          </p:nvPr>
        </p:nvSpPr>
        <p:spPr>
          <a:xfrm>
            <a:off x="516572" y="1420812"/>
            <a:ext cx="11155680" cy="3831818"/>
          </a:xfrm>
        </p:spPr>
        <p:txBody>
          <a:bodyPr/>
          <a:lstStyle/>
          <a:p>
            <a:r>
              <a:rPr lang="en-US" sz="4000" dirty="0">
                <a:solidFill>
                  <a:schemeClr val="accent2">
                    <a:alpha val="99000"/>
                  </a:schemeClr>
                </a:solidFill>
                <a:latin typeface="Segoe UI Light" pitchFamily="34" charset="0"/>
              </a:rPr>
              <a:t>Increased </a:t>
            </a:r>
            <a:r>
              <a:rPr lang="en-US" sz="4000" dirty="0" smtClean="0">
                <a:solidFill>
                  <a:schemeClr val="accent2">
                    <a:alpha val="99000"/>
                  </a:schemeClr>
                </a:solidFill>
                <a:latin typeface="Segoe UI Light" pitchFamily="34" charset="0"/>
              </a:rPr>
              <a:t>workload</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Failure</a:t>
            </a:r>
          </a:p>
          <a:p>
            <a:pPr>
              <a:spcBef>
                <a:spcPts val="300"/>
              </a:spcBef>
            </a:pPr>
            <a:r>
              <a:rPr lang="en-US" sz="2000" dirty="0"/>
              <a:t>Hardware</a:t>
            </a:r>
          </a:p>
          <a:p>
            <a:pPr>
              <a:spcBef>
                <a:spcPts val="300"/>
              </a:spcBef>
            </a:pPr>
            <a:r>
              <a:rPr lang="en-US" sz="2000" dirty="0"/>
              <a:t>Network </a:t>
            </a:r>
          </a:p>
          <a:p>
            <a:pPr>
              <a:spcBef>
                <a:spcPts val="300"/>
              </a:spcBef>
            </a:pPr>
            <a:r>
              <a:rPr lang="en-US" sz="2000" dirty="0"/>
              <a:t>Platform Service</a:t>
            </a:r>
          </a:p>
          <a:p>
            <a:pPr>
              <a:spcBef>
                <a:spcPts val="300"/>
              </a:spcBef>
            </a:pPr>
            <a:r>
              <a:rPr lang="en-US" sz="2000" dirty="0"/>
              <a:t>Transient </a:t>
            </a:r>
            <a:r>
              <a:rPr lang="en-US" sz="2000" dirty="0" smtClean="0"/>
              <a:t>conditions</a:t>
            </a:r>
          </a:p>
          <a:p>
            <a:pPr>
              <a:spcBef>
                <a:spcPts val="300"/>
              </a:spcBef>
            </a:pPr>
            <a:endParaRPr lang="en-US" sz="2000" dirty="0"/>
          </a:p>
          <a:p>
            <a:r>
              <a:rPr lang="en-US" sz="4000" dirty="0">
                <a:solidFill>
                  <a:schemeClr val="accent2">
                    <a:alpha val="99000"/>
                  </a:schemeClr>
                </a:solidFill>
                <a:latin typeface="Segoe UI Light" pitchFamily="34" charset="0"/>
              </a:rPr>
              <a:t>Human</a:t>
            </a:r>
          </a:p>
          <a:p>
            <a:pPr>
              <a:spcBef>
                <a:spcPts val="300"/>
              </a:spcBef>
            </a:pPr>
            <a:r>
              <a:rPr lang="en-US" sz="2000" dirty="0"/>
              <a:t>Upgrades</a:t>
            </a:r>
          </a:p>
        </p:txBody>
      </p:sp>
      <p:sp>
        <p:nvSpPr>
          <p:cNvPr id="4" name="Freeform 7"/>
          <p:cNvSpPr>
            <a:spLocks noEditPoints="1"/>
          </p:cNvSpPr>
          <p:nvPr/>
        </p:nvSpPr>
        <p:spPr bwMode="auto">
          <a:xfrm>
            <a:off x="7395524" y="1962150"/>
            <a:ext cx="3520126" cy="287600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3381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mean by available?</a:t>
            </a:r>
          </a:p>
        </p:txBody>
      </p:sp>
      <p:sp>
        <p:nvSpPr>
          <p:cNvPr id="3" name="Content Placeholder 2"/>
          <p:cNvSpPr>
            <a:spLocks noGrp="1"/>
          </p:cNvSpPr>
          <p:nvPr>
            <p:ph type="body" sz="quarter" idx="10"/>
          </p:nvPr>
        </p:nvSpPr>
        <p:spPr>
          <a:xfrm>
            <a:off x="516572" y="1420812"/>
            <a:ext cx="11155680" cy="2215991"/>
          </a:xfrm>
        </p:spPr>
        <p:txBody>
          <a:bodyPr/>
          <a:lstStyle/>
          <a:p>
            <a:r>
              <a:rPr lang="en-US" sz="4000" dirty="0">
                <a:solidFill>
                  <a:schemeClr val="accent2">
                    <a:alpha val="99000"/>
                  </a:schemeClr>
                </a:solidFill>
                <a:latin typeface="Segoe UI Light" pitchFamily="34" charset="0"/>
              </a:rPr>
              <a:t>Same functionality</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Degraded </a:t>
            </a:r>
            <a:r>
              <a:rPr lang="en-US" sz="4000" dirty="0">
                <a:solidFill>
                  <a:schemeClr val="accent2">
                    <a:alpha val="99000"/>
                  </a:schemeClr>
                </a:solidFill>
                <a:latin typeface="Segoe UI Light" pitchFamily="34" charset="0"/>
              </a:rPr>
              <a:t>functionality</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Failsafe</a:t>
            </a:r>
            <a:endParaRPr lang="en-US" sz="4000" dirty="0">
              <a:solidFill>
                <a:schemeClr val="accent2">
                  <a:alpha val="99000"/>
                </a:schemeClr>
              </a:solidFill>
              <a:latin typeface="Segoe UI Light" pitchFamily="34" charset="0"/>
            </a:endParaRPr>
          </a:p>
        </p:txBody>
      </p:sp>
      <p:grpSp>
        <p:nvGrpSpPr>
          <p:cNvPr id="4" name="Group 3"/>
          <p:cNvGrpSpPr/>
          <p:nvPr/>
        </p:nvGrpSpPr>
        <p:grpSpPr bwMode="black">
          <a:xfrm>
            <a:off x="7258051" y="2142024"/>
            <a:ext cx="3609570" cy="2936543"/>
            <a:chOff x="5184775" y="225425"/>
            <a:chExt cx="1500188" cy="1220788"/>
          </a:xfrm>
          <a:solidFill>
            <a:schemeClr val="tx2"/>
          </a:solidFill>
        </p:grpSpPr>
        <p:sp>
          <p:nvSpPr>
            <p:cNvPr id="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06946583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As the load increases, are you still available?</a:t>
            </a:r>
            <a:endParaRPr lang="en-US" dirty="0"/>
          </a:p>
        </p:txBody>
      </p:sp>
    </p:spTree>
    <p:extLst>
      <p:ext uri="{BB962C8B-B14F-4D97-AF65-F5344CB8AC3E}">
        <p14:creationId xmlns:p14="http://schemas.microsoft.com/office/powerpoint/2010/main" val="70272825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93283179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89"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0" y="0"/>
                        <a:ext cx="158750" cy="158750"/>
                      </a:xfrm>
                      <a:prstGeom prst="rect">
                        <a:avLst/>
                      </a:prstGeom>
                    </p:spPr>
                  </p:pic>
                </p:oleObj>
              </mc:Fallback>
            </mc:AlternateContent>
          </a:graphicData>
        </a:graphic>
      </p:graphicFrame>
      <p:sp>
        <p:nvSpPr>
          <p:cNvPr id="26" name="Rectangle 25"/>
          <p:cNvSpPr/>
          <p:nvPr>
            <p:custDataLst>
              <p:tags r:id="rId3"/>
            </p:custDataLst>
          </p:nvPr>
        </p:nvSpPr>
        <p:spPr bwMode="auto">
          <a:xfrm>
            <a:off x="517525" y="1149341"/>
            <a:ext cx="11158537" cy="48139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lvl="0" algn="ctr" defTabSz="913788" fontAlgn="base">
              <a:spcBef>
                <a:spcPct val="0"/>
              </a:spcBef>
              <a:spcAft>
                <a:spcPct val="0"/>
              </a:spcAft>
            </a:pPr>
            <a:r>
              <a:rPr lang="en-US" dirty="0">
                <a:ln>
                  <a:solidFill>
                    <a:srgbClr val="FFFFFF">
                      <a:alpha val="0"/>
                    </a:srgbClr>
                  </a:solidFill>
                </a:ln>
                <a:solidFill>
                  <a:srgbClr val="595959">
                    <a:alpha val="99000"/>
                  </a:srgbClr>
                </a:solidFill>
              </a:rPr>
              <a:t>It is better to have 50 x 1GB database than 1 x 50GB </a:t>
            </a:r>
            <a:r>
              <a:rPr lang="en-US" dirty="0" smtClean="0">
                <a:ln>
                  <a:solidFill>
                    <a:srgbClr val="FFFFFF">
                      <a:alpha val="0"/>
                    </a:srgbClr>
                  </a:solidFill>
                </a:ln>
                <a:solidFill>
                  <a:srgbClr val="595959">
                    <a:alpha val="99000"/>
                  </a:srgbClr>
                </a:solidFill>
              </a:rPr>
              <a:t>database</a:t>
            </a:r>
            <a:endParaRPr lang="en-US" dirty="0">
              <a:ln>
                <a:solidFill>
                  <a:srgbClr val="FFFFFF">
                    <a:alpha val="0"/>
                  </a:srgbClr>
                </a:solidFill>
              </a:ln>
              <a:solidFill>
                <a:srgbClr val="595959">
                  <a:alpha val="99000"/>
                </a:srgbClr>
              </a:solidFill>
            </a:endParaRPr>
          </a:p>
        </p:txBody>
      </p:sp>
      <p:sp>
        <p:nvSpPr>
          <p:cNvPr id="3" name="Title 2"/>
          <p:cNvSpPr>
            <a:spLocks noGrp="1"/>
          </p:cNvSpPr>
          <p:nvPr>
            <p:ph type="title"/>
            <p:custDataLst>
              <p:tags r:id="rId4"/>
            </p:custDataLst>
          </p:nvPr>
        </p:nvSpPr>
        <p:spPr/>
        <p:txBody>
          <a:bodyPr/>
          <a:lstStyle/>
          <a:p>
            <a:r>
              <a:rPr lang="en-US" dirty="0"/>
              <a:t>What is wrong with this?</a:t>
            </a:r>
          </a:p>
        </p:txBody>
      </p:sp>
      <p:sp>
        <p:nvSpPr>
          <p:cNvPr id="16" name="Left-Right Arrow 15"/>
          <p:cNvSpPr/>
          <p:nvPr>
            <p:custDataLst>
              <p:tags r:id="rId5"/>
            </p:custDataLst>
          </p:nvPr>
        </p:nvSpPr>
        <p:spPr bwMode="auto">
          <a:xfrm flipH="1">
            <a:off x="4880880" y="2599448"/>
            <a:ext cx="1767841" cy="548640"/>
          </a:xfrm>
          <a:prstGeom prst="leftRightArrow">
            <a:avLst>
              <a:gd name="adj1" fmla="val 50000"/>
              <a:gd name="adj2" fmla="val 52778"/>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0" name="Rectangle 19"/>
          <p:cNvSpPr/>
          <p:nvPr>
            <p:custDataLst>
              <p:tags r:id="rId6"/>
            </p:custDataLst>
          </p:nvPr>
        </p:nvSpPr>
        <p:spPr>
          <a:xfrm>
            <a:off x="9105569" y="2397209"/>
            <a:ext cx="2357134" cy="954107"/>
          </a:xfrm>
          <a:prstGeom prst="rect">
            <a:avLst/>
          </a:prstGeom>
        </p:spPr>
        <p:txBody>
          <a:bodyPr wrap="square">
            <a:spAutoFit/>
          </a:bodyPr>
          <a:lstStyle/>
          <a:p>
            <a:pPr algn="ctr" defTabSz="914099" fontAlgn="base">
              <a:spcBef>
                <a:spcPct val="0"/>
              </a:spcBef>
              <a:spcAft>
                <a:spcPct val="0"/>
              </a:spcAft>
            </a:pPr>
            <a: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t>Scale me </a:t>
            </a:r>
            <a:b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br>
            <a: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t>out too</a:t>
            </a:r>
            <a:endParaRPr lang="en-US" sz="4400" b="1" cap="all" dirty="0">
              <a:ln>
                <a:solidFill>
                  <a:schemeClr val="bg1">
                    <a:alpha val="0"/>
                  </a:schemeClr>
                </a:solidFill>
              </a:ln>
              <a:solidFill>
                <a:schemeClr val="tx2">
                  <a:alpha val="99000"/>
                </a:schemeClr>
              </a:solidFill>
              <a:latin typeface="Segoe UI" pitchFamily="34" charset="0"/>
              <a:ea typeface="Segoe UI" pitchFamily="34" charset="0"/>
              <a:cs typeface="Segoe UI" pitchFamily="34" charset="0"/>
            </a:endParaRPr>
          </a:p>
        </p:txBody>
      </p:sp>
      <p:grpSp>
        <p:nvGrpSpPr>
          <p:cNvPr id="10" name="Group 9"/>
          <p:cNvGrpSpPr/>
          <p:nvPr>
            <p:custDataLst>
              <p:tags r:id="rId7"/>
            </p:custDataLst>
          </p:nvPr>
        </p:nvGrpSpPr>
        <p:grpSpPr>
          <a:xfrm>
            <a:off x="2072555" y="2160545"/>
            <a:ext cx="2629846" cy="1363980"/>
            <a:chOff x="2001115" y="2160545"/>
            <a:chExt cx="2629846" cy="1363980"/>
          </a:xfrm>
        </p:grpSpPr>
        <p:sp>
          <p:nvSpPr>
            <p:cNvPr id="36" name="Rectangle 35"/>
            <p:cNvSpPr/>
            <p:nvPr>
              <p:custDataLst>
                <p:tags r:id="rId14"/>
              </p:custDataLst>
            </p:nvPr>
          </p:nvSpPr>
          <p:spPr bwMode="auto">
            <a:xfrm>
              <a:off x="2425644" y="248312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7" name="Rectangle 36"/>
            <p:cNvSpPr/>
            <p:nvPr>
              <p:custDataLst>
                <p:tags r:id="rId15"/>
              </p:custDataLst>
            </p:nvPr>
          </p:nvSpPr>
          <p:spPr bwMode="auto">
            <a:xfrm>
              <a:off x="2213379" y="232183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8" name="Rectangle 37"/>
            <p:cNvSpPr/>
            <p:nvPr>
              <p:custDataLst>
                <p:tags r:id="rId16"/>
              </p:custDataLst>
            </p:nvPr>
          </p:nvSpPr>
          <p:spPr bwMode="auto">
            <a:xfrm>
              <a:off x="2001115" y="216054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Web Role</a:t>
              </a:r>
            </a:p>
          </p:txBody>
        </p:sp>
      </p:grpSp>
      <p:grpSp>
        <p:nvGrpSpPr>
          <p:cNvPr id="2" name="Group 1"/>
          <p:cNvGrpSpPr/>
          <p:nvPr/>
        </p:nvGrpSpPr>
        <p:grpSpPr>
          <a:xfrm>
            <a:off x="3059818" y="3518074"/>
            <a:ext cx="457200" cy="1465406"/>
            <a:chOff x="2988378" y="3518074"/>
            <a:chExt cx="457200" cy="1465406"/>
          </a:xfrm>
        </p:grpSpPr>
        <p:sp>
          <p:nvSpPr>
            <p:cNvPr id="18" name="Oval 17"/>
            <p:cNvSpPr/>
            <p:nvPr>
              <p:custDataLst>
                <p:tags r:id="rId12"/>
              </p:custDataLst>
            </p:nvPr>
          </p:nvSpPr>
          <p:spPr bwMode="auto">
            <a:xfrm>
              <a:off x="2988378" y="4526280"/>
              <a:ext cx="457200" cy="457200"/>
            </a:xfrm>
            <a:prstGeom prst="ellipse">
              <a:avLst/>
            </a:prstGeom>
            <a:solidFill>
              <a:schemeClr val="tx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solidFill>
                    <a:schemeClr val="bg1">
                      <a:alpha val="99000"/>
                    </a:schemeClr>
                  </a:solidFill>
                  <a:latin typeface="Segoe UI Light" pitchFamily="34" charset="0"/>
                </a:rPr>
                <a:t>n</a:t>
              </a:r>
            </a:p>
          </p:txBody>
        </p:sp>
        <p:cxnSp>
          <p:nvCxnSpPr>
            <p:cNvPr id="6" name="Straight Arrow Connector 5"/>
            <p:cNvCxnSpPr/>
            <p:nvPr>
              <p:custDataLst>
                <p:tags r:id="rId13"/>
              </p:custDataLst>
            </p:nvPr>
          </p:nvCxnSpPr>
          <p:spPr>
            <a:xfrm>
              <a:off x="3216978" y="3518074"/>
              <a:ext cx="0" cy="1008206"/>
            </a:xfrm>
            <a:prstGeom prst="straightConnector1">
              <a:avLst/>
            </a:prstGeom>
            <a:ln w="25400">
              <a:solidFill>
                <a:schemeClr val="bg2">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7808695" y="3508099"/>
            <a:ext cx="457200" cy="1465406"/>
            <a:chOff x="7547443" y="3508099"/>
            <a:chExt cx="457200" cy="1465406"/>
          </a:xfrm>
        </p:grpSpPr>
        <p:sp>
          <p:nvSpPr>
            <p:cNvPr id="19" name="Oval 18"/>
            <p:cNvSpPr/>
            <p:nvPr>
              <p:custDataLst>
                <p:tags r:id="rId10"/>
              </p:custDataLst>
            </p:nvPr>
          </p:nvSpPr>
          <p:spPr bwMode="auto">
            <a:xfrm>
              <a:off x="7547443" y="4516305"/>
              <a:ext cx="457200" cy="457200"/>
            </a:xfrm>
            <a:prstGeom prst="ellipse">
              <a:avLst/>
            </a:prstGeom>
            <a:solidFill>
              <a:schemeClr val="tx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solidFill>
                    <a:schemeClr val="bg1">
                      <a:alpha val="98000"/>
                    </a:schemeClr>
                  </a:solidFill>
                  <a:latin typeface="Segoe UI Light" pitchFamily="34" charset="0"/>
                </a:rPr>
                <a:t>1</a:t>
              </a:r>
            </a:p>
          </p:txBody>
        </p:sp>
        <p:cxnSp>
          <p:nvCxnSpPr>
            <p:cNvPr id="23" name="Straight Arrow Connector 22"/>
            <p:cNvCxnSpPr/>
            <p:nvPr>
              <p:custDataLst>
                <p:tags r:id="rId11"/>
              </p:custDataLst>
            </p:nvPr>
          </p:nvCxnSpPr>
          <p:spPr>
            <a:xfrm>
              <a:off x="7776043" y="3508099"/>
              <a:ext cx="0" cy="1008206"/>
            </a:xfrm>
            <a:prstGeom prst="straightConnector1">
              <a:avLst/>
            </a:prstGeom>
            <a:ln w="25400">
              <a:solidFill>
                <a:schemeClr val="bg2">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27" name="Freeform 29"/>
          <p:cNvSpPr>
            <a:spLocks/>
          </p:cNvSpPr>
          <p:nvPr>
            <p:custDataLst>
              <p:tags r:id="rId8"/>
            </p:custDataLst>
          </p:nvPr>
        </p:nvSpPr>
        <p:spPr bwMode="gray">
          <a:xfrm flipH="1">
            <a:off x="6707095" y="1458796"/>
            <a:ext cx="2609944" cy="2910004"/>
          </a:xfrm>
          <a:custGeom>
            <a:avLst/>
            <a:gdLst>
              <a:gd name="T0" fmla="*/ 23253905 w 3884"/>
              <a:gd name="T1" fmla="*/ 593235946 h 1600"/>
              <a:gd name="T2" fmla="*/ 180863955 w 3884"/>
              <a:gd name="T3" fmla="*/ 638191309 h 1600"/>
              <a:gd name="T4" fmla="*/ 298307991 w 3884"/>
              <a:gd name="T5" fmla="*/ 389614247 h 1600"/>
              <a:gd name="T6" fmla="*/ 152285697 w 3884"/>
              <a:gd name="T7" fmla="*/ 60381450 h 1600"/>
              <a:gd name="T8" fmla="*/ 5793878 w 3884"/>
              <a:gd name="T9" fmla="*/ 319095654 h 1600"/>
              <a:gd name="T10" fmla="*/ 61149293 w 3884"/>
              <a:gd name="T11" fmla="*/ 472473047 h 1600"/>
              <a:gd name="T12" fmla="*/ 0 w 3884"/>
              <a:gd name="T13" fmla="*/ 319095654 h 1600"/>
              <a:gd name="T14" fmla="*/ 152755501 w 3884"/>
              <a:gd name="T15" fmla="*/ 29970020 h 1600"/>
              <a:gd name="T16" fmla="*/ 303632065 w 3884"/>
              <a:gd name="T17" fmla="*/ 389614247 h 1600"/>
              <a:gd name="T18" fmla="*/ 178201919 w 3884"/>
              <a:gd name="T19" fmla="*/ 671247210 h 1600"/>
              <a:gd name="T20" fmla="*/ 23253905 w 3884"/>
              <a:gd name="T21" fmla="*/ 593235946 h 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4"/>
              <a:gd name="T34" fmla="*/ 0 h 1600"/>
              <a:gd name="T35" fmla="*/ 3884 w 3884"/>
              <a:gd name="T36" fmla="*/ 1600 h 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4" h="1600">
                <a:moveTo>
                  <a:pt x="297" y="1346"/>
                </a:moveTo>
                <a:cubicBezTo>
                  <a:pt x="918" y="1523"/>
                  <a:pt x="1726" y="1533"/>
                  <a:pt x="2310" y="1448"/>
                </a:cubicBezTo>
                <a:cubicBezTo>
                  <a:pt x="3125" y="1334"/>
                  <a:pt x="3798" y="1192"/>
                  <a:pt x="3810" y="884"/>
                </a:cubicBezTo>
                <a:cubicBezTo>
                  <a:pt x="3822" y="576"/>
                  <a:pt x="3114" y="204"/>
                  <a:pt x="1945" y="137"/>
                </a:cubicBezTo>
                <a:cubicBezTo>
                  <a:pt x="645" y="63"/>
                  <a:pt x="74" y="564"/>
                  <a:pt x="74" y="724"/>
                </a:cubicBezTo>
                <a:cubicBezTo>
                  <a:pt x="74" y="884"/>
                  <a:pt x="394" y="1032"/>
                  <a:pt x="781" y="1072"/>
                </a:cubicBezTo>
                <a:cubicBezTo>
                  <a:pt x="280" y="1135"/>
                  <a:pt x="0" y="912"/>
                  <a:pt x="0" y="724"/>
                </a:cubicBezTo>
                <a:cubicBezTo>
                  <a:pt x="0" y="536"/>
                  <a:pt x="473" y="0"/>
                  <a:pt x="1951" y="68"/>
                </a:cubicBezTo>
                <a:cubicBezTo>
                  <a:pt x="2863" y="110"/>
                  <a:pt x="3884" y="433"/>
                  <a:pt x="3878" y="884"/>
                </a:cubicBezTo>
                <a:cubicBezTo>
                  <a:pt x="3872" y="1335"/>
                  <a:pt x="2873" y="1446"/>
                  <a:pt x="2276" y="1523"/>
                </a:cubicBezTo>
                <a:cubicBezTo>
                  <a:pt x="1679" y="1600"/>
                  <a:pt x="553" y="1580"/>
                  <a:pt x="297" y="1346"/>
                </a:cubicBezTo>
                <a:close/>
              </a:path>
            </a:pathLst>
          </a:custGeom>
          <a:solidFill>
            <a:schemeClr val="accent1"/>
          </a:solidFill>
          <a:ln w="3175">
            <a:noFill/>
            <a:round/>
            <a:headEnd/>
            <a:tailEnd/>
          </a:ln>
        </p:spPr>
        <p:txBody>
          <a:bodyPr tIns="91440" bIns="91440" anchor="ctr"/>
          <a:lstStyle/>
          <a:p>
            <a:endParaRPr lang="en-US" dirty="0"/>
          </a:p>
        </p:txBody>
      </p:sp>
      <p:sp>
        <p:nvSpPr>
          <p:cNvPr id="24" name="Freeform 6"/>
          <p:cNvSpPr>
            <a:spLocks noEditPoints="1"/>
          </p:cNvSpPr>
          <p:nvPr/>
        </p:nvSpPr>
        <p:spPr bwMode="auto">
          <a:xfrm>
            <a:off x="7453779" y="1835086"/>
            <a:ext cx="1167031" cy="2099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Rectangle 16"/>
          <p:cNvSpPr/>
          <p:nvPr>
            <p:custDataLst>
              <p:tags r:id="rId9"/>
            </p:custDataLst>
          </p:nvPr>
        </p:nvSpPr>
        <p:spPr>
          <a:xfrm>
            <a:off x="7600805" y="2514694"/>
            <a:ext cx="832087" cy="707886"/>
          </a:xfrm>
          <a:prstGeom prst="rect">
            <a:avLst/>
          </a:prstGeom>
        </p:spPr>
        <p:txBody>
          <a:bodyPr wrap="none">
            <a:spAutoFit/>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 SQL </a:t>
            </a:r>
          </a:p>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Azure</a:t>
            </a:r>
            <a:endParaRPr lang="en-US" sz="20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39488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750"/>
                            </p:stCondLst>
                            <p:childTnLst>
                              <p:par>
                                <p:cTn id="13" presetID="10" presetClass="entr" presetSubtype="0" fill="hold" grpId="0" nodeType="afterEffect">
                                  <p:stCondLst>
                                    <p:cond delay="75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3000"/>
                            </p:stCondLst>
                            <p:childTnLst>
                              <p:par>
                                <p:cTn id="17" presetID="10" presetClass="entr" presetSubtype="0" fill="hold" grpId="0" nodeType="after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4250"/>
                            </p:stCondLst>
                            <p:childTnLst>
                              <p:par>
                                <p:cTn id="21" presetID="10" presetClass="entr" presetSubtype="0" fill="hold" nodeType="afterEffect">
                                  <p:stCondLst>
                                    <p:cond delay="750"/>
                                  </p:stCondLst>
                                  <p:childTnLst>
                                    <p:set>
                                      <p:cBhvr>
                                        <p:cTn id="22" dur="1" fill="hold">
                                          <p:stCondLst>
                                            <p:cond delay="0"/>
                                          </p:stCondLst>
                                        </p:cTn>
                                        <p:tgtEl>
                                          <p:spTgt spid="26">
                                            <p:txEl>
                                              <p:pRg st="0" end="0"/>
                                            </p:txEl>
                                          </p:spTgt>
                                        </p:tgtEl>
                                        <p:attrNameLst>
                                          <p:attrName>style.visibility</p:attrName>
                                        </p:attrNameLst>
                                      </p:cBhvr>
                                      <p:to>
                                        <p:strVal val="visible"/>
                                      </p:to>
                                    </p:set>
                                    <p:animEffect transition="in" filter="fade">
                                      <p:cBhvr>
                                        <p:cTn id="23"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ext uri="{D42A27DB-BD31-4B8C-83A1-F6EECF244321}">
                <p14:modId xmlns:p14="http://schemas.microsoft.com/office/powerpoint/2010/main" val="192313747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10"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30" name="Rectangle 29"/>
          <p:cNvSpPr/>
          <p:nvPr>
            <p:custDataLst>
              <p:tags r:id="rId3"/>
            </p:custDataLst>
          </p:nvPr>
        </p:nvSpPr>
        <p:spPr bwMode="auto">
          <a:xfrm>
            <a:off x="517525" y="1281060"/>
            <a:ext cx="11158538" cy="5140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sz="2800" dirty="0">
                <a:ln>
                  <a:solidFill>
                    <a:schemeClr val="bg1">
                      <a:alpha val="0"/>
                    </a:schemeClr>
                  </a:solidFill>
                </a:ln>
                <a:solidFill>
                  <a:srgbClr val="595959">
                    <a:alpha val="99000"/>
                  </a:srgbClr>
                </a:solidFill>
              </a:rPr>
              <a:t>Everything needs to </a:t>
            </a:r>
            <a:r>
              <a:rPr lang="en-US" sz="2800" dirty="0" smtClean="0">
                <a:ln>
                  <a:solidFill>
                    <a:schemeClr val="bg1">
                      <a:alpha val="0"/>
                    </a:schemeClr>
                  </a:solidFill>
                </a:ln>
                <a:solidFill>
                  <a:srgbClr val="595959">
                    <a:alpha val="99000"/>
                  </a:srgbClr>
                </a:solidFill>
              </a:rPr>
              <a:t>scale</a:t>
            </a:r>
            <a:endParaRPr lang="en-US" sz="2800" dirty="0">
              <a:ln>
                <a:solidFill>
                  <a:schemeClr val="bg1">
                    <a:alpha val="0"/>
                  </a:schemeClr>
                </a:solidFill>
              </a:ln>
              <a:solidFill>
                <a:srgbClr val="595959">
                  <a:alpha val="99000"/>
                </a:srgbClr>
              </a:solidFill>
            </a:endParaRPr>
          </a:p>
        </p:txBody>
      </p:sp>
      <p:sp>
        <p:nvSpPr>
          <p:cNvPr id="2" name="Title 1"/>
          <p:cNvSpPr>
            <a:spLocks noGrp="1"/>
          </p:cNvSpPr>
          <p:nvPr>
            <p:ph type="title"/>
            <p:custDataLst>
              <p:tags r:id="rId4"/>
            </p:custDataLst>
          </p:nvPr>
        </p:nvSpPr>
        <p:spPr/>
        <p:txBody>
          <a:bodyPr/>
          <a:lstStyle/>
          <a:p>
            <a:r>
              <a:rPr lang="en-US" dirty="0"/>
              <a:t>What about this?		</a:t>
            </a:r>
          </a:p>
        </p:txBody>
      </p:sp>
      <p:sp>
        <p:nvSpPr>
          <p:cNvPr id="7" name="Left-Right Arrow 6"/>
          <p:cNvSpPr/>
          <p:nvPr>
            <p:custDataLst>
              <p:tags r:id="rId5"/>
            </p:custDataLst>
          </p:nvPr>
        </p:nvSpPr>
        <p:spPr bwMode="auto">
          <a:xfrm flipH="1">
            <a:off x="4864206" y="2456853"/>
            <a:ext cx="5227584" cy="365760"/>
          </a:xfrm>
          <a:prstGeom prst="leftRightArrow">
            <a:avLst>
              <a:gd name="adj1" fmla="val 49257"/>
              <a:gd name="adj2" fmla="val 5000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2" name="Rectangle 11"/>
          <p:cNvSpPr/>
          <p:nvPr>
            <p:custDataLst>
              <p:tags r:id="rId6"/>
            </p:custDataLst>
          </p:nvPr>
        </p:nvSpPr>
        <p:spPr bwMode="auto">
          <a:xfrm>
            <a:off x="5032214" y="4253089"/>
            <a:ext cx="2205317" cy="976949"/>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13" name="Rectangle 12"/>
          <p:cNvSpPr/>
          <p:nvPr>
            <p:custDataLst>
              <p:tags r:id="rId7"/>
            </p:custDataLst>
          </p:nvPr>
        </p:nvSpPr>
        <p:spPr bwMode="auto">
          <a:xfrm>
            <a:off x="4864206" y="4106826"/>
            <a:ext cx="2205317" cy="976949"/>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Worker Role</a:t>
            </a:r>
          </a:p>
        </p:txBody>
      </p:sp>
      <p:sp>
        <p:nvSpPr>
          <p:cNvPr id="15" name="Left-Right Arrow 14"/>
          <p:cNvSpPr/>
          <p:nvPr>
            <p:custDataLst>
              <p:tags r:id="rId8"/>
            </p:custDataLst>
          </p:nvPr>
        </p:nvSpPr>
        <p:spPr bwMode="auto">
          <a:xfrm flipH="1">
            <a:off x="1313555" y="5575561"/>
            <a:ext cx="8778240" cy="365760"/>
          </a:xfrm>
          <a:prstGeom prst="leftRightArrow">
            <a:avLst>
              <a:gd name="adj1" fmla="val 55556"/>
              <a:gd name="adj2" fmla="val 4375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6" name="Left-Right Arrow 15"/>
          <p:cNvSpPr/>
          <p:nvPr>
            <p:custDataLst>
              <p:tags r:id="rId9"/>
            </p:custDataLst>
          </p:nvPr>
        </p:nvSpPr>
        <p:spPr bwMode="auto">
          <a:xfrm flipH="1">
            <a:off x="7452741" y="4027115"/>
            <a:ext cx="2639054"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7" name="Left-Right Arrow 16"/>
          <p:cNvSpPr/>
          <p:nvPr>
            <p:custDataLst>
              <p:tags r:id="rId10"/>
            </p:custDataLst>
          </p:nvPr>
        </p:nvSpPr>
        <p:spPr bwMode="auto">
          <a:xfrm flipH="1">
            <a:off x="7452739" y="4899220"/>
            <a:ext cx="2639056"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2" name="Left-Up Arrow 21"/>
          <p:cNvSpPr/>
          <p:nvPr>
            <p:custDataLst>
              <p:tags r:id="rId11"/>
            </p:custDataLst>
          </p:nvPr>
        </p:nvSpPr>
        <p:spPr bwMode="auto">
          <a:xfrm rot="10800000">
            <a:off x="6217262" y="2951755"/>
            <a:ext cx="3869835" cy="1075360"/>
          </a:xfrm>
          <a:prstGeom prst="leftUpArrow">
            <a:avLst>
              <a:gd name="adj1" fmla="val 19560"/>
              <a:gd name="adj2" fmla="val 18136"/>
              <a:gd name="adj3" fmla="val 1711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3" name="Rectangle 22"/>
          <p:cNvSpPr/>
          <p:nvPr>
            <p:custDataLst>
              <p:tags r:id="rId12"/>
            </p:custDataLst>
          </p:nvPr>
        </p:nvSpPr>
        <p:spPr bwMode="auto">
          <a:xfrm>
            <a:off x="10183235" y="3798813"/>
            <a:ext cx="1353064" cy="9769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Table Storage</a:t>
            </a:r>
          </a:p>
        </p:txBody>
      </p:sp>
      <p:sp>
        <p:nvSpPr>
          <p:cNvPr id="24" name="Rectangle 23"/>
          <p:cNvSpPr/>
          <p:nvPr>
            <p:custDataLst>
              <p:tags r:id="rId13"/>
            </p:custDataLst>
          </p:nvPr>
        </p:nvSpPr>
        <p:spPr bwMode="auto">
          <a:xfrm>
            <a:off x="10183235" y="4942111"/>
            <a:ext cx="1353064" cy="12077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Blob Storage</a:t>
            </a:r>
          </a:p>
        </p:txBody>
      </p:sp>
      <p:sp>
        <p:nvSpPr>
          <p:cNvPr id="25" name="Left-Up Arrow 24"/>
          <p:cNvSpPr/>
          <p:nvPr>
            <p:custDataLst>
              <p:tags r:id="rId14"/>
            </p:custDataLst>
          </p:nvPr>
        </p:nvSpPr>
        <p:spPr bwMode="auto">
          <a:xfrm rot="5400000">
            <a:off x="3577663" y="3281949"/>
            <a:ext cx="1005840" cy="1529091"/>
          </a:xfrm>
          <a:prstGeom prst="leftUpArrow">
            <a:avLst>
              <a:gd name="adj1" fmla="val 18691"/>
              <a:gd name="adj2" fmla="val 19003"/>
              <a:gd name="adj3" fmla="val 1822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6" name="Left-Right Arrow 25"/>
          <p:cNvSpPr/>
          <p:nvPr>
            <p:custDataLst>
              <p:tags r:id="rId15"/>
            </p:custDataLst>
          </p:nvPr>
        </p:nvSpPr>
        <p:spPr bwMode="auto">
          <a:xfrm flipH="1">
            <a:off x="1097279" y="2408218"/>
            <a:ext cx="919075"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7" name="Rectangle 26"/>
          <p:cNvSpPr/>
          <p:nvPr>
            <p:custDataLst>
              <p:tags r:id="rId16"/>
            </p:custDataLst>
          </p:nvPr>
        </p:nvSpPr>
        <p:spPr bwMode="auto">
          <a:xfrm rot="16200000">
            <a:off x="-206337" y="2418995"/>
            <a:ext cx="2088440" cy="51879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Load Balancer</a:t>
            </a:r>
          </a:p>
        </p:txBody>
      </p:sp>
      <p:sp>
        <p:nvSpPr>
          <p:cNvPr id="28" name="Rounded Rectangle 27"/>
          <p:cNvSpPr/>
          <p:nvPr>
            <p:custDataLst>
              <p:tags r:id="rId17"/>
            </p:custDataLst>
          </p:nvPr>
        </p:nvSpPr>
        <p:spPr bwMode="auto">
          <a:xfrm>
            <a:off x="2880506" y="4775762"/>
            <a:ext cx="1691832" cy="448702"/>
          </a:xfrm>
          <a:prstGeom prst="roundRect">
            <a:avLst>
              <a:gd name="adj" fmla="val 50000"/>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Q</a:t>
            </a:r>
          </a:p>
        </p:txBody>
      </p:sp>
      <p:cxnSp>
        <p:nvCxnSpPr>
          <p:cNvPr id="37" name="Elbow Connector 36"/>
          <p:cNvCxnSpPr/>
          <p:nvPr/>
        </p:nvCxnSpPr>
        <p:spPr>
          <a:xfrm rot="16200000" flipH="1">
            <a:off x="1850076" y="3967344"/>
            <a:ext cx="1608337" cy="457200"/>
          </a:xfrm>
          <a:prstGeom prst="bentConnector2">
            <a:avLst/>
          </a:prstGeom>
          <a:ln w="22225">
            <a:solidFill>
              <a:schemeClr val="bg2">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13" idx="1"/>
          </p:cNvCxnSpPr>
          <p:nvPr/>
        </p:nvCxnSpPr>
        <p:spPr>
          <a:xfrm flipV="1">
            <a:off x="4572338" y="4595301"/>
            <a:ext cx="291868" cy="404812"/>
          </a:xfrm>
          <a:prstGeom prst="bentConnector3">
            <a:avLst/>
          </a:prstGeom>
          <a:ln w="22225">
            <a:solidFill>
              <a:schemeClr val="bg2">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4123906" y="4775762"/>
            <a:ext cx="448702" cy="448702"/>
          </a:xfrm>
          <a:prstGeom prst="ellipse">
            <a:avLst/>
          </a:prstGeom>
          <a:solidFill>
            <a:schemeClr val="accent4"/>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nvGrpSpPr>
          <p:cNvPr id="32" name="Group 31"/>
          <p:cNvGrpSpPr/>
          <p:nvPr/>
        </p:nvGrpSpPr>
        <p:grpSpPr>
          <a:xfrm>
            <a:off x="2072555" y="2160545"/>
            <a:ext cx="2629846" cy="1363980"/>
            <a:chOff x="2001115" y="2160545"/>
            <a:chExt cx="2629846" cy="1363980"/>
          </a:xfrm>
        </p:grpSpPr>
        <p:sp>
          <p:nvSpPr>
            <p:cNvPr id="33" name="Rectangle 32"/>
            <p:cNvSpPr/>
            <p:nvPr>
              <p:custDataLst>
                <p:tags r:id="rId19"/>
              </p:custDataLst>
            </p:nvPr>
          </p:nvSpPr>
          <p:spPr bwMode="auto">
            <a:xfrm>
              <a:off x="2425644" y="248312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213379" y="232183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2001115" y="216054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Web Role</a:t>
              </a:r>
            </a:p>
          </p:txBody>
        </p:sp>
      </p:grpSp>
      <p:sp>
        <p:nvSpPr>
          <p:cNvPr id="29" name="Freeform 6"/>
          <p:cNvSpPr>
            <a:spLocks noEditPoints="1"/>
          </p:cNvSpPr>
          <p:nvPr/>
        </p:nvSpPr>
        <p:spPr bwMode="auto">
          <a:xfrm>
            <a:off x="10241291" y="1563097"/>
            <a:ext cx="1167031" cy="2099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Rectangle 35"/>
          <p:cNvSpPr/>
          <p:nvPr>
            <p:custDataLst>
              <p:tags r:id="rId18"/>
            </p:custDataLst>
          </p:nvPr>
        </p:nvSpPr>
        <p:spPr>
          <a:xfrm>
            <a:off x="10388317" y="2344303"/>
            <a:ext cx="832087" cy="707886"/>
          </a:xfrm>
          <a:prstGeom prst="rect">
            <a:avLst/>
          </a:prstGeom>
        </p:spPr>
        <p:txBody>
          <a:bodyPr wrap="none">
            <a:spAutoFit/>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 SQL </a:t>
            </a:r>
          </a:p>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Azure</a:t>
            </a:r>
            <a:endParaRPr lang="en-US" sz="20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2337034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As the load increases, are you still available?</a:t>
            </a:r>
          </a:p>
        </p:txBody>
      </p:sp>
      <p:sp>
        <p:nvSpPr>
          <p:cNvPr id="3" name="Content Placeholder 2"/>
          <p:cNvSpPr>
            <a:spLocks noGrp="1"/>
          </p:cNvSpPr>
          <p:nvPr>
            <p:ph type="body" sz="quarter" idx="10"/>
          </p:nvPr>
        </p:nvSpPr>
        <p:spPr>
          <a:xfrm>
            <a:off x="516572" y="1420812"/>
            <a:ext cx="11155680" cy="3831818"/>
          </a:xfrm>
        </p:spPr>
        <p:txBody>
          <a:bodyPr/>
          <a:lstStyle/>
          <a:p>
            <a:r>
              <a:rPr lang="en-US" sz="4000" dirty="0">
                <a:solidFill>
                  <a:schemeClr val="accent2">
                    <a:alpha val="99000"/>
                  </a:schemeClr>
                </a:solidFill>
                <a:latin typeface="Segoe UI Light" pitchFamily="34" charset="0"/>
              </a:rPr>
              <a:t>Scale everything </a:t>
            </a:r>
            <a:r>
              <a:rPr lang="en-US" sz="4000" dirty="0" smtClean="0">
                <a:solidFill>
                  <a:schemeClr val="accent2">
                    <a:alpha val="99000"/>
                  </a:schemeClr>
                </a:solidFill>
                <a:latin typeface="Segoe UI Light" pitchFamily="34" charset="0"/>
              </a:rPr>
              <a:t>OUT</a:t>
            </a:r>
          </a:p>
          <a:p>
            <a:r>
              <a:rPr lang="en-US" sz="2000" dirty="0" smtClean="0"/>
              <a:t>Partition </a:t>
            </a:r>
            <a:r>
              <a:rPr lang="en-US" sz="2000" dirty="0"/>
              <a:t>data (for size AND performance</a:t>
            </a:r>
            <a:r>
              <a:rPr lang="en-US" sz="2000" dirty="0" smtClean="0"/>
              <a:t>)</a:t>
            </a:r>
          </a:p>
          <a:p>
            <a:pPr>
              <a:spcBef>
                <a:spcPts val="300"/>
              </a:spcBef>
            </a:pPr>
            <a:endParaRPr lang="en-US" sz="2000" dirty="0"/>
          </a:p>
          <a:p>
            <a:r>
              <a:rPr lang="en-US" sz="4000" dirty="0">
                <a:solidFill>
                  <a:schemeClr val="accent2">
                    <a:alpha val="99000"/>
                  </a:schemeClr>
                </a:solidFill>
                <a:latin typeface="Segoe UI Light" pitchFamily="34" charset="0"/>
              </a:rPr>
              <a:t>Test</a:t>
            </a:r>
          </a:p>
          <a:p>
            <a:pPr>
              <a:spcBef>
                <a:spcPts val="300"/>
              </a:spcBef>
            </a:pPr>
            <a:r>
              <a:rPr lang="en-US" sz="2000" dirty="0"/>
              <a:t>Test at scale</a:t>
            </a:r>
          </a:p>
          <a:p>
            <a:pPr>
              <a:spcBef>
                <a:spcPts val="300"/>
              </a:spcBef>
            </a:pPr>
            <a:r>
              <a:rPr lang="en-US" sz="2000" dirty="0"/>
              <a:t>Security </a:t>
            </a:r>
            <a:r>
              <a:rPr lang="en-US" sz="2000" dirty="0" smtClean="0"/>
              <a:t>Test</a:t>
            </a:r>
          </a:p>
          <a:p>
            <a:pPr>
              <a:spcBef>
                <a:spcPts val="300"/>
              </a:spcBef>
            </a:pPr>
            <a:endParaRPr lang="en-US" sz="2000" dirty="0"/>
          </a:p>
          <a:p>
            <a:r>
              <a:rPr lang="en-US" sz="4000" dirty="0">
                <a:solidFill>
                  <a:schemeClr val="accent2">
                    <a:alpha val="99000"/>
                  </a:schemeClr>
                </a:solidFill>
                <a:latin typeface="Segoe UI Light" pitchFamily="34" charset="0"/>
              </a:rPr>
              <a:t>Feedback</a:t>
            </a:r>
          </a:p>
          <a:p>
            <a:pPr>
              <a:spcBef>
                <a:spcPts val="300"/>
              </a:spcBef>
            </a:pPr>
            <a:r>
              <a:rPr lang="en-US" sz="2000" dirty="0"/>
              <a:t>Enable Windows Azure Diagnostics*</a:t>
            </a:r>
          </a:p>
          <a:p>
            <a:pPr>
              <a:spcBef>
                <a:spcPts val="300"/>
              </a:spcBef>
            </a:pPr>
            <a:r>
              <a:rPr lang="en-US" sz="2000" dirty="0"/>
              <a:t>Setup external monitoring</a:t>
            </a:r>
          </a:p>
        </p:txBody>
      </p:sp>
      <p:sp>
        <p:nvSpPr>
          <p:cNvPr id="4" name="TextBox 3"/>
          <p:cNvSpPr txBox="1"/>
          <p:nvPr/>
        </p:nvSpPr>
        <p:spPr>
          <a:xfrm>
            <a:off x="516572" y="5787806"/>
            <a:ext cx="3092450" cy="215444"/>
          </a:xfrm>
          <a:prstGeom prst="rect">
            <a:avLst/>
          </a:prstGeom>
          <a:noFill/>
        </p:spPr>
        <p:txBody>
          <a:bodyPr wrap="none" lIns="0" tIns="0" rIns="0" bIns="0" rtlCol="0" anchor="b" anchorCtr="0">
            <a:spAutoFit/>
          </a:bodyPr>
          <a:lstStyle/>
          <a:p>
            <a:r>
              <a:rPr lang="en-US" sz="1400" dirty="0">
                <a:ln>
                  <a:solidFill>
                    <a:schemeClr val="bg1">
                      <a:alpha val="0"/>
                    </a:schemeClr>
                  </a:solidFill>
                </a:ln>
                <a:solidFill>
                  <a:srgbClr val="595959">
                    <a:alpha val="99000"/>
                  </a:srgbClr>
                </a:solidFill>
              </a:rPr>
              <a:t>*May increase problem – scale that too</a:t>
            </a:r>
          </a:p>
        </p:txBody>
      </p:sp>
    </p:spTree>
    <p:extLst>
      <p:ext uri="{BB962C8B-B14F-4D97-AF65-F5344CB8AC3E}">
        <p14:creationId xmlns:p14="http://schemas.microsoft.com/office/powerpoint/2010/main" val="56924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6NuT6W4NiUyh.OLhgdzDj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53m_dxc8i0.HSARw0h0eY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AeyqV8OB0WM1GNPcqVg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bxL2klsnZk2brxaWZ8c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URKgXa_gUCPwBxIaaK_y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KhukhwXKECSxDlHxae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J8ghvh76Umkh5Exotbc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x3_GTuuFk6sa6g.vwjJ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gKuEgeiqk.7WwXCHgYm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gMSVowqo0CCDq28CN2t8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JJLGnszgU.9BmbZJ5Bu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kn._hU_WEOAkRL_0uiVZ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OH9qziN7XUGadFKV8mGiJ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sFvJfUiaME.vKqPmq3epN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2mQePOnzSkSatnurMXATt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HRNfUUOD0WwSp813GtrA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QUhQWA22kGnKBRLgWv39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ufVQiS04pUSx_Zkc74E04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VgFCII5.kispE_78H0_d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bxC8soViU2jMoR_lQpY7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URKgXa_gUCPwBxIaaK_y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hgMxarYVEuXiWtKWlh0z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YX1hMpxDEedVQdOXU5P7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TycyC2LvRUO7D1LCfk8Y4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IojUYYp1EK4sCGheSg2i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i0MXOsxTUaUjhKfLwpkI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6c_FQg3tEumh4JZYmVnR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WL1r7Bi90SjntNdAmHnX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d_3NsKF.EWPgqknIv9tK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gcg7Vm0t0aEihQibf3q6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L_nkPniXUS3xXWBaqoK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BEfFu.ju7EaL6xpJbVjz4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TycyC2LvRUO7D1LCfk8Y4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mpxY0A_yEC32OV4Q.pdM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dsM3yjPqn0eKjTmHtxrBf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po7S4CvcUekDO4nCHc6H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bxC8soViU2jMoR_lQpY7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http://purl.org/dc/terms/"/>
    <ds:schemaRef ds:uri="http://www.w3.org/XML/1998/namespace"/>
    <ds:schemaRef ds:uri="230e9df3-be65-4c73-a93b-d1236ebd677e"/>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3057</TotalTime>
  <Words>900</Words>
  <Application>Microsoft Office PowerPoint</Application>
  <PresentationFormat>Custom</PresentationFormat>
  <Paragraphs>281</Paragraphs>
  <Slides>32</Slides>
  <Notes>9</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39" baseType="lpstr">
      <vt:lpstr>Arial</vt:lpstr>
      <vt:lpstr>Segoe UI</vt:lpstr>
      <vt:lpstr>Consolas</vt:lpstr>
      <vt:lpstr>Segoe UI Light</vt:lpstr>
      <vt:lpstr>MS1444_Windows Azure Template 16x9_r08b</vt:lpstr>
      <vt:lpstr>1_White with Consolas font for code slides</vt:lpstr>
      <vt:lpstr>think-cell Slide</vt:lpstr>
      <vt:lpstr>Building Global and Highly Available Services Using Windows Azure</vt:lpstr>
      <vt:lpstr>Agenda</vt:lpstr>
      <vt:lpstr>Assumptions</vt:lpstr>
      <vt:lpstr>Why do services fail?</vt:lpstr>
      <vt:lpstr>What do we mean by available?</vt:lpstr>
      <vt:lpstr>PowerPoint Presentation</vt:lpstr>
      <vt:lpstr>What is wrong with this?</vt:lpstr>
      <vt:lpstr>What about this?  </vt:lpstr>
      <vt:lpstr>As the load increases, are you still available?</vt:lpstr>
      <vt:lpstr>PowerPoint Presentation</vt:lpstr>
      <vt:lpstr>Basics – what you get for free</vt:lpstr>
      <vt:lpstr>Fault Tolerance</vt:lpstr>
      <vt:lpstr>What did you mean, retry logic?</vt:lpstr>
      <vt:lpstr>Retry Change this to a code snippet on a slide.</vt:lpstr>
      <vt:lpstr>PowerPoint Presentation</vt:lpstr>
      <vt:lpstr>Upgrade Strategies: VIP Swap</vt:lpstr>
      <vt:lpstr>Upgrade Strategies: Upgrade</vt:lpstr>
      <vt:lpstr>Upgrade Strategies New Service &amp; Swap DNS</vt:lpstr>
      <vt:lpstr>PowerPoint Presentation</vt:lpstr>
      <vt:lpstr>Thinking Globally</vt:lpstr>
      <vt:lpstr>Network Latency</vt:lpstr>
      <vt:lpstr>Serve Blobs from the Edge</vt:lpstr>
      <vt:lpstr>Windows Azure Traffic Manager</vt:lpstr>
      <vt:lpstr>Traffic Manager</vt:lpstr>
      <vt:lpstr>PowerPoint Presentation</vt:lpstr>
      <vt:lpstr>Windows Azure Platform Services</vt:lpstr>
      <vt:lpstr>Service Specific Implementations</vt:lpstr>
      <vt:lpstr>Site Failover</vt:lpstr>
      <vt:lpstr>Site Failover</vt:lpstr>
      <vt:lpstr>Synchronizing Data</vt:lpstr>
      <vt:lpstr>Summary</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Greg Flowers</dc:creator>
  <cp:lastModifiedBy>Greg</cp:lastModifiedBy>
  <cp:revision>260</cp:revision>
  <cp:lastPrinted>2011-10-11T14:25:22Z</cp:lastPrinted>
  <dcterms:created xsi:type="dcterms:W3CDTF">2011-03-29T16:07:22Z</dcterms:created>
  <dcterms:modified xsi:type="dcterms:W3CDTF">2011-12-10T20:34:40Z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