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8" r:id="rId4"/>
    <p:sldMasterId id="2147483781" r:id="rId5"/>
  </p:sldMasterIdLst>
  <p:notesMasterIdLst>
    <p:notesMasterId r:id="rId48"/>
  </p:notesMasterIdLst>
  <p:handoutMasterIdLst>
    <p:handoutMasterId r:id="rId49"/>
  </p:handoutMasterIdLst>
  <p:sldIdLst>
    <p:sldId id="331" r:id="rId6"/>
    <p:sldId id="412" r:id="rId7"/>
    <p:sldId id="362" r:id="rId8"/>
    <p:sldId id="413" r:id="rId9"/>
    <p:sldId id="407" r:id="rId10"/>
    <p:sldId id="364" r:id="rId11"/>
    <p:sldId id="414" r:id="rId12"/>
    <p:sldId id="367" r:id="rId13"/>
    <p:sldId id="368" r:id="rId14"/>
    <p:sldId id="415" r:id="rId15"/>
    <p:sldId id="370" r:id="rId16"/>
    <p:sldId id="371" r:id="rId17"/>
    <p:sldId id="404" r:id="rId18"/>
    <p:sldId id="416" r:id="rId19"/>
    <p:sldId id="374" r:id="rId20"/>
    <p:sldId id="375"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408" r:id="rId34"/>
    <p:sldId id="410" r:id="rId35"/>
    <p:sldId id="392" r:id="rId36"/>
    <p:sldId id="393" r:id="rId37"/>
    <p:sldId id="394" r:id="rId38"/>
    <p:sldId id="417" r:id="rId39"/>
    <p:sldId id="396" r:id="rId40"/>
    <p:sldId id="397" r:id="rId41"/>
    <p:sldId id="399" r:id="rId42"/>
    <p:sldId id="400" r:id="rId43"/>
    <p:sldId id="398" r:id="rId44"/>
    <p:sldId id="418" r:id="rId45"/>
    <p:sldId id="402" r:id="rId46"/>
    <p:sldId id="403" r:id="rId47"/>
  </p:sldIdLst>
  <p:sldSz cx="12188825" cy="6858000"/>
  <p:notesSz cx="6858000" cy="9296400"/>
  <p:embeddedFontLst>
    <p:embeddedFont>
      <p:font typeface="Segoe UI Light" pitchFamily="34" charset="0"/>
      <p:regular r:id="rId50"/>
    </p:embeddedFont>
    <p:embeddedFont>
      <p:font typeface="Segoe UI" pitchFamily="34" charset="0"/>
      <p:regular r:id="rId51"/>
      <p:bold r:id="rId52"/>
      <p:italic r:id="rId53"/>
      <p:boldItalic r:id="rId54"/>
    </p:embeddedFont>
    <p:embeddedFont>
      <p:font typeface="Consolas" pitchFamily="49" charset="0"/>
      <p:regular r:id="rId55"/>
      <p:bold r:id="rId56"/>
      <p:italic r:id="rId57"/>
      <p:boldItalic r:id="rId58"/>
    </p:embeddedFont>
    <p:embeddedFont>
      <p:font typeface="Segoe Light" charset="0"/>
      <p:regular r:id="rId59"/>
      <p:italic r:id="rId60"/>
    </p:embeddedFont>
    <p:embeddedFont>
      <p:font typeface="Segoe" charset="0"/>
      <p:regular r:id="rId61"/>
      <p:bold r:id="rId62"/>
      <p:italic r:id="rId63"/>
      <p:boldItalic r:id="rId64"/>
    </p:embeddedFont>
  </p:embeddedFontLst>
  <p:custDataLst>
    <p:tags r:id="rId6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F200"/>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6" autoAdjust="0"/>
    <p:restoredTop sz="95211" autoAdjust="0"/>
  </p:normalViewPr>
  <p:slideViewPr>
    <p:cSldViewPr snapToGrid="0">
      <p:cViewPr>
        <p:scale>
          <a:sx n="68" d="100"/>
          <a:sy n="68" d="100"/>
        </p:scale>
        <p:origin x="-1404" y="-1374"/>
      </p:cViewPr>
      <p:guideLst>
        <p:guide orient="horz" pos="895"/>
        <p:guide orient="horz" pos="719"/>
        <p:guide orient="horz" pos="4176"/>
        <p:guide orient="horz" pos="3946"/>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5.fntdata"/><Relationship Id="rId62"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12/11/2011</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12/11/2011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
        <p:nvSpPr>
          <p:cNvPr id="6"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8"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9" name="Picture 8"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10" name="Picture 9"/>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645920"/>
            <a:ext cx="5943600" cy="1477328"/>
          </a:xfrm>
        </p:spPr>
        <p:txBody>
          <a:bodyPr anchor="b" anchorCtr="0">
            <a:spAutoFit/>
          </a:bodyPr>
          <a:lstStyle>
            <a:lvl1pPr>
              <a:lnSpc>
                <a:spcPct val="100000"/>
              </a:lnSpc>
              <a:spcBef>
                <a:spcPts val="0"/>
              </a:spcBef>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defTabSz="914363" rtl="0" eaLnBrk="1" latinLnBrk="0" hangingPunct="1">
              <a:lnSpc>
                <a:spcPct val="100000"/>
              </a:lnSpc>
              <a:spcBef>
                <a:spcPct val="20000"/>
              </a:spcBef>
              <a:buSzPct val="80000"/>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730704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3738324"/>
            <a:ext cx="11155680" cy="1107996"/>
          </a:xfrm>
        </p:spPr>
        <p:txBody>
          <a:bodyPr anchor="b" anchorCtr="0">
            <a:sp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51773051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645920"/>
            <a:ext cx="5943600"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86480727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572" y="1695450"/>
            <a:ext cx="11155680" cy="181588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
        <p:nvSpPr>
          <p:cNvPr id="6" name="Rectangle 5"/>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3" r:id="rId2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2" Type="http://schemas.openxmlformats.org/officeDocument/2006/relationships/tags" Target="../tags/tag70.xml"/><Relationship Id="rId16" Type="http://schemas.openxmlformats.org/officeDocument/2006/relationships/image" Target="../media/image9.emf"/><Relationship Id="rId1" Type="http://schemas.openxmlformats.org/officeDocument/2006/relationships/vmlDrawing" Target="../drawings/vmlDrawing3.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oleObject" Target="../embeddings/oleObject3.bin"/><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s>
</file>

<file path=ppt/slides/_rels/slide1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slideLayout" Target="../slideLayouts/slideLayout6.xml"/><Relationship Id="rId4" Type="http://schemas.openxmlformats.org/officeDocument/2006/relationships/tags" Target="../tags/tag95.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Layout" Target="../slideLayouts/slideLayout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6.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slideLayout" Target="../slideLayouts/slideLayout6.xml"/><Relationship Id="rId4" Type="http://schemas.openxmlformats.org/officeDocument/2006/relationships/tags" Target="../tags/tag113.xml"/><Relationship Id="rId9" Type="http://schemas.openxmlformats.org/officeDocument/2006/relationships/tags" Target="../tags/tag1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slideLayout" Target="../slideLayouts/slideLayout6.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tags" Target="../tags/tag135.xml"/><Relationship Id="rId2" Type="http://schemas.openxmlformats.org/officeDocument/2006/relationships/tags" Target="../tags/tag120.xml"/><Relationship Id="rId16" Type="http://schemas.openxmlformats.org/officeDocument/2006/relationships/tags" Target="../tags/tag134.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tags" Target="../tags/tag13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Layout" Target="../slideLayouts/slideLayout6.xml"/><Relationship Id="rId4"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hyperlink" Target="http://forums.dev.windows.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tags" Target="../tags/tag47.xml"/><Relationship Id="rId3" Type="http://schemas.openxmlformats.org/officeDocument/2006/relationships/tags" Target="../tags/tag11.xml"/><Relationship Id="rId21" Type="http://schemas.openxmlformats.org/officeDocument/2006/relationships/tags" Target="../tags/tag29.xml"/><Relationship Id="rId34" Type="http://schemas.openxmlformats.org/officeDocument/2006/relationships/tags" Target="../tags/tag42.xml"/><Relationship Id="rId42" Type="http://schemas.openxmlformats.org/officeDocument/2006/relationships/image" Target="../media/image9.emf"/><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tags" Target="../tags/tag46.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41"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tags" Target="../tags/tag45.xml"/><Relationship Id="rId40" Type="http://schemas.openxmlformats.org/officeDocument/2006/relationships/slideLayout" Target="../slideLayouts/slideLayout6.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tags" Target="../tags/tag44.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tags" Target="../tags/tag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Layout" Target="../slideLayouts/slideLayout6.xml"/><Relationship Id="rId4" Type="http://schemas.openxmlformats.org/officeDocument/2006/relationships/tags" Target="../tags/tag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3" Type="http://schemas.openxmlformats.org/officeDocument/2006/relationships/tags" Target="../tags/tag53.xml"/><Relationship Id="rId21" Type="http://schemas.openxmlformats.org/officeDocument/2006/relationships/oleObject" Target="../embeddings/oleObject2.bin"/><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19" Type="http://schemas.openxmlformats.org/officeDocument/2006/relationships/tags" Target="../tags/tag69.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19113" y="2234114"/>
            <a:ext cx="11156950" cy="1359196"/>
          </a:xfrm>
        </p:spPr>
        <p:txBody>
          <a:bodyPr/>
          <a:lstStyle/>
          <a:p>
            <a:r>
              <a:rPr lang="en-US" dirty="0" smtClean="0"/>
              <a:t>Building loosely-coupled Apps with Windows Azure Service Bus Topics and Queues</a:t>
            </a:r>
            <a:endParaRPr lang="en-US" dirty="0"/>
          </a:p>
        </p:txBody>
      </p:sp>
      <p:sp>
        <p:nvSpPr>
          <p:cNvPr id="15" name="Text Placeholder 14"/>
          <p:cNvSpPr>
            <a:spLocks noGrp="1"/>
          </p:cNvSpPr>
          <p:nvPr>
            <p:ph type="body" sz="quarter" idx="11"/>
          </p:nvPr>
        </p:nvSpPr>
        <p:spPr>
          <a:xfrm>
            <a:off x="519113" y="4612341"/>
            <a:ext cx="5454333" cy="1551194"/>
          </a:xfrm>
        </p:spPr>
        <p:txBody>
          <a:bodyPr/>
          <a:lstStyle/>
          <a:p>
            <a:pPr lvl="0"/>
            <a:r>
              <a:rPr lang="en-US" dirty="0" smtClean="0"/>
              <a:t>Name</a:t>
            </a:r>
          </a:p>
          <a:p>
            <a:pPr lvl="0"/>
            <a:r>
              <a:rPr lang="en-US" dirty="0" smtClean="0"/>
              <a:t>Title</a:t>
            </a:r>
            <a:endParaRPr lang="en-US" dirty="0"/>
          </a:p>
          <a:p>
            <a:pPr lvl="0"/>
            <a:r>
              <a:rPr lang="en-US" dirty="0"/>
              <a:t>Microsoft Corporation</a:t>
            </a:r>
          </a:p>
          <a:p>
            <a:endParaRPr lang="en-US" dirty="0"/>
          </a:p>
        </p:txBody>
      </p:sp>
    </p:spTree>
    <p:extLst>
      <p:ext uri="{BB962C8B-B14F-4D97-AF65-F5344CB8AC3E}">
        <p14:creationId xmlns:p14="http://schemas.microsoft.com/office/powerpoint/2010/main" val="530545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26490973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41"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Push vs. Pull</a:t>
            </a:r>
          </a:p>
        </p:txBody>
      </p:sp>
      <p:sp>
        <p:nvSpPr>
          <p:cNvPr id="24" name="Rectangle 23"/>
          <p:cNvSpPr/>
          <p:nvPr>
            <p:custDataLst>
              <p:tags r:id="rId4"/>
            </p:custDataLst>
          </p:nvPr>
        </p:nvSpPr>
        <p:spPr bwMode="auto">
          <a:xfrm>
            <a:off x="704141" y="2279713"/>
            <a:ext cx="10804281" cy="899160"/>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alpha val="99000"/>
                  </a:srgbClr>
                </a:solidFill>
              </a:rPr>
              <a:t>‘Push’ is a sender initiated activity that results in delivery of a message to a receiver without the receiver explicitly asking for one or a particular message.</a:t>
            </a:r>
          </a:p>
        </p:txBody>
      </p:sp>
      <p:grpSp>
        <p:nvGrpSpPr>
          <p:cNvPr id="44" name="Group 43"/>
          <p:cNvGrpSpPr/>
          <p:nvPr/>
        </p:nvGrpSpPr>
        <p:grpSpPr>
          <a:xfrm>
            <a:off x="871782" y="1134830"/>
            <a:ext cx="10445260" cy="1055077"/>
            <a:chOff x="871782" y="1396710"/>
            <a:chExt cx="10445260" cy="1055077"/>
          </a:xfrm>
        </p:grpSpPr>
        <p:sp>
          <p:nvSpPr>
            <p:cNvPr id="7" name="Oval 6"/>
            <p:cNvSpPr/>
            <p:nvPr>
              <p:custDataLst>
                <p:tags r:id="rId10"/>
              </p:custDataLst>
            </p:nvPr>
          </p:nvSpPr>
          <p:spPr bwMode="auto">
            <a:xfrm>
              <a:off x="871782"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8" name="Oval 7"/>
            <p:cNvSpPr/>
            <p:nvPr>
              <p:custDataLst>
                <p:tags r:id="rId11"/>
              </p:custDataLst>
            </p:nvPr>
          </p:nvSpPr>
          <p:spPr bwMode="auto">
            <a:xfrm>
              <a:off x="10308857"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9" name="Straight Arrow Connector 8"/>
            <p:cNvCxnSpPr/>
            <p:nvPr>
              <p:custDataLst>
                <p:tags r:id="rId12"/>
              </p:custDataLst>
            </p:nvPr>
          </p:nvCxnSpPr>
          <p:spPr>
            <a:xfrm>
              <a:off x="1879967" y="1937305"/>
              <a:ext cx="2842845"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custDataLst>
                <p:tags r:id="rId13"/>
              </p:custDataLst>
            </p:nvPr>
          </p:nvCxnSpPr>
          <p:spPr>
            <a:xfrm>
              <a:off x="7466012" y="1937305"/>
              <a:ext cx="2842845" cy="1"/>
            </a:xfrm>
            <a:prstGeom prst="straightConnector1">
              <a:avLst/>
            </a:prstGeom>
            <a:ln w="50800">
              <a:tailEnd type="arrow" w="lg" len="lg"/>
            </a:ln>
            <a:effectLst/>
          </p:spPr>
          <p:style>
            <a:lnRef idx="3">
              <a:schemeClr val="accent2"/>
            </a:lnRef>
            <a:fillRef idx="0">
              <a:schemeClr val="accent2"/>
            </a:fillRef>
            <a:effectRef idx="2">
              <a:schemeClr val="accent2"/>
            </a:effectRef>
            <a:fontRef idx="minor">
              <a:schemeClr val="tx1"/>
            </a:fontRef>
          </p:style>
        </p:cxnSp>
        <p:grpSp>
          <p:nvGrpSpPr>
            <p:cNvPr id="33" name="Group 32"/>
            <p:cNvGrpSpPr/>
            <p:nvPr/>
          </p:nvGrpSpPr>
          <p:grpSpPr>
            <a:xfrm>
              <a:off x="4722812" y="1396710"/>
              <a:ext cx="2743200" cy="1055077"/>
              <a:chOff x="4722812" y="1396710"/>
              <a:chExt cx="2743200" cy="1055077"/>
            </a:xfrm>
          </p:grpSpPr>
          <p:sp>
            <p:nvSpPr>
              <p:cNvPr id="26" name="Rectangle 25"/>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27" name="Rectangle 26"/>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rPr>
                  <a:t>Intermediary</a:t>
                </a:r>
                <a:endParaRPr lang="en-US" sz="3200" dirty="0">
                  <a:ln>
                    <a:solidFill>
                      <a:schemeClr val="bg1">
                        <a:alpha val="0"/>
                      </a:schemeClr>
                    </a:solidFill>
                  </a:ln>
                  <a:solidFill>
                    <a:schemeClr val="bg1">
                      <a:alpha val="99000"/>
                    </a:schemeClr>
                  </a:solidFill>
                </a:endParaRPr>
              </a:p>
            </p:txBody>
          </p:sp>
        </p:grpSp>
      </p:grpSp>
      <p:grpSp>
        <p:nvGrpSpPr>
          <p:cNvPr id="45" name="Group 44"/>
          <p:cNvGrpSpPr/>
          <p:nvPr/>
        </p:nvGrpSpPr>
        <p:grpSpPr>
          <a:xfrm>
            <a:off x="871782" y="3541059"/>
            <a:ext cx="10445260" cy="1543477"/>
            <a:chOff x="871782" y="3879139"/>
            <a:chExt cx="10445260" cy="1543477"/>
          </a:xfrm>
        </p:grpSpPr>
        <p:sp>
          <p:nvSpPr>
            <p:cNvPr id="12" name="Oval 11"/>
            <p:cNvSpPr/>
            <p:nvPr>
              <p:custDataLst>
                <p:tags r:id="rId6"/>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13" name="Oval 12"/>
            <p:cNvSpPr/>
            <p:nvPr>
              <p:custDataLst>
                <p:tags r:id="rId7"/>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14" name="Straight Arrow Connector 13"/>
            <p:cNvCxnSpPr/>
            <p:nvPr>
              <p:custDataLst>
                <p:tags r:id="rId8"/>
              </p:custDataLst>
            </p:nvPr>
          </p:nvCxnSpPr>
          <p:spPr>
            <a:xfrm flipV="1">
              <a:off x="1879967" y="4406677"/>
              <a:ext cx="2842845"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custDataLst>
                <p:tags r:id="rId9"/>
              </p:custDataLst>
            </p:nvPr>
          </p:nvCxnSpPr>
          <p:spPr>
            <a:xfrm>
              <a:off x="7466012" y="4406677"/>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38" name="Group 37"/>
            <p:cNvGrpSpPr/>
            <p:nvPr/>
          </p:nvGrpSpPr>
          <p:grpSpPr>
            <a:xfrm>
              <a:off x="4722812" y="3879139"/>
              <a:ext cx="2743200" cy="1055077"/>
              <a:chOff x="4722812" y="1396710"/>
              <a:chExt cx="2743200" cy="1055077"/>
            </a:xfrm>
          </p:grpSpPr>
          <p:sp>
            <p:nvSpPr>
              <p:cNvPr id="39" name="Rectangle 38"/>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40" name="Rectangle 39"/>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Broker</a:t>
                </a:r>
              </a:p>
            </p:txBody>
          </p:sp>
        </p:grpSp>
        <p:sp>
          <p:nvSpPr>
            <p:cNvPr id="41" name="Flowchart: Magnetic Disk 40"/>
            <p:cNvSpPr/>
            <p:nvPr/>
          </p:nvSpPr>
          <p:spPr bwMode="auto">
            <a:xfrm>
              <a:off x="5643042" y="4700926"/>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46" name="Rectangle 45"/>
          <p:cNvSpPr/>
          <p:nvPr>
            <p:custDataLst>
              <p:tags r:id="rId5"/>
            </p:custDataLst>
          </p:nvPr>
        </p:nvSpPr>
        <p:spPr bwMode="auto">
          <a:xfrm>
            <a:off x="1767840" y="5175885"/>
            <a:ext cx="8900160" cy="737235"/>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alpha val="99000"/>
                  </a:srgbClr>
                </a:solidFill>
              </a:rPr>
              <a:t>‘Pull’ is a receiver initiated activity that delivers stored messages to the receiver in a context that the receiver controls. The context is decoupled from the ‘Push’ style send </a:t>
            </a:r>
            <a:r>
              <a:rPr lang="en-US" dirty="0" smtClean="0">
                <a:ln>
                  <a:solidFill>
                    <a:schemeClr val="bg1">
                      <a:alpha val="0"/>
                    </a:schemeClr>
                  </a:solidFill>
                </a:ln>
                <a:solidFill>
                  <a:srgbClr val="595959">
                    <a:alpha val="99000"/>
                  </a:srgbClr>
                </a:solidFill>
              </a:rPr>
              <a:t>operation.</a:t>
            </a:r>
            <a:endParaRPr lang="en-US"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9480846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5288280" y="4653770"/>
            <a:ext cx="6477000" cy="1613363"/>
          </a:xfrm>
          <a:prstGeom prst="rect">
            <a:avLst/>
          </a:prstGeom>
          <a:solidFill>
            <a:schemeClr val="bg1"/>
          </a:solidFill>
          <a:ln w="50800" cmpd="sng">
            <a:solidFill>
              <a:schemeClr val="accent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rgbClr val="595959"/>
              </a:solidFill>
            </a:endParaRPr>
          </a:p>
        </p:txBody>
      </p:sp>
      <p:sp>
        <p:nvSpPr>
          <p:cNvPr id="2" name="Title 1"/>
          <p:cNvSpPr>
            <a:spLocks noGrp="1"/>
          </p:cNvSpPr>
          <p:nvPr>
            <p:ph type="title"/>
          </p:nvPr>
        </p:nvSpPr>
        <p:spPr/>
        <p:txBody>
          <a:bodyPr/>
          <a:lstStyle/>
          <a:p>
            <a:r>
              <a:rPr lang="en-US" dirty="0"/>
              <a:t>Ways to </a:t>
            </a:r>
            <a:r>
              <a:rPr lang="en-US" dirty="0" smtClean="0"/>
              <a:t>Pull</a:t>
            </a:r>
            <a:endParaRPr lang="en-US" dirty="0"/>
          </a:p>
        </p:txBody>
      </p:sp>
      <p:sp>
        <p:nvSpPr>
          <p:cNvPr id="4" name="Rectangle 3"/>
          <p:cNvSpPr/>
          <p:nvPr>
            <p:custDataLst>
              <p:tags r:id="rId1"/>
            </p:custDataLst>
          </p:nvPr>
        </p:nvSpPr>
        <p:spPr bwMode="auto">
          <a:xfrm>
            <a:off x="517525" y="1420813"/>
            <a:ext cx="4582013" cy="48463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3788" fontAlgn="base">
              <a:spcBef>
                <a:spcPts val="1200"/>
              </a:spcBef>
            </a:pPr>
            <a:r>
              <a:rPr lang="en-US" sz="4000" dirty="0">
                <a:ln>
                  <a:solidFill>
                    <a:schemeClr val="bg1">
                      <a:alpha val="0"/>
                    </a:schemeClr>
                  </a:solidFill>
                </a:ln>
                <a:solidFill>
                  <a:schemeClr val="accent2">
                    <a:alpha val="99000"/>
                  </a:schemeClr>
                </a:solidFill>
                <a:latin typeface="Segoe UI Light" pitchFamily="34" charset="0"/>
              </a:rPr>
              <a:t>Receive and Delete</a:t>
            </a:r>
          </a:p>
          <a:p>
            <a:pPr defTabSz="913788" fontAlgn="base">
              <a:spcBef>
                <a:spcPts val="300"/>
              </a:spcBef>
            </a:pPr>
            <a:r>
              <a:rPr lang="en-US" sz="2000" dirty="0">
                <a:ln>
                  <a:solidFill>
                    <a:schemeClr val="bg1">
                      <a:alpha val="0"/>
                    </a:schemeClr>
                  </a:solidFill>
                </a:ln>
                <a:solidFill>
                  <a:srgbClr val="595959"/>
                </a:solidFill>
              </a:rPr>
              <a:t>Fastest. Message lost if receiver crashes or transmission fails.</a:t>
            </a:r>
          </a:p>
          <a:p>
            <a:pPr defTabSz="913788" fontAlgn="base">
              <a:spcBef>
                <a:spcPts val="1200"/>
              </a:spcBef>
            </a:pPr>
            <a:r>
              <a:rPr lang="en-US" sz="4000" dirty="0">
                <a:ln>
                  <a:solidFill>
                    <a:schemeClr val="bg1">
                      <a:alpha val="0"/>
                    </a:schemeClr>
                  </a:solidFill>
                </a:ln>
                <a:solidFill>
                  <a:schemeClr val="accent2">
                    <a:alpha val="99000"/>
                  </a:schemeClr>
                </a:solidFill>
                <a:latin typeface="Segoe UI Light" pitchFamily="34" charset="0"/>
              </a:rPr>
              <a:t>Peek Lock</a:t>
            </a:r>
          </a:p>
          <a:p>
            <a:pPr defTabSz="913788" fontAlgn="base">
              <a:spcBef>
                <a:spcPts val="300"/>
              </a:spcBef>
            </a:pPr>
            <a:r>
              <a:rPr lang="en-US" sz="2000" dirty="0">
                <a:ln>
                  <a:solidFill>
                    <a:schemeClr val="bg1">
                      <a:alpha val="0"/>
                    </a:schemeClr>
                  </a:solidFill>
                </a:ln>
                <a:solidFill>
                  <a:srgbClr val="595959"/>
                </a:solidFill>
              </a:rPr>
              <a:t>Message is locked when retrieved. Reappears on broker when not </a:t>
            </a:r>
            <a:r>
              <a:rPr lang="en-US" sz="2000" dirty="0" smtClean="0">
                <a:ln>
                  <a:solidFill>
                    <a:schemeClr val="bg1">
                      <a:alpha val="0"/>
                    </a:schemeClr>
                  </a:solidFill>
                </a:ln>
                <a:solidFill>
                  <a:srgbClr val="595959"/>
                </a:solidFill>
              </a:rPr>
              <a:t/>
            </a:r>
            <a:br>
              <a:rPr lang="en-US" sz="2000" dirty="0" smtClean="0">
                <a:ln>
                  <a:solidFill>
                    <a:schemeClr val="bg1">
                      <a:alpha val="0"/>
                    </a:schemeClr>
                  </a:solidFill>
                </a:ln>
                <a:solidFill>
                  <a:srgbClr val="595959"/>
                </a:solidFill>
              </a:rPr>
            </a:br>
            <a:r>
              <a:rPr lang="en-US" sz="2000" dirty="0" smtClean="0">
                <a:ln>
                  <a:solidFill>
                    <a:schemeClr val="bg1">
                      <a:alpha val="0"/>
                    </a:schemeClr>
                  </a:solidFill>
                </a:ln>
                <a:solidFill>
                  <a:srgbClr val="595959"/>
                </a:solidFill>
              </a:rPr>
              <a:t>deleted </a:t>
            </a:r>
            <a:r>
              <a:rPr lang="en-US" sz="2000" dirty="0">
                <a:ln>
                  <a:solidFill>
                    <a:schemeClr val="bg1">
                      <a:alpha val="0"/>
                    </a:schemeClr>
                  </a:solidFill>
                </a:ln>
                <a:solidFill>
                  <a:srgbClr val="595959"/>
                </a:solidFill>
              </a:rPr>
              <a:t>within lock timeout.</a:t>
            </a:r>
          </a:p>
          <a:p>
            <a:pPr defTabSz="913788" fontAlgn="base">
              <a:spcBef>
                <a:spcPts val="1200"/>
              </a:spcBef>
            </a:pPr>
            <a:r>
              <a:rPr lang="en-US" sz="4000" dirty="0">
                <a:ln>
                  <a:solidFill>
                    <a:schemeClr val="bg1">
                      <a:alpha val="0"/>
                    </a:schemeClr>
                  </a:solidFill>
                </a:ln>
                <a:solidFill>
                  <a:schemeClr val="accent2">
                    <a:alpha val="99000"/>
                  </a:schemeClr>
                </a:solidFill>
                <a:latin typeface="Segoe UI Light" pitchFamily="34" charset="0"/>
              </a:rPr>
              <a:t>Transactional</a:t>
            </a:r>
          </a:p>
          <a:p>
            <a:pPr defTabSz="913788" fontAlgn="base">
              <a:spcBef>
                <a:spcPts val="300"/>
              </a:spcBef>
            </a:pPr>
            <a:r>
              <a:rPr lang="en-US" sz="2000" dirty="0">
                <a:ln>
                  <a:solidFill>
                    <a:schemeClr val="bg1">
                      <a:alpha val="0"/>
                    </a:schemeClr>
                  </a:solidFill>
                </a:ln>
                <a:solidFill>
                  <a:srgbClr val="595959"/>
                </a:solidFill>
              </a:rPr>
              <a:t>Local model</a:t>
            </a:r>
          </a:p>
        </p:txBody>
      </p:sp>
      <p:sp>
        <p:nvSpPr>
          <p:cNvPr id="19" name="TextBox 18"/>
          <p:cNvSpPr txBox="1"/>
          <p:nvPr/>
        </p:nvSpPr>
        <p:spPr>
          <a:xfrm>
            <a:off x="9079269" y="5296182"/>
            <a:ext cx="764889" cy="276999"/>
          </a:xfrm>
          <a:prstGeom prst="rect">
            <a:avLst/>
          </a:prstGeom>
          <a:noFill/>
        </p:spPr>
        <p:txBody>
          <a:bodyPr wrap="none" lIns="0" tIns="0" rIns="0" bIns="0" rtlCol="0">
            <a:spAutoFit/>
          </a:bodyPr>
          <a:lstStyle/>
          <a:p>
            <a:r>
              <a:rPr lang="en-US" sz="1800" dirty="0">
                <a:ln>
                  <a:solidFill>
                    <a:schemeClr val="bg1">
                      <a:alpha val="0"/>
                    </a:schemeClr>
                  </a:solidFill>
                </a:ln>
                <a:solidFill>
                  <a:srgbClr val="595959">
                    <a:alpha val="99000"/>
                  </a:srgbClr>
                </a:solidFill>
              </a:rPr>
              <a:t>Receive</a:t>
            </a:r>
          </a:p>
        </p:txBody>
      </p:sp>
      <p:sp>
        <p:nvSpPr>
          <p:cNvPr id="23" name="TextBox 22"/>
          <p:cNvSpPr txBox="1"/>
          <p:nvPr/>
        </p:nvSpPr>
        <p:spPr>
          <a:xfrm>
            <a:off x="11383765" y="5944033"/>
            <a:ext cx="205762" cy="276999"/>
          </a:xfrm>
          <a:prstGeom prst="rect">
            <a:avLst/>
          </a:prstGeom>
          <a:noFill/>
        </p:spPr>
        <p:txBody>
          <a:bodyPr wrap="none" lIns="0" tIns="0" rIns="0" bIns="0" rtlCol="0">
            <a:spAutoFit/>
          </a:bodyPr>
          <a:lstStyle/>
          <a:p>
            <a:r>
              <a:rPr lang="en-US" sz="1800" dirty="0">
                <a:ln>
                  <a:solidFill>
                    <a:schemeClr val="bg1">
                      <a:alpha val="0"/>
                    </a:schemeClr>
                  </a:solidFill>
                </a:ln>
                <a:solidFill>
                  <a:srgbClr val="595959">
                    <a:alpha val="99000"/>
                  </a:srgbClr>
                </a:solidFill>
              </a:rPr>
              <a:t>Tx</a:t>
            </a:r>
          </a:p>
        </p:txBody>
      </p:sp>
      <p:sp>
        <p:nvSpPr>
          <p:cNvPr id="9" name="TextBox 8"/>
          <p:cNvSpPr txBox="1"/>
          <p:nvPr/>
        </p:nvSpPr>
        <p:spPr>
          <a:xfrm>
            <a:off x="8497475" y="1936963"/>
            <a:ext cx="1928477" cy="276999"/>
          </a:xfrm>
          <a:prstGeom prst="rect">
            <a:avLst/>
          </a:prstGeom>
          <a:noFill/>
        </p:spPr>
        <p:txBody>
          <a:bodyPr wrap="none" lIns="0" tIns="0" rIns="0" bIns="0" rtlCol="0">
            <a:spAutoFit/>
          </a:bodyPr>
          <a:lstStyle/>
          <a:p>
            <a:r>
              <a:rPr lang="en-US" sz="1800" dirty="0">
                <a:ln>
                  <a:solidFill>
                    <a:schemeClr val="bg1">
                      <a:alpha val="0"/>
                    </a:schemeClr>
                  </a:solidFill>
                </a:ln>
                <a:solidFill>
                  <a:srgbClr val="595959">
                    <a:alpha val="99000"/>
                  </a:srgbClr>
                </a:solidFill>
              </a:rPr>
              <a:t>Receive and Delete</a:t>
            </a:r>
          </a:p>
        </p:txBody>
      </p:sp>
      <p:sp>
        <p:nvSpPr>
          <p:cNvPr id="14" name="TextBox 13"/>
          <p:cNvSpPr txBox="1"/>
          <p:nvPr/>
        </p:nvSpPr>
        <p:spPr>
          <a:xfrm>
            <a:off x="8619431" y="3860365"/>
            <a:ext cx="1684564" cy="276999"/>
          </a:xfrm>
          <a:prstGeom prst="rect">
            <a:avLst/>
          </a:prstGeom>
          <a:noFill/>
        </p:spPr>
        <p:txBody>
          <a:bodyPr wrap="none" lIns="0" tIns="0" rIns="0" bIns="0" rtlCol="0">
            <a:spAutoFit/>
          </a:bodyPr>
          <a:lstStyle/>
          <a:p>
            <a:r>
              <a:rPr lang="en-US" sz="1800" dirty="0">
                <a:ln>
                  <a:solidFill>
                    <a:schemeClr val="bg1">
                      <a:alpha val="0"/>
                    </a:schemeClr>
                  </a:solidFill>
                </a:ln>
                <a:solidFill>
                  <a:srgbClr val="595959">
                    <a:alpha val="99000"/>
                  </a:srgbClr>
                </a:solidFill>
              </a:rPr>
              <a:t>2. Delete/Unlock</a:t>
            </a:r>
          </a:p>
        </p:txBody>
      </p:sp>
      <p:sp>
        <p:nvSpPr>
          <p:cNvPr id="21" name="TextBox 20"/>
          <p:cNvSpPr txBox="1"/>
          <p:nvPr/>
        </p:nvSpPr>
        <p:spPr>
          <a:xfrm>
            <a:off x="8628291" y="3006924"/>
            <a:ext cx="1270604" cy="276999"/>
          </a:xfrm>
          <a:prstGeom prst="rect">
            <a:avLst/>
          </a:prstGeom>
          <a:noFill/>
        </p:spPr>
        <p:txBody>
          <a:bodyPr wrap="none" lIns="0" tIns="0" rIns="0" bIns="0" rtlCol="0">
            <a:spAutoFit/>
          </a:bodyPr>
          <a:lstStyle/>
          <a:p>
            <a:r>
              <a:rPr lang="en-US" sz="1800" dirty="0">
                <a:ln>
                  <a:solidFill>
                    <a:schemeClr val="bg1">
                      <a:alpha val="0"/>
                    </a:schemeClr>
                  </a:solidFill>
                </a:ln>
                <a:solidFill>
                  <a:srgbClr val="595959">
                    <a:alpha val="99000"/>
                  </a:srgbClr>
                </a:solidFill>
              </a:rPr>
              <a:t>1. Peek/Lock</a:t>
            </a:r>
          </a:p>
        </p:txBody>
      </p:sp>
      <p:grpSp>
        <p:nvGrpSpPr>
          <p:cNvPr id="3" name="Group 2"/>
          <p:cNvGrpSpPr/>
          <p:nvPr/>
        </p:nvGrpSpPr>
        <p:grpSpPr>
          <a:xfrm>
            <a:off x="5501639" y="1387047"/>
            <a:ext cx="6174423" cy="1445215"/>
            <a:chOff x="5035175" y="86336"/>
            <a:chExt cx="6594230" cy="1543477"/>
          </a:xfrm>
        </p:grpSpPr>
        <p:sp>
          <p:nvSpPr>
            <p:cNvPr id="35" name="Oval 34"/>
            <p:cNvSpPr/>
            <p:nvPr>
              <p:custDataLst>
                <p:tags r:id="rId7"/>
              </p:custDataLst>
            </p:nvPr>
          </p:nvSpPr>
          <p:spPr bwMode="auto">
            <a:xfrm>
              <a:off x="10621220" y="110954"/>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36" name="Straight Arrow Connector 35"/>
            <p:cNvCxnSpPr/>
            <p:nvPr>
              <p:custDataLst>
                <p:tags r:id="rId8"/>
              </p:custDataLst>
            </p:nvPr>
          </p:nvCxnSpPr>
          <p:spPr>
            <a:xfrm>
              <a:off x="7778375" y="613874"/>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sp>
          <p:nvSpPr>
            <p:cNvPr id="37" name="Rectangle 36"/>
            <p:cNvSpPr/>
            <p:nvPr/>
          </p:nvSpPr>
          <p:spPr bwMode="auto">
            <a:xfrm>
              <a:off x="5035175" y="86336"/>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38" name="Rectangle 37"/>
            <p:cNvSpPr/>
            <p:nvPr/>
          </p:nvSpPr>
          <p:spPr bwMode="auto">
            <a:xfrm>
              <a:off x="5172335" y="225254"/>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Broker</a:t>
              </a:r>
            </a:p>
          </p:txBody>
        </p:sp>
        <p:sp>
          <p:nvSpPr>
            <p:cNvPr id="39" name="Flowchart: Magnetic Disk 38"/>
            <p:cNvSpPr/>
            <p:nvPr/>
          </p:nvSpPr>
          <p:spPr bwMode="auto">
            <a:xfrm>
              <a:off x="5955405" y="908123"/>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54" name="Group 53"/>
          <p:cNvGrpSpPr/>
          <p:nvPr/>
        </p:nvGrpSpPr>
        <p:grpSpPr>
          <a:xfrm>
            <a:off x="5501639" y="4753486"/>
            <a:ext cx="6174423" cy="1445215"/>
            <a:chOff x="5035175" y="86336"/>
            <a:chExt cx="6594230" cy="1543477"/>
          </a:xfrm>
        </p:grpSpPr>
        <p:sp>
          <p:nvSpPr>
            <p:cNvPr id="55" name="Oval 54"/>
            <p:cNvSpPr/>
            <p:nvPr>
              <p:custDataLst>
                <p:tags r:id="rId5"/>
              </p:custDataLst>
            </p:nvPr>
          </p:nvSpPr>
          <p:spPr bwMode="auto">
            <a:xfrm>
              <a:off x="10621220" y="110954"/>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56" name="Straight Arrow Connector 55"/>
            <p:cNvCxnSpPr/>
            <p:nvPr>
              <p:custDataLst>
                <p:tags r:id="rId6"/>
              </p:custDataLst>
            </p:nvPr>
          </p:nvCxnSpPr>
          <p:spPr>
            <a:xfrm>
              <a:off x="7778375" y="613874"/>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sp>
          <p:nvSpPr>
            <p:cNvPr id="57" name="Rectangle 56"/>
            <p:cNvSpPr/>
            <p:nvPr/>
          </p:nvSpPr>
          <p:spPr bwMode="auto">
            <a:xfrm>
              <a:off x="5035175" y="86336"/>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58" name="Rectangle 57"/>
            <p:cNvSpPr/>
            <p:nvPr/>
          </p:nvSpPr>
          <p:spPr bwMode="auto">
            <a:xfrm>
              <a:off x="5172335" y="225254"/>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Broker</a:t>
              </a:r>
            </a:p>
          </p:txBody>
        </p:sp>
        <p:sp>
          <p:nvSpPr>
            <p:cNvPr id="59" name="Flowchart: Magnetic Disk 58"/>
            <p:cNvSpPr/>
            <p:nvPr/>
          </p:nvSpPr>
          <p:spPr bwMode="auto">
            <a:xfrm>
              <a:off x="5955405" y="908123"/>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60" name="Group 59"/>
          <p:cNvGrpSpPr/>
          <p:nvPr/>
        </p:nvGrpSpPr>
        <p:grpSpPr>
          <a:xfrm>
            <a:off x="5501639" y="3070267"/>
            <a:ext cx="6174423" cy="1445215"/>
            <a:chOff x="5035175" y="86336"/>
            <a:chExt cx="6594230" cy="1543477"/>
          </a:xfrm>
        </p:grpSpPr>
        <p:sp>
          <p:nvSpPr>
            <p:cNvPr id="61" name="Oval 60"/>
            <p:cNvSpPr/>
            <p:nvPr>
              <p:custDataLst>
                <p:tags r:id="rId3"/>
              </p:custDataLst>
            </p:nvPr>
          </p:nvSpPr>
          <p:spPr bwMode="auto">
            <a:xfrm>
              <a:off x="10621220" y="110954"/>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62" name="Straight Arrow Connector 61"/>
            <p:cNvCxnSpPr/>
            <p:nvPr>
              <p:custDataLst>
                <p:tags r:id="rId4"/>
              </p:custDataLst>
            </p:nvPr>
          </p:nvCxnSpPr>
          <p:spPr>
            <a:xfrm>
              <a:off x="7778375" y="415754"/>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sp>
          <p:nvSpPr>
            <p:cNvPr id="63" name="Rectangle 62"/>
            <p:cNvSpPr/>
            <p:nvPr/>
          </p:nvSpPr>
          <p:spPr bwMode="auto">
            <a:xfrm>
              <a:off x="5035175" y="86336"/>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64" name="Rectangle 63"/>
            <p:cNvSpPr/>
            <p:nvPr/>
          </p:nvSpPr>
          <p:spPr bwMode="auto">
            <a:xfrm>
              <a:off x="5172335" y="225254"/>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Broker</a:t>
              </a:r>
            </a:p>
          </p:txBody>
        </p:sp>
        <p:sp>
          <p:nvSpPr>
            <p:cNvPr id="65" name="Flowchart: Magnetic Disk 64"/>
            <p:cNvSpPr/>
            <p:nvPr/>
          </p:nvSpPr>
          <p:spPr bwMode="auto">
            <a:xfrm>
              <a:off x="5955405" y="908123"/>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grpSp>
      <p:cxnSp>
        <p:nvCxnSpPr>
          <p:cNvPr id="66" name="Straight Arrow Connector 65"/>
          <p:cNvCxnSpPr/>
          <p:nvPr>
            <p:custDataLst>
              <p:tags r:id="rId2"/>
            </p:custDataLst>
          </p:nvPr>
        </p:nvCxnSpPr>
        <p:spPr>
          <a:xfrm>
            <a:off x="8070199" y="3735290"/>
            <a:ext cx="2597679"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513327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custDataLst>
              <p:tags r:id="rId1"/>
            </p:custDataLst>
          </p:nvPr>
        </p:nvSpPr>
        <p:spPr bwMode="auto">
          <a:xfrm>
            <a:off x="6546714" y="1420813"/>
            <a:ext cx="5120640" cy="4846320"/>
          </a:xfrm>
          <a:prstGeom prst="rect">
            <a:avLst/>
          </a:prstGeom>
          <a:solidFill>
            <a:schemeClr val="tx1">
              <a:lumMod val="10000"/>
              <a:lumOff val="9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91436" bIns="45718" numCol="1" rtlCol="0" anchor="t" anchorCtr="0" compatLnSpc="1">
            <a:prstTxWarp prst="textNoShape">
              <a:avLst/>
            </a:prstTxWarp>
          </a:bodyPr>
          <a:lstStyle/>
          <a:p>
            <a:pPr defTabSz="914099" fontAlgn="base">
              <a:spcBef>
                <a:spcPct val="0"/>
              </a:spcBef>
              <a:spcAft>
                <a:spcPct val="0"/>
              </a:spcAft>
            </a:pPr>
            <a:r>
              <a:rPr lang="en-US" dirty="0">
                <a:ln>
                  <a:solidFill>
                    <a:schemeClr val="bg1">
                      <a:alpha val="0"/>
                    </a:schemeClr>
                  </a:solidFill>
                </a:ln>
                <a:solidFill>
                  <a:srgbClr val="595959"/>
                </a:solidFill>
              </a:rPr>
              <a:t>Broker Message</a:t>
            </a:r>
          </a:p>
        </p:txBody>
      </p:sp>
      <p:sp>
        <p:nvSpPr>
          <p:cNvPr id="2" name="Title 1"/>
          <p:cNvSpPr>
            <a:spLocks noGrp="1"/>
          </p:cNvSpPr>
          <p:nvPr>
            <p:ph type="title"/>
          </p:nvPr>
        </p:nvSpPr>
        <p:spPr/>
        <p:txBody>
          <a:bodyPr/>
          <a:lstStyle/>
          <a:p>
            <a:r>
              <a:rPr lang="en-US" dirty="0" smtClean="0"/>
              <a:t>Messages</a:t>
            </a:r>
            <a:endParaRPr lang="en-US" dirty="0"/>
          </a:p>
        </p:txBody>
      </p:sp>
      <p:sp>
        <p:nvSpPr>
          <p:cNvPr id="4" name="Rectangle 3"/>
          <p:cNvSpPr/>
          <p:nvPr>
            <p:custDataLst>
              <p:tags r:id="rId2"/>
            </p:custDataLst>
          </p:nvPr>
        </p:nvSpPr>
        <p:spPr bwMode="auto">
          <a:xfrm>
            <a:off x="517525" y="1420813"/>
            <a:ext cx="5669915" cy="48463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3788" fontAlgn="base">
              <a:spcBef>
                <a:spcPts val="1200"/>
              </a:spcBef>
            </a:pPr>
            <a:r>
              <a:rPr lang="en-US" dirty="0">
                <a:ln>
                  <a:solidFill>
                    <a:schemeClr val="bg1">
                      <a:alpha val="0"/>
                    </a:schemeClr>
                  </a:solidFill>
                </a:ln>
                <a:solidFill>
                  <a:srgbClr val="595959">
                    <a:alpha val="99000"/>
                  </a:srgbClr>
                </a:solidFill>
              </a:rPr>
              <a:t>Brokered messaging properties are not SOAP headers</a:t>
            </a:r>
          </a:p>
          <a:p>
            <a:pPr defTabSz="913788" fontAlgn="base">
              <a:spcBef>
                <a:spcPts val="1200"/>
              </a:spcBef>
            </a:pPr>
            <a:r>
              <a:rPr lang="en-US" dirty="0">
                <a:ln>
                  <a:solidFill>
                    <a:schemeClr val="bg1">
                      <a:alpha val="0"/>
                    </a:schemeClr>
                  </a:solidFill>
                </a:ln>
                <a:solidFill>
                  <a:srgbClr val="595959">
                    <a:alpha val="99000"/>
                  </a:srgbClr>
                </a:solidFill>
              </a:rPr>
              <a:t>Properties are key/value pairs that may very well carry payloads</a:t>
            </a:r>
          </a:p>
          <a:p>
            <a:pPr defTabSz="913788" fontAlgn="base">
              <a:spcBef>
                <a:spcPts val="1200"/>
              </a:spcBef>
            </a:pPr>
            <a:r>
              <a:rPr lang="en-US" dirty="0">
                <a:ln>
                  <a:solidFill>
                    <a:schemeClr val="bg1">
                      <a:alpha val="0"/>
                    </a:schemeClr>
                  </a:solidFill>
                </a:ln>
                <a:solidFill>
                  <a:srgbClr val="595959">
                    <a:alpha val="99000"/>
                  </a:srgbClr>
                </a:solidFill>
              </a:rPr>
              <a:t>It’s not uncommon to have messages with empty message bodies</a:t>
            </a:r>
          </a:p>
          <a:p>
            <a:pPr defTabSz="913788" fontAlgn="base">
              <a:spcBef>
                <a:spcPts val="1200"/>
              </a:spcBef>
            </a:pPr>
            <a:r>
              <a:rPr lang="en-US" dirty="0">
                <a:ln>
                  <a:solidFill>
                    <a:schemeClr val="bg1">
                      <a:alpha val="0"/>
                    </a:schemeClr>
                  </a:solidFill>
                </a:ln>
                <a:solidFill>
                  <a:srgbClr val="595959">
                    <a:alpha val="99000"/>
                  </a:srgbClr>
                </a:solidFill>
              </a:rPr>
              <a:t>Message bodies are useful for a single opaque payload not exposed to the broker (e.g. encrypted content)</a:t>
            </a:r>
          </a:p>
        </p:txBody>
      </p:sp>
      <p:sp>
        <p:nvSpPr>
          <p:cNvPr id="19" name="Rectangle 18"/>
          <p:cNvSpPr/>
          <p:nvPr/>
        </p:nvSpPr>
        <p:spPr>
          <a:xfrm>
            <a:off x="6821034" y="4818187"/>
            <a:ext cx="4572000" cy="1266092"/>
          </a:xfrm>
          <a:prstGeom prst="rect">
            <a:avLst/>
          </a:prstGeom>
          <a:solidFill>
            <a:schemeClr val="accent6">
              <a:lumMod val="60000"/>
              <a:lumOff val="40000"/>
            </a:schemeClr>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dirty="0">
                <a:ln>
                  <a:solidFill>
                    <a:schemeClr val="bg1">
                      <a:alpha val="0"/>
                    </a:schemeClr>
                  </a:solidFill>
                </a:ln>
                <a:solidFill>
                  <a:schemeClr val="bg1">
                    <a:alpha val="99000"/>
                  </a:schemeClr>
                </a:solidFill>
              </a:rPr>
              <a:t>Body</a:t>
            </a:r>
          </a:p>
        </p:txBody>
      </p:sp>
      <p:sp>
        <p:nvSpPr>
          <p:cNvPr id="20" name="Rectangle 19"/>
          <p:cNvSpPr/>
          <p:nvPr/>
        </p:nvSpPr>
        <p:spPr>
          <a:xfrm>
            <a:off x="6821034" y="1957757"/>
            <a:ext cx="4572000" cy="2719753"/>
          </a:xfrm>
          <a:prstGeom prst="rect">
            <a:avLst/>
          </a:prstGeom>
          <a:solidFill>
            <a:schemeClr val="accent6">
              <a:lumMod val="60000"/>
              <a:lumOff val="40000"/>
            </a:schemeClr>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dirty="0">
                <a:ln>
                  <a:solidFill>
                    <a:schemeClr val="bg1">
                      <a:alpha val="0"/>
                    </a:schemeClr>
                  </a:solidFill>
                </a:ln>
                <a:solidFill>
                  <a:schemeClr val="bg1">
                    <a:alpha val="99000"/>
                  </a:schemeClr>
                </a:solidFill>
              </a:rPr>
              <a:t>Properties</a:t>
            </a:r>
          </a:p>
        </p:txBody>
      </p:sp>
      <p:sp>
        <p:nvSpPr>
          <p:cNvPr id="21" name="Rectangle 20"/>
          <p:cNvSpPr/>
          <p:nvPr/>
        </p:nvSpPr>
        <p:spPr bwMode="auto">
          <a:xfrm>
            <a:off x="7003914" y="2528839"/>
            <a:ext cx="832338"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Key</a:t>
            </a:r>
          </a:p>
        </p:txBody>
      </p:sp>
      <p:sp>
        <p:nvSpPr>
          <p:cNvPr id="22" name="Rectangle 21"/>
          <p:cNvSpPr/>
          <p:nvPr/>
        </p:nvSpPr>
        <p:spPr bwMode="auto">
          <a:xfrm>
            <a:off x="7940082" y="2528839"/>
            <a:ext cx="3270072"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Value</a:t>
            </a:r>
          </a:p>
        </p:txBody>
      </p:sp>
      <p:sp>
        <p:nvSpPr>
          <p:cNvPr id="23" name="Rectangle 22"/>
          <p:cNvSpPr/>
          <p:nvPr/>
        </p:nvSpPr>
        <p:spPr bwMode="auto">
          <a:xfrm>
            <a:off x="7003914" y="3041415"/>
            <a:ext cx="832338"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Key</a:t>
            </a:r>
          </a:p>
        </p:txBody>
      </p:sp>
      <p:sp>
        <p:nvSpPr>
          <p:cNvPr id="24" name="Rectangle 23"/>
          <p:cNvSpPr/>
          <p:nvPr/>
        </p:nvSpPr>
        <p:spPr bwMode="auto">
          <a:xfrm>
            <a:off x="7940082" y="3041415"/>
            <a:ext cx="3270072"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Value</a:t>
            </a:r>
          </a:p>
        </p:txBody>
      </p:sp>
      <p:sp>
        <p:nvSpPr>
          <p:cNvPr id="25" name="Rectangle 24"/>
          <p:cNvSpPr/>
          <p:nvPr/>
        </p:nvSpPr>
        <p:spPr bwMode="auto">
          <a:xfrm>
            <a:off x="7003914" y="3553991"/>
            <a:ext cx="832338"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Key</a:t>
            </a:r>
          </a:p>
        </p:txBody>
      </p:sp>
      <p:sp>
        <p:nvSpPr>
          <p:cNvPr id="26" name="Rectangle 25"/>
          <p:cNvSpPr/>
          <p:nvPr/>
        </p:nvSpPr>
        <p:spPr bwMode="auto">
          <a:xfrm>
            <a:off x="7940082" y="3553991"/>
            <a:ext cx="3270072"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Value</a:t>
            </a:r>
          </a:p>
        </p:txBody>
      </p:sp>
      <p:sp>
        <p:nvSpPr>
          <p:cNvPr id="27" name="Rectangle 26"/>
          <p:cNvSpPr/>
          <p:nvPr/>
        </p:nvSpPr>
        <p:spPr bwMode="auto">
          <a:xfrm>
            <a:off x="7003914" y="4066567"/>
            <a:ext cx="832338"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Key</a:t>
            </a:r>
          </a:p>
        </p:txBody>
      </p:sp>
      <p:sp>
        <p:nvSpPr>
          <p:cNvPr id="28" name="Rectangle 27"/>
          <p:cNvSpPr/>
          <p:nvPr/>
        </p:nvSpPr>
        <p:spPr bwMode="auto">
          <a:xfrm>
            <a:off x="7940082" y="4066567"/>
            <a:ext cx="3270072" cy="411480"/>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Value</a:t>
            </a:r>
          </a:p>
        </p:txBody>
      </p:sp>
      <p:sp>
        <p:nvSpPr>
          <p:cNvPr id="29" name="Rectangle 28"/>
          <p:cNvSpPr/>
          <p:nvPr/>
        </p:nvSpPr>
        <p:spPr bwMode="auto">
          <a:xfrm>
            <a:off x="7003914" y="5288280"/>
            <a:ext cx="4206240" cy="662357"/>
          </a:xfrm>
          <a:prstGeom prst="rect">
            <a:avLst/>
          </a:prstGeom>
          <a:solidFill>
            <a:schemeClr val="bg1"/>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Body</a:t>
            </a:r>
          </a:p>
        </p:txBody>
      </p:sp>
    </p:spTree>
    <p:extLst>
      <p:ext uri="{BB962C8B-B14F-4D97-AF65-F5344CB8AC3E}">
        <p14:creationId xmlns:p14="http://schemas.microsoft.com/office/powerpoint/2010/main" val="19670351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Brokered Messaging Entities: Queues</a:t>
            </a:r>
          </a:p>
        </p:txBody>
      </p:sp>
      <p:sp>
        <p:nvSpPr>
          <p:cNvPr id="5" name="Text Placeholder 25"/>
          <p:cNvSpPr txBox="1">
            <a:spLocks/>
          </p:cNvSpPr>
          <p:nvPr/>
        </p:nvSpPr>
        <p:spPr>
          <a:xfrm>
            <a:off x="519111" y="3101485"/>
            <a:ext cx="11156951" cy="1969770"/>
          </a:xfrm>
          <a:prstGeom prst="rect">
            <a:avLst/>
          </a:prstGeom>
        </p:spPr>
        <p:txBody>
          <a:bodyPr lIns="0" tIns="45720" rIns="0" bIns="45720"/>
          <a:lst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buNone/>
            </a:pPr>
            <a:r>
              <a:rPr lang="en-US" sz="3600" dirty="0">
                <a:solidFill>
                  <a:schemeClr val="accent2"/>
                </a:solidFill>
                <a:latin typeface="Segoe UI Light" pitchFamily="34" charset="0"/>
              </a:rPr>
              <a:t>Sequential Message Log</a:t>
            </a:r>
          </a:p>
          <a:p>
            <a:pPr marL="3175" indent="0">
              <a:buNone/>
            </a:pPr>
            <a:r>
              <a:rPr lang="en-US" sz="3600" dirty="0">
                <a:solidFill>
                  <a:schemeClr val="accent2"/>
                </a:solidFill>
                <a:latin typeface="Segoe UI Light" pitchFamily="34" charset="0"/>
              </a:rPr>
              <a:t>Competing Consumers</a:t>
            </a:r>
          </a:p>
          <a:p>
            <a:pPr marL="3175" indent="0">
              <a:buNone/>
            </a:pPr>
            <a:r>
              <a:rPr lang="en-US" sz="3600" dirty="0">
                <a:solidFill>
                  <a:schemeClr val="accent2"/>
                </a:solidFill>
                <a:latin typeface="Segoe UI Light" pitchFamily="34" charset="0"/>
              </a:rPr>
              <a:t>Shared Cursors and Locks over the </a:t>
            </a:r>
            <a:r>
              <a:rPr lang="en-US" sz="3600" dirty="0" smtClean="0">
                <a:solidFill>
                  <a:schemeClr val="accent2"/>
                </a:solidFill>
                <a:latin typeface="Segoe UI Light" pitchFamily="34" charset="0"/>
              </a:rPr>
              <a:t>log</a:t>
            </a:r>
            <a:endParaRPr lang="en-US" sz="3600" dirty="0">
              <a:solidFill>
                <a:schemeClr val="accent2"/>
              </a:solidFill>
              <a:latin typeface="Segoe UI Light" pitchFamily="34" charset="0"/>
            </a:endParaRPr>
          </a:p>
        </p:txBody>
      </p:sp>
      <p:grpSp>
        <p:nvGrpSpPr>
          <p:cNvPr id="14" name="Group 13"/>
          <p:cNvGrpSpPr/>
          <p:nvPr/>
        </p:nvGrpSpPr>
        <p:grpSpPr>
          <a:xfrm>
            <a:off x="871782" y="1420813"/>
            <a:ext cx="10445260" cy="1543477"/>
            <a:chOff x="871782" y="3879139"/>
            <a:chExt cx="10445260" cy="1543477"/>
          </a:xfrm>
        </p:grpSpPr>
        <p:sp>
          <p:nvSpPr>
            <p:cNvPr id="15" name="Oval 14"/>
            <p:cNvSpPr/>
            <p:nvPr>
              <p:custDataLst>
                <p:tags r:id="rId1"/>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16" name="Oval 15"/>
            <p:cNvSpPr/>
            <p:nvPr>
              <p:custDataLst>
                <p:tags r:id="rId2"/>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17" name="Straight Arrow Connector 16"/>
            <p:cNvCxnSpPr/>
            <p:nvPr>
              <p:custDataLst>
                <p:tags r:id="rId3"/>
              </p:custDataLst>
            </p:nvPr>
          </p:nvCxnSpPr>
          <p:spPr>
            <a:xfrm flipV="1">
              <a:off x="1879967" y="4406677"/>
              <a:ext cx="2842845"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custDataLst>
                <p:tags r:id="rId4"/>
              </p:custDataLst>
            </p:nvPr>
          </p:nvCxnSpPr>
          <p:spPr>
            <a:xfrm>
              <a:off x="7466012" y="4406677"/>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19" name="Group 18"/>
            <p:cNvGrpSpPr/>
            <p:nvPr/>
          </p:nvGrpSpPr>
          <p:grpSpPr>
            <a:xfrm>
              <a:off x="4722812" y="3879139"/>
              <a:ext cx="2743200" cy="1055077"/>
              <a:chOff x="4722812" y="1396710"/>
              <a:chExt cx="2743200" cy="1055077"/>
            </a:xfrm>
          </p:grpSpPr>
          <p:sp>
            <p:nvSpPr>
              <p:cNvPr id="21" name="Rectangle 20"/>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22" name="Rectangle 21"/>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rPr>
                  <a:t>Queue</a:t>
                </a:r>
                <a:endParaRPr lang="en-US" sz="3200" dirty="0">
                  <a:ln>
                    <a:solidFill>
                      <a:schemeClr val="bg1">
                        <a:alpha val="0"/>
                      </a:schemeClr>
                    </a:solidFill>
                  </a:ln>
                  <a:solidFill>
                    <a:schemeClr val="bg1">
                      <a:alpha val="99000"/>
                    </a:schemeClr>
                  </a:solidFill>
                </a:endParaRPr>
              </a:p>
            </p:txBody>
          </p:sp>
        </p:grpSp>
        <p:sp>
          <p:nvSpPr>
            <p:cNvPr id="20" name="Flowchart: Magnetic Disk 19"/>
            <p:cNvSpPr/>
            <p:nvPr/>
          </p:nvSpPr>
          <p:spPr bwMode="auto">
            <a:xfrm>
              <a:off x="5643042" y="4700926"/>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36053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Brokered Messaging Entities: Topics</a:t>
            </a:r>
          </a:p>
        </p:txBody>
      </p:sp>
      <p:sp>
        <p:nvSpPr>
          <p:cNvPr id="5" name="Text Placeholder 25"/>
          <p:cNvSpPr txBox="1">
            <a:spLocks/>
          </p:cNvSpPr>
          <p:nvPr/>
        </p:nvSpPr>
        <p:spPr>
          <a:xfrm>
            <a:off x="519111" y="3101485"/>
            <a:ext cx="11156951" cy="1969770"/>
          </a:xfrm>
          <a:prstGeom prst="rect">
            <a:avLst/>
          </a:prstGeom>
        </p:spPr>
        <p:txBody>
          <a:bodyPr lIns="0" tIns="45720" rIns="0" bIns="45720"/>
          <a:lst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buNone/>
            </a:pPr>
            <a:r>
              <a:rPr lang="en-US" sz="3600" dirty="0">
                <a:solidFill>
                  <a:schemeClr val="accent2"/>
                </a:solidFill>
                <a:latin typeface="Segoe UI Light" pitchFamily="34" charset="0"/>
              </a:rPr>
              <a:t>Sequential Message Log</a:t>
            </a:r>
          </a:p>
          <a:p>
            <a:pPr marL="3175" indent="0">
              <a:buNone/>
            </a:pPr>
            <a:r>
              <a:rPr lang="en-US" sz="3600" dirty="0">
                <a:solidFill>
                  <a:schemeClr val="accent2"/>
                </a:solidFill>
                <a:latin typeface="Segoe UI Light" pitchFamily="34" charset="0"/>
              </a:rPr>
              <a:t>Multiple subscribers over the log, each with own cur/locks</a:t>
            </a:r>
          </a:p>
          <a:p>
            <a:pPr marL="3175" indent="0">
              <a:buNone/>
            </a:pPr>
            <a:r>
              <a:rPr lang="en-US" sz="3600" dirty="0">
                <a:solidFill>
                  <a:schemeClr val="accent2"/>
                </a:solidFill>
                <a:latin typeface="Segoe UI Light" pitchFamily="34" charset="0"/>
              </a:rPr>
              <a:t>Subscribers can filter with expressions on properties</a:t>
            </a:r>
          </a:p>
          <a:p>
            <a:pPr marL="3175" indent="0">
              <a:buNone/>
            </a:pPr>
            <a:r>
              <a:rPr lang="en-US" sz="3600" dirty="0">
                <a:solidFill>
                  <a:schemeClr val="accent2"/>
                </a:solidFill>
                <a:latin typeface="Segoe UI Light" pitchFamily="34" charset="0"/>
              </a:rPr>
              <a:t>Competing Consumers on each subscription</a:t>
            </a:r>
          </a:p>
        </p:txBody>
      </p:sp>
      <p:grpSp>
        <p:nvGrpSpPr>
          <p:cNvPr id="14" name="Group 13"/>
          <p:cNvGrpSpPr/>
          <p:nvPr/>
        </p:nvGrpSpPr>
        <p:grpSpPr>
          <a:xfrm>
            <a:off x="871782" y="1420813"/>
            <a:ext cx="10445260" cy="1055077"/>
            <a:chOff x="871782" y="3879139"/>
            <a:chExt cx="10445260" cy="1055077"/>
          </a:xfrm>
        </p:grpSpPr>
        <p:sp>
          <p:nvSpPr>
            <p:cNvPr id="15" name="Oval 14"/>
            <p:cNvSpPr/>
            <p:nvPr>
              <p:custDataLst>
                <p:tags r:id="rId4"/>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16" name="Oval 15"/>
            <p:cNvSpPr/>
            <p:nvPr>
              <p:custDataLst>
                <p:tags r:id="rId5"/>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17" name="Straight Arrow Connector 16"/>
            <p:cNvCxnSpPr/>
            <p:nvPr>
              <p:custDataLst>
                <p:tags r:id="rId6"/>
              </p:custDataLst>
            </p:nvPr>
          </p:nvCxnSpPr>
          <p:spPr>
            <a:xfrm flipV="1">
              <a:off x="1879967" y="4406677"/>
              <a:ext cx="2842845"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custDataLst>
                <p:tags r:id="rId7"/>
              </p:custDataLst>
            </p:nvPr>
          </p:nvCxnSpPr>
          <p:spPr>
            <a:xfrm>
              <a:off x="7466012" y="4406677"/>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19" name="Group 18"/>
            <p:cNvGrpSpPr/>
            <p:nvPr/>
          </p:nvGrpSpPr>
          <p:grpSpPr>
            <a:xfrm>
              <a:off x="4722812" y="3879139"/>
              <a:ext cx="2743200" cy="1055077"/>
              <a:chOff x="4722812" y="1396710"/>
              <a:chExt cx="2743200" cy="1055077"/>
            </a:xfrm>
          </p:grpSpPr>
          <p:sp>
            <p:nvSpPr>
              <p:cNvPr id="21" name="Rectangle 20"/>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22" name="Rectangle 21"/>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defTabSz="914099" fontAlgn="base">
                  <a:spcBef>
                    <a:spcPct val="0"/>
                  </a:spcBef>
                  <a:spcAft>
                    <a:spcPct val="0"/>
                  </a:spcAft>
                </a:pPr>
                <a:r>
                  <a:rPr lang="en-US" sz="3200" dirty="0" smtClean="0">
                    <a:ln>
                      <a:solidFill>
                        <a:schemeClr val="bg1">
                          <a:alpha val="0"/>
                        </a:schemeClr>
                      </a:solidFill>
                    </a:ln>
                    <a:solidFill>
                      <a:schemeClr val="bg1">
                        <a:alpha val="99000"/>
                      </a:schemeClr>
                    </a:solidFill>
                  </a:rPr>
                  <a:t>Topic</a:t>
                </a:r>
                <a:endParaRPr lang="en-US" sz="3200" dirty="0">
                  <a:ln>
                    <a:solidFill>
                      <a:schemeClr val="bg1">
                        <a:alpha val="0"/>
                      </a:schemeClr>
                    </a:solidFill>
                  </a:ln>
                  <a:solidFill>
                    <a:schemeClr val="bg1">
                      <a:alpha val="99000"/>
                    </a:schemeClr>
                  </a:solidFill>
                </a:endParaRPr>
              </a:p>
            </p:txBody>
          </p:sp>
        </p:grpSp>
      </p:grpSp>
      <p:grpSp>
        <p:nvGrpSpPr>
          <p:cNvPr id="2" name="Group 1"/>
          <p:cNvGrpSpPr/>
          <p:nvPr/>
        </p:nvGrpSpPr>
        <p:grpSpPr>
          <a:xfrm>
            <a:off x="6143306" y="1515600"/>
            <a:ext cx="1231265" cy="874711"/>
            <a:chOff x="6489179" y="1576560"/>
            <a:chExt cx="732041" cy="736602"/>
          </a:xfrm>
        </p:grpSpPr>
        <p:sp>
          <p:nvSpPr>
            <p:cNvPr id="13" name="Rectangle 12"/>
            <p:cNvSpPr/>
            <p:nvPr>
              <p:custDataLst>
                <p:tags r:id="rId1"/>
              </p:custDataLst>
            </p:nvPr>
          </p:nvSpPr>
          <p:spPr bwMode="auto">
            <a:xfrm>
              <a:off x="6489179" y="157656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Sub</a:t>
              </a:r>
            </a:p>
          </p:txBody>
        </p:sp>
        <p:sp>
          <p:nvSpPr>
            <p:cNvPr id="23" name="Rectangle 22"/>
            <p:cNvSpPr/>
            <p:nvPr>
              <p:custDataLst>
                <p:tags r:id="rId2"/>
              </p:custDataLst>
            </p:nvPr>
          </p:nvSpPr>
          <p:spPr bwMode="auto">
            <a:xfrm>
              <a:off x="6489179" y="1833185"/>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Sub</a:t>
              </a:r>
            </a:p>
          </p:txBody>
        </p:sp>
        <p:sp>
          <p:nvSpPr>
            <p:cNvPr id="24" name="Rectangle 23"/>
            <p:cNvSpPr/>
            <p:nvPr>
              <p:custDataLst>
                <p:tags r:id="rId3"/>
              </p:custDataLst>
            </p:nvPr>
          </p:nvSpPr>
          <p:spPr bwMode="auto">
            <a:xfrm>
              <a:off x="6489179" y="208981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Sub</a:t>
              </a:r>
            </a:p>
          </p:txBody>
        </p:sp>
      </p:grpSp>
    </p:spTree>
    <p:extLst>
      <p:ext uri="{BB962C8B-B14F-4D97-AF65-F5344CB8AC3E}">
        <p14:creationId xmlns:p14="http://schemas.microsoft.com/office/powerpoint/2010/main" val="35003128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54480" y="2384584"/>
            <a:ext cx="5943600" cy="738664"/>
          </a:xfrm>
        </p:spPr>
        <p:txBody>
          <a:bodyPr/>
          <a:lstStyle/>
          <a:p>
            <a:r>
              <a:rPr lang="en-US" dirty="0" smtClean="0"/>
              <a:t>aKite</a:t>
            </a:r>
            <a:endParaRPr lang="en-US" dirty="0"/>
          </a:p>
        </p:txBody>
      </p:sp>
      <p:sp>
        <p:nvSpPr>
          <p:cNvPr id="6" name="Text Placeholder 5"/>
          <p:cNvSpPr>
            <a:spLocks noGrp="1"/>
          </p:cNvSpPr>
          <p:nvPr>
            <p:ph type="body" sz="quarter" idx="10"/>
          </p:nvPr>
        </p:nvSpPr>
        <p:spPr/>
        <p:txBody>
          <a:bodyPr/>
          <a:lstStyle/>
          <a:p>
            <a:r>
              <a:rPr lang="en-US" dirty="0" smtClean="0"/>
              <a:t>partner </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575852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17525" y="1141413"/>
            <a:ext cx="11158538" cy="5122862"/>
          </a:xfrm>
          <a:prstGeom prst="rect">
            <a:avLst/>
          </a:prstGeom>
          <a:solidFill>
            <a:schemeClr val="bg1">
              <a:lumMod val="95000"/>
            </a:schemeClr>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a:t>aKite: Retail Management on Azure</a:t>
            </a:r>
          </a:p>
        </p:txBody>
      </p:sp>
      <p:sp>
        <p:nvSpPr>
          <p:cNvPr id="7" name="Rectangle 6"/>
          <p:cNvSpPr/>
          <p:nvPr>
            <p:custDataLst>
              <p:tags r:id="rId1"/>
            </p:custDataLst>
          </p:nvPr>
        </p:nvSpPr>
        <p:spPr bwMode="auto">
          <a:xfrm>
            <a:off x="715645" y="1420813"/>
            <a:ext cx="5075555" cy="48463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3788" fontAlgn="base">
              <a:spcBef>
                <a:spcPts val="1200"/>
              </a:spcBef>
            </a:pPr>
            <a:r>
              <a:rPr lang="en-US" sz="4000" dirty="0">
                <a:ln>
                  <a:solidFill>
                    <a:schemeClr val="bg1">
                      <a:alpha val="0"/>
                    </a:schemeClr>
                  </a:solidFill>
                </a:ln>
                <a:solidFill>
                  <a:schemeClr val="accent2">
                    <a:alpha val="99000"/>
                  </a:schemeClr>
                </a:solidFill>
                <a:latin typeface="Segoe UI Light" pitchFamily="34" charset="0"/>
              </a:rPr>
              <a:t>POS and In-Store SaaS</a:t>
            </a:r>
          </a:p>
          <a:p>
            <a:pPr defTabSz="913788" fontAlgn="base">
              <a:spcBef>
                <a:spcPts val="300"/>
              </a:spcBef>
            </a:pPr>
            <a:r>
              <a:rPr lang="en-US" sz="2000" dirty="0">
                <a:ln>
                  <a:solidFill>
                    <a:schemeClr val="bg1">
                      <a:alpha val="0"/>
                    </a:schemeClr>
                  </a:solidFill>
                </a:ln>
                <a:solidFill>
                  <a:srgbClr val="595959"/>
                </a:solidFill>
              </a:rPr>
              <a:t>Retail Web Services</a:t>
            </a:r>
          </a:p>
          <a:p>
            <a:pPr defTabSz="913788" fontAlgn="base">
              <a:spcBef>
                <a:spcPts val="300"/>
              </a:spcBef>
            </a:pPr>
            <a:r>
              <a:rPr lang="en-US" sz="2000" dirty="0">
                <a:ln>
                  <a:solidFill>
                    <a:schemeClr val="bg1">
                      <a:alpha val="0"/>
                    </a:schemeClr>
                  </a:solidFill>
                </a:ln>
                <a:solidFill>
                  <a:srgbClr val="595959"/>
                </a:solidFill>
              </a:rPr>
              <a:t>POS.net &amp; SHOP.net</a:t>
            </a:r>
          </a:p>
          <a:p>
            <a:pPr defTabSz="913788" fontAlgn="base">
              <a:spcBef>
                <a:spcPts val="1200"/>
              </a:spcBef>
            </a:pPr>
            <a:r>
              <a:rPr lang="en-US" sz="4000" dirty="0">
                <a:ln>
                  <a:solidFill>
                    <a:schemeClr val="bg1">
                      <a:alpha val="0"/>
                    </a:schemeClr>
                  </a:solidFill>
                </a:ln>
                <a:solidFill>
                  <a:schemeClr val="accent2">
                    <a:alpha val="99000"/>
                  </a:schemeClr>
                </a:solidFill>
                <a:latin typeface="Segoe UI Light" pitchFamily="34" charset="0"/>
              </a:rPr>
              <a:t>Connects Stores </a:t>
            </a:r>
          </a:p>
          <a:p>
            <a:pPr defTabSz="913788" fontAlgn="base">
              <a:spcBef>
                <a:spcPts val="300"/>
              </a:spcBef>
            </a:pPr>
            <a:r>
              <a:rPr lang="en-US" sz="2000" dirty="0">
                <a:ln>
                  <a:solidFill>
                    <a:schemeClr val="bg1">
                      <a:alpha val="0"/>
                    </a:schemeClr>
                  </a:solidFill>
                </a:ln>
                <a:solidFill>
                  <a:srgbClr val="595959"/>
                </a:solidFill>
              </a:rPr>
              <a:t>to HQ &amp; to the World</a:t>
            </a:r>
          </a:p>
          <a:p>
            <a:pPr defTabSz="913788" fontAlgn="base">
              <a:spcBef>
                <a:spcPts val="1200"/>
              </a:spcBef>
            </a:pPr>
            <a:r>
              <a:rPr lang="en-US" sz="4000" dirty="0">
                <a:ln>
                  <a:solidFill>
                    <a:schemeClr val="bg1">
                      <a:alpha val="0"/>
                    </a:schemeClr>
                  </a:solidFill>
                </a:ln>
                <a:solidFill>
                  <a:schemeClr val="accent2">
                    <a:alpha val="99000"/>
                  </a:schemeClr>
                </a:solidFill>
                <a:latin typeface="Segoe UI Light" pitchFamily="34" charset="0"/>
              </a:rPr>
              <a:t>Removes</a:t>
            </a:r>
          </a:p>
          <a:p>
            <a:pPr defTabSz="913788" fontAlgn="base">
              <a:spcBef>
                <a:spcPts val="300"/>
              </a:spcBef>
            </a:pPr>
            <a:r>
              <a:rPr lang="en-US" sz="2000" dirty="0">
                <a:ln>
                  <a:solidFill>
                    <a:schemeClr val="bg1">
                      <a:alpha val="0"/>
                    </a:schemeClr>
                  </a:solidFill>
                </a:ln>
                <a:solidFill>
                  <a:srgbClr val="595959"/>
                </a:solidFill>
              </a:rPr>
              <a:t>Complexity &amp; Servers</a:t>
            </a:r>
          </a:p>
          <a:p>
            <a:pPr defTabSz="913788" fontAlgn="base">
              <a:spcBef>
                <a:spcPts val="300"/>
              </a:spcBef>
            </a:pPr>
            <a:r>
              <a:rPr lang="en-US" sz="2000" dirty="0">
                <a:ln>
                  <a:solidFill>
                    <a:schemeClr val="bg1">
                      <a:alpha val="0"/>
                    </a:schemeClr>
                  </a:solidFill>
                </a:ln>
                <a:solidFill>
                  <a:srgbClr val="595959"/>
                </a:solidFill>
              </a:rPr>
              <a:t>Save energy &amp; the Planet</a:t>
            </a:r>
          </a:p>
          <a:p>
            <a:pPr defTabSz="913788" fontAlgn="base">
              <a:spcBef>
                <a:spcPts val="1200"/>
              </a:spcBef>
            </a:pPr>
            <a:r>
              <a:rPr lang="en-US" sz="4000" dirty="0">
                <a:ln>
                  <a:solidFill>
                    <a:schemeClr val="bg1">
                      <a:alpha val="0"/>
                    </a:schemeClr>
                  </a:solidFill>
                </a:ln>
                <a:solidFill>
                  <a:schemeClr val="accent2">
                    <a:alpha val="99000"/>
                  </a:schemeClr>
                </a:solidFill>
                <a:latin typeface="Segoe UI Light" pitchFamily="34" charset="0"/>
              </a:rPr>
              <a:t>LIVE since Azure Day 1</a:t>
            </a:r>
          </a:p>
        </p:txBody>
      </p:sp>
      <p:grpSp>
        <p:nvGrpSpPr>
          <p:cNvPr id="10" name="Group 9"/>
          <p:cNvGrpSpPr/>
          <p:nvPr/>
        </p:nvGrpSpPr>
        <p:grpSpPr>
          <a:xfrm>
            <a:off x="7551586" y="1338229"/>
            <a:ext cx="2909583" cy="4729231"/>
            <a:chOff x="6395198" y="1420813"/>
            <a:chExt cx="2965518" cy="4820146"/>
          </a:xfrm>
        </p:grpSpPr>
        <p:pic>
          <p:nvPicPr>
            <p:cNvPr id="8" name="Picture 2" descr="https://bedinit-3.sharepoint.emea.microsoftonline.com/marketing/Documenti%20condivisi/Loghi%20Schemi%20Immagini/schema_aKite_NEW_eng.bmp"/>
            <p:cNvPicPr>
              <a:picLocks noChangeAspect="1" noChangeArrowheads="1"/>
            </p:cNvPicPr>
            <p:nvPr/>
          </p:nvPicPr>
          <p:blipFill>
            <a:blip r:embed="rId3" cstate="print"/>
            <a:srcRect/>
            <a:stretch>
              <a:fillRect/>
            </a:stretch>
          </p:blipFill>
          <p:spPr bwMode="auto">
            <a:xfrm>
              <a:off x="6395198" y="2389243"/>
              <a:ext cx="2965518" cy="3851716"/>
            </a:xfrm>
            <a:prstGeom prst="rect">
              <a:avLst/>
            </a:prstGeom>
            <a:noFill/>
            <a:ln>
              <a:noFill/>
              <a:prstDash val="solid"/>
            </a:ln>
            <a:effectLst/>
          </p:spPr>
        </p:pic>
        <p:pic>
          <p:nvPicPr>
            <p:cNvPr id="9" name="Im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5198" y="1420813"/>
              <a:ext cx="2965518" cy="968430"/>
            </a:xfrm>
            <a:prstGeom prst="rect">
              <a:avLst/>
            </a:prstGeom>
            <a:ln>
              <a:noFill/>
              <a:prstDash val="solid"/>
            </a:ln>
            <a:effectLst/>
          </p:spPr>
        </p:pic>
      </p:grpSp>
    </p:spTree>
    <p:extLst>
      <p:ext uri="{BB962C8B-B14F-4D97-AF65-F5344CB8AC3E}">
        <p14:creationId xmlns:p14="http://schemas.microsoft.com/office/powerpoint/2010/main" val="3871744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aKite </a:t>
            </a:r>
            <a:r>
              <a:rPr lang="it-IT" dirty="0" smtClean="0"/>
              <a:t>Refreshed Architecture</a:t>
            </a:r>
            <a:endParaRPr lang="en-US"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907" y="1169685"/>
            <a:ext cx="8975773" cy="508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e 7"/>
          <p:cNvSpPr/>
          <p:nvPr/>
        </p:nvSpPr>
        <p:spPr>
          <a:xfrm flipV="1">
            <a:off x="3160379" y="1894582"/>
            <a:ext cx="108000" cy="108000"/>
          </a:xfrm>
          <a:prstGeom prst="ellipse">
            <a:avLst/>
          </a:prstGeom>
          <a:solidFill>
            <a:schemeClr val="accent5"/>
          </a:solidFill>
          <a:ln w="12700">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solidFill>
                <a:srgbClr val="FFFFFF"/>
              </a:solidFill>
            </a:endParaRPr>
          </a:p>
        </p:txBody>
      </p:sp>
      <p:sp>
        <p:nvSpPr>
          <p:cNvPr id="14" name="Ovale 8"/>
          <p:cNvSpPr/>
          <p:nvPr/>
        </p:nvSpPr>
        <p:spPr>
          <a:xfrm flipV="1">
            <a:off x="7063708" y="2612132"/>
            <a:ext cx="108000" cy="108000"/>
          </a:xfrm>
          <a:prstGeom prst="ellipse">
            <a:avLst/>
          </a:prstGeom>
          <a:solidFill>
            <a:schemeClr val="accent5"/>
          </a:solidFill>
          <a:ln w="12700">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solidFill>
                <a:srgbClr val="FFFFFF"/>
              </a:solidFill>
            </a:endParaRPr>
          </a:p>
        </p:txBody>
      </p:sp>
      <p:sp>
        <p:nvSpPr>
          <p:cNvPr id="15" name="Ovale 9"/>
          <p:cNvSpPr/>
          <p:nvPr/>
        </p:nvSpPr>
        <p:spPr>
          <a:xfrm flipV="1">
            <a:off x="7063708" y="1751657"/>
            <a:ext cx="108000" cy="108000"/>
          </a:xfrm>
          <a:prstGeom prst="ellipse">
            <a:avLst/>
          </a:prstGeom>
          <a:solidFill>
            <a:schemeClr val="accent5"/>
          </a:solidFill>
          <a:ln w="12700">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solidFill>
                <a:srgbClr val="FFFFFF"/>
              </a:solidFill>
            </a:endParaRPr>
          </a:p>
        </p:txBody>
      </p:sp>
      <p:sp>
        <p:nvSpPr>
          <p:cNvPr id="16" name="Ovale 11"/>
          <p:cNvSpPr/>
          <p:nvPr/>
        </p:nvSpPr>
        <p:spPr>
          <a:xfrm flipV="1">
            <a:off x="8711533" y="2611264"/>
            <a:ext cx="108000" cy="108000"/>
          </a:xfrm>
          <a:prstGeom prst="ellipse">
            <a:avLst/>
          </a:prstGeom>
          <a:solidFill>
            <a:schemeClr val="accent4"/>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FFFF"/>
              </a:solidFill>
            </a:endParaRPr>
          </a:p>
        </p:txBody>
      </p:sp>
      <p:sp>
        <p:nvSpPr>
          <p:cNvPr id="17" name="Ovale 12"/>
          <p:cNvSpPr/>
          <p:nvPr/>
        </p:nvSpPr>
        <p:spPr>
          <a:xfrm flipV="1">
            <a:off x="8711533" y="1751657"/>
            <a:ext cx="108000" cy="108000"/>
          </a:xfrm>
          <a:prstGeom prst="ellipse">
            <a:avLst/>
          </a:prstGeom>
          <a:solidFill>
            <a:schemeClr val="accent4"/>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FFFF"/>
              </a:solidFill>
            </a:endParaRPr>
          </a:p>
        </p:txBody>
      </p:sp>
      <p:sp>
        <p:nvSpPr>
          <p:cNvPr id="18" name="Ovale 13"/>
          <p:cNvSpPr/>
          <p:nvPr/>
        </p:nvSpPr>
        <p:spPr>
          <a:xfrm flipV="1">
            <a:off x="9388787" y="2812157"/>
            <a:ext cx="108000" cy="108000"/>
          </a:xfrm>
          <a:prstGeom prst="ellipse">
            <a:avLst/>
          </a:prstGeom>
          <a:solidFill>
            <a:schemeClr val="accent4"/>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FFFF"/>
              </a:solidFill>
            </a:endParaRPr>
          </a:p>
        </p:txBody>
      </p:sp>
      <p:sp>
        <p:nvSpPr>
          <p:cNvPr id="19" name="Ovale 14"/>
          <p:cNvSpPr/>
          <p:nvPr/>
        </p:nvSpPr>
        <p:spPr>
          <a:xfrm flipV="1">
            <a:off x="9511041" y="2812157"/>
            <a:ext cx="108000" cy="108000"/>
          </a:xfrm>
          <a:prstGeom prst="ellipse">
            <a:avLst/>
          </a:prstGeom>
          <a:solidFill>
            <a:schemeClr val="accent4"/>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FFFF"/>
              </a:solidFill>
            </a:endParaRPr>
          </a:p>
        </p:txBody>
      </p:sp>
      <p:sp>
        <p:nvSpPr>
          <p:cNvPr id="20" name="Ovale 16"/>
          <p:cNvSpPr/>
          <p:nvPr/>
        </p:nvSpPr>
        <p:spPr>
          <a:xfrm flipV="1">
            <a:off x="7652954" y="5197660"/>
            <a:ext cx="108000" cy="108000"/>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FFFFFF"/>
              </a:solidFill>
            </a:endParaRPr>
          </a:p>
        </p:txBody>
      </p:sp>
      <p:sp>
        <p:nvSpPr>
          <p:cNvPr id="21" name="Ovale 17"/>
          <p:cNvSpPr/>
          <p:nvPr/>
        </p:nvSpPr>
        <p:spPr>
          <a:xfrm flipV="1">
            <a:off x="7652954" y="5323532"/>
            <a:ext cx="108000" cy="108000"/>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FFFFFF"/>
              </a:solidFill>
            </a:endParaRPr>
          </a:p>
        </p:txBody>
      </p:sp>
      <p:sp>
        <p:nvSpPr>
          <p:cNvPr id="22" name="Ovale 18"/>
          <p:cNvSpPr/>
          <p:nvPr/>
        </p:nvSpPr>
        <p:spPr>
          <a:xfrm flipV="1">
            <a:off x="7652954" y="5071789"/>
            <a:ext cx="108000" cy="108000"/>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FFFFFF"/>
              </a:solidFill>
            </a:endParaRPr>
          </a:p>
        </p:txBody>
      </p:sp>
      <p:sp>
        <p:nvSpPr>
          <p:cNvPr id="23" name="Ovale 19"/>
          <p:cNvSpPr/>
          <p:nvPr/>
        </p:nvSpPr>
        <p:spPr>
          <a:xfrm flipV="1">
            <a:off x="3052379" y="3825032"/>
            <a:ext cx="108000" cy="108000"/>
          </a:xfrm>
          <a:prstGeom prst="ellipse">
            <a:avLst/>
          </a:prstGeom>
          <a:solidFill>
            <a:schemeClr val="accent5"/>
          </a:solidFill>
          <a:ln w="12700">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solidFill>
                <a:srgbClr val="FFFFFF"/>
              </a:solidFill>
            </a:endParaRPr>
          </a:p>
        </p:txBody>
      </p:sp>
      <p:sp>
        <p:nvSpPr>
          <p:cNvPr id="24" name="Ovale 20"/>
          <p:cNvSpPr/>
          <p:nvPr/>
        </p:nvSpPr>
        <p:spPr>
          <a:xfrm flipV="1">
            <a:off x="4046204" y="3536057"/>
            <a:ext cx="108000" cy="108000"/>
          </a:xfrm>
          <a:prstGeom prst="ellipse">
            <a:avLst/>
          </a:prstGeom>
          <a:solidFill>
            <a:schemeClr val="accent5"/>
          </a:solidFill>
          <a:ln w="12700">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solidFill>
                <a:srgbClr val="FFFFFF"/>
              </a:solidFill>
            </a:endParaRPr>
          </a:p>
        </p:txBody>
      </p:sp>
    </p:spTree>
    <p:extLst>
      <p:ext uri="{BB962C8B-B14F-4D97-AF65-F5344CB8AC3E}">
        <p14:creationId xmlns:p14="http://schemas.microsoft.com/office/powerpoint/2010/main" val="874264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1.875E-6 -1.85185E-6 L 0.21055 -1.85185E-6 " pathEditMode="relative" rAng="0" ptsTypes="AA">
                                      <p:cBhvr>
                                        <p:cTn id="10" dur="2000" fill="hold"/>
                                        <p:tgtEl>
                                          <p:spTgt spid="13"/>
                                        </p:tgtEl>
                                        <p:attrNameLst>
                                          <p:attrName>ppt_x</p:attrName>
                                          <p:attrName>ppt_y</p:attrName>
                                        </p:attrNameLst>
                                      </p:cBhvr>
                                      <p:rCtr x="10521" y="0"/>
                                    </p:animMotion>
                                  </p:childTnLst>
                                </p:cTn>
                              </p:par>
                            </p:childTnLst>
                          </p:cTn>
                        </p:par>
                        <p:par>
                          <p:cTn id="11" fill="hold">
                            <p:stCondLst>
                              <p:cond delay="2500"/>
                            </p:stCondLst>
                            <p:childTnLst>
                              <p:par>
                                <p:cTn id="12" presetID="27" presetClass="emph" presetSubtype="0" fill="remove" grpId="1" nodeType="afterEffect">
                                  <p:stCondLst>
                                    <p:cond delay="0"/>
                                  </p:stCondLst>
                                  <p:childTnLst>
                                    <p:animClr clrSpc="rgb" dir="cw">
                                      <p:cBhvr override="childStyle">
                                        <p:cTn id="13" dur="250" autoRev="1" fill="remove"/>
                                        <p:tgtEl>
                                          <p:spTgt spid="13"/>
                                        </p:tgtEl>
                                        <p:attrNameLst>
                                          <p:attrName>style.color</p:attrName>
                                        </p:attrNameLst>
                                      </p:cBhvr>
                                      <p:to>
                                        <a:schemeClr val="bg1"/>
                                      </p:to>
                                    </p:animClr>
                                    <p:animClr clrSpc="rgb" dir="cw">
                                      <p:cBhvr>
                                        <p:cTn id="14" dur="250" autoRev="1" fill="remove"/>
                                        <p:tgtEl>
                                          <p:spTgt spid="13"/>
                                        </p:tgtEl>
                                        <p:attrNameLst>
                                          <p:attrName>fillcolor</p:attrName>
                                        </p:attrNameLst>
                                      </p:cBhvr>
                                      <p:to>
                                        <a:schemeClr val="bg1"/>
                                      </p:to>
                                    </p:animClr>
                                    <p:set>
                                      <p:cBhvr>
                                        <p:cTn id="15" dur="250" autoRev="1" fill="remove"/>
                                        <p:tgtEl>
                                          <p:spTgt spid="13"/>
                                        </p:tgtEl>
                                        <p:attrNameLst>
                                          <p:attrName>fill.type</p:attrName>
                                        </p:attrNameLst>
                                      </p:cBhvr>
                                      <p:to>
                                        <p:strVal val="solid"/>
                                      </p:to>
                                    </p:set>
                                    <p:set>
                                      <p:cBhvr>
                                        <p:cTn id="16" dur="250" autoRev="1" fill="remove"/>
                                        <p:tgtEl>
                                          <p:spTgt spid="13"/>
                                        </p:tgtEl>
                                        <p:attrNameLst>
                                          <p:attrName>fill.on</p:attrName>
                                        </p:attrNameLst>
                                      </p:cBhvr>
                                      <p:to>
                                        <p:strVal val="true"/>
                                      </p:to>
                                    </p:se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500"/>
                            </p:stCondLst>
                            <p:childTnLst>
                              <p:par>
                                <p:cTn id="25" presetID="42" presetClass="path" presetSubtype="0" accel="50000" decel="50000" fill="hold" grpId="1" nodeType="afterEffect">
                                  <p:stCondLst>
                                    <p:cond delay="0"/>
                                  </p:stCondLst>
                                  <p:childTnLst>
                                    <p:animMotion origin="layout" path="M -4.16667E-6 -4.44444E-6 L 0.03959 -4.44444E-6 " pathEditMode="relative" rAng="0" ptsTypes="AA">
                                      <p:cBhvr>
                                        <p:cTn id="26" dur="1500" fill="hold"/>
                                        <p:tgtEl>
                                          <p:spTgt spid="15"/>
                                        </p:tgtEl>
                                        <p:attrNameLst>
                                          <p:attrName>ppt_x</p:attrName>
                                          <p:attrName>ppt_y</p:attrName>
                                        </p:attrNameLst>
                                      </p:cBhvr>
                                      <p:rCtr x="1979" y="0"/>
                                    </p:animMotion>
                                  </p:childTnLst>
                                </p:cTn>
                              </p:par>
                              <p:par>
                                <p:cTn id="27" presetID="42" presetClass="path" presetSubtype="0" accel="50000" decel="50000" fill="hold" grpId="1" nodeType="withEffect">
                                  <p:stCondLst>
                                    <p:cond delay="0"/>
                                  </p:stCondLst>
                                  <p:childTnLst>
                                    <p:animMotion origin="layout" path="M -4.16667E-6 2.59259E-6 L 0.03959 2.59259E-6 " pathEditMode="relative" rAng="0" ptsTypes="AA">
                                      <p:cBhvr>
                                        <p:cTn id="28" dur="1500" fill="hold"/>
                                        <p:tgtEl>
                                          <p:spTgt spid="14"/>
                                        </p:tgtEl>
                                        <p:attrNameLst>
                                          <p:attrName>ppt_x</p:attrName>
                                          <p:attrName>ppt_y</p:attrName>
                                        </p:attrNameLst>
                                      </p:cBhvr>
                                      <p:rCtr x="1979" y="0"/>
                                    </p:animMotion>
                                  </p:childTnLst>
                                </p:cTn>
                              </p:par>
                            </p:childTnLst>
                          </p:cTn>
                        </p:par>
                        <p:par>
                          <p:cTn id="29" fill="hold">
                            <p:stCondLst>
                              <p:cond delay="5000"/>
                            </p:stCondLst>
                            <p:childTnLst>
                              <p:par>
                                <p:cTn id="30" presetID="42" presetClass="path" presetSubtype="0" accel="50000" decel="50000" fill="hold" grpId="2" nodeType="afterEffect">
                                  <p:stCondLst>
                                    <p:cond delay="0"/>
                                  </p:stCondLst>
                                  <p:childTnLst>
                                    <p:animMotion origin="layout" path="M 0.03959 -4.44444E-6 L -4.16667E-6 -4.44444E-6 " pathEditMode="relative" rAng="0" ptsTypes="AA">
                                      <p:cBhvr>
                                        <p:cTn id="31" dur="1500" fill="hold"/>
                                        <p:tgtEl>
                                          <p:spTgt spid="15"/>
                                        </p:tgtEl>
                                        <p:attrNameLst>
                                          <p:attrName>ppt_x</p:attrName>
                                          <p:attrName>ppt_y</p:attrName>
                                        </p:attrNameLst>
                                      </p:cBhvr>
                                      <p:rCtr x="-1979" y="0"/>
                                    </p:animMotion>
                                  </p:childTnLst>
                                </p:cTn>
                              </p:par>
                              <p:par>
                                <p:cTn id="32" presetID="42" presetClass="path" presetSubtype="0" accel="50000" decel="50000" fill="hold" grpId="2" nodeType="withEffect">
                                  <p:stCondLst>
                                    <p:cond delay="0"/>
                                  </p:stCondLst>
                                  <p:childTnLst>
                                    <p:animMotion origin="layout" path="M 0.03959 2.59259E-6 L -4.16667E-6 2.59259E-6 " pathEditMode="relative" rAng="0" ptsTypes="AA">
                                      <p:cBhvr>
                                        <p:cTn id="33" dur="1500" fill="hold"/>
                                        <p:tgtEl>
                                          <p:spTgt spid="14"/>
                                        </p:tgtEl>
                                        <p:attrNameLst>
                                          <p:attrName>ppt_x</p:attrName>
                                          <p:attrName>ppt_y</p:attrName>
                                        </p:attrNameLst>
                                      </p:cBhvr>
                                      <p:rCtr x="-1979" y="0"/>
                                    </p:animMotion>
                                  </p:childTnLst>
                                </p:cTn>
                              </p:par>
                            </p:childTnLst>
                          </p:cTn>
                        </p:par>
                        <p:par>
                          <p:cTn id="34" fill="hold">
                            <p:stCondLst>
                              <p:cond delay="6500"/>
                            </p:stCondLst>
                            <p:childTnLst>
                              <p:par>
                                <p:cTn id="35" presetID="10" presetClass="exit" presetSubtype="0" fill="hold" grpId="3" nodeType="after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grpId="3"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par>
                          <p:cTn id="41" fill="hold">
                            <p:stCondLst>
                              <p:cond delay="7000"/>
                            </p:stCondLst>
                            <p:childTnLst>
                              <p:par>
                                <p:cTn id="42" presetID="42" presetClass="path" presetSubtype="0" accel="50000" decel="50000" fill="hold" grpId="2" nodeType="afterEffect">
                                  <p:stCondLst>
                                    <p:cond delay="0"/>
                                  </p:stCondLst>
                                  <p:childTnLst>
                                    <p:animMotion origin="layout" path="M 0.21055 -1.85185E-6 L -1.875E-6 -1.85185E-6 " pathEditMode="relative" rAng="0" ptsTypes="AA">
                                      <p:cBhvr>
                                        <p:cTn id="43" dur="2000" fill="hold"/>
                                        <p:tgtEl>
                                          <p:spTgt spid="13"/>
                                        </p:tgtEl>
                                        <p:attrNameLst>
                                          <p:attrName>ppt_x</p:attrName>
                                          <p:attrName>ppt_y</p:attrName>
                                        </p:attrNameLst>
                                      </p:cBhvr>
                                      <p:rCtr x="-10534" y="0"/>
                                    </p:animMotion>
                                  </p:childTnLst>
                                </p:cTn>
                              </p:par>
                            </p:childTnLst>
                          </p:cTn>
                        </p:par>
                        <p:par>
                          <p:cTn id="44" fill="hold">
                            <p:stCondLst>
                              <p:cond delay="9000"/>
                            </p:stCondLst>
                            <p:childTnLst>
                              <p:par>
                                <p:cTn id="45" presetID="10" presetClass="exit" presetSubtype="0" fill="hold" grpId="3" nodeType="after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500"/>
                            </p:stCondLst>
                            <p:childTnLst>
                              <p:par>
                                <p:cTn id="54" presetID="42" presetClass="path" presetSubtype="0" accel="50000" decel="50000" fill="hold" grpId="1" nodeType="afterEffect">
                                  <p:stCondLst>
                                    <p:cond delay="0"/>
                                  </p:stCondLst>
                                  <p:childTnLst>
                                    <p:animMotion origin="layout" path="M -4.16667E-7 2.59259E-6 L -0.03229 2.59259E-6 " pathEditMode="relative" rAng="0" ptsTypes="AA">
                                      <p:cBhvr>
                                        <p:cTn id="55" dur="1500" fill="hold"/>
                                        <p:tgtEl>
                                          <p:spTgt spid="16"/>
                                        </p:tgtEl>
                                        <p:attrNameLst>
                                          <p:attrName>ppt_x</p:attrName>
                                          <p:attrName>ppt_y</p:attrName>
                                        </p:attrNameLst>
                                      </p:cBhvr>
                                      <p:rCtr x="-1615" y="0"/>
                                    </p:animMotion>
                                  </p:childTnLst>
                                </p:cTn>
                              </p:par>
                            </p:childTnLst>
                          </p:cTn>
                        </p:par>
                        <p:par>
                          <p:cTn id="56" fill="hold">
                            <p:stCondLst>
                              <p:cond delay="2000"/>
                            </p:stCondLst>
                            <p:childTnLst>
                              <p:par>
                                <p:cTn id="57" presetID="42" presetClass="path" presetSubtype="0" accel="50000" decel="50000" fill="hold" grpId="2" nodeType="afterEffect">
                                  <p:stCondLst>
                                    <p:cond delay="0"/>
                                  </p:stCondLst>
                                  <p:childTnLst>
                                    <p:animMotion origin="layout" path="M -0.03229 2.59259E-6 L -4.16667E-7 2.59259E-6 " pathEditMode="relative" rAng="0" ptsTypes="AA">
                                      <p:cBhvr>
                                        <p:cTn id="58" dur="1500" fill="hold"/>
                                        <p:tgtEl>
                                          <p:spTgt spid="16"/>
                                        </p:tgtEl>
                                        <p:attrNameLst>
                                          <p:attrName>ppt_x</p:attrName>
                                          <p:attrName>ppt_y</p:attrName>
                                        </p:attrNameLst>
                                      </p:cBhvr>
                                      <p:rCtr x="1615" y="0"/>
                                    </p:animMotion>
                                  </p:childTnLst>
                                </p:cTn>
                              </p:par>
                            </p:childTnLst>
                          </p:cTn>
                        </p:par>
                        <p:par>
                          <p:cTn id="59" fill="hold">
                            <p:stCondLst>
                              <p:cond delay="3500"/>
                            </p:stCondLst>
                            <p:childTnLst>
                              <p:par>
                                <p:cTn id="60" presetID="10" presetClass="exit" presetSubtype="0" fill="hold" grpId="3" nodeType="after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4500"/>
                            </p:stCondLst>
                            <p:childTnLst>
                              <p:par>
                                <p:cTn id="68" presetID="42" presetClass="path" presetSubtype="0" accel="50000" decel="50000" fill="hold" grpId="1" nodeType="afterEffect">
                                  <p:stCondLst>
                                    <p:cond delay="0"/>
                                  </p:stCondLst>
                                  <p:childTnLst>
                                    <p:animMotion origin="layout" path="M -4.16667E-7 -4.44444E-6 L -0.03229 -4.44444E-6 " pathEditMode="relative" rAng="0" ptsTypes="AA">
                                      <p:cBhvr>
                                        <p:cTn id="69" dur="1500" fill="hold"/>
                                        <p:tgtEl>
                                          <p:spTgt spid="17"/>
                                        </p:tgtEl>
                                        <p:attrNameLst>
                                          <p:attrName>ppt_x</p:attrName>
                                          <p:attrName>ppt_y</p:attrName>
                                        </p:attrNameLst>
                                      </p:cBhvr>
                                      <p:rCtr x="-1615" y="0"/>
                                    </p:animMotion>
                                  </p:childTnLst>
                                </p:cTn>
                              </p:par>
                            </p:childTnLst>
                          </p:cTn>
                        </p:par>
                        <p:par>
                          <p:cTn id="70" fill="hold">
                            <p:stCondLst>
                              <p:cond delay="6000"/>
                            </p:stCondLst>
                            <p:childTnLst>
                              <p:par>
                                <p:cTn id="71" presetID="42" presetClass="path" presetSubtype="0" accel="50000" decel="50000" fill="hold" grpId="2" nodeType="afterEffect">
                                  <p:stCondLst>
                                    <p:cond delay="0"/>
                                  </p:stCondLst>
                                  <p:childTnLst>
                                    <p:animMotion origin="layout" path="M -0.03229 -4.44444E-6 L -4.16667E-7 -4.44444E-6 " pathEditMode="relative" rAng="0" ptsTypes="AA">
                                      <p:cBhvr>
                                        <p:cTn id="72" dur="1500" fill="hold"/>
                                        <p:tgtEl>
                                          <p:spTgt spid="17"/>
                                        </p:tgtEl>
                                        <p:attrNameLst>
                                          <p:attrName>ppt_x</p:attrName>
                                          <p:attrName>ppt_y</p:attrName>
                                        </p:attrNameLst>
                                      </p:cBhvr>
                                      <p:rCtr x="1615" y="0"/>
                                    </p:animMotion>
                                  </p:childTnLst>
                                </p:cTn>
                              </p:par>
                            </p:childTnLst>
                          </p:cTn>
                        </p:par>
                        <p:par>
                          <p:cTn id="73" fill="hold">
                            <p:stCondLst>
                              <p:cond delay="7500"/>
                            </p:stCondLst>
                            <p:childTnLst>
                              <p:par>
                                <p:cTn id="74" presetID="10" presetClass="exit" presetSubtype="0" fill="hold" grpId="3" nodeType="afterEffect">
                                  <p:stCondLst>
                                    <p:cond delay="0"/>
                                  </p:stCondLst>
                                  <p:childTnLst>
                                    <p:animEffect transition="out" filter="fade">
                                      <p:cBhvr>
                                        <p:cTn id="75" dur="500"/>
                                        <p:tgtEl>
                                          <p:spTgt spid="17"/>
                                        </p:tgtEl>
                                      </p:cBhvr>
                                    </p:animEffect>
                                    <p:set>
                                      <p:cBhvr>
                                        <p:cTn id="76" dur="1" fill="hold">
                                          <p:stCondLst>
                                            <p:cond delay="499"/>
                                          </p:stCondLst>
                                        </p:cTn>
                                        <p:tgtEl>
                                          <p:spTgt spid="17"/>
                                        </p:tgtEl>
                                        <p:attrNameLst>
                                          <p:attrName>style.visibility</p:attrName>
                                        </p:attrNameLst>
                                      </p:cBhvr>
                                      <p:to>
                                        <p:strVal val="hidden"/>
                                      </p:to>
                                    </p:set>
                                  </p:childTnLst>
                                </p:cTn>
                              </p:par>
                            </p:childTnLst>
                          </p:cTn>
                        </p:par>
                        <p:par>
                          <p:cTn id="77" fill="hold">
                            <p:stCondLst>
                              <p:cond delay="8000"/>
                            </p:stCondLst>
                            <p:childTnLst>
                              <p:par>
                                <p:cTn id="78" presetID="10" presetClass="entr" presetSubtype="0" fill="hold" grpId="0" nodeType="after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par>
                          <p:cTn id="81" fill="hold">
                            <p:stCondLst>
                              <p:cond delay="8500"/>
                            </p:stCondLst>
                            <p:childTnLst>
                              <p:par>
                                <p:cTn id="82" presetID="36" presetClass="path" presetSubtype="0" accel="50000" decel="50000" fill="hold" grpId="1" nodeType="afterEffect">
                                  <p:stCondLst>
                                    <p:cond delay="0"/>
                                  </p:stCondLst>
                                  <p:childTnLst>
                                    <p:animMotion origin="layout" path="M -4.16667E-7 -4.07407E-6 L 0.0013 0.10024 C 0.0013 0.10047 0.00469 0.11065 -0.01042 0.11274 L -0.08932 0.11274 " pathEditMode="relative" rAng="0" ptsTypes="FfAF">
                                      <p:cBhvr>
                                        <p:cTn id="83" dur="1750" fill="hold"/>
                                        <p:tgtEl>
                                          <p:spTgt spid="18"/>
                                        </p:tgtEl>
                                        <p:attrNameLst>
                                          <p:attrName>ppt_x</p:attrName>
                                          <p:attrName>ppt_y</p:attrName>
                                        </p:attrNameLst>
                                      </p:cBhvr>
                                      <p:rCtr x="-4232" y="5625"/>
                                    </p:animMotion>
                                  </p:childTnLst>
                                </p:cTn>
                              </p:par>
                            </p:childTnLst>
                          </p:cTn>
                        </p:par>
                        <p:par>
                          <p:cTn id="84" fill="hold">
                            <p:stCondLst>
                              <p:cond delay="10250"/>
                            </p:stCondLst>
                            <p:childTnLst>
                              <p:par>
                                <p:cTn id="85" presetID="10" presetClass="exit" presetSubtype="0" fill="hold" grpId="2" nodeType="afterEffect">
                                  <p:stCondLst>
                                    <p:cond delay="0"/>
                                  </p:stCondLst>
                                  <p:childTnLst>
                                    <p:animEffect transition="out" filter="fade">
                                      <p:cBhvr>
                                        <p:cTn id="86" dur="500"/>
                                        <p:tgtEl>
                                          <p:spTgt spid="18"/>
                                        </p:tgtEl>
                                      </p:cBhvr>
                                    </p:animEffect>
                                    <p:set>
                                      <p:cBhvr>
                                        <p:cTn id="87" dur="1" fill="hold">
                                          <p:stCondLst>
                                            <p:cond delay="499"/>
                                          </p:stCondLst>
                                        </p:cTn>
                                        <p:tgtEl>
                                          <p:spTgt spid="1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par>
                          <p:cTn id="93" fill="hold">
                            <p:stCondLst>
                              <p:cond delay="500"/>
                            </p:stCondLst>
                            <p:childTnLst>
                              <p:par>
                                <p:cTn id="94" presetID="50" presetClass="path" presetSubtype="0" accel="50000" decel="50000" fill="hold" grpId="1" nodeType="afterEffect">
                                  <p:stCondLst>
                                    <p:cond delay="0"/>
                                  </p:stCondLst>
                                  <p:childTnLst>
                                    <p:animMotion origin="layout" path="M 3.95833E-6 -0.00046 L 3.95833E-6 0.17315 C 3.95833E-6 0.2507 0.00078 0.34746 -0.01003 0.34746 L -0.04844 0.34676 " pathEditMode="relative" rAng="0" ptsTypes="FfFF">
                                      <p:cBhvr>
                                        <p:cTn id="95" dur="2000" fill="hold"/>
                                        <p:tgtEl>
                                          <p:spTgt spid="19"/>
                                        </p:tgtEl>
                                        <p:attrNameLst>
                                          <p:attrName>ppt_x</p:attrName>
                                          <p:attrName>ppt_y</p:attrName>
                                        </p:attrNameLst>
                                      </p:cBhvr>
                                      <p:rCtr x="-2383" y="17384"/>
                                    </p:animMotion>
                                  </p:childTnLst>
                                </p:cTn>
                              </p:par>
                            </p:childTnLst>
                          </p:cTn>
                        </p:par>
                        <p:par>
                          <p:cTn id="96" fill="hold">
                            <p:stCondLst>
                              <p:cond delay="2500"/>
                            </p:stCondLst>
                            <p:childTnLst>
                              <p:par>
                                <p:cTn id="97" presetID="10" presetClass="exit" presetSubtype="0" fill="hold" grpId="2" nodeType="afterEffect">
                                  <p:stCondLst>
                                    <p:cond delay="0"/>
                                  </p:stCondLst>
                                  <p:childTnLst>
                                    <p:animEffect transition="out" filter="fade">
                                      <p:cBhvr>
                                        <p:cTn id="98" dur="500"/>
                                        <p:tgtEl>
                                          <p:spTgt spid="19"/>
                                        </p:tgtEl>
                                      </p:cBhvr>
                                    </p:animEffect>
                                    <p:set>
                                      <p:cBhvr>
                                        <p:cTn id="99" dur="1" fill="hold">
                                          <p:stCondLst>
                                            <p:cond delay="499"/>
                                          </p:stCondLst>
                                        </p:cTn>
                                        <p:tgtEl>
                                          <p:spTgt spid="19"/>
                                        </p:tgtEl>
                                        <p:attrNameLst>
                                          <p:attrName>style.visibility</p:attrName>
                                        </p:attrNameLst>
                                      </p:cBhvr>
                                      <p:to>
                                        <p:strVal val="hidden"/>
                                      </p:to>
                                    </p:set>
                                  </p:childTnLst>
                                </p:cTn>
                              </p:par>
                            </p:childTnLst>
                          </p:cTn>
                        </p:par>
                        <p:par>
                          <p:cTn id="100" fill="hold">
                            <p:stCondLst>
                              <p:cond delay="3000"/>
                            </p:stCondLst>
                            <p:childTnLst>
                              <p:par>
                                <p:cTn id="101" presetID="10" presetClass="entr" presetSubtype="0"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fade">
                                      <p:cBhvr>
                                        <p:cTn id="109" dur="500"/>
                                        <p:tgtEl>
                                          <p:spTgt spid="21"/>
                                        </p:tgtEl>
                                      </p:cBhvr>
                                    </p:animEffect>
                                  </p:childTnLst>
                                </p:cTn>
                              </p:par>
                            </p:childTnLst>
                          </p:cTn>
                        </p:par>
                        <p:par>
                          <p:cTn id="110" fill="hold">
                            <p:stCondLst>
                              <p:cond delay="3500"/>
                            </p:stCondLst>
                            <p:childTnLst>
                              <p:par>
                                <p:cTn id="111" presetID="43" presetClass="path" presetSubtype="0" accel="50000" decel="50000" fill="hold" grpId="1" nodeType="afterEffect">
                                  <p:stCondLst>
                                    <p:cond delay="0"/>
                                  </p:stCondLst>
                                  <p:childTnLst>
                                    <p:animMotion origin="layout" path="M 0.00026 -0.00023 C 0.00026 -3.7037E-6 -0.01028 0.00417 -0.01276 -0.00509 C -0.01523 -0.01435 -0.00898 -0.04444 -0.01497 -0.05532 C -0.0207 -0.06597 -0.02096 -0.06273 -0.04779 -0.06481 L -0.17658 -0.06689 C -0.25589 -0.06689 -0.35629 -0.05578 -0.35629 -0.07662 L -0.35616 -0.10277 " pathEditMode="relative" rAng="0" ptsTypes="fssAfFf">
                                      <p:cBhvr>
                                        <p:cTn id="112" dur="2500" fill="hold"/>
                                        <p:tgtEl>
                                          <p:spTgt spid="22"/>
                                        </p:tgtEl>
                                        <p:attrNameLst>
                                          <p:attrName>ppt_x</p:attrName>
                                          <p:attrName>ppt_y</p:attrName>
                                        </p:attrNameLst>
                                      </p:cBhvr>
                                      <p:rCtr x="-17828" y="-4907"/>
                                    </p:animMotion>
                                  </p:childTnLst>
                                </p:cTn>
                              </p:par>
                              <p:par>
                                <p:cTn id="113" presetID="50" presetClass="path" presetSubtype="0" accel="50000" decel="50000" fill="hold" grpId="1" nodeType="withEffect">
                                  <p:stCondLst>
                                    <p:cond delay="0"/>
                                  </p:stCondLst>
                                  <p:childTnLst>
                                    <p:animMotion origin="layout" path="M -1.45833E-6 -2.22222E-6 L -0.21042 -2.22222E-6 C -0.30469 -2.22222E-6 -0.42122 0.00301 -0.42122 -0.0243 L -0.42083 -0.12129 " pathEditMode="relative" rAng="0" ptsTypes="FfFF">
                                      <p:cBhvr>
                                        <p:cTn id="114" dur="3000" fill="hold"/>
                                        <p:tgtEl>
                                          <p:spTgt spid="20"/>
                                        </p:tgtEl>
                                        <p:attrNameLst>
                                          <p:attrName>ppt_x</p:attrName>
                                          <p:attrName>ppt_y</p:attrName>
                                        </p:attrNameLst>
                                      </p:cBhvr>
                                      <p:rCtr x="-21068" y="-5926"/>
                                    </p:animMotion>
                                  </p:childTnLst>
                                </p:cTn>
                              </p:par>
                              <p:par>
                                <p:cTn id="115" presetID="50" presetClass="path" presetSubtype="0" accel="50000" decel="50000" fill="hold" grpId="1" nodeType="withEffect">
                                  <p:stCondLst>
                                    <p:cond delay="0"/>
                                  </p:stCondLst>
                                  <p:childTnLst>
                                    <p:animMotion origin="layout" path="M -3.78174E-6 2.22222E-6 C -0.00234 0.00486 -0.00833 -0.0044 -0.01276 0.01296 C -0.01719 0.03032 -0.01067 0.04884 -0.01823 0.05671 C -0.02578 0.06458 -0.01549 0.05949 -0.05795 0.06041 C -0.1004 0.06134 -0.20745 0.06296 -0.27282 0.0618 C -0.33819 0.06065 -0.41346 0.06597 -0.45019 0.05347 C -0.46112 0.01875 -0.45448 -0.02639 -0.45565 -0.07292 C -0.45683 -0.11945 -0.4567 -0.20093 -0.45696 -0.22639 " pathEditMode="relative" rAng="0" ptsTypes="fsaaafaf">
                                      <p:cBhvr>
                                        <p:cTn id="116" dur="3750" fill="hold"/>
                                        <p:tgtEl>
                                          <p:spTgt spid="21"/>
                                        </p:tgtEl>
                                        <p:attrNameLst>
                                          <p:attrName>ppt_x</p:attrName>
                                          <p:attrName>ppt_y</p:attrName>
                                        </p:attrNameLst>
                                      </p:cBhvr>
                                      <p:rCtr x="-23063" y="-8032"/>
                                    </p:animMotion>
                                  </p:childTnLst>
                                </p:cTn>
                              </p:par>
                            </p:childTnLst>
                          </p:cTn>
                        </p:par>
                        <p:par>
                          <p:cTn id="117" fill="hold">
                            <p:stCondLst>
                              <p:cond delay="7250"/>
                            </p:stCondLst>
                            <p:childTnLst>
                              <p:par>
                                <p:cTn id="118" presetID="10" presetClass="exit" presetSubtype="0" fill="hold" grpId="2" nodeType="afterEffect">
                                  <p:stCondLst>
                                    <p:cond delay="0"/>
                                  </p:stCondLst>
                                  <p:childTnLst>
                                    <p:animEffect transition="out" filter="fade">
                                      <p:cBhvr>
                                        <p:cTn id="119" dur="500"/>
                                        <p:tgtEl>
                                          <p:spTgt spid="22"/>
                                        </p:tgtEl>
                                      </p:cBhvr>
                                    </p:animEffect>
                                    <p:set>
                                      <p:cBhvr>
                                        <p:cTn id="120" dur="1" fill="hold">
                                          <p:stCondLst>
                                            <p:cond delay="499"/>
                                          </p:stCondLst>
                                        </p:cTn>
                                        <p:tgtEl>
                                          <p:spTgt spid="22"/>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transition="out" filter="fade">
                                      <p:cBhvr>
                                        <p:cTn id="122" dur="500"/>
                                        <p:tgtEl>
                                          <p:spTgt spid="20"/>
                                        </p:tgtEl>
                                      </p:cBhvr>
                                    </p:animEffect>
                                    <p:set>
                                      <p:cBhvr>
                                        <p:cTn id="123" dur="1" fill="hold">
                                          <p:stCondLst>
                                            <p:cond delay="499"/>
                                          </p:stCondLst>
                                        </p:cTn>
                                        <p:tgtEl>
                                          <p:spTgt spid="20"/>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500"/>
                                        <p:tgtEl>
                                          <p:spTgt spid="21"/>
                                        </p:tgtEl>
                                      </p:cBhvr>
                                    </p:animEffect>
                                    <p:set>
                                      <p:cBhvr>
                                        <p:cTn id="126" dur="1" fill="hold">
                                          <p:stCondLst>
                                            <p:cond delay="499"/>
                                          </p:stCondLst>
                                        </p:cTn>
                                        <p:tgtEl>
                                          <p:spTgt spid="2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3"/>
                                        </p:tgtEl>
                                        <p:attrNameLst>
                                          <p:attrName>style.visibility</p:attrName>
                                        </p:attrNameLst>
                                      </p:cBhvr>
                                      <p:to>
                                        <p:strVal val="visible"/>
                                      </p:to>
                                    </p:set>
                                    <p:animEffect transition="in" filter="fade">
                                      <p:cBhvr>
                                        <p:cTn id="131" dur="500"/>
                                        <p:tgtEl>
                                          <p:spTgt spid="23"/>
                                        </p:tgtEl>
                                      </p:cBhvr>
                                    </p:animEffect>
                                  </p:childTnLst>
                                </p:cTn>
                              </p:par>
                            </p:childTnLst>
                          </p:cTn>
                        </p:par>
                        <p:par>
                          <p:cTn id="132" fill="hold">
                            <p:stCondLst>
                              <p:cond delay="500"/>
                            </p:stCondLst>
                            <p:childTnLst>
                              <p:par>
                                <p:cTn id="133" presetID="1" presetClass="path" presetSubtype="0" accel="50000" decel="50000" fill="hold" grpId="1" nodeType="afterEffect">
                                  <p:stCondLst>
                                    <p:cond delay="0"/>
                                  </p:stCondLst>
                                  <p:childTnLst>
                                    <p:animMotion origin="layout" path="M -0.00013 0.00046 C -0.03607 -0.01875 -0.06029 -0.06042 -0.05534 -0.09445 C -0.04922 -0.12708 -0.01576 -0.13866 0.02018 -0.11945 C 0.05612 -0.10023 0.0806 -0.05764 0.07526 -0.02477 C 0.0694 0.00856 0.03607 0.01968 -0.00013 0.00046 Z " pathEditMode="relative" rAng="11808224" ptsTypes="fffff">
                                      <p:cBhvr>
                                        <p:cTn id="134" dur="2000" fill="hold"/>
                                        <p:tgtEl>
                                          <p:spTgt spid="23"/>
                                        </p:tgtEl>
                                        <p:attrNameLst>
                                          <p:attrName>ppt_x</p:attrName>
                                          <p:attrName>ppt_y</p:attrName>
                                        </p:attrNameLst>
                                      </p:cBhvr>
                                      <p:rCtr x="1016" y="-5995"/>
                                    </p:animMotion>
                                  </p:childTnLst>
                                </p:cTn>
                              </p:par>
                            </p:childTnLst>
                          </p:cTn>
                        </p:par>
                        <p:par>
                          <p:cTn id="135" fill="hold">
                            <p:stCondLst>
                              <p:cond delay="2500"/>
                            </p:stCondLst>
                            <p:childTnLst>
                              <p:par>
                                <p:cTn id="136" presetID="10" presetClass="exit" presetSubtype="0" fill="hold" grpId="2" nodeType="afterEffect">
                                  <p:stCondLst>
                                    <p:cond delay="0"/>
                                  </p:stCondLst>
                                  <p:childTnLst>
                                    <p:animEffect transition="out" filter="fade">
                                      <p:cBhvr>
                                        <p:cTn id="137" dur="500"/>
                                        <p:tgtEl>
                                          <p:spTgt spid="23"/>
                                        </p:tgtEl>
                                      </p:cBhvr>
                                    </p:animEffect>
                                    <p:set>
                                      <p:cBhvr>
                                        <p:cTn id="138" dur="1" fill="hold">
                                          <p:stCondLst>
                                            <p:cond delay="499"/>
                                          </p:stCondLst>
                                        </p:cTn>
                                        <p:tgtEl>
                                          <p:spTgt spid="23"/>
                                        </p:tgtEl>
                                        <p:attrNameLst>
                                          <p:attrName>style.visibility</p:attrName>
                                        </p:attrNameLst>
                                      </p:cBhvr>
                                      <p:to>
                                        <p:strVal val="hidden"/>
                                      </p:to>
                                    </p:set>
                                  </p:childTnLst>
                                </p:cTn>
                              </p:par>
                            </p:childTnLst>
                          </p:cTn>
                        </p:par>
                        <p:par>
                          <p:cTn id="139" fill="hold">
                            <p:stCondLst>
                              <p:cond delay="3000"/>
                            </p:stCondLst>
                            <p:childTnLst>
                              <p:par>
                                <p:cTn id="140" presetID="10" presetClass="entr" presetSubtype="0" fill="hold" grpId="0" nodeType="after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500"/>
                                        <p:tgtEl>
                                          <p:spTgt spid="24"/>
                                        </p:tgtEl>
                                      </p:cBhvr>
                                    </p:animEffect>
                                  </p:childTnLst>
                                </p:cTn>
                              </p:par>
                            </p:childTnLst>
                          </p:cTn>
                        </p:par>
                        <p:par>
                          <p:cTn id="143" fill="hold">
                            <p:stCondLst>
                              <p:cond delay="3500"/>
                            </p:stCondLst>
                            <p:childTnLst>
                              <p:par>
                                <p:cTn id="144" presetID="42" presetClass="path" presetSubtype="0" accel="50000" decel="50000" fill="hold" grpId="1" nodeType="afterEffect">
                                  <p:stCondLst>
                                    <p:cond delay="0"/>
                                  </p:stCondLst>
                                  <p:childTnLst>
                                    <p:animMotion origin="layout" path="M 1.875E-6 3.7037E-7 L 0.23555 3.7037E-7 " pathEditMode="relative" rAng="0" ptsTypes="AA">
                                      <p:cBhvr>
                                        <p:cTn id="145" dur="2000" fill="hold"/>
                                        <p:tgtEl>
                                          <p:spTgt spid="24"/>
                                        </p:tgtEl>
                                        <p:attrNameLst>
                                          <p:attrName>ppt_x</p:attrName>
                                          <p:attrName>ppt_y</p:attrName>
                                        </p:attrNameLst>
                                      </p:cBhvr>
                                      <p:rCtr x="11771" y="0"/>
                                    </p:animMotion>
                                  </p:childTnLst>
                                </p:cTn>
                              </p:par>
                            </p:childTnLst>
                          </p:cTn>
                        </p:par>
                        <p:par>
                          <p:cTn id="146" fill="hold">
                            <p:stCondLst>
                              <p:cond delay="5500"/>
                            </p:stCondLst>
                            <p:childTnLst>
                              <p:par>
                                <p:cTn id="147" presetID="42" presetClass="path" presetSubtype="0" accel="50000" decel="50000" fill="hold" grpId="3" nodeType="afterEffect">
                                  <p:stCondLst>
                                    <p:cond delay="0"/>
                                  </p:stCondLst>
                                  <p:childTnLst>
                                    <p:animMotion origin="layout" path="M 0.23555 3.7037E-7 L 1.875E-6 3.7037E-7 " pathEditMode="relative" rAng="0" ptsTypes="AA">
                                      <p:cBhvr>
                                        <p:cTn id="148" dur="2000" fill="hold"/>
                                        <p:tgtEl>
                                          <p:spTgt spid="24"/>
                                        </p:tgtEl>
                                        <p:attrNameLst>
                                          <p:attrName>ppt_x</p:attrName>
                                          <p:attrName>ppt_y</p:attrName>
                                        </p:attrNameLst>
                                      </p:cBhvr>
                                      <p:rCtr x="-11784" y="0"/>
                                    </p:animMotion>
                                  </p:childTnLst>
                                </p:cTn>
                              </p:par>
                            </p:childTnLst>
                          </p:cTn>
                        </p:par>
                        <p:par>
                          <p:cTn id="149" fill="hold">
                            <p:stCondLst>
                              <p:cond delay="7500"/>
                            </p:stCondLst>
                            <p:childTnLst>
                              <p:par>
                                <p:cTn id="150" presetID="10" presetClass="exit" presetSubtype="0" fill="hold" grpId="2" nodeType="afterEffect">
                                  <p:stCondLst>
                                    <p:cond delay="0"/>
                                  </p:stCondLst>
                                  <p:childTnLst>
                                    <p:animEffect transition="out" filter="fade">
                                      <p:cBhvr>
                                        <p:cTn id="151" dur="500"/>
                                        <p:tgtEl>
                                          <p:spTgt spid="24"/>
                                        </p:tgtEl>
                                      </p:cBhvr>
                                    </p:animEffect>
                                    <p:set>
                                      <p:cBhvr>
                                        <p:cTn id="15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P spid="17" grpId="2" animBg="1"/>
      <p:bldP spid="17" grpId="3"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animBg="1"/>
      <p:bldP spid="24" grpId="1" animBg="1"/>
      <p:bldP spid="24" grpId="2" animBg="1"/>
      <p:bldP spid="24"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Price update in a </a:t>
            </a:r>
            <a:br>
              <a:rPr lang="en-US" dirty="0" smtClean="0"/>
            </a:br>
            <a:r>
              <a:rPr lang="en-US" dirty="0" smtClean="0"/>
              <a:t>chain of stores</a:t>
            </a:r>
            <a:endParaRPr lang="en-US" dirty="0"/>
          </a:p>
        </p:txBody>
      </p:sp>
      <p:sp>
        <p:nvSpPr>
          <p:cNvPr id="6" name="Text Placeholder 5"/>
          <p:cNvSpPr>
            <a:spLocks noGrp="1"/>
          </p:cNvSpPr>
          <p:nvPr>
            <p:ph type="body" sz="quarter" idx="10"/>
          </p:nvPr>
        </p:nvSpPr>
        <p:spPr/>
        <p:txBody>
          <a:bodyPr/>
          <a:lstStyle/>
          <a:p>
            <a:r>
              <a:rPr lang="en-US" dirty="0" smtClean="0"/>
              <a:t>demo </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35069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495794"/>
          </a:xfrm>
        </p:spPr>
        <p:txBody>
          <a:bodyPr/>
          <a:lstStyle/>
          <a:p>
            <a:r>
              <a:rPr lang="en-US" dirty="0" smtClean="0"/>
              <a:t>Benefits of Refreshed Architecture </a:t>
            </a:r>
            <a:br>
              <a:rPr lang="en-US" dirty="0" smtClean="0"/>
            </a:br>
            <a:r>
              <a:rPr lang="en-US" dirty="0" smtClean="0"/>
              <a:t>with Service Bus Topics</a:t>
            </a:r>
            <a:endParaRPr lang="en-US" dirty="0"/>
          </a:p>
        </p:txBody>
      </p:sp>
      <p:sp>
        <p:nvSpPr>
          <p:cNvPr id="6" name="Text Placeholder 5"/>
          <p:cNvSpPr>
            <a:spLocks noGrp="1"/>
          </p:cNvSpPr>
          <p:nvPr>
            <p:ph type="body" sz="quarter" idx="10"/>
          </p:nvPr>
        </p:nvSpPr>
        <p:spPr>
          <a:xfrm>
            <a:off x="517525" y="2381250"/>
            <a:ext cx="11149013" cy="3363998"/>
          </a:xfrm>
        </p:spPr>
        <p:txBody>
          <a:bodyPr/>
          <a:lstStyle/>
          <a:p>
            <a:pPr marL="0" defTabSz="913788" fontAlgn="base">
              <a:spcBef>
                <a:spcPts val="1200"/>
              </a:spcBef>
              <a:spcAft>
                <a:spcPts val="0"/>
              </a:spcAft>
            </a:pPr>
            <a:r>
              <a:rPr lang="en-US" spc="0" dirty="0" smtClean="0">
                <a:solidFill>
                  <a:schemeClr val="accent2">
                    <a:alpha val="99000"/>
                  </a:schemeClr>
                </a:solidFill>
              </a:rPr>
              <a:t>Simpler architecture</a:t>
            </a:r>
          </a:p>
          <a:p>
            <a:pPr marL="0" defTabSz="913788" fontAlgn="base">
              <a:spcBef>
                <a:spcPts val="300"/>
              </a:spcBef>
              <a:spcAft>
                <a:spcPts val="0"/>
              </a:spcAft>
            </a:pPr>
            <a:r>
              <a:rPr lang="en-US" sz="2000" spc="0" dirty="0" smtClean="0">
                <a:solidFill>
                  <a:srgbClr val="595959">
                    <a:alpha val="99000"/>
                  </a:srgbClr>
                </a:solidFill>
                <a:latin typeface="+mn-lt"/>
              </a:rPr>
              <a:t>Reduced load on Web Roles and SQL Azure</a:t>
            </a:r>
          </a:p>
          <a:p>
            <a:pPr marL="0" defTabSz="913788" fontAlgn="base">
              <a:spcBef>
                <a:spcPts val="300"/>
              </a:spcBef>
              <a:spcAft>
                <a:spcPts val="0"/>
              </a:spcAft>
            </a:pPr>
            <a:r>
              <a:rPr lang="en-US" sz="2000" spc="0" dirty="0" smtClean="0">
                <a:solidFill>
                  <a:srgbClr val="595959">
                    <a:alpha val="99000"/>
                  </a:srgbClr>
                </a:solidFill>
                <a:latin typeface="+mn-lt"/>
              </a:rPr>
              <a:t>Push-based notification to clients</a:t>
            </a:r>
          </a:p>
          <a:p>
            <a:pPr marL="280988" indent="-280988" defTabSz="913788" fontAlgn="base">
              <a:spcBef>
                <a:spcPts val="300"/>
              </a:spcBef>
              <a:spcAft>
                <a:spcPts val="0"/>
              </a:spcAft>
            </a:pPr>
            <a:r>
              <a:rPr lang="en-US" sz="1600" spc="0" dirty="0" smtClean="0">
                <a:solidFill>
                  <a:srgbClr val="595959">
                    <a:alpha val="99000"/>
                  </a:srgbClr>
                </a:solidFill>
                <a:latin typeface="+mn-lt"/>
              </a:rPr>
              <a:t>Saved 62% web services calls (15% CPU time)</a:t>
            </a:r>
          </a:p>
          <a:p>
            <a:pPr marL="0" defTabSz="913788" fontAlgn="base">
              <a:spcBef>
                <a:spcPts val="1200"/>
              </a:spcBef>
              <a:spcAft>
                <a:spcPts val="0"/>
              </a:spcAft>
            </a:pPr>
            <a:r>
              <a:rPr lang="en-US" sz="2000" spc="0" dirty="0" smtClean="0">
                <a:solidFill>
                  <a:srgbClr val="595959">
                    <a:alpha val="99000"/>
                  </a:srgbClr>
                </a:solidFill>
                <a:latin typeface="+mn-lt"/>
              </a:rPr>
              <a:t>Less infrastructure code required</a:t>
            </a:r>
          </a:p>
          <a:p>
            <a:pPr marL="277813" indent="-277813" defTabSz="913788" fontAlgn="base">
              <a:spcBef>
                <a:spcPts val="300"/>
              </a:spcBef>
              <a:spcAft>
                <a:spcPts val="0"/>
              </a:spcAft>
            </a:pPr>
            <a:r>
              <a:rPr lang="en-US" sz="1600" spc="0" dirty="0" smtClean="0">
                <a:solidFill>
                  <a:srgbClr val="595959">
                    <a:alpha val="99000"/>
                  </a:srgbClr>
                </a:solidFill>
                <a:latin typeface="+mn-lt"/>
              </a:rPr>
              <a:t>Service Bus handles event notification</a:t>
            </a:r>
          </a:p>
          <a:p>
            <a:pPr marL="277813" indent="-277813" defTabSz="913788" fontAlgn="base">
              <a:spcBef>
                <a:spcPts val="300"/>
              </a:spcBef>
              <a:spcAft>
                <a:spcPts val="0"/>
              </a:spcAft>
            </a:pPr>
            <a:r>
              <a:rPr lang="en-US" sz="1600" spc="0" dirty="0" smtClean="0">
                <a:solidFill>
                  <a:srgbClr val="595959">
                    <a:alpha val="99000"/>
                  </a:srgbClr>
                </a:solidFill>
                <a:latin typeface="+mn-lt"/>
              </a:rPr>
              <a:t>aKite Retail Web Services focused on business relevant functions</a:t>
            </a:r>
          </a:p>
          <a:p>
            <a:pPr marL="460375" defTabSz="913788" fontAlgn="base">
              <a:spcBef>
                <a:spcPts val="300"/>
              </a:spcBef>
              <a:spcAft>
                <a:spcPts val="0"/>
              </a:spcAft>
            </a:pPr>
            <a:endParaRPr lang="en-US" sz="1600" spc="0" dirty="0" smtClean="0">
              <a:solidFill>
                <a:srgbClr val="595959">
                  <a:alpha val="99000"/>
                </a:srgbClr>
              </a:solidFill>
              <a:latin typeface="+mn-lt"/>
            </a:endParaRPr>
          </a:p>
          <a:p>
            <a:pPr marL="0" defTabSz="913788" fontAlgn="base">
              <a:spcBef>
                <a:spcPts val="1200"/>
              </a:spcBef>
              <a:spcAft>
                <a:spcPts val="0"/>
              </a:spcAft>
            </a:pPr>
            <a:r>
              <a:rPr lang="en-US" spc="0" dirty="0" smtClean="0">
                <a:solidFill>
                  <a:schemeClr val="accent2">
                    <a:alpha val="99000"/>
                  </a:schemeClr>
                </a:solidFill>
              </a:rPr>
              <a:t>aKite scales better!</a:t>
            </a:r>
            <a:endParaRPr lang="en-US" spc="0" dirty="0">
              <a:solidFill>
                <a:schemeClr val="accent2">
                  <a:alpha val="99000"/>
                </a:schemeClr>
              </a:solidFill>
            </a:endParaRPr>
          </a:p>
        </p:txBody>
      </p:sp>
      <p:grpSp>
        <p:nvGrpSpPr>
          <p:cNvPr id="7" name="Group 6"/>
          <p:cNvGrpSpPr/>
          <p:nvPr/>
        </p:nvGrpSpPr>
        <p:grpSpPr bwMode="black">
          <a:xfrm>
            <a:off x="7179094" y="2586954"/>
            <a:ext cx="4359090" cy="1676142"/>
            <a:chOff x="10315034" y="4527098"/>
            <a:chExt cx="789911" cy="303813"/>
          </a:xfrm>
          <a:solidFill>
            <a:schemeClr val="tx2"/>
          </a:solidFill>
        </p:grpSpPr>
        <p:sp>
          <p:nvSpPr>
            <p:cNvPr id="8" name="Freeform 106"/>
            <p:cNvSpPr>
              <a:spLocks/>
            </p:cNvSpPr>
            <p:nvPr/>
          </p:nvSpPr>
          <p:spPr bwMode="black">
            <a:xfrm>
              <a:off x="10315034" y="4648623"/>
              <a:ext cx="141779" cy="84133"/>
            </a:xfrm>
            <a:custGeom>
              <a:avLst/>
              <a:gdLst>
                <a:gd name="T0" fmla="*/ 77 w 77"/>
                <a:gd name="T1" fmla="*/ 33 h 46"/>
                <a:gd name="T2" fmla="*/ 77 w 77"/>
                <a:gd name="T3" fmla="*/ 12 h 46"/>
                <a:gd name="T4" fmla="*/ 65 w 77"/>
                <a:gd name="T5" fmla="*/ 0 h 46"/>
                <a:gd name="T6" fmla="*/ 13 w 77"/>
                <a:gd name="T7" fmla="*/ 0 h 46"/>
                <a:gd name="T8" fmla="*/ 0 w 77"/>
                <a:gd name="T9" fmla="*/ 12 h 46"/>
                <a:gd name="T10" fmla="*/ 0 w 77"/>
                <a:gd name="T11" fmla="*/ 33 h 46"/>
                <a:gd name="T12" fmla="*/ 13 w 77"/>
                <a:gd name="T13" fmla="*/ 46 h 46"/>
                <a:gd name="T14" fmla="*/ 65 w 77"/>
                <a:gd name="T15" fmla="*/ 46 h 46"/>
                <a:gd name="T16" fmla="*/ 77 w 77"/>
                <a:gd name="T17"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77" y="33"/>
                  </a:moveTo>
                  <a:cubicBezTo>
                    <a:pt x="77" y="12"/>
                    <a:pt x="77" y="12"/>
                    <a:pt x="77" y="12"/>
                  </a:cubicBezTo>
                  <a:cubicBezTo>
                    <a:pt x="77" y="5"/>
                    <a:pt x="72" y="0"/>
                    <a:pt x="65" y="0"/>
                  </a:cubicBezTo>
                  <a:cubicBezTo>
                    <a:pt x="13" y="0"/>
                    <a:pt x="13" y="0"/>
                    <a:pt x="13" y="0"/>
                  </a:cubicBezTo>
                  <a:cubicBezTo>
                    <a:pt x="6" y="0"/>
                    <a:pt x="0" y="5"/>
                    <a:pt x="0" y="12"/>
                  </a:cubicBezTo>
                  <a:cubicBezTo>
                    <a:pt x="0" y="33"/>
                    <a:pt x="0" y="33"/>
                    <a:pt x="0" y="33"/>
                  </a:cubicBezTo>
                  <a:cubicBezTo>
                    <a:pt x="0" y="40"/>
                    <a:pt x="6" y="46"/>
                    <a:pt x="13" y="46"/>
                  </a:cubicBezTo>
                  <a:cubicBezTo>
                    <a:pt x="65" y="46"/>
                    <a:pt x="65" y="46"/>
                    <a:pt x="65" y="46"/>
                  </a:cubicBezTo>
                  <a:cubicBezTo>
                    <a:pt x="72" y="46"/>
                    <a:pt x="77" y="40"/>
                    <a:pt x="77"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9" name="Freeform 107"/>
            <p:cNvSpPr>
              <a:spLocks/>
            </p:cNvSpPr>
            <p:nvPr/>
          </p:nvSpPr>
          <p:spPr bwMode="black">
            <a:xfrm>
              <a:off x="10471614" y="4648623"/>
              <a:ext cx="144116" cy="84133"/>
            </a:xfrm>
            <a:custGeom>
              <a:avLst/>
              <a:gdLst>
                <a:gd name="T0" fmla="*/ 0 w 78"/>
                <a:gd name="T1" fmla="*/ 12 h 46"/>
                <a:gd name="T2" fmla="*/ 0 w 78"/>
                <a:gd name="T3" fmla="*/ 33 h 46"/>
                <a:gd name="T4" fmla="*/ 13 w 78"/>
                <a:gd name="T5" fmla="*/ 46 h 46"/>
                <a:gd name="T6" fmla="*/ 65 w 78"/>
                <a:gd name="T7" fmla="*/ 46 h 46"/>
                <a:gd name="T8" fmla="*/ 78 w 78"/>
                <a:gd name="T9" fmla="*/ 33 h 46"/>
                <a:gd name="T10" fmla="*/ 78 w 78"/>
                <a:gd name="T11" fmla="*/ 12 h 46"/>
                <a:gd name="T12" fmla="*/ 65 w 78"/>
                <a:gd name="T13" fmla="*/ 0 h 46"/>
                <a:gd name="T14" fmla="*/ 13 w 78"/>
                <a:gd name="T15" fmla="*/ 0 h 46"/>
                <a:gd name="T16" fmla="*/ 0 w 78"/>
                <a:gd name="T17"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0" y="12"/>
                  </a:moveTo>
                  <a:cubicBezTo>
                    <a:pt x="0" y="33"/>
                    <a:pt x="0" y="33"/>
                    <a:pt x="0" y="33"/>
                  </a:cubicBezTo>
                  <a:cubicBezTo>
                    <a:pt x="0" y="40"/>
                    <a:pt x="6" y="46"/>
                    <a:pt x="13" y="46"/>
                  </a:cubicBezTo>
                  <a:cubicBezTo>
                    <a:pt x="65" y="46"/>
                    <a:pt x="65" y="46"/>
                    <a:pt x="65" y="46"/>
                  </a:cubicBez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0" name="Freeform 108"/>
            <p:cNvSpPr>
              <a:spLocks/>
            </p:cNvSpPr>
            <p:nvPr/>
          </p:nvSpPr>
          <p:spPr bwMode="black">
            <a:xfrm>
              <a:off x="10632089" y="4648623"/>
              <a:ext cx="143337" cy="84133"/>
            </a:xfrm>
            <a:custGeom>
              <a:avLst/>
              <a:gdLst>
                <a:gd name="T0" fmla="*/ 65 w 78"/>
                <a:gd name="T1" fmla="*/ 46 h 46"/>
                <a:gd name="T2" fmla="*/ 78 w 78"/>
                <a:gd name="T3" fmla="*/ 33 h 46"/>
                <a:gd name="T4" fmla="*/ 78 w 78"/>
                <a:gd name="T5" fmla="*/ 12 h 46"/>
                <a:gd name="T6" fmla="*/ 65 w 78"/>
                <a:gd name="T7" fmla="*/ 0 h 46"/>
                <a:gd name="T8" fmla="*/ 13 w 78"/>
                <a:gd name="T9" fmla="*/ 0 h 46"/>
                <a:gd name="T10" fmla="*/ 0 w 78"/>
                <a:gd name="T11" fmla="*/ 12 h 46"/>
                <a:gd name="T12" fmla="*/ 0 w 78"/>
                <a:gd name="T13" fmla="*/ 33 h 46"/>
                <a:gd name="T14" fmla="*/ 13 w 78"/>
                <a:gd name="T15" fmla="*/ 46 h 46"/>
                <a:gd name="T16" fmla="*/ 65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65" y="46"/>
                  </a:move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ubicBezTo>
                    <a:pt x="0" y="33"/>
                    <a:pt x="0" y="33"/>
                    <a:pt x="0" y="33"/>
                  </a:cubicBezTo>
                  <a:cubicBezTo>
                    <a:pt x="0" y="40"/>
                    <a:pt x="6" y="46"/>
                    <a:pt x="13" y="46"/>
                  </a:cubicBezTo>
                  <a:lnTo>
                    <a:pt x="65" y="46"/>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1" name="Freeform 109"/>
            <p:cNvSpPr>
              <a:spLocks/>
            </p:cNvSpPr>
            <p:nvPr/>
          </p:nvSpPr>
          <p:spPr bwMode="black">
            <a:xfrm>
              <a:off x="10392934" y="4745999"/>
              <a:ext cx="143337" cy="84912"/>
            </a:xfrm>
            <a:custGeom>
              <a:avLst/>
              <a:gdLst>
                <a:gd name="T0" fmla="*/ 65 w 78"/>
                <a:gd name="T1" fmla="*/ 0 h 46"/>
                <a:gd name="T2" fmla="*/ 13 w 78"/>
                <a:gd name="T3" fmla="*/ 0 h 46"/>
                <a:gd name="T4" fmla="*/ 0 w 78"/>
                <a:gd name="T5" fmla="*/ 13 h 46"/>
                <a:gd name="T6" fmla="*/ 0 w 78"/>
                <a:gd name="T7" fmla="*/ 34 h 46"/>
                <a:gd name="T8" fmla="*/ 13 w 78"/>
                <a:gd name="T9" fmla="*/ 46 h 46"/>
                <a:gd name="T10" fmla="*/ 65 w 78"/>
                <a:gd name="T11" fmla="*/ 46 h 46"/>
                <a:gd name="T12" fmla="*/ 78 w 78"/>
                <a:gd name="T13" fmla="*/ 34 h 46"/>
                <a:gd name="T14" fmla="*/ 78 w 78"/>
                <a:gd name="T15" fmla="*/ 13 h 46"/>
                <a:gd name="T16" fmla="*/ 65 w 78"/>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65" y="0"/>
                  </a:moveTo>
                  <a:cubicBezTo>
                    <a:pt x="13" y="0"/>
                    <a:pt x="13" y="0"/>
                    <a:pt x="13" y="0"/>
                  </a:cubicBezTo>
                  <a:cubicBezTo>
                    <a:pt x="6" y="0"/>
                    <a:pt x="0" y="5"/>
                    <a:pt x="0" y="13"/>
                  </a:cubicBezTo>
                  <a:cubicBezTo>
                    <a:pt x="0" y="34"/>
                    <a:pt x="0" y="34"/>
                    <a:pt x="0" y="34"/>
                  </a:cubicBezTo>
                  <a:cubicBezTo>
                    <a:pt x="0" y="41"/>
                    <a:pt x="6" y="46"/>
                    <a:pt x="13" y="46"/>
                  </a:cubicBezTo>
                  <a:cubicBezTo>
                    <a:pt x="65" y="46"/>
                    <a:pt x="65" y="46"/>
                    <a:pt x="65" y="46"/>
                  </a:cubicBezTo>
                  <a:cubicBezTo>
                    <a:pt x="72" y="46"/>
                    <a:pt x="78" y="41"/>
                    <a:pt x="78" y="34"/>
                  </a:cubicBezTo>
                  <a:cubicBezTo>
                    <a:pt x="78" y="13"/>
                    <a:pt x="78" y="13"/>
                    <a:pt x="78" y="13"/>
                  </a:cubicBezTo>
                  <a:cubicBezTo>
                    <a:pt x="78" y="5"/>
                    <a:pt x="72" y="0"/>
                    <a:pt x="6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110"/>
            <p:cNvSpPr>
              <a:spLocks/>
            </p:cNvSpPr>
            <p:nvPr/>
          </p:nvSpPr>
          <p:spPr bwMode="black">
            <a:xfrm>
              <a:off x="10551072" y="4745999"/>
              <a:ext cx="141779" cy="84912"/>
            </a:xfrm>
            <a:custGeom>
              <a:avLst/>
              <a:gdLst>
                <a:gd name="T0" fmla="*/ 64 w 77"/>
                <a:gd name="T1" fmla="*/ 0 h 46"/>
                <a:gd name="T2" fmla="*/ 13 w 77"/>
                <a:gd name="T3" fmla="*/ 0 h 46"/>
                <a:gd name="T4" fmla="*/ 0 w 77"/>
                <a:gd name="T5" fmla="*/ 13 h 46"/>
                <a:gd name="T6" fmla="*/ 0 w 77"/>
                <a:gd name="T7" fmla="*/ 34 h 46"/>
                <a:gd name="T8" fmla="*/ 13 w 77"/>
                <a:gd name="T9" fmla="*/ 46 h 46"/>
                <a:gd name="T10" fmla="*/ 64 w 77"/>
                <a:gd name="T11" fmla="*/ 46 h 46"/>
                <a:gd name="T12" fmla="*/ 77 w 77"/>
                <a:gd name="T13" fmla="*/ 34 h 46"/>
                <a:gd name="T14" fmla="*/ 77 w 77"/>
                <a:gd name="T15" fmla="*/ 13 h 46"/>
                <a:gd name="T16" fmla="*/ 64 w 7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64" y="0"/>
                  </a:moveTo>
                  <a:cubicBezTo>
                    <a:pt x="13" y="0"/>
                    <a:pt x="13" y="0"/>
                    <a:pt x="13" y="0"/>
                  </a:cubicBezTo>
                  <a:cubicBezTo>
                    <a:pt x="6" y="0"/>
                    <a:pt x="0" y="5"/>
                    <a:pt x="0" y="13"/>
                  </a:cubicBezTo>
                  <a:cubicBezTo>
                    <a:pt x="0" y="34"/>
                    <a:pt x="0" y="34"/>
                    <a:pt x="0" y="34"/>
                  </a:cubicBezTo>
                  <a:cubicBezTo>
                    <a:pt x="0" y="41"/>
                    <a:pt x="6" y="46"/>
                    <a:pt x="13" y="46"/>
                  </a:cubicBezTo>
                  <a:cubicBezTo>
                    <a:pt x="64" y="46"/>
                    <a:pt x="64" y="46"/>
                    <a:pt x="64" y="46"/>
                  </a:cubicBezTo>
                  <a:cubicBezTo>
                    <a:pt x="71" y="46"/>
                    <a:pt x="77" y="41"/>
                    <a:pt x="77" y="34"/>
                  </a:cubicBezTo>
                  <a:cubicBezTo>
                    <a:pt x="77" y="13"/>
                    <a:pt x="77" y="13"/>
                    <a:pt x="77" y="13"/>
                  </a:cubicBezTo>
                  <a:cubicBezTo>
                    <a:pt x="77" y="5"/>
                    <a:pt x="71" y="0"/>
                    <a:pt x="6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3" name="Freeform 111"/>
            <p:cNvSpPr>
              <a:spLocks/>
            </p:cNvSpPr>
            <p:nvPr/>
          </p:nvSpPr>
          <p:spPr bwMode="black">
            <a:xfrm>
              <a:off x="10710768" y="4745999"/>
              <a:ext cx="141779" cy="84912"/>
            </a:xfrm>
            <a:custGeom>
              <a:avLst/>
              <a:gdLst>
                <a:gd name="T0" fmla="*/ 64 w 77"/>
                <a:gd name="T1" fmla="*/ 0 h 46"/>
                <a:gd name="T2" fmla="*/ 13 w 77"/>
                <a:gd name="T3" fmla="*/ 0 h 46"/>
                <a:gd name="T4" fmla="*/ 0 w 77"/>
                <a:gd name="T5" fmla="*/ 13 h 46"/>
                <a:gd name="T6" fmla="*/ 0 w 77"/>
                <a:gd name="T7" fmla="*/ 34 h 46"/>
                <a:gd name="T8" fmla="*/ 13 w 77"/>
                <a:gd name="T9" fmla="*/ 46 h 46"/>
                <a:gd name="T10" fmla="*/ 64 w 77"/>
                <a:gd name="T11" fmla="*/ 46 h 46"/>
                <a:gd name="T12" fmla="*/ 77 w 77"/>
                <a:gd name="T13" fmla="*/ 34 h 46"/>
                <a:gd name="T14" fmla="*/ 77 w 77"/>
                <a:gd name="T15" fmla="*/ 13 h 46"/>
                <a:gd name="T16" fmla="*/ 64 w 7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64" y="0"/>
                  </a:moveTo>
                  <a:cubicBezTo>
                    <a:pt x="13" y="0"/>
                    <a:pt x="13" y="0"/>
                    <a:pt x="13" y="0"/>
                  </a:cubicBezTo>
                  <a:cubicBezTo>
                    <a:pt x="6" y="0"/>
                    <a:pt x="0" y="5"/>
                    <a:pt x="0" y="13"/>
                  </a:cubicBezTo>
                  <a:cubicBezTo>
                    <a:pt x="0" y="34"/>
                    <a:pt x="0" y="34"/>
                    <a:pt x="0" y="34"/>
                  </a:cubicBezTo>
                  <a:cubicBezTo>
                    <a:pt x="0" y="41"/>
                    <a:pt x="6" y="46"/>
                    <a:pt x="13" y="46"/>
                  </a:cubicBezTo>
                  <a:cubicBezTo>
                    <a:pt x="64" y="46"/>
                    <a:pt x="64" y="46"/>
                    <a:pt x="64" y="46"/>
                  </a:cubicBezTo>
                  <a:cubicBezTo>
                    <a:pt x="71" y="46"/>
                    <a:pt x="77" y="41"/>
                    <a:pt x="77" y="34"/>
                  </a:cubicBezTo>
                  <a:cubicBezTo>
                    <a:pt x="77" y="13"/>
                    <a:pt x="77" y="13"/>
                    <a:pt x="77" y="13"/>
                  </a:cubicBezTo>
                  <a:cubicBezTo>
                    <a:pt x="77" y="5"/>
                    <a:pt x="71" y="0"/>
                    <a:pt x="6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112"/>
            <p:cNvSpPr>
              <a:spLocks/>
            </p:cNvSpPr>
            <p:nvPr/>
          </p:nvSpPr>
          <p:spPr bwMode="black">
            <a:xfrm>
              <a:off x="10396050" y="4547353"/>
              <a:ext cx="141779" cy="84912"/>
            </a:xfrm>
            <a:custGeom>
              <a:avLst/>
              <a:gdLst>
                <a:gd name="T0" fmla="*/ 12 w 77"/>
                <a:gd name="T1" fmla="*/ 46 h 46"/>
                <a:gd name="T2" fmla="*/ 64 w 77"/>
                <a:gd name="T3" fmla="*/ 46 h 46"/>
                <a:gd name="T4" fmla="*/ 77 w 77"/>
                <a:gd name="T5" fmla="*/ 34 h 46"/>
                <a:gd name="T6" fmla="*/ 77 w 77"/>
                <a:gd name="T7" fmla="*/ 13 h 46"/>
                <a:gd name="T8" fmla="*/ 64 w 77"/>
                <a:gd name="T9" fmla="*/ 0 h 46"/>
                <a:gd name="T10" fmla="*/ 12 w 77"/>
                <a:gd name="T11" fmla="*/ 0 h 46"/>
                <a:gd name="T12" fmla="*/ 0 w 77"/>
                <a:gd name="T13" fmla="*/ 13 h 46"/>
                <a:gd name="T14" fmla="*/ 0 w 77"/>
                <a:gd name="T15" fmla="*/ 34 h 46"/>
                <a:gd name="T16" fmla="*/ 12 w 77"/>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12" y="46"/>
                  </a:moveTo>
                  <a:cubicBezTo>
                    <a:pt x="64" y="46"/>
                    <a:pt x="64" y="46"/>
                    <a:pt x="64" y="46"/>
                  </a:cubicBezTo>
                  <a:cubicBezTo>
                    <a:pt x="71" y="46"/>
                    <a:pt x="77" y="41"/>
                    <a:pt x="77" y="34"/>
                  </a:cubicBezTo>
                  <a:cubicBezTo>
                    <a:pt x="77" y="13"/>
                    <a:pt x="77" y="13"/>
                    <a:pt x="77" y="13"/>
                  </a:cubicBezTo>
                  <a:cubicBezTo>
                    <a:pt x="77" y="6"/>
                    <a:pt x="71" y="0"/>
                    <a:pt x="64" y="0"/>
                  </a:cubicBezTo>
                  <a:cubicBezTo>
                    <a:pt x="12" y="0"/>
                    <a:pt x="12" y="0"/>
                    <a:pt x="12" y="0"/>
                  </a:cubicBezTo>
                  <a:cubicBezTo>
                    <a:pt x="5" y="0"/>
                    <a:pt x="0" y="6"/>
                    <a:pt x="0" y="13"/>
                  </a:cubicBezTo>
                  <a:cubicBezTo>
                    <a:pt x="0" y="34"/>
                    <a:pt x="0" y="34"/>
                    <a:pt x="0" y="34"/>
                  </a:cubicBezTo>
                  <a:cubicBezTo>
                    <a:pt x="0" y="41"/>
                    <a:pt x="5" y="46"/>
                    <a:pt x="12"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113"/>
            <p:cNvSpPr>
              <a:spLocks/>
            </p:cNvSpPr>
            <p:nvPr/>
          </p:nvSpPr>
          <p:spPr bwMode="black">
            <a:xfrm>
              <a:off x="10552630" y="4527098"/>
              <a:ext cx="552315" cy="106724"/>
            </a:xfrm>
            <a:custGeom>
              <a:avLst/>
              <a:gdLst>
                <a:gd name="T0" fmla="*/ 292 w 300"/>
                <a:gd name="T1" fmla="*/ 9 h 58"/>
                <a:gd name="T2" fmla="*/ 235 w 300"/>
                <a:gd name="T3" fmla="*/ 9 h 58"/>
                <a:gd name="T4" fmla="*/ 222 w 300"/>
                <a:gd name="T5" fmla="*/ 18 h 58"/>
                <a:gd name="T6" fmla="*/ 194 w 300"/>
                <a:gd name="T7" fmla="*/ 46 h 58"/>
                <a:gd name="T8" fmla="*/ 184 w 300"/>
                <a:gd name="T9" fmla="*/ 46 h 58"/>
                <a:gd name="T10" fmla="*/ 185 w 300"/>
                <a:gd name="T11" fmla="*/ 42 h 58"/>
                <a:gd name="T12" fmla="*/ 167 w 300"/>
                <a:gd name="T13" fmla="*/ 42 h 58"/>
                <a:gd name="T14" fmla="*/ 160 w 300"/>
                <a:gd name="T15" fmla="*/ 31 h 58"/>
                <a:gd name="T16" fmla="*/ 149 w 300"/>
                <a:gd name="T17" fmla="*/ 26 h 58"/>
                <a:gd name="T18" fmla="*/ 139 w 300"/>
                <a:gd name="T19" fmla="*/ 17 h 58"/>
                <a:gd name="T20" fmla="*/ 130 w 300"/>
                <a:gd name="T21" fmla="*/ 13 h 58"/>
                <a:gd name="T22" fmla="*/ 121 w 300"/>
                <a:gd name="T23" fmla="*/ 9 h 58"/>
                <a:gd name="T24" fmla="*/ 102 w 300"/>
                <a:gd name="T25" fmla="*/ 7 h 58"/>
                <a:gd name="T26" fmla="*/ 87 w 300"/>
                <a:gd name="T27" fmla="*/ 0 h 58"/>
                <a:gd name="T28" fmla="*/ 64 w 300"/>
                <a:gd name="T29" fmla="*/ 14 h 58"/>
                <a:gd name="T30" fmla="*/ 47 w 300"/>
                <a:gd name="T31" fmla="*/ 25 h 58"/>
                <a:gd name="T32" fmla="*/ 38 w 300"/>
                <a:gd name="T33" fmla="*/ 35 h 58"/>
                <a:gd name="T34" fmla="*/ 24 w 300"/>
                <a:gd name="T35" fmla="*/ 43 h 58"/>
                <a:gd name="T36" fmla="*/ 24 w 300"/>
                <a:gd name="T37" fmla="*/ 46 h 58"/>
                <a:gd name="T38" fmla="*/ 8 w 300"/>
                <a:gd name="T39" fmla="*/ 46 h 58"/>
                <a:gd name="T40" fmla="*/ 7 w 300"/>
                <a:gd name="T41" fmla="*/ 58 h 58"/>
                <a:gd name="T42" fmla="*/ 187 w 300"/>
                <a:gd name="T43" fmla="*/ 58 h 58"/>
                <a:gd name="T44" fmla="*/ 216 w 300"/>
                <a:gd name="T45" fmla="*/ 50 h 58"/>
                <a:gd name="T46" fmla="*/ 236 w 300"/>
                <a:gd name="T47" fmla="*/ 26 h 58"/>
                <a:gd name="T48" fmla="*/ 239 w 300"/>
                <a:gd name="T49" fmla="*/ 26 h 58"/>
                <a:gd name="T50" fmla="*/ 292 w 300"/>
                <a:gd name="T51" fmla="*/ 26 h 58"/>
                <a:gd name="T52" fmla="*/ 300 w 300"/>
                <a:gd name="T53" fmla="*/ 17 h 58"/>
                <a:gd name="T54" fmla="*/ 292 w 300"/>
                <a:gd name="T55"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0" h="58">
                  <a:moveTo>
                    <a:pt x="292" y="9"/>
                  </a:moveTo>
                  <a:cubicBezTo>
                    <a:pt x="235" y="9"/>
                    <a:pt x="235" y="9"/>
                    <a:pt x="235" y="9"/>
                  </a:cubicBezTo>
                  <a:cubicBezTo>
                    <a:pt x="231" y="9"/>
                    <a:pt x="227" y="13"/>
                    <a:pt x="222" y="18"/>
                  </a:cubicBezTo>
                  <a:cubicBezTo>
                    <a:pt x="213" y="29"/>
                    <a:pt x="199" y="46"/>
                    <a:pt x="194" y="46"/>
                  </a:cubicBezTo>
                  <a:cubicBezTo>
                    <a:pt x="193" y="46"/>
                    <a:pt x="190" y="46"/>
                    <a:pt x="184" y="46"/>
                  </a:cubicBezTo>
                  <a:cubicBezTo>
                    <a:pt x="185" y="45"/>
                    <a:pt x="185" y="43"/>
                    <a:pt x="185" y="42"/>
                  </a:cubicBezTo>
                  <a:cubicBezTo>
                    <a:pt x="184" y="37"/>
                    <a:pt x="172" y="42"/>
                    <a:pt x="167" y="42"/>
                  </a:cubicBezTo>
                  <a:cubicBezTo>
                    <a:pt x="162" y="42"/>
                    <a:pt x="162" y="35"/>
                    <a:pt x="160" y="31"/>
                  </a:cubicBezTo>
                  <a:cubicBezTo>
                    <a:pt x="158" y="27"/>
                    <a:pt x="152" y="29"/>
                    <a:pt x="149" y="26"/>
                  </a:cubicBezTo>
                  <a:cubicBezTo>
                    <a:pt x="146" y="23"/>
                    <a:pt x="139" y="21"/>
                    <a:pt x="139" y="17"/>
                  </a:cubicBezTo>
                  <a:cubicBezTo>
                    <a:pt x="139" y="13"/>
                    <a:pt x="130" y="13"/>
                    <a:pt x="130" y="13"/>
                  </a:cubicBezTo>
                  <a:cubicBezTo>
                    <a:pt x="130" y="13"/>
                    <a:pt x="122" y="13"/>
                    <a:pt x="121" y="9"/>
                  </a:cubicBezTo>
                  <a:cubicBezTo>
                    <a:pt x="120" y="6"/>
                    <a:pt x="107" y="6"/>
                    <a:pt x="102" y="7"/>
                  </a:cubicBezTo>
                  <a:cubicBezTo>
                    <a:pt x="96" y="7"/>
                    <a:pt x="97" y="0"/>
                    <a:pt x="87" y="0"/>
                  </a:cubicBezTo>
                  <a:cubicBezTo>
                    <a:pt x="77" y="0"/>
                    <a:pt x="73" y="10"/>
                    <a:pt x="64" y="14"/>
                  </a:cubicBezTo>
                  <a:cubicBezTo>
                    <a:pt x="56" y="18"/>
                    <a:pt x="52" y="23"/>
                    <a:pt x="47" y="25"/>
                  </a:cubicBezTo>
                  <a:cubicBezTo>
                    <a:pt x="42" y="27"/>
                    <a:pt x="41" y="37"/>
                    <a:pt x="38" y="35"/>
                  </a:cubicBezTo>
                  <a:cubicBezTo>
                    <a:pt x="35" y="33"/>
                    <a:pt x="28" y="36"/>
                    <a:pt x="24" y="43"/>
                  </a:cubicBezTo>
                  <a:cubicBezTo>
                    <a:pt x="23" y="44"/>
                    <a:pt x="23" y="46"/>
                    <a:pt x="24" y="46"/>
                  </a:cubicBezTo>
                  <a:cubicBezTo>
                    <a:pt x="16" y="46"/>
                    <a:pt x="10" y="46"/>
                    <a:pt x="8" y="46"/>
                  </a:cubicBezTo>
                  <a:cubicBezTo>
                    <a:pt x="1" y="46"/>
                    <a:pt x="0" y="58"/>
                    <a:pt x="7" y="58"/>
                  </a:cubicBezTo>
                  <a:cubicBezTo>
                    <a:pt x="14" y="58"/>
                    <a:pt x="171" y="58"/>
                    <a:pt x="187" y="58"/>
                  </a:cubicBezTo>
                  <a:cubicBezTo>
                    <a:pt x="203" y="58"/>
                    <a:pt x="210" y="56"/>
                    <a:pt x="216" y="50"/>
                  </a:cubicBezTo>
                  <a:cubicBezTo>
                    <a:pt x="220" y="46"/>
                    <a:pt x="230" y="34"/>
                    <a:pt x="236" y="26"/>
                  </a:cubicBezTo>
                  <a:cubicBezTo>
                    <a:pt x="239" y="26"/>
                    <a:pt x="239" y="26"/>
                    <a:pt x="239" y="26"/>
                  </a:cubicBezTo>
                  <a:cubicBezTo>
                    <a:pt x="292" y="26"/>
                    <a:pt x="292" y="26"/>
                    <a:pt x="292" y="26"/>
                  </a:cubicBezTo>
                  <a:cubicBezTo>
                    <a:pt x="297" y="26"/>
                    <a:pt x="300" y="22"/>
                    <a:pt x="300" y="17"/>
                  </a:cubicBezTo>
                  <a:cubicBezTo>
                    <a:pt x="300" y="13"/>
                    <a:pt x="297" y="9"/>
                    <a:pt x="292"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93757709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2742861"/>
            <a:ext cx="6945312" cy="2591479"/>
          </a:xfrm>
        </p:spPr>
        <p:txBody>
          <a:bodyPr/>
          <a:lstStyle/>
          <a:p>
            <a:r>
              <a:rPr lang="en-US" dirty="0" smtClean="0"/>
              <a:t>Messaging</a:t>
            </a:r>
          </a:p>
          <a:p>
            <a:r>
              <a:rPr lang="en-US" dirty="0" smtClean="0"/>
              <a:t>Messaging In Service Bus</a:t>
            </a:r>
          </a:p>
          <a:p>
            <a:r>
              <a:rPr lang="en-US" dirty="0" smtClean="0"/>
              <a:t>One more thing…</a:t>
            </a:r>
            <a:endParaRPr lang="en-US" dirty="0"/>
          </a:p>
        </p:txBody>
      </p:sp>
    </p:spTree>
    <p:extLst>
      <p:ext uri="{BB962C8B-B14F-4D97-AF65-F5344CB8AC3E}">
        <p14:creationId xmlns:p14="http://schemas.microsoft.com/office/powerpoint/2010/main" val="3771444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aKite = Windows Azure </a:t>
            </a:r>
            <a:r>
              <a:rPr lang="en-US" dirty="0" smtClean="0"/>
              <a:t>+ Service </a:t>
            </a:r>
            <a:r>
              <a:rPr lang="en-US" dirty="0"/>
              <a:t>Bus</a:t>
            </a:r>
          </a:p>
        </p:txBody>
      </p:sp>
      <p:sp>
        <p:nvSpPr>
          <p:cNvPr id="6" name="Rectangle 5"/>
          <p:cNvSpPr/>
          <p:nvPr/>
        </p:nvSpPr>
        <p:spPr bwMode="auto">
          <a:xfrm>
            <a:off x="517525" y="1141413"/>
            <a:ext cx="11158538" cy="5122862"/>
          </a:xfrm>
          <a:prstGeom prst="rect">
            <a:avLst/>
          </a:prstGeom>
          <a:solidFill>
            <a:schemeClr val="bg1">
              <a:lumMod val="85000"/>
            </a:schemeClr>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 name="Picture 2" descr="C:\Users\Davide\Desktop\Documenti\Lavoro\20110722_Cornuda_IMG_3077.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83" r="4583"/>
          <a:stretch/>
        </p:blipFill>
        <p:spPr bwMode="auto">
          <a:xfrm>
            <a:off x="517524" y="1141413"/>
            <a:ext cx="6980556" cy="5122863"/>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184" y="3012541"/>
            <a:ext cx="3483921" cy="1137722"/>
          </a:xfrm>
          <a:prstGeom prst="rect">
            <a:avLst/>
          </a:prstGeom>
          <a:noFill/>
          <a:ln>
            <a:noFill/>
            <a:prstDash val="solid"/>
          </a:ln>
          <a:effectLst/>
        </p:spPr>
      </p:pic>
    </p:spTree>
    <p:extLst>
      <p:ext uri="{BB962C8B-B14F-4D97-AF65-F5344CB8AC3E}">
        <p14:creationId xmlns:p14="http://schemas.microsoft.com/office/powerpoint/2010/main" val="380396773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8000" dirty="0"/>
              <a:t>Messaging In Service Bus</a:t>
            </a:r>
          </a:p>
        </p:txBody>
      </p:sp>
    </p:spTree>
    <p:extLst>
      <p:ext uri="{BB962C8B-B14F-4D97-AF65-F5344CB8AC3E}">
        <p14:creationId xmlns:p14="http://schemas.microsoft.com/office/powerpoint/2010/main" val="204648137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Hello World!</a:t>
            </a:r>
          </a:p>
        </p:txBody>
      </p:sp>
      <p:sp>
        <p:nvSpPr>
          <p:cNvPr id="4" name="Text Placeholder 3"/>
          <p:cNvSpPr>
            <a:spLocks noGrp="1"/>
          </p:cNvSpPr>
          <p:nvPr>
            <p:ph type="body" sz="quarter" idx="10"/>
          </p:nvPr>
        </p:nvSpPr>
        <p:spPr>
          <a:xfrm>
            <a:off x="519114" y="1695450"/>
            <a:ext cx="11149012" cy="3988784"/>
          </a:xfrm>
        </p:spPr>
        <p:txBody>
          <a:bodyPr/>
          <a:lstStyle/>
          <a:p>
            <a:r>
              <a:rPr lang="en-US" sz="1800" dirty="0">
                <a:solidFill>
                  <a:schemeClr val="accent6">
                    <a:alpha val="99000"/>
                  </a:schemeClr>
                </a:solidFill>
              </a:rPr>
              <a:t>var</a:t>
            </a:r>
            <a:r>
              <a:rPr lang="en-US" sz="1800" dirty="0"/>
              <a:t> tkp = </a:t>
            </a:r>
            <a:r>
              <a:rPr lang="en-US" sz="1800" dirty="0">
                <a:solidFill>
                  <a:schemeClr val="accent1">
                    <a:lumMod val="75000"/>
                    <a:alpha val="99000"/>
                  </a:schemeClr>
                </a:solidFill>
              </a:rPr>
              <a:t>TokenProvider</a:t>
            </a:r>
            <a:r>
              <a:rPr lang="en-US" sz="1800" dirty="0"/>
              <a:t>.CreateSharedSecretTokenProvider</a:t>
            </a:r>
            <a:r>
              <a:rPr lang="en-US" sz="1800" dirty="0">
                <a:solidFill>
                  <a:schemeClr val="tx2">
                    <a:alpha val="99000"/>
                  </a:schemeClr>
                </a:solidFill>
              </a:rPr>
              <a:t>(</a:t>
            </a:r>
            <a:r>
              <a:rPr lang="en-US" sz="1800" dirty="0">
                <a:solidFill>
                  <a:schemeClr val="accent5">
                    <a:lumMod val="75000"/>
                    <a:alpha val="99000"/>
                  </a:schemeClr>
                </a:solidFill>
              </a:rPr>
              <a:t>"acct"</a:t>
            </a:r>
            <a:r>
              <a:rPr lang="en-US" sz="1800" dirty="0">
                <a:solidFill>
                  <a:schemeClr val="tx2">
                    <a:alpha val="99000"/>
                  </a:schemeClr>
                </a:solidFill>
              </a:rPr>
              <a:t>, </a:t>
            </a:r>
            <a:r>
              <a:rPr lang="en-US" sz="1800" dirty="0">
                <a:solidFill>
                  <a:schemeClr val="accent5">
                    <a:lumMod val="75000"/>
                    <a:alpha val="99000"/>
                  </a:schemeClr>
                </a:solidFill>
              </a:rPr>
              <a:t>"…"</a:t>
            </a:r>
            <a:r>
              <a:rPr lang="en-US" sz="1800" dirty="0">
                <a:solidFill>
                  <a:schemeClr val="tx2">
                    <a:alpha val="99000"/>
                  </a:schemeClr>
                </a:solidFill>
              </a:rPr>
              <a:t>);</a:t>
            </a:r>
          </a:p>
          <a:p>
            <a:r>
              <a:rPr lang="en-US" sz="1800" dirty="0">
                <a:solidFill>
                  <a:schemeClr val="accent6">
                    <a:alpha val="99000"/>
                  </a:schemeClr>
                </a:solidFill>
              </a:rPr>
              <a:t>var</a:t>
            </a:r>
            <a:r>
              <a:rPr lang="en-US" sz="1800" dirty="0"/>
              <a:t> svcUri = </a:t>
            </a:r>
            <a:r>
              <a:rPr lang="en-US" sz="1800" dirty="0">
                <a:solidFill>
                  <a:schemeClr val="accent1">
                    <a:lumMod val="75000"/>
                    <a:alpha val="99000"/>
                  </a:schemeClr>
                </a:solidFill>
              </a:rPr>
              <a:t>ServiceBusEnvironment</a:t>
            </a:r>
            <a:r>
              <a:rPr lang="en-US" sz="1800" dirty="0"/>
              <a:t>.CreateServiceUri(</a:t>
            </a:r>
            <a:r>
              <a:rPr lang="en-US" sz="1800" dirty="0">
                <a:solidFill>
                  <a:schemeClr val="accent5">
                    <a:lumMod val="75000"/>
                    <a:alpha val="99000"/>
                  </a:schemeClr>
                </a:solidFill>
              </a:rPr>
              <a:t>"sb"</a:t>
            </a:r>
            <a:r>
              <a:rPr lang="en-US" sz="1800" dirty="0"/>
              <a:t>, </a:t>
            </a:r>
            <a:r>
              <a:rPr lang="en-US" sz="1800" dirty="0">
                <a:solidFill>
                  <a:schemeClr val="accent5">
                    <a:lumMod val="75000"/>
                    <a:alpha val="99000"/>
                  </a:schemeClr>
                </a:solidFill>
              </a:rPr>
              <a:t>"myns"</a:t>
            </a:r>
            <a:r>
              <a:rPr lang="en-US" sz="1800" dirty="0"/>
              <a:t>, </a:t>
            </a:r>
            <a:r>
              <a:rPr lang="en-US" sz="1800" dirty="0" smtClean="0">
                <a:solidFill>
                  <a:schemeClr val="accent5">
                    <a:lumMod val="75000"/>
                    <a:alpha val="99000"/>
                  </a:schemeClr>
                </a:solidFill>
              </a:rPr>
              <a:t>""</a:t>
            </a:r>
            <a:r>
              <a:rPr lang="en-US" sz="1800" dirty="0" smtClean="0"/>
              <a:t>);</a:t>
            </a:r>
          </a:p>
          <a:p>
            <a:endParaRPr lang="en-US" sz="1800" dirty="0" smtClean="0"/>
          </a:p>
          <a:p>
            <a:r>
              <a:rPr lang="en-US" sz="1800" dirty="0" smtClean="0">
                <a:solidFill>
                  <a:schemeClr val="accent6">
                    <a:alpha val="99000"/>
                  </a:schemeClr>
                </a:solidFill>
              </a:rPr>
              <a:t>var</a:t>
            </a:r>
            <a:r>
              <a:rPr lang="en-US" sz="1800" dirty="0" smtClean="0"/>
              <a:t> </a:t>
            </a:r>
            <a:r>
              <a:rPr lang="en-US" sz="1800" dirty="0"/>
              <a:t>nsm = </a:t>
            </a:r>
            <a:r>
              <a:rPr lang="en-US" sz="1800" dirty="0">
                <a:solidFill>
                  <a:schemeClr val="accent6">
                    <a:alpha val="99000"/>
                  </a:schemeClr>
                </a:solidFill>
              </a:rPr>
              <a:t>new</a:t>
            </a:r>
            <a:r>
              <a:rPr lang="en-US" sz="1800" dirty="0"/>
              <a:t> </a:t>
            </a:r>
            <a:r>
              <a:rPr lang="en-US" sz="1800" dirty="0">
                <a:solidFill>
                  <a:schemeClr val="accent1">
                    <a:lumMod val="75000"/>
                    <a:alpha val="99000"/>
                  </a:schemeClr>
                </a:solidFill>
              </a:rPr>
              <a:t>NamespaceManager</a:t>
            </a:r>
            <a:r>
              <a:rPr lang="en-US" sz="1800" dirty="0"/>
              <a:t>(svcUri, tkp);</a:t>
            </a:r>
          </a:p>
          <a:p>
            <a:r>
              <a:rPr lang="en-US" sz="1800" dirty="0"/>
              <a:t>nsm.CreateQueue(queueName</a:t>
            </a:r>
            <a:r>
              <a:rPr lang="en-US" sz="1800" dirty="0" smtClean="0"/>
              <a:t>);</a:t>
            </a:r>
          </a:p>
          <a:p>
            <a:r>
              <a:rPr lang="en-US" sz="1800" dirty="0"/>
              <a:t/>
            </a:r>
            <a:br>
              <a:rPr lang="en-US" sz="1800" dirty="0"/>
            </a:br>
            <a:r>
              <a:rPr lang="en-US" sz="1800" dirty="0"/>
              <a:t/>
            </a:r>
            <a:br>
              <a:rPr lang="en-US" sz="1800" dirty="0"/>
            </a:br>
            <a:r>
              <a:rPr lang="en-US" sz="1800" dirty="0">
                <a:solidFill>
                  <a:schemeClr val="accent6">
                    <a:alpha val="99000"/>
                  </a:schemeClr>
                </a:solidFill>
              </a:rPr>
              <a:t>var</a:t>
            </a:r>
            <a:r>
              <a:rPr lang="en-US" sz="1800" dirty="0"/>
              <a:t> mf = </a:t>
            </a:r>
            <a:r>
              <a:rPr lang="en-US" sz="1800" dirty="0">
                <a:solidFill>
                  <a:schemeClr val="accent1">
                    <a:lumMod val="75000"/>
                    <a:alpha val="99000"/>
                  </a:schemeClr>
                </a:solidFill>
              </a:rPr>
              <a:t>MessagingFactory</a:t>
            </a:r>
            <a:r>
              <a:rPr lang="en-US" sz="1800" dirty="0"/>
              <a:t>.Create(svcUri, tkp);</a:t>
            </a:r>
          </a:p>
          <a:p>
            <a:r>
              <a:rPr lang="en-US" sz="1800" dirty="0">
                <a:solidFill>
                  <a:schemeClr val="accent6">
                    <a:alpha val="99000"/>
                  </a:schemeClr>
                </a:solidFill>
              </a:rPr>
              <a:t>var</a:t>
            </a:r>
            <a:r>
              <a:rPr lang="en-US" sz="1800" dirty="0"/>
              <a:t> qc = mf.CreateQueueClient(queueName);</a:t>
            </a:r>
          </a:p>
          <a:p>
            <a:r>
              <a:rPr lang="en-US" sz="1800" dirty="0"/>
              <a:t>qc.Send(</a:t>
            </a:r>
            <a:r>
              <a:rPr lang="en-US" sz="1800" dirty="0">
                <a:solidFill>
                  <a:schemeClr val="accent6"/>
                </a:solidFill>
              </a:rPr>
              <a:t>new</a:t>
            </a:r>
            <a:r>
              <a:rPr lang="en-US" sz="1800" dirty="0"/>
              <a:t> </a:t>
            </a:r>
            <a:r>
              <a:rPr lang="en-US" sz="1800" dirty="0">
                <a:solidFill>
                  <a:schemeClr val="accent1">
                    <a:lumMod val="75000"/>
                    <a:alpha val="99000"/>
                  </a:schemeClr>
                </a:solidFill>
              </a:rPr>
              <a:t>BrokeredMessag</a:t>
            </a:r>
            <a:r>
              <a:rPr lang="en-US" sz="1800" dirty="0">
                <a:solidFill>
                  <a:schemeClr val="accent1">
                    <a:lumMod val="75000"/>
                  </a:schemeClr>
                </a:solidFill>
              </a:rPr>
              <a:t>e</a:t>
            </a:r>
            <a:r>
              <a:rPr lang="en-US" sz="1800" dirty="0"/>
              <a:t> { Properties = {{ </a:t>
            </a:r>
            <a:r>
              <a:rPr lang="en-US" sz="1800" dirty="0">
                <a:solidFill>
                  <a:schemeClr val="accent5">
                    <a:lumMod val="75000"/>
                    <a:alpha val="99000"/>
                  </a:schemeClr>
                </a:solidFill>
              </a:rPr>
              <a:t>"Greeting"</a:t>
            </a:r>
            <a:r>
              <a:rPr lang="en-US" sz="1800" dirty="0">
                <a:solidFill>
                  <a:schemeClr val="tx2">
                    <a:alpha val="99000"/>
                  </a:schemeClr>
                </a:solidFill>
              </a:rPr>
              <a:t>,</a:t>
            </a:r>
            <a:r>
              <a:rPr lang="en-US" sz="1800" dirty="0">
                <a:solidFill>
                  <a:schemeClr val="accent5">
                    <a:lumMod val="75000"/>
                    <a:alpha val="99000"/>
                  </a:schemeClr>
                </a:solidFill>
              </a:rPr>
              <a:t> "Hello World!" </a:t>
            </a:r>
            <a:r>
              <a:rPr lang="en-US" sz="1800" dirty="0" smtClean="0"/>
              <a:t>}}});</a:t>
            </a:r>
          </a:p>
          <a:p>
            <a:r>
              <a:rPr lang="en-US" sz="1800" dirty="0"/>
              <a:t/>
            </a:r>
            <a:br>
              <a:rPr lang="en-US" sz="1800" dirty="0"/>
            </a:br>
            <a:r>
              <a:rPr lang="en-US" sz="1800" dirty="0"/>
              <a:t/>
            </a:r>
            <a:br>
              <a:rPr lang="en-US" sz="1800" dirty="0"/>
            </a:br>
            <a:r>
              <a:rPr lang="en-US" sz="1800" dirty="0">
                <a:solidFill>
                  <a:schemeClr val="accent6">
                    <a:alpha val="99000"/>
                  </a:schemeClr>
                </a:solidFill>
              </a:rPr>
              <a:t>var</a:t>
            </a:r>
            <a:r>
              <a:rPr lang="en-US" sz="1800" dirty="0" smtClean="0"/>
              <a:t> </a:t>
            </a:r>
            <a:r>
              <a:rPr lang="en-US" sz="1800" dirty="0"/>
              <a:t>m = </a:t>
            </a:r>
            <a:r>
              <a:rPr lang="en-US" sz="1800" dirty="0">
                <a:solidFill>
                  <a:schemeClr val="accent1">
                    <a:lumMod val="75000"/>
                    <a:alpha val="99000"/>
                  </a:schemeClr>
                </a:solidFill>
              </a:rPr>
              <a:t>qc.Receive</a:t>
            </a:r>
            <a:r>
              <a:rPr lang="en-US" sz="1800" dirty="0"/>
              <a:t>();</a:t>
            </a:r>
          </a:p>
          <a:p>
            <a:r>
              <a:rPr lang="en-US" sz="1800" dirty="0">
                <a:solidFill>
                  <a:schemeClr val="accent1">
                    <a:lumMod val="75000"/>
                    <a:alpha val="99000"/>
                  </a:schemeClr>
                </a:solidFill>
              </a:rPr>
              <a:t>Console</a:t>
            </a:r>
            <a:r>
              <a:rPr lang="en-US" sz="1800" dirty="0"/>
              <a:t>.WriteLine(m.Properties[</a:t>
            </a:r>
            <a:r>
              <a:rPr lang="en-US" sz="1800" dirty="0">
                <a:solidFill>
                  <a:schemeClr val="accent5">
                    <a:lumMod val="75000"/>
                    <a:alpha val="99000"/>
                  </a:schemeClr>
                </a:solidFill>
              </a:rPr>
              <a:t>"Greeting"</a:t>
            </a:r>
            <a:r>
              <a:rPr lang="en-US" sz="1800" dirty="0"/>
              <a:t>]);</a:t>
            </a:r>
          </a:p>
        </p:txBody>
      </p:sp>
      <p:cxnSp>
        <p:nvCxnSpPr>
          <p:cNvPr id="5" name="Straight Connector 4"/>
          <p:cNvCxnSpPr/>
          <p:nvPr/>
        </p:nvCxnSpPr>
        <p:spPr>
          <a:xfrm>
            <a:off x="301625" y="3425028"/>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1625" y="4896436"/>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240981" y="2240131"/>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8" name="TextBox 7"/>
          <p:cNvSpPr txBox="1"/>
          <p:nvPr/>
        </p:nvSpPr>
        <p:spPr>
          <a:xfrm>
            <a:off x="11240981" y="3946150"/>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
        <p:nvSpPr>
          <p:cNvPr id="9" name="TextBox 8"/>
          <p:cNvSpPr txBox="1"/>
          <p:nvPr/>
        </p:nvSpPr>
        <p:spPr>
          <a:xfrm>
            <a:off x="11240981" y="5347498"/>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3</a:t>
            </a:r>
          </a:p>
        </p:txBody>
      </p:sp>
    </p:spTree>
    <p:extLst>
      <p:ext uri="{BB962C8B-B14F-4D97-AF65-F5344CB8AC3E}">
        <p14:creationId xmlns:p14="http://schemas.microsoft.com/office/powerpoint/2010/main" val="397185943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28601"/>
            <a:ext cx="11149014" cy="914096"/>
          </a:xfrm>
        </p:spPr>
        <p:txBody>
          <a:bodyPr/>
          <a:lstStyle/>
          <a:p>
            <a:r>
              <a:rPr lang="en-US" sz="4400" dirty="0" smtClean="0"/>
              <a:t>NamespaceManager</a:t>
            </a:r>
            <a:r>
              <a:rPr lang="en-US" dirty="0" smtClean="0"/>
              <a:t/>
            </a:r>
            <a:br>
              <a:rPr lang="en-US" dirty="0" smtClean="0"/>
            </a:br>
            <a:r>
              <a:rPr lang="en-US" sz="2200" spc="-70" dirty="0"/>
              <a:t>Management operations on the namespace Create/Delete/Exists </a:t>
            </a:r>
            <a:r>
              <a:rPr lang="en-US" sz="2200" spc="-70" dirty="0" smtClean="0"/>
              <a:t>for Queues</a:t>
            </a:r>
            <a:r>
              <a:rPr lang="en-US" sz="2200" spc="-70" dirty="0"/>
              <a:t>, Topics, and Subscriptions</a:t>
            </a:r>
          </a:p>
        </p:txBody>
      </p:sp>
      <p:sp>
        <p:nvSpPr>
          <p:cNvPr id="3" name="Text Placeholder 2"/>
          <p:cNvSpPr>
            <a:spLocks noGrp="1"/>
          </p:cNvSpPr>
          <p:nvPr>
            <p:ph type="body" sz="quarter" idx="10"/>
          </p:nvPr>
        </p:nvSpPr>
        <p:spPr>
          <a:xfrm>
            <a:off x="519114" y="1695450"/>
            <a:ext cx="11149012" cy="4776692"/>
          </a:xfrm>
        </p:spPr>
        <p:txBody>
          <a:bodyPr/>
          <a:lstStyle/>
          <a:p>
            <a:r>
              <a:rPr lang="en-US" sz="1600" dirty="0">
                <a:solidFill>
                  <a:schemeClr val="accent6">
                    <a:alpha val="99000"/>
                  </a:schemeClr>
                </a:solidFill>
              </a:rPr>
              <a:t>var</a:t>
            </a:r>
            <a:r>
              <a:rPr lang="en-US" sz="1600" dirty="0"/>
              <a:t> tkp = TokenProvider.CreateSharedSecretTokenProvider(</a:t>
            </a:r>
            <a:r>
              <a:rPr lang="en-US" sz="1600" dirty="0">
                <a:solidFill>
                  <a:schemeClr val="accent5">
                    <a:alpha val="99000"/>
                  </a:schemeClr>
                </a:solidFill>
              </a:rPr>
              <a:t>"acct</a:t>
            </a:r>
            <a:r>
              <a:rPr lang="en-US" sz="1600" dirty="0">
                <a:solidFill>
                  <a:schemeClr val="accent5"/>
                </a:solidFill>
              </a:rPr>
              <a:t>"</a:t>
            </a:r>
            <a:r>
              <a:rPr lang="en-US" sz="1600" dirty="0"/>
              <a:t>, </a:t>
            </a:r>
            <a:r>
              <a:rPr lang="en-US" sz="1600" dirty="0">
                <a:solidFill>
                  <a:schemeClr val="accent5">
                    <a:alpha val="99000"/>
                  </a:schemeClr>
                </a:solidFill>
              </a:rPr>
              <a:t>"…"</a:t>
            </a:r>
            <a:r>
              <a:rPr lang="en-US" sz="1600" dirty="0"/>
              <a:t>);</a:t>
            </a:r>
          </a:p>
          <a:p>
            <a:r>
              <a:rPr lang="en-US" sz="1600" dirty="0">
                <a:solidFill>
                  <a:schemeClr val="accent6">
                    <a:alpha val="99000"/>
                  </a:schemeClr>
                </a:solidFill>
              </a:rPr>
              <a:t>var</a:t>
            </a:r>
            <a:r>
              <a:rPr lang="en-US" sz="1600" dirty="0"/>
              <a:t> svcUri = ServiceBusEnvironment.CreateServiceUri(</a:t>
            </a:r>
            <a:r>
              <a:rPr lang="en-US" sz="1600" dirty="0">
                <a:solidFill>
                  <a:schemeClr val="accent5"/>
                </a:solidFill>
              </a:rPr>
              <a:t>"</a:t>
            </a:r>
            <a:r>
              <a:rPr lang="en-US" sz="1600" dirty="0">
                <a:solidFill>
                  <a:schemeClr val="accent5">
                    <a:alpha val="99000"/>
                  </a:schemeClr>
                </a:solidFill>
              </a:rPr>
              <a:t>sb</a:t>
            </a:r>
            <a:r>
              <a:rPr lang="en-US" sz="1600" dirty="0">
                <a:solidFill>
                  <a:schemeClr val="accent5"/>
                </a:solidFill>
              </a:rPr>
              <a:t>"</a:t>
            </a:r>
            <a:r>
              <a:rPr lang="en-US" sz="1600" dirty="0"/>
              <a:t>, </a:t>
            </a:r>
            <a:r>
              <a:rPr lang="en-US" sz="1600" dirty="0">
                <a:solidFill>
                  <a:schemeClr val="accent5"/>
                </a:solidFill>
              </a:rPr>
              <a:t>"</a:t>
            </a:r>
            <a:r>
              <a:rPr lang="en-US" sz="1600" dirty="0">
                <a:solidFill>
                  <a:schemeClr val="accent5">
                    <a:alpha val="99000"/>
                  </a:schemeClr>
                </a:solidFill>
              </a:rPr>
              <a:t>myns</a:t>
            </a:r>
            <a:r>
              <a:rPr lang="en-US" sz="1600" dirty="0">
                <a:solidFill>
                  <a:schemeClr val="accent5"/>
                </a:solidFill>
              </a:rPr>
              <a:t>"</a:t>
            </a:r>
            <a:r>
              <a:rPr lang="en-US" sz="1600" dirty="0"/>
              <a:t>, </a:t>
            </a:r>
            <a:r>
              <a:rPr lang="en-US" sz="1600" dirty="0">
                <a:solidFill>
                  <a:schemeClr val="accent5">
                    <a:alpha val="99000"/>
                  </a:schemeClr>
                </a:solidFill>
              </a:rPr>
              <a:t>""</a:t>
            </a:r>
            <a:r>
              <a:rPr lang="en-US" sz="1600" dirty="0"/>
              <a:t>);</a:t>
            </a:r>
          </a:p>
          <a:p>
            <a:r>
              <a:rPr lang="en-US" sz="1600" dirty="0"/>
              <a:t/>
            </a:r>
            <a:br>
              <a:rPr lang="en-US" sz="1600" dirty="0"/>
            </a:br>
            <a:r>
              <a:rPr lang="en-US" sz="1600" b="1" dirty="0">
                <a:solidFill>
                  <a:schemeClr val="accent6">
                    <a:alpha val="99000"/>
                  </a:schemeClr>
                </a:solidFill>
              </a:rPr>
              <a:t>var</a:t>
            </a:r>
            <a:r>
              <a:rPr lang="en-US" sz="1600" dirty="0"/>
              <a:t> </a:t>
            </a:r>
            <a:r>
              <a:rPr lang="en-US" sz="1600" b="1" dirty="0"/>
              <a:t>nsm</a:t>
            </a:r>
            <a:r>
              <a:rPr lang="en-US" sz="1600" dirty="0"/>
              <a:t> = </a:t>
            </a:r>
            <a:r>
              <a:rPr lang="en-US" sz="1600" b="1" dirty="0">
                <a:solidFill>
                  <a:schemeClr val="accent6">
                    <a:alpha val="99000"/>
                  </a:schemeClr>
                </a:solidFill>
              </a:rPr>
              <a:t>new</a:t>
            </a:r>
            <a:r>
              <a:rPr lang="en-US" sz="1600" dirty="0"/>
              <a:t> NamespaceManager(</a:t>
            </a:r>
            <a:r>
              <a:rPr lang="en-US" sz="1600" b="1" dirty="0"/>
              <a:t>svcUri,</a:t>
            </a:r>
            <a:r>
              <a:rPr lang="en-US" sz="1600" dirty="0"/>
              <a:t> </a:t>
            </a:r>
            <a:r>
              <a:rPr lang="en-US" sz="1600" b="1" dirty="0"/>
              <a:t>tkp</a:t>
            </a:r>
            <a:r>
              <a:rPr lang="en-US" sz="1600" dirty="0" smtClean="0"/>
              <a:t>);</a:t>
            </a:r>
          </a:p>
          <a:p>
            <a:endParaRPr lang="en-US" sz="1600" dirty="0"/>
          </a:p>
          <a:p>
            <a:endParaRPr lang="en-US" sz="1600" dirty="0"/>
          </a:p>
          <a:p>
            <a:r>
              <a:rPr lang="en-US" sz="1600" dirty="0">
                <a:solidFill>
                  <a:schemeClr val="accent6">
                    <a:alpha val="99000"/>
                  </a:schemeClr>
                </a:solidFill>
              </a:rPr>
              <a:t>if</a:t>
            </a:r>
            <a:r>
              <a:rPr lang="en-US" sz="1600" dirty="0"/>
              <a:t> (!nsm.QueueExists(queueName))</a:t>
            </a:r>
          </a:p>
          <a:p>
            <a:r>
              <a:rPr lang="en-US" sz="1600" dirty="0"/>
              <a:t>{</a:t>
            </a:r>
          </a:p>
          <a:p>
            <a:pPr marL="342900"/>
            <a:r>
              <a:rPr lang="en-US" sz="1600" dirty="0" smtClean="0"/>
              <a:t>nsm.CreateQueue(queueName</a:t>
            </a:r>
            <a:r>
              <a:rPr lang="en-US" sz="1600" dirty="0"/>
              <a:t>);</a:t>
            </a:r>
          </a:p>
          <a:p>
            <a:r>
              <a:rPr lang="en-US" sz="1600" dirty="0" smtClean="0"/>
              <a:t>}</a:t>
            </a:r>
          </a:p>
          <a:p>
            <a:endParaRPr lang="en-US" sz="1600" dirty="0"/>
          </a:p>
          <a:p>
            <a:endParaRPr lang="en-US" sz="1600" dirty="0"/>
          </a:p>
          <a:p>
            <a:r>
              <a:rPr lang="en-US" sz="1600" dirty="0"/>
              <a:t>nsm.DeleteQueue(queueName</a:t>
            </a:r>
            <a:r>
              <a:rPr lang="en-US" sz="1600" dirty="0" smtClean="0"/>
              <a:t>);</a:t>
            </a:r>
          </a:p>
          <a:p>
            <a:endParaRPr lang="en-US" sz="1600" dirty="0"/>
          </a:p>
          <a:p>
            <a:endParaRPr lang="en-US" sz="1600" dirty="0"/>
          </a:p>
          <a:p>
            <a:r>
              <a:rPr lang="en-US" sz="1600" dirty="0"/>
              <a:t>var </a:t>
            </a:r>
            <a:r>
              <a:rPr lang="en-US" sz="1600" b="1" dirty="0">
                <a:solidFill>
                  <a:schemeClr val="accent6">
                    <a:alpha val="99000"/>
                  </a:schemeClr>
                </a:solidFill>
              </a:rPr>
              <a:t>topic</a:t>
            </a:r>
            <a:r>
              <a:rPr lang="en-US" sz="1600" dirty="0"/>
              <a:t> = nms.CreateTopic(</a:t>
            </a:r>
            <a:r>
              <a:rPr lang="en-US" sz="1600" dirty="0">
                <a:solidFill>
                  <a:schemeClr val="accent5">
                    <a:alpha val="99000"/>
                  </a:schemeClr>
                </a:solidFill>
              </a:rPr>
              <a:t>"IssueTrackingTopic"</a:t>
            </a:r>
            <a:r>
              <a:rPr lang="en-US" sz="1600" dirty="0"/>
              <a:t>);</a:t>
            </a:r>
          </a:p>
          <a:p>
            <a:r>
              <a:rPr lang="en-US" sz="1600" dirty="0"/>
              <a:t>var auditSub = nms.CreateSubscription(</a:t>
            </a:r>
            <a:r>
              <a:rPr lang="en-US" sz="1600" b="1" dirty="0"/>
              <a:t>topic</a:t>
            </a:r>
            <a:r>
              <a:rPr lang="en-US" sz="1600" dirty="0"/>
              <a:t>.Path, </a:t>
            </a:r>
            <a:r>
              <a:rPr lang="en-US" sz="1600" dirty="0">
                <a:solidFill>
                  <a:schemeClr val="accent5">
                    <a:alpha val="99000"/>
                  </a:schemeClr>
                </a:solidFill>
              </a:rPr>
              <a:t>"AuditSubscription"</a:t>
            </a:r>
            <a:r>
              <a:rPr lang="en-US" sz="1600" dirty="0"/>
              <a:t>);</a:t>
            </a:r>
          </a:p>
          <a:p>
            <a:r>
              <a:rPr lang="en-US" sz="1600" dirty="0"/>
              <a:t>var agentSub = nms.CreateSubscription(</a:t>
            </a:r>
            <a:r>
              <a:rPr lang="en-US" sz="1600" b="1" dirty="0"/>
              <a:t>topic</a:t>
            </a:r>
            <a:r>
              <a:rPr lang="en-US" sz="1600" dirty="0"/>
              <a:t>.Path, </a:t>
            </a:r>
            <a:r>
              <a:rPr lang="en-US" sz="1600" dirty="0">
                <a:solidFill>
                  <a:schemeClr val="accent5">
                    <a:alpha val="99000"/>
                  </a:schemeClr>
                </a:solidFill>
              </a:rPr>
              <a:t>"AgentSubscription"</a:t>
            </a:r>
            <a:r>
              <a:rPr lang="en-US" sz="1600" dirty="0" smtClean="0"/>
              <a:t>);</a:t>
            </a:r>
            <a:endParaRPr lang="en-US" sz="1600" dirty="0"/>
          </a:p>
        </p:txBody>
      </p:sp>
      <p:cxnSp>
        <p:nvCxnSpPr>
          <p:cNvPr id="9" name="Straight Connector 8"/>
          <p:cNvCxnSpPr/>
          <p:nvPr/>
        </p:nvCxnSpPr>
        <p:spPr>
          <a:xfrm>
            <a:off x="301625" y="2942045"/>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1625" y="4582885"/>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1625" y="5477690"/>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240981" y="1961346"/>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13" name="TextBox 12"/>
          <p:cNvSpPr txBox="1"/>
          <p:nvPr/>
        </p:nvSpPr>
        <p:spPr>
          <a:xfrm>
            <a:off x="11240981" y="3494620"/>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
        <p:nvSpPr>
          <p:cNvPr id="14" name="TextBox 13"/>
          <p:cNvSpPr txBox="1"/>
          <p:nvPr/>
        </p:nvSpPr>
        <p:spPr>
          <a:xfrm>
            <a:off x="11240981" y="4802813"/>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3</a:t>
            </a:r>
          </a:p>
        </p:txBody>
      </p:sp>
      <p:sp>
        <p:nvSpPr>
          <p:cNvPr id="15" name="TextBox 14"/>
          <p:cNvSpPr txBox="1"/>
          <p:nvPr/>
        </p:nvSpPr>
        <p:spPr>
          <a:xfrm>
            <a:off x="11240981" y="5951568"/>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4</a:t>
            </a:r>
          </a:p>
        </p:txBody>
      </p:sp>
    </p:spTree>
    <p:extLst>
      <p:ext uri="{BB962C8B-B14F-4D97-AF65-F5344CB8AC3E}">
        <p14:creationId xmlns:p14="http://schemas.microsoft.com/office/powerpoint/2010/main" val="59137186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28601"/>
            <a:ext cx="11149014" cy="1218795"/>
          </a:xfrm>
        </p:spPr>
        <p:txBody>
          <a:bodyPr/>
          <a:lstStyle/>
          <a:p>
            <a:r>
              <a:rPr lang="en-US" sz="4400" dirty="0" smtClean="0"/>
              <a:t>MessagingFactory</a:t>
            </a:r>
            <a:r>
              <a:rPr lang="en-US" dirty="0" smtClean="0">
                <a:solidFill>
                  <a:srgbClr val="FFFFFF">
                    <a:alpha val="99000"/>
                  </a:srgbClr>
                </a:solidFill>
              </a:rPr>
              <a:t/>
            </a:r>
            <a:br>
              <a:rPr lang="en-US" dirty="0" smtClean="0">
                <a:solidFill>
                  <a:srgbClr val="FFFFFF">
                    <a:alpha val="99000"/>
                  </a:srgbClr>
                </a:solidFill>
              </a:rPr>
            </a:br>
            <a:r>
              <a:rPr lang="en-US" sz="2200" spc="-70" dirty="0">
                <a:solidFill>
                  <a:srgbClr val="FFFFFF">
                    <a:alpha val="99000"/>
                  </a:srgbClr>
                </a:solidFill>
              </a:rPr>
              <a:t>Creates client objects to interact with Queues, Topics, and Subscriptions. </a:t>
            </a:r>
            <a:r>
              <a:rPr lang="en-US" sz="2200" spc="-70" dirty="0" smtClean="0">
                <a:solidFill>
                  <a:srgbClr val="FFFFFF">
                    <a:alpha val="99000"/>
                  </a:srgbClr>
                </a:solidFill>
              </a:rPr>
              <a:t/>
            </a:r>
            <a:br>
              <a:rPr lang="en-US" sz="2200" spc="-70" dirty="0" smtClean="0">
                <a:solidFill>
                  <a:srgbClr val="FFFFFF">
                    <a:alpha val="99000"/>
                  </a:srgbClr>
                </a:solidFill>
              </a:rPr>
            </a:br>
            <a:r>
              <a:rPr lang="en-US" sz="2200" spc="-70" dirty="0" smtClean="0">
                <a:solidFill>
                  <a:srgbClr val="FFFFFF">
                    <a:alpha val="99000"/>
                  </a:srgbClr>
                </a:solidFill>
              </a:rPr>
              <a:t>Anchor </a:t>
            </a:r>
            <a:r>
              <a:rPr lang="en-US" sz="2200" spc="-70" dirty="0">
                <a:solidFill>
                  <a:srgbClr val="FFFFFF">
                    <a:alpha val="99000"/>
                  </a:srgbClr>
                </a:solidFill>
              </a:rPr>
              <a:t>f</a:t>
            </a:r>
            <a:r>
              <a:rPr lang="en-US" sz="2200" spc="-70" dirty="0" smtClean="0">
                <a:solidFill>
                  <a:srgbClr val="FFFFFF">
                    <a:alpha val="99000"/>
                  </a:srgbClr>
                </a:solidFill>
              </a:rPr>
              <a:t>or </a:t>
            </a:r>
            <a:r>
              <a:rPr lang="en-US" sz="2200" spc="-70" dirty="0">
                <a:solidFill>
                  <a:srgbClr val="FFFFFF">
                    <a:alpha val="99000"/>
                  </a:srgbClr>
                </a:solidFill>
              </a:rPr>
              <a:t>connection management and multiplexing. </a:t>
            </a:r>
            <a:endParaRPr lang="en-US" spc="-70" dirty="0"/>
          </a:p>
        </p:txBody>
      </p:sp>
      <p:sp>
        <p:nvSpPr>
          <p:cNvPr id="3" name="Text Placeholder 2"/>
          <p:cNvSpPr>
            <a:spLocks noGrp="1"/>
          </p:cNvSpPr>
          <p:nvPr>
            <p:ph type="body" sz="quarter" idx="10"/>
          </p:nvPr>
        </p:nvSpPr>
        <p:spPr>
          <a:xfrm>
            <a:off x="519114" y="1695450"/>
            <a:ext cx="11149012" cy="4358116"/>
          </a:xfrm>
        </p:spPr>
        <p:txBody>
          <a:bodyPr/>
          <a:lstStyle/>
          <a:p>
            <a:r>
              <a:rPr lang="en-US" sz="1600" dirty="0">
                <a:solidFill>
                  <a:schemeClr val="accent6">
                    <a:alpha val="99000"/>
                  </a:schemeClr>
                </a:solidFill>
              </a:rPr>
              <a:t>var</a:t>
            </a:r>
            <a:r>
              <a:rPr lang="en-US" sz="1600" dirty="0"/>
              <a:t> tkp = </a:t>
            </a:r>
            <a:r>
              <a:rPr lang="en-US" sz="1600" dirty="0">
                <a:solidFill>
                  <a:schemeClr val="accent1">
                    <a:lumMod val="75000"/>
                    <a:alpha val="99000"/>
                  </a:schemeClr>
                </a:solidFill>
              </a:rPr>
              <a:t>TokenProvider</a:t>
            </a:r>
            <a:r>
              <a:rPr lang="en-US" sz="1600" dirty="0"/>
              <a:t>.CreateSharedSecretTokenProvider(</a:t>
            </a:r>
            <a:r>
              <a:rPr lang="en-US" sz="1600" dirty="0">
                <a:solidFill>
                  <a:schemeClr val="accent5">
                    <a:alpha val="99000"/>
                  </a:schemeClr>
                </a:solidFill>
              </a:rPr>
              <a:t>"acct"</a:t>
            </a:r>
            <a:r>
              <a:rPr lang="en-US" sz="1600" dirty="0"/>
              <a:t>, </a:t>
            </a:r>
            <a:r>
              <a:rPr lang="en-US" sz="1600" dirty="0">
                <a:solidFill>
                  <a:schemeClr val="accent5">
                    <a:alpha val="99000"/>
                  </a:schemeClr>
                </a:solidFill>
              </a:rPr>
              <a:t>"…"</a:t>
            </a:r>
            <a:r>
              <a:rPr lang="en-US" sz="1600" dirty="0"/>
              <a:t>);</a:t>
            </a:r>
          </a:p>
          <a:p>
            <a:r>
              <a:rPr lang="en-US" sz="1600" dirty="0">
                <a:solidFill>
                  <a:schemeClr val="accent6">
                    <a:alpha val="99000"/>
                  </a:schemeClr>
                </a:solidFill>
              </a:rPr>
              <a:t>var</a:t>
            </a:r>
            <a:r>
              <a:rPr lang="en-US" sz="1600" dirty="0"/>
              <a:t> svcUri = </a:t>
            </a:r>
            <a:r>
              <a:rPr lang="en-US" sz="1600" dirty="0">
                <a:solidFill>
                  <a:schemeClr val="accent1">
                    <a:lumMod val="75000"/>
                    <a:alpha val="99000"/>
                  </a:schemeClr>
                </a:solidFill>
              </a:rPr>
              <a:t>ServiceBusEnvironment</a:t>
            </a:r>
            <a:r>
              <a:rPr lang="en-US" sz="1600" dirty="0"/>
              <a:t>.CreateServiceUri(</a:t>
            </a:r>
            <a:r>
              <a:rPr lang="en-US" sz="1600" dirty="0">
                <a:solidFill>
                  <a:schemeClr val="accent5">
                    <a:alpha val="99000"/>
                  </a:schemeClr>
                </a:solidFill>
              </a:rPr>
              <a:t>"sb"</a:t>
            </a:r>
            <a:r>
              <a:rPr lang="en-US" sz="1600" dirty="0"/>
              <a:t>, </a:t>
            </a:r>
            <a:r>
              <a:rPr lang="en-US" sz="1600" dirty="0">
                <a:solidFill>
                  <a:schemeClr val="accent5"/>
                </a:solidFill>
              </a:rPr>
              <a:t>"</a:t>
            </a:r>
            <a:r>
              <a:rPr lang="en-US" sz="1600" dirty="0">
                <a:solidFill>
                  <a:schemeClr val="accent5">
                    <a:alpha val="99000"/>
                  </a:schemeClr>
                </a:solidFill>
              </a:rPr>
              <a:t>myns</a:t>
            </a:r>
            <a:r>
              <a:rPr lang="en-US" sz="1600" dirty="0">
                <a:solidFill>
                  <a:schemeClr val="accent5"/>
                </a:solidFill>
              </a:rPr>
              <a:t>"</a:t>
            </a:r>
            <a:r>
              <a:rPr lang="en-US" sz="1600" dirty="0"/>
              <a:t>, </a:t>
            </a:r>
            <a:r>
              <a:rPr lang="en-US" sz="1600" dirty="0">
                <a:solidFill>
                  <a:schemeClr val="accent5">
                    <a:alpha val="99000"/>
                  </a:schemeClr>
                </a:solidFill>
              </a:rPr>
              <a:t>""</a:t>
            </a:r>
            <a:r>
              <a:rPr lang="en-US" sz="1600" dirty="0"/>
              <a:t>);</a:t>
            </a:r>
          </a:p>
          <a:p>
            <a:r>
              <a:rPr lang="en-US" sz="1600" dirty="0"/>
              <a:t/>
            </a:r>
            <a:br>
              <a:rPr lang="en-US" sz="1600" dirty="0"/>
            </a:br>
            <a:r>
              <a:rPr lang="en-US" sz="1600" b="1" dirty="0">
                <a:solidFill>
                  <a:schemeClr val="accent6">
                    <a:alpha val="99000"/>
                  </a:schemeClr>
                </a:solidFill>
              </a:rPr>
              <a:t>var</a:t>
            </a:r>
            <a:r>
              <a:rPr lang="en-US" sz="1600" dirty="0"/>
              <a:t> </a:t>
            </a:r>
            <a:r>
              <a:rPr lang="en-US" sz="1600" b="1" dirty="0"/>
              <a:t>factory</a:t>
            </a:r>
            <a:r>
              <a:rPr lang="en-US" sz="1600" dirty="0"/>
              <a:t> = </a:t>
            </a:r>
            <a:r>
              <a:rPr lang="en-US" sz="1600" b="1" dirty="0">
                <a:solidFill>
                  <a:schemeClr val="accent1">
                    <a:lumMod val="75000"/>
                    <a:alpha val="99000"/>
                  </a:schemeClr>
                </a:solidFill>
              </a:rPr>
              <a:t>MessagingFactory</a:t>
            </a:r>
            <a:r>
              <a:rPr lang="en-US" sz="1600" dirty="0"/>
              <a:t>.</a:t>
            </a:r>
            <a:r>
              <a:rPr lang="en-US" sz="1600" b="1" dirty="0"/>
              <a:t>Create(svcUri, tkp</a:t>
            </a:r>
            <a:r>
              <a:rPr lang="en-US" sz="1600" b="1" dirty="0" smtClean="0"/>
              <a:t>);</a:t>
            </a:r>
          </a:p>
          <a:p>
            <a:endParaRPr lang="en-US" sz="1600" b="1" dirty="0"/>
          </a:p>
          <a:p>
            <a:r>
              <a:rPr lang="en-US" sz="1600" dirty="0"/>
              <a:t/>
            </a:r>
            <a:br>
              <a:rPr lang="en-US" sz="1600" dirty="0"/>
            </a:br>
            <a:r>
              <a:rPr lang="en-US" sz="1600" dirty="0">
                <a:solidFill>
                  <a:schemeClr val="accent6">
                    <a:alpha val="99000"/>
                  </a:schemeClr>
                </a:solidFill>
              </a:rPr>
              <a:t>var</a:t>
            </a:r>
            <a:r>
              <a:rPr lang="en-US" sz="1600" dirty="0"/>
              <a:t> queueClient = </a:t>
            </a:r>
            <a:r>
              <a:rPr lang="en-US" sz="1600" b="1" dirty="0"/>
              <a:t>factory</a:t>
            </a:r>
            <a:r>
              <a:rPr lang="en-US" sz="1600" dirty="0"/>
              <a:t>.CreateQueueClient(queueName);</a:t>
            </a:r>
          </a:p>
          <a:p>
            <a:r>
              <a:rPr lang="en-US" sz="1600" dirty="0"/>
              <a:t>queueClient.Send(message</a:t>
            </a:r>
            <a:r>
              <a:rPr lang="en-US" sz="1600" dirty="0" smtClean="0"/>
              <a:t>);</a:t>
            </a:r>
          </a:p>
          <a:p>
            <a:r>
              <a:rPr lang="en-US" sz="1600" dirty="0"/>
              <a:t/>
            </a:r>
            <a:br>
              <a:rPr lang="en-US" sz="1600" dirty="0"/>
            </a:br>
            <a:endParaRPr lang="en-US" sz="1600" dirty="0"/>
          </a:p>
          <a:p>
            <a:r>
              <a:rPr lang="en-US" sz="1600" dirty="0">
                <a:solidFill>
                  <a:schemeClr val="accent6">
                    <a:alpha val="99000"/>
                  </a:schemeClr>
                </a:solidFill>
              </a:rPr>
              <a:t>var</a:t>
            </a:r>
            <a:r>
              <a:rPr lang="en-US" sz="1600" dirty="0"/>
              <a:t> sender = </a:t>
            </a:r>
            <a:r>
              <a:rPr lang="en-US" sz="1600" b="1" dirty="0"/>
              <a:t>factory</a:t>
            </a:r>
            <a:r>
              <a:rPr lang="en-US" sz="1600" dirty="0"/>
              <a:t>.CreateMessageSender(queueName);</a:t>
            </a:r>
          </a:p>
          <a:p>
            <a:r>
              <a:rPr lang="en-US" sz="1600" dirty="0"/>
              <a:t>sender.Send(message</a:t>
            </a:r>
            <a:r>
              <a:rPr lang="en-US" sz="1600" dirty="0" smtClean="0"/>
              <a:t>);</a:t>
            </a:r>
          </a:p>
          <a:p>
            <a:endParaRPr lang="en-US" sz="1600" dirty="0"/>
          </a:p>
          <a:p>
            <a:endParaRPr lang="en-US" sz="1600" dirty="0"/>
          </a:p>
          <a:p>
            <a:pPr marL="5551488" indent="-5551488"/>
            <a:r>
              <a:rPr lang="en-US" sz="1600" dirty="0">
                <a:solidFill>
                  <a:schemeClr val="accent6">
                    <a:alpha val="99000"/>
                  </a:schemeClr>
                </a:solidFill>
              </a:rPr>
              <a:t>var</a:t>
            </a:r>
            <a:r>
              <a:rPr lang="en-US" sz="1600" dirty="0"/>
              <a:t> subClient = </a:t>
            </a:r>
            <a:r>
              <a:rPr lang="en-US" sz="1600" b="1" dirty="0"/>
              <a:t>factory</a:t>
            </a:r>
            <a:r>
              <a:rPr lang="en-US" sz="1600" dirty="0"/>
              <a:t>.CreateSubscriptionClient(</a:t>
            </a:r>
            <a:r>
              <a:rPr lang="en-US" sz="1600" dirty="0">
                <a:solidFill>
                  <a:schemeClr val="accent5">
                    <a:alpha val="99000"/>
                  </a:schemeClr>
                </a:solidFill>
              </a:rPr>
              <a:t>"mytopic"</a:t>
            </a:r>
            <a:r>
              <a:rPr lang="en-US" sz="1600" dirty="0"/>
              <a:t>, </a:t>
            </a:r>
            <a:r>
              <a:rPr lang="en-US" sz="1600" dirty="0">
                <a:solidFill>
                  <a:schemeClr val="accent5">
                    <a:alpha val="99000"/>
                  </a:schemeClr>
                </a:solidFill>
              </a:rPr>
              <a:t>"mysub"</a:t>
            </a:r>
            <a:r>
              <a:rPr lang="en-US" sz="1600" dirty="0"/>
              <a:t>,</a:t>
            </a:r>
            <a:br>
              <a:rPr lang="en-US" sz="1600" dirty="0"/>
            </a:br>
            <a:r>
              <a:rPr lang="en-US" sz="1600" dirty="0" smtClean="0">
                <a:solidFill>
                  <a:schemeClr val="accent1">
                    <a:lumMod val="75000"/>
                    <a:alpha val="99000"/>
                  </a:schemeClr>
                </a:solidFill>
              </a:rPr>
              <a:t>ReceiveMode</a:t>
            </a:r>
            <a:r>
              <a:rPr lang="en-US" sz="1600" dirty="0" smtClean="0"/>
              <a:t>.ReceiveAndDelete</a:t>
            </a:r>
            <a:r>
              <a:rPr lang="en-US" sz="1600" dirty="0"/>
              <a:t>);</a:t>
            </a:r>
          </a:p>
          <a:p>
            <a:r>
              <a:rPr lang="en-US" sz="1600" dirty="0"/>
              <a:t>subClient.Receive</a:t>
            </a:r>
            <a:r>
              <a:rPr lang="en-US" sz="1600" dirty="0" smtClean="0"/>
              <a:t>();</a:t>
            </a:r>
            <a:endParaRPr lang="en-US" sz="1600" dirty="0"/>
          </a:p>
        </p:txBody>
      </p:sp>
      <p:cxnSp>
        <p:nvCxnSpPr>
          <p:cNvPr id="4" name="Straight Connector 3"/>
          <p:cNvCxnSpPr/>
          <p:nvPr/>
        </p:nvCxnSpPr>
        <p:spPr>
          <a:xfrm>
            <a:off x="301625" y="2972525"/>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01625" y="4008119"/>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1625" y="5044474"/>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240981" y="1992292"/>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8" name="TextBox 7"/>
          <p:cNvSpPr txBox="1"/>
          <p:nvPr/>
        </p:nvSpPr>
        <p:spPr>
          <a:xfrm>
            <a:off x="11240981" y="3237772"/>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
        <p:nvSpPr>
          <p:cNvPr id="9" name="TextBox 8"/>
          <p:cNvSpPr txBox="1"/>
          <p:nvPr/>
        </p:nvSpPr>
        <p:spPr>
          <a:xfrm>
            <a:off x="11240981" y="4278009"/>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3</a:t>
            </a:r>
          </a:p>
        </p:txBody>
      </p:sp>
      <p:sp>
        <p:nvSpPr>
          <p:cNvPr id="10" name="TextBox 9"/>
          <p:cNvSpPr txBox="1"/>
          <p:nvPr/>
        </p:nvSpPr>
        <p:spPr>
          <a:xfrm>
            <a:off x="11240981" y="5452277"/>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4</a:t>
            </a:r>
          </a:p>
        </p:txBody>
      </p:sp>
    </p:spTree>
    <p:extLst>
      <p:ext uri="{BB962C8B-B14F-4D97-AF65-F5344CB8AC3E}">
        <p14:creationId xmlns:p14="http://schemas.microsoft.com/office/powerpoint/2010/main" val="35774050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BrokeredMessage</a:t>
            </a:r>
          </a:p>
        </p:txBody>
      </p:sp>
      <p:sp>
        <p:nvSpPr>
          <p:cNvPr id="3" name="Text Placeholder 2"/>
          <p:cNvSpPr>
            <a:spLocks noGrp="1"/>
          </p:cNvSpPr>
          <p:nvPr>
            <p:ph type="body" sz="quarter" idx="10"/>
          </p:nvPr>
        </p:nvSpPr>
        <p:spPr>
          <a:xfrm>
            <a:off x="519114" y="1695450"/>
            <a:ext cx="11149012" cy="4431983"/>
          </a:xfrm>
        </p:spPr>
        <p:txBody>
          <a:bodyPr/>
          <a:lstStyle/>
          <a:p>
            <a:pPr>
              <a:spcBef>
                <a:spcPts val="0"/>
              </a:spcBef>
            </a:pPr>
            <a:r>
              <a:rPr lang="en-US" sz="1600" dirty="0">
                <a:solidFill>
                  <a:schemeClr val="accent6">
                    <a:alpha val="99000"/>
                  </a:schemeClr>
                </a:solidFill>
              </a:rPr>
              <a:t>var</a:t>
            </a:r>
            <a:r>
              <a:rPr lang="en-US" sz="1600" dirty="0"/>
              <a:t> bm = </a:t>
            </a:r>
            <a:r>
              <a:rPr lang="en-US" sz="1600" dirty="0">
                <a:solidFill>
                  <a:schemeClr val="accent6">
                    <a:alpha val="99000"/>
                  </a:schemeClr>
                </a:solidFill>
              </a:rPr>
              <a:t>new</a:t>
            </a:r>
            <a:r>
              <a:rPr lang="en-US" sz="1600" dirty="0"/>
              <a:t> </a:t>
            </a:r>
            <a:r>
              <a:rPr lang="en-US" sz="1600" dirty="0">
                <a:solidFill>
                  <a:schemeClr val="accent1">
                    <a:lumMod val="75000"/>
                    <a:alpha val="99000"/>
                  </a:schemeClr>
                </a:solidFill>
              </a:rPr>
              <a:t>BrokeredMessage</a:t>
            </a:r>
          </a:p>
          <a:p>
            <a:pPr marL="979488">
              <a:spcBef>
                <a:spcPts val="0"/>
              </a:spcBef>
            </a:pPr>
            <a:r>
              <a:rPr lang="en-US" sz="1600" dirty="0" smtClean="0"/>
              <a:t>{</a:t>
            </a:r>
            <a:endParaRPr lang="en-US" sz="1600" dirty="0"/>
          </a:p>
          <a:p>
            <a:pPr marL="1322388">
              <a:spcBef>
                <a:spcPts val="0"/>
              </a:spcBef>
              <a:tabLst>
                <a:tab pos="1257300" algn="l"/>
              </a:tabLst>
            </a:pPr>
            <a:r>
              <a:rPr lang="en-US" sz="1600" dirty="0" smtClean="0"/>
              <a:t>TimeToLive </a:t>
            </a:r>
            <a:r>
              <a:rPr lang="en-US" sz="1600" dirty="0"/>
              <a:t>= </a:t>
            </a:r>
            <a:r>
              <a:rPr lang="en-US" sz="1600" dirty="0">
                <a:solidFill>
                  <a:schemeClr val="accent1">
                    <a:lumMod val="75000"/>
                    <a:alpha val="99000"/>
                  </a:schemeClr>
                </a:solidFill>
              </a:rPr>
              <a:t>TimeSpan</a:t>
            </a:r>
            <a:r>
              <a:rPr lang="en-US" sz="1600" dirty="0"/>
              <a:t>.FromMinutes(30</a:t>
            </a:r>
            <a:r>
              <a:rPr lang="en-US" sz="1600" dirty="0" smtClean="0"/>
              <a:t>),</a:t>
            </a:r>
          </a:p>
          <a:p>
            <a:pPr marL="1322388">
              <a:spcBef>
                <a:spcPts val="0"/>
              </a:spcBef>
              <a:tabLst>
                <a:tab pos="1257300" algn="l"/>
              </a:tabLst>
            </a:pPr>
            <a:r>
              <a:rPr lang="en-US" sz="1600" dirty="0" smtClean="0"/>
              <a:t>ReplyTo </a:t>
            </a:r>
            <a:r>
              <a:rPr lang="en-US" sz="1600" dirty="0"/>
              <a:t>= </a:t>
            </a:r>
            <a:r>
              <a:rPr lang="en-US" sz="1600" dirty="0">
                <a:solidFill>
                  <a:schemeClr val="accent5">
                    <a:alpha val="99000"/>
                  </a:schemeClr>
                </a:solidFill>
              </a:rPr>
              <a:t>“sb://clemensv.servicebus.windows.net/replyqueues/1</a:t>
            </a:r>
            <a:r>
              <a:rPr lang="en-US" sz="1600" dirty="0" smtClean="0">
                <a:solidFill>
                  <a:schemeClr val="accent5">
                    <a:alpha val="99000"/>
                  </a:schemeClr>
                </a:solidFill>
              </a:rPr>
              <a:t>"</a:t>
            </a:r>
            <a:r>
              <a:rPr lang="en-US" sz="1600" dirty="0" smtClean="0"/>
              <a:t>,</a:t>
            </a:r>
          </a:p>
          <a:p>
            <a:pPr marL="1322388">
              <a:spcBef>
                <a:spcPts val="0"/>
              </a:spcBef>
              <a:tabLst>
                <a:tab pos="1257300" algn="l"/>
              </a:tabLst>
            </a:pPr>
            <a:r>
              <a:rPr lang="en-US" sz="1600" dirty="0" smtClean="0"/>
              <a:t>Properties </a:t>
            </a:r>
            <a:r>
              <a:rPr lang="en-US" sz="1600" dirty="0"/>
              <a:t>= {</a:t>
            </a:r>
          </a:p>
          <a:p>
            <a:pPr marL="3200400">
              <a:spcBef>
                <a:spcPts val="0"/>
              </a:spcBef>
            </a:pPr>
            <a:r>
              <a:rPr lang="en-US" sz="1600" dirty="0" smtClean="0"/>
              <a:t>{ </a:t>
            </a:r>
            <a:r>
              <a:rPr lang="en-US" sz="1600" dirty="0">
                <a:solidFill>
                  <a:schemeClr val="accent5">
                    <a:alpha val="99000"/>
                  </a:schemeClr>
                </a:solidFill>
              </a:rPr>
              <a:t>"JobId"</a:t>
            </a:r>
            <a:r>
              <a:rPr lang="en-US" sz="1600" dirty="0"/>
              <a:t>, 1 </a:t>
            </a:r>
            <a:r>
              <a:rPr lang="en-US" sz="1600" dirty="0" smtClean="0"/>
              <a:t>},</a:t>
            </a:r>
          </a:p>
          <a:p>
            <a:pPr marL="3200400">
              <a:spcBef>
                <a:spcPts val="0"/>
              </a:spcBef>
            </a:pPr>
            <a:r>
              <a:rPr lang="en-US" sz="1600" dirty="0" smtClean="0"/>
              <a:t>{ </a:t>
            </a:r>
            <a:r>
              <a:rPr lang="en-US" sz="1600" dirty="0">
                <a:solidFill>
                  <a:schemeClr val="accent5">
                    <a:alpha val="98000"/>
                  </a:schemeClr>
                </a:solidFill>
              </a:rPr>
              <a:t>"</a:t>
            </a:r>
            <a:r>
              <a:rPr lang="en-US" sz="1600" dirty="0">
                <a:solidFill>
                  <a:schemeClr val="accent5">
                    <a:alpha val="99000"/>
                  </a:schemeClr>
                </a:solidFill>
              </a:rPr>
              <a:t>SubmittedAt"</a:t>
            </a:r>
            <a:r>
              <a:rPr lang="en-US" sz="1600" dirty="0"/>
              <a:t>, </a:t>
            </a:r>
            <a:r>
              <a:rPr lang="en-US" sz="1600" dirty="0">
                <a:solidFill>
                  <a:schemeClr val="accent1">
                    <a:lumMod val="75000"/>
                    <a:alpha val="99000"/>
                  </a:schemeClr>
                </a:solidFill>
              </a:rPr>
              <a:t>DateTime</a:t>
            </a:r>
            <a:r>
              <a:rPr lang="en-US" sz="1600" dirty="0"/>
              <a:t>.UtcNow </a:t>
            </a:r>
            <a:r>
              <a:rPr lang="en-US" sz="1600" dirty="0" smtClean="0"/>
              <a:t>},</a:t>
            </a:r>
          </a:p>
          <a:p>
            <a:pPr marL="3200400">
              <a:spcBef>
                <a:spcPts val="0"/>
              </a:spcBef>
            </a:pPr>
            <a:r>
              <a:rPr lang="en-US" sz="1600" dirty="0" smtClean="0"/>
              <a:t>{ </a:t>
            </a:r>
            <a:r>
              <a:rPr lang="en-US" sz="1600" dirty="0">
                <a:solidFill>
                  <a:schemeClr val="accent5">
                    <a:alpha val="99000"/>
                  </a:schemeClr>
                </a:solidFill>
              </a:rPr>
              <a:t>"JobData"</a:t>
            </a:r>
            <a:r>
              <a:rPr lang="en-US" sz="1600" dirty="0"/>
              <a:t>, </a:t>
            </a:r>
            <a:r>
              <a:rPr lang="en-US" sz="1600" dirty="0">
                <a:solidFill>
                  <a:schemeClr val="accent5">
                    <a:alpha val="99000"/>
                  </a:schemeClr>
                </a:solidFill>
              </a:rPr>
              <a:t>"..."</a:t>
            </a:r>
            <a:r>
              <a:rPr lang="en-US" sz="1600" dirty="0"/>
              <a:t> }</a:t>
            </a:r>
          </a:p>
          <a:p>
            <a:pPr marL="2857500">
              <a:spcBef>
                <a:spcPts val="0"/>
              </a:spcBef>
            </a:pPr>
            <a:r>
              <a:rPr lang="en-US" sz="1600" dirty="0" smtClean="0"/>
              <a:t>}</a:t>
            </a:r>
            <a:endParaRPr lang="en-US" sz="1600" dirty="0"/>
          </a:p>
          <a:p>
            <a:pPr marL="1143000">
              <a:spcBef>
                <a:spcPts val="0"/>
              </a:spcBef>
            </a:pPr>
            <a:r>
              <a:rPr lang="en-US" sz="1600" dirty="0" smtClean="0"/>
              <a:t>};</a:t>
            </a:r>
          </a:p>
          <a:p>
            <a:pPr marL="1143000">
              <a:spcBef>
                <a:spcPts val="0"/>
              </a:spcBef>
            </a:pPr>
            <a:endParaRPr lang="en-US" sz="1600" dirty="0"/>
          </a:p>
          <a:p>
            <a:pPr>
              <a:spcBef>
                <a:spcPts val="0"/>
              </a:spcBef>
            </a:pPr>
            <a:endParaRPr lang="en-US" sz="1600" dirty="0"/>
          </a:p>
          <a:p>
            <a:pPr>
              <a:spcBef>
                <a:spcPts val="0"/>
              </a:spcBef>
            </a:pPr>
            <a:r>
              <a:rPr lang="en-US" sz="1600" dirty="0">
                <a:solidFill>
                  <a:schemeClr val="accent6">
                    <a:alpha val="99000"/>
                  </a:schemeClr>
                </a:solidFill>
              </a:rPr>
              <a:t>var</a:t>
            </a:r>
            <a:r>
              <a:rPr lang="en-US" sz="1600" dirty="0"/>
              <a:t> jobDetail = </a:t>
            </a:r>
            <a:r>
              <a:rPr lang="en-US" sz="1600" dirty="0">
                <a:solidFill>
                  <a:schemeClr val="accent6">
                    <a:alpha val="99000"/>
                  </a:schemeClr>
                </a:solidFill>
              </a:rPr>
              <a:t>new</a:t>
            </a:r>
            <a:r>
              <a:rPr lang="en-US" sz="1600" dirty="0"/>
              <a:t> </a:t>
            </a:r>
            <a:r>
              <a:rPr lang="en-US" sz="1600" dirty="0">
                <a:solidFill>
                  <a:schemeClr val="accent1">
                    <a:lumMod val="75000"/>
                    <a:alpha val="99000"/>
                  </a:schemeClr>
                </a:solidFill>
              </a:rPr>
              <a:t>JobDetail</a:t>
            </a:r>
            <a:r>
              <a:rPr lang="en-US" sz="1600" dirty="0"/>
              <a:t>();</a:t>
            </a:r>
          </a:p>
          <a:p>
            <a:pPr>
              <a:spcBef>
                <a:spcPts val="0"/>
              </a:spcBef>
            </a:pPr>
            <a:r>
              <a:rPr lang="en-US" sz="1600" dirty="0">
                <a:solidFill>
                  <a:schemeClr val="accent6">
                    <a:alpha val="99000"/>
                  </a:schemeClr>
                </a:solidFill>
              </a:rPr>
              <a:t>var</a:t>
            </a:r>
            <a:r>
              <a:rPr lang="en-US" sz="1600" dirty="0"/>
              <a:t> bm = </a:t>
            </a:r>
            <a:r>
              <a:rPr lang="en-US" sz="1600" dirty="0">
                <a:solidFill>
                  <a:schemeClr val="accent6">
                    <a:alpha val="99000"/>
                  </a:schemeClr>
                </a:solidFill>
              </a:rPr>
              <a:t>new</a:t>
            </a:r>
            <a:r>
              <a:rPr lang="en-US" sz="1600" dirty="0"/>
              <a:t> </a:t>
            </a:r>
            <a:r>
              <a:rPr lang="en-US" sz="1600" dirty="0">
                <a:solidFill>
                  <a:schemeClr val="accent1">
                    <a:lumMod val="75000"/>
                    <a:alpha val="99000"/>
                  </a:schemeClr>
                </a:solidFill>
              </a:rPr>
              <a:t>BrokeredMessage</a:t>
            </a:r>
            <a:r>
              <a:rPr lang="en-US" sz="1600" dirty="0"/>
              <a:t>(jobDetail</a:t>
            </a:r>
            <a:r>
              <a:rPr lang="en-US" sz="1600" dirty="0" smtClean="0"/>
              <a:t>);</a:t>
            </a:r>
          </a:p>
          <a:p>
            <a:pPr>
              <a:spcBef>
                <a:spcPts val="0"/>
              </a:spcBef>
            </a:pPr>
            <a:endParaRPr lang="en-US" sz="1600" dirty="0"/>
          </a:p>
          <a:p>
            <a:pPr>
              <a:spcBef>
                <a:spcPts val="0"/>
              </a:spcBef>
            </a:pPr>
            <a:endParaRPr lang="en-US" sz="1600" dirty="0"/>
          </a:p>
          <a:p>
            <a:pPr>
              <a:spcBef>
                <a:spcPts val="0"/>
              </a:spcBef>
            </a:pPr>
            <a:r>
              <a:rPr lang="en-US" sz="1600" dirty="0">
                <a:solidFill>
                  <a:schemeClr val="accent6">
                    <a:alpha val="99000"/>
                  </a:schemeClr>
                </a:solidFill>
              </a:rPr>
              <a:t>var</a:t>
            </a:r>
            <a:r>
              <a:rPr lang="en-US" sz="1600" dirty="0"/>
              <a:t> bm = </a:t>
            </a:r>
            <a:r>
              <a:rPr lang="en-US" sz="1600" dirty="0">
                <a:solidFill>
                  <a:schemeClr val="accent6">
                    <a:alpha val="99000"/>
                  </a:schemeClr>
                </a:solidFill>
              </a:rPr>
              <a:t>new</a:t>
            </a:r>
            <a:r>
              <a:rPr lang="en-US" sz="1600" dirty="0"/>
              <a:t> </a:t>
            </a:r>
            <a:r>
              <a:rPr lang="en-US" sz="1600" dirty="0">
                <a:solidFill>
                  <a:schemeClr val="accent1">
                    <a:lumMod val="75000"/>
                    <a:alpha val="99000"/>
                  </a:schemeClr>
                </a:solidFill>
              </a:rPr>
              <a:t>BrokeredMessage</a:t>
            </a:r>
            <a:r>
              <a:rPr lang="en-US" sz="1600" dirty="0"/>
              <a:t>(utf8EncodedTextStream)</a:t>
            </a:r>
          </a:p>
          <a:p>
            <a:pPr marL="1028700">
              <a:spcBef>
                <a:spcPts val="0"/>
              </a:spcBef>
            </a:pPr>
            <a:r>
              <a:rPr lang="en-US" sz="1600" dirty="0" smtClean="0"/>
              <a:t>{</a:t>
            </a:r>
            <a:endParaRPr lang="en-US" sz="1600" dirty="0"/>
          </a:p>
          <a:p>
            <a:pPr marL="1371600">
              <a:spcBef>
                <a:spcPts val="0"/>
              </a:spcBef>
            </a:pPr>
            <a:r>
              <a:rPr lang="en-US" sz="1600" dirty="0" smtClean="0"/>
              <a:t>ContentType </a:t>
            </a:r>
            <a:r>
              <a:rPr lang="en-US" sz="1600" dirty="0"/>
              <a:t>= </a:t>
            </a:r>
            <a:r>
              <a:rPr lang="en-US" sz="1600" dirty="0">
                <a:solidFill>
                  <a:schemeClr val="accent5">
                    <a:alpha val="99000"/>
                  </a:schemeClr>
                </a:solidFill>
              </a:rPr>
              <a:t>"text/plain"</a:t>
            </a:r>
          </a:p>
          <a:p>
            <a:pPr marL="1028700">
              <a:spcBef>
                <a:spcPts val="0"/>
              </a:spcBef>
            </a:pPr>
            <a:r>
              <a:rPr lang="en-US" sz="1600" dirty="0" smtClean="0"/>
              <a:t>};</a:t>
            </a:r>
            <a:endParaRPr lang="en-US" sz="1600" dirty="0"/>
          </a:p>
        </p:txBody>
      </p:sp>
      <p:sp>
        <p:nvSpPr>
          <p:cNvPr id="4" name="TextBox 3"/>
          <p:cNvSpPr txBox="1"/>
          <p:nvPr/>
        </p:nvSpPr>
        <p:spPr>
          <a:xfrm>
            <a:off x="11240981" y="2478780"/>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5" name="TextBox 4"/>
          <p:cNvSpPr txBox="1"/>
          <p:nvPr/>
        </p:nvSpPr>
        <p:spPr>
          <a:xfrm>
            <a:off x="11240981" y="4320483"/>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
        <p:nvSpPr>
          <p:cNvPr id="7" name="TextBox 6"/>
          <p:cNvSpPr txBox="1"/>
          <p:nvPr/>
        </p:nvSpPr>
        <p:spPr>
          <a:xfrm>
            <a:off x="11240981" y="5439269"/>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3</a:t>
            </a:r>
            <a:endParaRPr lang="en-US" sz="3000" b="1" dirty="0" smtClean="0">
              <a:solidFill>
                <a:schemeClr val="accent2">
                  <a:alpha val="99000"/>
                </a:schemeClr>
              </a:solidFill>
            </a:endParaRPr>
          </a:p>
        </p:txBody>
      </p:sp>
      <p:cxnSp>
        <p:nvCxnSpPr>
          <p:cNvPr id="9" name="Straight Connector 8"/>
          <p:cNvCxnSpPr/>
          <p:nvPr/>
        </p:nvCxnSpPr>
        <p:spPr>
          <a:xfrm>
            <a:off x="301625" y="4084313"/>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1625" y="5024140"/>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06215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28601"/>
            <a:ext cx="11149014" cy="1218795"/>
          </a:xfrm>
        </p:spPr>
        <p:txBody>
          <a:bodyPr/>
          <a:lstStyle/>
          <a:p>
            <a:r>
              <a:rPr lang="en-US" sz="4400" dirty="0"/>
              <a:t>Sending Messages</a:t>
            </a:r>
            <a:r>
              <a:rPr lang="en-US" dirty="0" smtClean="0">
                <a:solidFill>
                  <a:srgbClr val="FFFFFF">
                    <a:alpha val="99000"/>
                  </a:srgbClr>
                </a:solidFill>
              </a:rPr>
              <a:t/>
            </a:r>
            <a:br>
              <a:rPr lang="en-US" dirty="0" smtClean="0">
                <a:solidFill>
                  <a:srgbClr val="FFFFFF">
                    <a:alpha val="99000"/>
                  </a:srgbClr>
                </a:solidFill>
              </a:rPr>
            </a:br>
            <a:r>
              <a:rPr lang="en-US" sz="2200" spc="-70" dirty="0">
                <a:solidFill>
                  <a:srgbClr val="FFFFFF">
                    <a:alpha val="99000"/>
                  </a:srgbClr>
                </a:solidFill>
              </a:rPr>
              <a:t>Sending messages is done with Send or Begin/EndSend. </a:t>
            </a:r>
            <a:r>
              <a:rPr lang="en-US" sz="2200" spc="-70" dirty="0" smtClean="0">
                <a:solidFill>
                  <a:srgbClr val="FFFFFF">
                    <a:alpha val="99000"/>
                  </a:srgbClr>
                </a:solidFill>
              </a:rPr>
              <a:t/>
            </a:r>
            <a:br>
              <a:rPr lang="en-US" sz="2200" spc="-70" dirty="0" smtClean="0">
                <a:solidFill>
                  <a:srgbClr val="FFFFFF">
                    <a:alpha val="99000"/>
                  </a:srgbClr>
                </a:solidFill>
              </a:rPr>
            </a:br>
            <a:r>
              <a:rPr lang="en-US" sz="2200" spc="-70" dirty="0" smtClean="0">
                <a:solidFill>
                  <a:srgbClr val="FFFFFF">
                    <a:alpha val="99000"/>
                  </a:srgbClr>
                </a:solidFill>
              </a:rPr>
              <a:t>You </a:t>
            </a:r>
            <a:r>
              <a:rPr lang="en-US" sz="2200" spc="-70" dirty="0">
                <a:solidFill>
                  <a:srgbClr val="FFFFFF">
                    <a:alpha val="99000"/>
                  </a:srgbClr>
                </a:solidFill>
              </a:rPr>
              <a:t>can send on the QueueClient </a:t>
            </a:r>
            <a:r>
              <a:rPr lang="en-US" sz="2200" spc="-70" dirty="0" smtClean="0">
                <a:solidFill>
                  <a:srgbClr val="FFFFFF">
                    <a:alpha val="99000"/>
                  </a:srgbClr>
                </a:solidFill>
              </a:rPr>
              <a:t>or TopicClient </a:t>
            </a:r>
            <a:r>
              <a:rPr lang="en-US" sz="2200" spc="-70" dirty="0">
                <a:solidFill>
                  <a:srgbClr val="FFFFFF">
                    <a:alpha val="99000"/>
                  </a:srgbClr>
                </a:solidFill>
              </a:rPr>
              <a:t>or the neutral </a:t>
            </a:r>
            <a:r>
              <a:rPr lang="en-US" sz="2200" i="1" spc="-70" dirty="0" smtClean="0">
                <a:solidFill>
                  <a:srgbClr val="FFFFFF">
                    <a:alpha val="99000"/>
                  </a:srgbClr>
                </a:solidFill>
              </a:rPr>
              <a:t>MessageSender</a:t>
            </a:r>
            <a:r>
              <a:rPr lang="en-US" sz="2200" spc="-70" dirty="0" smtClean="0">
                <a:solidFill>
                  <a:srgbClr val="FFFFFF">
                    <a:alpha val="99000"/>
                  </a:srgbClr>
                </a:solidFill>
              </a:rPr>
              <a:t>.</a:t>
            </a:r>
            <a:endParaRPr lang="en-US" spc="-70" dirty="0"/>
          </a:p>
        </p:txBody>
      </p:sp>
      <p:sp>
        <p:nvSpPr>
          <p:cNvPr id="11" name="Text Placeholder 10"/>
          <p:cNvSpPr>
            <a:spLocks noGrp="1"/>
          </p:cNvSpPr>
          <p:nvPr>
            <p:ph type="body" sz="quarter" idx="10"/>
          </p:nvPr>
        </p:nvSpPr>
        <p:spPr>
          <a:xfrm>
            <a:off x="519114" y="1695450"/>
            <a:ext cx="11149012" cy="4038029"/>
          </a:xfrm>
        </p:spPr>
        <p:txBody>
          <a:bodyPr/>
          <a:lstStyle/>
          <a:p>
            <a:r>
              <a:rPr lang="en-US" sz="1600" dirty="0">
                <a:solidFill>
                  <a:schemeClr val="accent6">
                    <a:alpha val="99000"/>
                  </a:schemeClr>
                </a:solidFill>
              </a:rPr>
              <a:t>var </a:t>
            </a:r>
            <a:r>
              <a:rPr lang="en-US" sz="1600" dirty="0"/>
              <a:t>queueClient = factory.CreateQueueClient(queueName);</a:t>
            </a:r>
          </a:p>
          <a:p>
            <a:r>
              <a:rPr lang="en-US" sz="1600" dirty="0"/>
              <a:t>queueClient.Send(message</a:t>
            </a:r>
            <a:r>
              <a:rPr lang="en-US" sz="1600" dirty="0" smtClean="0"/>
              <a:t>);</a:t>
            </a:r>
          </a:p>
          <a:p>
            <a:r>
              <a:rPr lang="en-US" sz="1600" dirty="0"/>
              <a:t/>
            </a:r>
            <a:br>
              <a:rPr lang="en-US" sz="1600" dirty="0"/>
            </a:br>
            <a:endParaRPr lang="en-US" sz="1600" dirty="0"/>
          </a:p>
          <a:p>
            <a:r>
              <a:rPr lang="en-US" sz="1600" dirty="0"/>
              <a:t>queueClient.BeginSend(message, DoneSending, queueClient);</a:t>
            </a:r>
          </a:p>
          <a:p>
            <a:r>
              <a:rPr lang="en-US" sz="1600" dirty="0"/>
              <a:t/>
            </a:r>
            <a:br>
              <a:rPr lang="en-US" sz="1600" dirty="0"/>
            </a:br>
            <a:r>
              <a:rPr lang="en-US" sz="1600" dirty="0">
                <a:solidFill>
                  <a:schemeClr val="accent6">
                    <a:alpha val="99000"/>
                  </a:schemeClr>
                </a:solidFill>
              </a:rPr>
              <a:t>void </a:t>
            </a:r>
            <a:r>
              <a:rPr lang="en-US" sz="1600" dirty="0"/>
              <a:t>DoneSending(</a:t>
            </a:r>
            <a:r>
              <a:rPr lang="en-US" sz="1600" dirty="0">
                <a:solidFill>
                  <a:schemeClr val="accent1">
                    <a:lumMod val="75000"/>
                    <a:alpha val="99000"/>
                  </a:schemeClr>
                </a:solidFill>
              </a:rPr>
              <a:t>IAsyncResult</a:t>
            </a:r>
            <a:r>
              <a:rPr lang="en-US" sz="1600" dirty="0"/>
              <a:t> ar)</a:t>
            </a:r>
          </a:p>
          <a:p>
            <a:r>
              <a:rPr lang="en-US" sz="1600" dirty="0"/>
              <a:t>{</a:t>
            </a:r>
          </a:p>
          <a:p>
            <a:pPr marL="342900"/>
            <a:r>
              <a:rPr lang="en-US" sz="1600" dirty="0" smtClean="0">
                <a:solidFill>
                  <a:schemeClr val="accent6">
                    <a:alpha val="99000"/>
                  </a:schemeClr>
                </a:solidFill>
              </a:rPr>
              <a:t>var </a:t>
            </a:r>
            <a:r>
              <a:rPr lang="en-US" sz="1600" dirty="0"/>
              <a:t>queueClient = (</a:t>
            </a:r>
            <a:r>
              <a:rPr lang="en-US" sz="1600" dirty="0">
                <a:solidFill>
                  <a:schemeClr val="accent1">
                    <a:lumMod val="75000"/>
                    <a:alpha val="99000"/>
                  </a:schemeClr>
                </a:solidFill>
              </a:rPr>
              <a:t>QueueClient</a:t>
            </a:r>
            <a:r>
              <a:rPr lang="en-US" sz="1600" dirty="0"/>
              <a:t>)ar.AsyncState</a:t>
            </a:r>
            <a:r>
              <a:rPr lang="en-US" sz="1600" dirty="0" smtClean="0"/>
              <a:t>;</a:t>
            </a:r>
          </a:p>
          <a:p>
            <a:pPr marL="342900"/>
            <a:r>
              <a:rPr lang="en-US" sz="1600" dirty="0" smtClean="0"/>
              <a:t>queueClient.EndSend(ar</a:t>
            </a:r>
            <a:r>
              <a:rPr lang="en-US" sz="1600" dirty="0"/>
              <a:t>);</a:t>
            </a:r>
          </a:p>
          <a:p>
            <a:endParaRPr lang="en-US" sz="1600" dirty="0"/>
          </a:p>
          <a:p>
            <a:r>
              <a:rPr lang="en-US" sz="1600" dirty="0"/>
              <a:t>}</a:t>
            </a:r>
            <a:br>
              <a:rPr lang="en-US" sz="1600" dirty="0"/>
            </a:br>
            <a:r>
              <a:rPr lang="en-US" sz="1600" dirty="0"/>
              <a:t/>
            </a:r>
            <a:br>
              <a:rPr lang="en-US" sz="1600" dirty="0"/>
            </a:br>
            <a:r>
              <a:rPr lang="en-US" sz="1600" dirty="0"/>
              <a:t/>
            </a:r>
            <a:br>
              <a:rPr lang="en-US" sz="1600" dirty="0"/>
            </a:br>
            <a:r>
              <a:rPr lang="en-US" sz="1600" dirty="0">
                <a:solidFill>
                  <a:schemeClr val="accent6">
                    <a:alpha val="99000"/>
                  </a:schemeClr>
                </a:solidFill>
              </a:rPr>
              <a:t>var </a:t>
            </a:r>
            <a:r>
              <a:rPr lang="en-US" sz="1600" dirty="0"/>
              <a:t>sender = </a:t>
            </a:r>
            <a:r>
              <a:rPr lang="en-US" sz="1600" b="1" dirty="0"/>
              <a:t>factory</a:t>
            </a:r>
            <a:r>
              <a:rPr lang="en-US" sz="1600" dirty="0"/>
              <a:t>.CreateMessageSender(queueName);</a:t>
            </a:r>
          </a:p>
          <a:p>
            <a:r>
              <a:rPr lang="en-US" sz="1600" dirty="0"/>
              <a:t>sender.Send(message</a:t>
            </a:r>
            <a:r>
              <a:rPr lang="en-US" sz="1600" dirty="0" smtClean="0"/>
              <a:t>);</a:t>
            </a:r>
            <a:endParaRPr lang="en-US" sz="1600" dirty="0"/>
          </a:p>
        </p:txBody>
      </p:sp>
      <p:cxnSp>
        <p:nvCxnSpPr>
          <p:cNvPr id="4" name="Straight Connector 3"/>
          <p:cNvCxnSpPr/>
          <p:nvPr/>
        </p:nvCxnSpPr>
        <p:spPr>
          <a:xfrm>
            <a:off x="301625" y="2423011"/>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01625" y="4988537"/>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240981" y="1844359"/>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8" name="TextBox 7"/>
          <p:cNvSpPr txBox="1"/>
          <p:nvPr/>
        </p:nvSpPr>
        <p:spPr>
          <a:xfrm>
            <a:off x="11240981" y="3387410"/>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
        <p:nvSpPr>
          <p:cNvPr id="9" name="TextBox 8"/>
          <p:cNvSpPr txBox="1"/>
          <p:nvPr/>
        </p:nvSpPr>
        <p:spPr>
          <a:xfrm>
            <a:off x="11240981" y="5323876"/>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3</a:t>
            </a:r>
          </a:p>
        </p:txBody>
      </p:sp>
    </p:spTree>
    <p:extLst>
      <p:ext uri="{BB962C8B-B14F-4D97-AF65-F5344CB8AC3E}">
        <p14:creationId xmlns:p14="http://schemas.microsoft.com/office/powerpoint/2010/main" val="235981141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28601"/>
            <a:ext cx="11149014" cy="1218795"/>
          </a:xfrm>
        </p:spPr>
        <p:txBody>
          <a:bodyPr/>
          <a:lstStyle/>
          <a:p>
            <a:r>
              <a:rPr lang="en-US" sz="4400" dirty="0"/>
              <a:t>Receiving Messages (Destructive)</a:t>
            </a:r>
            <a:r>
              <a:rPr lang="en-US" dirty="0"/>
              <a:t/>
            </a:r>
            <a:br>
              <a:rPr lang="en-US" dirty="0"/>
            </a:br>
            <a:r>
              <a:rPr lang="en-US" sz="2200" spc="-70" dirty="0">
                <a:solidFill>
                  <a:srgbClr val="FFFFFF">
                    <a:alpha val="99000"/>
                  </a:srgbClr>
                </a:solidFill>
              </a:rPr>
              <a:t>Destructive receives remove the messages from the queue as it is being taken from the broker. </a:t>
            </a:r>
            <a:r>
              <a:rPr lang="en-US" sz="2200" spc="-70" dirty="0" smtClean="0">
                <a:solidFill>
                  <a:srgbClr val="FFFFFF">
                    <a:alpha val="99000"/>
                  </a:srgbClr>
                </a:solidFill>
              </a:rPr>
              <a:t/>
            </a:r>
            <a:br>
              <a:rPr lang="en-US" sz="2200" spc="-70" dirty="0" smtClean="0">
                <a:solidFill>
                  <a:srgbClr val="FFFFFF">
                    <a:alpha val="99000"/>
                  </a:srgbClr>
                </a:solidFill>
              </a:rPr>
            </a:br>
            <a:r>
              <a:rPr lang="en-US" sz="2200" spc="-70" dirty="0" smtClean="0">
                <a:solidFill>
                  <a:srgbClr val="FFFFFF">
                    <a:alpha val="99000"/>
                  </a:srgbClr>
                </a:solidFill>
              </a:rPr>
              <a:t>Higher </a:t>
            </a:r>
            <a:r>
              <a:rPr lang="en-US" sz="2200" spc="-70" dirty="0">
                <a:solidFill>
                  <a:srgbClr val="FFFFFF">
                    <a:alpha val="99000"/>
                  </a:srgbClr>
                </a:solidFill>
              </a:rPr>
              <a:t>throughput than Peek/Lock, but risk of message loss</a:t>
            </a:r>
            <a:r>
              <a:rPr lang="en-US" sz="2200" spc="-70" dirty="0" smtClean="0">
                <a:solidFill>
                  <a:srgbClr val="FFFFFF">
                    <a:alpha val="99000"/>
                  </a:srgbClr>
                </a:solidFill>
              </a:rPr>
              <a:t>.</a:t>
            </a:r>
            <a:endParaRPr lang="en-US" sz="2200" spc="-70" dirty="0">
              <a:solidFill>
                <a:srgbClr val="FFFFFF">
                  <a:alpha val="99000"/>
                </a:srgbClr>
              </a:solidFill>
            </a:endParaRPr>
          </a:p>
        </p:txBody>
      </p:sp>
      <p:sp>
        <p:nvSpPr>
          <p:cNvPr id="3" name="Text Placeholder 2"/>
          <p:cNvSpPr>
            <a:spLocks noGrp="1"/>
          </p:cNvSpPr>
          <p:nvPr>
            <p:ph type="body" sz="quarter" idx="10"/>
          </p:nvPr>
        </p:nvSpPr>
        <p:spPr>
          <a:xfrm>
            <a:off x="519114" y="1695450"/>
            <a:ext cx="11149012" cy="4210383"/>
          </a:xfrm>
        </p:spPr>
        <p:txBody>
          <a:bodyPr/>
          <a:lstStyle/>
          <a:p>
            <a:pPr marL="457200" indent="-457200"/>
            <a:r>
              <a:rPr lang="en-US" sz="1600" dirty="0" smtClean="0">
                <a:solidFill>
                  <a:schemeClr val="accent6">
                    <a:alpha val="99000"/>
                  </a:schemeClr>
                </a:solidFill>
              </a:rPr>
              <a:t>var </a:t>
            </a:r>
            <a:r>
              <a:rPr lang="en-US" sz="1600" dirty="0"/>
              <a:t>queueClient = </a:t>
            </a:r>
            <a:br>
              <a:rPr lang="en-US" sz="1600" dirty="0"/>
            </a:br>
            <a:r>
              <a:rPr lang="en-US" sz="1600" b="1" dirty="0" smtClean="0"/>
              <a:t>factory</a:t>
            </a:r>
            <a:r>
              <a:rPr lang="en-US" sz="1600" dirty="0" smtClean="0"/>
              <a:t>.CreateQueueClient(queueName</a:t>
            </a:r>
            <a:r>
              <a:rPr lang="en-US" sz="1600" dirty="0"/>
              <a:t>, </a:t>
            </a:r>
            <a:r>
              <a:rPr lang="en-US" sz="1600" b="1" dirty="0">
                <a:solidFill>
                  <a:schemeClr val="accent1">
                    <a:lumMod val="75000"/>
                    <a:alpha val="99000"/>
                  </a:schemeClr>
                </a:solidFill>
              </a:rPr>
              <a:t>ReceiveMode</a:t>
            </a:r>
            <a:r>
              <a:rPr lang="en-US" sz="1600" dirty="0"/>
              <a:t>.</a:t>
            </a:r>
            <a:r>
              <a:rPr lang="en-US" sz="1600" b="1" dirty="0"/>
              <a:t>ReceiveAndDelete</a:t>
            </a:r>
            <a:r>
              <a:rPr lang="en-US" sz="1600" dirty="0"/>
              <a:t>);</a:t>
            </a:r>
            <a:br>
              <a:rPr lang="en-US" sz="1600" dirty="0"/>
            </a:br>
            <a:endParaRPr lang="en-US" sz="1600" dirty="0"/>
          </a:p>
          <a:p>
            <a:pPr>
              <a:tabLst>
                <a:tab pos="342900" algn="l"/>
              </a:tabLst>
            </a:pPr>
            <a:r>
              <a:rPr lang="en-US" sz="1600" dirty="0">
                <a:solidFill>
                  <a:schemeClr val="accent6">
                    <a:alpha val="99000"/>
                  </a:schemeClr>
                </a:solidFill>
              </a:rPr>
              <a:t>var </a:t>
            </a:r>
            <a:r>
              <a:rPr lang="en-US" sz="1600" dirty="0"/>
              <a:t>message = queueClient.Receive(TimeSpan.FromMinutes(1));</a:t>
            </a:r>
            <a:br>
              <a:rPr lang="en-US" sz="1600" dirty="0"/>
            </a:br>
            <a:r>
              <a:rPr lang="en-US" sz="1600" dirty="0"/>
              <a:t>if ( message != null ) </a:t>
            </a:r>
            <a:br>
              <a:rPr lang="en-US" sz="1600" dirty="0"/>
            </a:br>
            <a:r>
              <a:rPr lang="en-US" sz="1600" dirty="0" smtClean="0"/>
              <a:t>{</a:t>
            </a:r>
          </a:p>
          <a:p>
            <a:pPr marL="342900">
              <a:tabLst>
                <a:tab pos="342900" algn="l"/>
              </a:tabLst>
            </a:pPr>
            <a:r>
              <a:rPr lang="en-US" sz="1600" dirty="0" smtClean="0"/>
              <a:t>…</a:t>
            </a:r>
            <a:r>
              <a:rPr lang="en-US" sz="1600" dirty="0"/>
              <a:t/>
            </a:r>
            <a:br>
              <a:rPr lang="en-US" sz="1600" dirty="0"/>
            </a:br>
            <a:endParaRPr lang="en-US" sz="1600" dirty="0"/>
          </a:p>
          <a:p>
            <a:r>
              <a:rPr lang="en-US" sz="1600" dirty="0"/>
              <a:t>queueClient.BeginReceive(TimeSpan.FromMinutes(1), DoneReceiving, queueClient);</a:t>
            </a:r>
          </a:p>
          <a:p>
            <a:r>
              <a:rPr lang="en-US" sz="1600" dirty="0"/>
              <a:t/>
            </a:r>
            <a:br>
              <a:rPr lang="en-US" sz="1600" dirty="0"/>
            </a:br>
            <a:r>
              <a:rPr lang="en-US" sz="1600" dirty="0">
                <a:solidFill>
                  <a:schemeClr val="accent6">
                    <a:alpha val="99000"/>
                  </a:schemeClr>
                </a:solidFill>
              </a:rPr>
              <a:t>void </a:t>
            </a:r>
            <a:r>
              <a:rPr lang="en-US" sz="1600" dirty="0"/>
              <a:t>DoneReceiving(</a:t>
            </a:r>
            <a:r>
              <a:rPr lang="en-US" sz="1600" dirty="0">
                <a:solidFill>
                  <a:schemeClr val="accent1">
                    <a:lumMod val="75000"/>
                    <a:alpha val="99000"/>
                  </a:schemeClr>
                </a:solidFill>
              </a:rPr>
              <a:t>IAsyncResult</a:t>
            </a:r>
            <a:r>
              <a:rPr lang="en-US" sz="1600" dirty="0"/>
              <a:t> ar)</a:t>
            </a:r>
          </a:p>
          <a:p>
            <a:r>
              <a:rPr lang="en-US" sz="1600" dirty="0"/>
              <a:t>{</a:t>
            </a:r>
          </a:p>
          <a:p>
            <a:pPr marL="342900"/>
            <a:r>
              <a:rPr lang="en-US" sz="1600" dirty="0" smtClean="0">
                <a:solidFill>
                  <a:schemeClr val="accent6">
                    <a:alpha val="99000"/>
                  </a:schemeClr>
                </a:solidFill>
              </a:rPr>
              <a:t>var </a:t>
            </a:r>
            <a:r>
              <a:rPr lang="en-US" sz="1600" dirty="0"/>
              <a:t>queueClient = (</a:t>
            </a:r>
            <a:r>
              <a:rPr lang="en-US" sz="1600" dirty="0">
                <a:solidFill>
                  <a:schemeClr val="accent1">
                    <a:lumMod val="75000"/>
                    <a:alpha val="99000"/>
                  </a:schemeClr>
                </a:solidFill>
              </a:rPr>
              <a:t>QueueClient</a:t>
            </a:r>
            <a:r>
              <a:rPr lang="en-US" sz="1600" dirty="0"/>
              <a:t>)ar.AsyncState</a:t>
            </a:r>
            <a:r>
              <a:rPr lang="en-US" sz="1600" dirty="0" smtClean="0"/>
              <a:t>;</a:t>
            </a:r>
          </a:p>
          <a:p>
            <a:pPr marL="342900"/>
            <a:r>
              <a:rPr lang="en-US" sz="1600" dirty="0" smtClean="0">
                <a:solidFill>
                  <a:schemeClr val="accent6">
                    <a:alpha val="99000"/>
                  </a:schemeClr>
                </a:solidFill>
              </a:rPr>
              <a:t>var </a:t>
            </a:r>
            <a:r>
              <a:rPr lang="en-US" sz="1600" dirty="0"/>
              <a:t>message = queueClient.EndReceive(ar</a:t>
            </a:r>
            <a:r>
              <a:rPr lang="en-US" sz="1600" dirty="0" smtClean="0"/>
              <a:t>);</a:t>
            </a:r>
          </a:p>
          <a:p>
            <a:pPr marL="685800" indent="-342900">
              <a:tabLst>
                <a:tab pos="1322388" algn="l"/>
              </a:tabLst>
            </a:pPr>
            <a:r>
              <a:rPr lang="en-US" sz="1600" dirty="0" smtClean="0"/>
              <a:t>if </a:t>
            </a:r>
            <a:r>
              <a:rPr lang="en-US" sz="1600" dirty="0"/>
              <a:t>( message != null ) </a:t>
            </a:r>
            <a:br>
              <a:rPr lang="en-US" sz="1600" dirty="0"/>
            </a:br>
            <a:r>
              <a:rPr lang="en-US" sz="1600" dirty="0" smtClean="0"/>
              <a:t>{ </a:t>
            </a:r>
          </a:p>
          <a:p>
            <a:pPr marL="1371600"/>
            <a:r>
              <a:rPr lang="en-US" sz="1600" dirty="0" smtClean="0"/>
              <a:t>…</a:t>
            </a:r>
            <a:endParaRPr lang="en-US" sz="1600" dirty="0"/>
          </a:p>
        </p:txBody>
      </p:sp>
      <p:cxnSp>
        <p:nvCxnSpPr>
          <p:cNvPr id="4" name="Straight Connector 3"/>
          <p:cNvCxnSpPr/>
          <p:nvPr/>
        </p:nvCxnSpPr>
        <p:spPr>
          <a:xfrm>
            <a:off x="301625" y="3449750"/>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240981" y="2256565"/>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6" name="TextBox 5"/>
          <p:cNvSpPr txBox="1"/>
          <p:nvPr/>
        </p:nvSpPr>
        <p:spPr>
          <a:xfrm>
            <a:off x="11240981" y="4438970"/>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Tree>
    <p:extLst>
      <p:ext uri="{BB962C8B-B14F-4D97-AF65-F5344CB8AC3E}">
        <p14:creationId xmlns:p14="http://schemas.microsoft.com/office/powerpoint/2010/main" val="163050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FFFFFF">
                    <a:alpha val="99000"/>
                  </a:srgbClr>
                </a:solidFill>
              </a:rPr>
              <a:t>Receiving Messages (Peek/Lock)</a:t>
            </a:r>
            <a:r>
              <a:rPr lang="en-US" dirty="0" smtClean="0">
                <a:solidFill>
                  <a:srgbClr val="FFFFFF">
                    <a:alpha val="99000"/>
                  </a:srgbClr>
                </a:solidFill>
              </a:rPr>
              <a:t/>
            </a:r>
            <a:br>
              <a:rPr lang="en-US" dirty="0" smtClean="0">
                <a:solidFill>
                  <a:srgbClr val="FFFFFF">
                    <a:alpha val="99000"/>
                  </a:srgbClr>
                </a:solidFill>
              </a:rPr>
            </a:br>
            <a:r>
              <a:rPr lang="en-US" sz="2200" dirty="0">
                <a:solidFill>
                  <a:srgbClr val="FFFFFF">
                    <a:alpha val="99000"/>
                  </a:srgbClr>
                </a:solidFill>
              </a:rPr>
              <a:t>Peek/lock returns messages that have been locked on the queue in the broker. Locked messages are invisible. Complete() deletes them, Abandon() puts them back.</a:t>
            </a:r>
          </a:p>
        </p:txBody>
      </p:sp>
      <p:sp>
        <p:nvSpPr>
          <p:cNvPr id="3" name="Text Placeholder 2"/>
          <p:cNvSpPr>
            <a:spLocks noGrp="1"/>
          </p:cNvSpPr>
          <p:nvPr>
            <p:ph type="body" sz="quarter" idx="10"/>
          </p:nvPr>
        </p:nvSpPr>
        <p:spPr>
          <a:xfrm>
            <a:off x="519114" y="1695450"/>
            <a:ext cx="11149012" cy="4038029"/>
          </a:xfrm>
        </p:spPr>
        <p:txBody>
          <a:bodyPr/>
          <a:lstStyle/>
          <a:p>
            <a:pPr marL="457200" indent="-457200"/>
            <a:r>
              <a:rPr lang="en-US" sz="1600" dirty="0" smtClean="0">
                <a:solidFill>
                  <a:schemeClr val="accent6">
                    <a:alpha val="99000"/>
                  </a:schemeClr>
                </a:solidFill>
              </a:rPr>
              <a:t>var </a:t>
            </a:r>
            <a:r>
              <a:rPr lang="en-US" sz="1600" dirty="0"/>
              <a:t>queueClient = </a:t>
            </a:r>
            <a:br>
              <a:rPr lang="en-US" sz="1600" dirty="0"/>
            </a:br>
            <a:r>
              <a:rPr lang="en-US" sz="1600" b="1" dirty="0" smtClean="0"/>
              <a:t>factory</a:t>
            </a:r>
            <a:r>
              <a:rPr lang="en-US" sz="1600" dirty="0" smtClean="0"/>
              <a:t>.CreateQueueClient(queueName</a:t>
            </a:r>
            <a:r>
              <a:rPr lang="en-US" sz="1600" dirty="0"/>
              <a:t>, </a:t>
            </a:r>
            <a:r>
              <a:rPr lang="en-US" sz="1600" b="1" dirty="0">
                <a:solidFill>
                  <a:schemeClr val="accent1">
                    <a:lumMod val="75000"/>
                    <a:alpha val="99000"/>
                  </a:schemeClr>
                </a:solidFill>
              </a:rPr>
              <a:t>ReceiveMode</a:t>
            </a:r>
            <a:r>
              <a:rPr lang="en-US" sz="1600" dirty="0"/>
              <a:t>.</a:t>
            </a:r>
            <a:r>
              <a:rPr lang="en-US" sz="1600" b="1" dirty="0"/>
              <a:t>PeekLock</a:t>
            </a:r>
            <a:r>
              <a:rPr lang="en-US" sz="1600" dirty="0"/>
              <a:t>);</a:t>
            </a:r>
            <a:br>
              <a:rPr lang="en-US" sz="1600" dirty="0"/>
            </a:br>
            <a:endParaRPr lang="en-US" sz="1600" dirty="0"/>
          </a:p>
          <a:p>
            <a:pPr>
              <a:tabLst>
                <a:tab pos="457200" algn="l"/>
              </a:tabLst>
            </a:pPr>
            <a:r>
              <a:rPr lang="en-US" sz="1600" dirty="0">
                <a:solidFill>
                  <a:schemeClr val="accent6">
                    <a:alpha val="99000"/>
                  </a:schemeClr>
                </a:solidFill>
              </a:rPr>
              <a:t>var </a:t>
            </a:r>
            <a:r>
              <a:rPr lang="en-US" sz="1600" dirty="0"/>
              <a:t>message = queueClient.Receive(TimeSpan.FromMinutes(1));</a:t>
            </a:r>
            <a:br>
              <a:rPr lang="en-US" sz="1600" dirty="0"/>
            </a:br>
            <a:r>
              <a:rPr lang="en-US" sz="1600" dirty="0"/>
              <a:t>if ( message != null ) </a:t>
            </a:r>
            <a:br>
              <a:rPr lang="en-US" sz="1600" dirty="0"/>
            </a:br>
            <a:r>
              <a:rPr lang="en-US" sz="1600" dirty="0" smtClean="0"/>
              <a:t>{</a:t>
            </a:r>
          </a:p>
          <a:p>
            <a:pPr marL="457200"/>
            <a:r>
              <a:rPr lang="en-US" sz="1600" dirty="0" smtClean="0">
                <a:solidFill>
                  <a:schemeClr val="accent6">
                    <a:alpha val="99000"/>
                  </a:schemeClr>
                </a:solidFill>
              </a:rPr>
              <a:t>Try</a:t>
            </a:r>
          </a:p>
          <a:p>
            <a:pPr marL="1371600" indent="-914400"/>
            <a:r>
              <a:rPr lang="en-US" sz="1600" dirty="0" smtClean="0"/>
              <a:t>{</a:t>
            </a:r>
            <a:r>
              <a:rPr lang="en-US" sz="1600" dirty="0"/>
              <a:t/>
            </a:r>
            <a:br>
              <a:rPr lang="en-US" sz="1600" dirty="0"/>
            </a:br>
            <a:r>
              <a:rPr lang="en-US" sz="1600" dirty="0" smtClean="0"/>
              <a:t>.. </a:t>
            </a:r>
            <a:r>
              <a:rPr lang="en-US" sz="1600" dirty="0"/>
              <a:t>processing work </a:t>
            </a:r>
            <a:r>
              <a:rPr lang="en-US" sz="1600" dirty="0" smtClean="0"/>
              <a:t>..</a:t>
            </a:r>
          </a:p>
          <a:p>
            <a:pPr marL="914400"/>
            <a:r>
              <a:rPr lang="en-US" sz="1600" dirty="0" smtClean="0"/>
              <a:t>message.Complete();</a:t>
            </a:r>
          </a:p>
          <a:p>
            <a:pPr marL="457200"/>
            <a:r>
              <a:rPr lang="en-US" sz="1600" dirty="0" smtClean="0"/>
              <a:t>}</a:t>
            </a:r>
          </a:p>
          <a:p>
            <a:pPr marL="457200"/>
            <a:r>
              <a:rPr lang="en-US" sz="1600" dirty="0" smtClean="0">
                <a:solidFill>
                  <a:schemeClr val="accent6">
                    <a:alpha val="99000"/>
                  </a:schemeClr>
                </a:solidFill>
              </a:rPr>
              <a:t>Catch</a:t>
            </a:r>
          </a:p>
          <a:p>
            <a:pPr marL="457200"/>
            <a:r>
              <a:rPr lang="en-US" sz="1600" dirty="0" smtClean="0"/>
              <a:t>{</a:t>
            </a:r>
            <a:endParaRPr lang="en-US" sz="1600" dirty="0"/>
          </a:p>
          <a:p>
            <a:pPr marL="979488"/>
            <a:r>
              <a:rPr lang="en-US" sz="1600" dirty="0" smtClean="0"/>
              <a:t>message.Abandon();</a:t>
            </a:r>
          </a:p>
          <a:p>
            <a:pPr marL="979488"/>
            <a:r>
              <a:rPr lang="en-US" sz="1600" dirty="0" smtClean="0">
                <a:solidFill>
                  <a:schemeClr val="accent6">
                    <a:alpha val="99000"/>
                  </a:schemeClr>
                </a:solidFill>
              </a:rPr>
              <a:t>throw</a:t>
            </a:r>
            <a:r>
              <a:rPr lang="en-US" sz="1600" dirty="0"/>
              <a:t>;</a:t>
            </a:r>
          </a:p>
          <a:p>
            <a:pPr marL="457200"/>
            <a:r>
              <a:rPr lang="en-US" sz="1600" dirty="0" smtClean="0"/>
              <a:t>}</a:t>
            </a:r>
            <a:endParaRPr lang="en-US" sz="1600" dirty="0"/>
          </a:p>
        </p:txBody>
      </p:sp>
      <p:sp>
        <p:nvSpPr>
          <p:cNvPr id="5" name="TextBox 4"/>
          <p:cNvSpPr txBox="1"/>
          <p:nvPr/>
        </p:nvSpPr>
        <p:spPr>
          <a:xfrm>
            <a:off x="11240981" y="3694986"/>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Tree>
    <p:extLst>
      <p:ext uri="{BB962C8B-B14F-4D97-AF65-F5344CB8AC3E}">
        <p14:creationId xmlns:p14="http://schemas.microsoft.com/office/powerpoint/2010/main" val="165062351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Patterns</a:t>
            </a:r>
          </a:p>
        </p:txBody>
      </p:sp>
      <p:sp>
        <p:nvSpPr>
          <p:cNvPr id="10" name="Rectangle 9"/>
          <p:cNvSpPr/>
          <p:nvPr>
            <p:custDataLst>
              <p:tags r:id="rId1"/>
            </p:custDataLst>
          </p:nvPr>
        </p:nvSpPr>
        <p:spPr bwMode="auto">
          <a:xfrm>
            <a:off x="517525" y="3111776"/>
            <a:ext cx="5914160" cy="28813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91404" bIns="45703" numCol="1" spcCol="0" rtlCol="0" anchor="t" anchorCtr="0" compatLnSpc="1">
            <a:prstTxWarp prst="textNoShape">
              <a:avLst/>
            </a:prstTxWarp>
          </a:bodyPr>
          <a:lstStyle/>
          <a:p>
            <a:pPr defTabSz="913788" fontAlgn="base">
              <a:spcBef>
                <a:spcPts val="1200"/>
              </a:spcBef>
              <a:buSzPct val="80000"/>
            </a:pPr>
            <a:r>
              <a:rPr lang="en-US" sz="4000" dirty="0">
                <a:ln>
                  <a:solidFill>
                    <a:schemeClr val="bg1">
                      <a:alpha val="0"/>
                    </a:schemeClr>
                  </a:solidFill>
                </a:ln>
                <a:solidFill>
                  <a:schemeClr val="accent2">
                    <a:alpha val="99000"/>
                  </a:schemeClr>
                </a:solidFill>
                <a:latin typeface="Segoe UI Light" pitchFamily="34" charset="0"/>
              </a:rPr>
              <a:t>Load Leveling</a:t>
            </a:r>
          </a:p>
          <a:p>
            <a:pPr defTabSz="914363" fontAlgn="base">
              <a:spcBef>
                <a:spcPts val="300"/>
              </a:spcBef>
              <a:spcAft>
                <a:spcPct val="0"/>
              </a:spcAft>
              <a:buSzPct val="80000"/>
            </a:pPr>
            <a:r>
              <a:rPr lang="en-US" sz="2000" dirty="0" smtClean="0">
                <a:ln>
                  <a:solidFill>
                    <a:schemeClr val="bg1">
                      <a:alpha val="0"/>
                    </a:schemeClr>
                  </a:solidFill>
                </a:ln>
                <a:solidFill>
                  <a:srgbClr val="595959">
                    <a:alpha val="99000"/>
                  </a:srgbClr>
                </a:solidFill>
              </a:rPr>
              <a:t>Receiver receives and processes at its own pace. Can never be overloaded. Can add receivers as queue length grows, reduce receiver if queue length is low or zero. Gracefully handles traffic spikes by never stressing out the backend.</a:t>
            </a:r>
            <a:endParaRPr lang="en-US" sz="2000" dirty="0">
              <a:ln>
                <a:solidFill>
                  <a:schemeClr val="bg1">
                    <a:alpha val="0"/>
                  </a:schemeClr>
                </a:solidFill>
              </a:ln>
              <a:solidFill>
                <a:srgbClr val="595959">
                  <a:alpha val="99000"/>
                </a:srgbClr>
              </a:solidFill>
            </a:endParaRPr>
          </a:p>
        </p:txBody>
      </p:sp>
      <p:sp>
        <p:nvSpPr>
          <p:cNvPr id="11" name="Rectangle 10"/>
          <p:cNvSpPr/>
          <p:nvPr>
            <p:custDataLst>
              <p:tags r:id="rId2"/>
            </p:custDataLst>
          </p:nvPr>
        </p:nvSpPr>
        <p:spPr bwMode="auto">
          <a:xfrm>
            <a:off x="6883399" y="3111776"/>
            <a:ext cx="4792663" cy="28813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91404" bIns="45703" numCol="1" spcCol="0" rtlCol="0" anchor="t" anchorCtr="0" compatLnSpc="1">
            <a:prstTxWarp prst="textNoShape">
              <a:avLst/>
            </a:prstTxWarp>
          </a:bodyPr>
          <a:lstStyle/>
          <a:p>
            <a:pPr lvl="0" defTabSz="913788" fontAlgn="base">
              <a:spcBef>
                <a:spcPts val="1200"/>
              </a:spcBef>
              <a:buSzPct val="80000"/>
            </a:pPr>
            <a:r>
              <a:rPr lang="en-US" sz="4000" dirty="0" smtClean="0">
                <a:ln>
                  <a:solidFill>
                    <a:srgbClr val="FFFFFF">
                      <a:alpha val="0"/>
                    </a:srgbClr>
                  </a:solidFill>
                </a:ln>
                <a:solidFill>
                  <a:srgbClr val="00AEEF">
                    <a:alpha val="99000"/>
                  </a:srgbClr>
                </a:solidFill>
                <a:latin typeface="Segoe Light" pitchFamily="34" charset="0"/>
              </a:rPr>
              <a:t>Offline/Batch</a:t>
            </a:r>
            <a:endParaRPr lang="en-US" sz="4000" dirty="0" smtClean="0">
              <a:ln>
                <a:solidFill>
                  <a:schemeClr val="bg1">
                    <a:alpha val="0"/>
                  </a:schemeClr>
                </a:solidFill>
              </a:ln>
              <a:solidFill>
                <a:srgbClr val="00AEEF">
                  <a:alpha val="99000"/>
                </a:srgbClr>
              </a:solidFill>
              <a:latin typeface="Segoe Light" pitchFamily="34" charset="0"/>
            </a:endParaRPr>
          </a:p>
          <a:p>
            <a:pPr defTabSz="914363" fontAlgn="base">
              <a:spcBef>
                <a:spcPts val="300"/>
              </a:spcBef>
              <a:spcAft>
                <a:spcPct val="0"/>
              </a:spcAft>
              <a:buSzPct val="80000"/>
            </a:pPr>
            <a:r>
              <a:rPr lang="en-US" sz="2000" dirty="0" smtClean="0">
                <a:ln>
                  <a:solidFill>
                    <a:schemeClr val="bg1">
                      <a:alpha val="0"/>
                    </a:schemeClr>
                  </a:solidFill>
                </a:ln>
                <a:solidFill>
                  <a:srgbClr val="595959">
                    <a:alpha val="99000"/>
                  </a:srgbClr>
                </a:solidFill>
              </a:rPr>
              <a:t>Allows </a:t>
            </a:r>
            <a:r>
              <a:rPr lang="en-US" sz="2000" dirty="0">
                <a:ln>
                  <a:solidFill>
                    <a:schemeClr val="bg1">
                      <a:alpha val="0"/>
                    </a:schemeClr>
                  </a:solidFill>
                </a:ln>
                <a:solidFill>
                  <a:srgbClr val="595959">
                    <a:alpha val="99000"/>
                  </a:srgbClr>
                </a:solidFill>
              </a:rPr>
              <a:t>taking the receiver offline for servicing or other reasons. Requests are buffered up until the receiver is available again.</a:t>
            </a:r>
          </a:p>
        </p:txBody>
      </p:sp>
      <p:grpSp>
        <p:nvGrpSpPr>
          <p:cNvPr id="14" name="Group 13"/>
          <p:cNvGrpSpPr/>
          <p:nvPr/>
        </p:nvGrpSpPr>
        <p:grpSpPr>
          <a:xfrm>
            <a:off x="871782" y="1420813"/>
            <a:ext cx="10445260" cy="1543477"/>
            <a:chOff x="871782" y="3879139"/>
            <a:chExt cx="10445260" cy="1543477"/>
          </a:xfrm>
        </p:grpSpPr>
        <p:sp>
          <p:nvSpPr>
            <p:cNvPr id="15" name="Oval 14"/>
            <p:cNvSpPr/>
            <p:nvPr>
              <p:custDataLst>
                <p:tags r:id="rId3"/>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16" name="Oval 15"/>
            <p:cNvSpPr/>
            <p:nvPr>
              <p:custDataLst>
                <p:tags r:id="rId4"/>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17" name="Straight Arrow Connector 16"/>
            <p:cNvCxnSpPr/>
            <p:nvPr>
              <p:custDataLst>
                <p:tags r:id="rId5"/>
              </p:custDataLst>
            </p:nvPr>
          </p:nvCxnSpPr>
          <p:spPr>
            <a:xfrm flipV="1">
              <a:off x="1879967" y="4406677"/>
              <a:ext cx="2842845"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custDataLst>
                <p:tags r:id="rId6"/>
              </p:custDataLst>
            </p:nvPr>
          </p:nvCxnSpPr>
          <p:spPr>
            <a:xfrm>
              <a:off x="7466012" y="4406677"/>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19" name="Group 18"/>
            <p:cNvGrpSpPr/>
            <p:nvPr/>
          </p:nvGrpSpPr>
          <p:grpSpPr>
            <a:xfrm>
              <a:off x="4722812" y="3879139"/>
              <a:ext cx="2743200" cy="1055077"/>
              <a:chOff x="4722812" y="1396710"/>
              <a:chExt cx="2743200" cy="1055077"/>
            </a:xfrm>
          </p:grpSpPr>
          <p:sp>
            <p:nvSpPr>
              <p:cNvPr id="21" name="Rectangle 20"/>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22" name="Rectangle 21"/>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rPr>
                  <a:t>Queue</a:t>
                </a:r>
                <a:endParaRPr lang="en-US" sz="3200" dirty="0">
                  <a:ln>
                    <a:solidFill>
                      <a:schemeClr val="bg1">
                        <a:alpha val="0"/>
                      </a:schemeClr>
                    </a:solidFill>
                  </a:ln>
                  <a:solidFill>
                    <a:schemeClr val="bg1">
                      <a:alpha val="99000"/>
                    </a:schemeClr>
                  </a:solidFill>
                </a:endParaRPr>
              </a:p>
            </p:txBody>
          </p:sp>
        </p:grpSp>
        <p:sp>
          <p:nvSpPr>
            <p:cNvPr id="20" name="Flowchart: Magnetic Disk 19"/>
            <p:cNvSpPr/>
            <p:nvPr/>
          </p:nvSpPr>
          <p:spPr bwMode="auto">
            <a:xfrm>
              <a:off x="5643042" y="4700926"/>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6789879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a:t>
            </a:r>
            <a:r>
              <a:rPr lang="en-US" dirty="0" smtClean="0"/>
              <a:t>Service </a:t>
            </a:r>
            <a:r>
              <a:rPr lang="en-US" dirty="0"/>
              <a:t>Bus</a:t>
            </a:r>
          </a:p>
        </p:txBody>
      </p:sp>
      <p:sp>
        <p:nvSpPr>
          <p:cNvPr id="5" name="Rectangle 4"/>
          <p:cNvSpPr/>
          <p:nvPr>
            <p:custDataLst>
              <p:tags r:id="rId1"/>
            </p:custDataLst>
          </p:nvPr>
        </p:nvSpPr>
        <p:spPr bwMode="auto">
          <a:xfrm>
            <a:off x="517525"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Rich options for interconnecting apps across network boundaries</a:t>
            </a:r>
          </a:p>
        </p:txBody>
      </p:sp>
      <p:sp>
        <p:nvSpPr>
          <p:cNvPr id="6" name="Rectangle 5"/>
          <p:cNvSpPr/>
          <p:nvPr/>
        </p:nvSpPr>
        <p:spPr bwMode="auto">
          <a:xfrm>
            <a:off x="517524"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Connectivity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Service Relay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Protocol Tunnel</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Eventing, Push</a:t>
            </a:r>
          </a:p>
        </p:txBody>
      </p:sp>
      <p:sp>
        <p:nvSpPr>
          <p:cNvPr id="8" name="Rectangle 7"/>
          <p:cNvSpPr/>
          <p:nvPr/>
        </p:nvSpPr>
        <p:spPr bwMode="auto">
          <a:xfrm>
            <a:off x="3353117"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Messaging</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Queuing</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Pub/Sub</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Reliable Transfer</a:t>
            </a:r>
          </a:p>
        </p:txBody>
      </p:sp>
      <p:sp>
        <p:nvSpPr>
          <p:cNvPr id="9" name="Rectangle 8"/>
          <p:cNvSpPr/>
          <p:nvPr/>
        </p:nvSpPr>
        <p:spPr bwMode="auto">
          <a:xfrm>
            <a:off x="6188710"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Service </a:t>
            </a:r>
            <a:r>
              <a:rPr lang="en-US" sz="2000" b="1" dirty="0" smtClean="0">
                <a:ln>
                  <a:solidFill>
                    <a:schemeClr val="bg1">
                      <a:alpha val="0"/>
                    </a:schemeClr>
                  </a:solidFill>
                </a:ln>
                <a:solidFill>
                  <a:schemeClr val="bg1">
                    <a:alpha val="99000"/>
                  </a:schemeClr>
                </a:solidFill>
              </a:rPr>
              <a:t/>
            </a:r>
            <a:br>
              <a:rPr lang="en-US" sz="2000" b="1" dirty="0" smtClean="0">
                <a:ln>
                  <a:solidFill>
                    <a:schemeClr val="bg1">
                      <a:alpha val="0"/>
                    </a:schemeClr>
                  </a:solidFill>
                </a:ln>
                <a:solidFill>
                  <a:schemeClr val="bg1">
                    <a:alpha val="99000"/>
                  </a:schemeClr>
                </a:solidFill>
              </a:rPr>
            </a:br>
            <a:r>
              <a:rPr lang="en-US" sz="2000" b="1" dirty="0" smtClean="0">
                <a:ln>
                  <a:solidFill>
                    <a:schemeClr val="bg1">
                      <a:alpha val="0"/>
                    </a:schemeClr>
                  </a:solidFill>
                </a:ln>
                <a:solidFill>
                  <a:schemeClr val="bg1">
                    <a:alpha val="99000"/>
                  </a:schemeClr>
                </a:solidFill>
              </a:rPr>
              <a:t>Management </a:t>
            </a:r>
            <a:r>
              <a:rPr lang="en-US" sz="2000" dirty="0">
                <a:ln>
                  <a:solidFill>
                    <a:schemeClr val="bg1">
                      <a:alpha val="0"/>
                    </a:schemeClr>
                  </a:solidFill>
                </a:ln>
                <a:solidFill>
                  <a:schemeClr val="bg1">
                    <a:alpha val="99000"/>
                  </a:schemeClr>
                </a:solidFill>
              </a:rPr>
              <a:t>Naming, Discovery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Monitoring</a:t>
            </a:r>
          </a:p>
        </p:txBody>
      </p:sp>
      <p:sp>
        <p:nvSpPr>
          <p:cNvPr id="10" name="Rectangle 9"/>
          <p:cNvSpPr/>
          <p:nvPr/>
        </p:nvSpPr>
        <p:spPr bwMode="auto">
          <a:xfrm>
            <a:off x="9024303"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Integration</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Routing</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Coordination</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Transformation</a:t>
            </a:r>
          </a:p>
        </p:txBody>
      </p:sp>
      <p:sp>
        <p:nvSpPr>
          <p:cNvPr id="11" name="Rectangle 10"/>
          <p:cNvSpPr/>
          <p:nvPr>
            <p:custDataLst>
              <p:tags r:id="rId2"/>
            </p:custDataLst>
          </p:nvPr>
        </p:nvSpPr>
        <p:spPr bwMode="auto">
          <a:xfrm>
            <a:off x="3352906"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Reliable, transaction-aware cloud messaging infrastructure for business </a:t>
            </a:r>
            <a:r>
              <a:rPr lang="en-US" sz="1800" dirty="0" smtClean="0">
                <a:ln>
                  <a:solidFill>
                    <a:schemeClr val="bg1">
                      <a:alpha val="0"/>
                    </a:schemeClr>
                  </a:solidFill>
                </a:ln>
                <a:solidFill>
                  <a:srgbClr val="595959">
                    <a:alpha val="99000"/>
                  </a:srgbClr>
                </a:solidFill>
              </a:rPr>
              <a:t>apps</a:t>
            </a:r>
            <a:endParaRPr lang="en-US" sz="1800" dirty="0">
              <a:ln>
                <a:solidFill>
                  <a:schemeClr val="bg1">
                    <a:alpha val="0"/>
                  </a:schemeClr>
                </a:solidFill>
              </a:ln>
              <a:solidFill>
                <a:srgbClr val="595959">
                  <a:alpha val="99000"/>
                </a:srgbClr>
              </a:solidFill>
            </a:endParaRPr>
          </a:p>
        </p:txBody>
      </p:sp>
      <p:sp>
        <p:nvSpPr>
          <p:cNvPr id="12" name="Rectangle 11"/>
          <p:cNvSpPr/>
          <p:nvPr>
            <p:custDataLst>
              <p:tags r:id="rId3"/>
            </p:custDataLst>
          </p:nvPr>
        </p:nvSpPr>
        <p:spPr bwMode="auto">
          <a:xfrm>
            <a:off x="6188287"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Consistent management surface and service observation capabilities</a:t>
            </a:r>
          </a:p>
        </p:txBody>
      </p:sp>
      <p:sp>
        <p:nvSpPr>
          <p:cNvPr id="13" name="Rectangle 12"/>
          <p:cNvSpPr/>
          <p:nvPr>
            <p:custDataLst>
              <p:tags r:id="rId4"/>
            </p:custDataLst>
          </p:nvPr>
        </p:nvSpPr>
        <p:spPr bwMode="auto">
          <a:xfrm>
            <a:off x="9023668"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Content-based routing, document transformation, and process </a:t>
            </a:r>
            <a:r>
              <a:rPr lang="en-US" sz="1800" dirty="0" smtClean="0">
                <a:ln>
                  <a:solidFill>
                    <a:schemeClr val="bg1">
                      <a:alpha val="0"/>
                    </a:schemeClr>
                  </a:solidFill>
                </a:ln>
                <a:solidFill>
                  <a:srgbClr val="595959">
                    <a:alpha val="99000"/>
                  </a:srgbClr>
                </a:solidFill>
              </a:rPr>
              <a:t>coordination</a:t>
            </a:r>
            <a:endParaRPr lang="en-US" sz="1800" dirty="0">
              <a:ln>
                <a:solidFill>
                  <a:schemeClr val="bg1">
                    <a:alpha val="0"/>
                  </a:schemeClr>
                </a:solidFill>
              </a:ln>
              <a:solidFill>
                <a:srgbClr val="595959">
                  <a:alpha val="99000"/>
                </a:srgbClr>
              </a:solidFill>
            </a:endParaRPr>
          </a:p>
        </p:txBody>
      </p:sp>
      <p:grpSp>
        <p:nvGrpSpPr>
          <p:cNvPr id="44" name="Group 43"/>
          <p:cNvGrpSpPr/>
          <p:nvPr/>
        </p:nvGrpSpPr>
        <p:grpSpPr>
          <a:xfrm>
            <a:off x="9294416" y="1521365"/>
            <a:ext cx="2083825" cy="1605554"/>
            <a:chOff x="9250151" y="1579421"/>
            <a:chExt cx="2083825" cy="1605554"/>
          </a:xfrm>
        </p:grpSpPr>
        <p:sp>
          <p:nvSpPr>
            <p:cNvPr id="15" name="Isosceles Triangle 14"/>
            <p:cNvSpPr/>
            <p:nvPr/>
          </p:nvSpPr>
          <p:spPr>
            <a:xfrm>
              <a:off x="10020797" y="1579421"/>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16" name="Oval 15"/>
            <p:cNvSpPr/>
            <p:nvPr/>
          </p:nvSpPr>
          <p:spPr>
            <a:xfrm>
              <a:off x="9250151" y="2684479"/>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17" name="Straight Arrow Connector 16"/>
            <p:cNvCxnSpPr/>
            <p:nvPr/>
          </p:nvCxnSpPr>
          <p:spPr>
            <a:xfrm>
              <a:off x="10282329" y="2112821"/>
              <a:ext cx="0" cy="517972"/>
            </a:xfrm>
            <a:prstGeom prst="straightConnector1">
              <a:avLst/>
            </a:prstGeom>
            <a:solidFill>
              <a:schemeClr val="bg1"/>
            </a:solidFill>
            <a:ln w="50800" cap="flat" cmpd="sng" algn="ctr">
              <a:solidFill>
                <a:schemeClr val="bg1"/>
              </a:solidFill>
              <a:prstDash val="solid"/>
              <a:tailEnd type="arrow"/>
            </a:ln>
            <a:effectLst/>
          </p:spPr>
        </p:cxnSp>
        <p:cxnSp>
          <p:nvCxnSpPr>
            <p:cNvPr id="18" name="Straight Arrow Connector 17"/>
            <p:cNvCxnSpPr>
              <a:endCxn id="16" idx="6"/>
            </p:cNvCxnSpPr>
            <p:nvPr/>
          </p:nvCxnSpPr>
          <p:spPr>
            <a:xfrm flipH="1">
              <a:off x="9694164" y="2910403"/>
              <a:ext cx="357246" cy="2676"/>
            </a:xfrm>
            <a:prstGeom prst="straightConnector1">
              <a:avLst/>
            </a:prstGeom>
            <a:solidFill>
              <a:schemeClr val="bg1"/>
            </a:solidFill>
            <a:ln w="50800" cap="flat" cmpd="sng" algn="ctr">
              <a:solidFill>
                <a:schemeClr val="bg1"/>
              </a:solidFill>
              <a:prstDash val="solid"/>
              <a:tailEnd type="arrow"/>
            </a:ln>
            <a:effectLst/>
          </p:spPr>
        </p:cxnSp>
        <p:cxnSp>
          <p:nvCxnSpPr>
            <p:cNvPr id="19" name="Straight Arrow Connector 18"/>
            <p:cNvCxnSpPr>
              <a:endCxn id="20" idx="2"/>
            </p:cNvCxnSpPr>
            <p:nvPr/>
          </p:nvCxnSpPr>
          <p:spPr>
            <a:xfrm>
              <a:off x="10547808" y="2910560"/>
              <a:ext cx="342155" cy="2519"/>
            </a:xfrm>
            <a:prstGeom prst="straightConnector1">
              <a:avLst/>
            </a:prstGeom>
            <a:solidFill>
              <a:schemeClr val="bg1"/>
            </a:solidFill>
            <a:ln w="50800" cap="flat" cmpd="sng" algn="ctr">
              <a:solidFill>
                <a:schemeClr val="bg1"/>
              </a:solidFill>
              <a:prstDash val="solid"/>
              <a:tailEnd type="arrow"/>
            </a:ln>
            <a:effectLst/>
          </p:spPr>
        </p:cxnSp>
        <p:sp>
          <p:nvSpPr>
            <p:cNvPr id="20" name="Oval 19"/>
            <p:cNvSpPr/>
            <p:nvPr/>
          </p:nvSpPr>
          <p:spPr>
            <a:xfrm>
              <a:off x="10889963" y="2684479"/>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21" name="Rectangle 20"/>
            <p:cNvSpPr/>
            <p:nvPr/>
          </p:nvSpPr>
          <p:spPr>
            <a:xfrm>
              <a:off x="10051409" y="2630793"/>
              <a:ext cx="496399" cy="554182"/>
            </a:xfrm>
            <a:prstGeom prst="rect">
              <a:avLst/>
            </a:prstGeom>
            <a:noFill/>
            <a:ln w="25400" cap="flat" cmpd="sng" algn="ctr">
              <a:solidFill>
                <a:schemeClr val="bg1"/>
              </a:solidFill>
              <a:prstDash val="solid"/>
            </a:ln>
            <a:effectLst/>
          </p:spPr>
          <p:txBody>
            <a:bodyPr rtlCol="0" anchor="ctr"/>
            <a:lstStyle/>
            <a:p>
              <a:pPr algn="ctr" defTabSz="1217249">
                <a:defRPr/>
              </a:pPr>
              <a:endParaRPr lang="en-US" kern="0" dirty="0">
                <a:solidFill>
                  <a:prstClr val="black"/>
                </a:solidFill>
                <a:latin typeface="Segoe Light" pitchFamily="34" charset="0"/>
              </a:endParaRPr>
            </a:p>
          </p:txBody>
        </p:sp>
        <p:sp>
          <p:nvSpPr>
            <p:cNvPr id="22" name="Diamond 21"/>
            <p:cNvSpPr/>
            <p:nvPr/>
          </p:nvSpPr>
          <p:spPr>
            <a:xfrm>
              <a:off x="10155390" y="2765876"/>
              <a:ext cx="288436" cy="284017"/>
            </a:xfrm>
            <a:prstGeom prst="diamond">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5" name="Group 44"/>
          <p:cNvGrpSpPr/>
          <p:nvPr/>
        </p:nvGrpSpPr>
        <p:grpSpPr>
          <a:xfrm>
            <a:off x="6926551" y="1505937"/>
            <a:ext cx="1222565" cy="1699796"/>
            <a:chOff x="6943068" y="1563993"/>
            <a:chExt cx="1222565" cy="1699796"/>
          </a:xfrm>
        </p:grpSpPr>
        <p:sp>
          <p:nvSpPr>
            <p:cNvPr id="24" name="Isosceles Triangle 23"/>
            <p:cNvSpPr/>
            <p:nvPr/>
          </p:nvSpPr>
          <p:spPr>
            <a:xfrm>
              <a:off x="6943068" y="1563993"/>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25" name="Oval 24"/>
            <p:cNvSpPr/>
            <p:nvPr/>
          </p:nvSpPr>
          <p:spPr>
            <a:xfrm>
              <a:off x="6976993" y="2783193"/>
              <a:ext cx="466734" cy="480596"/>
            </a:xfrm>
            <a:prstGeom prst="ellipse">
              <a:avLst/>
            </a:prstGeom>
            <a:noFill/>
            <a:ln w="25400"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26" name="Straight Arrow Connector 25"/>
            <p:cNvCxnSpPr/>
            <p:nvPr/>
          </p:nvCxnSpPr>
          <p:spPr>
            <a:xfrm>
              <a:off x="7204680" y="2097393"/>
              <a:ext cx="11360" cy="685800"/>
            </a:xfrm>
            <a:prstGeom prst="straightConnector1">
              <a:avLst/>
            </a:prstGeom>
            <a:solidFill>
              <a:schemeClr val="bg1"/>
            </a:solidFill>
            <a:ln w="50800" cap="flat" cmpd="sng" algn="ctr">
              <a:solidFill>
                <a:schemeClr val="bg1"/>
              </a:solidFill>
              <a:prstDash val="solid"/>
              <a:tailEnd type="arrow"/>
            </a:ln>
            <a:effectLst/>
          </p:spPr>
        </p:cxnSp>
        <p:sp>
          <p:nvSpPr>
            <p:cNvPr id="27" name="Rectangle 26"/>
            <p:cNvSpPr/>
            <p:nvPr/>
          </p:nvSpPr>
          <p:spPr>
            <a:xfrm>
              <a:off x="6965711" y="2422233"/>
              <a:ext cx="489298" cy="57150"/>
            </a:xfrm>
            <a:prstGeom prst="rect">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28" name="Straight Arrow Connector 27"/>
            <p:cNvCxnSpPr/>
            <p:nvPr/>
          </p:nvCxnSpPr>
          <p:spPr>
            <a:xfrm flipH="1">
              <a:off x="7563172" y="2468365"/>
              <a:ext cx="286384" cy="0"/>
            </a:xfrm>
            <a:prstGeom prst="straightConnector1">
              <a:avLst/>
            </a:prstGeom>
            <a:solidFill>
              <a:schemeClr val="bg1"/>
            </a:solidFill>
            <a:ln w="50800" cap="flat" cmpd="sng" algn="ctr">
              <a:solidFill>
                <a:schemeClr val="bg1"/>
              </a:solidFill>
              <a:prstDash val="solid"/>
              <a:miter lim="800000"/>
              <a:tailEnd type="arrow"/>
            </a:ln>
            <a:effectLst/>
          </p:spPr>
        </p:cxnSp>
        <p:sp>
          <p:nvSpPr>
            <p:cNvPr id="29" name="TextBox 28"/>
            <p:cNvSpPr txBox="1"/>
            <p:nvPr/>
          </p:nvSpPr>
          <p:spPr>
            <a:xfrm>
              <a:off x="7801431" y="2175795"/>
              <a:ext cx="364202" cy="584775"/>
            </a:xfrm>
            <a:prstGeom prst="rect">
              <a:avLst/>
            </a:prstGeom>
            <a:noFill/>
            <a:ln>
              <a:noFill/>
            </a:ln>
            <a:effectLst/>
          </p:spPr>
          <p:txBody>
            <a:bodyPr wrap="none" rtlCol="0">
              <a:spAutoFit/>
            </a:bodyPr>
            <a:lstStyle/>
            <a:p>
              <a:pPr defTabSz="1217249">
                <a:defRPr/>
              </a:pPr>
              <a:r>
                <a:rPr lang="en-US" sz="3200" b="1" kern="0" dirty="0" smtClean="0">
                  <a:ln>
                    <a:solidFill>
                      <a:schemeClr val="bg1">
                        <a:alpha val="0"/>
                      </a:schemeClr>
                    </a:solidFill>
                  </a:ln>
                  <a:solidFill>
                    <a:schemeClr val="bg1"/>
                  </a:solidFill>
                </a:rPr>
                <a:t>?</a:t>
              </a:r>
              <a:endParaRPr lang="en-US" sz="3200" b="1" kern="0" dirty="0">
                <a:ln>
                  <a:solidFill>
                    <a:schemeClr val="bg1">
                      <a:alpha val="0"/>
                    </a:schemeClr>
                  </a:solidFill>
                </a:ln>
                <a:solidFill>
                  <a:schemeClr val="bg1"/>
                </a:solidFill>
              </a:endParaRPr>
            </a:p>
          </p:txBody>
        </p:sp>
        <p:sp>
          <p:nvSpPr>
            <p:cNvPr id="30" name="Hexagon 29"/>
            <p:cNvSpPr/>
            <p:nvPr/>
          </p:nvSpPr>
          <p:spPr>
            <a:xfrm>
              <a:off x="7026222" y="2859913"/>
              <a:ext cx="368276" cy="327156"/>
            </a:xfrm>
            <a:prstGeom prst="hexagon">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6" name="Group 45"/>
          <p:cNvGrpSpPr/>
          <p:nvPr/>
        </p:nvGrpSpPr>
        <p:grpSpPr>
          <a:xfrm>
            <a:off x="3681770" y="1504045"/>
            <a:ext cx="1994455" cy="1622872"/>
            <a:chOff x="3681770" y="1562101"/>
            <a:chExt cx="1994455" cy="1622872"/>
          </a:xfrm>
        </p:grpSpPr>
        <p:sp>
          <p:nvSpPr>
            <p:cNvPr id="32" name="Isosceles Triangle 31"/>
            <p:cNvSpPr/>
            <p:nvPr/>
          </p:nvSpPr>
          <p:spPr>
            <a:xfrm>
              <a:off x="4408867" y="1562101"/>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33" name="Oval 32"/>
            <p:cNvSpPr/>
            <p:nvPr/>
          </p:nvSpPr>
          <p:spPr>
            <a:xfrm>
              <a:off x="3681770" y="2727773"/>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34" name="Straight Arrow Connector 33"/>
            <p:cNvCxnSpPr>
              <a:stCxn id="32" idx="3"/>
              <a:endCxn id="48" idx="3"/>
            </p:cNvCxnSpPr>
            <p:nvPr/>
          </p:nvCxnSpPr>
          <p:spPr>
            <a:xfrm>
              <a:off x="4676159" y="2095501"/>
              <a:ext cx="2290" cy="604784"/>
            </a:xfrm>
            <a:prstGeom prst="straightConnector1">
              <a:avLst/>
            </a:prstGeom>
            <a:solidFill>
              <a:schemeClr val="bg1"/>
            </a:solidFill>
            <a:ln w="50800" cap="flat" cmpd="sng" algn="ctr">
              <a:solidFill>
                <a:schemeClr val="bg1"/>
              </a:solidFill>
              <a:prstDash val="solid"/>
              <a:tailEnd type="arrow"/>
            </a:ln>
            <a:effectLst/>
          </p:spPr>
        </p:cxnSp>
        <p:cxnSp>
          <p:nvCxnSpPr>
            <p:cNvPr id="36" name="Straight Arrow Connector 35"/>
            <p:cNvCxnSpPr>
              <a:endCxn id="33" idx="6"/>
            </p:cNvCxnSpPr>
            <p:nvPr/>
          </p:nvCxnSpPr>
          <p:spPr>
            <a:xfrm flipH="1">
              <a:off x="4125783" y="2956373"/>
              <a:ext cx="321268" cy="0"/>
            </a:xfrm>
            <a:prstGeom prst="straightConnector1">
              <a:avLst/>
            </a:prstGeom>
            <a:solidFill>
              <a:schemeClr val="bg1"/>
            </a:solidFill>
            <a:ln w="50800" cap="flat" cmpd="sng" algn="ctr">
              <a:solidFill>
                <a:schemeClr val="bg1"/>
              </a:solidFill>
              <a:prstDash val="solid"/>
              <a:tailEnd type="arrow"/>
            </a:ln>
            <a:effectLst/>
          </p:spPr>
        </p:cxnSp>
        <p:cxnSp>
          <p:nvCxnSpPr>
            <p:cNvPr id="37" name="Straight Arrow Connector 36"/>
            <p:cNvCxnSpPr>
              <a:endCxn id="38" idx="2"/>
            </p:cNvCxnSpPr>
            <p:nvPr/>
          </p:nvCxnSpPr>
          <p:spPr>
            <a:xfrm>
              <a:off x="4905265" y="2956373"/>
              <a:ext cx="326947" cy="0"/>
            </a:xfrm>
            <a:prstGeom prst="straightConnector1">
              <a:avLst/>
            </a:prstGeom>
            <a:solidFill>
              <a:schemeClr val="bg1"/>
            </a:solidFill>
            <a:ln w="50800" cap="flat" cmpd="sng" algn="ctr">
              <a:solidFill>
                <a:schemeClr val="bg1"/>
              </a:solidFill>
              <a:prstDash val="solid"/>
              <a:tailEnd type="arrow"/>
            </a:ln>
            <a:effectLst/>
          </p:spPr>
        </p:cxnSp>
        <p:sp>
          <p:nvSpPr>
            <p:cNvPr id="38" name="Oval 37"/>
            <p:cNvSpPr/>
            <p:nvPr/>
          </p:nvSpPr>
          <p:spPr>
            <a:xfrm>
              <a:off x="5232212" y="2727773"/>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7" name="Group 46"/>
          <p:cNvGrpSpPr/>
          <p:nvPr/>
        </p:nvGrpSpPr>
        <p:grpSpPr>
          <a:xfrm>
            <a:off x="1576112" y="1505934"/>
            <a:ext cx="534584" cy="1676400"/>
            <a:chOff x="1576112" y="1563990"/>
            <a:chExt cx="534584" cy="1676400"/>
          </a:xfrm>
        </p:grpSpPr>
        <p:sp>
          <p:nvSpPr>
            <p:cNvPr id="40" name="Isosceles Triangle 39"/>
            <p:cNvSpPr/>
            <p:nvPr/>
          </p:nvSpPr>
          <p:spPr>
            <a:xfrm>
              <a:off x="1576112" y="1563990"/>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41" name="Oval 40"/>
            <p:cNvSpPr/>
            <p:nvPr/>
          </p:nvSpPr>
          <p:spPr>
            <a:xfrm>
              <a:off x="1621398" y="2783190"/>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42" name="Straight Arrow Connector 41"/>
            <p:cNvCxnSpPr/>
            <p:nvPr/>
          </p:nvCxnSpPr>
          <p:spPr>
            <a:xfrm>
              <a:off x="1843404" y="2097390"/>
              <a:ext cx="0" cy="685800"/>
            </a:xfrm>
            <a:prstGeom prst="straightConnector1">
              <a:avLst/>
            </a:prstGeom>
            <a:solidFill>
              <a:schemeClr val="bg1"/>
            </a:solidFill>
            <a:ln w="50800" cap="flat" cmpd="sng" algn="ctr">
              <a:solidFill>
                <a:schemeClr val="bg1"/>
              </a:solidFill>
              <a:prstDash val="solid"/>
              <a:tailEnd type="arrow"/>
            </a:ln>
            <a:effectLst/>
          </p:spPr>
        </p:cxnSp>
        <p:sp>
          <p:nvSpPr>
            <p:cNvPr id="43" name="Rectangle 42"/>
            <p:cNvSpPr/>
            <p:nvPr/>
          </p:nvSpPr>
          <p:spPr>
            <a:xfrm>
              <a:off x="1598755" y="2422230"/>
              <a:ext cx="489298" cy="57150"/>
            </a:xfrm>
            <a:prstGeom prst="rect">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sp>
        <p:nvSpPr>
          <p:cNvPr id="48" name="Freeform 6"/>
          <p:cNvSpPr>
            <a:spLocks noEditPoints="1"/>
          </p:cNvSpPr>
          <p:nvPr/>
        </p:nvSpPr>
        <p:spPr bwMode="auto">
          <a:xfrm>
            <a:off x="4414119" y="2642229"/>
            <a:ext cx="529757" cy="54010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Tree>
    <p:extLst>
      <p:ext uri="{BB962C8B-B14F-4D97-AF65-F5344CB8AC3E}">
        <p14:creationId xmlns:p14="http://schemas.microsoft.com/office/powerpoint/2010/main" val="17992232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a:t>
            </a:r>
          </a:p>
        </p:txBody>
      </p:sp>
      <p:sp>
        <p:nvSpPr>
          <p:cNvPr id="8" name="Rectangle 7"/>
          <p:cNvSpPr/>
          <p:nvPr>
            <p:custDataLst>
              <p:tags r:id="rId1"/>
            </p:custDataLst>
          </p:nvPr>
        </p:nvSpPr>
        <p:spPr bwMode="auto">
          <a:xfrm>
            <a:off x="517526" y="3550647"/>
            <a:ext cx="6263102" cy="25152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91404" bIns="45703" numCol="1" spcCol="0" rtlCol="0" anchor="t" anchorCtr="0" compatLnSpc="1">
            <a:prstTxWarp prst="textNoShape">
              <a:avLst/>
            </a:prstTxWarp>
          </a:bodyPr>
          <a:lstStyle/>
          <a:p>
            <a:pPr defTabSz="913788" fontAlgn="base">
              <a:spcBef>
                <a:spcPts val="1200"/>
              </a:spcBef>
              <a:buSzPct val="80000"/>
            </a:pPr>
            <a:r>
              <a:rPr lang="en-US" sz="4000" dirty="0">
                <a:ln>
                  <a:solidFill>
                    <a:schemeClr val="bg1">
                      <a:alpha val="0"/>
                    </a:schemeClr>
                  </a:solidFill>
                </a:ln>
                <a:solidFill>
                  <a:schemeClr val="accent2">
                    <a:alpha val="99000"/>
                  </a:schemeClr>
                </a:solidFill>
                <a:latin typeface="Segoe UI Light" pitchFamily="34" charset="0"/>
              </a:rPr>
              <a:t>Load </a:t>
            </a:r>
            <a:r>
              <a:rPr lang="en-US" sz="4000" dirty="0" smtClean="0">
                <a:ln>
                  <a:solidFill>
                    <a:schemeClr val="bg1">
                      <a:alpha val="0"/>
                    </a:schemeClr>
                  </a:solidFill>
                </a:ln>
                <a:solidFill>
                  <a:schemeClr val="accent2">
                    <a:alpha val="99000"/>
                  </a:schemeClr>
                </a:solidFill>
                <a:latin typeface="Segoe UI Light" pitchFamily="34" charset="0"/>
              </a:rPr>
              <a:t>Balancing</a:t>
            </a:r>
            <a:endParaRPr lang="en-US" sz="4000" dirty="0">
              <a:ln>
                <a:solidFill>
                  <a:schemeClr val="bg1">
                    <a:alpha val="0"/>
                  </a:schemeClr>
                </a:solidFill>
              </a:ln>
              <a:solidFill>
                <a:schemeClr val="accent2">
                  <a:alpha val="99000"/>
                </a:schemeClr>
              </a:solidFill>
              <a:latin typeface="Segoe UI Light" pitchFamily="34" charset="0"/>
            </a:endParaRPr>
          </a:p>
          <a:p>
            <a:pPr defTabSz="914363" fontAlgn="base">
              <a:spcBef>
                <a:spcPts val="300"/>
              </a:spcBef>
              <a:spcAft>
                <a:spcPct val="0"/>
              </a:spcAft>
              <a:buSzPct val="80000"/>
            </a:pPr>
            <a:r>
              <a:rPr lang="en-US" sz="2000" dirty="0">
                <a:ln>
                  <a:solidFill>
                    <a:schemeClr val="bg1">
                      <a:alpha val="0"/>
                    </a:schemeClr>
                  </a:solidFill>
                </a:ln>
                <a:solidFill>
                  <a:srgbClr val="595959">
                    <a:alpha val="99000"/>
                  </a:srgbClr>
                </a:solidFill>
              </a:rPr>
              <a:t>Multiple receivers compete for messages on the same queue (or subscription). Provides automatic load balancing of work to receivers volunteering for jobs</a:t>
            </a:r>
            <a:r>
              <a:rPr lang="en-US" sz="2000" dirty="0" smtClean="0">
                <a:ln>
                  <a:solidFill>
                    <a:schemeClr val="bg1">
                      <a:alpha val="0"/>
                    </a:schemeClr>
                  </a:solidFill>
                </a:ln>
                <a:solidFill>
                  <a:srgbClr val="595959">
                    <a:alpha val="99000"/>
                  </a:srgbClr>
                </a:solidFill>
              </a:rPr>
              <a:t>.</a:t>
            </a:r>
          </a:p>
          <a:p>
            <a:pPr defTabSz="914363" fontAlgn="base">
              <a:spcBef>
                <a:spcPts val="300"/>
              </a:spcBef>
              <a:spcAft>
                <a:spcPct val="0"/>
              </a:spcAft>
              <a:buSzPct val="80000"/>
            </a:pPr>
            <a:endParaRPr lang="en-US" sz="800" dirty="0">
              <a:ln>
                <a:solidFill>
                  <a:schemeClr val="bg1">
                    <a:alpha val="0"/>
                  </a:schemeClr>
                </a:solidFill>
              </a:ln>
              <a:solidFill>
                <a:srgbClr val="595959">
                  <a:alpha val="99000"/>
                </a:srgbClr>
              </a:solidFill>
            </a:endParaRPr>
          </a:p>
          <a:p>
            <a:pPr defTabSz="914363" fontAlgn="base">
              <a:spcBef>
                <a:spcPts val="300"/>
              </a:spcBef>
              <a:spcAft>
                <a:spcPct val="0"/>
              </a:spcAft>
              <a:buSzPct val="80000"/>
            </a:pPr>
            <a:r>
              <a:rPr lang="en-US" sz="2000" dirty="0">
                <a:ln>
                  <a:solidFill>
                    <a:schemeClr val="bg1">
                      <a:alpha val="0"/>
                    </a:schemeClr>
                  </a:solidFill>
                </a:ln>
                <a:solidFill>
                  <a:srgbClr val="595959">
                    <a:alpha val="99000"/>
                  </a:srgbClr>
                </a:solidFill>
              </a:rPr>
              <a:t>Observing the queue length allows to determine whether more receivers are required. </a:t>
            </a:r>
          </a:p>
        </p:txBody>
      </p:sp>
      <p:sp>
        <p:nvSpPr>
          <p:cNvPr id="23" name="Oval 22"/>
          <p:cNvSpPr/>
          <p:nvPr>
            <p:custDataLst>
              <p:tags r:id="rId2"/>
            </p:custDataLst>
          </p:nvPr>
        </p:nvSpPr>
        <p:spPr bwMode="auto">
          <a:xfrm>
            <a:off x="871782" y="2244920"/>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24" name="Oval 23"/>
          <p:cNvSpPr/>
          <p:nvPr>
            <p:custDataLst>
              <p:tags r:id="rId3"/>
            </p:custDataLst>
          </p:nvPr>
        </p:nvSpPr>
        <p:spPr bwMode="auto">
          <a:xfrm>
            <a:off x="10308857" y="1125391"/>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25" name="Straight Arrow Connector 24"/>
          <p:cNvCxnSpPr/>
          <p:nvPr>
            <p:custDataLst>
              <p:tags r:id="rId4"/>
            </p:custDataLst>
          </p:nvPr>
        </p:nvCxnSpPr>
        <p:spPr>
          <a:xfrm flipV="1">
            <a:off x="1879967" y="2747840"/>
            <a:ext cx="2842845"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29" idx="3"/>
          </p:cNvCxnSpPr>
          <p:nvPr>
            <p:custDataLst>
              <p:tags r:id="rId5"/>
            </p:custDataLst>
          </p:nvPr>
        </p:nvCxnSpPr>
        <p:spPr>
          <a:xfrm flipV="1">
            <a:off x="7466012" y="1628311"/>
            <a:ext cx="2842845" cy="1119530"/>
          </a:xfrm>
          <a:prstGeom prst="straightConnector1">
            <a:avLst/>
          </a:prstGeom>
          <a:ln w="50800">
            <a:headEnd type="none"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27" name="Group 26"/>
          <p:cNvGrpSpPr/>
          <p:nvPr/>
        </p:nvGrpSpPr>
        <p:grpSpPr>
          <a:xfrm>
            <a:off x="4722812" y="2220302"/>
            <a:ext cx="2743200" cy="1055077"/>
            <a:chOff x="4722812" y="1396710"/>
            <a:chExt cx="2743200" cy="1055077"/>
          </a:xfrm>
        </p:grpSpPr>
        <p:sp>
          <p:nvSpPr>
            <p:cNvPr id="29" name="Rectangle 28"/>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30" name="Rectangle 29"/>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rPr>
                <a:t>Queue</a:t>
              </a:r>
              <a:endParaRPr lang="en-US" sz="3200" dirty="0">
                <a:ln>
                  <a:solidFill>
                    <a:schemeClr val="bg1">
                      <a:alpha val="0"/>
                    </a:schemeClr>
                  </a:solidFill>
                </a:ln>
                <a:solidFill>
                  <a:schemeClr val="bg1">
                    <a:alpha val="99000"/>
                  </a:schemeClr>
                </a:solidFill>
              </a:endParaRPr>
            </a:p>
          </p:txBody>
        </p:sp>
      </p:grpSp>
      <p:sp>
        <p:nvSpPr>
          <p:cNvPr id="28" name="Flowchart: Magnetic Disk 27"/>
          <p:cNvSpPr/>
          <p:nvPr/>
        </p:nvSpPr>
        <p:spPr bwMode="auto">
          <a:xfrm>
            <a:off x="5643042" y="3042089"/>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1" name="Oval 30"/>
          <p:cNvSpPr/>
          <p:nvPr>
            <p:custDataLst>
              <p:tags r:id="rId6"/>
            </p:custDataLst>
          </p:nvPr>
        </p:nvSpPr>
        <p:spPr bwMode="auto">
          <a:xfrm>
            <a:off x="10308855" y="2236079"/>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32" name="Straight Arrow Connector 31"/>
          <p:cNvCxnSpPr/>
          <p:nvPr>
            <p:custDataLst>
              <p:tags r:id="rId7"/>
            </p:custDataLst>
          </p:nvPr>
        </p:nvCxnSpPr>
        <p:spPr>
          <a:xfrm>
            <a:off x="7466010" y="2738999"/>
            <a:ext cx="2842845" cy="0"/>
          </a:xfrm>
          <a:prstGeom prst="straightConnector1">
            <a:avLst/>
          </a:prstGeom>
          <a:ln w="50800">
            <a:headEnd type="arrow" w="lg" len="sm"/>
            <a:tailEnd type="arrow" w="lg" len="lg"/>
          </a:ln>
          <a:effectLst/>
        </p:spPr>
        <p:style>
          <a:lnRef idx="3">
            <a:schemeClr val="accent2"/>
          </a:lnRef>
          <a:fillRef idx="0">
            <a:schemeClr val="accent2"/>
          </a:fillRef>
          <a:effectRef idx="2">
            <a:schemeClr val="accent2"/>
          </a:effectRef>
          <a:fontRef idx="minor">
            <a:schemeClr val="tx1"/>
          </a:fontRef>
        </p:style>
      </p:cxnSp>
      <p:sp>
        <p:nvSpPr>
          <p:cNvPr id="33" name="Oval 32"/>
          <p:cNvSpPr/>
          <p:nvPr>
            <p:custDataLst>
              <p:tags r:id="rId8"/>
            </p:custDataLst>
          </p:nvPr>
        </p:nvSpPr>
        <p:spPr bwMode="auto">
          <a:xfrm>
            <a:off x="10308857" y="3365722"/>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34" name="Straight Arrow Connector 33"/>
          <p:cNvCxnSpPr>
            <a:stCxn id="29" idx="3"/>
          </p:cNvCxnSpPr>
          <p:nvPr>
            <p:custDataLst>
              <p:tags r:id="rId9"/>
            </p:custDataLst>
          </p:nvPr>
        </p:nvCxnSpPr>
        <p:spPr>
          <a:xfrm>
            <a:off x="7466012" y="2747841"/>
            <a:ext cx="2842845" cy="1120801"/>
          </a:xfrm>
          <a:prstGeom prst="straightConnector1">
            <a:avLst/>
          </a:prstGeom>
          <a:ln w="50800">
            <a:headEnd type="none" w="lg" len="lg"/>
            <a:tailEnd type="arrow" w="lg" len="lg"/>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7021595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1" y="228601"/>
            <a:ext cx="11149014" cy="914096"/>
          </a:xfrm>
        </p:spPr>
        <p:txBody>
          <a:bodyPr/>
          <a:lstStyle/>
          <a:p>
            <a:r>
              <a:rPr lang="en-US" sz="4400" dirty="0" smtClean="0"/>
              <a:t>Managing Topics</a:t>
            </a:r>
            <a:r>
              <a:rPr lang="en-US" dirty="0" smtClean="0">
                <a:solidFill>
                  <a:srgbClr val="FFFFFF">
                    <a:alpha val="99000"/>
                  </a:srgbClr>
                </a:solidFill>
              </a:rPr>
              <a:t/>
            </a:r>
            <a:br>
              <a:rPr lang="en-US" dirty="0" smtClean="0">
                <a:solidFill>
                  <a:srgbClr val="FFFFFF">
                    <a:alpha val="99000"/>
                  </a:srgbClr>
                </a:solidFill>
              </a:rPr>
            </a:br>
            <a:r>
              <a:rPr lang="en-US" sz="2200" spc="-70" dirty="0">
                <a:solidFill>
                  <a:srgbClr val="FFFFFF">
                    <a:alpha val="99000"/>
                  </a:srgbClr>
                </a:solidFill>
              </a:rPr>
              <a:t>Management operations on the namespace Create/Delete/Exists </a:t>
            </a:r>
            <a:r>
              <a:rPr lang="en-US" sz="2200" spc="-70" dirty="0" smtClean="0">
                <a:solidFill>
                  <a:srgbClr val="FFFFFF">
                    <a:alpha val="99000"/>
                  </a:srgbClr>
                </a:solidFill>
              </a:rPr>
              <a:t>for Queues</a:t>
            </a:r>
            <a:r>
              <a:rPr lang="en-US" sz="2200" spc="-70" dirty="0">
                <a:solidFill>
                  <a:srgbClr val="FFFFFF">
                    <a:alpha val="99000"/>
                  </a:srgbClr>
                </a:solidFill>
              </a:rPr>
              <a:t>, Topics, and Subscriptions</a:t>
            </a:r>
          </a:p>
        </p:txBody>
      </p:sp>
      <p:sp>
        <p:nvSpPr>
          <p:cNvPr id="5" name="Text Placeholder 4"/>
          <p:cNvSpPr>
            <a:spLocks noGrp="1"/>
          </p:cNvSpPr>
          <p:nvPr>
            <p:ph type="body" sz="quarter" idx="10"/>
          </p:nvPr>
        </p:nvSpPr>
        <p:spPr>
          <a:xfrm>
            <a:off x="519114" y="1695450"/>
            <a:ext cx="11149012" cy="4678204"/>
          </a:xfrm>
        </p:spPr>
        <p:txBody>
          <a:bodyPr/>
          <a:lstStyle/>
          <a:p>
            <a:r>
              <a:rPr lang="en-US" sz="1600" dirty="0">
                <a:solidFill>
                  <a:schemeClr val="accent6">
                    <a:alpha val="99000"/>
                  </a:schemeClr>
                </a:solidFill>
              </a:rPr>
              <a:t>var</a:t>
            </a:r>
            <a:r>
              <a:rPr lang="en-US" sz="1600" dirty="0"/>
              <a:t> tkp = </a:t>
            </a:r>
            <a:r>
              <a:rPr lang="en-US" sz="1600" dirty="0">
                <a:solidFill>
                  <a:schemeClr val="accent1">
                    <a:lumMod val="75000"/>
                    <a:alpha val="99000"/>
                  </a:schemeClr>
                </a:solidFill>
              </a:rPr>
              <a:t>TokenProvider</a:t>
            </a:r>
            <a:r>
              <a:rPr lang="en-US" sz="1600" dirty="0"/>
              <a:t>.CreateSharedSecretTokenProvider(</a:t>
            </a:r>
            <a:r>
              <a:rPr lang="en-US" sz="1600" dirty="0">
                <a:solidFill>
                  <a:schemeClr val="accent5"/>
                </a:solidFill>
              </a:rPr>
              <a:t>"</a:t>
            </a:r>
            <a:r>
              <a:rPr lang="en-US" sz="1600" dirty="0">
                <a:solidFill>
                  <a:schemeClr val="accent5">
                    <a:alpha val="99000"/>
                  </a:schemeClr>
                </a:solidFill>
              </a:rPr>
              <a:t>acct</a:t>
            </a:r>
            <a:r>
              <a:rPr lang="en-US" sz="1600" dirty="0">
                <a:solidFill>
                  <a:schemeClr val="accent5"/>
                </a:solidFill>
              </a:rPr>
              <a:t>"</a:t>
            </a:r>
            <a:r>
              <a:rPr lang="en-US" sz="1600" dirty="0"/>
              <a:t>, </a:t>
            </a:r>
            <a:r>
              <a:rPr lang="en-US" sz="1600" dirty="0">
                <a:solidFill>
                  <a:schemeClr val="accent5">
                    <a:alpha val="99000"/>
                  </a:schemeClr>
                </a:solidFill>
              </a:rPr>
              <a:t>"…"</a:t>
            </a:r>
            <a:r>
              <a:rPr lang="en-US" sz="1600" dirty="0"/>
              <a:t>);</a:t>
            </a:r>
          </a:p>
          <a:p>
            <a:r>
              <a:rPr lang="en-US" sz="1600" dirty="0">
                <a:solidFill>
                  <a:schemeClr val="accent6">
                    <a:alpha val="99000"/>
                  </a:schemeClr>
                </a:solidFill>
              </a:rPr>
              <a:t>var</a:t>
            </a:r>
            <a:r>
              <a:rPr lang="en-US" sz="1600" dirty="0"/>
              <a:t> svcUri = </a:t>
            </a:r>
            <a:r>
              <a:rPr lang="en-US" sz="1600" dirty="0">
                <a:solidFill>
                  <a:schemeClr val="accent1">
                    <a:lumMod val="75000"/>
                    <a:alpha val="99000"/>
                  </a:schemeClr>
                </a:solidFill>
              </a:rPr>
              <a:t>ServiceBusEnvironment</a:t>
            </a:r>
            <a:r>
              <a:rPr lang="en-US" sz="1600" dirty="0"/>
              <a:t>.CreateServiceUri</a:t>
            </a:r>
            <a:r>
              <a:rPr lang="en-US" sz="1600" dirty="0">
                <a:solidFill>
                  <a:schemeClr val="tx2">
                    <a:alpha val="99000"/>
                  </a:schemeClr>
                </a:solidFill>
              </a:rPr>
              <a:t>(</a:t>
            </a:r>
            <a:r>
              <a:rPr lang="en-US" sz="1600" dirty="0">
                <a:solidFill>
                  <a:schemeClr val="accent5">
                    <a:alpha val="99000"/>
                  </a:schemeClr>
                </a:solidFill>
              </a:rPr>
              <a:t>"sb"</a:t>
            </a:r>
            <a:r>
              <a:rPr lang="en-US" sz="1600" dirty="0"/>
              <a:t>, </a:t>
            </a:r>
            <a:r>
              <a:rPr lang="en-US" sz="1600" dirty="0">
                <a:solidFill>
                  <a:schemeClr val="accent5"/>
                </a:solidFill>
              </a:rPr>
              <a:t>"</a:t>
            </a:r>
            <a:r>
              <a:rPr lang="en-US" sz="1600" dirty="0">
                <a:solidFill>
                  <a:schemeClr val="accent5">
                    <a:alpha val="99000"/>
                  </a:schemeClr>
                </a:solidFill>
              </a:rPr>
              <a:t>myns</a:t>
            </a:r>
            <a:r>
              <a:rPr lang="en-US" sz="1600" dirty="0">
                <a:solidFill>
                  <a:schemeClr val="accent5"/>
                </a:solidFill>
              </a:rPr>
              <a:t>"</a:t>
            </a:r>
            <a:r>
              <a:rPr lang="en-US" sz="1600" dirty="0"/>
              <a:t>, </a:t>
            </a:r>
            <a:r>
              <a:rPr lang="en-US" sz="1600" dirty="0">
                <a:solidFill>
                  <a:schemeClr val="accent5">
                    <a:alpha val="99000"/>
                  </a:schemeClr>
                </a:solidFill>
              </a:rPr>
              <a:t>""</a:t>
            </a:r>
            <a:r>
              <a:rPr lang="en-US" sz="1600" dirty="0"/>
              <a:t>);</a:t>
            </a:r>
          </a:p>
          <a:p>
            <a:r>
              <a:rPr lang="en-US" sz="1600" b="1" dirty="0">
                <a:solidFill>
                  <a:schemeClr val="accent6">
                    <a:alpha val="99000"/>
                  </a:schemeClr>
                </a:solidFill>
              </a:rPr>
              <a:t>var</a:t>
            </a:r>
            <a:r>
              <a:rPr lang="en-US" sz="1600" dirty="0"/>
              <a:t> </a:t>
            </a:r>
            <a:r>
              <a:rPr lang="en-US" sz="1600" b="1" dirty="0"/>
              <a:t>nsm</a:t>
            </a:r>
            <a:r>
              <a:rPr lang="en-US" sz="1600" dirty="0"/>
              <a:t> = </a:t>
            </a:r>
            <a:r>
              <a:rPr lang="en-US" sz="1600" b="1" dirty="0">
                <a:solidFill>
                  <a:schemeClr val="accent6">
                    <a:alpha val="99000"/>
                  </a:schemeClr>
                </a:solidFill>
              </a:rPr>
              <a:t>new</a:t>
            </a:r>
            <a:r>
              <a:rPr lang="en-US" sz="1600" dirty="0"/>
              <a:t> </a:t>
            </a:r>
            <a:r>
              <a:rPr lang="en-US" sz="1600" b="1" dirty="0">
                <a:solidFill>
                  <a:schemeClr val="accent1">
                    <a:lumMod val="75000"/>
                    <a:alpha val="99000"/>
                  </a:schemeClr>
                </a:solidFill>
              </a:rPr>
              <a:t>NamespaceManager</a:t>
            </a:r>
            <a:r>
              <a:rPr lang="en-US" sz="1600" b="1" dirty="0"/>
              <a:t>(svcUri, tkp</a:t>
            </a:r>
            <a:r>
              <a:rPr lang="en-US" sz="1600" b="1" dirty="0" smtClean="0"/>
              <a:t>)</a:t>
            </a:r>
            <a:r>
              <a:rPr lang="en-US" sz="1600" dirty="0" smtClean="0"/>
              <a:t>;</a:t>
            </a:r>
          </a:p>
          <a:p>
            <a:endParaRPr lang="en-US" sz="1600" dirty="0"/>
          </a:p>
          <a:p>
            <a:endParaRPr lang="en-US" sz="1600" dirty="0"/>
          </a:p>
          <a:p>
            <a:r>
              <a:rPr lang="en-US" sz="1600" dirty="0">
                <a:solidFill>
                  <a:schemeClr val="accent6">
                    <a:alpha val="98000"/>
                  </a:schemeClr>
                </a:solidFill>
              </a:rPr>
              <a:t>var</a:t>
            </a:r>
            <a:r>
              <a:rPr lang="en-US" sz="1600" dirty="0"/>
              <a:t> topic = nms.CreateTopic(</a:t>
            </a:r>
            <a:r>
              <a:rPr lang="en-US" sz="1600" dirty="0">
                <a:solidFill>
                  <a:schemeClr val="accent5"/>
                </a:solidFill>
              </a:rPr>
              <a:t>"</a:t>
            </a:r>
            <a:r>
              <a:rPr lang="en-US" sz="1600" dirty="0">
                <a:solidFill>
                  <a:schemeClr val="accent5">
                    <a:alpha val="99000"/>
                  </a:schemeClr>
                </a:solidFill>
              </a:rPr>
              <a:t>IssueTrackingTopic</a:t>
            </a:r>
            <a:r>
              <a:rPr lang="en-US" sz="1600" dirty="0">
                <a:solidFill>
                  <a:schemeClr val="accent5"/>
                </a:solidFill>
              </a:rPr>
              <a:t>"</a:t>
            </a:r>
            <a:r>
              <a:rPr lang="en-US" sz="1600" dirty="0"/>
              <a:t>);</a:t>
            </a:r>
          </a:p>
          <a:p>
            <a:r>
              <a:rPr lang="en-US" sz="1600" dirty="0"/>
              <a:t>nms.CreateSubscription(topic.Path, </a:t>
            </a:r>
            <a:r>
              <a:rPr lang="en-US" sz="1600" dirty="0">
                <a:solidFill>
                  <a:schemeClr val="accent5"/>
                </a:solidFill>
              </a:rPr>
              <a:t>"</a:t>
            </a:r>
            <a:r>
              <a:rPr lang="en-US" sz="1600" dirty="0">
                <a:solidFill>
                  <a:schemeClr val="accent5">
                    <a:alpha val="99000"/>
                  </a:schemeClr>
                </a:solidFill>
              </a:rPr>
              <a:t>AuditSubscription</a:t>
            </a:r>
            <a:r>
              <a:rPr lang="en-US" sz="1600" dirty="0">
                <a:solidFill>
                  <a:schemeClr val="accent5"/>
                </a:solidFill>
              </a:rPr>
              <a:t>"</a:t>
            </a:r>
            <a:r>
              <a:rPr lang="en-US" sz="1600" dirty="0"/>
              <a:t>, </a:t>
            </a:r>
            <a:r>
              <a:rPr lang="en-US" sz="1600" dirty="0">
                <a:solidFill>
                  <a:schemeClr val="accent6">
                    <a:alpha val="99000"/>
                  </a:schemeClr>
                </a:solidFill>
              </a:rPr>
              <a:t>new</a:t>
            </a:r>
            <a:r>
              <a:rPr lang="en-US" sz="1600" dirty="0"/>
              <a:t> </a:t>
            </a:r>
            <a:r>
              <a:rPr lang="en-US" sz="1600" dirty="0">
                <a:solidFill>
                  <a:schemeClr val="accent1">
                    <a:lumMod val="75000"/>
                    <a:alpha val="99000"/>
                  </a:schemeClr>
                </a:solidFill>
              </a:rPr>
              <a:t>TrueFilter</a:t>
            </a:r>
            <a:r>
              <a:rPr lang="en-US" sz="1600" dirty="0"/>
              <a:t>());</a:t>
            </a:r>
          </a:p>
          <a:p>
            <a:r>
              <a:rPr lang="en-US" sz="1600" dirty="0"/>
              <a:t>nms.CreateSubscription(topic.Path, </a:t>
            </a:r>
            <a:r>
              <a:rPr lang="en-US" sz="1600" dirty="0">
                <a:solidFill>
                  <a:schemeClr val="accent5"/>
                </a:solidFill>
              </a:rPr>
              <a:t>"</a:t>
            </a:r>
            <a:r>
              <a:rPr lang="en-US" sz="1600" dirty="0">
                <a:solidFill>
                  <a:schemeClr val="accent5">
                    <a:alpha val="99000"/>
                  </a:schemeClr>
                </a:solidFill>
              </a:rPr>
              <a:t>BlindTap</a:t>
            </a:r>
            <a:r>
              <a:rPr lang="en-US" sz="1600" dirty="0">
                <a:solidFill>
                  <a:schemeClr val="accent5"/>
                </a:solidFill>
              </a:rPr>
              <a:t>"</a:t>
            </a:r>
            <a:r>
              <a:rPr lang="en-US" sz="1600" dirty="0"/>
              <a:t>, </a:t>
            </a:r>
            <a:r>
              <a:rPr lang="en-US" sz="1600" dirty="0">
                <a:solidFill>
                  <a:schemeClr val="accent6">
                    <a:alpha val="99000"/>
                  </a:schemeClr>
                </a:solidFill>
              </a:rPr>
              <a:t>new</a:t>
            </a:r>
            <a:r>
              <a:rPr lang="en-US" sz="1600" dirty="0"/>
              <a:t> </a:t>
            </a:r>
            <a:r>
              <a:rPr lang="en-US" sz="1600" dirty="0">
                <a:solidFill>
                  <a:schemeClr val="accent1">
                    <a:lumMod val="75000"/>
                    <a:alpha val="99000"/>
                  </a:schemeClr>
                </a:solidFill>
              </a:rPr>
              <a:t>FalseFilter</a:t>
            </a:r>
            <a:r>
              <a:rPr lang="en-US" sz="1600" dirty="0"/>
              <a:t>());</a:t>
            </a:r>
          </a:p>
          <a:p>
            <a:pPr marL="2514600" indent="-2514600"/>
            <a:r>
              <a:rPr lang="en-US" sz="1600" dirty="0"/>
              <a:t>nms.CreateSubscription(topic.Path, </a:t>
            </a:r>
            <a:r>
              <a:rPr lang="en-US" sz="1600" dirty="0">
                <a:solidFill>
                  <a:schemeClr val="accent5"/>
                </a:solidFill>
              </a:rPr>
              <a:t>"</a:t>
            </a:r>
            <a:r>
              <a:rPr lang="en-US" sz="1600" dirty="0">
                <a:solidFill>
                  <a:schemeClr val="accent5">
                    <a:alpha val="99000"/>
                  </a:schemeClr>
                </a:solidFill>
              </a:rPr>
              <a:t>USAgentSubscription</a:t>
            </a:r>
            <a:r>
              <a:rPr lang="en-US" sz="1600" dirty="0">
                <a:solidFill>
                  <a:schemeClr val="accent5"/>
                </a:solidFill>
              </a:rPr>
              <a:t>"</a:t>
            </a:r>
            <a:r>
              <a:rPr lang="en-US" sz="1600" dirty="0"/>
              <a:t>, </a:t>
            </a:r>
            <a:br>
              <a:rPr lang="en-US" sz="1600" dirty="0"/>
            </a:br>
            <a:r>
              <a:rPr lang="en-US" sz="1600" dirty="0" smtClean="0">
                <a:solidFill>
                  <a:schemeClr val="accent6">
                    <a:alpha val="99000"/>
                  </a:schemeClr>
                </a:solidFill>
              </a:rPr>
              <a:t>new</a:t>
            </a:r>
            <a:r>
              <a:rPr lang="en-US" sz="1600" dirty="0" smtClean="0"/>
              <a:t> </a:t>
            </a:r>
            <a:r>
              <a:rPr lang="en-US" sz="1600" dirty="0">
                <a:solidFill>
                  <a:schemeClr val="accent1">
                    <a:lumMod val="75000"/>
                    <a:alpha val="98000"/>
                  </a:schemeClr>
                </a:solidFill>
              </a:rPr>
              <a:t>SqlFilter</a:t>
            </a:r>
            <a:r>
              <a:rPr lang="en-US" sz="1600" dirty="0"/>
              <a:t>(</a:t>
            </a:r>
            <a:r>
              <a:rPr lang="en-US" sz="1600" dirty="0">
                <a:solidFill>
                  <a:schemeClr val="accent5"/>
                </a:solidFill>
              </a:rPr>
              <a:t>"</a:t>
            </a:r>
            <a:r>
              <a:rPr lang="en-US" sz="1600" dirty="0">
                <a:solidFill>
                  <a:schemeClr val="accent5">
                    <a:alpha val="99000"/>
                  </a:schemeClr>
                </a:solidFill>
              </a:rPr>
              <a:t>ShipCountry = 'US</a:t>
            </a:r>
            <a:r>
              <a:rPr lang="en-US" sz="1600" dirty="0">
                <a:solidFill>
                  <a:schemeClr val="accent5"/>
                </a:solidFill>
              </a:rPr>
              <a:t>'"</a:t>
            </a:r>
            <a:r>
              <a:rPr lang="en-US" sz="1600" dirty="0"/>
              <a:t>));</a:t>
            </a:r>
          </a:p>
          <a:p>
            <a:pPr marL="2514600" indent="-2514600"/>
            <a:r>
              <a:rPr lang="en-US" sz="1600" dirty="0"/>
              <a:t>nms.CreateSubscription(topic.Path, </a:t>
            </a:r>
            <a:r>
              <a:rPr lang="en-US" sz="1600" dirty="0">
                <a:solidFill>
                  <a:schemeClr val="accent5">
                    <a:alpha val="99000"/>
                  </a:schemeClr>
                </a:solidFill>
              </a:rPr>
              <a:t>"DEAgentSubscription</a:t>
            </a:r>
            <a:r>
              <a:rPr lang="en-US" sz="1600" dirty="0">
                <a:solidFill>
                  <a:schemeClr val="accent5"/>
                </a:solidFill>
              </a:rPr>
              <a:t>"</a:t>
            </a:r>
            <a:r>
              <a:rPr lang="en-US" sz="1600" dirty="0"/>
              <a:t>, </a:t>
            </a:r>
            <a:br>
              <a:rPr lang="en-US" sz="1600" dirty="0"/>
            </a:br>
            <a:r>
              <a:rPr lang="en-US" sz="1600" dirty="0" smtClean="0">
                <a:solidFill>
                  <a:schemeClr val="accent6">
                    <a:alpha val="99000"/>
                  </a:schemeClr>
                </a:solidFill>
              </a:rPr>
              <a:t>new</a:t>
            </a:r>
            <a:r>
              <a:rPr lang="en-US" sz="1600" dirty="0" smtClean="0"/>
              <a:t> </a:t>
            </a:r>
            <a:r>
              <a:rPr lang="en-US" sz="1600" dirty="0">
                <a:solidFill>
                  <a:schemeClr val="accent1">
                    <a:lumMod val="75000"/>
                    <a:alpha val="99000"/>
                  </a:schemeClr>
                </a:solidFill>
              </a:rPr>
              <a:t>SqlFilter</a:t>
            </a:r>
            <a:r>
              <a:rPr lang="en-US" sz="1600" dirty="0"/>
              <a:t>(</a:t>
            </a:r>
            <a:r>
              <a:rPr lang="en-US" sz="1600" dirty="0">
                <a:solidFill>
                  <a:schemeClr val="accent5"/>
                </a:solidFill>
              </a:rPr>
              <a:t>"</a:t>
            </a:r>
            <a:r>
              <a:rPr lang="en-US" sz="1600" dirty="0">
                <a:solidFill>
                  <a:schemeClr val="accent5">
                    <a:alpha val="99000"/>
                  </a:schemeClr>
                </a:solidFill>
              </a:rPr>
              <a:t>ShipCountry = 'DE</a:t>
            </a:r>
            <a:r>
              <a:rPr lang="en-US" sz="1600" dirty="0" smtClean="0">
                <a:solidFill>
                  <a:schemeClr val="accent5"/>
                </a:solidFill>
              </a:rPr>
              <a:t>'"</a:t>
            </a:r>
            <a:r>
              <a:rPr lang="en-US" sz="1600" dirty="0" smtClean="0"/>
              <a:t>));</a:t>
            </a:r>
          </a:p>
          <a:p>
            <a:pPr marL="2514600" indent="-2514600"/>
            <a:endParaRPr lang="en-US" sz="1600" dirty="0"/>
          </a:p>
          <a:p>
            <a:r>
              <a:rPr lang="en-US" sz="1600" dirty="0"/>
              <a:t/>
            </a:r>
            <a:br>
              <a:rPr lang="en-US" sz="1600" dirty="0"/>
            </a:br>
            <a:r>
              <a:rPr lang="en-US" sz="1600" dirty="0"/>
              <a:t>nms.CreateSubscription(</a:t>
            </a:r>
            <a:r>
              <a:rPr lang="en-US" sz="1600" dirty="0">
                <a:solidFill>
                  <a:schemeClr val="accent6">
                    <a:alpha val="99000"/>
                  </a:schemeClr>
                </a:solidFill>
              </a:rPr>
              <a:t>new</a:t>
            </a:r>
            <a:r>
              <a:rPr lang="en-US" sz="1600" dirty="0"/>
              <a:t> </a:t>
            </a:r>
            <a:r>
              <a:rPr lang="en-US" sz="1600" dirty="0">
                <a:solidFill>
                  <a:schemeClr val="accent1">
                    <a:lumMod val="75000"/>
                    <a:alpha val="99000"/>
                  </a:schemeClr>
                </a:solidFill>
              </a:rPr>
              <a:t>SubscriptionDescription</a:t>
            </a:r>
            <a:r>
              <a:rPr lang="en-US" sz="1600" dirty="0"/>
              <a:t>(topic.Path, </a:t>
            </a:r>
            <a:r>
              <a:rPr lang="en-US" sz="1600" dirty="0">
                <a:solidFill>
                  <a:schemeClr val="accent5">
                    <a:alpha val="99000"/>
                  </a:schemeClr>
                </a:solidFill>
              </a:rPr>
              <a:t>"CNAgentSubscription</a:t>
            </a:r>
            <a:r>
              <a:rPr lang="en-US" sz="1600" dirty="0">
                <a:solidFill>
                  <a:schemeClr val="accent5"/>
                </a:solidFill>
              </a:rPr>
              <a:t>"</a:t>
            </a:r>
            <a:r>
              <a:rPr lang="en-US" sz="1600" dirty="0"/>
              <a:t>)</a:t>
            </a:r>
          </a:p>
          <a:p>
            <a:pPr marL="2514600"/>
            <a:r>
              <a:rPr lang="en-US" sz="1600" dirty="0" smtClean="0"/>
              <a:t>{ </a:t>
            </a:r>
            <a:endParaRPr lang="en-US" sz="1600" dirty="0"/>
          </a:p>
          <a:p>
            <a:pPr marL="3036888"/>
            <a:r>
              <a:rPr lang="en-US" sz="1600" dirty="0" smtClean="0"/>
              <a:t>EnableDeadLetteringOnMessageExpiration </a:t>
            </a:r>
            <a:r>
              <a:rPr lang="en-US" sz="1600" dirty="0"/>
              <a:t>= </a:t>
            </a:r>
            <a:r>
              <a:rPr lang="en-US" sz="1600" dirty="0">
                <a:solidFill>
                  <a:schemeClr val="accent6">
                    <a:alpha val="99000"/>
                  </a:schemeClr>
                </a:solidFill>
              </a:rPr>
              <a:t>true</a:t>
            </a:r>
          </a:p>
          <a:p>
            <a:pPr marL="2514600"/>
            <a:r>
              <a:rPr lang="en-US" sz="1600" dirty="0" smtClean="0"/>
              <a:t>}, </a:t>
            </a:r>
            <a:r>
              <a:rPr lang="en-US" sz="1600" dirty="0">
                <a:solidFill>
                  <a:schemeClr val="accent6">
                    <a:alpha val="99000"/>
                  </a:schemeClr>
                </a:solidFill>
              </a:rPr>
              <a:t>new</a:t>
            </a:r>
            <a:r>
              <a:rPr lang="en-US" sz="1600" dirty="0"/>
              <a:t> </a:t>
            </a:r>
            <a:r>
              <a:rPr lang="en-US" sz="1600" dirty="0">
                <a:solidFill>
                  <a:schemeClr val="accent1">
                    <a:lumMod val="75000"/>
                  </a:schemeClr>
                </a:solidFill>
              </a:rPr>
              <a:t>SqlFilter</a:t>
            </a:r>
            <a:r>
              <a:rPr lang="en-US" sz="1600" dirty="0"/>
              <a:t>(</a:t>
            </a:r>
            <a:r>
              <a:rPr lang="en-US" sz="1600" dirty="0">
                <a:solidFill>
                  <a:schemeClr val="accent5"/>
                </a:solidFill>
              </a:rPr>
              <a:t>"ShipCountry = </a:t>
            </a:r>
            <a:r>
              <a:rPr lang="en-US" sz="1600" dirty="0">
                <a:solidFill>
                  <a:schemeClr val="accent5">
                    <a:alpha val="99000"/>
                  </a:schemeClr>
                </a:solidFill>
              </a:rPr>
              <a:t>'CN'"</a:t>
            </a:r>
            <a:r>
              <a:rPr lang="en-US" sz="1600" dirty="0" smtClean="0"/>
              <a:t>));</a:t>
            </a:r>
            <a:endParaRPr lang="en-US" sz="1600" dirty="0"/>
          </a:p>
        </p:txBody>
      </p:sp>
      <p:cxnSp>
        <p:nvCxnSpPr>
          <p:cNvPr id="6" name="Straight Connector 5"/>
          <p:cNvCxnSpPr/>
          <p:nvPr/>
        </p:nvCxnSpPr>
        <p:spPr>
          <a:xfrm>
            <a:off x="301625" y="2788761"/>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1625" y="4995462"/>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240981" y="1881759"/>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9" name="TextBox 8"/>
          <p:cNvSpPr txBox="1"/>
          <p:nvPr/>
        </p:nvSpPr>
        <p:spPr>
          <a:xfrm>
            <a:off x="11240981" y="3619850"/>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
        <p:nvSpPr>
          <p:cNvPr id="10" name="TextBox 9"/>
          <p:cNvSpPr txBox="1"/>
          <p:nvPr/>
        </p:nvSpPr>
        <p:spPr>
          <a:xfrm>
            <a:off x="11240981" y="5695171"/>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3</a:t>
            </a:r>
          </a:p>
        </p:txBody>
      </p:sp>
    </p:spTree>
    <p:extLst>
      <p:ext uri="{BB962C8B-B14F-4D97-AF65-F5344CB8AC3E}">
        <p14:creationId xmlns:p14="http://schemas.microsoft.com/office/powerpoint/2010/main" val="256359634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Messages</a:t>
            </a:r>
          </a:p>
        </p:txBody>
      </p:sp>
      <p:sp>
        <p:nvSpPr>
          <p:cNvPr id="3" name="Text Placeholder 2"/>
          <p:cNvSpPr>
            <a:spLocks noGrp="1"/>
          </p:cNvSpPr>
          <p:nvPr>
            <p:ph type="body" sz="quarter" idx="10"/>
          </p:nvPr>
        </p:nvSpPr>
        <p:spPr>
          <a:xfrm>
            <a:off x="519114" y="1695450"/>
            <a:ext cx="11149012" cy="4062651"/>
          </a:xfrm>
        </p:spPr>
        <p:txBody>
          <a:bodyPr/>
          <a:lstStyle/>
          <a:p>
            <a:r>
              <a:rPr lang="en-US" sz="1600" dirty="0" smtClean="0">
                <a:solidFill>
                  <a:schemeClr val="accent6">
                    <a:alpha val="99000"/>
                  </a:schemeClr>
                </a:solidFill>
              </a:rPr>
              <a:t>var </a:t>
            </a:r>
            <a:r>
              <a:rPr lang="en-US" sz="1600" dirty="0"/>
              <a:t>subClient </a:t>
            </a:r>
            <a:r>
              <a:rPr lang="en-US" sz="1600" dirty="0" smtClean="0"/>
              <a:t>=</a:t>
            </a:r>
          </a:p>
          <a:p>
            <a:pPr marL="4572000" indent="-4114800"/>
            <a:r>
              <a:rPr lang="en-US" sz="1600" b="1" dirty="0" smtClean="0"/>
              <a:t>factory</a:t>
            </a:r>
            <a:r>
              <a:rPr lang="en-US" sz="1600" dirty="0" smtClean="0"/>
              <a:t>.CreateSubscriptionClient(topicName</a:t>
            </a:r>
            <a:r>
              <a:rPr lang="en-US" sz="1600" dirty="0"/>
              <a:t>, subName,</a:t>
            </a:r>
            <a:br>
              <a:rPr lang="en-US" sz="1600" dirty="0"/>
            </a:br>
            <a:r>
              <a:rPr lang="en-US" sz="1600" b="1" dirty="0" smtClean="0">
                <a:solidFill>
                  <a:schemeClr val="accent1">
                    <a:lumMod val="75000"/>
                    <a:alpha val="99000"/>
                  </a:schemeClr>
                </a:solidFill>
              </a:rPr>
              <a:t>ReceiveMode</a:t>
            </a:r>
            <a:r>
              <a:rPr lang="en-US" sz="1600" dirty="0" smtClean="0"/>
              <a:t>.</a:t>
            </a:r>
            <a:r>
              <a:rPr lang="en-US" sz="1600" b="1" dirty="0" smtClean="0"/>
              <a:t>ReceiveAndDelete</a:t>
            </a:r>
            <a:r>
              <a:rPr lang="en-US" sz="1600" dirty="0"/>
              <a:t>);</a:t>
            </a:r>
            <a:br>
              <a:rPr lang="en-US" sz="1600" dirty="0"/>
            </a:br>
            <a:endParaRPr lang="en-US" sz="1600" dirty="0"/>
          </a:p>
          <a:p>
            <a:r>
              <a:rPr lang="en-US" sz="1600" dirty="0">
                <a:solidFill>
                  <a:schemeClr val="accent6">
                    <a:alpha val="99000"/>
                  </a:schemeClr>
                </a:solidFill>
              </a:rPr>
              <a:t>var </a:t>
            </a:r>
            <a:r>
              <a:rPr lang="en-US" sz="1600" dirty="0"/>
              <a:t>message = subClient.Receive(TimeSpan.FromMinutes(1));</a:t>
            </a:r>
            <a:br>
              <a:rPr lang="en-US" sz="1600" dirty="0"/>
            </a:br>
            <a:r>
              <a:rPr lang="en-US" sz="1600" dirty="0"/>
              <a:t>if ( message != null ) </a:t>
            </a:r>
            <a:br>
              <a:rPr lang="en-US" sz="1600" dirty="0"/>
            </a:br>
            <a:r>
              <a:rPr lang="en-US" sz="1600" dirty="0"/>
              <a:t>{ </a:t>
            </a:r>
            <a:endParaRPr lang="en-US" sz="1600" dirty="0" smtClean="0"/>
          </a:p>
          <a:p>
            <a:pPr marL="293688"/>
            <a:r>
              <a:rPr lang="en-US" sz="1600" dirty="0" smtClean="0"/>
              <a:t>…</a:t>
            </a:r>
            <a:r>
              <a:rPr lang="en-US" sz="1600" dirty="0"/>
              <a:t/>
            </a:r>
            <a:br>
              <a:rPr lang="en-US" sz="1600" dirty="0"/>
            </a:br>
            <a:endParaRPr lang="en-US" sz="1600" dirty="0"/>
          </a:p>
          <a:p>
            <a:pPr marL="2008188" indent="-2008188"/>
            <a:r>
              <a:rPr lang="en-US" sz="1600" dirty="0">
                <a:solidFill>
                  <a:schemeClr val="accent6">
                    <a:alpha val="99000"/>
                  </a:schemeClr>
                </a:solidFill>
              </a:rPr>
              <a:t>var </a:t>
            </a:r>
            <a:r>
              <a:rPr lang="en-US" sz="1600" dirty="0"/>
              <a:t>rcv = </a:t>
            </a:r>
            <a:r>
              <a:rPr lang="en-US" sz="1600" b="1" dirty="0"/>
              <a:t>factory</a:t>
            </a:r>
            <a:r>
              <a:rPr lang="en-US" sz="1600" dirty="0"/>
              <a:t>.CreateMessageReceiver(</a:t>
            </a:r>
            <a:br>
              <a:rPr lang="en-US" sz="1600" dirty="0"/>
            </a:br>
            <a:r>
              <a:rPr lang="en-US" sz="1600" dirty="0" smtClean="0">
                <a:solidFill>
                  <a:schemeClr val="accent1">
                    <a:lumMod val="75000"/>
                  </a:schemeClr>
                </a:solidFill>
              </a:rPr>
              <a:t>SubscriptionClient</a:t>
            </a:r>
            <a:r>
              <a:rPr lang="en-US" sz="1600" dirty="0" smtClean="0"/>
              <a:t>.FormatSubscriptionPath(topicName</a:t>
            </a:r>
            <a:r>
              <a:rPr lang="en-US" sz="1600" dirty="0"/>
              <a:t>, subName),</a:t>
            </a:r>
            <a:br>
              <a:rPr lang="en-US" sz="1600" dirty="0"/>
            </a:br>
            <a:r>
              <a:rPr lang="en-US" sz="1600" b="1" dirty="0" smtClean="0">
                <a:solidFill>
                  <a:schemeClr val="accent1">
                    <a:lumMod val="75000"/>
                    <a:alpha val="99000"/>
                  </a:schemeClr>
                </a:solidFill>
              </a:rPr>
              <a:t>ReceiveMode</a:t>
            </a:r>
            <a:r>
              <a:rPr lang="en-US" sz="1600" dirty="0" smtClean="0"/>
              <a:t>.</a:t>
            </a:r>
            <a:r>
              <a:rPr lang="en-US" sz="1600" b="1" dirty="0" smtClean="0"/>
              <a:t>ReceiveAndDelete</a:t>
            </a:r>
            <a:r>
              <a:rPr lang="en-US" sz="1600" dirty="0"/>
              <a:t>);</a:t>
            </a:r>
            <a:br>
              <a:rPr lang="en-US" sz="1600" dirty="0"/>
            </a:br>
            <a:endParaRPr lang="en-US" sz="1600" dirty="0"/>
          </a:p>
          <a:p>
            <a:r>
              <a:rPr lang="en-US" sz="1600" dirty="0">
                <a:solidFill>
                  <a:schemeClr val="accent6">
                    <a:alpha val="99000"/>
                  </a:schemeClr>
                </a:solidFill>
              </a:rPr>
              <a:t>var</a:t>
            </a:r>
            <a:r>
              <a:rPr lang="en-US" sz="1600" dirty="0"/>
              <a:t> message = rcv.Receive(TimeSpan.FromMinutes(1));</a:t>
            </a:r>
            <a:br>
              <a:rPr lang="en-US" sz="1600" dirty="0"/>
            </a:br>
            <a:r>
              <a:rPr lang="en-US" sz="1600" dirty="0"/>
              <a:t>if ( message != null ) </a:t>
            </a:r>
            <a:br>
              <a:rPr lang="en-US" sz="1600" dirty="0"/>
            </a:br>
            <a:r>
              <a:rPr lang="en-US" sz="1600" dirty="0" smtClean="0"/>
              <a:t>{</a:t>
            </a:r>
          </a:p>
          <a:p>
            <a:pPr marL="339725"/>
            <a:r>
              <a:rPr lang="en-US" sz="1600" dirty="0" smtClean="0"/>
              <a:t>…</a:t>
            </a:r>
            <a:endParaRPr lang="en-US" sz="1600" dirty="0"/>
          </a:p>
        </p:txBody>
      </p:sp>
      <p:cxnSp>
        <p:nvCxnSpPr>
          <p:cNvPr id="4" name="Straight Connector 3"/>
          <p:cNvCxnSpPr/>
          <p:nvPr/>
        </p:nvCxnSpPr>
        <p:spPr>
          <a:xfrm>
            <a:off x="301625" y="3693001"/>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240981" y="2331702"/>
            <a:ext cx="221214" cy="461665"/>
          </a:xfrm>
          <a:prstGeom prst="rect">
            <a:avLst/>
          </a:prstGeom>
          <a:noFill/>
        </p:spPr>
        <p:txBody>
          <a:bodyPr wrap="none" lIns="0" tIns="0" rIns="0" bIns="0" rtlCol="0">
            <a:spAutoFit/>
          </a:bodyPr>
          <a:lstStyle/>
          <a:p>
            <a:r>
              <a:rPr lang="en-US" sz="3000" b="1" dirty="0" smtClean="0">
                <a:solidFill>
                  <a:schemeClr val="accent2">
                    <a:alpha val="99000"/>
                  </a:schemeClr>
                </a:solidFill>
              </a:rPr>
              <a:t>1</a:t>
            </a:r>
          </a:p>
        </p:txBody>
      </p:sp>
      <p:sp>
        <p:nvSpPr>
          <p:cNvPr id="7" name="TextBox 6"/>
          <p:cNvSpPr txBox="1"/>
          <p:nvPr/>
        </p:nvSpPr>
        <p:spPr>
          <a:xfrm>
            <a:off x="11240981" y="4765864"/>
            <a:ext cx="221214" cy="461665"/>
          </a:xfrm>
          <a:prstGeom prst="rect">
            <a:avLst/>
          </a:prstGeom>
          <a:noFill/>
        </p:spPr>
        <p:txBody>
          <a:bodyPr wrap="none" lIns="0" tIns="0" rIns="0" bIns="0" rtlCol="0">
            <a:spAutoFit/>
          </a:bodyPr>
          <a:lstStyle/>
          <a:p>
            <a:r>
              <a:rPr lang="en-US" sz="3000" b="1" dirty="0">
                <a:solidFill>
                  <a:schemeClr val="accent2">
                    <a:alpha val="99000"/>
                  </a:schemeClr>
                </a:solidFill>
              </a:rPr>
              <a:t>2</a:t>
            </a:r>
            <a:endParaRPr lang="en-US" sz="3000" b="1" dirty="0" smtClean="0">
              <a:solidFill>
                <a:schemeClr val="accent2">
                  <a:alpha val="99000"/>
                </a:schemeClr>
              </a:solidFill>
            </a:endParaRPr>
          </a:p>
        </p:txBody>
      </p:sp>
    </p:spTree>
    <p:extLst>
      <p:ext uri="{BB962C8B-B14F-4D97-AF65-F5344CB8AC3E}">
        <p14:creationId xmlns:p14="http://schemas.microsoft.com/office/powerpoint/2010/main" val="302810739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Filters</a:t>
            </a:r>
          </a:p>
        </p:txBody>
      </p:sp>
      <p:sp>
        <p:nvSpPr>
          <p:cNvPr id="5" name="Text Placeholder 4"/>
          <p:cNvSpPr>
            <a:spLocks noGrp="1"/>
          </p:cNvSpPr>
          <p:nvPr>
            <p:ph type="body" sz="quarter" idx="10"/>
          </p:nvPr>
        </p:nvSpPr>
        <p:spPr>
          <a:xfrm>
            <a:off x="519113" y="1417319"/>
            <a:ext cx="9173527" cy="4224233"/>
          </a:xfrm>
        </p:spPr>
        <p:txBody>
          <a:bodyPr/>
          <a:lstStyle/>
          <a:p>
            <a:pPr>
              <a:spcBef>
                <a:spcPts val="1200"/>
              </a:spcBef>
              <a:spcAft>
                <a:spcPts val="0"/>
              </a:spcAft>
            </a:pPr>
            <a:r>
              <a:rPr lang="en-US" dirty="0">
                <a:solidFill>
                  <a:schemeClr val="accent2">
                    <a:alpha val="99000"/>
                  </a:schemeClr>
                </a:solidFill>
              </a:rPr>
              <a:t>Filter conditions operate on message properties </a:t>
            </a:r>
            <a:r>
              <a:rPr lang="en-US" dirty="0" smtClean="0">
                <a:solidFill>
                  <a:schemeClr val="accent2">
                    <a:alpha val="99000"/>
                  </a:schemeClr>
                </a:solidFill>
              </a:rPr>
              <a:t>and </a:t>
            </a:r>
            <a:r>
              <a:rPr lang="en-US" dirty="0">
                <a:solidFill>
                  <a:schemeClr val="accent2">
                    <a:alpha val="99000"/>
                  </a:schemeClr>
                </a:solidFill>
              </a:rPr>
              <a:t>are expressed in SQL’92 syntax </a:t>
            </a:r>
            <a:endParaRPr lang="en-US" dirty="0" smtClean="0">
              <a:solidFill>
                <a:schemeClr val="accent2">
                  <a:alpha val="99000"/>
                </a:schemeClr>
              </a:solidFill>
            </a:endParaRPr>
          </a:p>
          <a:p>
            <a:pPr marL="528638" indent="-528638">
              <a:spcBef>
                <a:spcPts val="300"/>
              </a:spcBef>
              <a:spcAft>
                <a:spcPts val="0"/>
              </a:spcAft>
            </a:pPr>
            <a:r>
              <a:rPr lang="en-US" sz="2400" dirty="0">
                <a:latin typeface="Consolas" pitchFamily="49" charset="0"/>
                <a:cs typeface="Consolas" pitchFamily="49" charset="0"/>
              </a:rPr>
              <a:t>InvoiceTotal &gt; 10000.00 OR ClientRating &lt;3</a:t>
            </a:r>
          </a:p>
          <a:p>
            <a:pPr marL="528638" indent="-528638">
              <a:spcBef>
                <a:spcPts val="300"/>
              </a:spcBef>
              <a:spcAft>
                <a:spcPts val="0"/>
              </a:spcAft>
            </a:pPr>
            <a:r>
              <a:rPr lang="en-US" sz="2400" dirty="0">
                <a:latin typeface="Consolas" pitchFamily="49" charset="0"/>
                <a:cs typeface="Consolas" pitchFamily="49" charset="0"/>
              </a:rPr>
              <a:t>ShipDestCtry = ‘USA’ AND ShipDestState=‘WA’</a:t>
            </a:r>
          </a:p>
          <a:p>
            <a:pPr marL="528638" indent="-528638">
              <a:spcBef>
                <a:spcPts val="300"/>
              </a:spcBef>
              <a:spcAft>
                <a:spcPts val="0"/>
              </a:spcAft>
            </a:pPr>
            <a:r>
              <a:rPr lang="en-US" sz="2400" dirty="0">
                <a:latin typeface="Consolas" pitchFamily="49" charset="0"/>
                <a:cs typeface="Consolas" pitchFamily="49" charset="0"/>
              </a:rPr>
              <a:t>LastName LIKE ‘V</a:t>
            </a:r>
            <a:r>
              <a:rPr lang="en-US" sz="2400" dirty="0" smtClean="0">
                <a:latin typeface="Consolas" pitchFamily="49" charset="0"/>
                <a:cs typeface="Consolas" pitchFamily="49" charset="0"/>
              </a:rPr>
              <a:t>%’</a:t>
            </a:r>
          </a:p>
          <a:p>
            <a:pPr marL="528638">
              <a:spcBef>
                <a:spcPts val="300"/>
              </a:spcBef>
              <a:spcAft>
                <a:spcPts val="0"/>
              </a:spcAft>
            </a:pPr>
            <a:endParaRPr lang="en-US" sz="2400" dirty="0" smtClean="0">
              <a:latin typeface="Consolas" pitchFamily="49" charset="0"/>
              <a:cs typeface="Consolas" pitchFamily="49" charset="0"/>
            </a:endParaRPr>
          </a:p>
          <a:p>
            <a:pPr>
              <a:spcBef>
                <a:spcPts val="1200"/>
              </a:spcBef>
              <a:spcAft>
                <a:spcPts val="0"/>
              </a:spcAft>
            </a:pPr>
            <a:r>
              <a:rPr lang="en-US" dirty="0">
                <a:solidFill>
                  <a:schemeClr val="accent2">
                    <a:alpha val="99000"/>
                  </a:schemeClr>
                </a:solidFill>
              </a:rPr>
              <a:t>Filters actions may modify/add/remove properties as </a:t>
            </a:r>
            <a:r>
              <a:rPr lang="en-US" dirty="0" smtClean="0">
                <a:solidFill>
                  <a:schemeClr val="accent2">
                    <a:alpha val="99000"/>
                  </a:schemeClr>
                </a:solidFill>
              </a:rPr>
              <a:t>message </a:t>
            </a:r>
            <a:r>
              <a:rPr lang="en-US" dirty="0">
                <a:solidFill>
                  <a:schemeClr val="accent2">
                    <a:alpha val="99000"/>
                  </a:schemeClr>
                </a:solidFill>
              </a:rPr>
              <a:t>is selected</a:t>
            </a:r>
          </a:p>
          <a:p>
            <a:pPr marL="528638" indent="-528638">
              <a:spcBef>
                <a:spcPts val="300"/>
              </a:spcBef>
              <a:spcAft>
                <a:spcPts val="0"/>
              </a:spcAft>
            </a:pPr>
            <a:r>
              <a:rPr lang="en-US" sz="2400" dirty="0">
                <a:latin typeface="Consolas" pitchFamily="49" charset="0"/>
                <a:cs typeface="Consolas" pitchFamily="49" charset="0"/>
              </a:rPr>
              <a:t>SET AuditRequired = 1</a:t>
            </a:r>
          </a:p>
        </p:txBody>
      </p:sp>
    </p:spTree>
    <p:extLst>
      <p:ext uri="{BB962C8B-B14F-4D97-AF65-F5344CB8AC3E}">
        <p14:creationId xmlns:p14="http://schemas.microsoft.com/office/powerpoint/2010/main" val="38142261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Topics?</a:t>
            </a:r>
          </a:p>
        </p:txBody>
      </p:sp>
      <p:sp>
        <p:nvSpPr>
          <p:cNvPr id="23" name="Oval 22"/>
          <p:cNvSpPr/>
          <p:nvPr>
            <p:custDataLst>
              <p:tags r:id="rId1"/>
            </p:custDataLst>
          </p:nvPr>
        </p:nvSpPr>
        <p:spPr bwMode="auto">
          <a:xfrm>
            <a:off x="871782" y="2244920"/>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24" name="Oval 23"/>
          <p:cNvSpPr/>
          <p:nvPr>
            <p:custDataLst>
              <p:tags r:id="rId2"/>
            </p:custDataLst>
          </p:nvPr>
        </p:nvSpPr>
        <p:spPr bwMode="auto">
          <a:xfrm>
            <a:off x="10308857" y="1125391"/>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25" name="Straight Arrow Connector 24"/>
          <p:cNvCxnSpPr/>
          <p:nvPr>
            <p:custDataLst>
              <p:tags r:id="rId3"/>
            </p:custDataLst>
          </p:nvPr>
        </p:nvCxnSpPr>
        <p:spPr>
          <a:xfrm flipV="1">
            <a:off x="1879967" y="2747840"/>
            <a:ext cx="2842845"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29" idx="3"/>
          </p:cNvCxnSpPr>
          <p:nvPr>
            <p:custDataLst>
              <p:tags r:id="rId4"/>
            </p:custDataLst>
          </p:nvPr>
        </p:nvCxnSpPr>
        <p:spPr>
          <a:xfrm flipV="1">
            <a:off x="7466012" y="1628311"/>
            <a:ext cx="2842845" cy="1119530"/>
          </a:xfrm>
          <a:prstGeom prst="straightConnector1">
            <a:avLst/>
          </a:prstGeom>
          <a:ln w="50800">
            <a:headEnd type="none" w="lg" len="lg"/>
            <a:tailEnd type="arrow" w="lg" len="lg"/>
          </a:ln>
          <a:effectLst/>
        </p:spPr>
        <p:style>
          <a:lnRef idx="3">
            <a:schemeClr val="accent2"/>
          </a:lnRef>
          <a:fillRef idx="0">
            <a:schemeClr val="accent2"/>
          </a:fillRef>
          <a:effectRef idx="2">
            <a:schemeClr val="accent2"/>
          </a:effectRef>
          <a:fontRef idx="minor">
            <a:schemeClr val="tx1"/>
          </a:fontRef>
        </p:style>
      </p:cxnSp>
      <p:sp>
        <p:nvSpPr>
          <p:cNvPr id="39" name="Oval 38"/>
          <p:cNvSpPr/>
          <p:nvPr>
            <p:custDataLst>
              <p:tags r:id="rId5"/>
            </p:custDataLst>
          </p:nvPr>
        </p:nvSpPr>
        <p:spPr bwMode="auto">
          <a:xfrm>
            <a:off x="10058734" y="2133466"/>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sp>
        <p:nvSpPr>
          <p:cNvPr id="31" name="Oval 30"/>
          <p:cNvSpPr/>
          <p:nvPr>
            <p:custDataLst>
              <p:tags r:id="rId6"/>
            </p:custDataLst>
          </p:nvPr>
        </p:nvSpPr>
        <p:spPr bwMode="auto">
          <a:xfrm>
            <a:off x="10308855" y="2236079"/>
            <a:ext cx="1008185" cy="1005840"/>
          </a:xfrm>
          <a:prstGeom prst="ellipse">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32" name="Straight Arrow Connector 31"/>
          <p:cNvCxnSpPr/>
          <p:nvPr>
            <p:custDataLst>
              <p:tags r:id="rId7"/>
            </p:custDataLst>
          </p:nvPr>
        </p:nvCxnSpPr>
        <p:spPr>
          <a:xfrm>
            <a:off x="7466010" y="2738999"/>
            <a:ext cx="2842845" cy="0"/>
          </a:xfrm>
          <a:prstGeom prst="straightConnector1">
            <a:avLst/>
          </a:prstGeom>
          <a:ln w="50800">
            <a:headEnd type="arrow" w="lg" len="sm"/>
            <a:tailEnd type="arrow" w="lg" len="lg"/>
          </a:ln>
          <a:effectLst/>
        </p:spPr>
        <p:style>
          <a:lnRef idx="3">
            <a:schemeClr val="accent2"/>
          </a:lnRef>
          <a:fillRef idx="0">
            <a:schemeClr val="accent2"/>
          </a:fillRef>
          <a:effectRef idx="2">
            <a:schemeClr val="accent2"/>
          </a:effectRef>
          <a:fontRef idx="minor">
            <a:schemeClr val="tx1"/>
          </a:fontRef>
        </p:style>
      </p:cxnSp>
      <p:sp>
        <p:nvSpPr>
          <p:cNvPr id="33" name="Oval 32"/>
          <p:cNvSpPr/>
          <p:nvPr>
            <p:custDataLst>
              <p:tags r:id="rId8"/>
            </p:custDataLst>
          </p:nvPr>
        </p:nvSpPr>
        <p:spPr bwMode="auto">
          <a:xfrm>
            <a:off x="10308857" y="3365722"/>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34" name="Straight Arrow Connector 33"/>
          <p:cNvCxnSpPr>
            <a:stCxn id="29" idx="3"/>
          </p:cNvCxnSpPr>
          <p:nvPr>
            <p:custDataLst>
              <p:tags r:id="rId9"/>
            </p:custDataLst>
          </p:nvPr>
        </p:nvCxnSpPr>
        <p:spPr>
          <a:xfrm>
            <a:off x="7466012" y="2747841"/>
            <a:ext cx="2842845" cy="1120801"/>
          </a:xfrm>
          <a:prstGeom prst="straightConnector1">
            <a:avLst/>
          </a:prstGeom>
          <a:ln w="50800">
            <a:headEnd type="none"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16" name="Group 15"/>
          <p:cNvGrpSpPr/>
          <p:nvPr/>
        </p:nvGrpSpPr>
        <p:grpSpPr>
          <a:xfrm>
            <a:off x="4722812" y="2198053"/>
            <a:ext cx="2743200" cy="1055077"/>
            <a:chOff x="4722812" y="1396710"/>
            <a:chExt cx="2743200" cy="1055077"/>
          </a:xfrm>
        </p:grpSpPr>
        <p:sp>
          <p:nvSpPr>
            <p:cNvPr id="17" name="Rectangle 16"/>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18" name="Rectangle 17"/>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defTabSz="914099" fontAlgn="base">
                <a:spcBef>
                  <a:spcPct val="0"/>
                </a:spcBef>
                <a:spcAft>
                  <a:spcPct val="0"/>
                </a:spcAft>
              </a:pPr>
              <a:r>
                <a:rPr lang="en-US" sz="3200" dirty="0" smtClean="0">
                  <a:ln>
                    <a:solidFill>
                      <a:schemeClr val="bg1">
                        <a:alpha val="0"/>
                      </a:schemeClr>
                    </a:solidFill>
                  </a:ln>
                  <a:solidFill>
                    <a:schemeClr val="bg1">
                      <a:alpha val="99000"/>
                    </a:schemeClr>
                  </a:solidFill>
                </a:rPr>
                <a:t>Topic</a:t>
              </a:r>
              <a:endParaRPr lang="en-US" sz="3200" dirty="0">
                <a:ln>
                  <a:solidFill>
                    <a:schemeClr val="bg1">
                      <a:alpha val="0"/>
                    </a:schemeClr>
                  </a:solidFill>
                </a:ln>
                <a:solidFill>
                  <a:schemeClr val="bg1">
                    <a:alpha val="99000"/>
                  </a:schemeClr>
                </a:solidFill>
              </a:endParaRPr>
            </a:p>
          </p:txBody>
        </p:sp>
      </p:grpSp>
      <p:cxnSp>
        <p:nvCxnSpPr>
          <p:cNvPr id="40" name="Straight Arrow Connector 39"/>
          <p:cNvCxnSpPr>
            <a:stCxn id="17" idx="3"/>
          </p:cNvCxnSpPr>
          <p:nvPr>
            <p:custDataLst>
              <p:tags r:id="rId10"/>
            </p:custDataLst>
          </p:nvPr>
        </p:nvCxnSpPr>
        <p:spPr>
          <a:xfrm flipV="1">
            <a:off x="7466012" y="2636386"/>
            <a:ext cx="2592722" cy="89206"/>
          </a:xfrm>
          <a:prstGeom prst="straightConnector1">
            <a:avLst/>
          </a:prstGeom>
          <a:ln w="50800">
            <a:headEnd type="arrow" w="lg" len="sm"/>
            <a:tailEnd type="arrow" w="lg" len="lg"/>
          </a:ln>
          <a:effectLst/>
        </p:spPr>
        <p:style>
          <a:lnRef idx="3">
            <a:schemeClr val="accent2"/>
          </a:lnRef>
          <a:fillRef idx="0">
            <a:schemeClr val="accent2"/>
          </a:fillRef>
          <a:effectRef idx="2">
            <a:schemeClr val="accent2"/>
          </a:effectRef>
          <a:fontRef idx="minor">
            <a:schemeClr val="tx1"/>
          </a:fontRef>
        </p:style>
      </p:cxnSp>
      <p:grpSp>
        <p:nvGrpSpPr>
          <p:cNvPr id="19" name="Group 18"/>
          <p:cNvGrpSpPr/>
          <p:nvPr/>
        </p:nvGrpSpPr>
        <p:grpSpPr>
          <a:xfrm>
            <a:off x="6143306" y="2292840"/>
            <a:ext cx="1231265" cy="874711"/>
            <a:chOff x="6489179" y="1576560"/>
            <a:chExt cx="732041" cy="736602"/>
          </a:xfrm>
        </p:grpSpPr>
        <p:sp>
          <p:nvSpPr>
            <p:cNvPr id="20" name="Rectangle 19"/>
            <p:cNvSpPr/>
            <p:nvPr>
              <p:custDataLst>
                <p:tags r:id="rId15"/>
              </p:custDataLst>
            </p:nvPr>
          </p:nvSpPr>
          <p:spPr bwMode="auto">
            <a:xfrm>
              <a:off x="6489179" y="157656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Sub</a:t>
              </a:r>
            </a:p>
          </p:txBody>
        </p:sp>
        <p:sp>
          <p:nvSpPr>
            <p:cNvPr id="21" name="Rectangle 20"/>
            <p:cNvSpPr/>
            <p:nvPr>
              <p:custDataLst>
                <p:tags r:id="rId16"/>
              </p:custDataLst>
            </p:nvPr>
          </p:nvSpPr>
          <p:spPr bwMode="auto">
            <a:xfrm>
              <a:off x="6489179" y="1833185"/>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Sub</a:t>
              </a:r>
            </a:p>
          </p:txBody>
        </p:sp>
        <p:sp>
          <p:nvSpPr>
            <p:cNvPr id="22" name="Rectangle 21"/>
            <p:cNvSpPr/>
            <p:nvPr>
              <p:custDataLst>
                <p:tags r:id="rId17"/>
              </p:custDataLst>
            </p:nvPr>
          </p:nvSpPr>
          <p:spPr bwMode="auto">
            <a:xfrm>
              <a:off x="6489179" y="208981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accent6">
                      <a:alpha val="99000"/>
                    </a:schemeClr>
                  </a:solidFill>
                </a:rPr>
                <a:t>Sub</a:t>
              </a:r>
            </a:p>
          </p:txBody>
        </p:sp>
      </p:grpSp>
      <p:sp>
        <p:nvSpPr>
          <p:cNvPr id="35" name="Rectangle 34"/>
          <p:cNvSpPr/>
          <p:nvPr>
            <p:custDataLst>
              <p:tags r:id="rId11"/>
            </p:custDataLst>
          </p:nvPr>
        </p:nvSpPr>
        <p:spPr bwMode="auto">
          <a:xfrm>
            <a:off x="517524" y="4058834"/>
            <a:ext cx="5029200" cy="25705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91404" bIns="45703" numCol="1" spcCol="0" rtlCol="0" anchor="t" anchorCtr="0" compatLnSpc="1">
            <a:prstTxWarp prst="textNoShape">
              <a:avLst/>
            </a:prstTxWarp>
            <a:noAutofit/>
          </a:bodyPr>
          <a:lstStyle/>
          <a:p>
            <a:pPr defTabSz="913788" fontAlgn="base">
              <a:spcBef>
                <a:spcPts val="1200"/>
              </a:spcBef>
              <a:buSzPct val="80000"/>
            </a:pPr>
            <a:r>
              <a:rPr lang="en-US" sz="3200" dirty="0">
                <a:ln>
                  <a:solidFill>
                    <a:schemeClr val="bg1">
                      <a:alpha val="0"/>
                    </a:schemeClr>
                  </a:solidFill>
                </a:ln>
                <a:solidFill>
                  <a:schemeClr val="accent2">
                    <a:alpha val="99000"/>
                  </a:schemeClr>
                </a:solidFill>
                <a:latin typeface="Segoe UI Light" pitchFamily="34" charset="0"/>
              </a:rPr>
              <a:t>Message Distribution</a:t>
            </a:r>
          </a:p>
          <a:p>
            <a:pPr defTabSz="914363" fontAlgn="base">
              <a:spcBef>
                <a:spcPts val="300"/>
              </a:spcBef>
              <a:spcAft>
                <a:spcPct val="0"/>
              </a:spcAft>
              <a:buSzPct val="80000"/>
            </a:pPr>
            <a:r>
              <a:rPr lang="en-US" sz="2000" dirty="0">
                <a:ln>
                  <a:solidFill>
                    <a:schemeClr val="bg1">
                      <a:alpha val="0"/>
                    </a:schemeClr>
                  </a:solidFill>
                </a:ln>
                <a:solidFill>
                  <a:srgbClr val="595959">
                    <a:alpha val="99000"/>
                  </a:srgbClr>
                </a:solidFill>
              </a:rPr>
              <a:t>Each receiver gets its own copy of each message. Subscriptions are independent. Allows for many independent ‘taps’ into a message stream. Subscriber can filter down by interest. </a:t>
            </a:r>
          </a:p>
        </p:txBody>
      </p:sp>
      <p:sp>
        <p:nvSpPr>
          <p:cNvPr id="36" name="Rectangle 35"/>
          <p:cNvSpPr/>
          <p:nvPr>
            <p:custDataLst>
              <p:tags r:id="rId12"/>
            </p:custDataLst>
          </p:nvPr>
        </p:nvSpPr>
        <p:spPr bwMode="auto">
          <a:xfrm>
            <a:off x="5815400" y="4058835"/>
            <a:ext cx="6010840" cy="25705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91404" bIns="45703" numCol="1" spcCol="0" rtlCol="0" anchor="t" anchorCtr="0" compatLnSpc="1">
            <a:prstTxWarp prst="textNoShape">
              <a:avLst/>
            </a:prstTxWarp>
            <a:noAutofit/>
          </a:bodyPr>
          <a:lstStyle/>
          <a:p>
            <a:pPr lvl="0" defTabSz="913788" fontAlgn="base">
              <a:spcBef>
                <a:spcPts val="1200"/>
              </a:spcBef>
              <a:buSzPct val="80000"/>
            </a:pPr>
            <a:r>
              <a:rPr lang="en-US" sz="3200" dirty="0">
                <a:ln>
                  <a:solidFill>
                    <a:srgbClr val="FFFFFF">
                      <a:alpha val="0"/>
                    </a:srgbClr>
                  </a:solidFill>
                </a:ln>
                <a:solidFill>
                  <a:srgbClr val="00AEEF">
                    <a:alpha val="99000"/>
                  </a:srgbClr>
                </a:solidFill>
                <a:latin typeface="Segoe UI Light" pitchFamily="34" charset="0"/>
              </a:rPr>
              <a:t>Constrained </a:t>
            </a:r>
            <a:r>
              <a:rPr lang="en-US" sz="3200" dirty="0" smtClean="0">
                <a:ln>
                  <a:solidFill>
                    <a:srgbClr val="FFFFFF">
                      <a:alpha val="0"/>
                    </a:srgbClr>
                  </a:solidFill>
                </a:ln>
                <a:solidFill>
                  <a:srgbClr val="00AEEF">
                    <a:alpha val="99000"/>
                  </a:srgbClr>
                </a:solidFill>
                <a:latin typeface="Segoe UI Light" pitchFamily="34" charset="0"/>
              </a:rPr>
              <a:t/>
            </a:r>
            <a:br>
              <a:rPr lang="en-US" sz="3200" dirty="0" smtClean="0">
                <a:ln>
                  <a:solidFill>
                    <a:srgbClr val="FFFFFF">
                      <a:alpha val="0"/>
                    </a:srgbClr>
                  </a:solidFill>
                </a:ln>
                <a:solidFill>
                  <a:srgbClr val="00AEEF">
                    <a:alpha val="99000"/>
                  </a:srgbClr>
                </a:solidFill>
                <a:latin typeface="Segoe UI Light" pitchFamily="34" charset="0"/>
              </a:rPr>
            </a:br>
            <a:r>
              <a:rPr lang="en-US" sz="3200" dirty="0" smtClean="0">
                <a:ln>
                  <a:solidFill>
                    <a:srgbClr val="FFFFFF">
                      <a:alpha val="0"/>
                    </a:srgbClr>
                  </a:solidFill>
                </a:ln>
                <a:solidFill>
                  <a:srgbClr val="00AEEF">
                    <a:alpha val="99000"/>
                  </a:srgbClr>
                </a:solidFill>
                <a:latin typeface="Segoe UI Light" pitchFamily="34" charset="0"/>
              </a:rPr>
              <a:t>Message </a:t>
            </a:r>
            <a:r>
              <a:rPr lang="en-US" sz="3200" dirty="0">
                <a:ln>
                  <a:solidFill>
                    <a:srgbClr val="FFFFFF">
                      <a:alpha val="0"/>
                    </a:srgbClr>
                  </a:solidFill>
                </a:ln>
                <a:solidFill>
                  <a:srgbClr val="00AEEF">
                    <a:alpha val="99000"/>
                  </a:srgbClr>
                </a:solidFill>
                <a:latin typeface="Segoe UI Light" pitchFamily="34" charset="0"/>
              </a:rPr>
              <a:t>Distribution (Partitioning)</a:t>
            </a:r>
          </a:p>
          <a:p>
            <a:pPr defTabSz="914363" fontAlgn="base">
              <a:spcBef>
                <a:spcPts val="300"/>
              </a:spcBef>
              <a:spcAft>
                <a:spcPct val="0"/>
              </a:spcAft>
              <a:buSzPct val="80000"/>
            </a:pPr>
            <a:r>
              <a:rPr lang="en-US" sz="2000" dirty="0">
                <a:ln>
                  <a:solidFill>
                    <a:schemeClr val="bg1">
                      <a:alpha val="0"/>
                    </a:schemeClr>
                  </a:solidFill>
                </a:ln>
                <a:solidFill>
                  <a:srgbClr val="595959">
                    <a:alpha val="99000"/>
                  </a:srgbClr>
                </a:solidFill>
              </a:rPr>
              <a:t>Receiver get mutually exclusive slices of the </a:t>
            </a:r>
            <a:r>
              <a:rPr lang="en-US" sz="2000" dirty="0" smtClean="0">
                <a:ln>
                  <a:solidFill>
                    <a:schemeClr val="bg1">
                      <a:alpha val="0"/>
                    </a:schemeClr>
                  </a:solidFill>
                </a:ln>
                <a:solidFill>
                  <a:srgbClr val="595959">
                    <a:alpha val="99000"/>
                  </a:srgbClr>
                </a:solidFill>
              </a:rPr>
              <a:t/>
            </a:r>
            <a:br>
              <a:rPr lang="en-US" sz="2000" dirty="0" smtClean="0">
                <a:ln>
                  <a:solidFill>
                    <a:schemeClr val="bg1">
                      <a:alpha val="0"/>
                    </a:schemeClr>
                  </a:solidFill>
                </a:ln>
                <a:solidFill>
                  <a:srgbClr val="595959">
                    <a:alpha val="99000"/>
                  </a:srgbClr>
                </a:solidFill>
              </a:rPr>
            </a:br>
            <a:r>
              <a:rPr lang="en-US" sz="2000" dirty="0" smtClean="0">
                <a:ln>
                  <a:solidFill>
                    <a:schemeClr val="bg1">
                      <a:alpha val="0"/>
                    </a:schemeClr>
                  </a:solidFill>
                </a:ln>
                <a:solidFill>
                  <a:srgbClr val="595959">
                    <a:alpha val="99000"/>
                  </a:srgbClr>
                </a:solidFill>
              </a:rPr>
              <a:t>message </a:t>
            </a:r>
            <a:r>
              <a:rPr lang="en-US" sz="2000" dirty="0">
                <a:ln>
                  <a:solidFill>
                    <a:schemeClr val="bg1">
                      <a:alpha val="0"/>
                    </a:schemeClr>
                  </a:solidFill>
                </a:ln>
                <a:solidFill>
                  <a:srgbClr val="595959">
                    <a:alpha val="99000"/>
                  </a:srgbClr>
                </a:solidFill>
              </a:rPr>
              <a:t>stream by creating appropriate </a:t>
            </a:r>
            <a:r>
              <a:rPr lang="en-US" sz="2000" dirty="0" smtClean="0">
                <a:ln>
                  <a:solidFill>
                    <a:schemeClr val="bg1">
                      <a:alpha val="0"/>
                    </a:schemeClr>
                  </a:solidFill>
                </a:ln>
                <a:solidFill>
                  <a:srgbClr val="595959">
                    <a:alpha val="99000"/>
                  </a:srgbClr>
                </a:solidFill>
              </a:rPr>
              <a:t/>
            </a:r>
            <a:br>
              <a:rPr lang="en-US" sz="2000" dirty="0" smtClean="0">
                <a:ln>
                  <a:solidFill>
                    <a:schemeClr val="bg1">
                      <a:alpha val="0"/>
                    </a:schemeClr>
                  </a:solidFill>
                </a:ln>
                <a:solidFill>
                  <a:srgbClr val="595959">
                    <a:alpha val="99000"/>
                  </a:srgbClr>
                </a:solidFill>
              </a:rPr>
            </a:br>
            <a:r>
              <a:rPr lang="en-US" sz="2000" dirty="0" smtClean="0">
                <a:ln>
                  <a:solidFill>
                    <a:schemeClr val="bg1">
                      <a:alpha val="0"/>
                    </a:schemeClr>
                  </a:solidFill>
                </a:ln>
                <a:solidFill>
                  <a:srgbClr val="595959">
                    <a:alpha val="99000"/>
                  </a:srgbClr>
                </a:solidFill>
              </a:rPr>
              <a:t>filter </a:t>
            </a:r>
            <a:r>
              <a:rPr lang="en-US" sz="2000" dirty="0">
                <a:ln>
                  <a:solidFill>
                    <a:schemeClr val="bg1">
                      <a:alpha val="0"/>
                    </a:schemeClr>
                  </a:solidFill>
                </a:ln>
                <a:solidFill>
                  <a:srgbClr val="595959">
                    <a:alpha val="99000"/>
                  </a:srgbClr>
                </a:solidFill>
              </a:rPr>
              <a:t>expressions.</a:t>
            </a:r>
          </a:p>
        </p:txBody>
      </p:sp>
      <p:sp>
        <p:nvSpPr>
          <p:cNvPr id="37" name="Oval 36"/>
          <p:cNvSpPr/>
          <p:nvPr>
            <p:custDataLst>
              <p:tags r:id="rId13"/>
            </p:custDataLst>
          </p:nvPr>
        </p:nvSpPr>
        <p:spPr bwMode="auto">
          <a:xfrm>
            <a:off x="10562827" y="2371216"/>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38" name="Straight Arrow Connector 37"/>
          <p:cNvCxnSpPr>
            <a:stCxn id="17" idx="3"/>
          </p:cNvCxnSpPr>
          <p:nvPr>
            <p:custDataLst>
              <p:tags r:id="rId14"/>
            </p:custDataLst>
          </p:nvPr>
        </p:nvCxnSpPr>
        <p:spPr>
          <a:xfrm>
            <a:off x="7466012" y="2725592"/>
            <a:ext cx="3096815" cy="148544"/>
          </a:xfrm>
          <a:prstGeom prst="straightConnector1">
            <a:avLst/>
          </a:prstGeom>
          <a:ln w="50800">
            <a:headEnd type="arrow" w="lg" len="sm"/>
            <a:tailEnd type="arrow" w="lg" len="lg"/>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3474391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Continuous Client </a:t>
            </a:r>
            <a:br>
              <a:rPr lang="en-US" dirty="0" smtClean="0"/>
            </a:br>
            <a:r>
              <a:rPr lang="en-US" dirty="0" smtClean="0"/>
              <a:t>with Topics</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586715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 Quick Tour through the SDK Samples </a:t>
            </a:r>
            <a:endParaRPr lang="en-US" dirty="0"/>
          </a:p>
        </p:txBody>
      </p:sp>
      <p:sp>
        <p:nvSpPr>
          <p:cNvPr id="4" name="Subtitle 3"/>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224016994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One more thing</a:t>
            </a:r>
            <a:r>
              <a:rPr lang="en-US" dirty="0" smtClean="0"/>
              <a:t>…</a:t>
            </a:r>
            <a:endParaRPr lang="en-US" dirty="0"/>
          </a:p>
        </p:txBody>
      </p:sp>
    </p:spTree>
    <p:extLst>
      <p:ext uri="{BB962C8B-B14F-4D97-AF65-F5344CB8AC3E}">
        <p14:creationId xmlns:p14="http://schemas.microsoft.com/office/powerpoint/2010/main" val="119096092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54480" y="2384584"/>
            <a:ext cx="5943600" cy="738664"/>
          </a:xfrm>
        </p:spPr>
        <p:txBody>
          <a:bodyPr/>
          <a:lstStyle/>
          <a:p>
            <a:r>
              <a:rPr lang="en-US" dirty="0" smtClean="0"/>
              <a:t>“Iguazu”</a:t>
            </a:r>
            <a:endParaRPr lang="en-US" dirty="0"/>
          </a:p>
        </p:txBody>
      </p:sp>
      <p:sp>
        <p:nvSpPr>
          <p:cNvPr id="7" name="Subtitle 6"/>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98819673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7525" y="1141413"/>
            <a:ext cx="11158538" cy="5122862"/>
          </a:xfrm>
          <a:prstGeom prst="rect">
            <a:avLst/>
          </a:prstGeom>
          <a:solidFill>
            <a:schemeClr val="bg1">
              <a:lumMod val="95000"/>
            </a:schemeClr>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a:t>Summary</a:t>
            </a:r>
          </a:p>
        </p:txBody>
      </p:sp>
      <p:sp>
        <p:nvSpPr>
          <p:cNvPr id="6" name="Text Placeholder 5"/>
          <p:cNvSpPr>
            <a:spLocks noGrp="1"/>
          </p:cNvSpPr>
          <p:nvPr>
            <p:ph type="body" sz="quarter" idx="10"/>
          </p:nvPr>
        </p:nvSpPr>
        <p:spPr>
          <a:xfrm>
            <a:off x="717233" y="1417319"/>
            <a:ext cx="10651808" cy="4110869"/>
          </a:xfrm>
        </p:spPr>
        <p:txBody>
          <a:bodyPr/>
          <a:lstStyle/>
          <a:p>
            <a:pPr>
              <a:spcBef>
                <a:spcPts val="1000"/>
              </a:spcBef>
              <a:spcAft>
                <a:spcPts val="0"/>
              </a:spcAft>
            </a:pPr>
            <a:r>
              <a:rPr lang="en-US" sz="2800" dirty="0">
                <a:latin typeface="+mn-lt"/>
              </a:rPr>
              <a:t>Messaging provides a wholly new capability set for Service Bus</a:t>
            </a:r>
          </a:p>
          <a:p>
            <a:pPr>
              <a:spcBef>
                <a:spcPts val="1000"/>
              </a:spcBef>
              <a:spcAft>
                <a:spcPts val="0"/>
              </a:spcAft>
            </a:pPr>
            <a:r>
              <a:rPr lang="en-US" sz="2800" dirty="0">
                <a:latin typeface="+mn-lt"/>
              </a:rPr>
              <a:t>Reliable message transfer</a:t>
            </a:r>
          </a:p>
          <a:p>
            <a:pPr>
              <a:spcBef>
                <a:spcPts val="1000"/>
              </a:spcBef>
              <a:spcAft>
                <a:spcPts val="0"/>
              </a:spcAft>
            </a:pPr>
            <a:r>
              <a:rPr lang="en-US" sz="2800" dirty="0">
                <a:latin typeface="+mn-lt"/>
              </a:rPr>
              <a:t>Temporal decoupling, load balancing and leveling</a:t>
            </a:r>
          </a:p>
          <a:p>
            <a:pPr>
              <a:spcBef>
                <a:spcPts val="1000"/>
              </a:spcBef>
              <a:spcAft>
                <a:spcPts val="0"/>
              </a:spcAft>
            </a:pPr>
            <a:r>
              <a:rPr lang="en-US" sz="2800" dirty="0">
                <a:latin typeface="+mn-lt"/>
              </a:rPr>
              <a:t>Ordered processing, session multiplexing</a:t>
            </a:r>
          </a:p>
          <a:p>
            <a:pPr>
              <a:spcBef>
                <a:spcPts val="1000"/>
              </a:spcBef>
              <a:spcAft>
                <a:spcPts val="0"/>
              </a:spcAft>
            </a:pPr>
            <a:r>
              <a:rPr lang="en-US" sz="2800" dirty="0">
                <a:latin typeface="+mn-lt"/>
              </a:rPr>
              <a:t>etc. etc. etc</a:t>
            </a:r>
            <a:r>
              <a:rPr lang="en-US" sz="2800" dirty="0" smtClean="0">
                <a:latin typeface="+mn-lt"/>
              </a:rPr>
              <a:t>.</a:t>
            </a:r>
          </a:p>
          <a:p>
            <a:pPr>
              <a:spcBef>
                <a:spcPts val="2400"/>
              </a:spcBef>
              <a:spcAft>
                <a:spcPts val="0"/>
              </a:spcAft>
            </a:pPr>
            <a:r>
              <a:rPr lang="en-US" sz="3600" dirty="0" smtClean="0">
                <a:solidFill>
                  <a:schemeClr val="accent2">
                    <a:alpha val="99000"/>
                  </a:schemeClr>
                </a:solidFill>
              </a:rPr>
              <a:t>…want </a:t>
            </a:r>
            <a:r>
              <a:rPr lang="en-US" sz="3600" dirty="0">
                <a:solidFill>
                  <a:schemeClr val="accent2">
                    <a:alpha val="99000"/>
                  </a:schemeClr>
                </a:solidFill>
              </a:rPr>
              <a:t>more</a:t>
            </a:r>
            <a:r>
              <a:rPr lang="en-US" sz="3600" dirty="0" smtClean="0">
                <a:solidFill>
                  <a:schemeClr val="accent2">
                    <a:alpha val="99000"/>
                  </a:schemeClr>
                </a:solidFill>
              </a:rPr>
              <a:t>? 2 </a:t>
            </a:r>
            <a:r>
              <a:rPr lang="en-US" sz="3600" dirty="0">
                <a:solidFill>
                  <a:schemeClr val="accent2">
                    <a:alpha val="99000"/>
                  </a:schemeClr>
                </a:solidFill>
              </a:rPr>
              <a:t>more hours of fresh content on Channel 9:</a:t>
            </a:r>
          </a:p>
          <a:p>
            <a:pPr marL="0">
              <a:spcBef>
                <a:spcPts val="300"/>
              </a:spcBef>
              <a:spcAft>
                <a:spcPts val="0"/>
              </a:spcAft>
            </a:pPr>
            <a:r>
              <a:rPr lang="en-US" sz="2800" dirty="0">
                <a:latin typeface="+mn-lt"/>
              </a:rPr>
              <a:t>“Session 862A” – Service Bus Advanced Patterns and Guidance</a:t>
            </a:r>
          </a:p>
          <a:p>
            <a:pPr marL="0">
              <a:spcBef>
                <a:spcPts val="300"/>
              </a:spcBef>
              <a:spcAft>
                <a:spcPts val="0"/>
              </a:spcAft>
            </a:pPr>
            <a:r>
              <a:rPr lang="en-US" sz="2800" dirty="0">
                <a:latin typeface="+mn-lt"/>
              </a:rPr>
              <a:t>“Session 862B” – Service Bus Authorization with </a:t>
            </a:r>
            <a:r>
              <a:rPr lang="en-US" sz="2800" dirty="0" smtClean="0">
                <a:latin typeface="+mn-lt"/>
              </a:rPr>
              <a:t>ACS</a:t>
            </a:r>
            <a:endParaRPr lang="en-US" sz="2800" dirty="0">
              <a:latin typeface="+mn-lt"/>
            </a:endParaRPr>
          </a:p>
        </p:txBody>
      </p:sp>
    </p:spTree>
    <p:extLst>
      <p:ext uri="{BB962C8B-B14F-4D97-AF65-F5344CB8AC3E}">
        <p14:creationId xmlns:p14="http://schemas.microsoft.com/office/powerpoint/2010/main" val="9701123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a:t>
            </a:r>
            <a:r>
              <a:rPr lang="en-US" dirty="0" smtClean="0"/>
              <a:t>Service </a:t>
            </a:r>
            <a:r>
              <a:rPr lang="en-US" dirty="0"/>
              <a:t>Bus</a:t>
            </a:r>
          </a:p>
        </p:txBody>
      </p:sp>
      <p:sp>
        <p:nvSpPr>
          <p:cNvPr id="5" name="Rectangle 4"/>
          <p:cNvSpPr/>
          <p:nvPr>
            <p:custDataLst>
              <p:tags r:id="rId1"/>
            </p:custDataLst>
          </p:nvPr>
        </p:nvSpPr>
        <p:spPr bwMode="auto">
          <a:xfrm>
            <a:off x="517525"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Rich options for interconnecting apps across network boundaries</a:t>
            </a:r>
          </a:p>
        </p:txBody>
      </p:sp>
      <p:sp>
        <p:nvSpPr>
          <p:cNvPr id="6" name="Rectangle 5"/>
          <p:cNvSpPr/>
          <p:nvPr/>
        </p:nvSpPr>
        <p:spPr bwMode="auto">
          <a:xfrm>
            <a:off x="517524" y="1420812"/>
            <a:ext cx="2651760" cy="316570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Connectivity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Service Relay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Protocol Tunnel</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Eventing, Push</a:t>
            </a:r>
          </a:p>
        </p:txBody>
      </p:sp>
      <p:sp>
        <p:nvSpPr>
          <p:cNvPr id="8" name="Rectangle 7"/>
          <p:cNvSpPr/>
          <p:nvPr/>
        </p:nvSpPr>
        <p:spPr bwMode="auto">
          <a:xfrm>
            <a:off x="3353117"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Messaging</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Queuing</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Pub/Sub</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Reliable Transfer</a:t>
            </a:r>
          </a:p>
        </p:txBody>
      </p:sp>
      <p:sp>
        <p:nvSpPr>
          <p:cNvPr id="9" name="Rectangle 8"/>
          <p:cNvSpPr/>
          <p:nvPr/>
        </p:nvSpPr>
        <p:spPr bwMode="auto">
          <a:xfrm>
            <a:off x="6188710"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Service </a:t>
            </a:r>
            <a:r>
              <a:rPr lang="en-US" sz="2000" b="1" dirty="0" smtClean="0">
                <a:ln>
                  <a:solidFill>
                    <a:schemeClr val="bg1">
                      <a:alpha val="0"/>
                    </a:schemeClr>
                  </a:solidFill>
                </a:ln>
                <a:solidFill>
                  <a:schemeClr val="bg1">
                    <a:alpha val="99000"/>
                  </a:schemeClr>
                </a:solidFill>
              </a:rPr>
              <a:t/>
            </a:r>
            <a:br>
              <a:rPr lang="en-US" sz="2000" b="1" dirty="0" smtClean="0">
                <a:ln>
                  <a:solidFill>
                    <a:schemeClr val="bg1">
                      <a:alpha val="0"/>
                    </a:schemeClr>
                  </a:solidFill>
                </a:ln>
                <a:solidFill>
                  <a:schemeClr val="bg1">
                    <a:alpha val="99000"/>
                  </a:schemeClr>
                </a:solidFill>
              </a:rPr>
            </a:br>
            <a:r>
              <a:rPr lang="en-US" sz="2000" b="1" dirty="0" smtClean="0">
                <a:ln>
                  <a:solidFill>
                    <a:schemeClr val="bg1">
                      <a:alpha val="0"/>
                    </a:schemeClr>
                  </a:solidFill>
                </a:ln>
                <a:solidFill>
                  <a:schemeClr val="bg1">
                    <a:alpha val="99000"/>
                  </a:schemeClr>
                </a:solidFill>
              </a:rPr>
              <a:t>Management </a:t>
            </a:r>
            <a:r>
              <a:rPr lang="en-US" sz="2000" dirty="0">
                <a:ln>
                  <a:solidFill>
                    <a:schemeClr val="bg1">
                      <a:alpha val="0"/>
                    </a:schemeClr>
                  </a:solidFill>
                </a:ln>
                <a:solidFill>
                  <a:schemeClr val="bg1">
                    <a:alpha val="99000"/>
                  </a:schemeClr>
                </a:solidFill>
              </a:rPr>
              <a:t>Naming, Discovery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Monitoring</a:t>
            </a:r>
          </a:p>
        </p:txBody>
      </p:sp>
      <p:sp>
        <p:nvSpPr>
          <p:cNvPr id="10" name="Rectangle 9"/>
          <p:cNvSpPr/>
          <p:nvPr/>
        </p:nvSpPr>
        <p:spPr bwMode="auto">
          <a:xfrm>
            <a:off x="9024303"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Integration</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Routing</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Coordination</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Transformation</a:t>
            </a:r>
          </a:p>
        </p:txBody>
      </p:sp>
      <p:sp>
        <p:nvSpPr>
          <p:cNvPr id="11" name="Rectangle 10"/>
          <p:cNvSpPr/>
          <p:nvPr>
            <p:custDataLst>
              <p:tags r:id="rId2"/>
            </p:custDataLst>
          </p:nvPr>
        </p:nvSpPr>
        <p:spPr bwMode="auto">
          <a:xfrm>
            <a:off x="3352906"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Reliable, transaction-aware cloud messaging infrastructure for business </a:t>
            </a:r>
            <a:r>
              <a:rPr lang="en-US" sz="1800" dirty="0" smtClean="0">
                <a:ln>
                  <a:solidFill>
                    <a:schemeClr val="bg1">
                      <a:alpha val="0"/>
                    </a:schemeClr>
                  </a:solidFill>
                </a:ln>
                <a:solidFill>
                  <a:srgbClr val="595959">
                    <a:alpha val="99000"/>
                  </a:srgbClr>
                </a:solidFill>
              </a:rPr>
              <a:t>apps</a:t>
            </a:r>
            <a:endParaRPr lang="en-US" sz="1800" dirty="0">
              <a:ln>
                <a:solidFill>
                  <a:schemeClr val="bg1">
                    <a:alpha val="0"/>
                  </a:schemeClr>
                </a:solidFill>
              </a:ln>
              <a:solidFill>
                <a:srgbClr val="595959">
                  <a:alpha val="99000"/>
                </a:srgbClr>
              </a:solidFill>
            </a:endParaRPr>
          </a:p>
        </p:txBody>
      </p:sp>
      <p:sp>
        <p:nvSpPr>
          <p:cNvPr id="12" name="Rectangle 11"/>
          <p:cNvSpPr/>
          <p:nvPr>
            <p:custDataLst>
              <p:tags r:id="rId3"/>
            </p:custDataLst>
          </p:nvPr>
        </p:nvSpPr>
        <p:spPr bwMode="auto">
          <a:xfrm>
            <a:off x="6188287"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Consistent management surface and service observation capabilities</a:t>
            </a:r>
          </a:p>
        </p:txBody>
      </p:sp>
      <p:sp>
        <p:nvSpPr>
          <p:cNvPr id="13" name="Rectangle 12"/>
          <p:cNvSpPr/>
          <p:nvPr>
            <p:custDataLst>
              <p:tags r:id="rId4"/>
            </p:custDataLst>
          </p:nvPr>
        </p:nvSpPr>
        <p:spPr bwMode="auto">
          <a:xfrm>
            <a:off x="9023668"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Content-based routing, document transformation, and process </a:t>
            </a:r>
            <a:r>
              <a:rPr lang="en-US" sz="1800" dirty="0" smtClean="0">
                <a:ln>
                  <a:solidFill>
                    <a:schemeClr val="bg1">
                      <a:alpha val="0"/>
                    </a:schemeClr>
                  </a:solidFill>
                </a:ln>
                <a:solidFill>
                  <a:srgbClr val="595959">
                    <a:alpha val="99000"/>
                  </a:srgbClr>
                </a:solidFill>
              </a:rPr>
              <a:t>coordination</a:t>
            </a:r>
            <a:endParaRPr lang="en-US" sz="1800" dirty="0">
              <a:ln>
                <a:solidFill>
                  <a:schemeClr val="bg1">
                    <a:alpha val="0"/>
                  </a:schemeClr>
                </a:solidFill>
              </a:ln>
              <a:solidFill>
                <a:srgbClr val="595959">
                  <a:alpha val="99000"/>
                </a:srgbClr>
              </a:solidFill>
            </a:endParaRPr>
          </a:p>
        </p:txBody>
      </p:sp>
      <p:grpSp>
        <p:nvGrpSpPr>
          <p:cNvPr id="44" name="Group 43"/>
          <p:cNvGrpSpPr/>
          <p:nvPr/>
        </p:nvGrpSpPr>
        <p:grpSpPr>
          <a:xfrm>
            <a:off x="9294416" y="1521365"/>
            <a:ext cx="2083825" cy="1605554"/>
            <a:chOff x="9250151" y="1579421"/>
            <a:chExt cx="2083825" cy="1605554"/>
          </a:xfrm>
        </p:grpSpPr>
        <p:sp>
          <p:nvSpPr>
            <p:cNvPr id="15" name="Isosceles Triangle 14"/>
            <p:cNvSpPr/>
            <p:nvPr/>
          </p:nvSpPr>
          <p:spPr>
            <a:xfrm>
              <a:off x="10020797" y="1579421"/>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16" name="Oval 15"/>
            <p:cNvSpPr/>
            <p:nvPr/>
          </p:nvSpPr>
          <p:spPr>
            <a:xfrm>
              <a:off x="9250151" y="2684479"/>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17" name="Straight Arrow Connector 16"/>
            <p:cNvCxnSpPr/>
            <p:nvPr/>
          </p:nvCxnSpPr>
          <p:spPr>
            <a:xfrm>
              <a:off x="10282329" y="2112821"/>
              <a:ext cx="0" cy="517972"/>
            </a:xfrm>
            <a:prstGeom prst="straightConnector1">
              <a:avLst/>
            </a:prstGeom>
            <a:solidFill>
              <a:schemeClr val="bg1"/>
            </a:solidFill>
            <a:ln w="50800" cap="flat" cmpd="sng" algn="ctr">
              <a:solidFill>
                <a:schemeClr val="bg1"/>
              </a:solidFill>
              <a:prstDash val="solid"/>
              <a:tailEnd type="arrow"/>
            </a:ln>
            <a:effectLst/>
          </p:spPr>
        </p:cxnSp>
        <p:cxnSp>
          <p:nvCxnSpPr>
            <p:cNvPr id="18" name="Straight Arrow Connector 17"/>
            <p:cNvCxnSpPr>
              <a:endCxn id="16" idx="6"/>
            </p:cNvCxnSpPr>
            <p:nvPr/>
          </p:nvCxnSpPr>
          <p:spPr>
            <a:xfrm flipH="1">
              <a:off x="9694164" y="2910403"/>
              <a:ext cx="357246" cy="2676"/>
            </a:xfrm>
            <a:prstGeom prst="straightConnector1">
              <a:avLst/>
            </a:prstGeom>
            <a:solidFill>
              <a:schemeClr val="bg1"/>
            </a:solidFill>
            <a:ln w="50800" cap="flat" cmpd="sng" algn="ctr">
              <a:solidFill>
                <a:schemeClr val="bg1"/>
              </a:solidFill>
              <a:prstDash val="solid"/>
              <a:tailEnd type="arrow"/>
            </a:ln>
            <a:effectLst/>
          </p:spPr>
        </p:cxnSp>
        <p:cxnSp>
          <p:nvCxnSpPr>
            <p:cNvPr id="19" name="Straight Arrow Connector 18"/>
            <p:cNvCxnSpPr>
              <a:endCxn id="20" idx="2"/>
            </p:cNvCxnSpPr>
            <p:nvPr/>
          </p:nvCxnSpPr>
          <p:spPr>
            <a:xfrm>
              <a:off x="10547808" y="2910560"/>
              <a:ext cx="342155" cy="2519"/>
            </a:xfrm>
            <a:prstGeom prst="straightConnector1">
              <a:avLst/>
            </a:prstGeom>
            <a:solidFill>
              <a:schemeClr val="bg1"/>
            </a:solidFill>
            <a:ln w="50800" cap="flat" cmpd="sng" algn="ctr">
              <a:solidFill>
                <a:schemeClr val="bg1"/>
              </a:solidFill>
              <a:prstDash val="solid"/>
              <a:tailEnd type="arrow"/>
            </a:ln>
            <a:effectLst/>
          </p:spPr>
        </p:cxnSp>
        <p:sp>
          <p:nvSpPr>
            <p:cNvPr id="20" name="Oval 19"/>
            <p:cNvSpPr/>
            <p:nvPr/>
          </p:nvSpPr>
          <p:spPr>
            <a:xfrm>
              <a:off x="10889963" y="2684479"/>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21" name="Rectangle 20"/>
            <p:cNvSpPr/>
            <p:nvPr/>
          </p:nvSpPr>
          <p:spPr>
            <a:xfrm>
              <a:off x="10051409" y="2630793"/>
              <a:ext cx="496399" cy="554182"/>
            </a:xfrm>
            <a:prstGeom prst="rect">
              <a:avLst/>
            </a:prstGeom>
            <a:noFill/>
            <a:ln w="25400" cap="flat" cmpd="sng" algn="ctr">
              <a:solidFill>
                <a:schemeClr val="bg1"/>
              </a:solidFill>
              <a:prstDash val="solid"/>
            </a:ln>
            <a:effectLst/>
          </p:spPr>
          <p:txBody>
            <a:bodyPr rtlCol="0" anchor="ctr"/>
            <a:lstStyle/>
            <a:p>
              <a:pPr algn="ctr" defTabSz="1217249">
                <a:defRPr/>
              </a:pPr>
              <a:endParaRPr lang="en-US" kern="0" dirty="0">
                <a:solidFill>
                  <a:prstClr val="black"/>
                </a:solidFill>
                <a:latin typeface="Segoe Light" pitchFamily="34" charset="0"/>
              </a:endParaRPr>
            </a:p>
          </p:txBody>
        </p:sp>
        <p:sp>
          <p:nvSpPr>
            <p:cNvPr id="22" name="Diamond 21"/>
            <p:cNvSpPr/>
            <p:nvPr/>
          </p:nvSpPr>
          <p:spPr>
            <a:xfrm>
              <a:off x="10155390" y="2765876"/>
              <a:ext cx="288436" cy="284017"/>
            </a:xfrm>
            <a:prstGeom prst="diamond">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5" name="Group 44"/>
          <p:cNvGrpSpPr/>
          <p:nvPr/>
        </p:nvGrpSpPr>
        <p:grpSpPr>
          <a:xfrm>
            <a:off x="6926551" y="1505937"/>
            <a:ext cx="1222565" cy="1699796"/>
            <a:chOff x="6943068" y="1563993"/>
            <a:chExt cx="1222565" cy="1699796"/>
          </a:xfrm>
        </p:grpSpPr>
        <p:sp>
          <p:nvSpPr>
            <p:cNvPr id="24" name="Isosceles Triangle 23"/>
            <p:cNvSpPr/>
            <p:nvPr/>
          </p:nvSpPr>
          <p:spPr>
            <a:xfrm>
              <a:off x="6943068" y="1563993"/>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25" name="Oval 24"/>
            <p:cNvSpPr/>
            <p:nvPr/>
          </p:nvSpPr>
          <p:spPr>
            <a:xfrm>
              <a:off x="6976993" y="2783193"/>
              <a:ext cx="466734" cy="480596"/>
            </a:xfrm>
            <a:prstGeom prst="ellipse">
              <a:avLst/>
            </a:prstGeom>
            <a:noFill/>
            <a:ln w="25400"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26" name="Straight Arrow Connector 25"/>
            <p:cNvCxnSpPr/>
            <p:nvPr/>
          </p:nvCxnSpPr>
          <p:spPr>
            <a:xfrm>
              <a:off x="7204680" y="2097393"/>
              <a:ext cx="11360" cy="685800"/>
            </a:xfrm>
            <a:prstGeom prst="straightConnector1">
              <a:avLst/>
            </a:prstGeom>
            <a:solidFill>
              <a:schemeClr val="bg1"/>
            </a:solidFill>
            <a:ln w="50800" cap="flat" cmpd="sng" algn="ctr">
              <a:solidFill>
                <a:schemeClr val="bg1"/>
              </a:solidFill>
              <a:prstDash val="solid"/>
              <a:tailEnd type="arrow"/>
            </a:ln>
            <a:effectLst/>
          </p:spPr>
        </p:cxnSp>
        <p:sp>
          <p:nvSpPr>
            <p:cNvPr id="27" name="Rectangle 26"/>
            <p:cNvSpPr/>
            <p:nvPr/>
          </p:nvSpPr>
          <p:spPr>
            <a:xfrm>
              <a:off x="6965711" y="2422233"/>
              <a:ext cx="489298" cy="57150"/>
            </a:xfrm>
            <a:prstGeom prst="rect">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28" name="Straight Arrow Connector 27"/>
            <p:cNvCxnSpPr/>
            <p:nvPr/>
          </p:nvCxnSpPr>
          <p:spPr>
            <a:xfrm flipH="1">
              <a:off x="7563172" y="2468365"/>
              <a:ext cx="286384" cy="0"/>
            </a:xfrm>
            <a:prstGeom prst="straightConnector1">
              <a:avLst/>
            </a:prstGeom>
            <a:solidFill>
              <a:schemeClr val="bg1"/>
            </a:solidFill>
            <a:ln w="50800" cap="flat" cmpd="sng" algn="ctr">
              <a:solidFill>
                <a:schemeClr val="bg1"/>
              </a:solidFill>
              <a:prstDash val="solid"/>
              <a:miter lim="800000"/>
              <a:tailEnd type="arrow"/>
            </a:ln>
            <a:effectLst/>
          </p:spPr>
        </p:cxnSp>
        <p:sp>
          <p:nvSpPr>
            <p:cNvPr id="29" name="TextBox 28"/>
            <p:cNvSpPr txBox="1"/>
            <p:nvPr/>
          </p:nvSpPr>
          <p:spPr>
            <a:xfrm>
              <a:off x="7801431" y="2175795"/>
              <a:ext cx="364202" cy="584775"/>
            </a:xfrm>
            <a:prstGeom prst="rect">
              <a:avLst/>
            </a:prstGeom>
            <a:noFill/>
            <a:ln>
              <a:noFill/>
            </a:ln>
            <a:effectLst/>
          </p:spPr>
          <p:txBody>
            <a:bodyPr wrap="none" rtlCol="0">
              <a:spAutoFit/>
            </a:bodyPr>
            <a:lstStyle/>
            <a:p>
              <a:pPr defTabSz="1217249">
                <a:defRPr/>
              </a:pPr>
              <a:r>
                <a:rPr lang="en-US" sz="3200" b="1" kern="0" dirty="0" smtClean="0">
                  <a:ln>
                    <a:solidFill>
                      <a:schemeClr val="bg1">
                        <a:alpha val="0"/>
                      </a:schemeClr>
                    </a:solidFill>
                  </a:ln>
                  <a:solidFill>
                    <a:schemeClr val="bg1"/>
                  </a:solidFill>
                </a:rPr>
                <a:t>?</a:t>
              </a:r>
              <a:endParaRPr lang="en-US" sz="3200" b="1" kern="0" dirty="0">
                <a:ln>
                  <a:solidFill>
                    <a:schemeClr val="bg1">
                      <a:alpha val="0"/>
                    </a:schemeClr>
                  </a:solidFill>
                </a:ln>
                <a:solidFill>
                  <a:schemeClr val="bg1"/>
                </a:solidFill>
              </a:endParaRPr>
            </a:p>
          </p:txBody>
        </p:sp>
        <p:sp>
          <p:nvSpPr>
            <p:cNvPr id="30" name="Hexagon 29"/>
            <p:cNvSpPr/>
            <p:nvPr/>
          </p:nvSpPr>
          <p:spPr>
            <a:xfrm>
              <a:off x="7026222" y="2859913"/>
              <a:ext cx="368276" cy="327156"/>
            </a:xfrm>
            <a:prstGeom prst="hexagon">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6" name="Group 45"/>
          <p:cNvGrpSpPr/>
          <p:nvPr/>
        </p:nvGrpSpPr>
        <p:grpSpPr>
          <a:xfrm>
            <a:off x="3681770" y="1504045"/>
            <a:ext cx="1994455" cy="1622872"/>
            <a:chOff x="3681770" y="1562101"/>
            <a:chExt cx="1994455" cy="1622872"/>
          </a:xfrm>
        </p:grpSpPr>
        <p:sp>
          <p:nvSpPr>
            <p:cNvPr id="32" name="Isosceles Triangle 31"/>
            <p:cNvSpPr/>
            <p:nvPr/>
          </p:nvSpPr>
          <p:spPr>
            <a:xfrm>
              <a:off x="4408867" y="1562101"/>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33" name="Oval 32"/>
            <p:cNvSpPr/>
            <p:nvPr/>
          </p:nvSpPr>
          <p:spPr>
            <a:xfrm>
              <a:off x="3681770" y="2727773"/>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34" name="Straight Arrow Connector 33"/>
            <p:cNvCxnSpPr>
              <a:stCxn id="32" idx="3"/>
              <a:endCxn id="48" idx="3"/>
            </p:cNvCxnSpPr>
            <p:nvPr/>
          </p:nvCxnSpPr>
          <p:spPr>
            <a:xfrm>
              <a:off x="4676159" y="2095501"/>
              <a:ext cx="2290" cy="604784"/>
            </a:xfrm>
            <a:prstGeom prst="straightConnector1">
              <a:avLst/>
            </a:prstGeom>
            <a:solidFill>
              <a:schemeClr val="bg1"/>
            </a:solidFill>
            <a:ln w="50800" cap="flat" cmpd="sng" algn="ctr">
              <a:solidFill>
                <a:schemeClr val="bg1"/>
              </a:solidFill>
              <a:prstDash val="solid"/>
              <a:tailEnd type="arrow"/>
            </a:ln>
            <a:effectLst/>
          </p:spPr>
        </p:cxnSp>
        <p:cxnSp>
          <p:nvCxnSpPr>
            <p:cNvPr id="36" name="Straight Arrow Connector 35"/>
            <p:cNvCxnSpPr>
              <a:endCxn id="33" idx="6"/>
            </p:cNvCxnSpPr>
            <p:nvPr/>
          </p:nvCxnSpPr>
          <p:spPr>
            <a:xfrm flipH="1">
              <a:off x="4125783" y="2956373"/>
              <a:ext cx="321268" cy="0"/>
            </a:xfrm>
            <a:prstGeom prst="straightConnector1">
              <a:avLst/>
            </a:prstGeom>
            <a:solidFill>
              <a:schemeClr val="bg1"/>
            </a:solidFill>
            <a:ln w="50800" cap="flat" cmpd="sng" algn="ctr">
              <a:solidFill>
                <a:schemeClr val="bg1"/>
              </a:solidFill>
              <a:prstDash val="solid"/>
              <a:tailEnd type="arrow"/>
            </a:ln>
            <a:effectLst/>
          </p:spPr>
        </p:cxnSp>
        <p:cxnSp>
          <p:nvCxnSpPr>
            <p:cNvPr id="37" name="Straight Arrow Connector 36"/>
            <p:cNvCxnSpPr>
              <a:endCxn id="38" idx="2"/>
            </p:cNvCxnSpPr>
            <p:nvPr/>
          </p:nvCxnSpPr>
          <p:spPr>
            <a:xfrm>
              <a:off x="4905265" y="2956373"/>
              <a:ext cx="326947" cy="0"/>
            </a:xfrm>
            <a:prstGeom prst="straightConnector1">
              <a:avLst/>
            </a:prstGeom>
            <a:solidFill>
              <a:schemeClr val="bg1"/>
            </a:solidFill>
            <a:ln w="50800" cap="flat" cmpd="sng" algn="ctr">
              <a:solidFill>
                <a:schemeClr val="bg1"/>
              </a:solidFill>
              <a:prstDash val="solid"/>
              <a:tailEnd type="arrow"/>
            </a:ln>
            <a:effectLst/>
          </p:spPr>
        </p:cxnSp>
        <p:sp>
          <p:nvSpPr>
            <p:cNvPr id="38" name="Oval 37"/>
            <p:cNvSpPr/>
            <p:nvPr/>
          </p:nvSpPr>
          <p:spPr>
            <a:xfrm>
              <a:off x="5232212" y="2727773"/>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7" name="Group 46"/>
          <p:cNvGrpSpPr/>
          <p:nvPr/>
        </p:nvGrpSpPr>
        <p:grpSpPr>
          <a:xfrm>
            <a:off x="1576112" y="1505934"/>
            <a:ext cx="534584" cy="1676400"/>
            <a:chOff x="1576112" y="1563990"/>
            <a:chExt cx="534584" cy="1676400"/>
          </a:xfrm>
        </p:grpSpPr>
        <p:sp>
          <p:nvSpPr>
            <p:cNvPr id="40" name="Isosceles Triangle 39"/>
            <p:cNvSpPr/>
            <p:nvPr/>
          </p:nvSpPr>
          <p:spPr>
            <a:xfrm>
              <a:off x="1576112" y="1563990"/>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41" name="Oval 40"/>
            <p:cNvSpPr/>
            <p:nvPr/>
          </p:nvSpPr>
          <p:spPr>
            <a:xfrm>
              <a:off x="1621398" y="2783190"/>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42" name="Straight Arrow Connector 41"/>
            <p:cNvCxnSpPr/>
            <p:nvPr/>
          </p:nvCxnSpPr>
          <p:spPr>
            <a:xfrm>
              <a:off x="1843404" y="2097390"/>
              <a:ext cx="0" cy="685800"/>
            </a:xfrm>
            <a:prstGeom prst="straightConnector1">
              <a:avLst/>
            </a:prstGeom>
            <a:solidFill>
              <a:schemeClr val="bg1"/>
            </a:solidFill>
            <a:ln w="50800" cap="flat" cmpd="sng" algn="ctr">
              <a:solidFill>
                <a:schemeClr val="bg1"/>
              </a:solidFill>
              <a:prstDash val="solid"/>
              <a:tailEnd type="arrow"/>
            </a:ln>
            <a:effectLst/>
          </p:spPr>
        </p:cxnSp>
        <p:sp>
          <p:nvSpPr>
            <p:cNvPr id="43" name="Rectangle 42"/>
            <p:cNvSpPr/>
            <p:nvPr/>
          </p:nvSpPr>
          <p:spPr>
            <a:xfrm>
              <a:off x="1598755" y="2422230"/>
              <a:ext cx="489298" cy="57150"/>
            </a:xfrm>
            <a:prstGeom prst="rect">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sp>
        <p:nvSpPr>
          <p:cNvPr id="48" name="Freeform 6"/>
          <p:cNvSpPr>
            <a:spLocks noEditPoints="1"/>
          </p:cNvSpPr>
          <p:nvPr/>
        </p:nvSpPr>
        <p:spPr bwMode="auto">
          <a:xfrm>
            <a:off x="4414119" y="2642229"/>
            <a:ext cx="529757" cy="54010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Tree>
    <p:extLst>
      <p:ext uri="{BB962C8B-B14F-4D97-AF65-F5344CB8AC3E}">
        <p14:creationId xmlns:p14="http://schemas.microsoft.com/office/powerpoint/2010/main" val="309478273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447799"/>
            <a:ext cx="11149013" cy="3785652"/>
          </a:xfrm>
        </p:spPr>
        <p:txBody>
          <a:bodyPr/>
          <a:lstStyle/>
          <a:p>
            <a:r>
              <a:rPr lang="en-US" dirty="0">
                <a:solidFill>
                  <a:schemeClr val="accent2">
                    <a:alpha val="99000"/>
                  </a:schemeClr>
                </a:solidFill>
              </a:rPr>
              <a:t>Feedback and </a:t>
            </a:r>
            <a:r>
              <a:rPr lang="en-US" dirty="0" smtClean="0">
                <a:solidFill>
                  <a:schemeClr val="accent2">
                    <a:alpha val="99000"/>
                  </a:schemeClr>
                </a:solidFill>
              </a:rPr>
              <a:t>questions: </a:t>
            </a:r>
            <a:r>
              <a:rPr lang="en-US" dirty="0">
                <a:solidFill>
                  <a:schemeClr val="accent6">
                    <a:alpha val="99000"/>
                  </a:schemeClr>
                </a:solidFill>
                <a:hlinkClick r:id="rId2"/>
              </a:rPr>
              <a:t>http://forums.dev.windows.com </a:t>
            </a:r>
            <a:endParaRPr lang="en-US" dirty="0">
              <a:solidFill>
                <a:schemeClr val="accent6">
                  <a:alpha val="99000"/>
                </a:schemeClr>
              </a:solidFill>
            </a:endParaRPr>
          </a:p>
          <a:p>
            <a:endParaRPr lang="en-US" dirty="0" smtClean="0"/>
          </a:p>
          <a:p>
            <a:r>
              <a:rPr lang="en-US" dirty="0">
                <a:solidFill>
                  <a:schemeClr val="accent2">
                    <a:alpha val="99000"/>
                  </a:schemeClr>
                </a:solidFill>
              </a:rPr>
              <a:t>Session feedback: </a:t>
            </a:r>
          </a:p>
          <a:p>
            <a:r>
              <a:rPr lang="en-US" dirty="0">
                <a:solidFill>
                  <a:schemeClr val="accent6">
                    <a:alpha val="99000"/>
                  </a:schemeClr>
                </a:solidFill>
                <a:hlinkClick r:id="rId2"/>
              </a:rPr>
              <a:t>http://bldw.in/SessionFeedback </a:t>
            </a:r>
            <a:endParaRPr lang="en-US" dirty="0">
              <a:solidFill>
                <a:schemeClr val="accent6">
                  <a:alpha val="99000"/>
                </a:schemeClr>
              </a:solidFill>
            </a:endParaRPr>
          </a:p>
          <a:p>
            <a:endParaRPr lang="en-US" dirty="0"/>
          </a:p>
        </p:txBody>
      </p:sp>
    </p:spTree>
    <p:extLst>
      <p:ext uri="{BB962C8B-B14F-4D97-AF65-F5344CB8AC3E}">
        <p14:creationId xmlns:p14="http://schemas.microsoft.com/office/powerpoint/2010/main" val="70547569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T</a:t>
            </a:r>
            <a:r>
              <a:rPr lang="en-US" dirty="0" smtClean="0"/>
              <a:t>hank </a:t>
            </a:r>
            <a:r>
              <a:rPr lang="en-US" dirty="0"/>
              <a:t>Y</a:t>
            </a:r>
            <a:r>
              <a:rPr lang="en-US" dirty="0" smtClean="0"/>
              <a:t>ou</a:t>
            </a:r>
            <a:endParaRPr lang="en-US" dirty="0"/>
          </a:p>
        </p:txBody>
      </p:sp>
    </p:spTree>
    <p:extLst>
      <p:ext uri="{BB962C8B-B14F-4D97-AF65-F5344CB8AC3E}">
        <p14:creationId xmlns:p14="http://schemas.microsoft.com/office/powerpoint/2010/main" val="297575808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1823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 name="Object 132" hidden="1"/>
          <p:cNvGraphicFramePr>
            <a:graphicFrameLocks noChangeAspect="1"/>
          </p:cNvGraphicFramePr>
          <p:nvPr>
            <p:custDataLst>
              <p:tags r:id="rId2"/>
            </p:custDataLst>
            <p:extLst>
              <p:ext uri="{D42A27DB-BD31-4B8C-83A1-F6EECF244321}">
                <p14:modId xmlns:p14="http://schemas.microsoft.com/office/powerpoint/2010/main" val="1081020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89"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Service Bus Relay</a:t>
            </a:r>
          </a:p>
        </p:txBody>
      </p:sp>
      <p:sp>
        <p:nvSpPr>
          <p:cNvPr id="84" name="TextBox 83"/>
          <p:cNvSpPr txBox="1"/>
          <p:nvPr>
            <p:custDataLst>
              <p:tags r:id="rId4"/>
            </p:custDataLst>
          </p:nvPr>
        </p:nvSpPr>
        <p:spPr>
          <a:xfrm>
            <a:off x="-4323897" y="2577098"/>
            <a:ext cx="830970" cy="430887"/>
          </a:xfrm>
          <a:prstGeom prst="rect">
            <a:avLst/>
          </a:prstGeom>
          <a:noFill/>
        </p:spPr>
        <p:txBody>
          <a:bodyPr wrap="square" lIns="0" tIns="0" rIns="0" bIns="0" rtlCol="0">
            <a:spAutoFit/>
          </a:bodyPr>
          <a:lstStyle/>
          <a:p>
            <a:pPr defTabSz="913788" fontAlgn="base">
              <a:spcBef>
                <a:spcPts val="600"/>
              </a:spcBef>
              <a:spcAft>
                <a:spcPct val="0"/>
              </a:spcAft>
            </a:pPr>
            <a:r>
              <a:rPr lang="en-US" sz="1400" dirty="0">
                <a:ln w="3175">
                  <a:solidFill>
                    <a:schemeClr val="bg1">
                      <a:alpha val="0"/>
                    </a:schemeClr>
                  </a:solidFill>
                </a:ln>
                <a:solidFill>
                  <a:srgbClr val="595959"/>
                </a:solidFill>
              </a:rPr>
              <a:t>Frontend </a:t>
            </a:r>
            <a:br>
              <a:rPr lang="en-US" sz="1400" dirty="0">
                <a:ln w="3175">
                  <a:solidFill>
                    <a:schemeClr val="bg1">
                      <a:alpha val="0"/>
                    </a:schemeClr>
                  </a:solidFill>
                </a:ln>
                <a:solidFill>
                  <a:srgbClr val="595959"/>
                </a:solidFill>
              </a:rPr>
            </a:br>
            <a:r>
              <a:rPr lang="en-US" sz="1400" dirty="0">
                <a:ln w="3175">
                  <a:solidFill>
                    <a:schemeClr val="bg1">
                      <a:alpha val="0"/>
                    </a:schemeClr>
                  </a:solidFill>
                </a:ln>
                <a:solidFill>
                  <a:srgbClr val="595959"/>
                </a:solidFill>
              </a:rPr>
              <a:t>Nodes</a:t>
            </a:r>
          </a:p>
        </p:txBody>
      </p:sp>
      <p:sp>
        <p:nvSpPr>
          <p:cNvPr id="165" name="Rectangle 164"/>
          <p:cNvSpPr/>
          <p:nvPr>
            <p:custDataLst>
              <p:tags r:id="rId5"/>
            </p:custDataLst>
          </p:nvPr>
        </p:nvSpPr>
        <p:spPr bwMode="auto">
          <a:xfrm>
            <a:off x="517526" y="1420813"/>
            <a:ext cx="3798442" cy="48463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3788" fontAlgn="base">
              <a:spcBef>
                <a:spcPts val="1200"/>
              </a:spcBef>
            </a:pPr>
            <a:r>
              <a:rPr lang="en-US" sz="2000" dirty="0">
                <a:ln>
                  <a:solidFill>
                    <a:schemeClr val="bg1">
                      <a:alpha val="0"/>
                    </a:schemeClr>
                  </a:solidFill>
                </a:ln>
                <a:solidFill>
                  <a:srgbClr val="595959">
                    <a:alpha val="99000"/>
                  </a:srgbClr>
                </a:solidFill>
              </a:rPr>
              <a:t>Integrated w/ WCF programming model </a:t>
            </a:r>
          </a:p>
          <a:p>
            <a:pPr defTabSz="913788" fontAlgn="base">
              <a:spcBef>
                <a:spcPts val="1200"/>
              </a:spcBef>
            </a:pPr>
            <a:r>
              <a:rPr lang="en-US" sz="2000" dirty="0">
                <a:ln>
                  <a:solidFill>
                    <a:schemeClr val="bg1">
                      <a:alpha val="0"/>
                    </a:schemeClr>
                  </a:solidFill>
                </a:ln>
                <a:solidFill>
                  <a:srgbClr val="595959">
                    <a:alpha val="99000"/>
                  </a:srgbClr>
                </a:solidFill>
              </a:rPr>
              <a:t>Using Outbound </a:t>
            </a:r>
            <a:r>
              <a:rPr lang="en-US" sz="2000" dirty="0" smtClean="0">
                <a:ln>
                  <a:solidFill>
                    <a:schemeClr val="bg1">
                      <a:alpha val="0"/>
                    </a:schemeClr>
                  </a:solidFill>
                </a:ln>
                <a:solidFill>
                  <a:srgbClr val="595959">
                    <a:alpha val="99000"/>
                  </a:srgbClr>
                </a:solidFill>
              </a:rPr>
              <a:t/>
            </a:r>
            <a:br>
              <a:rPr lang="en-US" sz="2000" dirty="0" smtClean="0">
                <a:ln>
                  <a:solidFill>
                    <a:schemeClr val="bg1">
                      <a:alpha val="0"/>
                    </a:schemeClr>
                  </a:solidFill>
                </a:ln>
                <a:solidFill>
                  <a:srgbClr val="595959">
                    <a:alpha val="99000"/>
                  </a:srgbClr>
                </a:solidFill>
              </a:rPr>
            </a:br>
            <a:r>
              <a:rPr lang="en-US" sz="2000" dirty="0" smtClean="0">
                <a:ln>
                  <a:solidFill>
                    <a:schemeClr val="bg1">
                      <a:alpha val="0"/>
                    </a:schemeClr>
                  </a:solidFill>
                </a:ln>
                <a:solidFill>
                  <a:srgbClr val="595959">
                    <a:alpha val="99000"/>
                  </a:srgbClr>
                </a:solidFill>
              </a:rPr>
              <a:t>Connections </a:t>
            </a:r>
            <a:r>
              <a:rPr lang="en-US" sz="2000" dirty="0">
                <a:ln>
                  <a:solidFill>
                    <a:schemeClr val="bg1">
                      <a:alpha val="0"/>
                    </a:schemeClr>
                  </a:solidFill>
                </a:ln>
                <a:solidFill>
                  <a:srgbClr val="595959">
                    <a:alpha val="99000"/>
                  </a:srgbClr>
                </a:solidFill>
              </a:rPr>
              <a:t>Only</a:t>
            </a:r>
          </a:p>
          <a:p>
            <a:pPr defTabSz="913788" fontAlgn="base">
              <a:spcBef>
                <a:spcPts val="1200"/>
              </a:spcBef>
            </a:pPr>
            <a:r>
              <a:rPr lang="en-US" sz="2000" dirty="0">
                <a:ln>
                  <a:solidFill>
                    <a:schemeClr val="bg1">
                      <a:alpha val="0"/>
                    </a:schemeClr>
                  </a:solidFill>
                </a:ln>
                <a:solidFill>
                  <a:srgbClr val="595959">
                    <a:alpha val="99000"/>
                  </a:srgbClr>
                </a:solidFill>
              </a:rPr>
              <a:t>No open inbound </a:t>
            </a:r>
            <a:r>
              <a:rPr lang="en-US" sz="2000" dirty="0" smtClean="0">
                <a:ln>
                  <a:solidFill>
                    <a:schemeClr val="bg1">
                      <a:alpha val="0"/>
                    </a:schemeClr>
                  </a:solidFill>
                </a:ln>
                <a:solidFill>
                  <a:srgbClr val="595959">
                    <a:alpha val="99000"/>
                  </a:srgbClr>
                </a:solidFill>
              </a:rPr>
              <a:t/>
            </a:r>
            <a:br>
              <a:rPr lang="en-US" sz="2000" dirty="0" smtClean="0">
                <a:ln>
                  <a:solidFill>
                    <a:schemeClr val="bg1">
                      <a:alpha val="0"/>
                    </a:schemeClr>
                  </a:solidFill>
                </a:ln>
                <a:solidFill>
                  <a:srgbClr val="595959">
                    <a:alpha val="99000"/>
                  </a:srgbClr>
                </a:solidFill>
              </a:rPr>
            </a:br>
            <a:r>
              <a:rPr lang="en-US" sz="2000" dirty="0" smtClean="0">
                <a:ln>
                  <a:solidFill>
                    <a:schemeClr val="bg1">
                      <a:alpha val="0"/>
                    </a:schemeClr>
                  </a:solidFill>
                </a:ln>
                <a:solidFill>
                  <a:srgbClr val="595959">
                    <a:alpha val="99000"/>
                  </a:srgbClr>
                </a:solidFill>
              </a:rPr>
              <a:t>firewall/NAT </a:t>
            </a:r>
            <a:r>
              <a:rPr lang="en-US" sz="2000" dirty="0">
                <a:ln>
                  <a:solidFill>
                    <a:schemeClr val="bg1">
                      <a:alpha val="0"/>
                    </a:schemeClr>
                  </a:solidFill>
                </a:ln>
                <a:solidFill>
                  <a:srgbClr val="595959">
                    <a:alpha val="99000"/>
                  </a:srgbClr>
                </a:solidFill>
              </a:rPr>
              <a:t>ports</a:t>
            </a:r>
          </a:p>
          <a:p>
            <a:pPr defTabSz="913788" fontAlgn="base">
              <a:spcBef>
                <a:spcPts val="1200"/>
              </a:spcBef>
            </a:pPr>
            <a:r>
              <a:rPr lang="en-US" sz="2000" dirty="0">
                <a:ln>
                  <a:solidFill>
                    <a:schemeClr val="bg1">
                      <a:alpha val="0"/>
                    </a:schemeClr>
                  </a:solidFill>
                </a:ln>
                <a:solidFill>
                  <a:srgbClr val="595959">
                    <a:alpha val="99000"/>
                  </a:srgbClr>
                </a:solidFill>
              </a:rPr>
              <a:t>Outbound connections </a:t>
            </a:r>
            <a:r>
              <a:rPr lang="en-US" sz="2000" dirty="0" smtClean="0">
                <a:ln>
                  <a:solidFill>
                    <a:schemeClr val="bg1">
                      <a:alpha val="0"/>
                    </a:schemeClr>
                  </a:solidFill>
                </a:ln>
                <a:solidFill>
                  <a:srgbClr val="595959">
                    <a:alpha val="99000"/>
                  </a:srgbClr>
                </a:solidFill>
              </a:rPr>
              <a:t/>
            </a:r>
            <a:br>
              <a:rPr lang="en-US" sz="2000" dirty="0" smtClean="0">
                <a:ln>
                  <a:solidFill>
                    <a:schemeClr val="bg1">
                      <a:alpha val="0"/>
                    </a:schemeClr>
                  </a:solidFill>
                </a:ln>
                <a:solidFill>
                  <a:srgbClr val="595959">
                    <a:alpha val="99000"/>
                  </a:srgbClr>
                </a:solidFill>
              </a:rPr>
            </a:br>
            <a:r>
              <a:rPr lang="en-US" sz="2000" dirty="0" smtClean="0">
                <a:ln>
                  <a:solidFill>
                    <a:schemeClr val="bg1">
                      <a:alpha val="0"/>
                    </a:schemeClr>
                  </a:solidFill>
                </a:ln>
                <a:solidFill>
                  <a:srgbClr val="595959">
                    <a:alpha val="99000"/>
                  </a:srgbClr>
                </a:solidFill>
              </a:rPr>
              <a:t>default </a:t>
            </a:r>
            <a:r>
              <a:rPr lang="en-US" sz="2000" dirty="0">
                <a:ln>
                  <a:solidFill>
                    <a:schemeClr val="bg1">
                      <a:alpha val="0"/>
                    </a:schemeClr>
                  </a:solidFill>
                </a:ln>
                <a:solidFill>
                  <a:srgbClr val="595959">
                    <a:alpha val="99000"/>
                  </a:srgbClr>
                </a:solidFill>
              </a:rPr>
              <a:t>to TCP</a:t>
            </a:r>
          </a:p>
          <a:p>
            <a:pPr defTabSz="913788" fontAlgn="base">
              <a:spcBef>
                <a:spcPts val="1200"/>
              </a:spcBef>
            </a:pPr>
            <a:r>
              <a:rPr lang="en-US" sz="2000" dirty="0">
                <a:ln>
                  <a:solidFill>
                    <a:schemeClr val="bg1">
                      <a:alpha val="0"/>
                    </a:schemeClr>
                  </a:solidFill>
                </a:ln>
                <a:solidFill>
                  <a:srgbClr val="595959">
                    <a:alpha val="99000"/>
                  </a:srgbClr>
                </a:solidFill>
              </a:rPr>
              <a:t>Fall back to HTTP when needed</a:t>
            </a:r>
          </a:p>
          <a:p>
            <a:pPr defTabSz="913788" fontAlgn="base">
              <a:spcBef>
                <a:spcPts val="1200"/>
              </a:spcBef>
            </a:pPr>
            <a:r>
              <a:rPr lang="en-US" sz="2000" dirty="0">
                <a:ln>
                  <a:solidFill>
                    <a:schemeClr val="bg1">
                      <a:alpha val="0"/>
                    </a:schemeClr>
                  </a:solidFill>
                </a:ln>
                <a:solidFill>
                  <a:srgbClr val="595959">
                    <a:alpha val="99000"/>
                  </a:srgbClr>
                </a:solidFill>
              </a:rPr>
              <a:t>Guarded by Datacenter Firewall</a:t>
            </a:r>
          </a:p>
          <a:p>
            <a:pPr defTabSz="913788" fontAlgn="base">
              <a:spcBef>
                <a:spcPts val="1200"/>
              </a:spcBef>
            </a:pPr>
            <a:r>
              <a:rPr lang="en-US" sz="2000" dirty="0">
                <a:ln>
                  <a:solidFill>
                    <a:schemeClr val="bg1">
                      <a:alpha val="0"/>
                    </a:schemeClr>
                  </a:solidFill>
                </a:ln>
                <a:solidFill>
                  <a:srgbClr val="595959">
                    <a:alpha val="99000"/>
                  </a:srgbClr>
                </a:solidFill>
              </a:rPr>
              <a:t>Secured with Access Control</a:t>
            </a:r>
          </a:p>
        </p:txBody>
      </p:sp>
      <p:sp>
        <p:nvSpPr>
          <p:cNvPr id="3" name="Rectangle 2"/>
          <p:cNvSpPr/>
          <p:nvPr>
            <p:custDataLst>
              <p:tags r:id="rId6"/>
            </p:custDataLst>
          </p:nvPr>
        </p:nvSpPr>
        <p:spPr bwMode="auto">
          <a:xfrm>
            <a:off x="4315968" y="1419272"/>
            <a:ext cx="862061" cy="14562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Rectangle 3"/>
          <p:cNvSpPr/>
          <p:nvPr>
            <p:custDataLst>
              <p:tags r:id="rId7"/>
            </p:custDataLst>
          </p:nvPr>
        </p:nvSpPr>
        <p:spPr>
          <a:xfrm>
            <a:off x="5178030" y="1419272"/>
            <a:ext cx="6498033" cy="1456292"/>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smtClean="0">
                <a:ln>
                  <a:solidFill>
                    <a:schemeClr val="bg1">
                      <a:alpha val="0"/>
                    </a:schemeClr>
                  </a:solidFill>
                </a:ln>
                <a:solidFill>
                  <a:schemeClr val="bg1">
                    <a:alpha val="99000"/>
                  </a:schemeClr>
                </a:solidFill>
                <a:effectLst/>
                <a:uLnTx/>
                <a:uFillTx/>
                <a:ea typeface="+mn-ea"/>
                <a:cs typeface="+mn-cs"/>
              </a:rPr>
              <a:t>Service Bus</a:t>
            </a:r>
            <a:endParaRPr kumimoji="0" lang="en-US" sz="2000" i="0" u="none" strike="noStrike" kern="0" cap="none" spc="0" normalizeH="0" baseline="0" noProof="0" dirty="0">
              <a:ln>
                <a:solidFill>
                  <a:schemeClr val="bg1">
                    <a:alpha val="0"/>
                  </a:schemeClr>
                </a:solidFill>
              </a:ln>
              <a:solidFill>
                <a:schemeClr val="bg1">
                  <a:alpha val="99000"/>
                </a:schemeClr>
              </a:solidFill>
              <a:effectLst/>
              <a:uLnTx/>
              <a:uFillTx/>
              <a:ea typeface="+mn-ea"/>
              <a:cs typeface="+mn-cs"/>
            </a:endParaRPr>
          </a:p>
        </p:txBody>
      </p:sp>
      <p:sp>
        <p:nvSpPr>
          <p:cNvPr id="43" name="Freeform 42"/>
          <p:cNvSpPr/>
          <p:nvPr>
            <p:custDataLst>
              <p:tags r:id="rId8"/>
            </p:custDataLst>
          </p:nvPr>
        </p:nvSpPr>
        <p:spPr>
          <a:xfrm>
            <a:off x="8505748" y="2324052"/>
            <a:ext cx="644392" cy="579579"/>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5" name="Group 4"/>
          <p:cNvGrpSpPr/>
          <p:nvPr>
            <p:custDataLst>
              <p:tags r:id="rId9"/>
            </p:custDataLst>
          </p:nvPr>
        </p:nvGrpSpPr>
        <p:grpSpPr>
          <a:xfrm>
            <a:off x="5178030" y="2897762"/>
            <a:ext cx="6498033" cy="409464"/>
            <a:chOff x="3145174" y="2815994"/>
            <a:chExt cx="5898476" cy="403774"/>
          </a:xfrm>
        </p:grpSpPr>
        <p:sp>
          <p:nvSpPr>
            <p:cNvPr id="6" name="Rectangle 5"/>
            <p:cNvSpPr/>
            <p:nvPr/>
          </p:nvSpPr>
          <p:spPr>
            <a:xfrm>
              <a:off x="3145174"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7" name="Rectangle 6"/>
            <p:cNvSpPr/>
            <p:nvPr/>
          </p:nvSpPr>
          <p:spPr>
            <a:xfrm>
              <a:off x="3570837"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8" name="Rectangle 7"/>
            <p:cNvSpPr/>
            <p:nvPr/>
          </p:nvSpPr>
          <p:spPr>
            <a:xfrm>
              <a:off x="3996500"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9" name="Rectangle 8"/>
            <p:cNvSpPr/>
            <p:nvPr/>
          </p:nvSpPr>
          <p:spPr>
            <a:xfrm>
              <a:off x="4422163"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0" name="Rectangle 9"/>
            <p:cNvSpPr/>
            <p:nvPr/>
          </p:nvSpPr>
          <p:spPr>
            <a:xfrm>
              <a:off x="4847826"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1" name="Rectangle 10"/>
            <p:cNvSpPr/>
            <p:nvPr/>
          </p:nvSpPr>
          <p:spPr>
            <a:xfrm>
              <a:off x="5273489"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2" name="Rectangle 11"/>
            <p:cNvSpPr/>
            <p:nvPr/>
          </p:nvSpPr>
          <p:spPr>
            <a:xfrm>
              <a:off x="5699152" y="2815994"/>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3" name="Rectangle 12"/>
            <p:cNvSpPr/>
            <p:nvPr/>
          </p:nvSpPr>
          <p:spPr>
            <a:xfrm>
              <a:off x="6124815"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4" name="Rectangle 13"/>
            <p:cNvSpPr/>
            <p:nvPr/>
          </p:nvSpPr>
          <p:spPr>
            <a:xfrm>
              <a:off x="6550478"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5" name="Rectangle 14"/>
            <p:cNvSpPr/>
            <p:nvPr/>
          </p:nvSpPr>
          <p:spPr>
            <a:xfrm>
              <a:off x="6976141"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6" name="Rectangle 15"/>
            <p:cNvSpPr/>
            <p:nvPr/>
          </p:nvSpPr>
          <p:spPr>
            <a:xfrm>
              <a:off x="7401804"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7" name="Rectangle 16"/>
            <p:cNvSpPr/>
            <p:nvPr/>
          </p:nvSpPr>
          <p:spPr>
            <a:xfrm>
              <a:off x="7827467"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8" name="Rectangle 17"/>
            <p:cNvSpPr/>
            <p:nvPr/>
          </p:nvSpPr>
          <p:spPr>
            <a:xfrm>
              <a:off x="8253130"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sp>
          <p:nvSpPr>
            <p:cNvPr id="19" name="Rectangle 18"/>
            <p:cNvSpPr/>
            <p:nvPr/>
          </p:nvSpPr>
          <p:spPr>
            <a:xfrm>
              <a:off x="8678796" y="2815994"/>
              <a:ext cx="364854" cy="403774"/>
            </a:xfrm>
            <a:prstGeom prst="rect">
              <a:avLst/>
            </a:prstGeom>
            <a:solidFill>
              <a:schemeClr val="accent6">
                <a:lumMod val="60000"/>
                <a:lumOff val="40000"/>
              </a:schemeClr>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Segoe"/>
                <a:ea typeface="+mn-ea"/>
                <a:cs typeface="+mn-cs"/>
              </a:endParaRPr>
            </a:p>
          </p:txBody>
        </p:sp>
      </p:grpSp>
      <p:grpSp>
        <p:nvGrpSpPr>
          <p:cNvPr id="166" name="Group 165"/>
          <p:cNvGrpSpPr/>
          <p:nvPr>
            <p:custDataLst>
              <p:tags r:id="rId10"/>
            </p:custDataLst>
          </p:nvPr>
        </p:nvGrpSpPr>
        <p:grpSpPr>
          <a:xfrm>
            <a:off x="6999043" y="1505415"/>
            <a:ext cx="2181462" cy="951401"/>
            <a:chOff x="7720280" y="1543715"/>
            <a:chExt cx="1452197" cy="688029"/>
          </a:xfrm>
        </p:grpSpPr>
        <p:sp>
          <p:nvSpPr>
            <p:cNvPr id="20" name="Oval 97"/>
            <p:cNvSpPr>
              <a:spLocks noChangeArrowheads="1"/>
            </p:cNvSpPr>
            <p:nvPr>
              <p:custDataLst>
                <p:tags r:id="rId27"/>
              </p:custDataLst>
            </p:nvPr>
          </p:nvSpPr>
          <p:spPr bwMode="auto">
            <a:xfrm>
              <a:off x="8358415" y="1543715"/>
              <a:ext cx="189178" cy="192024"/>
            </a:xfrm>
            <a:prstGeom prst="ellipse">
              <a:avLst/>
            </a:prstGeom>
            <a:solidFill>
              <a:schemeClr val="accent2">
                <a:lumMod val="75000"/>
              </a:schemeClr>
            </a:solidFill>
            <a:ln w="254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solidFill>
                  <a:srgbClr val="FFFFFF"/>
                </a:solidFill>
                <a:latin typeface="Segoe"/>
              </a:endParaRPr>
            </a:p>
          </p:txBody>
        </p:sp>
        <p:sp>
          <p:nvSpPr>
            <p:cNvPr id="21" name="Oval 96"/>
            <p:cNvSpPr>
              <a:spLocks noChangeArrowheads="1"/>
            </p:cNvSpPr>
            <p:nvPr>
              <p:custDataLst>
                <p:tags r:id="rId28"/>
              </p:custDataLst>
            </p:nvPr>
          </p:nvSpPr>
          <p:spPr bwMode="auto">
            <a:xfrm>
              <a:off x="7951955" y="1776525"/>
              <a:ext cx="189178" cy="192024"/>
            </a:xfrm>
            <a:prstGeom prst="ellipse">
              <a:avLst/>
            </a:prstGeom>
            <a:solidFill>
              <a:schemeClr val="accent4"/>
            </a:solidFill>
            <a:ln w="254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solidFill>
                  <a:srgbClr val="FFFFFF"/>
                </a:solidFill>
                <a:latin typeface="Segoe"/>
              </a:endParaRPr>
            </a:p>
          </p:txBody>
        </p:sp>
        <p:sp>
          <p:nvSpPr>
            <p:cNvPr id="22" name="Oval 95"/>
            <p:cNvSpPr>
              <a:spLocks noChangeArrowheads="1"/>
            </p:cNvSpPr>
            <p:nvPr>
              <p:custDataLst>
                <p:tags r:id="rId29"/>
              </p:custDataLst>
            </p:nvPr>
          </p:nvSpPr>
          <p:spPr bwMode="auto">
            <a:xfrm>
              <a:off x="8764875" y="1776525"/>
              <a:ext cx="189178" cy="192024"/>
            </a:xfrm>
            <a:prstGeom prst="ellipse">
              <a:avLst/>
            </a:prstGeom>
            <a:solidFill>
              <a:schemeClr val="accent4"/>
            </a:solidFill>
            <a:ln w="254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a:ea typeface="+mn-ea"/>
                <a:cs typeface="+mn-cs"/>
              </a:endParaRPr>
            </a:p>
          </p:txBody>
        </p:sp>
        <p:sp>
          <p:nvSpPr>
            <p:cNvPr id="23" name="Oval 94"/>
            <p:cNvSpPr>
              <a:spLocks noChangeArrowheads="1"/>
            </p:cNvSpPr>
            <p:nvPr>
              <p:custDataLst>
                <p:tags r:id="rId30"/>
              </p:custDataLst>
            </p:nvPr>
          </p:nvSpPr>
          <p:spPr bwMode="auto">
            <a:xfrm>
              <a:off x="8983299" y="2039720"/>
              <a:ext cx="189178" cy="192024"/>
            </a:xfrm>
            <a:prstGeom prst="ellipse">
              <a:avLst/>
            </a:prstGeom>
            <a:solidFill>
              <a:schemeClr val="accent4"/>
            </a:solidFill>
            <a:ln w="254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solidFill>
                  <a:srgbClr val="FFFFFF"/>
                </a:solidFill>
                <a:latin typeface="Segoe"/>
              </a:endParaRPr>
            </a:p>
          </p:txBody>
        </p:sp>
        <p:sp>
          <p:nvSpPr>
            <p:cNvPr id="24" name="Oval 92"/>
            <p:cNvSpPr>
              <a:spLocks noChangeArrowheads="1"/>
            </p:cNvSpPr>
            <p:nvPr>
              <p:custDataLst>
                <p:tags r:id="rId31"/>
              </p:custDataLst>
            </p:nvPr>
          </p:nvSpPr>
          <p:spPr bwMode="auto">
            <a:xfrm>
              <a:off x="8141133" y="2039720"/>
              <a:ext cx="189178" cy="192024"/>
            </a:xfrm>
            <a:prstGeom prst="ellipse">
              <a:avLst/>
            </a:prstGeom>
            <a:solidFill>
              <a:schemeClr val="accent4"/>
            </a:solidFill>
            <a:ln w="254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solidFill>
                  <a:srgbClr val="FFFFFF"/>
                </a:solidFill>
                <a:latin typeface="Segoe"/>
              </a:endParaRPr>
            </a:p>
          </p:txBody>
        </p:sp>
        <p:sp>
          <p:nvSpPr>
            <p:cNvPr id="25" name="Oval 91"/>
            <p:cNvSpPr>
              <a:spLocks noChangeArrowheads="1"/>
            </p:cNvSpPr>
            <p:nvPr>
              <p:custDataLst>
                <p:tags r:id="rId32"/>
              </p:custDataLst>
            </p:nvPr>
          </p:nvSpPr>
          <p:spPr bwMode="auto">
            <a:xfrm>
              <a:off x="7720280" y="2039720"/>
              <a:ext cx="189178" cy="192024"/>
            </a:xfrm>
            <a:prstGeom prst="ellipse">
              <a:avLst/>
            </a:prstGeom>
            <a:solidFill>
              <a:schemeClr val="accent4"/>
            </a:solidFill>
            <a:ln w="254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solidFill>
                  <a:srgbClr val="FFFFFF"/>
                </a:solidFill>
                <a:latin typeface="Segoe"/>
              </a:endParaRPr>
            </a:p>
          </p:txBody>
        </p:sp>
        <p:sp>
          <p:nvSpPr>
            <p:cNvPr id="26" name="AutoShape 90"/>
            <p:cNvSpPr>
              <a:spLocks noChangeShapeType="1"/>
            </p:cNvSpPr>
            <p:nvPr>
              <p:custDataLst>
                <p:tags r:id="rId33"/>
              </p:custDataLst>
            </p:nvPr>
          </p:nvSpPr>
          <p:spPr bwMode="auto">
            <a:xfrm flipH="1">
              <a:off x="8120399" y="1639726"/>
              <a:ext cx="238015" cy="166601"/>
            </a:xfrm>
            <a:prstGeom prst="straightConnector1">
              <a:avLst/>
            </a:prstGeom>
            <a:noFill/>
            <a:ln w="254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27" name="AutoShape 88"/>
            <p:cNvSpPr>
              <a:spLocks noChangeShapeType="1"/>
            </p:cNvSpPr>
            <p:nvPr>
              <p:custDataLst>
                <p:tags r:id="rId34"/>
              </p:custDataLst>
            </p:nvPr>
          </p:nvSpPr>
          <p:spPr bwMode="auto">
            <a:xfrm flipH="1">
              <a:off x="8723292" y="1934871"/>
              <a:ext cx="69457" cy="119400"/>
            </a:xfrm>
            <a:prstGeom prst="straightConnector1">
              <a:avLst/>
            </a:prstGeom>
            <a:noFill/>
            <a:ln w="254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28" name="AutoShape 87"/>
            <p:cNvSpPr>
              <a:spLocks noChangeShapeType="1"/>
            </p:cNvSpPr>
            <p:nvPr>
              <p:custDataLst>
                <p:tags r:id="rId35"/>
              </p:custDataLst>
            </p:nvPr>
          </p:nvSpPr>
          <p:spPr bwMode="auto">
            <a:xfrm>
              <a:off x="8926180" y="1934871"/>
              <a:ext cx="84993" cy="119400"/>
            </a:xfrm>
            <a:prstGeom prst="straightConnector1">
              <a:avLst/>
            </a:prstGeom>
            <a:noFill/>
            <a:ln w="254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29" name="AutoShape 86"/>
            <p:cNvSpPr>
              <a:spLocks noChangeShapeType="1"/>
            </p:cNvSpPr>
            <p:nvPr>
              <p:custDataLst>
                <p:tags r:id="rId36"/>
              </p:custDataLst>
            </p:nvPr>
          </p:nvSpPr>
          <p:spPr bwMode="auto">
            <a:xfrm>
              <a:off x="8113259" y="1934871"/>
              <a:ext cx="55749" cy="119400"/>
            </a:xfrm>
            <a:prstGeom prst="straightConnector1">
              <a:avLst/>
            </a:prstGeom>
            <a:noFill/>
            <a:ln w="254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30" name="AutoShape 85"/>
            <p:cNvSpPr>
              <a:spLocks noChangeShapeType="1"/>
            </p:cNvSpPr>
            <p:nvPr>
              <p:custDataLst>
                <p:tags r:id="rId37"/>
              </p:custDataLst>
            </p:nvPr>
          </p:nvSpPr>
          <p:spPr bwMode="auto">
            <a:xfrm flipH="1">
              <a:off x="7881584" y="1934871"/>
              <a:ext cx="98245" cy="119400"/>
            </a:xfrm>
            <a:prstGeom prst="straightConnector1">
              <a:avLst/>
            </a:prstGeom>
            <a:noFill/>
            <a:ln w="254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41" name="AutoShape 90"/>
            <p:cNvSpPr>
              <a:spLocks noChangeShapeType="1"/>
            </p:cNvSpPr>
            <p:nvPr>
              <p:custDataLst>
                <p:tags r:id="rId38"/>
              </p:custDataLst>
            </p:nvPr>
          </p:nvSpPr>
          <p:spPr bwMode="auto">
            <a:xfrm>
              <a:off x="8549972" y="1639726"/>
              <a:ext cx="238015" cy="166601"/>
            </a:xfrm>
            <a:prstGeom prst="straightConnector1">
              <a:avLst/>
            </a:prstGeom>
            <a:noFill/>
            <a:ln w="254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42" name="Oval 93"/>
            <p:cNvSpPr>
              <a:spLocks noChangeArrowheads="1"/>
            </p:cNvSpPr>
            <p:nvPr>
              <p:custDataLst>
                <p:tags r:id="rId39"/>
              </p:custDataLst>
            </p:nvPr>
          </p:nvSpPr>
          <p:spPr bwMode="auto">
            <a:xfrm>
              <a:off x="8561988" y="2039720"/>
              <a:ext cx="189178" cy="192024"/>
            </a:xfrm>
            <a:prstGeom prst="ellipse">
              <a:avLst/>
            </a:prstGeom>
            <a:solidFill>
              <a:schemeClr val="accent3"/>
            </a:solidFill>
            <a:ln w="254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solidFill>
                  <a:srgbClr val="FFFFFF"/>
                </a:solidFill>
                <a:latin typeface="Segoe"/>
              </a:endParaRPr>
            </a:p>
          </p:txBody>
        </p:sp>
      </p:grpSp>
      <p:sp>
        <p:nvSpPr>
          <p:cNvPr id="45" name="Rectangle 44"/>
          <p:cNvSpPr/>
          <p:nvPr>
            <p:custDataLst>
              <p:tags r:id="rId11"/>
            </p:custDataLst>
          </p:nvPr>
        </p:nvSpPr>
        <p:spPr bwMode="auto">
          <a:xfrm>
            <a:off x="4315968" y="2897762"/>
            <a:ext cx="862061" cy="4094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TextBox 45"/>
          <p:cNvSpPr txBox="1"/>
          <p:nvPr>
            <p:custDataLst>
              <p:tags r:id="rId12"/>
            </p:custDataLst>
          </p:nvPr>
        </p:nvSpPr>
        <p:spPr>
          <a:xfrm>
            <a:off x="4422959" y="2915225"/>
            <a:ext cx="678122" cy="374536"/>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595959"/>
                </a:solidFill>
                <a:effectLst/>
                <a:uLnTx/>
                <a:uFillTx/>
              </a:rPr>
              <a:t>Frontend</a:t>
            </a:r>
            <a:br>
              <a:rPr kumimoji="0" lang="en-US" sz="1200" b="0" i="0" u="none" strike="noStrike" kern="0" cap="none" spc="0" normalizeH="0" baseline="0" noProof="0" dirty="0" smtClean="0">
                <a:ln>
                  <a:solidFill>
                    <a:schemeClr val="bg1">
                      <a:alpha val="0"/>
                    </a:schemeClr>
                  </a:solidFill>
                </a:ln>
                <a:solidFill>
                  <a:srgbClr val="595959"/>
                </a:solidFill>
                <a:effectLst/>
                <a:uLnTx/>
                <a:uFillTx/>
              </a:rPr>
            </a:br>
            <a:r>
              <a:rPr kumimoji="0" lang="en-US" sz="1200" b="0" i="0" u="none" strike="noStrike" kern="0" cap="none" spc="0" normalizeH="0" baseline="0" noProof="0" dirty="0" smtClean="0">
                <a:ln>
                  <a:solidFill>
                    <a:schemeClr val="bg1">
                      <a:alpha val="0"/>
                    </a:schemeClr>
                  </a:solidFill>
                </a:ln>
                <a:solidFill>
                  <a:srgbClr val="595959"/>
                </a:solidFill>
                <a:effectLst/>
                <a:uLnTx/>
                <a:uFillTx/>
              </a:rPr>
              <a:t>Nodes</a:t>
            </a:r>
            <a:endParaRPr kumimoji="0" lang="en-US" sz="1200" b="0" i="0" u="none" strike="noStrike" kern="0" cap="none" spc="0" normalizeH="0" baseline="0" noProof="0" dirty="0">
              <a:ln>
                <a:solidFill>
                  <a:schemeClr val="bg1">
                    <a:alpha val="0"/>
                  </a:schemeClr>
                </a:solidFill>
              </a:ln>
              <a:solidFill>
                <a:srgbClr val="595959"/>
              </a:solidFill>
              <a:effectLst/>
              <a:uLnTx/>
              <a:uFillTx/>
            </a:endParaRPr>
          </a:p>
        </p:txBody>
      </p:sp>
      <p:sp>
        <p:nvSpPr>
          <p:cNvPr id="50" name="Left-Right Arrow 49"/>
          <p:cNvSpPr/>
          <p:nvPr>
            <p:custDataLst>
              <p:tags r:id="rId13"/>
            </p:custDataLst>
          </p:nvPr>
        </p:nvSpPr>
        <p:spPr bwMode="auto">
          <a:xfrm>
            <a:off x="5457760" y="3391363"/>
            <a:ext cx="895759" cy="427859"/>
          </a:xfrm>
          <a:prstGeom prst="leftRightArrow">
            <a:avLst>
              <a:gd name="adj1" fmla="val 61421"/>
              <a:gd name="adj2" fmla="val 30607"/>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defRPr/>
            </a:pPr>
            <a:r>
              <a:rPr lang="en-US" sz="1600" b="1" dirty="0">
                <a:ln>
                  <a:solidFill>
                    <a:schemeClr val="bg1">
                      <a:alpha val="0"/>
                    </a:schemeClr>
                  </a:solidFill>
                </a:ln>
                <a:solidFill>
                  <a:schemeClr val="bg1">
                    <a:alpha val="99000"/>
                  </a:schemeClr>
                </a:solidFill>
              </a:rPr>
              <a:t>NLB</a:t>
            </a:r>
          </a:p>
        </p:txBody>
      </p:sp>
      <p:grpSp>
        <p:nvGrpSpPr>
          <p:cNvPr id="164" name="Group 163"/>
          <p:cNvGrpSpPr/>
          <p:nvPr>
            <p:custDataLst>
              <p:tags r:id="rId14"/>
            </p:custDataLst>
          </p:nvPr>
        </p:nvGrpSpPr>
        <p:grpSpPr>
          <a:xfrm>
            <a:off x="5184596" y="3289759"/>
            <a:ext cx="6443402" cy="3315256"/>
            <a:chOff x="5784948" y="2652196"/>
            <a:chExt cx="5848886" cy="3602904"/>
          </a:xfrm>
        </p:grpSpPr>
        <p:sp>
          <p:nvSpPr>
            <p:cNvPr id="160" name="Freeform 159"/>
            <p:cNvSpPr/>
            <p:nvPr/>
          </p:nvSpPr>
          <p:spPr bwMode="auto">
            <a:xfrm>
              <a:off x="9772650" y="2652196"/>
              <a:ext cx="1479148" cy="2738953"/>
            </a:xfrm>
            <a:custGeom>
              <a:avLst/>
              <a:gdLst>
                <a:gd name="connsiteX0" fmla="*/ 0 w 1257300"/>
                <a:gd name="connsiteY0" fmla="*/ 0 h 2714625"/>
                <a:gd name="connsiteX1" fmla="*/ 0 w 1257300"/>
                <a:gd name="connsiteY1" fmla="*/ 400050 h 2714625"/>
                <a:gd name="connsiteX2" fmla="*/ 1257300 w 1257300"/>
                <a:gd name="connsiteY2" fmla="*/ 400050 h 2714625"/>
                <a:gd name="connsiteX3" fmla="*/ 1257300 w 125730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1257300" h="2714625">
                  <a:moveTo>
                    <a:pt x="0" y="0"/>
                  </a:moveTo>
                  <a:lnTo>
                    <a:pt x="0" y="400050"/>
                  </a:lnTo>
                  <a:lnTo>
                    <a:pt x="1257300" y="400050"/>
                  </a:lnTo>
                  <a:lnTo>
                    <a:pt x="1257300" y="2714625"/>
                  </a:lnTo>
                </a:path>
              </a:pathLst>
            </a:custGeom>
            <a:ln w="508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9" name="Freeform 158"/>
            <p:cNvSpPr/>
            <p:nvPr/>
          </p:nvSpPr>
          <p:spPr bwMode="auto">
            <a:xfrm>
              <a:off x="9397092" y="2695576"/>
              <a:ext cx="1580207" cy="3064649"/>
            </a:xfrm>
            <a:custGeom>
              <a:avLst/>
              <a:gdLst>
                <a:gd name="connsiteX0" fmla="*/ 1495425 w 1495425"/>
                <a:gd name="connsiteY0" fmla="*/ 2876550 h 2876550"/>
                <a:gd name="connsiteX1" fmla="*/ 1495425 w 1495425"/>
                <a:gd name="connsiteY1" fmla="*/ 504825 h 2876550"/>
                <a:gd name="connsiteX2" fmla="*/ 0 w 1495425"/>
                <a:gd name="connsiteY2" fmla="*/ 504825 h 2876550"/>
                <a:gd name="connsiteX3" fmla="*/ 0 w 1495425"/>
                <a:gd name="connsiteY3" fmla="*/ 0 h 2876550"/>
              </a:gdLst>
              <a:ahLst/>
              <a:cxnLst>
                <a:cxn ang="0">
                  <a:pos x="connsiteX0" y="connsiteY0"/>
                </a:cxn>
                <a:cxn ang="0">
                  <a:pos x="connsiteX1" y="connsiteY1"/>
                </a:cxn>
                <a:cxn ang="0">
                  <a:pos x="connsiteX2" y="connsiteY2"/>
                </a:cxn>
                <a:cxn ang="0">
                  <a:pos x="connsiteX3" y="connsiteY3"/>
                </a:cxn>
              </a:cxnLst>
              <a:rect l="l" t="t" r="r" b="b"/>
              <a:pathLst>
                <a:path w="1495425" h="2876550">
                  <a:moveTo>
                    <a:pt x="1495425" y="2876550"/>
                  </a:moveTo>
                  <a:lnTo>
                    <a:pt x="1495425" y="504825"/>
                  </a:lnTo>
                  <a:lnTo>
                    <a:pt x="0" y="504825"/>
                  </a:lnTo>
                  <a:lnTo>
                    <a:pt x="0" y="0"/>
                  </a:lnTo>
                </a:path>
              </a:pathLst>
            </a:custGeom>
            <a:ln w="508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1" name="Group 30"/>
            <p:cNvGrpSpPr/>
            <p:nvPr>
              <p:custDataLst>
                <p:tags r:id="rId18"/>
              </p:custDataLst>
            </p:nvPr>
          </p:nvGrpSpPr>
          <p:grpSpPr>
            <a:xfrm>
              <a:off x="5784948" y="5454159"/>
              <a:ext cx="1313068" cy="800941"/>
              <a:chOff x="3947925" y="5276851"/>
              <a:chExt cx="1313068" cy="800941"/>
            </a:xfrm>
          </p:grpSpPr>
          <p:sp>
            <p:nvSpPr>
              <p:cNvPr id="32" name="Round Same Side Corner Rectangle 102"/>
              <p:cNvSpPr/>
              <p:nvPr/>
            </p:nvSpPr>
            <p:spPr bwMode="auto">
              <a:xfrm>
                <a:off x="3947925"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solidFill>
                    <a:srgbClr val="FFFFFF"/>
                  </a:solidFill>
                  <a:latin typeface="Segoe"/>
                </a:endParaRPr>
              </a:p>
            </p:txBody>
          </p:sp>
          <p:sp>
            <p:nvSpPr>
              <p:cNvPr id="33" name="AutoShape 77"/>
              <p:cNvSpPr>
                <a:spLocks noChangeArrowheads="1"/>
              </p:cNvSpPr>
              <p:nvPr/>
            </p:nvSpPr>
            <p:spPr bwMode="auto">
              <a:xfrm>
                <a:off x="4059817" y="5401246"/>
                <a:ext cx="1089284" cy="676546"/>
              </a:xfrm>
              <a:prstGeom prst="rect">
                <a:avLst/>
              </a:prstGeom>
              <a:solidFill>
                <a:schemeClr val="accent3"/>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47" name="Group 46"/>
            <p:cNvGrpSpPr/>
            <p:nvPr>
              <p:custDataLst>
                <p:tags r:id="rId19"/>
              </p:custDataLst>
            </p:nvPr>
          </p:nvGrpSpPr>
          <p:grpSpPr>
            <a:xfrm>
              <a:off x="10320766" y="5454159"/>
              <a:ext cx="1313068" cy="800941"/>
              <a:chOff x="6076372" y="5276851"/>
              <a:chExt cx="1313068" cy="800941"/>
            </a:xfrm>
          </p:grpSpPr>
          <p:sp>
            <p:nvSpPr>
              <p:cNvPr id="48" name="AutoShape 77"/>
              <p:cNvSpPr>
                <a:spLocks noChangeArrowheads="1"/>
              </p:cNvSpPr>
              <p:nvPr/>
            </p:nvSpPr>
            <p:spPr bwMode="auto">
              <a:xfrm>
                <a:off x="6188264" y="5401246"/>
                <a:ext cx="1089284" cy="676546"/>
              </a:xfrm>
              <a:prstGeom prst="rect">
                <a:avLst/>
              </a:prstGeom>
              <a:solidFill>
                <a:schemeClr val="accent3"/>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49"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solidFill>
                    <a:srgbClr val="FFFFFF"/>
                  </a:solidFill>
                  <a:latin typeface="Segoe"/>
                </a:endParaRPr>
              </a:p>
            </p:txBody>
          </p:sp>
        </p:grpSp>
        <p:sp>
          <p:nvSpPr>
            <p:cNvPr id="61" name="TextBox 60"/>
            <p:cNvSpPr txBox="1"/>
            <p:nvPr>
              <p:custDataLst>
                <p:tags r:id="rId20"/>
              </p:custDataLst>
            </p:nvPr>
          </p:nvSpPr>
          <p:spPr>
            <a:xfrm flipH="1">
              <a:off x="10134219" y="4497789"/>
              <a:ext cx="716498" cy="602065"/>
            </a:xfrm>
            <a:prstGeom prst="rect">
              <a:avLst/>
            </a:prstGeom>
            <a:noFill/>
            <a:effectLst/>
          </p:spPr>
          <p:txBody>
            <a:bodyPr wrap="square" lIns="0" tIns="0" rIns="0" bIns="0" rtlCol="0">
              <a:spAutoFit/>
            </a:bodyPr>
            <a:lstStyle/>
            <a:p>
              <a:pPr marR="0" lvl="0" indent="0"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chemeClr val="accent4">
                      <a:lumMod val="75000"/>
                      <a:alpha val="99000"/>
                    </a:schemeClr>
                  </a:solidFill>
                </a:rPr>
                <a:t>outbound </a:t>
              </a:r>
              <a:r>
                <a:rPr lang="en-US" sz="1200" dirty="0" smtClean="0">
                  <a:ln>
                    <a:solidFill>
                      <a:schemeClr val="bg1">
                        <a:alpha val="0"/>
                      </a:schemeClr>
                    </a:solidFill>
                  </a:ln>
                  <a:solidFill>
                    <a:schemeClr val="accent4">
                      <a:lumMod val="75000"/>
                      <a:alpha val="99000"/>
                    </a:schemeClr>
                  </a:solidFill>
                </a:rPr>
                <a:t>socket rendezvous</a:t>
              </a:r>
              <a:endParaRPr lang="en-US" sz="1200" dirty="0">
                <a:ln>
                  <a:solidFill>
                    <a:schemeClr val="bg1">
                      <a:alpha val="0"/>
                    </a:schemeClr>
                  </a:solidFill>
                </a:ln>
                <a:solidFill>
                  <a:schemeClr val="accent4">
                    <a:lumMod val="75000"/>
                    <a:alpha val="99000"/>
                  </a:schemeClr>
                </a:solidFill>
              </a:endParaRPr>
            </a:p>
          </p:txBody>
        </p:sp>
        <p:grpSp>
          <p:nvGrpSpPr>
            <p:cNvPr id="126" name="Group 125"/>
            <p:cNvGrpSpPr/>
            <p:nvPr>
              <p:custDataLst>
                <p:tags r:id="rId21"/>
              </p:custDataLst>
            </p:nvPr>
          </p:nvGrpSpPr>
          <p:grpSpPr>
            <a:xfrm>
              <a:off x="7991024" y="3394439"/>
              <a:ext cx="1452554" cy="1739041"/>
              <a:chOff x="8393159" y="3573398"/>
              <a:chExt cx="1452554" cy="1739041"/>
            </a:xfrm>
          </p:grpSpPr>
          <p:sp>
            <p:nvSpPr>
              <p:cNvPr id="119" name="Rectangle 118"/>
              <p:cNvSpPr/>
              <p:nvPr/>
            </p:nvSpPr>
            <p:spPr>
              <a:xfrm>
                <a:off x="8393159" y="3573398"/>
                <a:ext cx="1452554" cy="1739041"/>
              </a:xfrm>
              <a:prstGeom prst="rect">
                <a:avLst/>
              </a:prstGeom>
              <a:solidFill>
                <a:schemeClr val="accent6">
                  <a:lumMod val="60000"/>
                  <a:lumOff val="40000"/>
                </a:schemeClr>
              </a:solidFill>
              <a:ln w="6350" cap="flat" cmpd="sng" algn="ctr">
                <a:noFill/>
                <a:prstDash val="solid"/>
              </a:ln>
              <a:effectLst/>
            </p:spPr>
            <p:txBody>
              <a:bodyPr rtlCol="0" anchor="b"/>
              <a:lstStyle/>
              <a:p>
                <a:pPr algn="ctr" defTabSz="914400">
                  <a:defRPr/>
                </a:pPr>
                <a:r>
                  <a:rPr lang="en-US" sz="2000" kern="0" dirty="0">
                    <a:ln>
                      <a:solidFill>
                        <a:schemeClr val="bg1">
                          <a:alpha val="0"/>
                        </a:schemeClr>
                      </a:solidFill>
                    </a:ln>
                    <a:solidFill>
                      <a:schemeClr val="bg1">
                        <a:alpha val="99000"/>
                      </a:schemeClr>
                    </a:solidFill>
                  </a:rPr>
                  <a:t>Forwarder</a:t>
                </a:r>
              </a:p>
            </p:txBody>
          </p:sp>
          <p:sp>
            <p:nvSpPr>
              <p:cNvPr id="120" name="Rectangle 119"/>
              <p:cNvSpPr/>
              <p:nvPr/>
            </p:nvSpPr>
            <p:spPr bwMode="auto">
              <a:xfrm>
                <a:off x="8808174" y="3940158"/>
                <a:ext cx="622523" cy="745303"/>
              </a:xfrm>
              <a:prstGeom prst="rect">
                <a:avLst/>
              </a:prstGeom>
              <a:solidFill>
                <a:schemeClr val="accent6">
                  <a:lumMod val="60000"/>
                  <a:lumOff val="4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kern="0" dirty="0" smtClean="0">
                  <a:solidFill>
                    <a:srgbClr val="FFFFFF"/>
                  </a:solidFill>
                  <a:latin typeface="Segoe Light" pitchFamily="34" charset="0"/>
                </a:endParaRPr>
              </a:p>
            </p:txBody>
          </p:sp>
        </p:grpSp>
        <p:sp>
          <p:nvSpPr>
            <p:cNvPr id="134" name="Oval 133"/>
            <p:cNvSpPr/>
            <p:nvPr>
              <p:custDataLst>
                <p:tags r:id="rId22"/>
              </p:custDataLst>
            </p:nvPr>
          </p:nvSpPr>
          <p:spPr bwMode="auto">
            <a:xfrm>
              <a:off x="9628693" y="5760225"/>
              <a:ext cx="332012" cy="397495"/>
            </a:xfrm>
            <a:prstGeom prst="ellipse">
              <a:avLst/>
            </a:prstGeom>
            <a:solidFill>
              <a:schemeClr val="accent6">
                <a:lumMod val="60000"/>
                <a:lumOff val="4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1800" b="1" dirty="0">
                  <a:ln>
                    <a:solidFill>
                      <a:schemeClr val="bg1">
                        <a:alpha val="0"/>
                      </a:schemeClr>
                    </a:solidFill>
                  </a:ln>
                  <a:solidFill>
                    <a:schemeClr val="bg1">
                      <a:alpha val="99000"/>
                    </a:schemeClr>
                  </a:solidFill>
                </a:rPr>
                <a:t>4</a:t>
              </a:r>
            </a:p>
          </p:txBody>
        </p:sp>
        <p:sp>
          <p:nvSpPr>
            <p:cNvPr id="139" name="Freeform 138"/>
            <p:cNvSpPr/>
            <p:nvPr>
              <p:custDataLst>
                <p:tags r:id="rId23"/>
              </p:custDataLst>
            </p:nvPr>
          </p:nvSpPr>
          <p:spPr bwMode="auto">
            <a:xfrm>
              <a:off x="9050433" y="4063636"/>
              <a:ext cx="1350866" cy="1854564"/>
            </a:xfrm>
            <a:custGeom>
              <a:avLst/>
              <a:gdLst>
                <a:gd name="connsiteX0" fmla="*/ 1511300 w 1511300"/>
                <a:gd name="connsiteY0" fmla="*/ 2197100 h 2197100"/>
                <a:gd name="connsiteX1" fmla="*/ 1143000 w 1511300"/>
                <a:gd name="connsiteY1" fmla="*/ 2197100 h 2197100"/>
                <a:gd name="connsiteX2" fmla="*/ 1143000 w 1511300"/>
                <a:gd name="connsiteY2" fmla="*/ 0 h 2197100"/>
                <a:gd name="connsiteX3" fmla="*/ 0 w 1511300"/>
                <a:gd name="connsiteY3" fmla="*/ 0 h 2197100"/>
              </a:gdLst>
              <a:ahLst/>
              <a:cxnLst>
                <a:cxn ang="0">
                  <a:pos x="connsiteX0" y="connsiteY0"/>
                </a:cxn>
                <a:cxn ang="0">
                  <a:pos x="connsiteX1" y="connsiteY1"/>
                </a:cxn>
                <a:cxn ang="0">
                  <a:pos x="connsiteX2" y="connsiteY2"/>
                </a:cxn>
                <a:cxn ang="0">
                  <a:pos x="connsiteX3" y="connsiteY3"/>
                </a:cxn>
              </a:cxnLst>
              <a:rect l="l" t="t" r="r" b="b"/>
              <a:pathLst>
                <a:path w="1511300" h="2197100">
                  <a:moveTo>
                    <a:pt x="1511300" y="2197100"/>
                  </a:moveTo>
                  <a:lnTo>
                    <a:pt x="1143000" y="2197100"/>
                  </a:lnTo>
                  <a:lnTo>
                    <a:pt x="1143000" y="0"/>
                  </a:lnTo>
                  <a:lnTo>
                    <a:pt x="0" y="0"/>
                  </a:lnTo>
                </a:path>
              </a:pathLst>
            </a:custGeom>
            <a:ln w="50800">
              <a:solidFill>
                <a:schemeClr val="accent4">
                  <a:lumMod val="60000"/>
                  <a:lumOff val="40000"/>
                </a:schemeClr>
              </a:solidFill>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0" name="Freeform 139"/>
            <p:cNvSpPr/>
            <p:nvPr>
              <p:custDataLst>
                <p:tags r:id="rId24"/>
              </p:custDataLst>
            </p:nvPr>
          </p:nvSpPr>
          <p:spPr bwMode="auto">
            <a:xfrm flipH="1">
              <a:off x="6995168" y="4063636"/>
              <a:ext cx="1337798" cy="1854564"/>
            </a:xfrm>
            <a:custGeom>
              <a:avLst/>
              <a:gdLst>
                <a:gd name="connsiteX0" fmla="*/ 1511300 w 1511300"/>
                <a:gd name="connsiteY0" fmla="*/ 2197100 h 2197100"/>
                <a:gd name="connsiteX1" fmla="*/ 1143000 w 1511300"/>
                <a:gd name="connsiteY1" fmla="*/ 2197100 h 2197100"/>
                <a:gd name="connsiteX2" fmla="*/ 1143000 w 1511300"/>
                <a:gd name="connsiteY2" fmla="*/ 0 h 2197100"/>
                <a:gd name="connsiteX3" fmla="*/ 0 w 1511300"/>
                <a:gd name="connsiteY3" fmla="*/ 0 h 2197100"/>
              </a:gdLst>
              <a:ahLst/>
              <a:cxnLst>
                <a:cxn ang="0">
                  <a:pos x="connsiteX0" y="connsiteY0"/>
                </a:cxn>
                <a:cxn ang="0">
                  <a:pos x="connsiteX1" y="connsiteY1"/>
                </a:cxn>
                <a:cxn ang="0">
                  <a:pos x="connsiteX2" y="connsiteY2"/>
                </a:cxn>
                <a:cxn ang="0">
                  <a:pos x="connsiteX3" y="connsiteY3"/>
                </a:cxn>
              </a:cxnLst>
              <a:rect l="l" t="t" r="r" b="b"/>
              <a:pathLst>
                <a:path w="1511300" h="2197100">
                  <a:moveTo>
                    <a:pt x="1511300" y="2197100"/>
                  </a:moveTo>
                  <a:lnTo>
                    <a:pt x="1143000" y="2197100"/>
                  </a:lnTo>
                  <a:lnTo>
                    <a:pt x="1143000" y="0"/>
                  </a:lnTo>
                  <a:lnTo>
                    <a:pt x="0" y="0"/>
                  </a:lnTo>
                </a:path>
              </a:pathLst>
            </a:custGeom>
            <a:ln w="50800">
              <a:solidFill>
                <a:schemeClr val="accent4">
                  <a:lumMod val="60000"/>
                  <a:lumOff val="40000"/>
                </a:schemeClr>
              </a:solidFill>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1" name="TextBox 140"/>
            <p:cNvSpPr txBox="1"/>
            <p:nvPr>
              <p:custDataLst>
                <p:tags r:id="rId25"/>
              </p:custDataLst>
            </p:nvPr>
          </p:nvSpPr>
          <p:spPr>
            <a:xfrm flipH="1">
              <a:off x="6515608" y="4497789"/>
              <a:ext cx="716498" cy="602065"/>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chemeClr val="accent4">
                      <a:lumMod val="75000"/>
                      <a:alpha val="99000"/>
                    </a:schemeClr>
                  </a:solidFill>
                </a:rPr>
                <a:t>outbound </a:t>
              </a:r>
              <a:r>
                <a:rPr lang="en-US" sz="1200" dirty="0" smtClean="0">
                  <a:ln>
                    <a:solidFill>
                      <a:schemeClr val="bg1">
                        <a:alpha val="0"/>
                      </a:schemeClr>
                    </a:solidFill>
                  </a:ln>
                  <a:solidFill>
                    <a:schemeClr val="accent4">
                      <a:lumMod val="75000"/>
                      <a:alpha val="99000"/>
                    </a:schemeClr>
                  </a:solidFill>
                </a:rPr>
                <a:t>socket connect</a:t>
              </a:r>
              <a:endParaRPr lang="en-US" sz="1200" dirty="0">
                <a:ln>
                  <a:solidFill>
                    <a:schemeClr val="bg1">
                      <a:alpha val="0"/>
                    </a:schemeClr>
                  </a:solidFill>
                </a:ln>
                <a:solidFill>
                  <a:schemeClr val="accent4">
                    <a:lumMod val="75000"/>
                    <a:alpha val="99000"/>
                  </a:schemeClr>
                </a:solidFill>
              </a:endParaRPr>
            </a:p>
          </p:txBody>
        </p:sp>
        <p:cxnSp>
          <p:nvCxnSpPr>
            <p:cNvPr id="153" name="Straight Arrow Connector 152"/>
            <p:cNvCxnSpPr>
              <a:stCxn id="33" idx="0"/>
            </p:cNvCxnSpPr>
            <p:nvPr/>
          </p:nvCxnSpPr>
          <p:spPr>
            <a:xfrm flipV="1">
              <a:off x="6441482" y="3220654"/>
              <a:ext cx="0" cy="2357900"/>
            </a:xfrm>
            <a:prstGeom prst="straightConnector1">
              <a:avLst/>
            </a:prstGeom>
            <a:ln w="50800">
              <a:solidFill>
                <a:schemeClr val="accent4"/>
              </a:solidFill>
              <a:tailEnd type="arrow" w="lg" len="lg"/>
            </a:ln>
          </p:spPr>
          <p:style>
            <a:lnRef idx="1">
              <a:schemeClr val="accent1"/>
            </a:lnRef>
            <a:fillRef idx="0">
              <a:schemeClr val="accent1"/>
            </a:fillRef>
            <a:effectRef idx="0">
              <a:schemeClr val="accent1"/>
            </a:effectRef>
            <a:fontRef idx="minor">
              <a:schemeClr val="tx1"/>
            </a:fontRef>
          </p:style>
        </p:cxnSp>
        <p:sp>
          <p:nvSpPr>
            <p:cNvPr id="161" name="Rectangle 160"/>
            <p:cNvSpPr/>
            <p:nvPr>
              <p:custDataLst>
                <p:tags r:id="rId26"/>
              </p:custDataLst>
            </p:nvPr>
          </p:nvSpPr>
          <p:spPr bwMode="auto">
            <a:xfrm>
              <a:off x="11077623" y="4097851"/>
              <a:ext cx="373514" cy="447182"/>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a:ln w="3175">
                    <a:solidFill>
                      <a:schemeClr val="bg1">
                        <a:alpha val="0"/>
                      </a:schemeClr>
                    </a:solidFill>
                  </a:ln>
                  <a:solidFill>
                    <a:srgbClr val="595959">
                      <a:alpha val="99000"/>
                    </a:srgbClr>
                  </a:solidFill>
                </a:rPr>
                <a:t>Ctrl</a:t>
              </a:r>
            </a:p>
          </p:txBody>
        </p:sp>
      </p:grpSp>
      <p:sp>
        <p:nvSpPr>
          <p:cNvPr id="44" name="Freeform 43"/>
          <p:cNvSpPr/>
          <p:nvPr>
            <p:custDataLst>
              <p:tags r:id="rId15"/>
            </p:custDataLst>
          </p:nvPr>
        </p:nvSpPr>
        <p:spPr>
          <a:xfrm rot="15126810">
            <a:off x="7292245" y="2892760"/>
            <a:ext cx="1787679" cy="786103"/>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95884"/>
              <a:gd name="connsiteY0" fmla="*/ 0 h 203101"/>
              <a:gd name="connsiteX1" fmla="*/ 695884 w 695884"/>
              <a:gd name="connsiteY1" fmla="*/ 203101 h 203101"/>
              <a:gd name="connsiteX0" fmla="*/ 0 w 695884"/>
              <a:gd name="connsiteY0" fmla="*/ 78976 h 282077"/>
              <a:gd name="connsiteX1" fmla="*/ 695884 w 695884"/>
              <a:gd name="connsiteY1" fmla="*/ 282077 h 282077"/>
              <a:gd name="connsiteX0" fmla="*/ 0 w 695884"/>
              <a:gd name="connsiteY0" fmla="*/ 57168 h 260269"/>
              <a:gd name="connsiteX1" fmla="*/ 695884 w 695884"/>
              <a:gd name="connsiteY1" fmla="*/ 260269 h 260269"/>
              <a:gd name="connsiteX0" fmla="*/ 0 w 695884"/>
              <a:gd name="connsiteY0" fmla="*/ 48314 h 251415"/>
              <a:gd name="connsiteX1" fmla="*/ 695884 w 695884"/>
              <a:gd name="connsiteY1" fmla="*/ 251415 h 251415"/>
              <a:gd name="connsiteX0" fmla="*/ 0 w 695884"/>
              <a:gd name="connsiteY0" fmla="*/ 72713 h 275814"/>
              <a:gd name="connsiteX1" fmla="*/ 695884 w 695884"/>
              <a:gd name="connsiteY1" fmla="*/ 275814 h 275814"/>
              <a:gd name="connsiteX0" fmla="*/ 0 w 695884"/>
              <a:gd name="connsiteY0" fmla="*/ 90755 h 293856"/>
              <a:gd name="connsiteX1" fmla="*/ 695884 w 695884"/>
              <a:gd name="connsiteY1" fmla="*/ 293856 h 293856"/>
              <a:gd name="connsiteX0" fmla="*/ 0 w 695884"/>
              <a:gd name="connsiteY0" fmla="*/ 120440 h 323541"/>
              <a:gd name="connsiteX1" fmla="*/ 695884 w 695884"/>
              <a:gd name="connsiteY1" fmla="*/ 323541 h 323541"/>
            </a:gdLst>
            <a:ahLst/>
            <a:cxnLst>
              <a:cxn ang="0">
                <a:pos x="connsiteX0" y="connsiteY0"/>
              </a:cxn>
              <a:cxn ang="0">
                <a:pos x="connsiteX1" y="connsiteY1"/>
              </a:cxn>
            </a:cxnLst>
            <a:rect l="l" t="t" r="r" b="b"/>
            <a:pathLst>
              <a:path w="695884" h="323541">
                <a:moveTo>
                  <a:pt x="0" y="120440"/>
                </a:moveTo>
                <a:cubicBezTo>
                  <a:pt x="266287" y="-104179"/>
                  <a:pt x="620061" y="-2261"/>
                  <a:pt x="695884" y="323541"/>
                </a:cubicBezTo>
              </a:path>
            </a:pathLst>
          </a:custGeom>
          <a:ln w="28575">
            <a:solidFill>
              <a:schemeClr val="accent3"/>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42" name="Straight Arrow Connector 141"/>
          <p:cNvCxnSpPr>
            <a:endCxn id="42" idx="4"/>
          </p:cNvCxnSpPr>
          <p:nvPr>
            <p:custDataLst>
              <p:tags r:id="rId16"/>
            </p:custDataLst>
          </p:nvPr>
        </p:nvCxnSpPr>
        <p:spPr>
          <a:xfrm flipV="1">
            <a:off x="8404078" y="2456816"/>
            <a:ext cx="1453" cy="1578493"/>
          </a:xfrm>
          <a:prstGeom prst="straightConnector1">
            <a:avLst/>
          </a:prstGeom>
          <a:noFill/>
          <a:ln w="28575" cap="rnd" cmpd="sng" algn="ctr">
            <a:solidFill>
              <a:schemeClr val="accent6">
                <a:lumMod val="75000"/>
              </a:schemeClr>
            </a:solidFill>
            <a:prstDash val="sysDot"/>
            <a:headEnd type="none" w="med" len="med"/>
            <a:tailEnd type="stealth" w="med" len="med"/>
          </a:ln>
          <a:effectLst/>
        </p:spPr>
      </p:cxnSp>
      <p:sp>
        <p:nvSpPr>
          <p:cNvPr id="162" name="Rectangle 161"/>
          <p:cNvSpPr/>
          <p:nvPr>
            <p:custDataLst>
              <p:tags r:id="rId17"/>
            </p:custDataLst>
          </p:nvPr>
        </p:nvSpPr>
        <p:spPr bwMode="auto">
          <a:xfrm>
            <a:off x="7759633" y="2897762"/>
            <a:ext cx="746115" cy="409463"/>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1000" dirty="0">
                <a:ln w="3175">
                  <a:solidFill>
                    <a:schemeClr val="bg1">
                      <a:alpha val="0"/>
                    </a:schemeClr>
                  </a:solidFill>
                </a:ln>
                <a:solidFill>
                  <a:srgbClr val="595959">
                    <a:alpha val="99000"/>
                  </a:srgbClr>
                </a:solidFill>
              </a:rPr>
              <a:t>Ctrl</a:t>
            </a:r>
          </a:p>
        </p:txBody>
      </p:sp>
      <p:sp>
        <p:nvSpPr>
          <p:cNvPr id="67" name="Freeform 138"/>
          <p:cNvSpPr>
            <a:spLocks noEditPoints="1"/>
          </p:cNvSpPr>
          <p:nvPr/>
        </p:nvSpPr>
        <p:spPr bwMode="black">
          <a:xfrm>
            <a:off x="8193049" y="4355845"/>
            <a:ext cx="468486" cy="58339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623749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REST Across The Firewall</a:t>
            </a:r>
            <a:endParaRPr lang="en-US" dirty="0"/>
          </a:p>
        </p:txBody>
      </p:sp>
      <p:sp>
        <p:nvSpPr>
          <p:cNvPr id="6" name="Subtitle 5"/>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803955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a:t>
            </a:r>
            <a:r>
              <a:rPr lang="en-US" dirty="0" smtClean="0"/>
              <a:t>Service </a:t>
            </a:r>
            <a:r>
              <a:rPr lang="en-US" dirty="0"/>
              <a:t>Bus</a:t>
            </a:r>
          </a:p>
        </p:txBody>
      </p:sp>
      <p:sp>
        <p:nvSpPr>
          <p:cNvPr id="5" name="Rectangle 4"/>
          <p:cNvSpPr/>
          <p:nvPr>
            <p:custDataLst>
              <p:tags r:id="rId1"/>
            </p:custDataLst>
          </p:nvPr>
        </p:nvSpPr>
        <p:spPr bwMode="auto">
          <a:xfrm>
            <a:off x="517525"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Rich options for interconnecting apps across network boundaries</a:t>
            </a:r>
          </a:p>
        </p:txBody>
      </p:sp>
      <p:sp>
        <p:nvSpPr>
          <p:cNvPr id="6" name="Rectangle 5"/>
          <p:cNvSpPr/>
          <p:nvPr/>
        </p:nvSpPr>
        <p:spPr bwMode="auto">
          <a:xfrm>
            <a:off x="517524"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Connectivity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Service Relay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Protocol Tunnel</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Eventing, Push</a:t>
            </a:r>
          </a:p>
        </p:txBody>
      </p:sp>
      <p:sp>
        <p:nvSpPr>
          <p:cNvPr id="8" name="Rectangle 7"/>
          <p:cNvSpPr/>
          <p:nvPr/>
        </p:nvSpPr>
        <p:spPr bwMode="auto">
          <a:xfrm>
            <a:off x="3353117" y="1420812"/>
            <a:ext cx="2651760" cy="316570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Messaging</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Queuing</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Pub/Sub</a:t>
            </a:r>
          </a:p>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Reliable Transfer</a:t>
            </a:r>
          </a:p>
        </p:txBody>
      </p:sp>
      <p:sp>
        <p:nvSpPr>
          <p:cNvPr id="9" name="Rectangle 8"/>
          <p:cNvSpPr/>
          <p:nvPr/>
        </p:nvSpPr>
        <p:spPr bwMode="auto">
          <a:xfrm>
            <a:off x="6188710"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Service </a:t>
            </a:r>
            <a:r>
              <a:rPr lang="en-US" sz="2000" b="1" dirty="0" smtClean="0">
                <a:ln>
                  <a:solidFill>
                    <a:schemeClr val="bg1">
                      <a:alpha val="0"/>
                    </a:schemeClr>
                  </a:solidFill>
                </a:ln>
                <a:solidFill>
                  <a:schemeClr val="bg1">
                    <a:alpha val="99000"/>
                  </a:schemeClr>
                </a:solidFill>
              </a:rPr>
              <a:t/>
            </a:r>
            <a:br>
              <a:rPr lang="en-US" sz="2000" b="1" dirty="0" smtClean="0">
                <a:ln>
                  <a:solidFill>
                    <a:schemeClr val="bg1">
                      <a:alpha val="0"/>
                    </a:schemeClr>
                  </a:solidFill>
                </a:ln>
                <a:solidFill>
                  <a:schemeClr val="bg1">
                    <a:alpha val="99000"/>
                  </a:schemeClr>
                </a:solidFill>
              </a:rPr>
            </a:br>
            <a:r>
              <a:rPr lang="en-US" sz="2000" b="1" dirty="0" smtClean="0">
                <a:ln>
                  <a:solidFill>
                    <a:schemeClr val="bg1">
                      <a:alpha val="0"/>
                    </a:schemeClr>
                  </a:solidFill>
                </a:ln>
                <a:solidFill>
                  <a:schemeClr val="bg1">
                    <a:alpha val="99000"/>
                  </a:schemeClr>
                </a:solidFill>
              </a:rPr>
              <a:t>Management </a:t>
            </a:r>
            <a:r>
              <a:rPr lang="en-US" sz="2000" dirty="0">
                <a:ln>
                  <a:solidFill>
                    <a:schemeClr val="bg1">
                      <a:alpha val="0"/>
                    </a:schemeClr>
                  </a:solidFill>
                </a:ln>
                <a:solidFill>
                  <a:schemeClr val="bg1">
                    <a:alpha val="99000"/>
                  </a:schemeClr>
                </a:solidFill>
              </a:rPr>
              <a:t>Naming, Discovery</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Monitoring</a:t>
            </a:r>
          </a:p>
        </p:txBody>
      </p:sp>
      <p:sp>
        <p:nvSpPr>
          <p:cNvPr id="10" name="Rectangle 9"/>
          <p:cNvSpPr/>
          <p:nvPr/>
        </p:nvSpPr>
        <p:spPr bwMode="auto">
          <a:xfrm>
            <a:off x="9024303" y="1420812"/>
            <a:ext cx="2651760" cy="31657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algn="ctr" defTabSz="913788" fontAlgn="base">
              <a:spcBef>
                <a:spcPct val="0"/>
              </a:spcBef>
              <a:spcAft>
                <a:spcPct val="0"/>
              </a:spcAft>
            </a:pPr>
            <a:r>
              <a:rPr lang="en-US" sz="2000" b="1" dirty="0">
                <a:ln>
                  <a:solidFill>
                    <a:schemeClr val="bg1">
                      <a:alpha val="0"/>
                    </a:schemeClr>
                  </a:solidFill>
                </a:ln>
                <a:solidFill>
                  <a:schemeClr val="bg1">
                    <a:alpha val="99000"/>
                  </a:schemeClr>
                </a:solidFill>
              </a:rPr>
              <a:t>Integration</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Routing</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Coordination</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Transformation</a:t>
            </a:r>
          </a:p>
        </p:txBody>
      </p:sp>
      <p:sp>
        <p:nvSpPr>
          <p:cNvPr id="11" name="Rectangle 10"/>
          <p:cNvSpPr/>
          <p:nvPr>
            <p:custDataLst>
              <p:tags r:id="rId2"/>
            </p:custDataLst>
          </p:nvPr>
        </p:nvSpPr>
        <p:spPr bwMode="auto">
          <a:xfrm>
            <a:off x="3352906"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Reliable, transaction-aware cloud messaging infrastructure for business </a:t>
            </a:r>
            <a:r>
              <a:rPr lang="en-US" sz="1800" dirty="0" smtClean="0">
                <a:ln>
                  <a:solidFill>
                    <a:schemeClr val="bg1">
                      <a:alpha val="0"/>
                    </a:schemeClr>
                  </a:solidFill>
                </a:ln>
                <a:solidFill>
                  <a:srgbClr val="595959">
                    <a:alpha val="99000"/>
                  </a:srgbClr>
                </a:solidFill>
              </a:rPr>
              <a:t>apps</a:t>
            </a:r>
            <a:endParaRPr lang="en-US" sz="1800" dirty="0">
              <a:ln>
                <a:solidFill>
                  <a:schemeClr val="bg1">
                    <a:alpha val="0"/>
                  </a:schemeClr>
                </a:solidFill>
              </a:ln>
              <a:solidFill>
                <a:srgbClr val="595959">
                  <a:alpha val="99000"/>
                </a:srgbClr>
              </a:solidFill>
            </a:endParaRPr>
          </a:p>
        </p:txBody>
      </p:sp>
      <p:sp>
        <p:nvSpPr>
          <p:cNvPr id="12" name="Rectangle 11"/>
          <p:cNvSpPr/>
          <p:nvPr>
            <p:custDataLst>
              <p:tags r:id="rId3"/>
            </p:custDataLst>
          </p:nvPr>
        </p:nvSpPr>
        <p:spPr bwMode="auto">
          <a:xfrm>
            <a:off x="6188287"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Consistent management surface and service observation capabilities</a:t>
            </a:r>
          </a:p>
        </p:txBody>
      </p:sp>
      <p:sp>
        <p:nvSpPr>
          <p:cNvPr id="13" name="Rectangle 12"/>
          <p:cNvSpPr/>
          <p:nvPr>
            <p:custDataLst>
              <p:tags r:id="rId4"/>
            </p:custDataLst>
          </p:nvPr>
        </p:nvSpPr>
        <p:spPr bwMode="auto">
          <a:xfrm>
            <a:off x="9023668" y="4717142"/>
            <a:ext cx="2652395" cy="15471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solidFill>
                  <a:srgbClr val="595959">
                    <a:alpha val="99000"/>
                  </a:srgbClr>
                </a:solidFill>
              </a:rPr>
              <a:t>Content-based routing, document transformation, and process </a:t>
            </a:r>
            <a:r>
              <a:rPr lang="en-US" sz="1800" dirty="0" smtClean="0">
                <a:ln>
                  <a:solidFill>
                    <a:schemeClr val="bg1">
                      <a:alpha val="0"/>
                    </a:schemeClr>
                  </a:solidFill>
                </a:ln>
                <a:solidFill>
                  <a:srgbClr val="595959">
                    <a:alpha val="99000"/>
                  </a:srgbClr>
                </a:solidFill>
              </a:rPr>
              <a:t>coordination</a:t>
            </a:r>
            <a:endParaRPr lang="en-US" sz="1800" dirty="0">
              <a:ln>
                <a:solidFill>
                  <a:schemeClr val="bg1">
                    <a:alpha val="0"/>
                  </a:schemeClr>
                </a:solidFill>
              </a:ln>
              <a:solidFill>
                <a:srgbClr val="595959">
                  <a:alpha val="99000"/>
                </a:srgbClr>
              </a:solidFill>
            </a:endParaRPr>
          </a:p>
        </p:txBody>
      </p:sp>
      <p:grpSp>
        <p:nvGrpSpPr>
          <p:cNvPr id="44" name="Group 43"/>
          <p:cNvGrpSpPr/>
          <p:nvPr/>
        </p:nvGrpSpPr>
        <p:grpSpPr>
          <a:xfrm>
            <a:off x="9294416" y="1521365"/>
            <a:ext cx="2083825" cy="1605554"/>
            <a:chOff x="9250151" y="1579421"/>
            <a:chExt cx="2083825" cy="1605554"/>
          </a:xfrm>
        </p:grpSpPr>
        <p:sp>
          <p:nvSpPr>
            <p:cNvPr id="15" name="Isosceles Triangle 14"/>
            <p:cNvSpPr/>
            <p:nvPr/>
          </p:nvSpPr>
          <p:spPr>
            <a:xfrm>
              <a:off x="10020797" y="1579421"/>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16" name="Oval 15"/>
            <p:cNvSpPr/>
            <p:nvPr/>
          </p:nvSpPr>
          <p:spPr>
            <a:xfrm>
              <a:off x="9250151" y="2684479"/>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17" name="Straight Arrow Connector 16"/>
            <p:cNvCxnSpPr/>
            <p:nvPr/>
          </p:nvCxnSpPr>
          <p:spPr>
            <a:xfrm>
              <a:off x="10282329" y="2112821"/>
              <a:ext cx="0" cy="517972"/>
            </a:xfrm>
            <a:prstGeom prst="straightConnector1">
              <a:avLst/>
            </a:prstGeom>
            <a:solidFill>
              <a:schemeClr val="bg1"/>
            </a:solidFill>
            <a:ln w="50800" cap="flat" cmpd="sng" algn="ctr">
              <a:solidFill>
                <a:schemeClr val="bg1"/>
              </a:solidFill>
              <a:prstDash val="solid"/>
              <a:tailEnd type="arrow"/>
            </a:ln>
            <a:effectLst/>
          </p:spPr>
        </p:cxnSp>
        <p:cxnSp>
          <p:nvCxnSpPr>
            <p:cNvPr id="18" name="Straight Arrow Connector 17"/>
            <p:cNvCxnSpPr>
              <a:endCxn id="16" idx="6"/>
            </p:cNvCxnSpPr>
            <p:nvPr/>
          </p:nvCxnSpPr>
          <p:spPr>
            <a:xfrm flipH="1">
              <a:off x="9694164" y="2910403"/>
              <a:ext cx="357246" cy="2676"/>
            </a:xfrm>
            <a:prstGeom prst="straightConnector1">
              <a:avLst/>
            </a:prstGeom>
            <a:solidFill>
              <a:schemeClr val="bg1"/>
            </a:solidFill>
            <a:ln w="50800" cap="flat" cmpd="sng" algn="ctr">
              <a:solidFill>
                <a:schemeClr val="bg1"/>
              </a:solidFill>
              <a:prstDash val="solid"/>
              <a:tailEnd type="arrow"/>
            </a:ln>
            <a:effectLst/>
          </p:spPr>
        </p:cxnSp>
        <p:cxnSp>
          <p:nvCxnSpPr>
            <p:cNvPr id="19" name="Straight Arrow Connector 18"/>
            <p:cNvCxnSpPr>
              <a:endCxn id="20" idx="2"/>
            </p:cNvCxnSpPr>
            <p:nvPr/>
          </p:nvCxnSpPr>
          <p:spPr>
            <a:xfrm>
              <a:off x="10547808" y="2910560"/>
              <a:ext cx="342155" cy="2519"/>
            </a:xfrm>
            <a:prstGeom prst="straightConnector1">
              <a:avLst/>
            </a:prstGeom>
            <a:solidFill>
              <a:schemeClr val="bg1"/>
            </a:solidFill>
            <a:ln w="50800" cap="flat" cmpd="sng" algn="ctr">
              <a:solidFill>
                <a:schemeClr val="bg1"/>
              </a:solidFill>
              <a:prstDash val="solid"/>
              <a:tailEnd type="arrow"/>
            </a:ln>
            <a:effectLst/>
          </p:spPr>
        </p:cxnSp>
        <p:sp>
          <p:nvSpPr>
            <p:cNvPr id="20" name="Oval 19"/>
            <p:cNvSpPr/>
            <p:nvPr/>
          </p:nvSpPr>
          <p:spPr>
            <a:xfrm>
              <a:off x="10889963" y="2684479"/>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21" name="Rectangle 20"/>
            <p:cNvSpPr/>
            <p:nvPr/>
          </p:nvSpPr>
          <p:spPr>
            <a:xfrm>
              <a:off x="10051409" y="2630793"/>
              <a:ext cx="496399" cy="554182"/>
            </a:xfrm>
            <a:prstGeom prst="rect">
              <a:avLst/>
            </a:prstGeom>
            <a:noFill/>
            <a:ln w="25400" cap="flat" cmpd="sng" algn="ctr">
              <a:solidFill>
                <a:schemeClr val="bg1"/>
              </a:solidFill>
              <a:prstDash val="solid"/>
            </a:ln>
            <a:effectLst/>
          </p:spPr>
          <p:txBody>
            <a:bodyPr rtlCol="0" anchor="ctr"/>
            <a:lstStyle/>
            <a:p>
              <a:pPr algn="ctr" defTabSz="1217249">
                <a:defRPr/>
              </a:pPr>
              <a:endParaRPr lang="en-US" kern="0" dirty="0">
                <a:solidFill>
                  <a:prstClr val="black"/>
                </a:solidFill>
                <a:latin typeface="Segoe Light" pitchFamily="34" charset="0"/>
              </a:endParaRPr>
            </a:p>
          </p:txBody>
        </p:sp>
        <p:sp>
          <p:nvSpPr>
            <p:cNvPr id="22" name="Diamond 21"/>
            <p:cNvSpPr/>
            <p:nvPr/>
          </p:nvSpPr>
          <p:spPr>
            <a:xfrm>
              <a:off x="10155390" y="2765876"/>
              <a:ext cx="288436" cy="284017"/>
            </a:xfrm>
            <a:prstGeom prst="diamond">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5" name="Group 44"/>
          <p:cNvGrpSpPr/>
          <p:nvPr/>
        </p:nvGrpSpPr>
        <p:grpSpPr>
          <a:xfrm>
            <a:off x="6926551" y="1505937"/>
            <a:ext cx="1222565" cy="1699796"/>
            <a:chOff x="6943068" y="1563993"/>
            <a:chExt cx="1222565" cy="1699796"/>
          </a:xfrm>
        </p:grpSpPr>
        <p:sp>
          <p:nvSpPr>
            <p:cNvPr id="24" name="Isosceles Triangle 23"/>
            <p:cNvSpPr/>
            <p:nvPr/>
          </p:nvSpPr>
          <p:spPr>
            <a:xfrm>
              <a:off x="6943068" y="1563993"/>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25" name="Oval 24"/>
            <p:cNvSpPr/>
            <p:nvPr/>
          </p:nvSpPr>
          <p:spPr>
            <a:xfrm>
              <a:off x="6976993" y="2783193"/>
              <a:ext cx="466734" cy="480596"/>
            </a:xfrm>
            <a:prstGeom prst="ellipse">
              <a:avLst/>
            </a:prstGeom>
            <a:noFill/>
            <a:ln w="25400"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26" name="Straight Arrow Connector 25"/>
            <p:cNvCxnSpPr/>
            <p:nvPr/>
          </p:nvCxnSpPr>
          <p:spPr>
            <a:xfrm>
              <a:off x="7204680" y="2097393"/>
              <a:ext cx="11360" cy="685800"/>
            </a:xfrm>
            <a:prstGeom prst="straightConnector1">
              <a:avLst/>
            </a:prstGeom>
            <a:solidFill>
              <a:schemeClr val="bg1"/>
            </a:solidFill>
            <a:ln w="50800" cap="flat" cmpd="sng" algn="ctr">
              <a:solidFill>
                <a:schemeClr val="bg1"/>
              </a:solidFill>
              <a:prstDash val="solid"/>
              <a:tailEnd type="arrow"/>
            </a:ln>
            <a:effectLst/>
          </p:spPr>
        </p:cxnSp>
        <p:sp>
          <p:nvSpPr>
            <p:cNvPr id="27" name="Rectangle 26"/>
            <p:cNvSpPr/>
            <p:nvPr/>
          </p:nvSpPr>
          <p:spPr>
            <a:xfrm>
              <a:off x="6965711" y="2422233"/>
              <a:ext cx="489298" cy="57150"/>
            </a:xfrm>
            <a:prstGeom prst="rect">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28" name="Straight Arrow Connector 27"/>
            <p:cNvCxnSpPr/>
            <p:nvPr/>
          </p:nvCxnSpPr>
          <p:spPr>
            <a:xfrm flipH="1">
              <a:off x="7563172" y="2468365"/>
              <a:ext cx="286384" cy="0"/>
            </a:xfrm>
            <a:prstGeom prst="straightConnector1">
              <a:avLst/>
            </a:prstGeom>
            <a:solidFill>
              <a:schemeClr val="bg1"/>
            </a:solidFill>
            <a:ln w="50800" cap="flat" cmpd="sng" algn="ctr">
              <a:solidFill>
                <a:schemeClr val="bg1"/>
              </a:solidFill>
              <a:prstDash val="solid"/>
              <a:miter lim="800000"/>
              <a:tailEnd type="arrow"/>
            </a:ln>
            <a:effectLst/>
          </p:spPr>
        </p:cxnSp>
        <p:sp>
          <p:nvSpPr>
            <p:cNvPr id="29" name="TextBox 28"/>
            <p:cNvSpPr txBox="1"/>
            <p:nvPr/>
          </p:nvSpPr>
          <p:spPr>
            <a:xfrm>
              <a:off x="7801431" y="2175795"/>
              <a:ext cx="364202" cy="584775"/>
            </a:xfrm>
            <a:prstGeom prst="rect">
              <a:avLst/>
            </a:prstGeom>
            <a:noFill/>
            <a:ln>
              <a:noFill/>
            </a:ln>
            <a:effectLst/>
          </p:spPr>
          <p:txBody>
            <a:bodyPr wrap="none" rtlCol="0">
              <a:spAutoFit/>
            </a:bodyPr>
            <a:lstStyle/>
            <a:p>
              <a:pPr defTabSz="1217249">
                <a:defRPr/>
              </a:pPr>
              <a:r>
                <a:rPr lang="en-US" sz="3200" b="1" kern="0" dirty="0" smtClean="0">
                  <a:ln>
                    <a:solidFill>
                      <a:schemeClr val="bg1">
                        <a:alpha val="0"/>
                      </a:schemeClr>
                    </a:solidFill>
                  </a:ln>
                  <a:solidFill>
                    <a:schemeClr val="bg1"/>
                  </a:solidFill>
                </a:rPr>
                <a:t>?</a:t>
              </a:r>
              <a:endParaRPr lang="en-US" sz="3200" b="1" kern="0" dirty="0">
                <a:ln>
                  <a:solidFill>
                    <a:schemeClr val="bg1">
                      <a:alpha val="0"/>
                    </a:schemeClr>
                  </a:solidFill>
                </a:ln>
                <a:solidFill>
                  <a:schemeClr val="bg1"/>
                </a:solidFill>
              </a:endParaRPr>
            </a:p>
          </p:txBody>
        </p:sp>
        <p:sp>
          <p:nvSpPr>
            <p:cNvPr id="30" name="Hexagon 29"/>
            <p:cNvSpPr/>
            <p:nvPr/>
          </p:nvSpPr>
          <p:spPr>
            <a:xfrm>
              <a:off x="7026222" y="2859913"/>
              <a:ext cx="368276" cy="327156"/>
            </a:xfrm>
            <a:prstGeom prst="hexagon">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6" name="Group 45"/>
          <p:cNvGrpSpPr/>
          <p:nvPr/>
        </p:nvGrpSpPr>
        <p:grpSpPr>
          <a:xfrm>
            <a:off x="3681770" y="1504045"/>
            <a:ext cx="1994455" cy="1622872"/>
            <a:chOff x="3681770" y="1562101"/>
            <a:chExt cx="1994455" cy="1622872"/>
          </a:xfrm>
        </p:grpSpPr>
        <p:sp>
          <p:nvSpPr>
            <p:cNvPr id="32" name="Isosceles Triangle 31"/>
            <p:cNvSpPr/>
            <p:nvPr/>
          </p:nvSpPr>
          <p:spPr>
            <a:xfrm>
              <a:off x="4408867" y="1562101"/>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33" name="Oval 32"/>
            <p:cNvSpPr/>
            <p:nvPr/>
          </p:nvSpPr>
          <p:spPr>
            <a:xfrm>
              <a:off x="3681770" y="2727773"/>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34" name="Straight Arrow Connector 33"/>
            <p:cNvCxnSpPr>
              <a:stCxn id="32" idx="3"/>
              <a:endCxn id="48" idx="3"/>
            </p:cNvCxnSpPr>
            <p:nvPr/>
          </p:nvCxnSpPr>
          <p:spPr>
            <a:xfrm>
              <a:off x="4676159" y="2095501"/>
              <a:ext cx="2290" cy="604784"/>
            </a:xfrm>
            <a:prstGeom prst="straightConnector1">
              <a:avLst/>
            </a:prstGeom>
            <a:solidFill>
              <a:schemeClr val="bg1"/>
            </a:solidFill>
            <a:ln w="50800" cap="flat" cmpd="sng" algn="ctr">
              <a:solidFill>
                <a:schemeClr val="bg1"/>
              </a:solidFill>
              <a:prstDash val="solid"/>
              <a:tailEnd type="arrow"/>
            </a:ln>
            <a:effectLst/>
          </p:spPr>
        </p:cxnSp>
        <p:cxnSp>
          <p:nvCxnSpPr>
            <p:cNvPr id="36" name="Straight Arrow Connector 35"/>
            <p:cNvCxnSpPr>
              <a:endCxn id="33" idx="6"/>
            </p:cNvCxnSpPr>
            <p:nvPr/>
          </p:nvCxnSpPr>
          <p:spPr>
            <a:xfrm flipH="1">
              <a:off x="4125783" y="2956373"/>
              <a:ext cx="321268" cy="0"/>
            </a:xfrm>
            <a:prstGeom prst="straightConnector1">
              <a:avLst/>
            </a:prstGeom>
            <a:solidFill>
              <a:schemeClr val="bg1"/>
            </a:solidFill>
            <a:ln w="50800" cap="flat" cmpd="sng" algn="ctr">
              <a:solidFill>
                <a:schemeClr val="bg1"/>
              </a:solidFill>
              <a:prstDash val="solid"/>
              <a:tailEnd type="arrow"/>
            </a:ln>
            <a:effectLst/>
          </p:spPr>
        </p:cxnSp>
        <p:cxnSp>
          <p:nvCxnSpPr>
            <p:cNvPr id="37" name="Straight Arrow Connector 36"/>
            <p:cNvCxnSpPr>
              <a:endCxn id="38" idx="2"/>
            </p:cNvCxnSpPr>
            <p:nvPr/>
          </p:nvCxnSpPr>
          <p:spPr>
            <a:xfrm>
              <a:off x="4905265" y="2956373"/>
              <a:ext cx="326947" cy="0"/>
            </a:xfrm>
            <a:prstGeom prst="straightConnector1">
              <a:avLst/>
            </a:prstGeom>
            <a:solidFill>
              <a:schemeClr val="bg1"/>
            </a:solidFill>
            <a:ln w="50800" cap="flat" cmpd="sng" algn="ctr">
              <a:solidFill>
                <a:schemeClr val="bg1"/>
              </a:solidFill>
              <a:prstDash val="solid"/>
              <a:tailEnd type="arrow"/>
            </a:ln>
            <a:effectLst/>
          </p:spPr>
        </p:cxnSp>
        <p:sp>
          <p:nvSpPr>
            <p:cNvPr id="38" name="Oval 37"/>
            <p:cNvSpPr/>
            <p:nvPr/>
          </p:nvSpPr>
          <p:spPr>
            <a:xfrm>
              <a:off x="5232212" y="2727773"/>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grpSp>
        <p:nvGrpSpPr>
          <p:cNvPr id="47" name="Group 46"/>
          <p:cNvGrpSpPr/>
          <p:nvPr/>
        </p:nvGrpSpPr>
        <p:grpSpPr>
          <a:xfrm>
            <a:off x="1576112" y="1505934"/>
            <a:ext cx="534584" cy="1676400"/>
            <a:chOff x="1576112" y="1563990"/>
            <a:chExt cx="534584" cy="1676400"/>
          </a:xfrm>
        </p:grpSpPr>
        <p:sp>
          <p:nvSpPr>
            <p:cNvPr id="40" name="Isosceles Triangle 39"/>
            <p:cNvSpPr/>
            <p:nvPr/>
          </p:nvSpPr>
          <p:spPr>
            <a:xfrm>
              <a:off x="1576112" y="1563990"/>
              <a:ext cx="534584" cy="533400"/>
            </a:xfrm>
            <a:prstGeom prst="triangl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sp>
          <p:nvSpPr>
            <p:cNvPr id="41" name="Oval 40"/>
            <p:cNvSpPr/>
            <p:nvPr/>
          </p:nvSpPr>
          <p:spPr>
            <a:xfrm>
              <a:off x="1621398" y="2783190"/>
              <a:ext cx="444013" cy="457200"/>
            </a:xfrm>
            <a:prstGeom prst="ellipse">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cxnSp>
          <p:nvCxnSpPr>
            <p:cNvPr id="42" name="Straight Arrow Connector 41"/>
            <p:cNvCxnSpPr/>
            <p:nvPr/>
          </p:nvCxnSpPr>
          <p:spPr>
            <a:xfrm>
              <a:off x="1843404" y="2097390"/>
              <a:ext cx="0" cy="685800"/>
            </a:xfrm>
            <a:prstGeom prst="straightConnector1">
              <a:avLst/>
            </a:prstGeom>
            <a:solidFill>
              <a:schemeClr val="bg1"/>
            </a:solidFill>
            <a:ln w="50800" cap="flat" cmpd="sng" algn="ctr">
              <a:solidFill>
                <a:schemeClr val="bg1"/>
              </a:solidFill>
              <a:prstDash val="solid"/>
              <a:tailEnd type="arrow"/>
            </a:ln>
            <a:effectLst/>
          </p:spPr>
        </p:cxnSp>
        <p:sp>
          <p:nvSpPr>
            <p:cNvPr id="43" name="Rectangle 42"/>
            <p:cNvSpPr/>
            <p:nvPr/>
          </p:nvSpPr>
          <p:spPr>
            <a:xfrm>
              <a:off x="1598755" y="2422230"/>
              <a:ext cx="489298" cy="57150"/>
            </a:xfrm>
            <a:prstGeom prst="rect">
              <a:avLst/>
            </a:prstGeom>
            <a:solidFill>
              <a:schemeClr val="bg1"/>
            </a:solidFill>
            <a:ln w="9525" cap="flat" cmpd="sng" algn="ctr">
              <a:solidFill>
                <a:schemeClr val="bg1"/>
              </a:solidFill>
              <a:prstDash val="solid"/>
            </a:ln>
            <a:effectLst/>
          </p:spPr>
          <p:txBody>
            <a:bodyPr rtlCol="0" anchor="ctr"/>
            <a:lstStyle/>
            <a:p>
              <a:pPr algn="ctr" defTabSz="1217249">
                <a:defRPr/>
              </a:pPr>
              <a:endParaRPr lang="en-US" kern="0" dirty="0">
                <a:solidFill>
                  <a:prstClr val="white"/>
                </a:solidFill>
                <a:latin typeface="Segoe Light" pitchFamily="34" charset="0"/>
              </a:endParaRPr>
            </a:p>
          </p:txBody>
        </p:sp>
      </p:grpSp>
      <p:sp>
        <p:nvSpPr>
          <p:cNvPr id="48" name="Freeform 6"/>
          <p:cNvSpPr>
            <a:spLocks noEditPoints="1"/>
          </p:cNvSpPr>
          <p:nvPr/>
        </p:nvSpPr>
        <p:spPr bwMode="auto">
          <a:xfrm>
            <a:off x="4414119" y="2642229"/>
            <a:ext cx="529757" cy="54010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Tree>
    <p:extLst>
      <p:ext uri="{BB962C8B-B14F-4D97-AF65-F5344CB8AC3E}">
        <p14:creationId xmlns:p14="http://schemas.microsoft.com/office/powerpoint/2010/main" val="8688012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Messaging</a:t>
            </a:r>
            <a:endParaRPr lang="en-US" dirty="0"/>
          </a:p>
        </p:txBody>
      </p:sp>
    </p:spTree>
    <p:extLst>
      <p:ext uri="{BB962C8B-B14F-4D97-AF65-F5344CB8AC3E}">
        <p14:creationId xmlns:p14="http://schemas.microsoft.com/office/powerpoint/2010/main" val="24157196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19903171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39"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Intermediaries and Brokers</a:t>
            </a:r>
          </a:p>
        </p:txBody>
      </p:sp>
      <p:sp>
        <p:nvSpPr>
          <p:cNvPr id="24" name="Rectangle 23"/>
          <p:cNvSpPr/>
          <p:nvPr>
            <p:custDataLst>
              <p:tags r:id="rId4"/>
            </p:custDataLst>
          </p:nvPr>
        </p:nvSpPr>
        <p:spPr bwMode="auto">
          <a:xfrm>
            <a:off x="1868780" y="2279713"/>
            <a:ext cx="8794115" cy="899160"/>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alpha val="99000"/>
                  </a:srgbClr>
                </a:solidFill>
              </a:rPr>
              <a:t>Intermediaries route messages ‘straight through’ with </a:t>
            </a:r>
            <a:br>
              <a:rPr lang="en-US" dirty="0">
                <a:ln>
                  <a:solidFill>
                    <a:schemeClr val="bg1">
                      <a:alpha val="0"/>
                    </a:schemeClr>
                  </a:solidFill>
                </a:ln>
                <a:solidFill>
                  <a:srgbClr val="595959">
                    <a:alpha val="99000"/>
                  </a:srgbClr>
                </a:solidFill>
              </a:rPr>
            </a:br>
            <a:r>
              <a:rPr lang="en-US" dirty="0">
                <a:ln>
                  <a:solidFill>
                    <a:schemeClr val="bg1">
                      <a:alpha val="0"/>
                    </a:schemeClr>
                  </a:solidFill>
                </a:ln>
                <a:solidFill>
                  <a:srgbClr val="595959">
                    <a:alpha val="99000"/>
                  </a:srgbClr>
                </a:solidFill>
              </a:rPr>
              <a:t>feedback path and network backpressure into sender</a:t>
            </a:r>
          </a:p>
        </p:txBody>
      </p:sp>
      <p:grpSp>
        <p:nvGrpSpPr>
          <p:cNvPr id="44" name="Group 43"/>
          <p:cNvGrpSpPr/>
          <p:nvPr/>
        </p:nvGrpSpPr>
        <p:grpSpPr>
          <a:xfrm>
            <a:off x="871782" y="1134830"/>
            <a:ext cx="10445260" cy="1055077"/>
            <a:chOff x="871782" y="1396710"/>
            <a:chExt cx="10445260" cy="1055077"/>
          </a:xfrm>
        </p:grpSpPr>
        <p:sp>
          <p:nvSpPr>
            <p:cNvPr id="7" name="Oval 6"/>
            <p:cNvSpPr/>
            <p:nvPr>
              <p:custDataLst>
                <p:tags r:id="rId12"/>
              </p:custDataLst>
            </p:nvPr>
          </p:nvSpPr>
          <p:spPr bwMode="auto">
            <a:xfrm>
              <a:off x="871782"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8" name="Oval 7"/>
            <p:cNvSpPr/>
            <p:nvPr>
              <p:custDataLst>
                <p:tags r:id="rId13"/>
              </p:custDataLst>
            </p:nvPr>
          </p:nvSpPr>
          <p:spPr bwMode="auto">
            <a:xfrm>
              <a:off x="10308857"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9" name="Straight Arrow Connector 8"/>
            <p:cNvCxnSpPr/>
            <p:nvPr>
              <p:custDataLst>
                <p:tags r:id="rId14"/>
              </p:custDataLst>
            </p:nvPr>
          </p:nvCxnSpPr>
          <p:spPr>
            <a:xfrm>
              <a:off x="1879967" y="1983025"/>
              <a:ext cx="2842845" cy="0"/>
            </a:xfrm>
            <a:prstGeom prst="straightConnector1">
              <a:avLst/>
            </a:prstGeom>
            <a:ln w="50800">
              <a:tailEnd type="arrow" w="lg" len="lg"/>
            </a:ln>
            <a:effectLst/>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p:nvPr>
              <p:custDataLst>
                <p:tags r:id="rId15"/>
              </p:custDataLst>
            </p:nvPr>
          </p:nvCxnSpPr>
          <p:spPr>
            <a:xfrm flipH="1">
              <a:off x="1879966" y="1774030"/>
              <a:ext cx="8428891" cy="0"/>
            </a:xfrm>
            <a:prstGeom prst="straightConnector1">
              <a:avLst/>
            </a:prstGeom>
            <a:ln w="508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custDataLst>
                <p:tags r:id="rId16"/>
              </p:custDataLst>
            </p:nvPr>
          </p:nvCxnSpPr>
          <p:spPr>
            <a:xfrm>
              <a:off x="7466012" y="1983025"/>
              <a:ext cx="2842845" cy="1"/>
            </a:xfrm>
            <a:prstGeom prst="straightConnector1">
              <a:avLst/>
            </a:prstGeom>
            <a:ln w="50800">
              <a:tailEnd type="arrow" w="lg" len="lg"/>
            </a:ln>
            <a:effectLst/>
          </p:spPr>
          <p:style>
            <a:lnRef idx="3">
              <a:schemeClr val="accent2"/>
            </a:lnRef>
            <a:fillRef idx="0">
              <a:schemeClr val="accent2"/>
            </a:fillRef>
            <a:effectRef idx="2">
              <a:schemeClr val="accent2"/>
            </a:effectRef>
            <a:fontRef idx="minor">
              <a:schemeClr val="tx1"/>
            </a:fontRef>
          </p:style>
        </p:cxnSp>
        <p:sp>
          <p:nvSpPr>
            <p:cNvPr id="18" name="TextBox 17"/>
            <p:cNvSpPr txBox="1"/>
            <p:nvPr>
              <p:custDataLst>
                <p:tags r:id="rId17"/>
              </p:custDataLst>
            </p:nvPr>
          </p:nvSpPr>
          <p:spPr>
            <a:xfrm>
              <a:off x="7743049" y="2091654"/>
              <a:ext cx="592663"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595959">
                      <a:alpha val="99000"/>
                    </a:srgbClr>
                  </a:solidFill>
                </a:rPr>
                <a:t>Route</a:t>
              </a:r>
            </a:p>
          </p:txBody>
        </p:sp>
        <p:sp>
          <p:nvSpPr>
            <p:cNvPr id="20" name="TextBox 19"/>
            <p:cNvSpPr txBox="1"/>
            <p:nvPr>
              <p:custDataLst>
                <p:tags r:id="rId18"/>
              </p:custDataLst>
            </p:nvPr>
          </p:nvSpPr>
          <p:spPr>
            <a:xfrm>
              <a:off x="3432107" y="1461752"/>
              <a:ext cx="881652"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595959">
                      <a:alpha val="99000"/>
                    </a:srgbClr>
                  </a:solidFill>
                </a:rPr>
                <a:t>AuthN/Z</a:t>
              </a:r>
            </a:p>
          </p:txBody>
        </p:sp>
        <p:sp>
          <p:nvSpPr>
            <p:cNvPr id="23" name="TextBox 22"/>
            <p:cNvSpPr txBox="1"/>
            <p:nvPr>
              <p:custDataLst>
                <p:tags r:id="rId19"/>
              </p:custDataLst>
            </p:nvPr>
          </p:nvSpPr>
          <p:spPr>
            <a:xfrm>
              <a:off x="7743049" y="1461752"/>
              <a:ext cx="2334986" cy="276999"/>
            </a:xfrm>
            <a:prstGeom prst="rect">
              <a:avLst/>
            </a:prstGeom>
            <a:noFill/>
          </p:spPr>
          <p:txBody>
            <a:bodyPr wrap="square" lIns="0" tIns="0" rIns="0" bIns="0" rtlCol="0">
              <a:spAutoFit/>
            </a:bodyPr>
            <a:lstStyle/>
            <a:p>
              <a:r>
                <a:rPr lang="en-US" sz="1800" dirty="0" smtClean="0">
                  <a:ln>
                    <a:solidFill>
                      <a:schemeClr val="bg1">
                        <a:alpha val="0"/>
                      </a:schemeClr>
                    </a:solidFill>
                  </a:ln>
                  <a:solidFill>
                    <a:srgbClr val="595959">
                      <a:alpha val="99000"/>
                    </a:srgbClr>
                  </a:solidFill>
                </a:rPr>
                <a:t>Backpressure Feedback </a:t>
              </a:r>
              <a:endParaRPr lang="en-US" sz="1800" dirty="0">
                <a:ln>
                  <a:solidFill>
                    <a:schemeClr val="bg1">
                      <a:alpha val="0"/>
                    </a:schemeClr>
                  </a:solidFill>
                </a:ln>
                <a:solidFill>
                  <a:srgbClr val="595959">
                    <a:alpha val="99000"/>
                  </a:srgbClr>
                </a:solidFill>
              </a:endParaRPr>
            </a:p>
          </p:txBody>
        </p:sp>
        <p:grpSp>
          <p:nvGrpSpPr>
            <p:cNvPr id="33" name="Group 32"/>
            <p:cNvGrpSpPr/>
            <p:nvPr/>
          </p:nvGrpSpPr>
          <p:grpSpPr>
            <a:xfrm>
              <a:off x="4722812" y="1396710"/>
              <a:ext cx="2743200" cy="1055077"/>
              <a:chOff x="4722812" y="1396710"/>
              <a:chExt cx="2743200" cy="1055077"/>
            </a:xfrm>
          </p:grpSpPr>
          <p:sp>
            <p:nvSpPr>
              <p:cNvPr id="26" name="Rectangle 25"/>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27" name="Rectangle 26"/>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rPr>
                  <a:t>Intermediary</a:t>
                </a:r>
                <a:endParaRPr lang="en-US" sz="3200" dirty="0">
                  <a:ln>
                    <a:solidFill>
                      <a:schemeClr val="bg1">
                        <a:alpha val="0"/>
                      </a:schemeClr>
                    </a:solidFill>
                  </a:ln>
                  <a:solidFill>
                    <a:schemeClr val="bg1">
                      <a:alpha val="99000"/>
                    </a:schemeClr>
                  </a:solidFill>
                </a:endParaRPr>
              </a:p>
            </p:txBody>
          </p:sp>
        </p:grpSp>
      </p:grpSp>
      <p:grpSp>
        <p:nvGrpSpPr>
          <p:cNvPr id="45" name="Group 44"/>
          <p:cNvGrpSpPr/>
          <p:nvPr/>
        </p:nvGrpSpPr>
        <p:grpSpPr>
          <a:xfrm>
            <a:off x="871782" y="3784899"/>
            <a:ext cx="10445260" cy="1543477"/>
            <a:chOff x="871782" y="3879139"/>
            <a:chExt cx="10445260" cy="1543477"/>
          </a:xfrm>
        </p:grpSpPr>
        <p:sp>
          <p:nvSpPr>
            <p:cNvPr id="12" name="Oval 11"/>
            <p:cNvSpPr/>
            <p:nvPr>
              <p:custDataLst>
                <p:tags r:id="rId6"/>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13" name="Oval 12"/>
            <p:cNvSpPr/>
            <p:nvPr>
              <p:custDataLst>
                <p:tags r:id="rId7"/>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14" name="Straight Arrow Connector 13"/>
            <p:cNvCxnSpPr/>
            <p:nvPr>
              <p:custDataLst>
                <p:tags r:id="rId8"/>
              </p:custDataLst>
            </p:nvPr>
          </p:nvCxnSpPr>
          <p:spPr>
            <a:xfrm flipV="1">
              <a:off x="1879967" y="4406677"/>
              <a:ext cx="2842845" cy="0"/>
            </a:xfrm>
            <a:prstGeom prst="straightConnector1">
              <a:avLst/>
            </a:prstGeom>
            <a:ln w="50800">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custDataLst>
                <p:tags r:id="rId9"/>
              </p:custDataLst>
            </p:nvPr>
          </p:nvCxnSpPr>
          <p:spPr>
            <a:xfrm>
              <a:off x="7466012" y="4406677"/>
              <a:ext cx="2842845"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sp>
          <p:nvSpPr>
            <p:cNvPr id="17" name="TextBox 16"/>
            <p:cNvSpPr txBox="1"/>
            <p:nvPr>
              <p:custDataLst>
                <p:tags r:id="rId10"/>
              </p:custDataLst>
            </p:nvPr>
          </p:nvSpPr>
          <p:spPr>
            <a:xfrm>
              <a:off x="7743048" y="4489547"/>
              <a:ext cx="913272" cy="830997"/>
            </a:xfrm>
            <a:prstGeom prst="rect">
              <a:avLst/>
            </a:prstGeom>
            <a:noFill/>
          </p:spPr>
          <p:txBody>
            <a:bodyPr wrap="square" lIns="0" tIns="0" rIns="0" bIns="0" rtlCol="0">
              <a:spAutoFit/>
            </a:bodyPr>
            <a:lstStyle/>
            <a:p>
              <a:pPr defTabSz="914287"/>
              <a:r>
                <a:rPr lang="en-US" sz="1800" dirty="0" smtClean="0">
                  <a:ln>
                    <a:solidFill>
                      <a:schemeClr val="bg1">
                        <a:alpha val="0"/>
                      </a:schemeClr>
                    </a:solidFill>
                  </a:ln>
                  <a:solidFill>
                    <a:srgbClr val="595959">
                      <a:alpha val="99000"/>
                    </a:srgbClr>
                  </a:solidFill>
                </a:rPr>
                <a:t>Query Filter</a:t>
              </a:r>
              <a:endParaRPr lang="en-US" sz="1800" dirty="0">
                <a:ln>
                  <a:solidFill>
                    <a:schemeClr val="bg1">
                      <a:alpha val="0"/>
                    </a:schemeClr>
                  </a:solidFill>
                </a:ln>
                <a:solidFill>
                  <a:srgbClr val="595959">
                    <a:alpha val="99000"/>
                  </a:srgbClr>
                </a:solidFill>
              </a:endParaRPr>
            </a:p>
            <a:p>
              <a:pPr defTabSz="914287"/>
              <a:r>
                <a:rPr lang="en-US" sz="1800" dirty="0">
                  <a:ln>
                    <a:solidFill>
                      <a:schemeClr val="bg1">
                        <a:alpha val="0"/>
                      </a:schemeClr>
                    </a:solidFill>
                  </a:ln>
                  <a:solidFill>
                    <a:srgbClr val="595959">
                      <a:alpha val="99000"/>
                    </a:srgbClr>
                  </a:solidFill>
                </a:rPr>
                <a:t>Pull</a:t>
              </a:r>
            </a:p>
          </p:txBody>
        </p:sp>
        <p:sp>
          <p:nvSpPr>
            <p:cNvPr id="22" name="TextBox 21"/>
            <p:cNvSpPr txBox="1"/>
            <p:nvPr>
              <p:custDataLst>
                <p:tags r:id="rId11"/>
              </p:custDataLst>
            </p:nvPr>
          </p:nvSpPr>
          <p:spPr>
            <a:xfrm>
              <a:off x="3432107" y="4088982"/>
              <a:ext cx="881652"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595959">
                      <a:alpha val="99000"/>
                    </a:srgbClr>
                  </a:solidFill>
                </a:rPr>
                <a:t>AuthN/Z</a:t>
              </a:r>
            </a:p>
          </p:txBody>
        </p:sp>
        <p:grpSp>
          <p:nvGrpSpPr>
            <p:cNvPr id="38" name="Group 37"/>
            <p:cNvGrpSpPr/>
            <p:nvPr/>
          </p:nvGrpSpPr>
          <p:grpSpPr>
            <a:xfrm>
              <a:off x="4722812" y="3879139"/>
              <a:ext cx="2743200" cy="1055077"/>
              <a:chOff x="4722812" y="1396710"/>
              <a:chExt cx="2743200" cy="1055077"/>
            </a:xfrm>
          </p:grpSpPr>
          <p:sp>
            <p:nvSpPr>
              <p:cNvPr id="39" name="Rectangle 38"/>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40" name="Rectangle 39"/>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Broker</a:t>
                </a:r>
              </a:p>
            </p:txBody>
          </p:sp>
        </p:grpSp>
        <p:sp>
          <p:nvSpPr>
            <p:cNvPr id="41" name="Flowchart: Magnetic Disk 40"/>
            <p:cNvSpPr/>
            <p:nvPr/>
          </p:nvSpPr>
          <p:spPr bwMode="auto">
            <a:xfrm>
              <a:off x="5643042" y="4700926"/>
              <a:ext cx="902741" cy="721690"/>
            </a:xfrm>
            <a:prstGeom prst="flowChartMagneticDisk">
              <a:avLst/>
            </a:prstGeom>
            <a:solidFill>
              <a:schemeClr val="bg2">
                <a:lumMod val="75000"/>
              </a:schemeClr>
            </a:solidFill>
            <a:ln w="50800">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46" name="Rectangle 45"/>
          <p:cNvSpPr/>
          <p:nvPr>
            <p:custDataLst>
              <p:tags r:id="rId5"/>
            </p:custDataLst>
          </p:nvPr>
        </p:nvSpPr>
        <p:spPr bwMode="auto">
          <a:xfrm>
            <a:off x="1868781" y="5419725"/>
            <a:ext cx="8794114" cy="737235"/>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alpha val="99000"/>
                  </a:srgbClr>
                </a:solidFill>
              </a:rPr>
              <a:t>Brokers hold messages for retrieval and querying</a:t>
            </a:r>
          </a:p>
        </p:txBody>
      </p:sp>
    </p:spTree>
    <p:extLst>
      <p:ext uri="{BB962C8B-B14F-4D97-AF65-F5344CB8AC3E}">
        <p14:creationId xmlns:p14="http://schemas.microsoft.com/office/powerpoint/2010/main" val="377564065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D1128L0oIkSf.El8Hn5s6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OisoHNX0uRhmr.06IGR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TM1dZTht0qFJw5svJH7q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osoEKCTKk2_UfolYCgMW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_yIBZFipSUuMl1T8qrxCB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P6MXLXyudUm.MH.Xjo8E_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kYfYAfR9Uu0XMMgNqgub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GD1iZ3aZ0in5roAoNrFT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bv1o7wYrVEKFUFiF4SrTo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WKBs4DewkGcARzl5elWp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8fvTX_XfEmZKFxBUbBh0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6OJfNfKStkyVkom3SVQP2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UEpf7kkp0yOfnZTD63WU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O8QpCnecESlxJ5mahqHK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pn75S8x7EusfuwuXNyKy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DC2FOyzs0qirJh25ZRIt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n5DlrRtB0qDO3OxWQJoD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7YLPPTvmBkmbLpvIRzGcg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udPHNz0Kw0.5x0WuyWzQS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_yotf4IAdUCc0hRIQ6CNC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4ZdJD1DYjUm7M8MtgAWC3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CLEO7JqDEGGpu.rmNIbn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A2NHZ.FDkGhFe08.XXLx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I_8ZA5vKqUqgG22Q9fiVz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OjAKaBv7Ei_ieRFQZDHa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YWgD5MiYfUu4hMeirSY1q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PiuJ8VtEdUWEP0FWuAj23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5ihScazbkOBmrWiaOeN2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MUL2wNcHUCppUwy8zBFh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TpfdcHef0mjSSlrEn4rN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mrqng7lMT0Ont8VRtJerb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fiGbWkhrhEexA7sssJu3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pZmnOs_L0KgkjdnlpuR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JRjfb_Tl0ar6_3XX4qW6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yAY6T85540eKn3b54m6sJ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hrFcxlpLkykJgZ.sNKjZ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30NRLlZCkSAnmQw9df_U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MUL2wNcHUCppUwy8zBFh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TpfdcHef0mjSSlrEn4rN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rqng7lMT0Ont8VRtJerb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1128L0oIkSf.El8Hn5s6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D1128L0oIkSf.El8Hn5s6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D1128L0oIkSf.El8Hn5s6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_yIBZFipSUuMl1T8qrxCB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P6MXLXyudUm.MH.Xjo8E_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gkYfYAfR9Uu0XMMgNqgub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dcmitype/"/>
    <ds:schemaRef ds:uri="http://www.w3.org/XML/1998/namespace"/>
    <ds:schemaRef ds:uri="http://schemas.microsoft.com/office/2006/documentManagement/types"/>
    <ds:schemaRef ds:uri="230e9df3-be65-4c73-a93b-d1236ebd677e"/>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2796</TotalTime>
  <Words>1183</Words>
  <Application>Microsoft Office PowerPoint</Application>
  <PresentationFormat>Custom</PresentationFormat>
  <Paragraphs>406</Paragraphs>
  <Slides>42</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1" baseType="lpstr">
      <vt:lpstr>Arial</vt:lpstr>
      <vt:lpstr>Segoe UI Light</vt:lpstr>
      <vt:lpstr>Segoe UI</vt:lpstr>
      <vt:lpstr>Consolas</vt:lpstr>
      <vt:lpstr>Segoe Light</vt:lpstr>
      <vt:lpstr>Segoe</vt:lpstr>
      <vt:lpstr>MS1444_Windows Azure Template 16x9_r08b</vt:lpstr>
      <vt:lpstr>1_White with Consolas font for code slides</vt:lpstr>
      <vt:lpstr>think-cell Slide</vt:lpstr>
      <vt:lpstr>Building loosely-coupled Apps with Windows Azure Service Bus Topics and Queues</vt:lpstr>
      <vt:lpstr>Agenda</vt:lpstr>
      <vt:lpstr>Windows Azure Service Bus</vt:lpstr>
      <vt:lpstr>Windows Azure Service Bus</vt:lpstr>
      <vt:lpstr>Service Bus Relay</vt:lpstr>
      <vt:lpstr>REST Across The Firewall</vt:lpstr>
      <vt:lpstr>Windows Azure Service Bus</vt:lpstr>
      <vt:lpstr>PowerPoint Presentation</vt:lpstr>
      <vt:lpstr>Intermediaries and Brokers</vt:lpstr>
      <vt:lpstr>Push vs. Pull</vt:lpstr>
      <vt:lpstr>Ways to Pull</vt:lpstr>
      <vt:lpstr>Messages</vt:lpstr>
      <vt:lpstr>Brokered Messaging Entities: Queues</vt:lpstr>
      <vt:lpstr>Brokered Messaging Entities: Topics</vt:lpstr>
      <vt:lpstr>aKite</vt:lpstr>
      <vt:lpstr>aKite: Retail Management on Azure</vt:lpstr>
      <vt:lpstr>aKite Refreshed Architecture</vt:lpstr>
      <vt:lpstr>Price update in a  chain of stores</vt:lpstr>
      <vt:lpstr>Benefits of Refreshed Architecture  with Service Bus Topics</vt:lpstr>
      <vt:lpstr>aKite = Windows Azure + Service Bus</vt:lpstr>
      <vt:lpstr>PowerPoint Presentation</vt:lpstr>
      <vt:lpstr>Hello World!</vt:lpstr>
      <vt:lpstr>NamespaceManager Management operations on the namespace Create/Delete/Exists for Queues, Topics, and Subscriptions</vt:lpstr>
      <vt:lpstr>MessagingFactory Creates client objects to interact with Queues, Topics, and Subscriptions.  Anchor for connection management and multiplexing. </vt:lpstr>
      <vt:lpstr>BrokeredMessage</vt:lpstr>
      <vt:lpstr>Sending Messages Sending messages is done with Send or Begin/EndSend.  You can send on the QueueClient or TopicClient or the neutral MessageSender.</vt:lpstr>
      <vt:lpstr>Receiving Messages (Destructive) Destructive receives remove the messages from the queue as it is being taken from the broker.  Higher throughput than Peek/Lock, but risk of message loss.</vt:lpstr>
      <vt:lpstr>Receiving Messages (Peek/Lock) Peek/lock returns messages that have been locked on the queue in the broker. Locked messages are invisible. Complete() deletes them, Abandon() puts them back.</vt:lpstr>
      <vt:lpstr>Queue Patterns</vt:lpstr>
      <vt:lpstr>Competing Consumer</vt:lpstr>
      <vt:lpstr>Managing Topics Management operations on the namespace Create/Delete/Exists for Queues, Topics, and Subscriptions</vt:lpstr>
      <vt:lpstr>Receiving Messages</vt:lpstr>
      <vt:lpstr>Filters</vt:lpstr>
      <vt:lpstr>Why Topics?</vt:lpstr>
      <vt:lpstr>Continuous Client  with Topics</vt:lpstr>
      <vt:lpstr>A Quick Tour through the SDK Samples </vt:lpstr>
      <vt:lpstr>PowerPoint Presentation</vt:lpstr>
      <vt:lpstr>“Iguazu”</vt:lpstr>
      <vt:lpstr>Summary</vt:lpstr>
      <vt:lpstr>Resources</vt:lpstr>
      <vt:lpstr>PowerPoint Presentation</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Wade Wegner</cp:lastModifiedBy>
  <cp:revision>226</cp:revision>
  <cp:lastPrinted>2011-10-11T14:25:22Z</cp:lastPrinted>
  <dcterms:created xsi:type="dcterms:W3CDTF">2011-03-29T16:07:22Z</dcterms:created>
  <dcterms:modified xsi:type="dcterms:W3CDTF">2011-12-11T19:03:57Z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