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62" r:id="rId4"/>
    <p:sldMasterId id="2147483781" r:id="rId5"/>
  </p:sldMasterIdLst>
  <p:notesMasterIdLst>
    <p:notesMasterId r:id="rId31"/>
  </p:notesMasterIdLst>
  <p:handoutMasterIdLst>
    <p:handoutMasterId r:id="rId32"/>
  </p:handoutMasterIdLst>
  <p:sldIdLst>
    <p:sldId id="371" r:id="rId6"/>
    <p:sldId id="399" r:id="rId7"/>
    <p:sldId id="374" r:id="rId8"/>
    <p:sldId id="375" r:id="rId9"/>
    <p:sldId id="376" r:id="rId10"/>
    <p:sldId id="377" r:id="rId11"/>
    <p:sldId id="378" r:id="rId12"/>
    <p:sldId id="379" r:id="rId13"/>
    <p:sldId id="400" r:id="rId14"/>
    <p:sldId id="401" r:id="rId15"/>
    <p:sldId id="402" r:id="rId16"/>
    <p:sldId id="383" r:id="rId17"/>
    <p:sldId id="384" r:id="rId18"/>
    <p:sldId id="403" r:id="rId19"/>
    <p:sldId id="386" r:id="rId20"/>
    <p:sldId id="404" r:id="rId21"/>
    <p:sldId id="388" r:id="rId22"/>
    <p:sldId id="405" r:id="rId23"/>
    <p:sldId id="390" r:id="rId24"/>
    <p:sldId id="391" r:id="rId25"/>
    <p:sldId id="406" r:id="rId26"/>
    <p:sldId id="392" r:id="rId27"/>
    <p:sldId id="407" r:id="rId28"/>
    <p:sldId id="408" r:id="rId29"/>
    <p:sldId id="396" r:id="rId30"/>
  </p:sldIdLst>
  <p:sldSz cx="12188825" cy="6858000"/>
  <p:notesSz cx="6858000" cy="9296400"/>
  <p:embeddedFontLst>
    <p:embeddedFont>
      <p:font typeface="Segoe UI Light" pitchFamily="34" charset="0"/>
      <p:regular r:id="rId33"/>
    </p:embeddedFont>
    <p:embeddedFont>
      <p:font typeface="Segoe UI" pitchFamily="34" charset="0"/>
      <p:regular r:id="rId34"/>
      <p:bold r:id="rId35"/>
      <p:italic r:id="rId36"/>
      <p:boldItalic r:id="rId37"/>
    </p:embeddedFont>
    <p:embeddedFont>
      <p:font typeface="Consolas" pitchFamily="49" charset="0"/>
      <p:regular r:id="rId38"/>
      <p:bold r:id="rId39"/>
      <p:italic r:id="rId40"/>
      <p:boldItalic r:id="rId41"/>
    </p:embeddedFont>
  </p:embeddedFontLst>
  <p:custDataLst>
    <p:tags r:id="rId42"/>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227" autoAdjust="0"/>
    <p:restoredTop sz="93061" autoAdjust="0"/>
  </p:normalViewPr>
  <p:slideViewPr>
    <p:cSldViewPr snapToGrid="0">
      <p:cViewPr varScale="1">
        <p:scale>
          <a:sx n="109" d="100"/>
          <a:sy n="109" d="100"/>
        </p:scale>
        <p:origin x="-90" y="-618"/>
      </p:cViewPr>
      <p:guideLst>
        <p:guide orient="horz" pos="909"/>
        <p:guide orient="horz" pos="4176"/>
        <p:guide orient="horz" pos="3946"/>
        <p:guide orient="horz" pos="1199"/>
        <p:guide orient="horz" pos="2159"/>
        <p:guide pos="326"/>
        <p:guide pos="7355"/>
        <p:guide pos="3839"/>
      </p:guideLst>
    </p:cSldViewPr>
  </p:slideViewPr>
  <p:notesTextViewPr>
    <p:cViewPr>
      <p:scale>
        <a:sx n="100" d="100"/>
        <a:sy n="100" d="100"/>
      </p:scale>
      <p:origin x="0" y="0"/>
    </p:cViewPr>
  </p:notesTextViewPr>
  <p:sorterViewPr>
    <p:cViewPr>
      <p:scale>
        <a:sx n="60" d="100"/>
        <a:sy n="60" d="100"/>
      </p:scale>
      <p:origin x="0" y="2838"/>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font" Target="fonts/font2.fntdata"/><Relationship Id="rId42"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4.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font" Target="fonts/font3.fntdata"/><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12/11/2011</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12/11/2011</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3198916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5270231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894064911"/>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17143394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2303455856"/>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91854331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599759045"/>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2086147379"/>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15013060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316396996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2972829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69590280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6596919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197482371"/>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486127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610461212"/>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19013878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15920813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76740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dirty="0">
              <a:solidFill>
                <a:srgbClr val="292929"/>
              </a:solidFill>
            </a:endParaRPr>
          </a:p>
        </p:txBody>
      </p:sp>
    </p:spTree>
    <p:extLst>
      <p:ext uri="{BB962C8B-B14F-4D97-AF65-F5344CB8AC3E}">
        <p14:creationId xmlns:p14="http://schemas.microsoft.com/office/powerpoint/2010/main" val="151801600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71927963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9488066"/>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 id="2147483780"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39019063"/>
      </p:ext>
    </p:extLst>
  </p:cSld>
  <p:clrMap bg1="lt1" tx1="dk1" bg2="lt2" tx2="dk2" accent1="accent1" accent2="accent2" accent3="accent3" accent4="accent4" accent5="accent5" accent6="accent6" hlink="hlink" folHlink="folHlink"/>
  <p:sldLayoutIdLst>
    <p:sldLayoutId id="2147483782"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azxxxx.vo.msecnd.net/images/myimage.p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blog.smarx.com/posts/using-the-new-windows-azure-cdn-with-a-custom-domain" TargetMode="External"/><Relationship Id="rId4" Type="http://schemas.openxmlformats.org/officeDocument/2006/relationships/hyperlink" Target="http://myacct.blob.core.windows.net/images/myimage.png" TargetMode="External"/></Relationships>
</file>

<file path=ppt/slides/_rels/slide1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slideLayout" Target="../slideLayouts/slideLayout2.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hyperlink" Target="http://azxxxx.vo.msecnd.net/default.aspx" TargetMode="External"/><Relationship Id="rId2" Type="http://schemas.openxmlformats.org/officeDocument/2006/relationships/hyperlink" Target="http://foo.cloudapp.net/default.aspx" TargetMode="External"/><Relationship Id="rId1" Type="http://schemas.openxmlformats.org/officeDocument/2006/relationships/slideLayout" Target="../slideLayouts/slideLayout2.xml"/><Relationship Id="rId6" Type="http://schemas.openxmlformats.org/officeDocument/2006/relationships/hyperlink" Target="http://blogs.msdn.com/b/scicoria/archive/2011/07/10/hosted-service-as-a-windows-azure-cdn-origin-tips.aspx" TargetMode="External"/><Relationship Id="rId5" Type="http://schemas.openxmlformats.org/officeDocument/2006/relationships/hyperlink" Target="http://blog.smarx.com/posts/using-the-windows-azure-cdn-for-your-web-application" TargetMode="External"/><Relationship Id="rId4" Type="http://schemas.openxmlformats.org/officeDocument/2006/relationships/hyperlink" Target="http://foo.cloudapp.net/cdn/default.aspx"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4.wd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slideLayout" Target="../slideLayouts/slideLayout6.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tags" Target="../tags/tag25.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tags" Target="../tags/tag24.xml"/><Relationship Id="rId5" Type="http://schemas.openxmlformats.org/officeDocument/2006/relationships/tags" Target="../tags/tag18.xml"/><Relationship Id="rId10" Type="http://schemas.openxmlformats.org/officeDocument/2006/relationships/tags" Target="../tags/tag23.xml"/><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hyperlink" Target="http://social.technet.microsoft.com/wiki/contents/articles/sql-azure-connection-management.aspx"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social.technet.microsoft.com/wiki/contents/articles/2281.asp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blog.smarx.com/posts/controlling-application-pool-idle-timeouts-in-windows-azur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tags" Target="../tags/tag37.xml"/><Relationship Id="rId18" Type="http://schemas.openxmlformats.org/officeDocument/2006/relationships/tags" Target="../tags/tag42.xml"/><Relationship Id="rId26" Type="http://schemas.openxmlformats.org/officeDocument/2006/relationships/tags" Target="../tags/tag50.xml"/><Relationship Id="rId3" Type="http://schemas.openxmlformats.org/officeDocument/2006/relationships/tags" Target="../tags/tag27.xml"/><Relationship Id="rId21" Type="http://schemas.openxmlformats.org/officeDocument/2006/relationships/tags" Target="../tags/tag45.xml"/><Relationship Id="rId34" Type="http://schemas.openxmlformats.org/officeDocument/2006/relationships/slideLayout" Target="../slideLayouts/slideLayout2.xml"/><Relationship Id="rId7" Type="http://schemas.openxmlformats.org/officeDocument/2006/relationships/tags" Target="../tags/tag31.xml"/><Relationship Id="rId12" Type="http://schemas.openxmlformats.org/officeDocument/2006/relationships/tags" Target="../tags/tag36.xml"/><Relationship Id="rId17" Type="http://schemas.openxmlformats.org/officeDocument/2006/relationships/tags" Target="../tags/tag41.xml"/><Relationship Id="rId25" Type="http://schemas.openxmlformats.org/officeDocument/2006/relationships/tags" Target="../tags/tag49.xml"/><Relationship Id="rId33" Type="http://schemas.openxmlformats.org/officeDocument/2006/relationships/tags" Target="../tags/tag57.xml"/><Relationship Id="rId2" Type="http://schemas.openxmlformats.org/officeDocument/2006/relationships/tags" Target="../tags/tag26.xml"/><Relationship Id="rId16" Type="http://schemas.openxmlformats.org/officeDocument/2006/relationships/tags" Target="../tags/tag40.xml"/><Relationship Id="rId20" Type="http://schemas.openxmlformats.org/officeDocument/2006/relationships/tags" Target="../tags/tag44.xml"/><Relationship Id="rId29" Type="http://schemas.openxmlformats.org/officeDocument/2006/relationships/tags" Target="../tags/tag53.xml"/><Relationship Id="rId1" Type="http://schemas.openxmlformats.org/officeDocument/2006/relationships/vmlDrawing" Target="../drawings/vmlDrawing1.vml"/><Relationship Id="rId6" Type="http://schemas.openxmlformats.org/officeDocument/2006/relationships/tags" Target="../tags/tag30.xml"/><Relationship Id="rId11" Type="http://schemas.openxmlformats.org/officeDocument/2006/relationships/tags" Target="../tags/tag35.xml"/><Relationship Id="rId24" Type="http://schemas.openxmlformats.org/officeDocument/2006/relationships/tags" Target="../tags/tag48.xml"/><Relationship Id="rId32" Type="http://schemas.openxmlformats.org/officeDocument/2006/relationships/tags" Target="../tags/tag56.xml"/><Relationship Id="rId5" Type="http://schemas.openxmlformats.org/officeDocument/2006/relationships/tags" Target="../tags/tag29.xml"/><Relationship Id="rId15" Type="http://schemas.openxmlformats.org/officeDocument/2006/relationships/tags" Target="../tags/tag39.xml"/><Relationship Id="rId23" Type="http://schemas.openxmlformats.org/officeDocument/2006/relationships/tags" Target="../tags/tag47.xml"/><Relationship Id="rId28" Type="http://schemas.openxmlformats.org/officeDocument/2006/relationships/tags" Target="../tags/tag52.xml"/><Relationship Id="rId36" Type="http://schemas.openxmlformats.org/officeDocument/2006/relationships/image" Target="../media/image11.emf"/><Relationship Id="rId10" Type="http://schemas.openxmlformats.org/officeDocument/2006/relationships/tags" Target="../tags/tag34.xml"/><Relationship Id="rId19" Type="http://schemas.openxmlformats.org/officeDocument/2006/relationships/tags" Target="../tags/tag43.xml"/><Relationship Id="rId31" Type="http://schemas.openxmlformats.org/officeDocument/2006/relationships/tags" Target="../tags/tag55.xml"/><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tags" Target="../tags/tag38.xml"/><Relationship Id="rId22" Type="http://schemas.openxmlformats.org/officeDocument/2006/relationships/tags" Target="../tags/tag46.xml"/><Relationship Id="rId27" Type="http://schemas.openxmlformats.org/officeDocument/2006/relationships/tags" Target="../tags/tag51.xml"/><Relationship Id="rId30" Type="http://schemas.openxmlformats.org/officeDocument/2006/relationships/tags" Target="../tags/tag54.xml"/><Relationship Id="rId35"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blog.smarx.com/posts/shared-access-signatures-are-easy-these-days"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19112" y="1663638"/>
            <a:ext cx="11155680" cy="1994392"/>
          </a:xfrm>
        </p:spPr>
        <p:txBody>
          <a:bodyPr/>
          <a:lstStyle/>
          <a:p>
            <a:r>
              <a:rPr lang="en-IN" dirty="0"/>
              <a:t>Building </a:t>
            </a:r>
            <a:r>
              <a:rPr lang="en-IN" dirty="0" smtClean="0"/>
              <a:t>Scalable Web Apps </a:t>
            </a:r>
            <a:r>
              <a:rPr lang="en-IN" dirty="0"/>
              <a:t>with Windows </a:t>
            </a:r>
            <a:r>
              <a:rPr lang="en-IN" dirty="0" smtClean="0"/>
              <a:t>Azure</a:t>
            </a:r>
            <a:endParaRPr lang="en-US" dirty="0"/>
          </a:p>
        </p:txBody>
      </p:sp>
      <p:sp>
        <p:nvSpPr>
          <p:cNvPr id="2" name="Text Placeholder 1"/>
          <p:cNvSpPr>
            <a:spLocks noGrp="1"/>
          </p:cNvSpPr>
          <p:nvPr>
            <p:ph type="body" sz="quarter" idx="11"/>
          </p:nvPr>
        </p:nvSpPr>
        <p:spPr>
          <a:xfrm>
            <a:off x="519112" y="4338021"/>
            <a:ext cx="6400800" cy="1144929"/>
          </a:xfrm>
        </p:spPr>
        <p:txBody>
          <a:bodyPr/>
          <a:lstStyle/>
          <a:p>
            <a:pPr lvl="0">
              <a:lnSpc>
                <a:spcPct val="90000"/>
              </a:lnSpc>
              <a:spcBef>
                <a:spcPct val="20000"/>
              </a:spcBef>
            </a:pPr>
            <a:r>
              <a:rPr lang="en-US" dirty="0">
                <a:ln>
                  <a:noFill/>
                </a:ln>
                <a:solidFill>
                  <a:srgbClr val="FFFFFF">
                    <a:alpha val="98000"/>
                  </a:srgbClr>
                </a:solidFill>
              </a:rPr>
              <a:t>Name</a:t>
            </a:r>
          </a:p>
          <a:p>
            <a:pPr lvl="0">
              <a:lnSpc>
                <a:spcPct val="90000"/>
              </a:lnSpc>
              <a:spcBef>
                <a:spcPct val="20000"/>
              </a:spcBef>
            </a:pPr>
            <a:r>
              <a:rPr lang="en-US" dirty="0">
                <a:ln>
                  <a:noFill/>
                </a:ln>
                <a:solidFill>
                  <a:srgbClr val="FFFFFF">
                    <a:alpha val="98000"/>
                  </a:srgbClr>
                </a:solidFill>
              </a:rPr>
              <a:t>Title</a:t>
            </a:r>
          </a:p>
          <a:p>
            <a:pPr lvl="0">
              <a:lnSpc>
                <a:spcPct val="90000"/>
              </a:lnSpc>
              <a:spcBef>
                <a:spcPct val="20000"/>
              </a:spcBef>
            </a:pPr>
            <a:r>
              <a:rPr lang="en-US" dirty="0">
                <a:ln>
                  <a:noFill/>
                </a:ln>
                <a:solidFill>
                  <a:srgbClr val="FFFFFF">
                    <a:alpha val="98000"/>
                  </a:srgbClr>
                </a:solidFill>
              </a:rPr>
              <a:t>Microsoft </a:t>
            </a:r>
            <a:r>
              <a:rPr lang="en-US" dirty="0" smtClean="0">
                <a:ln>
                  <a:noFill/>
                </a:ln>
                <a:solidFill>
                  <a:srgbClr val="FFFFFF">
                    <a:alpha val="98000"/>
                  </a:srgbClr>
                </a:solidFill>
              </a:rPr>
              <a:t>Corporation</a:t>
            </a:r>
            <a:endParaRPr lang="en-US" dirty="0">
              <a:ln>
                <a:noFill/>
              </a:ln>
              <a:solidFill>
                <a:srgbClr val="FFFFFF">
                  <a:alpha val="98000"/>
                </a:srgbClr>
              </a:solidFill>
            </a:endParaRPr>
          </a:p>
        </p:txBody>
      </p:sp>
    </p:spTree>
    <p:extLst>
      <p:ext uri="{BB962C8B-B14F-4D97-AF65-F5344CB8AC3E}">
        <p14:creationId xmlns:p14="http://schemas.microsoft.com/office/powerpoint/2010/main" val="212068872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519113" y="2928135"/>
            <a:ext cx="10073544" cy="3336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defTabSz="913788" fontAlgn="base">
              <a:spcBef>
                <a:spcPts val="600"/>
              </a:spcBef>
              <a:spcAft>
                <a:spcPts val="600"/>
              </a:spcAft>
            </a:pPr>
            <a:endParaRPr lang="en-US" sz="2000" dirty="0">
              <a:ln>
                <a:solidFill>
                  <a:schemeClr val="bg1">
                    <a:alpha val="0"/>
                  </a:schemeClr>
                </a:solidFill>
              </a:ln>
              <a:solidFill>
                <a:schemeClr val="bg2">
                  <a:lumMod val="50000"/>
                  <a:alpha val="99000"/>
                </a:schemeClr>
              </a:solidFill>
            </a:endParaRPr>
          </a:p>
        </p:txBody>
      </p:sp>
      <p:grpSp>
        <p:nvGrpSpPr>
          <p:cNvPr id="64" name="Group 63"/>
          <p:cNvGrpSpPr/>
          <p:nvPr/>
        </p:nvGrpSpPr>
        <p:grpSpPr>
          <a:xfrm>
            <a:off x="7041162" y="3829952"/>
            <a:ext cx="1476854" cy="1336698"/>
            <a:chOff x="6915419" y="2717790"/>
            <a:chExt cx="1379022" cy="1248151"/>
          </a:xfrm>
        </p:grpSpPr>
        <p:sp>
          <p:nvSpPr>
            <p:cNvPr id="65" name="Freeform 7"/>
            <p:cNvSpPr>
              <a:spLocks noEditPoints="1"/>
            </p:cNvSpPr>
            <p:nvPr/>
          </p:nvSpPr>
          <p:spPr bwMode="auto">
            <a:xfrm>
              <a:off x="6915419" y="3229169"/>
              <a:ext cx="1379022" cy="736772"/>
            </a:xfrm>
            <a:custGeom>
              <a:avLst/>
              <a:gdLst>
                <a:gd name="T0" fmla="*/ 90 w 534"/>
                <a:gd name="T1" fmla="*/ 0 h 285"/>
                <a:gd name="T2" fmla="*/ 2 w 534"/>
                <a:gd name="T3" fmla="*/ 124 h 285"/>
                <a:gd name="T4" fmla="*/ 2 w 534"/>
                <a:gd name="T5" fmla="*/ 136 h 285"/>
                <a:gd name="T6" fmla="*/ 14 w 534"/>
                <a:gd name="T7" fmla="*/ 140 h 285"/>
                <a:gd name="T8" fmla="*/ 23 w 534"/>
                <a:gd name="T9" fmla="*/ 140 h 285"/>
                <a:gd name="T10" fmla="*/ 90 w 534"/>
                <a:gd name="T11" fmla="*/ 40 h 285"/>
                <a:gd name="T12" fmla="*/ 90 w 534"/>
                <a:gd name="T13" fmla="*/ 271 h 285"/>
                <a:gd name="T14" fmla="*/ 104 w 534"/>
                <a:gd name="T15" fmla="*/ 285 h 285"/>
                <a:gd name="T16" fmla="*/ 429 w 534"/>
                <a:gd name="T17" fmla="*/ 285 h 285"/>
                <a:gd name="T18" fmla="*/ 443 w 534"/>
                <a:gd name="T19" fmla="*/ 271 h 285"/>
                <a:gd name="T20" fmla="*/ 443 w 534"/>
                <a:gd name="T21" fmla="*/ 40 h 285"/>
                <a:gd name="T22" fmla="*/ 513 w 534"/>
                <a:gd name="T23" fmla="*/ 140 h 285"/>
                <a:gd name="T24" fmla="*/ 522 w 534"/>
                <a:gd name="T25" fmla="*/ 140 h 285"/>
                <a:gd name="T26" fmla="*/ 532 w 534"/>
                <a:gd name="T27" fmla="*/ 136 h 285"/>
                <a:gd name="T28" fmla="*/ 532 w 534"/>
                <a:gd name="T29" fmla="*/ 124 h 285"/>
                <a:gd name="T30" fmla="*/ 532 w 534"/>
                <a:gd name="T31" fmla="*/ 124 h 285"/>
                <a:gd name="T32" fmla="*/ 443 w 534"/>
                <a:gd name="T33" fmla="*/ 0 h 285"/>
                <a:gd name="T34" fmla="*/ 90 w 534"/>
                <a:gd name="T35" fmla="*/ 0 h 285"/>
                <a:gd name="T36" fmla="*/ 320 w 534"/>
                <a:gd name="T37" fmla="*/ 112 h 285"/>
                <a:gd name="T38" fmla="*/ 213 w 534"/>
                <a:gd name="T39" fmla="*/ 112 h 285"/>
                <a:gd name="T40" fmla="*/ 199 w 534"/>
                <a:gd name="T41" fmla="*/ 98 h 285"/>
                <a:gd name="T42" fmla="*/ 213 w 534"/>
                <a:gd name="T43" fmla="*/ 84 h 285"/>
                <a:gd name="T44" fmla="*/ 320 w 534"/>
                <a:gd name="T45" fmla="*/ 84 h 285"/>
                <a:gd name="T46" fmla="*/ 334 w 534"/>
                <a:gd name="T47" fmla="*/ 98 h 285"/>
                <a:gd name="T48" fmla="*/ 320 w 534"/>
                <a:gd name="T49" fmla="*/ 11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4" h="285">
                  <a:moveTo>
                    <a:pt x="90" y="0"/>
                  </a:moveTo>
                  <a:cubicBezTo>
                    <a:pt x="2" y="124"/>
                    <a:pt x="2" y="124"/>
                    <a:pt x="2" y="124"/>
                  </a:cubicBezTo>
                  <a:cubicBezTo>
                    <a:pt x="0" y="129"/>
                    <a:pt x="0" y="133"/>
                    <a:pt x="2" y="136"/>
                  </a:cubicBezTo>
                  <a:cubicBezTo>
                    <a:pt x="14" y="140"/>
                    <a:pt x="14" y="140"/>
                    <a:pt x="14" y="140"/>
                  </a:cubicBezTo>
                  <a:cubicBezTo>
                    <a:pt x="16" y="143"/>
                    <a:pt x="21" y="143"/>
                    <a:pt x="23" y="140"/>
                  </a:cubicBezTo>
                  <a:cubicBezTo>
                    <a:pt x="90" y="40"/>
                    <a:pt x="90" y="40"/>
                    <a:pt x="90" y="40"/>
                  </a:cubicBezTo>
                  <a:cubicBezTo>
                    <a:pt x="90" y="271"/>
                    <a:pt x="90" y="271"/>
                    <a:pt x="90" y="271"/>
                  </a:cubicBezTo>
                  <a:cubicBezTo>
                    <a:pt x="90" y="278"/>
                    <a:pt x="97" y="285"/>
                    <a:pt x="104" y="285"/>
                  </a:cubicBezTo>
                  <a:cubicBezTo>
                    <a:pt x="429" y="285"/>
                    <a:pt x="429" y="285"/>
                    <a:pt x="429" y="285"/>
                  </a:cubicBezTo>
                  <a:cubicBezTo>
                    <a:pt x="436" y="285"/>
                    <a:pt x="443" y="278"/>
                    <a:pt x="443" y="271"/>
                  </a:cubicBezTo>
                  <a:cubicBezTo>
                    <a:pt x="443" y="40"/>
                    <a:pt x="443" y="40"/>
                    <a:pt x="443" y="40"/>
                  </a:cubicBezTo>
                  <a:cubicBezTo>
                    <a:pt x="513" y="140"/>
                    <a:pt x="513" y="140"/>
                    <a:pt x="513" y="140"/>
                  </a:cubicBezTo>
                  <a:cubicBezTo>
                    <a:pt x="515" y="143"/>
                    <a:pt x="518" y="143"/>
                    <a:pt x="522" y="140"/>
                  </a:cubicBezTo>
                  <a:cubicBezTo>
                    <a:pt x="532" y="136"/>
                    <a:pt x="532" y="136"/>
                    <a:pt x="532" y="136"/>
                  </a:cubicBezTo>
                  <a:cubicBezTo>
                    <a:pt x="534" y="133"/>
                    <a:pt x="534" y="129"/>
                    <a:pt x="532" y="124"/>
                  </a:cubicBezTo>
                  <a:cubicBezTo>
                    <a:pt x="532" y="124"/>
                    <a:pt x="532" y="124"/>
                    <a:pt x="532" y="124"/>
                  </a:cubicBezTo>
                  <a:cubicBezTo>
                    <a:pt x="443" y="0"/>
                    <a:pt x="443" y="0"/>
                    <a:pt x="443" y="0"/>
                  </a:cubicBezTo>
                  <a:lnTo>
                    <a:pt x="90" y="0"/>
                  </a:lnTo>
                  <a:close/>
                  <a:moveTo>
                    <a:pt x="320" y="112"/>
                  </a:moveTo>
                  <a:cubicBezTo>
                    <a:pt x="213" y="112"/>
                    <a:pt x="213" y="112"/>
                    <a:pt x="213" y="112"/>
                  </a:cubicBezTo>
                  <a:cubicBezTo>
                    <a:pt x="206" y="112"/>
                    <a:pt x="199" y="105"/>
                    <a:pt x="199" y="98"/>
                  </a:cubicBezTo>
                  <a:cubicBezTo>
                    <a:pt x="199" y="89"/>
                    <a:pt x="206" y="84"/>
                    <a:pt x="213" y="84"/>
                  </a:cubicBezTo>
                  <a:cubicBezTo>
                    <a:pt x="320" y="84"/>
                    <a:pt x="320" y="84"/>
                    <a:pt x="320" y="84"/>
                  </a:cubicBezTo>
                  <a:cubicBezTo>
                    <a:pt x="327" y="84"/>
                    <a:pt x="334" y="89"/>
                    <a:pt x="334" y="98"/>
                  </a:cubicBezTo>
                  <a:cubicBezTo>
                    <a:pt x="334" y="105"/>
                    <a:pt x="327" y="112"/>
                    <a:pt x="320" y="11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8"/>
            <p:cNvSpPr>
              <a:spLocks/>
            </p:cNvSpPr>
            <p:nvPr/>
          </p:nvSpPr>
          <p:spPr bwMode="auto">
            <a:xfrm>
              <a:off x="7780639" y="2717790"/>
              <a:ext cx="235089" cy="465330"/>
            </a:xfrm>
            <a:custGeom>
              <a:avLst/>
              <a:gdLst>
                <a:gd name="T0" fmla="*/ 65 w 91"/>
                <a:gd name="T1" fmla="*/ 78 h 180"/>
                <a:gd name="T2" fmla="*/ 65 w 91"/>
                <a:gd name="T3" fmla="*/ 180 h 180"/>
                <a:gd name="T4" fmla="*/ 91 w 91"/>
                <a:gd name="T5" fmla="*/ 180 h 180"/>
                <a:gd name="T6" fmla="*/ 91 w 91"/>
                <a:gd name="T7" fmla="*/ 74 h 180"/>
                <a:gd name="T8" fmla="*/ 82 w 91"/>
                <a:gd name="T9" fmla="*/ 56 h 180"/>
                <a:gd name="T10" fmla="*/ 39 w 91"/>
                <a:gd name="T11" fmla="*/ 13 h 180"/>
                <a:gd name="T12" fmla="*/ 8 w 91"/>
                <a:gd name="T13" fmla="*/ 0 h 180"/>
                <a:gd name="T14" fmla="*/ 4 w 91"/>
                <a:gd name="T15" fmla="*/ 0 h 180"/>
                <a:gd name="T16" fmla="*/ 0 w 91"/>
                <a:gd name="T17" fmla="*/ 0 h 180"/>
                <a:gd name="T18" fmla="*/ 60 w 91"/>
                <a:gd name="T19" fmla="*/ 61 h 180"/>
                <a:gd name="T20" fmla="*/ 65 w 91"/>
                <a:gd name="T21" fmla="*/ 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180">
                  <a:moveTo>
                    <a:pt x="65" y="78"/>
                  </a:moveTo>
                  <a:cubicBezTo>
                    <a:pt x="65" y="78"/>
                    <a:pt x="65" y="78"/>
                    <a:pt x="65" y="180"/>
                  </a:cubicBezTo>
                  <a:cubicBezTo>
                    <a:pt x="91" y="180"/>
                    <a:pt x="91" y="180"/>
                    <a:pt x="91" y="180"/>
                  </a:cubicBezTo>
                  <a:cubicBezTo>
                    <a:pt x="91" y="155"/>
                    <a:pt x="91" y="121"/>
                    <a:pt x="91" y="74"/>
                  </a:cubicBezTo>
                  <a:cubicBezTo>
                    <a:pt x="91" y="69"/>
                    <a:pt x="86" y="61"/>
                    <a:pt x="82" y="56"/>
                  </a:cubicBezTo>
                  <a:cubicBezTo>
                    <a:pt x="82" y="56"/>
                    <a:pt x="82" y="56"/>
                    <a:pt x="39" y="13"/>
                  </a:cubicBezTo>
                  <a:cubicBezTo>
                    <a:pt x="26" y="0"/>
                    <a:pt x="17" y="0"/>
                    <a:pt x="8" y="0"/>
                  </a:cubicBezTo>
                  <a:cubicBezTo>
                    <a:pt x="8" y="0"/>
                    <a:pt x="8" y="0"/>
                    <a:pt x="4" y="0"/>
                  </a:cubicBezTo>
                  <a:cubicBezTo>
                    <a:pt x="4" y="0"/>
                    <a:pt x="4" y="0"/>
                    <a:pt x="0" y="0"/>
                  </a:cubicBezTo>
                  <a:cubicBezTo>
                    <a:pt x="0" y="0"/>
                    <a:pt x="0" y="0"/>
                    <a:pt x="60" y="61"/>
                  </a:cubicBezTo>
                  <a:cubicBezTo>
                    <a:pt x="65" y="65"/>
                    <a:pt x="65" y="74"/>
                    <a:pt x="65" y="78"/>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9"/>
            <p:cNvSpPr>
              <a:spLocks/>
            </p:cNvSpPr>
            <p:nvPr/>
          </p:nvSpPr>
          <p:spPr bwMode="auto">
            <a:xfrm>
              <a:off x="7632801" y="2717790"/>
              <a:ext cx="259325" cy="465330"/>
            </a:xfrm>
            <a:custGeom>
              <a:avLst/>
              <a:gdLst>
                <a:gd name="T0" fmla="*/ 78 w 100"/>
                <a:gd name="T1" fmla="*/ 91 h 180"/>
                <a:gd name="T2" fmla="*/ 78 w 100"/>
                <a:gd name="T3" fmla="*/ 180 h 180"/>
                <a:gd name="T4" fmla="*/ 100 w 100"/>
                <a:gd name="T5" fmla="*/ 180 h 180"/>
                <a:gd name="T6" fmla="*/ 100 w 100"/>
                <a:gd name="T7" fmla="*/ 82 h 180"/>
                <a:gd name="T8" fmla="*/ 91 w 100"/>
                <a:gd name="T9" fmla="*/ 61 h 180"/>
                <a:gd name="T10" fmla="*/ 44 w 100"/>
                <a:gd name="T11" fmla="*/ 13 h 180"/>
                <a:gd name="T12" fmla="*/ 13 w 100"/>
                <a:gd name="T13" fmla="*/ 0 h 180"/>
                <a:gd name="T14" fmla="*/ 9 w 100"/>
                <a:gd name="T15" fmla="*/ 0 h 180"/>
                <a:gd name="T16" fmla="*/ 0 w 100"/>
                <a:gd name="T17" fmla="*/ 0 h 180"/>
                <a:gd name="T18" fmla="*/ 70 w 100"/>
                <a:gd name="T19" fmla="*/ 65 h 180"/>
                <a:gd name="T20" fmla="*/ 78 w 100"/>
                <a:gd name="T21" fmla="*/ 9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180">
                  <a:moveTo>
                    <a:pt x="78" y="91"/>
                  </a:moveTo>
                  <a:cubicBezTo>
                    <a:pt x="78" y="91"/>
                    <a:pt x="78" y="91"/>
                    <a:pt x="78" y="180"/>
                  </a:cubicBezTo>
                  <a:cubicBezTo>
                    <a:pt x="100" y="180"/>
                    <a:pt x="100" y="180"/>
                    <a:pt x="100" y="180"/>
                  </a:cubicBezTo>
                  <a:cubicBezTo>
                    <a:pt x="100" y="157"/>
                    <a:pt x="100" y="125"/>
                    <a:pt x="100" y="82"/>
                  </a:cubicBezTo>
                  <a:cubicBezTo>
                    <a:pt x="100" y="74"/>
                    <a:pt x="96" y="65"/>
                    <a:pt x="91" y="61"/>
                  </a:cubicBezTo>
                  <a:cubicBezTo>
                    <a:pt x="91" y="61"/>
                    <a:pt x="91" y="61"/>
                    <a:pt x="44" y="13"/>
                  </a:cubicBezTo>
                  <a:cubicBezTo>
                    <a:pt x="31" y="0"/>
                    <a:pt x="18" y="0"/>
                    <a:pt x="13" y="0"/>
                  </a:cubicBezTo>
                  <a:cubicBezTo>
                    <a:pt x="13" y="0"/>
                    <a:pt x="13" y="0"/>
                    <a:pt x="9" y="0"/>
                  </a:cubicBezTo>
                  <a:cubicBezTo>
                    <a:pt x="9" y="0"/>
                    <a:pt x="9" y="0"/>
                    <a:pt x="0" y="0"/>
                  </a:cubicBezTo>
                  <a:cubicBezTo>
                    <a:pt x="0" y="0"/>
                    <a:pt x="1" y="0"/>
                    <a:pt x="70" y="65"/>
                  </a:cubicBezTo>
                  <a:cubicBezTo>
                    <a:pt x="79" y="74"/>
                    <a:pt x="78" y="82"/>
                    <a:pt x="78" y="9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10"/>
            <p:cNvSpPr>
              <a:spLocks noEditPoints="1"/>
            </p:cNvSpPr>
            <p:nvPr/>
          </p:nvSpPr>
          <p:spPr bwMode="auto">
            <a:xfrm>
              <a:off x="7220791" y="2717790"/>
              <a:ext cx="559849" cy="465330"/>
            </a:xfrm>
            <a:custGeom>
              <a:avLst/>
              <a:gdLst>
                <a:gd name="T0" fmla="*/ 26 w 217"/>
                <a:gd name="T1" fmla="*/ 180 h 180"/>
                <a:gd name="T2" fmla="*/ 26 w 217"/>
                <a:gd name="T3" fmla="*/ 21 h 180"/>
                <a:gd name="T4" fmla="*/ 100 w 217"/>
                <a:gd name="T5" fmla="*/ 21 h 180"/>
                <a:gd name="T6" fmla="*/ 100 w 217"/>
                <a:gd name="T7" fmla="*/ 91 h 180"/>
                <a:gd name="T8" fmla="*/ 121 w 217"/>
                <a:gd name="T9" fmla="*/ 117 h 180"/>
                <a:gd name="T10" fmla="*/ 191 w 217"/>
                <a:gd name="T11" fmla="*/ 117 h 180"/>
                <a:gd name="T12" fmla="*/ 191 w 217"/>
                <a:gd name="T13" fmla="*/ 180 h 180"/>
                <a:gd name="T14" fmla="*/ 217 w 217"/>
                <a:gd name="T15" fmla="*/ 180 h 180"/>
                <a:gd name="T16" fmla="*/ 217 w 217"/>
                <a:gd name="T17" fmla="*/ 91 h 180"/>
                <a:gd name="T18" fmla="*/ 217 w 217"/>
                <a:gd name="T19" fmla="*/ 87 h 180"/>
                <a:gd name="T20" fmla="*/ 208 w 217"/>
                <a:gd name="T21" fmla="*/ 74 h 180"/>
                <a:gd name="T22" fmla="*/ 139 w 217"/>
                <a:gd name="T23" fmla="*/ 8 h 180"/>
                <a:gd name="T24" fmla="*/ 121 w 217"/>
                <a:gd name="T25" fmla="*/ 0 h 180"/>
                <a:gd name="T26" fmla="*/ 26 w 217"/>
                <a:gd name="T27" fmla="*/ 0 h 180"/>
                <a:gd name="T28" fmla="*/ 0 w 217"/>
                <a:gd name="T29" fmla="*/ 21 h 180"/>
                <a:gd name="T30" fmla="*/ 0 w 217"/>
                <a:gd name="T31" fmla="*/ 180 h 180"/>
                <a:gd name="T32" fmla="*/ 26 w 217"/>
                <a:gd name="T33" fmla="*/ 180 h 180"/>
                <a:gd name="T34" fmla="*/ 121 w 217"/>
                <a:gd name="T35" fmla="*/ 21 h 180"/>
                <a:gd name="T36" fmla="*/ 191 w 217"/>
                <a:gd name="T37" fmla="*/ 91 h 180"/>
                <a:gd name="T38" fmla="*/ 121 w 217"/>
                <a:gd name="T39" fmla="*/ 91 h 180"/>
                <a:gd name="T40" fmla="*/ 121 w 217"/>
                <a:gd name="T41" fmla="*/ 2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7" h="180">
                  <a:moveTo>
                    <a:pt x="26" y="180"/>
                  </a:moveTo>
                  <a:cubicBezTo>
                    <a:pt x="26" y="22"/>
                    <a:pt x="26" y="21"/>
                    <a:pt x="26" y="21"/>
                  </a:cubicBezTo>
                  <a:cubicBezTo>
                    <a:pt x="100" y="21"/>
                    <a:pt x="100" y="21"/>
                    <a:pt x="100" y="21"/>
                  </a:cubicBezTo>
                  <a:cubicBezTo>
                    <a:pt x="100" y="91"/>
                    <a:pt x="100" y="91"/>
                    <a:pt x="100" y="91"/>
                  </a:cubicBezTo>
                  <a:cubicBezTo>
                    <a:pt x="100" y="104"/>
                    <a:pt x="108" y="117"/>
                    <a:pt x="121" y="117"/>
                  </a:cubicBezTo>
                  <a:cubicBezTo>
                    <a:pt x="191" y="117"/>
                    <a:pt x="191" y="117"/>
                    <a:pt x="191" y="117"/>
                  </a:cubicBezTo>
                  <a:cubicBezTo>
                    <a:pt x="191" y="143"/>
                    <a:pt x="191" y="163"/>
                    <a:pt x="191" y="180"/>
                  </a:cubicBezTo>
                  <a:cubicBezTo>
                    <a:pt x="217" y="180"/>
                    <a:pt x="217" y="180"/>
                    <a:pt x="217" y="180"/>
                  </a:cubicBezTo>
                  <a:cubicBezTo>
                    <a:pt x="217" y="91"/>
                    <a:pt x="217" y="91"/>
                    <a:pt x="217" y="91"/>
                  </a:cubicBezTo>
                  <a:cubicBezTo>
                    <a:pt x="217" y="87"/>
                    <a:pt x="217" y="87"/>
                    <a:pt x="217" y="87"/>
                  </a:cubicBezTo>
                  <a:cubicBezTo>
                    <a:pt x="217" y="83"/>
                    <a:pt x="215" y="80"/>
                    <a:pt x="208" y="74"/>
                  </a:cubicBezTo>
                  <a:cubicBezTo>
                    <a:pt x="138" y="9"/>
                    <a:pt x="139" y="8"/>
                    <a:pt x="139" y="8"/>
                  </a:cubicBezTo>
                  <a:cubicBezTo>
                    <a:pt x="133" y="2"/>
                    <a:pt x="127" y="0"/>
                    <a:pt x="121" y="0"/>
                  </a:cubicBezTo>
                  <a:cubicBezTo>
                    <a:pt x="26" y="0"/>
                    <a:pt x="26" y="0"/>
                    <a:pt x="26" y="0"/>
                  </a:cubicBezTo>
                  <a:cubicBezTo>
                    <a:pt x="13" y="0"/>
                    <a:pt x="0" y="8"/>
                    <a:pt x="0" y="21"/>
                  </a:cubicBezTo>
                  <a:cubicBezTo>
                    <a:pt x="0" y="97"/>
                    <a:pt x="0" y="147"/>
                    <a:pt x="0" y="180"/>
                  </a:cubicBezTo>
                  <a:lnTo>
                    <a:pt x="26" y="180"/>
                  </a:lnTo>
                  <a:close/>
                  <a:moveTo>
                    <a:pt x="121" y="21"/>
                  </a:moveTo>
                  <a:cubicBezTo>
                    <a:pt x="191" y="91"/>
                    <a:pt x="191" y="91"/>
                    <a:pt x="191" y="91"/>
                  </a:cubicBezTo>
                  <a:cubicBezTo>
                    <a:pt x="121" y="91"/>
                    <a:pt x="121" y="91"/>
                    <a:pt x="121" y="91"/>
                  </a:cubicBezTo>
                  <a:cubicBezTo>
                    <a:pt x="121" y="21"/>
                    <a:pt x="121" y="21"/>
                    <a:pt x="121" y="2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3" name="Freeform 6"/>
          <p:cNvSpPr>
            <a:spLocks/>
          </p:cNvSpPr>
          <p:nvPr/>
        </p:nvSpPr>
        <p:spPr bwMode="auto">
          <a:xfrm>
            <a:off x="2417122" y="3043653"/>
            <a:ext cx="3850114" cy="2580522"/>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lumMod val="40000"/>
              <a:lumOff val="60000"/>
            </a:schemeClr>
          </a:solidFill>
          <a:ln>
            <a:noFill/>
          </a:ln>
        </p:spPr>
        <p:txBody>
          <a:bodyPr vert="horz" wrap="square" lIns="1463040" tIns="548640" rIns="91440" bIns="45720" numCol="1" anchor="t" anchorCtr="0" compatLnSpc="1">
            <a:prstTxWarp prst="textNoShape">
              <a:avLst/>
            </a:prstTxWarp>
          </a:bodyPr>
          <a:lstStyle/>
          <a:p>
            <a:r>
              <a:rPr lang="en-US" dirty="0">
                <a:ln>
                  <a:solidFill>
                    <a:srgbClr val="FFFFFF">
                      <a:alpha val="0"/>
                    </a:srgbClr>
                  </a:solidFill>
                </a:ln>
                <a:gradFill>
                  <a:gsLst>
                    <a:gs pos="0">
                      <a:srgbClr val="595959"/>
                    </a:gs>
                    <a:gs pos="86000">
                      <a:srgbClr val="595959"/>
                    </a:gs>
                  </a:gsLst>
                  <a:lin ang="5400000" scaled="0"/>
                </a:gradFill>
              </a:rPr>
              <a:t> </a:t>
            </a:r>
            <a:r>
              <a:rPr lang="en-US" dirty="0">
                <a:ln>
                  <a:solidFill>
                    <a:srgbClr val="FFFFFF">
                      <a:alpha val="0"/>
                    </a:srgbClr>
                  </a:solidFill>
                </a:ln>
                <a:solidFill>
                  <a:schemeClr val="bg1">
                    <a:alpha val="99000"/>
                  </a:schemeClr>
                </a:solidFill>
              </a:rPr>
              <a:t>CDN</a:t>
            </a:r>
            <a:endParaRPr lang="en-US" sz="2800" dirty="0">
              <a:solidFill>
                <a:schemeClr val="bg1">
                  <a:alpha val="99000"/>
                </a:schemeClr>
              </a:solidFill>
            </a:endParaRPr>
          </a:p>
        </p:txBody>
      </p:sp>
      <p:sp>
        <p:nvSpPr>
          <p:cNvPr id="2" name="Title 1"/>
          <p:cNvSpPr>
            <a:spLocks noGrp="1"/>
          </p:cNvSpPr>
          <p:nvPr>
            <p:ph type="title"/>
          </p:nvPr>
        </p:nvSpPr>
        <p:spPr/>
        <p:txBody>
          <a:bodyPr/>
          <a:lstStyle/>
          <a:p>
            <a:r>
              <a:rPr lang="en-IN" dirty="0" smtClean="0"/>
              <a:t>Serve Blobs from the Edge</a:t>
            </a:r>
            <a:endParaRPr lang="en-US" dirty="0"/>
          </a:p>
        </p:txBody>
      </p:sp>
      <p:sp>
        <p:nvSpPr>
          <p:cNvPr id="25" name="Rectangle 24"/>
          <p:cNvSpPr/>
          <p:nvPr/>
        </p:nvSpPr>
        <p:spPr>
          <a:xfrm>
            <a:off x="3145536" y="4300566"/>
            <a:ext cx="1724278" cy="687494"/>
          </a:xfrm>
          <a:prstGeom prst="rect">
            <a:avLst/>
          </a:prstGeom>
          <a:solidFill>
            <a:schemeClr val="accent1"/>
          </a:solidFill>
          <a:ln w="9525" cap="flat" cmpd="sng" algn="ctr">
            <a:noFill/>
            <a:prstDash val="solid"/>
          </a:ln>
          <a:effectLst/>
        </p:spPr>
        <p:txBody>
          <a:bodyPr lIns="0" rIns="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endParaRPr lang="en-US" sz="2400" dirty="0">
              <a:ln>
                <a:solidFill>
                  <a:schemeClr val="bg1">
                    <a:alpha val="0"/>
                  </a:schemeClr>
                </a:solidFill>
              </a:ln>
              <a:solidFill>
                <a:schemeClr val="bg1">
                  <a:alpha val="99000"/>
                </a:schemeClr>
              </a:solidFill>
              <a:ea typeface="Segoe UI" pitchFamily="34" charset="0"/>
              <a:cs typeface="Segoe UI" pitchFamily="34" charset="0"/>
            </a:endParaRPr>
          </a:p>
        </p:txBody>
      </p:sp>
      <p:sp>
        <p:nvSpPr>
          <p:cNvPr id="19" name="Pentagon 18"/>
          <p:cNvSpPr/>
          <p:nvPr/>
        </p:nvSpPr>
        <p:spPr bwMode="auto">
          <a:xfrm>
            <a:off x="7449824" y="4779842"/>
            <a:ext cx="659530" cy="287694"/>
          </a:xfrm>
          <a:prstGeom prst="homePlate">
            <a:avLst/>
          </a:prstGeom>
          <a:solidFill>
            <a:schemeClr val="bg1"/>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fontAlgn="base">
              <a:spcBef>
                <a:spcPts val="1000"/>
              </a:spcBef>
              <a:buSzPct val="80000"/>
            </a:pPr>
            <a:r>
              <a:rPr lang="en-US" sz="1600" dirty="0">
                <a:ln>
                  <a:solidFill>
                    <a:schemeClr val="bg1">
                      <a:alpha val="0"/>
                    </a:schemeClr>
                  </a:solidFill>
                </a:ln>
                <a:gradFill>
                  <a:gsLst>
                    <a:gs pos="0">
                      <a:srgbClr val="595959"/>
                    </a:gs>
                    <a:gs pos="86000">
                      <a:srgbClr val="595959"/>
                    </a:gs>
                  </a:gsLst>
                  <a:lin ang="5400000" scaled="0"/>
                </a:gradFill>
              </a:rPr>
              <a:t>X</a:t>
            </a:r>
          </a:p>
        </p:txBody>
      </p:sp>
      <p:sp>
        <p:nvSpPr>
          <p:cNvPr id="20" name="Rectangle 19"/>
          <p:cNvSpPr/>
          <p:nvPr/>
        </p:nvSpPr>
        <p:spPr>
          <a:xfrm>
            <a:off x="6985966" y="3406078"/>
            <a:ext cx="1488293" cy="369332"/>
          </a:xfrm>
          <a:prstGeom prst="rect">
            <a:avLst/>
          </a:prstGeom>
        </p:spPr>
        <p:txBody>
          <a:bodyPr wrap="none">
            <a:spAutoFit/>
          </a:bodyPr>
          <a:lstStyle/>
          <a:p>
            <a:pPr>
              <a:spcBef>
                <a:spcPts val="1000"/>
              </a:spcBef>
              <a:buSzPct val="80000"/>
            </a:pPr>
            <a:r>
              <a:rPr lang="en-US" sz="1800" dirty="0">
                <a:ln>
                  <a:solidFill>
                    <a:schemeClr val="bg1">
                      <a:alpha val="0"/>
                    </a:schemeClr>
                  </a:solidFill>
                </a:ln>
                <a:gradFill>
                  <a:gsLst>
                    <a:gs pos="0">
                      <a:srgbClr val="595959"/>
                    </a:gs>
                    <a:gs pos="86000">
                      <a:srgbClr val="595959"/>
                    </a:gs>
                  </a:gsLst>
                  <a:lin ang="5400000" scaled="0"/>
                </a:gradFill>
                <a:latin typeface="+mj-lt"/>
              </a:rPr>
              <a:t>Blob Storage</a:t>
            </a:r>
          </a:p>
        </p:txBody>
      </p:sp>
      <p:sp>
        <p:nvSpPr>
          <p:cNvPr id="24" name="Pentagon 23"/>
          <p:cNvSpPr/>
          <p:nvPr/>
        </p:nvSpPr>
        <p:spPr bwMode="auto">
          <a:xfrm>
            <a:off x="3578193" y="4449159"/>
            <a:ext cx="913829" cy="398621"/>
          </a:xfrm>
          <a:prstGeom prst="homePlate">
            <a:avLst/>
          </a:prstGeom>
          <a:solidFill>
            <a:schemeClr val="bg1"/>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fontAlgn="base">
              <a:spcBef>
                <a:spcPts val="1000"/>
              </a:spcBef>
              <a:buSzPct val="80000"/>
            </a:pPr>
            <a:r>
              <a:rPr lang="en-US" sz="1600" dirty="0">
                <a:ln>
                  <a:solidFill>
                    <a:schemeClr val="bg1">
                      <a:alpha val="0"/>
                    </a:schemeClr>
                  </a:solidFill>
                </a:ln>
                <a:gradFill>
                  <a:gsLst>
                    <a:gs pos="0">
                      <a:srgbClr val="595959"/>
                    </a:gs>
                    <a:gs pos="86000">
                      <a:srgbClr val="595959"/>
                    </a:gs>
                  </a:gsLst>
                  <a:lin ang="5400000" scaled="0"/>
                </a:gradFill>
              </a:rPr>
              <a:t>X</a:t>
            </a:r>
          </a:p>
        </p:txBody>
      </p:sp>
      <p:cxnSp>
        <p:nvCxnSpPr>
          <p:cNvPr id="28" name="Straight Arrow Connector 27"/>
          <p:cNvCxnSpPr/>
          <p:nvPr/>
        </p:nvCxnSpPr>
        <p:spPr bwMode="auto">
          <a:xfrm>
            <a:off x="1788211" y="3977613"/>
            <a:ext cx="1188720" cy="548640"/>
          </a:xfrm>
          <a:prstGeom prst="straightConnector1">
            <a:avLst/>
          </a:prstGeom>
          <a:ln w="25400">
            <a:solidFill>
              <a:schemeClr val="bg1">
                <a:lumMod val="50000"/>
              </a:schemeClr>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30" name="Straight Arrow Connector 29"/>
          <p:cNvCxnSpPr/>
          <p:nvPr/>
        </p:nvCxnSpPr>
        <p:spPr bwMode="auto">
          <a:xfrm flipV="1">
            <a:off x="1782145" y="4849154"/>
            <a:ext cx="1188720" cy="548640"/>
          </a:xfrm>
          <a:prstGeom prst="straightConnector1">
            <a:avLst/>
          </a:prstGeom>
          <a:ln w="25400">
            <a:solidFill>
              <a:schemeClr val="bg1">
                <a:lumMod val="50000"/>
              </a:schemeClr>
            </a:solidFill>
            <a:headEnd type="triangle" w="med" len="med"/>
            <a:tailEnd type="none"/>
          </a:ln>
          <a:effectLst/>
        </p:spPr>
        <p:style>
          <a:lnRef idx="3">
            <a:schemeClr val="accent3"/>
          </a:lnRef>
          <a:fillRef idx="0">
            <a:schemeClr val="accent3"/>
          </a:fillRef>
          <a:effectRef idx="2">
            <a:schemeClr val="accent3"/>
          </a:effectRef>
          <a:fontRef idx="minor">
            <a:schemeClr val="tx1"/>
          </a:fontRef>
        </p:style>
      </p:cxnSp>
      <p:sp>
        <p:nvSpPr>
          <p:cNvPr id="31" name="Rectangle 30"/>
          <p:cNvSpPr/>
          <p:nvPr/>
        </p:nvSpPr>
        <p:spPr>
          <a:xfrm>
            <a:off x="3059124" y="4001218"/>
            <a:ext cx="2172903" cy="307777"/>
          </a:xfrm>
          <a:prstGeom prst="rect">
            <a:avLst/>
          </a:prstGeom>
        </p:spPr>
        <p:txBody>
          <a:bodyPr wrap="none">
            <a:spAutoFit/>
          </a:bodyPr>
          <a:lstStyle/>
          <a:p>
            <a:pPr>
              <a:spcBef>
                <a:spcPts val="1000"/>
              </a:spcBef>
              <a:buSzPct val="80000"/>
            </a:pPr>
            <a:r>
              <a:rPr lang="en-US" sz="1400" dirty="0">
                <a:ln>
                  <a:solidFill>
                    <a:schemeClr val="bg1">
                      <a:alpha val="0"/>
                    </a:schemeClr>
                  </a:solidFill>
                </a:ln>
                <a:solidFill>
                  <a:schemeClr val="bg1">
                    <a:alpha val="99000"/>
                  </a:schemeClr>
                </a:solidFill>
              </a:rPr>
              <a:t>Closest Point of Presence</a:t>
            </a:r>
          </a:p>
        </p:txBody>
      </p:sp>
      <p:cxnSp>
        <p:nvCxnSpPr>
          <p:cNvPr id="32" name="Straight Arrow Connector 31"/>
          <p:cNvCxnSpPr/>
          <p:nvPr/>
        </p:nvCxnSpPr>
        <p:spPr bwMode="auto">
          <a:xfrm>
            <a:off x="5056343" y="4468515"/>
            <a:ext cx="1909535" cy="0"/>
          </a:xfrm>
          <a:prstGeom prst="straightConnector1">
            <a:avLst/>
          </a:prstGeom>
          <a:ln w="25400">
            <a:solidFill>
              <a:schemeClr val="bg1">
                <a:lumMod val="50000"/>
              </a:schemeClr>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35" name="Straight Arrow Connector 34"/>
          <p:cNvCxnSpPr/>
          <p:nvPr/>
        </p:nvCxnSpPr>
        <p:spPr bwMode="auto">
          <a:xfrm>
            <a:off x="5056343" y="4797916"/>
            <a:ext cx="1858164" cy="0"/>
          </a:xfrm>
          <a:prstGeom prst="straightConnector1">
            <a:avLst/>
          </a:prstGeom>
          <a:ln w="25400">
            <a:solidFill>
              <a:schemeClr val="bg1">
                <a:lumMod val="50000"/>
              </a:schemeClr>
            </a:solidFill>
            <a:headEnd type="triangle" w="med" len="med"/>
            <a:tailEnd type="none"/>
          </a:ln>
          <a:effectLst/>
        </p:spPr>
        <p:style>
          <a:lnRef idx="3">
            <a:schemeClr val="accent3"/>
          </a:lnRef>
          <a:fillRef idx="0">
            <a:schemeClr val="accent3"/>
          </a:fillRef>
          <a:effectRef idx="2">
            <a:schemeClr val="accent3"/>
          </a:effectRef>
          <a:fontRef idx="minor">
            <a:schemeClr val="tx1"/>
          </a:fontRef>
        </p:style>
      </p:cxnSp>
      <p:sp>
        <p:nvSpPr>
          <p:cNvPr id="33" name="Rectangle 32"/>
          <p:cNvSpPr/>
          <p:nvPr/>
        </p:nvSpPr>
        <p:spPr>
          <a:xfrm>
            <a:off x="1547548" y="2950131"/>
            <a:ext cx="2790892" cy="307777"/>
          </a:xfrm>
          <a:prstGeom prst="rect">
            <a:avLst/>
          </a:prstGeom>
        </p:spPr>
        <p:txBody>
          <a:bodyPr wrap="none">
            <a:spAutoFit/>
          </a:bodyPr>
          <a:lstStyle/>
          <a:p>
            <a:pPr>
              <a:spcBef>
                <a:spcPts val="1000"/>
              </a:spcBef>
              <a:buSzPct val="80000"/>
            </a:pPr>
            <a:r>
              <a:rPr lang="en-IN" sz="1400" dirty="0">
                <a:ln>
                  <a:solidFill>
                    <a:schemeClr val="bg1">
                      <a:alpha val="0"/>
                    </a:schemeClr>
                  </a:solidFill>
                </a:ln>
                <a:gradFill>
                  <a:gsLst>
                    <a:gs pos="0">
                      <a:srgbClr val="595959"/>
                    </a:gs>
                    <a:gs pos="86000">
                      <a:srgbClr val="595959"/>
                    </a:gs>
                  </a:gsLst>
                  <a:lin ang="5400000" scaled="0"/>
                </a:gradFill>
              </a:rPr>
              <a:t>Possibly many hops or poor links</a:t>
            </a:r>
          </a:p>
        </p:txBody>
      </p:sp>
      <p:grpSp>
        <p:nvGrpSpPr>
          <p:cNvPr id="22" name="Group 21"/>
          <p:cNvGrpSpPr/>
          <p:nvPr/>
        </p:nvGrpSpPr>
        <p:grpSpPr>
          <a:xfrm>
            <a:off x="1547548" y="3242748"/>
            <a:ext cx="3521542" cy="184665"/>
            <a:chOff x="1434532" y="2201268"/>
            <a:chExt cx="3521542" cy="184665"/>
          </a:xfrm>
        </p:grpSpPr>
        <p:cxnSp>
          <p:nvCxnSpPr>
            <p:cNvPr id="34" name="Straight Connector 33"/>
            <p:cNvCxnSpPr/>
            <p:nvPr/>
          </p:nvCxnSpPr>
          <p:spPr>
            <a:xfrm>
              <a:off x="1434532" y="2288170"/>
              <a:ext cx="3521542" cy="0"/>
            </a:xfrm>
            <a:prstGeom prst="line">
              <a:avLst/>
            </a:prstGeom>
            <a:ln w="25400">
              <a:solidFill>
                <a:schemeClr val="accent1"/>
              </a:solidFill>
            </a:ln>
            <a:effectLst/>
          </p:spPr>
          <p:style>
            <a:lnRef idx="3">
              <a:schemeClr val="accent2"/>
            </a:lnRef>
            <a:fillRef idx="0">
              <a:schemeClr val="accent2"/>
            </a:fillRef>
            <a:effectRef idx="2">
              <a:schemeClr val="accent2"/>
            </a:effectRef>
            <a:fontRef idx="minor">
              <a:schemeClr val="tx1"/>
            </a:fontRef>
          </p:style>
        </p:cxnSp>
        <p:cxnSp>
          <p:nvCxnSpPr>
            <p:cNvPr id="36" name="Straight Connector 35"/>
            <p:cNvCxnSpPr/>
            <p:nvPr/>
          </p:nvCxnSpPr>
          <p:spPr>
            <a:xfrm>
              <a:off x="1434532" y="2201268"/>
              <a:ext cx="0" cy="179651"/>
            </a:xfrm>
            <a:prstGeom prst="line">
              <a:avLst/>
            </a:prstGeom>
            <a:ln w="25400">
              <a:solidFill>
                <a:schemeClr val="accent1"/>
              </a:solidFill>
            </a:ln>
            <a:effectLst/>
          </p:spPr>
          <p:style>
            <a:lnRef idx="3">
              <a:schemeClr val="accent2"/>
            </a:lnRef>
            <a:fillRef idx="0">
              <a:schemeClr val="accent2"/>
            </a:fillRef>
            <a:effectRef idx="2">
              <a:schemeClr val="accent2"/>
            </a:effectRef>
            <a:fontRef idx="minor">
              <a:schemeClr val="tx1"/>
            </a:fontRef>
          </p:style>
        </p:cxnSp>
        <p:cxnSp>
          <p:nvCxnSpPr>
            <p:cNvPr id="37" name="Straight Connector 36"/>
            <p:cNvCxnSpPr/>
            <p:nvPr/>
          </p:nvCxnSpPr>
          <p:spPr>
            <a:xfrm>
              <a:off x="4956074" y="2206282"/>
              <a:ext cx="0" cy="179651"/>
            </a:xfrm>
            <a:prstGeom prst="line">
              <a:avLst/>
            </a:prstGeom>
            <a:ln w="25400">
              <a:solidFill>
                <a:schemeClr val="accent1"/>
              </a:solidFill>
            </a:ln>
            <a:effectLst/>
          </p:spPr>
          <p:style>
            <a:lnRef idx="3">
              <a:schemeClr val="accent2"/>
            </a:lnRef>
            <a:fillRef idx="0">
              <a:schemeClr val="accent2"/>
            </a:fillRef>
            <a:effectRef idx="2">
              <a:schemeClr val="accent2"/>
            </a:effectRef>
            <a:fontRef idx="minor">
              <a:schemeClr val="tx1"/>
            </a:fontRef>
          </p:style>
        </p:cxnSp>
      </p:grpSp>
      <p:cxnSp>
        <p:nvCxnSpPr>
          <p:cNvPr id="43" name="Straight Arrow Connector 42"/>
          <p:cNvCxnSpPr/>
          <p:nvPr/>
        </p:nvCxnSpPr>
        <p:spPr bwMode="auto">
          <a:xfrm>
            <a:off x="1678656" y="4154135"/>
            <a:ext cx="1188720" cy="548640"/>
          </a:xfrm>
          <a:prstGeom prst="straightConnector1">
            <a:avLst/>
          </a:prstGeom>
          <a:ln w="25400">
            <a:solidFill>
              <a:schemeClr val="bg1">
                <a:lumMod val="50000"/>
              </a:schemeClr>
            </a:solidFill>
            <a:headEnd type="triangle" w="med" len="med"/>
            <a:tailEnd type="none"/>
          </a:ln>
          <a:effectLst/>
        </p:spPr>
        <p:style>
          <a:lnRef idx="3">
            <a:schemeClr val="accent3"/>
          </a:lnRef>
          <a:fillRef idx="0">
            <a:schemeClr val="accent3"/>
          </a:fillRef>
          <a:effectRef idx="2">
            <a:schemeClr val="accent3"/>
          </a:effectRef>
          <a:fontRef idx="minor">
            <a:schemeClr val="tx1"/>
          </a:fontRef>
        </p:style>
      </p:cxnSp>
      <p:cxnSp>
        <p:nvCxnSpPr>
          <p:cNvPr id="44" name="Straight Arrow Connector 43"/>
          <p:cNvCxnSpPr/>
          <p:nvPr/>
        </p:nvCxnSpPr>
        <p:spPr bwMode="auto">
          <a:xfrm flipH="1">
            <a:off x="1674032" y="4699330"/>
            <a:ext cx="1188720" cy="548640"/>
          </a:xfrm>
          <a:prstGeom prst="straightConnector1">
            <a:avLst/>
          </a:prstGeom>
          <a:ln w="25400">
            <a:solidFill>
              <a:schemeClr val="bg1">
                <a:lumMod val="50000"/>
              </a:schemeClr>
            </a:solidFill>
            <a:headEnd type="triangle" w="med" len="med"/>
            <a:tailEnd type="none"/>
          </a:ln>
          <a:effectLst/>
        </p:spPr>
        <p:style>
          <a:lnRef idx="3">
            <a:schemeClr val="accent3"/>
          </a:lnRef>
          <a:fillRef idx="0">
            <a:schemeClr val="accent3"/>
          </a:fillRef>
          <a:effectRef idx="2">
            <a:schemeClr val="accent3"/>
          </a:effectRef>
          <a:fontRef idx="minor">
            <a:schemeClr val="tx1"/>
          </a:fontRef>
        </p:style>
      </p:cxnSp>
      <p:grpSp>
        <p:nvGrpSpPr>
          <p:cNvPr id="45" name="Group 44"/>
          <p:cNvGrpSpPr/>
          <p:nvPr/>
        </p:nvGrpSpPr>
        <p:grpSpPr>
          <a:xfrm>
            <a:off x="624214" y="3758312"/>
            <a:ext cx="927184" cy="610366"/>
            <a:chOff x="13073063" y="587375"/>
            <a:chExt cx="19038888" cy="12533313"/>
          </a:xfrm>
          <a:solidFill>
            <a:schemeClr val="accent4"/>
          </a:solidFill>
        </p:grpSpPr>
        <p:sp>
          <p:nvSpPr>
            <p:cNvPr id="46" name="Freeform 12"/>
            <p:cNvSpPr>
              <a:spLocks/>
            </p:cNvSpPr>
            <p:nvPr/>
          </p:nvSpPr>
          <p:spPr bwMode="auto">
            <a:xfrm>
              <a:off x="13073063" y="5135563"/>
              <a:ext cx="3543300" cy="552132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13"/>
            <p:cNvSpPr>
              <a:spLocks/>
            </p:cNvSpPr>
            <p:nvPr/>
          </p:nvSpPr>
          <p:spPr bwMode="auto">
            <a:xfrm>
              <a:off x="21409025" y="5135563"/>
              <a:ext cx="3584575" cy="552132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14"/>
            <p:cNvSpPr>
              <a:spLocks/>
            </p:cNvSpPr>
            <p:nvPr/>
          </p:nvSpPr>
          <p:spPr bwMode="auto">
            <a:xfrm>
              <a:off x="15495588" y="5421313"/>
              <a:ext cx="7038975" cy="7699375"/>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Oval 15"/>
            <p:cNvSpPr>
              <a:spLocks noChangeArrowheads="1"/>
            </p:cNvSpPr>
            <p:nvPr/>
          </p:nvSpPr>
          <p:spPr bwMode="auto">
            <a:xfrm>
              <a:off x="16748125" y="1066800"/>
              <a:ext cx="4660900" cy="46624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16"/>
            <p:cNvSpPr>
              <a:spLocks noEditPoints="1"/>
            </p:cNvSpPr>
            <p:nvPr/>
          </p:nvSpPr>
          <p:spPr bwMode="auto">
            <a:xfrm>
              <a:off x="23055263" y="587375"/>
              <a:ext cx="9056688" cy="7851775"/>
            </a:xfrm>
            <a:custGeom>
              <a:avLst/>
              <a:gdLst>
                <a:gd name="T0" fmla="*/ 1840 w 2415"/>
                <a:gd name="T1" fmla="*/ 0 h 2094"/>
                <a:gd name="T2" fmla="*/ 348 w 2415"/>
                <a:gd name="T3" fmla="*/ 1482 h 2094"/>
                <a:gd name="T4" fmla="*/ 365 w 2415"/>
                <a:gd name="T5" fmla="*/ 1612 h 2094"/>
                <a:gd name="T6" fmla="*/ 492 w 2415"/>
                <a:gd name="T7" fmla="*/ 1682 h 2094"/>
                <a:gd name="T8" fmla="*/ 1001 w 2415"/>
                <a:gd name="T9" fmla="*/ 1739 h 2094"/>
                <a:gd name="T10" fmla="*/ 1036 w 2415"/>
                <a:gd name="T11" fmla="*/ 1756 h 2094"/>
                <a:gd name="T12" fmla="*/ 1032 w 2415"/>
                <a:gd name="T13" fmla="*/ 1845 h 2094"/>
                <a:gd name="T14" fmla="*/ 1002 w 2415"/>
                <a:gd name="T15" fmla="*/ 1859 h 2094"/>
                <a:gd name="T16" fmla="*/ 2411 w 2415"/>
                <a:gd name="T17" fmla="*/ 2038 h 2094"/>
                <a:gd name="T18" fmla="*/ 558 w 2415"/>
                <a:gd name="T19" fmla="*/ 1534 h 2094"/>
                <a:gd name="T20" fmla="*/ 484 w 2415"/>
                <a:gd name="T21" fmla="*/ 1550 h 2094"/>
                <a:gd name="T22" fmla="*/ 430 w 2415"/>
                <a:gd name="T23" fmla="*/ 1482 h 2094"/>
                <a:gd name="T24" fmla="*/ 575 w 2415"/>
                <a:gd name="T25" fmla="*/ 1480 h 2094"/>
                <a:gd name="T26" fmla="*/ 768 w 2415"/>
                <a:gd name="T27" fmla="*/ 1675 h 2094"/>
                <a:gd name="T28" fmla="*/ 604 w 2415"/>
                <a:gd name="T29" fmla="*/ 1678 h 2094"/>
                <a:gd name="T30" fmla="*/ 762 w 2415"/>
                <a:gd name="T31" fmla="*/ 1593 h 2094"/>
                <a:gd name="T32" fmla="*/ 795 w 2415"/>
                <a:gd name="T33" fmla="*/ 1536 h 2094"/>
                <a:gd name="T34" fmla="*/ 654 w 2415"/>
                <a:gd name="T35" fmla="*/ 1489 h 2094"/>
                <a:gd name="T36" fmla="*/ 770 w 2415"/>
                <a:gd name="T37" fmla="*/ 1468 h 2094"/>
                <a:gd name="T38" fmla="*/ 1035 w 2415"/>
                <a:gd name="T39" fmla="*/ 1673 h 2094"/>
                <a:gd name="T40" fmla="*/ 870 w 2415"/>
                <a:gd name="T41" fmla="*/ 1678 h 2094"/>
                <a:gd name="T42" fmla="*/ 1038 w 2415"/>
                <a:gd name="T43" fmla="*/ 1615 h 2094"/>
                <a:gd name="T44" fmla="*/ 882 w 2415"/>
                <a:gd name="T45" fmla="*/ 1536 h 2094"/>
                <a:gd name="T46" fmla="*/ 894 w 2415"/>
                <a:gd name="T47" fmla="*/ 1476 h 2094"/>
                <a:gd name="T48" fmla="*/ 928 w 2415"/>
                <a:gd name="T49" fmla="*/ 1468 h 2094"/>
                <a:gd name="T50" fmla="*/ 231 w 2415"/>
                <a:gd name="T51" fmla="*/ 1302 h 2094"/>
                <a:gd name="T52" fmla="*/ 1880 w 2415"/>
                <a:gd name="T53" fmla="*/ 1540 h 2094"/>
                <a:gd name="T54" fmla="*/ 1723 w 2415"/>
                <a:gd name="T55" fmla="*/ 1525 h 2094"/>
                <a:gd name="T56" fmla="*/ 1818 w 2415"/>
                <a:gd name="T57" fmla="*/ 1467 h 2094"/>
                <a:gd name="T58" fmla="*/ 1121 w 2415"/>
                <a:gd name="T59" fmla="*/ 1536 h 2094"/>
                <a:gd name="T60" fmla="*/ 1137 w 2415"/>
                <a:gd name="T61" fmla="*/ 1470 h 2094"/>
                <a:gd name="T62" fmla="*/ 1272 w 2415"/>
                <a:gd name="T63" fmla="*/ 1534 h 2094"/>
                <a:gd name="T64" fmla="*/ 1144 w 2415"/>
                <a:gd name="T65" fmla="*/ 1547 h 2094"/>
                <a:gd name="T66" fmla="*/ 1126 w 2415"/>
                <a:gd name="T67" fmla="*/ 1657 h 2094"/>
                <a:gd name="T68" fmla="*/ 1300 w 2415"/>
                <a:gd name="T69" fmla="*/ 1672 h 2094"/>
                <a:gd name="T70" fmla="*/ 1274 w 2415"/>
                <a:gd name="T71" fmla="*/ 1687 h 2094"/>
                <a:gd name="T72" fmla="*/ 1147 w 2415"/>
                <a:gd name="T73" fmla="*/ 1683 h 2094"/>
                <a:gd name="T74" fmla="*/ 1193 w 2415"/>
                <a:gd name="T75" fmla="*/ 1859 h 2094"/>
                <a:gd name="T76" fmla="*/ 1139 w 2415"/>
                <a:gd name="T77" fmla="*/ 1824 h 2094"/>
                <a:gd name="T78" fmla="*/ 1143 w 2415"/>
                <a:gd name="T79" fmla="*/ 1749 h 2094"/>
                <a:gd name="T80" fmla="*/ 1166 w 2415"/>
                <a:gd name="T81" fmla="*/ 1739 h 2094"/>
                <a:gd name="T82" fmla="*/ 1284 w 2415"/>
                <a:gd name="T83" fmla="*/ 1739 h 2094"/>
                <a:gd name="T84" fmla="*/ 1328 w 2415"/>
                <a:gd name="T85" fmla="*/ 1790 h 2094"/>
                <a:gd name="T86" fmla="*/ 1472 w 2415"/>
                <a:gd name="T87" fmla="*/ 1481 h 2094"/>
                <a:gd name="T88" fmla="*/ 1607 w 2415"/>
                <a:gd name="T89" fmla="*/ 1473 h 2094"/>
                <a:gd name="T90" fmla="*/ 1630 w 2415"/>
                <a:gd name="T91" fmla="*/ 1545 h 2094"/>
                <a:gd name="T92" fmla="*/ 1505 w 2415"/>
                <a:gd name="T93" fmla="*/ 1541 h 2094"/>
                <a:gd name="T94" fmla="*/ 1525 w 2415"/>
                <a:gd name="T95" fmla="*/ 1596 h 2094"/>
                <a:gd name="T96" fmla="*/ 1712 w 2415"/>
                <a:gd name="T97" fmla="*/ 1672 h 2094"/>
                <a:gd name="T98" fmla="*/ 1686 w 2415"/>
                <a:gd name="T99" fmla="*/ 1687 h 2094"/>
                <a:gd name="T100" fmla="*/ 1790 w 2415"/>
                <a:gd name="T101" fmla="*/ 1847 h 2094"/>
                <a:gd name="T102" fmla="*/ 1649 w 2415"/>
                <a:gd name="T103" fmla="*/ 1857 h 2094"/>
                <a:gd name="T104" fmla="*/ 1603 w 2415"/>
                <a:gd name="T105" fmla="*/ 1737 h 2094"/>
                <a:gd name="T106" fmla="*/ 1763 w 2415"/>
                <a:gd name="T107" fmla="*/ 1765 h 2094"/>
                <a:gd name="T108" fmla="*/ 1770 w 2415"/>
                <a:gd name="T109" fmla="*/ 1604 h 2094"/>
                <a:gd name="T110" fmla="*/ 1975 w 2415"/>
                <a:gd name="T111" fmla="*/ 1676 h 2094"/>
                <a:gd name="T112" fmla="*/ 1814 w 2415"/>
                <a:gd name="T113" fmla="*/ 1675 h 2094"/>
                <a:gd name="T114" fmla="*/ 1891 w 2415"/>
                <a:gd name="T115" fmla="*/ 1824 h 2094"/>
                <a:gd name="T116" fmla="*/ 1979 w 2415"/>
                <a:gd name="T117" fmla="*/ 1736 h 2094"/>
                <a:gd name="T118" fmla="*/ 2089 w 2415"/>
                <a:gd name="T119" fmla="*/ 1829 h 2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15" h="2094">
                  <a:moveTo>
                    <a:pt x="2389" y="1883"/>
                  </a:moveTo>
                  <a:cubicBezTo>
                    <a:pt x="2381" y="1875"/>
                    <a:pt x="2375" y="1868"/>
                    <a:pt x="2369" y="1860"/>
                  </a:cubicBezTo>
                  <a:cubicBezTo>
                    <a:pt x="2335" y="1820"/>
                    <a:pt x="2301" y="1780"/>
                    <a:pt x="2267" y="1740"/>
                  </a:cubicBezTo>
                  <a:cubicBezTo>
                    <a:pt x="2191" y="1651"/>
                    <a:pt x="2117" y="1563"/>
                    <a:pt x="2041" y="1475"/>
                  </a:cubicBezTo>
                  <a:cubicBezTo>
                    <a:pt x="2038" y="1471"/>
                    <a:pt x="2034" y="1465"/>
                    <a:pt x="2030" y="1461"/>
                  </a:cubicBezTo>
                  <a:cubicBezTo>
                    <a:pt x="2014" y="1443"/>
                    <a:pt x="1991" y="1432"/>
                    <a:pt x="1968" y="1424"/>
                  </a:cubicBezTo>
                  <a:cubicBezTo>
                    <a:pt x="1944" y="1416"/>
                    <a:pt x="1918" y="1411"/>
                    <a:pt x="1892" y="1410"/>
                  </a:cubicBezTo>
                  <a:cubicBezTo>
                    <a:pt x="1982" y="1386"/>
                    <a:pt x="2049" y="1306"/>
                    <a:pt x="2049" y="1209"/>
                  </a:cubicBezTo>
                  <a:cubicBezTo>
                    <a:pt x="2049" y="208"/>
                    <a:pt x="2049" y="208"/>
                    <a:pt x="2049" y="208"/>
                  </a:cubicBezTo>
                  <a:cubicBezTo>
                    <a:pt x="2049" y="93"/>
                    <a:pt x="1954" y="0"/>
                    <a:pt x="1840" y="0"/>
                  </a:cubicBezTo>
                  <a:cubicBezTo>
                    <a:pt x="209" y="0"/>
                    <a:pt x="209" y="0"/>
                    <a:pt x="209" y="0"/>
                  </a:cubicBezTo>
                  <a:cubicBezTo>
                    <a:pt x="94" y="0"/>
                    <a:pt x="0" y="93"/>
                    <a:pt x="0" y="208"/>
                  </a:cubicBezTo>
                  <a:cubicBezTo>
                    <a:pt x="0" y="1209"/>
                    <a:pt x="0" y="1209"/>
                    <a:pt x="0" y="1209"/>
                  </a:cubicBezTo>
                  <a:cubicBezTo>
                    <a:pt x="0" y="1215"/>
                    <a:pt x="0" y="1220"/>
                    <a:pt x="1" y="1226"/>
                  </a:cubicBezTo>
                  <a:cubicBezTo>
                    <a:pt x="85" y="1281"/>
                    <a:pt x="176" y="1358"/>
                    <a:pt x="263" y="1469"/>
                  </a:cubicBezTo>
                  <a:cubicBezTo>
                    <a:pt x="275" y="1469"/>
                    <a:pt x="287" y="1470"/>
                    <a:pt x="297" y="1470"/>
                  </a:cubicBezTo>
                  <a:cubicBezTo>
                    <a:pt x="310" y="1470"/>
                    <a:pt x="326" y="1467"/>
                    <a:pt x="338" y="1473"/>
                  </a:cubicBezTo>
                  <a:cubicBezTo>
                    <a:pt x="340" y="1474"/>
                    <a:pt x="341" y="1475"/>
                    <a:pt x="342" y="1475"/>
                  </a:cubicBezTo>
                  <a:cubicBezTo>
                    <a:pt x="342" y="1475"/>
                    <a:pt x="342" y="1476"/>
                    <a:pt x="343" y="1476"/>
                  </a:cubicBezTo>
                  <a:cubicBezTo>
                    <a:pt x="345" y="1477"/>
                    <a:pt x="348" y="1480"/>
                    <a:pt x="348" y="1482"/>
                  </a:cubicBezTo>
                  <a:cubicBezTo>
                    <a:pt x="349" y="1484"/>
                    <a:pt x="349" y="1487"/>
                    <a:pt x="347" y="1489"/>
                  </a:cubicBezTo>
                  <a:cubicBezTo>
                    <a:pt x="345" y="1491"/>
                    <a:pt x="345" y="1491"/>
                    <a:pt x="345" y="1491"/>
                  </a:cubicBezTo>
                  <a:cubicBezTo>
                    <a:pt x="343" y="1497"/>
                    <a:pt x="338" y="1506"/>
                    <a:pt x="335" y="1511"/>
                  </a:cubicBezTo>
                  <a:cubicBezTo>
                    <a:pt x="325" y="1528"/>
                    <a:pt x="325" y="1528"/>
                    <a:pt x="325" y="1528"/>
                  </a:cubicBezTo>
                  <a:cubicBezTo>
                    <a:pt x="324" y="1531"/>
                    <a:pt x="321" y="1534"/>
                    <a:pt x="318" y="1537"/>
                  </a:cubicBezTo>
                  <a:cubicBezTo>
                    <a:pt x="316" y="1537"/>
                    <a:pt x="315" y="1538"/>
                    <a:pt x="314" y="1539"/>
                  </a:cubicBezTo>
                  <a:cubicBezTo>
                    <a:pt x="330" y="1563"/>
                    <a:pt x="346" y="1589"/>
                    <a:pt x="362" y="1615"/>
                  </a:cubicBezTo>
                  <a:cubicBezTo>
                    <a:pt x="362" y="1615"/>
                    <a:pt x="363" y="1615"/>
                    <a:pt x="363" y="1615"/>
                  </a:cubicBezTo>
                  <a:cubicBezTo>
                    <a:pt x="363" y="1614"/>
                    <a:pt x="364" y="1613"/>
                    <a:pt x="364" y="1612"/>
                  </a:cubicBezTo>
                  <a:cubicBezTo>
                    <a:pt x="364" y="1612"/>
                    <a:pt x="364" y="1612"/>
                    <a:pt x="365" y="1612"/>
                  </a:cubicBezTo>
                  <a:cubicBezTo>
                    <a:pt x="383" y="1587"/>
                    <a:pt x="425" y="1592"/>
                    <a:pt x="452" y="1592"/>
                  </a:cubicBezTo>
                  <a:cubicBezTo>
                    <a:pt x="459" y="1592"/>
                    <a:pt x="479" y="1590"/>
                    <a:pt x="496" y="1592"/>
                  </a:cubicBezTo>
                  <a:cubicBezTo>
                    <a:pt x="502" y="1592"/>
                    <a:pt x="508" y="1592"/>
                    <a:pt x="512" y="1593"/>
                  </a:cubicBezTo>
                  <a:cubicBezTo>
                    <a:pt x="515" y="1594"/>
                    <a:pt x="518" y="1595"/>
                    <a:pt x="520" y="1596"/>
                  </a:cubicBezTo>
                  <a:cubicBezTo>
                    <a:pt x="526" y="1599"/>
                    <a:pt x="531" y="1605"/>
                    <a:pt x="531" y="1611"/>
                  </a:cubicBezTo>
                  <a:cubicBezTo>
                    <a:pt x="531" y="1612"/>
                    <a:pt x="531" y="1612"/>
                    <a:pt x="531" y="1613"/>
                  </a:cubicBezTo>
                  <a:cubicBezTo>
                    <a:pt x="531" y="1614"/>
                    <a:pt x="531" y="1615"/>
                    <a:pt x="531" y="1616"/>
                  </a:cubicBezTo>
                  <a:cubicBezTo>
                    <a:pt x="513" y="1663"/>
                    <a:pt x="513" y="1663"/>
                    <a:pt x="513" y="1663"/>
                  </a:cubicBezTo>
                  <a:cubicBezTo>
                    <a:pt x="512" y="1667"/>
                    <a:pt x="509" y="1671"/>
                    <a:pt x="506" y="1674"/>
                  </a:cubicBezTo>
                  <a:cubicBezTo>
                    <a:pt x="502" y="1677"/>
                    <a:pt x="497" y="1680"/>
                    <a:pt x="492" y="1682"/>
                  </a:cubicBezTo>
                  <a:cubicBezTo>
                    <a:pt x="492" y="1683"/>
                    <a:pt x="491" y="1683"/>
                    <a:pt x="491" y="1683"/>
                  </a:cubicBezTo>
                  <a:cubicBezTo>
                    <a:pt x="484" y="1686"/>
                    <a:pt x="477" y="1688"/>
                    <a:pt x="469" y="1690"/>
                  </a:cubicBezTo>
                  <a:cubicBezTo>
                    <a:pt x="467" y="1690"/>
                    <a:pt x="467" y="1690"/>
                    <a:pt x="467" y="1690"/>
                  </a:cubicBezTo>
                  <a:cubicBezTo>
                    <a:pt x="465" y="1690"/>
                    <a:pt x="464" y="1690"/>
                    <a:pt x="463" y="1690"/>
                  </a:cubicBezTo>
                  <a:cubicBezTo>
                    <a:pt x="449" y="1691"/>
                    <a:pt x="433" y="1690"/>
                    <a:pt x="418" y="1690"/>
                  </a:cubicBezTo>
                  <a:cubicBezTo>
                    <a:pt x="413" y="1690"/>
                    <a:pt x="409" y="1690"/>
                    <a:pt x="404" y="1690"/>
                  </a:cubicBezTo>
                  <a:cubicBezTo>
                    <a:pt x="412" y="1706"/>
                    <a:pt x="420" y="1723"/>
                    <a:pt x="428" y="1739"/>
                  </a:cubicBezTo>
                  <a:cubicBezTo>
                    <a:pt x="592" y="1739"/>
                    <a:pt x="954" y="1738"/>
                    <a:pt x="971" y="1738"/>
                  </a:cubicBezTo>
                  <a:cubicBezTo>
                    <a:pt x="977" y="1738"/>
                    <a:pt x="985" y="1738"/>
                    <a:pt x="992" y="1738"/>
                  </a:cubicBezTo>
                  <a:cubicBezTo>
                    <a:pt x="995" y="1738"/>
                    <a:pt x="998" y="1738"/>
                    <a:pt x="1001" y="1739"/>
                  </a:cubicBezTo>
                  <a:cubicBezTo>
                    <a:pt x="1002" y="1739"/>
                    <a:pt x="1002" y="1739"/>
                    <a:pt x="1002" y="1739"/>
                  </a:cubicBezTo>
                  <a:cubicBezTo>
                    <a:pt x="1004" y="1739"/>
                    <a:pt x="1007" y="1739"/>
                    <a:pt x="1009" y="1740"/>
                  </a:cubicBezTo>
                  <a:cubicBezTo>
                    <a:pt x="1010" y="1740"/>
                    <a:pt x="1010" y="1740"/>
                    <a:pt x="1010" y="1740"/>
                  </a:cubicBezTo>
                  <a:cubicBezTo>
                    <a:pt x="1013" y="1741"/>
                    <a:pt x="1016" y="1742"/>
                    <a:pt x="1018" y="1743"/>
                  </a:cubicBezTo>
                  <a:cubicBezTo>
                    <a:pt x="1019" y="1743"/>
                    <a:pt x="1019" y="1743"/>
                    <a:pt x="1019" y="1743"/>
                  </a:cubicBezTo>
                  <a:cubicBezTo>
                    <a:pt x="1021" y="1744"/>
                    <a:pt x="1023" y="1745"/>
                    <a:pt x="1025" y="1746"/>
                  </a:cubicBezTo>
                  <a:cubicBezTo>
                    <a:pt x="1025" y="1746"/>
                    <a:pt x="1025" y="1746"/>
                    <a:pt x="1026" y="1746"/>
                  </a:cubicBezTo>
                  <a:cubicBezTo>
                    <a:pt x="1026" y="1747"/>
                    <a:pt x="1026" y="1747"/>
                    <a:pt x="1026" y="1747"/>
                  </a:cubicBezTo>
                  <a:cubicBezTo>
                    <a:pt x="1028" y="1748"/>
                    <a:pt x="1029" y="1749"/>
                    <a:pt x="1030" y="1750"/>
                  </a:cubicBezTo>
                  <a:cubicBezTo>
                    <a:pt x="1032" y="1751"/>
                    <a:pt x="1034" y="1753"/>
                    <a:pt x="1036" y="1756"/>
                  </a:cubicBezTo>
                  <a:cubicBezTo>
                    <a:pt x="1038" y="1759"/>
                    <a:pt x="1040" y="1763"/>
                    <a:pt x="1040" y="1768"/>
                  </a:cubicBezTo>
                  <a:cubicBezTo>
                    <a:pt x="1040" y="1771"/>
                    <a:pt x="1040" y="1771"/>
                    <a:pt x="1040" y="1771"/>
                  </a:cubicBezTo>
                  <a:cubicBezTo>
                    <a:pt x="1040" y="1785"/>
                    <a:pt x="1040" y="1801"/>
                    <a:pt x="1040" y="1815"/>
                  </a:cubicBezTo>
                  <a:cubicBezTo>
                    <a:pt x="1040" y="1819"/>
                    <a:pt x="1041" y="1822"/>
                    <a:pt x="1040" y="1826"/>
                  </a:cubicBezTo>
                  <a:cubicBezTo>
                    <a:pt x="1040" y="1828"/>
                    <a:pt x="1040" y="1830"/>
                    <a:pt x="1039" y="1832"/>
                  </a:cubicBezTo>
                  <a:cubicBezTo>
                    <a:pt x="1039" y="1834"/>
                    <a:pt x="1039" y="1834"/>
                    <a:pt x="1039" y="1834"/>
                  </a:cubicBezTo>
                  <a:cubicBezTo>
                    <a:pt x="1038" y="1836"/>
                    <a:pt x="1038" y="1838"/>
                    <a:pt x="1037" y="1839"/>
                  </a:cubicBezTo>
                  <a:cubicBezTo>
                    <a:pt x="1037" y="1839"/>
                    <a:pt x="1037" y="1839"/>
                    <a:pt x="1037" y="1840"/>
                  </a:cubicBezTo>
                  <a:cubicBezTo>
                    <a:pt x="1036" y="1840"/>
                    <a:pt x="1036" y="1840"/>
                    <a:pt x="1036" y="1840"/>
                  </a:cubicBezTo>
                  <a:cubicBezTo>
                    <a:pt x="1035" y="1842"/>
                    <a:pt x="1034" y="1844"/>
                    <a:pt x="1032" y="1845"/>
                  </a:cubicBezTo>
                  <a:cubicBezTo>
                    <a:pt x="1030" y="1847"/>
                    <a:pt x="1029" y="1848"/>
                    <a:pt x="1027" y="1850"/>
                  </a:cubicBezTo>
                  <a:cubicBezTo>
                    <a:pt x="1026" y="1850"/>
                    <a:pt x="1026" y="1850"/>
                    <a:pt x="1026" y="1850"/>
                  </a:cubicBezTo>
                  <a:cubicBezTo>
                    <a:pt x="1025" y="1851"/>
                    <a:pt x="1025" y="1851"/>
                    <a:pt x="1025" y="1851"/>
                  </a:cubicBezTo>
                  <a:cubicBezTo>
                    <a:pt x="1023" y="1852"/>
                    <a:pt x="1021" y="1853"/>
                    <a:pt x="1019" y="1854"/>
                  </a:cubicBezTo>
                  <a:cubicBezTo>
                    <a:pt x="1019" y="1854"/>
                    <a:pt x="1019" y="1854"/>
                    <a:pt x="1018" y="1854"/>
                  </a:cubicBezTo>
                  <a:cubicBezTo>
                    <a:pt x="1017" y="1855"/>
                    <a:pt x="1015" y="1856"/>
                    <a:pt x="1013" y="1856"/>
                  </a:cubicBezTo>
                  <a:cubicBezTo>
                    <a:pt x="1012" y="1856"/>
                    <a:pt x="1011" y="1857"/>
                    <a:pt x="1010" y="1857"/>
                  </a:cubicBezTo>
                  <a:cubicBezTo>
                    <a:pt x="1010" y="1857"/>
                    <a:pt x="1010" y="1857"/>
                    <a:pt x="1009" y="1857"/>
                  </a:cubicBezTo>
                  <a:cubicBezTo>
                    <a:pt x="1009" y="1857"/>
                    <a:pt x="1008" y="1857"/>
                    <a:pt x="1008" y="1858"/>
                  </a:cubicBezTo>
                  <a:cubicBezTo>
                    <a:pt x="1006" y="1858"/>
                    <a:pt x="1004" y="1858"/>
                    <a:pt x="1002" y="1859"/>
                  </a:cubicBezTo>
                  <a:cubicBezTo>
                    <a:pt x="1000" y="1859"/>
                    <a:pt x="998" y="1859"/>
                    <a:pt x="997" y="1859"/>
                  </a:cubicBezTo>
                  <a:cubicBezTo>
                    <a:pt x="995" y="1860"/>
                    <a:pt x="993" y="1860"/>
                    <a:pt x="991" y="1860"/>
                  </a:cubicBezTo>
                  <a:cubicBezTo>
                    <a:pt x="991" y="1860"/>
                    <a:pt x="990" y="1860"/>
                    <a:pt x="989" y="1860"/>
                  </a:cubicBezTo>
                  <a:cubicBezTo>
                    <a:pt x="987" y="1860"/>
                    <a:pt x="987" y="1860"/>
                    <a:pt x="987" y="1860"/>
                  </a:cubicBezTo>
                  <a:cubicBezTo>
                    <a:pt x="976" y="1860"/>
                    <a:pt x="965" y="1860"/>
                    <a:pt x="955" y="1860"/>
                  </a:cubicBezTo>
                  <a:cubicBezTo>
                    <a:pt x="922" y="1860"/>
                    <a:pt x="668" y="1861"/>
                    <a:pt x="484" y="1862"/>
                  </a:cubicBezTo>
                  <a:cubicBezTo>
                    <a:pt x="517" y="1942"/>
                    <a:pt x="531" y="2020"/>
                    <a:pt x="532" y="2094"/>
                  </a:cubicBezTo>
                  <a:cubicBezTo>
                    <a:pt x="1249" y="2094"/>
                    <a:pt x="2201" y="2094"/>
                    <a:pt x="2246" y="2094"/>
                  </a:cubicBezTo>
                  <a:cubicBezTo>
                    <a:pt x="2281" y="2094"/>
                    <a:pt x="2322" y="2090"/>
                    <a:pt x="2357" y="2083"/>
                  </a:cubicBezTo>
                  <a:cubicBezTo>
                    <a:pt x="2380" y="2079"/>
                    <a:pt x="2408" y="2066"/>
                    <a:pt x="2411" y="2038"/>
                  </a:cubicBezTo>
                  <a:cubicBezTo>
                    <a:pt x="2411" y="1941"/>
                    <a:pt x="2411" y="1941"/>
                    <a:pt x="2411" y="1941"/>
                  </a:cubicBezTo>
                  <a:cubicBezTo>
                    <a:pt x="2415" y="1919"/>
                    <a:pt x="2402" y="1898"/>
                    <a:pt x="2389" y="1883"/>
                  </a:cubicBezTo>
                  <a:close/>
                  <a:moveTo>
                    <a:pt x="566" y="1519"/>
                  </a:moveTo>
                  <a:cubicBezTo>
                    <a:pt x="566" y="1520"/>
                    <a:pt x="566" y="1520"/>
                    <a:pt x="566" y="1520"/>
                  </a:cubicBezTo>
                  <a:cubicBezTo>
                    <a:pt x="565" y="1522"/>
                    <a:pt x="564" y="1524"/>
                    <a:pt x="563" y="1526"/>
                  </a:cubicBezTo>
                  <a:cubicBezTo>
                    <a:pt x="563" y="1527"/>
                    <a:pt x="563" y="1527"/>
                    <a:pt x="563" y="1527"/>
                  </a:cubicBezTo>
                  <a:cubicBezTo>
                    <a:pt x="563" y="1528"/>
                    <a:pt x="562" y="1529"/>
                    <a:pt x="562" y="1529"/>
                  </a:cubicBezTo>
                  <a:cubicBezTo>
                    <a:pt x="562" y="1530"/>
                    <a:pt x="561" y="1530"/>
                    <a:pt x="561" y="1531"/>
                  </a:cubicBezTo>
                  <a:cubicBezTo>
                    <a:pt x="561" y="1531"/>
                    <a:pt x="560" y="1532"/>
                    <a:pt x="560" y="1533"/>
                  </a:cubicBezTo>
                  <a:cubicBezTo>
                    <a:pt x="558" y="1533"/>
                    <a:pt x="558" y="1533"/>
                    <a:pt x="558" y="1534"/>
                  </a:cubicBezTo>
                  <a:cubicBezTo>
                    <a:pt x="557" y="1534"/>
                    <a:pt x="557" y="1534"/>
                    <a:pt x="557" y="1534"/>
                  </a:cubicBezTo>
                  <a:cubicBezTo>
                    <a:pt x="556" y="1536"/>
                    <a:pt x="556" y="1536"/>
                    <a:pt x="556" y="1537"/>
                  </a:cubicBezTo>
                  <a:cubicBezTo>
                    <a:pt x="554" y="1538"/>
                    <a:pt x="553" y="1539"/>
                    <a:pt x="551" y="1540"/>
                  </a:cubicBezTo>
                  <a:cubicBezTo>
                    <a:pt x="549" y="1541"/>
                    <a:pt x="547" y="1542"/>
                    <a:pt x="546" y="1543"/>
                  </a:cubicBezTo>
                  <a:cubicBezTo>
                    <a:pt x="545" y="1543"/>
                    <a:pt x="545" y="1543"/>
                    <a:pt x="545" y="1543"/>
                  </a:cubicBezTo>
                  <a:cubicBezTo>
                    <a:pt x="544" y="1544"/>
                    <a:pt x="544" y="1544"/>
                    <a:pt x="544" y="1544"/>
                  </a:cubicBezTo>
                  <a:cubicBezTo>
                    <a:pt x="538" y="1546"/>
                    <a:pt x="532" y="1548"/>
                    <a:pt x="526" y="1549"/>
                  </a:cubicBezTo>
                  <a:cubicBezTo>
                    <a:pt x="524" y="1549"/>
                    <a:pt x="522" y="1549"/>
                    <a:pt x="520" y="1549"/>
                  </a:cubicBezTo>
                  <a:cubicBezTo>
                    <a:pt x="520" y="1549"/>
                    <a:pt x="520" y="1550"/>
                    <a:pt x="519" y="1550"/>
                  </a:cubicBezTo>
                  <a:cubicBezTo>
                    <a:pt x="508" y="1551"/>
                    <a:pt x="496" y="1550"/>
                    <a:pt x="484" y="1550"/>
                  </a:cubicBezTo>
                  <a:cubicBezTo>
                    <a:pt x="435" y="1550"/>
                    <a:pt x="435" y="1550"/>
                    <a:pt x="435" y="1550"/>
                  </a:cubicBezTo>
                  <a:cubicBezTo>
                    <a:pt x="425" y="1550"/>
                    <a:pt x="408" y="1548"/>
                    <a:pt x="403" y="1537"/>
                  </a:cubicBezTo>
                  <a:cubicBezTo>
                    <a:pt x="403" y="1536"/>
                    <a:pt x="403" y="1534"/>
                    <a:pt x="403" y="1533"/>
                  </a:cubicBezTo>
                  <a:cubicBezTo>
                    <a:pt x="403" y="1532"/>
                    <a:pt x="403" y="1532"/>
                    <a:pt x="403" y="1531"/>
                  </a:cubicBezTo>
                  <a:cubicBezTo>
                    <a:pt x="404" y="1527"/>
                    <a:pt x="408" y="1523"/>
                    <a:pt x="410" y="1519"/>
                  </a:cubicBezTo>
                  <a:cubicBezTo>
                    <a:pt x="414" y="1509"/>
                    <a:pt x="418" y="1494"/>
                    <a:pt x="426" y="1486"/>
                  </a:cubicBezTo>
                  <a:cubicBezTo>
                    <a:pt x="426" y="1485"/>
                    <a:pt x="427" y="1485"/>
                    <a:pt x="427" y="1485"/>
                  </a:cubicBezTo>
                  <a:cubicBezTo>
                    <a:pt x="428" y="1484"/>
                    <a:pt x="428" y="1484"/>
                    <a:pt x="428" y="1483"/>
                  </a:cubicBezTo>
                  <a:cubicBezTo>
                    <a:pt x="429" y="1483"/>
                    <a:pt x="429" y="1483"/>
                    <a:pt x="429" y="1483"/>
                  </a:cubicBezTo>
                  <a:cubicBezTo>
                    <a:pt x="430" y="1482"/>
                    <a:pt x="430" y="1482"/>
                    <a:pt x="430" y="1482"/>
                  </a:cubicBezTo>
                  <a:cubicBezTo>
                    <a:pt x="431" y="1481"/>
                    <a:pt x="431" y="1481"/>
                    <a:pt x="431" y="1481"/>
                  </a:cubicBezTo>
                  <a:cubicBezTo>
                    <a:pt x="439" y="1476"/>
                    <a:pt x="447" y="1473"/>
                    <a:pt x="456" y="1472"/>
                  </a:cubicBezTo>
                  <a:cubicBezTo>
                    <a:pt x="456" y="1472"/>
                    <a:pt x="456" y="1471"/>
                    <a:pt x="457" y="1471"/>
                  </a:cubicBezTo>
                  <a:cubicBezTo>
                    <a:pt x="462" y="1470"/>
                    <a:pt x="467" y="1470"/>
                    <a:pt x="473" y="1470"/>
                  </a:cubicBezTo>
                  <a:cubicBezTo>
                    <a:pt x="503" y="1470"/>
                    <a:pt x="503" y="1470"/>
                    <a:pt x="503" y="1470"/>
                  </a:cubicBezTo>
                  <a:cubicBezTo>
                    <a:pt x="512" y="1470"/>
                    <a:pt x="521" y="1470"/>
                    <a:pt x="531" y="1470"/>
                  </a:cubicBezTo>
                  <a:cubicBezTo>
                    <a:pt x="544" y="1470"/>
                    <a:pt x="563" y="1467"/>
                    <a:pt x="573" y="1477"/>
                  </a:cubicBezTo>
                  <a:cubicBezTo>
                    <a:pt x="573" y="1478"/>
                    <a:pt x="574" y="1478"/>
                    <a:pt x="574" y="1479"/>
                  </a:cubicBezTo>
                  <a:cubicBezTo>
                    <a:pt x="575" y="1479"/>
                    <a:pt x="575" y="1479"/>
                    <a:pt x="575" y="1479"/>
                  </a:cubicBezTo>
                  <a:cubicBezTo>
                    <a:pt x="575" y="1480"/>
                    <a:pt x="575" y="1480"/>
                    <a:pt x="575" y="1480"/>
                  </a:cubicBezTo>
                  <a:cubicBezTo>
                    <a:pt x="576" y="1480"/>
                    <a:pt x="576" y="1481"/>
                    <a:pt x="576" y="1481"/>
                  </a:cubicBezTo>
                  <a:cubicBezTo>
                    <a:pt x="577" y="1483"/>
                    <a:pt x="577" y="1485"/>
                    <a:pt x="577" y="1487"/>
                  </a:cubicBezTo>
                  <a:cubicBezTo>
                    <a:pt x="576" y="1497"/>
                    <a:pt x="568" y="1513"/>
                    <a:pt x="566" y="1519"/>
                  </a:cubicBezTo>
                  <a:close/>
                  <a:moveTo>
                    <a:pt x="784" y="1616"/>
                  </a:moveTo>
                  <a:cubicBezTo>
                    <a:pt x="784" y="1618"/>
                    <a:pt x="784" y="1618"/>
                    <a:pt x="784" y="1618"/>
                  </a:cubicBezTo>
                  <a:cubicBezTo>
                    <a:pt x="783" y="1625"/>
                    <a:pt x="781" y="1632"/>
                    <a:pt x="780" y="1639"/>
                  </a:cubicBezTo>
                  <a:cubicBezTo>
                    <a:pt x="776" y="1662"/>
                    <a:pt x="776" y="1662"/>
                    <a:pt x="776" y="1662"/>
                  </a:cubicBezTo>
                  <a:cubicBezTo>
                    <a:pt x="776" y="1667"/>
                    <a:pt x="774" y="1670"/>
                    <a:pt x="770" y="1673"/>
                  </a:cubicBezTo>
                  <a:cubicBezTo>
                    <a:pt x="770" y="1674"/>
                    <a:pt x="769" y="1674"/>
                    <a:pt x="769" y="1674"/>
                  </a:cubicBezTo>
                  <a:cubicBezTo>
                    <a:pt x="769" y="1675"/>
                    <a:pt x="768" y="1675"/>
                    <a:pt x="768" y="1675"/>
                  </a:cubicBezTo>
                  <a:cubicBezTo>
                    <a:pt x="767" y="1676"/>
                    <a:pt x="766" y="1677"/>
                    <a:pt x="765" y="1678"/>
                  </a:cubicBezTo>
                  <a:cubicBezTo>
                    <a:pt x="759" y="1683"/>
                    <a:pt x="751" y="1686"/>
                    <a:pt x="744" y="1687"/>
                  </a:cubicBezTo>
                  <a:cubicBezTo>
                    <a:pt x="744" y="1688"/>
                    <a:pt x="744" y="1688"/>
                    <a:pt x="744" y="1688"/>
                  </a:cubicBezTo>
                  <a:cubicBezTo>
                    <a:pt x="743" y="1688"/>
                    <a:pt x="743" y="1688"/>
                    <a:pt x="743" y="1688"/>
                  </a:cubicBezTo>
                  <a:cubicBezTo>
                    <a:pt x="740" y="1688"/>
                    <a:pt x="738" y="1689"/>
                    <a:pt x="735" y="1689"/>
                  </a:cubicBezTo>
                  <a:cubicBezTo>
                    <a:pt x="735" y="1689"/>
                    <a:pt x="734" y="1689"/>
                    <a:pt x="733" y="1689"/>
                  </a:cubicBezTo>
                  <a:cubicBezTo>
                    <a:pt x="730" y="1689"/>
                    <a:pt x="728" y="1690"/>
                    <a:pt x="725" y="1690"/>
                  </a:cubicBezTo>
                  <a:cubicBezTo>
                    <a:pt x="639" y="1690"/>
                    <a:pt x="639" y="1690"/>
                    <a:pt x="639" y="1690"/>
                  </a:cubicBezTo>
                  <a:cubicBezTo>
                    <a:pt x="629" y="1690"/>
                    <a:pt x="617" y="1688"/>
                    <a:pt x="609" y="1682"/>
                  </a:cubicBezTo>
                  <a:cubicBezTo>
                    <a:pt x="607" y="1681"/>
                    <a:pt x="606" y="1680"/>
                    <a:pt x="604" y="1678"/>
                  </a:cubicBezTo>
                  <a:cubicBezTo>
                    <a:pt x="603" y="1677"/>
                    <a:pt x="603" y="1676"/>
                    <a:pt x="602" y="1675"/>
                  </a:cubicBezTo>
                  <a:cubicBezTo>
                    <a:pt x="602" y="1674"/>
                    <a:pt x="602" y="1674"/>
                    <a:pt x="602" y="1674"/>
                  </a:cubicBezTo>
                  <a:cubicBezTo>
                    <a:pt x="600" y="1671"/>
                    <a:pt x="600" y="1667"/>
                    <a:pt x="601" y="1663"/>
                  </a:cubicBezTo>
                  <a:cubicBezTo>
                    <a:pt x="603" y="1657"/>
                    <a:pt x="603" y="1657"/>
                    <a:pt x="603" y="1657"/>
                  </a:cubicBezTo>
                  <a:cubicBezTo>
                    <a:pt x="603" y="1656"/>
                    <a:pt x="603" y="1655"/>
                    <a:pt x="604" y="1654"/>
                  </a:cubicBezTo>
                  <a:cubicBezTo>
                    <a:pt x="615" y="1616"/>
                    <a:pt x="615" y="1616"/>
                    <a:pt x="615" y="1616"/>
                  </a:cubicBezTo>
                  <a:cubicBezTo>
                    <a:pt x="615" y="1615"/>
                    <a:pt x="615" y="1615"/>
                    <a:pt x="616" y="1614"/>
                  </a:cubicBezTo>
                  <a:cubicBezTo>
                    <a:pt x="628" y="1585"/>
                    <a:pt x="681" y="1591"/>
                    <a:pt x="705" y="1591"/>
                  </a:cubicBezTo>
                  <a:cubicBezTo>
                    <a:pt x="716" y="1591"/>
                    <a:pt x="735" y="1590"/>
                    <a:pt x="753" y="1591"/>
                  </a:cubicBezTo>
                  <a:cubicBezTo>
                    <a:pt x="756" y="1592"/>
                    <a:pt x="759" y="1592"/>
                    <a:pt x="762" y="1593"/>
                  </a:cubicBezTo>
                  <a:cubicBezTo>
                    <a:pt x="762" y="1593"/>
                    <a:pt x="762" y="1593"/>
                    <a:pt x="763" y="1593"/>
                  </a:cubicBezTo>
                  <a:cubicBezTo>
                    <a:pt x="771" y="1595"/>
                    <a:pt x="779" y="1599"/>
                    <a:pt x="782" y="1605"/>
                  </a:cubicBezTo>
                  <a:cubicBezTo>
                    <a:pt x="782" y="1606"/>
                    <a:pt x="782" y="1606"/>
                    <a:pt x="783" y="1606"/>
                  </a:cubicBezTo>
                  <a:cubicBezTo>
                    <a:pt x="783" y="1607"/>
                    <a:pt x="783" y="1607"/>
                    <a:pt x="783" y="1607"/>
                  </a:cubicBezTo>
                  <a:cubicBezTo>
                    <a:pt x="783" y="1608"/>
                    <a:pt x="783" y="1608"/>
                    <a:pt x="783" y="1608"/>
                  </a:cubicBezTo>
                  <a:cubicBezTo>
                    <a:pt x="784" y="1610"/>
                    <a:pt x="785" y="1613"/>
                    <a:pt x="784" y="1616"/>
                  </a:cubicBezTo>
                  <a:close/>
                  <a:moveTo>
                    <a:pt x="800" y="1524"/>
                  </a:moveTo>
                  <a:cubicBezTo>
                    <a:pt x="799" y="1527"/>
                    <a:pt x="799" y="1527"/>
                    <a:pt x="799" y="1527"/>
                  </a:cubicBezTo>
                  <a:cubicBezTo>
                    <a:pt x="799" y="1529"/>
                    <a:pt x="798" y="1531"/>
                    <a:pt x="796" y="1533"/>
                  </a:cubicBezTo>
                  <a:cubicBezTo>
                    <a:pt x="796" y="1534"/>
                    <a:pt x="795" y="1534"/>
                    <a:pt x="795" y="1536"/>
                  </a:cubicBezTo>
                  <a:cubicBezTo>
                    <a:pt x="795" y="1536"/>
                    <a:pt x="795" y="1536"/>
                    <a:pt x="794" y="1536"/>
                  </a:cubicBezTo>
                  <a:cubicBezTo>
                    <a:pt x="779" y="1554"/>
                    <a:pt x="736" y="1549"/>
                    <a:pt x="716" y="1549"/>
                  </a:cubicBezTo>
                  <a:cubicBezTo>
                    <a:pt x="703" y="1549"/>
                    <a:pt x="690" y="1549"/>
                    <a:pt x="677" y="1549"/>
                  </a:cubicBezTo>
                  <a:cubicBezTo>
                    <a:pt x="666" y="1549"/>
                    <a:pt x="648" y="1547"/>
                    <a:pt x="642" y="1536"/>
                  </a:cubicBezTo>
                  <a:cubicBezTo>
                    <a:pt x="642" y="1534"/>
                    <a:pt x="642" y="1533"/>
                    <a:pt x="642" y="1532"/>
                  </a:cubicBezTo>
                  <a:cubicBezTo>
                    <a:pt x="641" y="1532"/>
                    <a:pt x="641" y="1531"/>
                    <a:pt x="641" y="1530"/>
                  </a:cubicBezTo>
                  <a:cubicBezTo>
                    <a:pt x="641" y="1529"/>
                    <a:pt x="642" y="1528"/>
                    <a:pt x="642" y="1527"/>
                  </a:cubicBezTo>
                  <a:cubicBezTo>
                    <a:pt x="642" y="1524"/>
                    <a:pt x="644" y="1520"/>
                    <a:pt x="645" y="1518"/>
                  </a:cubicBezTo>
                  <a:cubicBezTo>
                    <a:pt x="647" y="1509"/>
                    <a:pt x="649" y="1498"/>
                    <a:pt x="654" y="1490"/>
                  </a:cubicBezTo>
                  <a:cubicBezTo>
                    <a:pt x="654" y="1489"/>
                    <a:pt x="654" y="1489"/>
                    <a:pt x="654" y="1489"/>
                  </a:cubicBezTo>
                  <a:cubicBezTo>
                    <a:pt x="655" y="1486"/>
                    <a:pt x="657" y="1483"/>
                    <a:pt x="659" y="1481"/>
                  </a:cubicBezTo>
                  <a:cubicBezTo>
                    <a:pt x="661" y="1480"/>
                    <a:pt x="662" y="1479"/>
                    <a:pt x="664" y="1478"/>
                  </a:cubicBezTo>
                  <a:cubicBezTo>
                    <a:pt x="669" y="1474"/>
                    <a:pt x="675" y="1472"/>
                    <a:pt x="682" y="1471"/>
                  </a:cubicBezTo>
                  <a:cubicBezTo>
                    <a:pt x="683" y="1471"/>
                    <a:pt x="683" y="1471"/>
                    <a:pt x="684" y="1471"/>
                  </a:cubicBezTo>
                  <a:cubicBezTo>
                    <a:pt x="688" y="1470"/>
                    <a:pt x="694" y="1468"/>
                    <a:pt x="699" y="1468"/>
                  </a:cubicBezTo>
                  <a:cubicBezTo>
                    <a:pt x="706" y="1468"/>
                    <a:pt x="706" y="1468"/>
                    <a:pt x="706" y="1468"/>
                  </a:cubicBezTo>
                  <a:cubicBezTo>
                    <a:pt x="708" y="1468"/>
                    <a:pt x="712" y="1468"/>
                    <a:pt x="714" y="1468"/>
                  </a:cubicBezTo>
                  <a:cubicBezTo>
                    <a:pt x="729" y="1468"/>
                    <a:pt x="746" y="1468"/>
                    <a:pt x="761" y="1468"/>
                  </a:cubicBezTo>
                  <a:cubicBezTo>
                    <a:pt x="763" y="1468"/>
                    <a:pt x="765" y="1468"/>
                    <a:pt x="768" y="1468"/>
                  </a:cubicBezTo>
                  <a:cubicBezTo>
                    <a:pt x="770" y="1468"/>
                    <a:pt x="770" y="1468"/>
                    <a:pt x="770" y="1468"/>
                  </a:cubicBezTo>
                  <a:cubicBezTo>
                    <a:pt x="771" y="1468"/>
                    <a:pt x="771" y="1468"/>
                    <a:pt x="773" y="1468"/>
                  </a:cubicBezTo>
                  <a:cubicBezTo>
                    <a:pt x="775" y="1468"/>
                    <a:pt x="777" y="1468"/>
                    <a:pt x="779" y="1470"/>
                  </a:cubicBezTo>
                  <a:cubicBezTo>
                    <a:pt x="791" y="1471"/>
                    <a:pt x="805" y="1474"/>
                    <a:pt x="807" y="1484"/>
                  </a:cubicBezTo>
                  <a:cubicBezTo>
                    <a:pt x="807" y="1485"/>
                    <a:pt x="807" y="1485"/>
                    <a:pt x="807" y="1485"/>
                  </a:cubicBezTo>
                  <a:cubicBezTo>
                    <a:pt x="807" y="1485"/>
                    <a:pt x="807" y="1485"/>
                    <a:pt x="807" y="1486"/>
                  </a:cubicBezTo>
                  <a:cubicBezTo>
                    <a:pt x="808" y="1497"/>
                    <a:pt x="803" y="1513"/>
                    <a:pt x="800" y="1524"/>
                  </a:cubicBezTo>
                  <a:close/>
                  <a:moveTo>
                    <a:pt x="1038" y="1639"/>
                  </a:moveTo>
                  <a:cubicBezTo>
                    <a:pt x="1038" y="1645"/>
                    <a:pt x="1038" y="1652"/>
                    <a:pt x="1038" y="1659"/>
                  </a:cubicBezTo>
                  <a:cubicBezTo>
                    <a:pt x="1038" y="1662"/>
                    <a:pt x="1038" y="1662"/>
                    <a:pt x="1038" y="1662"/>
                  </a:cubicBezTo>
                  <a:cubicBezTo>
                    <a:pt x="1038" y="1665"/>
                    <a:pt x="1037" y="1670"/>
                    <a:pt x="1035" y="1673"/>
                  </a:cubicBezTo>
                  <a:cubicBezTo>
                    <a:pt x="1034" y="1674"/>
                    <a:pt x="1034" y="1674"/>
                    <a:pt x="1034" y="1674"/>
                  </a:cubicBezTo>
                  <a:cubicBezTo>
                    <a:pt x="1033" y="1675"/>
                    <a:pt x="1032" y="1676"/>
                    <a:pt x="1031" y="1677"/>
                  </a:cubicBezTo>
                  <a:cubicBezTo>
                    <a:pt x="1026" y="1682"/>
                    <a:pt x="1019" y="1685"/>
                    <a:pt x="1010" y="1687"/>
                  </a:cubicBezTo>
                  <a:cubicBezTo>
                    <a:pt x="1007" y="1688"/>
                    <a:pt x="1005" y="1688"/>
                    <a:pt x="1003" y="1688"/>
                  </a:cubicBezTo>
                  <a:cubicBezTo>
                    <a:pt x="1002" y="1688"/>
                    <a:pt x="1001" y="1688"/>
                    <a:pt x="1001" y="1689"/>
                  </a:cubicBezTo>
                  <a:cubicBezTo>
                    <a:pt x="998" y="1689"/>
                    <a:pt x="995" y="1689"/>
                    <a:pt x="993" y="1689"/>
                  </a:cubicBezTo>
                  <a:cubicBezTo>
                    <a:pt x="907" y="1689"/>
                    <a:pt x="907" y="1689"/>
                    <a:pt x="907" y="1689"/>
                  </a:cubicBezTo>
                  <a:cubicBezTo>
                    <a:pt x="897" y="1689"/>
                    <a:pt x="884" y="1687"/>
                    <a:pt x="875" y="1682"/>
                  </a:cubicBezTo>
                  <a:cubicBezTo>
                    <a:pt x="875" y="1681"/>
                    <a:pt x="875" y="1681"/>
                    <a:pt x="875" y="1681"/>
                  </a:cubicBezTo>
                  <a:cubicBezTo>
                    <a:pt x="874" y="1680"/>
                    <a:pt x="872" y="1679"/>
                    <a:pt x="870" y="1678"/>
                  </a:cubicBezTo>
                  <a:cubicBezTo>
                    <a:pt x="869" y="1677"/>
                    <a:pt x="868" y="1675"/>
                    <a:pt x="867" y="1674"/>
                  </a:cubicBezTo>
                  <a:cubicBezTo>
                    <a:pt x="867" y="1674"/>
                    <a:pt x="867" y="1674"/>
                    <a:pt x="867" y="1673"/>
                  </a:cubicBezTo>
                  <a:cubicBezTo>
                    <a:pt x="865" y="1670"/>
                    <a:pt x="864" y="1667"/>
                    <a:pt x="864" y="1662"/>
                  </a:cubicBezTo>
                  <a:cubicBezTo>
                    <a:pt x="865" y="1656"/>
                    <a:pt x="865" y="1656"/>
                    <a:pt x="865" y="1656"/>
                  </a:cubicBezTo>
                  <a:cubicBezTo>
                    <a:pt x="867" y="1643"/>
                    <a:pt x="868" y="1629"/>
                    <a:pt x="870" y="1616"/>
                  </a:cubicBezTo>
                  <a:cubicBezTo>
                    <a:pt x="870" y="1615"/>
                    <a:pt x="870" y="1615"/>
                    <a:pt x="870" y="1615"/>
                  </a:cubicBezTo>
                  <a:cubicBezTo>
                    <a:pt x="870" y="1615"/>
                    <a:pt x="870" y="1615"/>
                    <a:pt x="870" y="1614"/>
                  </a:cubicBezTo>
                  <a:cubicBezTo>
                    <a:pt x="875" y="1584"/>
                    <a:pt x="935" y="1591"/>
                    <a:pt x="957" y="1591"/>
                  </a:cubicBezTo>
                  <a:cubicBezTo>
                    <a:pt x="977" y="1591"/>
                    <a:pt x="1025" y="1585"/>
                    <a:pt x="1036" y="1608"/>
                  </a:cubicBezTo>
                  <a:cubicBezTo>
                    <a:pt x="1037" y="1610"/>
                    <a:pt x="1038" y="1612"/>
                    <a:pt x="1038" y="1615"/>
                  </a:cubicBezTo>
                  <a:cubicBezTo>
                    <a:pt x="1038" y="1639"/>
                    <a:pt x="1038" y="1639"/>
                    <a:pt x="1038" y="1639"/>
                  </a:cubicBezTo>
                  <a:close/>
                  <a:moveTo>
                    <a:pt x="1037" y="1524"/>
                  </a:moveTo>
                  <a:cubicBezTo>
                    <a:pt x="1037" y="1526"/>
                    <a:pt x="1037" y="1526"/>
                    <a:pt x="1037" y="1526"/>
                  </a:cubicBezTo>
                  <a:cubicBezTo>
                    <a:pt x="1037" y="1529"/>
                    <a:pt x="1036" y="1531"/>
                    <a:pt x="1035" y="1533"/>
                  </a:cubicBezTo>
                  <a:cubicBezTo>
                    <a:pt x="1024" y="1554"/>
                    <a:pt x="971" y="1549"/>
                    <a:pt x="952" y="1549"/>
                  </a:cubicBezTo>
                  <a:cubicBezTo>
                    <a:pt x="941" y="1549"/>
                    <a:pt x="930" y="1549"/>
                    <a:pt x="918" y="1549"/>
                  </a:cubicBezTo>
                  <a:cubicBezTo>
                    <a:pt x="908" y="1549"/>
                    <a:pt x="895" y="1547"/>
                    <a:pt x="885" y="1540"/>
                  </a:cubicBezTo>
                  <a:cubicBezTo>
                    <a:pt x="884" y="1539"/>
                    <a:pt x="884" y="1539"/>
                    <a:pt x="884" y="1539"/>
                  </a:cubicBezTo>
                  <a:cubicBezTo>
                    <a:pt x="883" y="1538"/>
                    <a:pt x="883" y="1538"/>
                    <a:pt x="883" y="1538"/>
                  </a:cubicBezTo>
                  <a:cubicBezTo>
                    <a:pt x="882" y="1537"/>
                    <a:pt x="882" y="1537"/>
                    <a:pt x="882" y="1536"/>
                  </a:cubicBezTo>
                  <a:cubicBezTo>
                    <a:pt x="882" y="1536"/>
                    <a:pt x="882" y="1536"/>
                    <a:pt x="881" y="1536"/>
                  </a:cubicBezTo>
                  <a:cubicBezTo>
                    <a:pt x="881" y="1534"/>
                    <a:pt x="880" y="1533"/>
                    <a:pt x="880" y="1532"/>
                  </a:cubicBezTo>
                  <a:cubicBezTo>
                    <a:pt x="879" y="1530"/>
                    <a:pt x="879" y="1529"/>
                    <a:pt x="879" y="1527"/>
                  </a:cubicBezTo>
                  <a:cubicBezTo>
                    <a:pt x="879" y="1525"/>
                    <a:pt x="879" y="1525"/>
                    <a:pt x="879" y="1525"/>
                  </a:cubicBezTo>
                  <a:cubicBezTo>
                    <a:pt x="880" y="1523"/>
                    <a:pt x="880" y="1520"/>
                    <a:pt x="880" y="1518"/>
                  </a:cubicBezTo>
                  <a:cubicBezTo>
                    <a:pt x="880" y="1517"/>
                    <a:pt x="880" y="1517"/>
                    <a:pt x="880" y="1517"/>
                  </a:cubicBezTo>
                  <a:cubicBezTo>
                    <a:pt x="881" y="1509"/>
                    <a:pt x="881" y="1499"/>
                    <a:pt x="883" y="1491"/>
                  </a:cubicBezTo>
                  <a:cubicBezTo>
                    <a:pt x="883" y="1488"/>
                    <a:pt x="883" y="1488"/>
                    <a:pt x="883" y="1488"/>
                  </a:cubicBezTo>
                  <a:cubicBezTo>
                    <a:pt x="884" y="1486"/>
                    <a:pt x="885" y="1483"/>
                    <a:pt x="887" y="1481"/>
                  </a:cubicBezTo>
                  <a:cubicBezTo>
                    <a:pt x="889" y="1479"/>
                    <a:pt x="891" y="1478"/>
                    <a:pt x="894" y="1476"/>
                  </a:cubicBezTo>
                  <a:cubicBezTo>
                    <a:pt x="895" y="1476"/>
                    <a:pt x="895" y="1475"/>
                    <a:pt x="896" y="1475"/>
                  </a:cubicBezTo>
                  <a:cubicBezTo>
                    <a:pt x="896" y="1475"/>
                    <a:pt x="897" y="1475"/>
                    <a:pt x="897" y="1474"/>
                  </a:cubicBezTo>
                  <a:cubicBezTo>
                    <a:pt x="898" y="1474"/>
                    <a:pt x="898" y="1474"/>
                    <a:pt x="898" y="1474"/>
                  </a:cubicBezTo>
                  <a:cubicBezTo>
                    <a:pt x="899" y="1473"/>
                    <a:pt x="901" y="1473"/>
                    <a:pt x="902" y="1472"/>
                  </a:cubicBezTo>
                  <a:cubicBezTo>
                    <a:pt x="903" y="1472"/>
                    <a:pt x="903" y="1472"/>
                    <a:pt x="904" y="1472"/>
                  </a:cubicBezTo>
                  <a:cubicBezTo>
                    <a:pt x="905" y="1471"/>
                    <a:pt x="907" y="1471"/>
                    <a:pt x="908" y="1471"/>
                  </a:cubicBezTo>
                  <a:cubicBezTo>
                    <a:pt x="909" y="1471"/>
                    <a:pt x="909" y="1470"/>
                    <a:pt x="910" y="1470"/>
                  </a:cubicBezTo>
                  <a:cubicBezTo>
                    <a:pt x="911" y="1470"/>
                    <a:pt x="912" y="1470"/>
                    <a:pt x="912" y="1470"/>
                  </a:cubicBezTo>
                  <a:cubicBezTo>
                    <a:pt x="916" y="1468"/>
                    <a:pt x="920" y="1468"/>
                    <a:pt x="925" y="1468"/>
                  </a:cubicBezTo>
                  <a:cubicBezTo>
                    <a:pt x="928" y="1468"/>
                    <a:pt x="928" y="1468"/>
                    <a:pt x="928" y="1468"/>
                  </a:cubicBezTo>
                  <a:cubicBezTo>
                    <a:pt x="932" y="1468"/>
                    <a:pt x="937" y="1468"/>
                    <a:pt x="941" y="1468"/>
                  </a:cubicBezTo>
                  <a:cubicBezTo>
                    <a:pt x="997" y="1468"/>
                    <a:pt x="997" y="1468"/>
                    <a:pt x="997" y="1468"/>
                  </a:cubicBezTo>
                  <a:cubicBezTo>
                    <a:pt x="998" y="1468"/>
                    <a:pt x="999" y="1468"/>
                    <a:pt x="1001" y="1468"/>
                  </a:cubicBezTo>
                  <a:cubicBezTo>
                    <a:pt x="1002" y="1468"/>
                    <a:pt x="1002" y="1468"/>
                    <a:pt x="1002" y="1468"/>
                  </a:cubicBezTo>
                  <a:cubicBezTo>
                    <a:pt x="1003" y="1468"/>
                    <a:pt x="1005" y="1468"/>
                    <a:pt x="1006" y="1468"/>
                  </a:cubicBezTo>
                  <a:cubicBezTo>
                    <a:pt x="1018" y="1470"/>
                    <a:pt x="1030" y="1473"/>
                    <a:pt x="1034" y="1483"/>
                  </a:cubicBezTo>
                  <a:cubicBezTo>
                    <a:pt x="1035" y="1483"/>
                    <a:pt x="1035" y="1484"/>
                    <a:pt x="1035" y="1485"/>
                  </a:cubicBezTo>
                  <a:cubicBezTo>
                    <a:pt x="1036" y="1485"/>
                    <a:pt x="1036" y="1485"/>
                    <a:pt x="1036" y="1485"/>
                  </a:cubicBezTo>
                  <a:cubicBezTo>
                    <a:pt x="1039" y="1497"/>
                    <a:pt x="1036" y="1512"/>
                    <a:pt x="1037" y="1524"/>
                  </a:cubicBezTo>
                  <a:close/>
                  <a:moveTo>
                    <a:pt x="231" y="1302"/>
                  </a:moveTo>
                  <a:cubicBezTo>
                    <a:pt x="172" y="1302"/>
                    <a:pt x="123" y="1254"/>
                    <a:pt x="123" y="1195"/>
                  </a:cubicBezTo>
                  <a:cubicBezTo>
                    <a:pt x="123" y="222"/>
                    <a:pt x="123" y="222"/>
                    <a:pt x="123" y="222"/>
                  </a:cubicBezTo>
                  <a:cubicBezTo>
                    <a:pt x="123" y="162"/>
                    <a:pt x="172" y="115"/>
                    <a:pt x="231" y="115"/>
                  </a:cubicBezTo>
                  <a:cubicBezTo>
                    <a:pt x="1818" y="115"/>
                    <a:pt x="1818" y="115"/>
                    <a:pt x="1818" y="115"/>
                  </a:cubicBezTo>
                  <a:cubicBezTo>
                    <a:pt x="1877" y="115"/>
                    <a:pt x="1925" y="162"/>
                    <a:pt x="1925" y="222"/>
                  </a:cubicBezTo>
                  <a:cubicBezTo>
                    <a:pt x="1925" y="1195"/>
                    <a:pt x="1925" y="1195"/>
                    <a:pt x="1925" y="1195"/>
                  </a:cubicBezTo>
                  <a:cubicBezTo>
                    <a:pt x="1925" y="1254"/>
                    <a:pt x="1877" y="1302"/>
                    <a:pt x="1818" y="1302"/>
                  </a:cubicBezTo>
                  <a:cubicBezTo>
                    <a:pt x="231" y="1302"/>
                    <a:pt x="231" y="1302"/>
                    <a:pt x="231" y="1302"/>
                  </a:cubicBezTo>
                  <a:close/>
                  <a:moveTo>
                    <a:pt x="1883" y="1533"/>
                  </a:moveTo>
                  <a:cubicBezTo>
                    <a:pt x="1883" y="1536"/>
                    <a:pt x="1882" y="1538"/>
                    <a:pt x="1880" y="1540"/>
                  </a:cubicBezTo>
                  <a:cubicBezTo>
                    <a:pt x="1879" y="1540"/>
                    <a:pt x="1879" y="1540"/>
                    <a:pt x="1879" y="1540"/>
                  </a:cubicBezTo>
                  <a:cubicBezTo>
                    <a:pt x="1879" y="1541"/>
                    <a:pt x="1879" y="1541"/>
                    <a:pt x="1878" y="1541"/>
                  </a:cubicBezTo>
                  <a:cubicBezTo>
                    <a:pt x="1878" y="1541"/>
                    <a:pt x="1878" y="1541"/>
                    <a:pt x="1877" y="1542"/>
                  </a:cubicBezTo>
                  <a:cubicBezTo>
                    <a:pt x="1877" y="1542"/>
                    <a:pt x="1876" y="1542"/>
                    <a:pt x="1876" y="1543"/>
                  </a:cubicBezTo>
                  <a:cubicBezTo>
                    <a:pt x="1875" y="1543"/>
                    <a:pt x="1875" y="1543"/>
                    <a:pt x="1874" y="1543"/>
                  </a:cubicBezTo>
                  <a:cubicBezTo>
                    <a:pt x="1863" y="1548"/>
                    <a:pt x="1849" y="1547"/>
                    <a:pt x="1837" y="1547"/>
                  </a:cubicBezTo>
                  <a:cubicBezTo>
                    <a:pt x="1777" y="1547"/>
                    <a:pt x="1777" y="1547"/>
                    <a:pt x="1777" y="1547"/>
                  </a:cubicBezTo>
                  <a:cubicBezTo>
                    <a:pt x="1765" y="1547"/>
                    <a:pt x="1753" y="1545"/>
                    <a:pt x="1742" y="1540"/>
                  </a:cubicBezTo>
                  <a:cubicBezTo>
                    <a:pt x="1738" y="1538"/>
                    <a:pt x="1734" y="1536"/>
                    <a:pt x="1731" y="1533"/>
                  </a:cubicBezTo>
                  <a:cubicBezTo>
                    <a:pt x="1728" y="1530"/>
                    <a:pt x="1725" y="1528"/>
                    <a:pt x="1723" y="1525"/>
                  </a:cubicBezTo>
                  <a:cubicBezTo>
                    <a:pt x="1721" y="1520"/>
                    <a:pt x="1721" y="1520"/>
                    <a:pt x="1721" y="1520"/>
                  </a:cubicBezTo>
                  <a:cubicBezTo>
                    <a:pt x="1715" y="1509"/>
                    <a:pt x="1706" y="1498"/>
                    <a:pt x="1701" y="1486"/>
                  </a:cubicBezTo>
                  <a:cubicBezTo>
                    <a:pt x="1697" y="1478"/>
                    <a:pt x="1701" y="1474"/>
                    <a:pt x="1708" y="1471"/>
                  </a:cubicBezTo>
                  <a:cubicBezTo>
                    <a:pt x="1710" y="1470"/>
                    <a:pt x="1712" y="1468"/>
                    <a:pt x="1715" y="1468"/>
                  </a:cubicBezTo>
                  <a:cubicBezTo>
                    <a:pt x="1719" y="1467"/>
                    <a:pt x="1724" y="1466"/>
                    <a:pt x="1729" y="1466"/>
                  </a:cubicBezTo>
                  <a:cubicBezTo>
                    <a:pt x="1737" y="1466"/>
                    <a:pt x="1737" y="1466"/>
                    <a:pt x="1737" y="1466"/>
                  </a:cubicBezTo>
                  <a:cubicBezTo>
                    <a:pt x="1754" y="1466"/>
                    <a:pt x="1769" y="1466"/>
                    <a:pt x="1785" y="1466"/>
                  </a:cubicBezTo>
                  <a:cubicBezTo>
                    <a:pt x="1786" y="1466"/>
                    <a:pt x="1786" y="1466"/>
                    <a:pt x="1786" y="1466"/>
                  </a:cubicBezTo>
                  <a:cubicBezTo>
                    <a:pt x="1801" y="1466"/>
                    <a:pt x="1801" y="1466"/>
                    <a:pt x="1801" y="1466"/>
                  </a:cubicBezTo>
                  <a:cubicBezTo>
                    <a:pt x="1807" y="1466"/>
                    <a:pt x="1813" y="1466"/>
                    <a:pt x="1818" y="1467"/>
                  </a:cubicBezTo>
                  <a:cubicBezTo>
                    <a:pt x="1821" y="1468"/>
                    <a:pt x="1825" y="1470"/>
                    <a:pt x="1828" y="1471"/>
                  </a:cubicBezTo>
                  <a:cubicBezTo>
                    <a:pt x="1829" y="1471"/>
                    <a:pt x="1829" y="1471"/>
                    <a:pt x="1830" y="1471"/>
                  </a:cubicBezTo>
                  <a:cubicBezTo>
                    <a:pt x="1830" y="1472"/>
                    <a:pt x="1830" y="1472"/>
                    <a:pt x="1831" y="1472"/>
                  </a:cubicBezTo>
                  <a:cubicBezTo>
                    <a:pt x="1832" y="1472"/>
                    <a:pt x="1832" y="1472"/>
                    <a:pt x="1832" y="1472"/>
                  </a:cubicBezTo>
                  <a:cubicBezTo>
                    <a:pt x="1838" y="1474"/>
                    <a:pt x="1842" y="1476"/>
                    <a:pt x="1846" y="1478"/>
                  </a:cubicBezTo>
                  <a:cubicBezTo>
                    <a:pt x="1849" y="1481"/>
                    <a:pt x="1852" y="1483"/>
                    <a:pt x="1854" y="1486"/>
                  </a:cubicBezTo>
                  <a:cubicBezTo>
                    <a:pt x="1867" y="1504"/>
                    <a:pt x="1867" y="1504"/>
                    <a:pt x="1867" y="1504"/>
                  </a:cubicBezTo>
                  <a:cubicBezTo>
                    <a:pt x="1870" y="1509"/>
                    <a:pt x="1877" y="1517"/>
                    <a:pt x="1880" y="1524"/>
                  </a:cubicBezTo>
                  <a:cubicBezTo>
                    <a:pt x="1882" y="1527"/>
                    <a:pt x="1883" y="1530"/>
                    <a:pt x="1883" y="1533"/>
                  </a:cubicBezTo>
                  <a:close/>
                  <a:moveTo>
                    <a:pt x="1121" y="1536"/>
                  </a:moveTo>
                  <a:cubicBezTo>
                    <a:pt x="1121" y="1536"/>
                    <a:pt x="1120" y="1536"/>
                    <a:pt x="1120" y="1534"/>
                  </a:cubicBezTo>
                  <a:cubicBezTo>
                    <a:pt x="1118" y="1532"/>
                    <a:pt x="1117" y="1529"/>
                    <a:pt x="1116" y="1526"/>
                  </a:cubicBezTo>
                  <a:cubicBezTo>
                    <a:pt x="1116" y="1523"/>
                    <a:pt x="1116" y="1523"/>
                    <a:pt x="1116" y="1523"/>
                  </a:cubicBezTo>
                  <a:cubicBezTo>
                    <a:pt x="1116" y="1521"/>
                    <a:pt x="1116" y="1519"/>
                    <a:pt x="1116" y="1517"/>
                  </a:cubicBezTo>
                  <a:cubicBezTo>
                    <a:pt x="1115" y="1509"/>
                    <a:pt x="1113" y="1499"/>
                    <a:pt x="1114" y="1490"/>
                  </a:cubicBezTo>
                  <a:cubicBezTo>
                    <a:pt x="1114" y="1488"/>
                    <a:pt x="1114" y="1488"/>
                    <a:pt x="1114" y="1488"/>
                  </a:cubicBezTo>
                  <a:cubicBezTo>
                    <a:pt x="1113" y="1485"/>
                    <a:pt x="1114" y="1482"/>
                    <a:pt x="1116" y="1480"/>
                  </a:cubicBezTo>
                  <a:cubicBezTo>
                    <a:pt x="1118" y="1478"/>
                    <a:pt x="1120" y="1476"/>
                    <a:pt x="1124" y="1474"/>
                  </a:cubicBezTo>
                  <a:cubicBezTo>
                    <a:pt x="1127" y="1472"/>
                    <a:pt x="1131" y="1471"/>
                    <a:pt x="1135" y="1470"/>
                  </a:cubicBezTo>
                  <a:cubicBezTo>
                    <a:pt x="1137" y="1470"/>
                    <a:pt x="1137" y="1470"/>
                    <a:pt x="1137" y="1470"/>
                  </a:cubicBezTo>
                  <a:cubicBezTo>
                    <a:pt x="1139" y="1468"/>
                    <a:pt x="1141" y="1468"/>
                    <a:pt x="1142" y="1468"/>
                  </a:cubicBezTo>
                  <a:cubicBezTo>
                    <a:pt x="1143" y="1468"/>
                    <a:pt x="1144" y="1468"/>
                    <a:pt x="1145" y="1468"/>
                  </a:cubicBezTo>
                  <a:cubicBezTo>
                    <a:pt x="1152" y="1467"/>
                    <a:pt x="1160" y="1467"/>
                    <a:pt x="1169" y="1467"/>
                  </a:cubicBezTo>
                  <a:cubicBezTo>
                    <a:pt x="1223" y="1467"/>
                    <a:pt x="1223" y="1467"/>
                    <a:pt x="1223" y="1467"/>
                  </a:cubicBezTo>
                  <a:cubicBezTo>
                    <a:pt x="1226" y="1467"/>
                    <a:pt x="1230" y="1467"/>
                    <a:pt x="1233" y="1468"/>
                  </a:cubicBezTo>
                  <a:cubicBezTo>
                    <a:pt x="1247" y="1470"/>
                    <a:pt x="1264" y="1474"/>
                    <a:pt x="1266" y="1487"/>
                  </a:cubicBezTo>
                  <a:cubicBezTo>
                    <a:pt x="1270" y="1499"/>
                    <a:pt x="1271" y="1512"/>
                    <a:pt x="1273" y="1524"/>
                  </a:cubicBezTo>
                  <a:cubicBezTo>
                    <a:pt x="1274" y="1526"/>
                    <a:pt x="1274" y="1526"/>
                    <a:pt x="1274" y="1526"/>
                  </a:cubicBezTo>
                  <a:cubicBezTo>
                    <a:pt x="1274" y="1528"/>
                    <a:pt x="1274" y="1531"/>
                    <a:pt x="1273" y="1533"/>
                  </a:cubicBezTo>
                  <a:cubicBezTo>
                    <a:pt x="1273" y="1533"/>
                    <a:pt x="1273" y="1534"/>
                    <a:pt x="1272" y="1534"/>
                  </a:cubicBezTo>
                  <a:cubicBezTo>
                    <a:pt x="1269" y="1541"/>
                    <a:pt x="1263" y="1544"/>
                    <a:pt x="1254" y="1546"/>
                  </a:cubicBezTo>
                  <a:cubicBezTo>
                    <a:pt x="1253" y="1546"/>
                    <a:pt x="1253" y="1546"/>
                    <a:pt x="1252" y="1546"/>
                  </a:cubicBezTo>
                  <a:cubicBezTo>
                    <a:pt x="1251" y="1547"/>
                    <a:pt x="1251" y="1547"/>
                    <a:pt x="1250" y="1547"/>
                  </a:cubicBezTo>
                  <a:cubicBezTo>
                    <a:pt x="1249" y="1547"/>
                    <a:pt x="1249" y="1547"/>
                    <a:pt x="1248" y="1547"/>
                  </a:cubicBezTo>
                  <a:cubicBezTo>
                    <a:pt x="1247" y="1547"/>
                    <a:pt x="1245" y="1548"/>
                    <a:pt x="1244" y="1548"/>
                  </a:cubicBezTo>
                  <a:cubicBezTo>
                    <a:pt x="1225" y="1550"/>
                    <a:pt x="1204" y="1548"/>
                    <a:pt x="1194" y="1548"/>
                  </a:cubicBezTo>
                  <a:cubicBezTo>
                    <a:pt x="1159" y="1548"/>
                    <a:pt x="1159" y="1548"/>
                    <a:pt x="1159" y="1548"/>
                  </a:cubicBezTo>
                  <a:cubicBezTo>
                    <a:pt x="1156" y="1548"/>
                    <a:pt x="1154" y="1548"/>
                    <a:pt x="1151" y="1548"/>
                  </a:cubicBezTo>
                  <a:cubicBezTo>
                    <a:pt x="1149" y="1548"/>
                    <a:pt x="1147" y="1547"/>
                    <a:pt x="1145" y="1547"/>
                  </a:cubicBezTo>
                  <a:cubicBezTo>
                    <a:pt x="1144" y="1547"/>
                    <a:pt x="1144" y="1547"/>
                    <a:pt x="1144" y="1547"/>
                  </a:cubicBezTo>
                  <a:cubicBezTo>
                    <a:pt x="1143" y="1547"/>
                    <a:pt x="1143" y="1547"/>
                    <a:pt x="1143" y="1547"/>
                  </a:cubicBezTo>
                  <a:cubicBezTo>
                    <a:pt x="1141" y="1546"/>
                    <a:pt x="1139" y="1546"/>
                    <a:pt x="1137" y="1545"/>
                  </a:cubicBezTo>
                  <a:cubicBezTo>
                    <a:pt x="1135" y="1545"/>
                    <a:pt x="1135" y="1544"/>
                    <a:pt x="1134" y="1544"/>
                  </a:cubicBezTo>
                  <a:cubicBezTo>
                    <a:pt x="1132" y="1543"/>
                    <a:pt x="1131" y="1543"/>
                    <a:pt x="1129" y="1542"/>
                  </a:cubicBezTo>
                  <a:cubicBezTo>
                    <a:pt x="1127" y="1541"/>
                    <a:pt x="1125" y="1539"/>
                    <a:pt x="1123" y="1538"/>
                  </a:cubicBezTo>
                  <a:cubicBezTo>
                    <a:pt x="1122" y="1537"/>
                    <a:pt x="1122" y="1537"/>
                    <a:pt x="1122" y="1537"/>
                  </a:cubicBezTo>
                  <a:lnTo>
                    <a:pt x="1121" y="1536"/>
                  </a:lnTo>
                  <a:close/>
                  <a:moveTo>
                    <a:pt x="1131" y="1673"/>
                  </a:moveTo>
                  <a:cubicBezTo>
                    <a:pt x="1128" y="1669"/>
                    <a:pt x="1127" y="1665"/>
                    <a:pt x="1126" y="1662"/>
                  </a:cubicBezTo>
                  <a:cubicBezTo>
                    <a:pt x="1126" y="1657"/>
                    <a:pt x="1126" y="1657"/>
                    <a:pt x="1126" y="1657"/>
                  </a:cubicBezTo>
                  <a:cubicBezTo>
                    <a:pt x="1125" y="1643"/>
                    <a:pt x="1124" y="1629"/>
                    <a:pt x="1123" y="1616"/>
                  </a:cubicBezTo>
                  <a:cubicBezTo>
                    <a:pt x="1123" y="1615"/>
                    <a:pt x="1123" y="1615"/>
                    <a:pt x="1123" y="1615"/>
                  </a:cubicBezTo>
                  <a:cubicBezTo>
                    <a:pt x="1123" y="1614"/>
                    <a:pt x="1123" y="1613"/>
                    <a:pt x="1123" y="1612"/>
                  </a:cubicBezTo>
                  <a:cubicBezTo>
                    <a:pt x="1126" y="1583"/>
                    <a:pt x="1188" y="1590"/>
                    <a:pt x="1208" y="1590"/>
                  </a:cubicBezTo>
                  <a:cubicBezTo>
                    <a:pt x="1231" y="1590"/>
                    <a:pt x="1275" y="1585"/>
                    <a:pt x="1288" y="1608"/>
                  </a:cubicBezTo>
                  <a:cubicBezTo>
                    <a:pt x="1290" y="1610"/>
                    <a:pt x="1292" y="1612"/>
                    <a:pt x="1292" y="1614"/>
                  </a:cubicBezTo>
                  <a:cubicBezTo>
                    <a:pt x="1293" y="1617"/>
                    <a:pt x="1293" y="1617"/>
                    <a:pt x="1293" y="1617"/>
                  </a:cubicBezTo>
                  <a:cubicBezTo>
                    <a:pt x="1294" y="1624"/>
                    <a:pt x="1295" y="1630"/>
                    <a:pt x="1297" y="1638"/>
                  </a:cubicBezTo>
                  <a:cubicBezTo>
                    <a:pt x="1301" y="1661"/>
                    <a:pt x="1301" y="1661"/>
                    <a:pt x="1301" y="1661"/>
                  </a:cubicBezTo>
                  <a:cubicBezTo>
                    <a:pt x="1302" y="1665"/>
                    <a:pt x="1301" y="1669"/>
                    <a:pt x="1300" y="1672"/>
                  </a:cubicBezTo>
                  <a:cubicBezTo>
                    <a:pt x="1299" y="1674"/>
                    <a:pt x="1297" y="1676"/>
                    <a:pt x="1295" y="1678"/>
                  </a:cubicBezTo>
                  <a:cubicBezTo>
                    <a:pt x="1295" y="1678"/>
                    <a:pt x="1294" y="1679"/>
                    <a:pt x="1293" y="1680"/>
                  </a:cubicBezTo>
                  <a:cubicBezTo>
                    <a:pt x="1293" y="1680"/>
                    <a:pt x="1292" y="1680"/>
                    <a:pt x="1292" y="1681"/>
                  </a:cubicBezTo>
                  <a:cubicBezTo>
                    <a:pt x="1291" y="1681"/>
                    <a:pt x="1291" y="1681"/>
                    <a:pt x="1291" y="1681"/>
                  </a:cubicBezTo>
                  <a:cubicBezTo>
                    <a:pt x="1290" y="1682"/>
                    <a:pt x="1288" y="1682"/>
                    <a:pt x="1286" y="1683"/>
                  </a:cubicBezTo>
                  <a:cubicBezTo>
                    <a:pt x="1285" y="1684"/>
                    <a:pt x="1284" y="1684"/>
                    <a:pt x="1283" y="1685"/>
                  </a:cubicBezTo>
                  <a:cubicBezTo>
                    <a:pt x="1282" y="1685"/>
                    <a:pt x="1281" y="1685"/>
                    <a:pt x="1281" y="1685"/>
                  </a:cubicBezTo>
                  <a:cubicBezTo>
                    <a:pt x="1280" y="1686"/>
                    <a:pt x="1279" y="1686"/>
                    <a:pt x="1278" y="1686"/>
                  </a:cubicBezTo>
                  <a:cubicBezTo>
                    <a:pt x="1277" y="1686"/>
                    <a:pt x="1276" y="1687"/>
                    <a:pt x="1275" y="1687"/>
                  </a:cubicBezTo>
                  <a:cubicBezTo>
                    <a:pt x="1274" y="1687"/>
                    <a:pt x="1274" y="1687"/>
                    <a:pt x="1274" y="1687"/>
                  </a:cubicBezTo>
                  <a:cubicBezTo>
                    <a:pt x="1272" y="1687"/>
                    <a:pt x="1270" y="1688"/>
                    <a:pt x="1268" y="1688"/>
                  </a:cubicBezTo>
                  <a:cubicBezTo>
                    <a:pt x="1265" y="1688"/>
                    <a:pt x="1263" y="1688"/>
                    <a:pt x="1261" y="1688"/>
                  </a:cubicBezTo>
                  <a:cubicBezTo>
                    <a:pt x="1260" y="1688"/>
                    <a:pt x="1260" y="1688"/>
                    <a:pt x="1260" y="1688"/>
                  </a:cubicBezTo>
                  <a:cubicBezTo>
                    <a:pt x="1232" y="1688"/>
                    <a:pt x="1204" y="1688"/>
                    <a:pt x="1175" y="1689"/>
                  </a:cubicBezTo>
                  <a:cubicBezTo>
                    <a:pt x="1172" y="1689"/>
                    <a:pt x="1169" y="1688"/>
                    <a:pt x="1166" y="1688"/>
                  </a:cubicBezTo>
                  <a:cubicBezTo>
                    <a:pt x="1165" y="1688"/>
                    <a:pt x="1164" y="1688"/>
                    <a:pt x="1164" y="1688"/>
                  </a:cubicBezTo>
                  <a:cubicBezTo>
                    <a:pt x="1161" y="1687"/>
                    <a:pt x="1159" y="1687"/>
                    <a:pt x="1157" y="1687"/>
                  </a:cubicBezTo>
                  <a:cubicBezTo>
                    <a:pt x="1156" y="1686"/>
                    <a:pt x="1156" y="1686"/>
                    <a:pt x="1156" y="1686"/>
                  </a:cubicBezTo>
                  <a:cubicBezTo>
                    <a:pt x="1153" y="1686"/>
                    <a:pt x="1151" y="1685"/>
                    <a:pt x="1149" y="1684"/>
                  </a:cubicBezTo>
                  <a:cubicBezTo>
                    <a:pt x="1148" y="1684"/>
                    <a:pt x="1147" y="1683"/>
                    <a:pt x="1147" y="1683"/>
                  </a:cubicBezTo>
                  <a:cubicBezTo>
                    <a:pt x="1145" y="1683"/>
                    <a:pt x="1144" y="1682"/>
                    <a:pt x="1143" y="1681"/>
                  </a:cubicBezTo>
                  <a:cubicBezTo>
                    <a:pt x="1142" y="1681"/>
                    <a:pt x="1142" y="1681"/>
                    <a:pt x="1142" y="1681"/>
                  </a:cubicBezTo>
                  <a:cubicBezTo>
                    <a:pt x="1138" y="1679"/>
                    <a:pt x="1133" y="1676"/>
                    <a:pt x="1131" y="1673"/>
                  </a:cubicBezTo>
                  <a:close/>
                  <a:moveTo>
                    <a:pt x="1333" y="1839"/>
                  </a:moveTo>
                  <a:cubicBezTo>
                    <a:pt x="1331" y="1843"/>
                    <a:pt x="1328" y="1846"/>
                    <a:pt x="1324" y="1849"/>
                  </a:cubicBezTo>
                  <a:cubicBezTo>
                    <a:pt x="1320" y="1852"/>
                    <a:pt x="1315" y="1855"/>
                    <a:pt x="1309" y="1856"/>
                  </a:cubicBezTo>
                  <a:cubicBezTo>
                    <a:pt x="1303" y="1858"/>
                    <a:pt x="1297" y="1859"/>
                    <a:pt x="1290" y="1859"/>
                  </a:cubicBezTo>
                  <a:cubicBezTo>
                    <a:pt x="1271" y="1859"/>
                    <a:pt x="1271" y="1859"/>
                    <a:pt x="1271" y="1859"/>
                  </a:cubicBezTo>
                  <a:cubicBezTo>
                    <a:pt x="1270" y="1859"/>
                    <a:pt x="1270" y="1859"/>
                    <a:pt x="1270" y="1859"/>
                  </a:cubicBezTo>
                  <a:cubicBezTo>
                    <a:pt x="1244" y="1859"/>
                    <a:pt x="1219" y="1859"/>
                    <a:pt x="1193" y="1859"/>
                  </a:cubicBezTo>
                  <a:cubicBezTo>
                    <a:pt x="1190" y="1859"/>
                    <a:pt x="1187" y="1859"/>
                    <a:pt x="1184" y="1859"/>
                  </a:cubicBezTo>
                  <a:cubicBezTo>
                    <a:pt x="1183" y="1859"/>
                    <a:pt x="1183" y="1859"/>
                    <a:pt x="1182" y="1859"/>
                  </a:cubicBezTo>
                  <a:cubicBezTo>
                    <a:pt x="1179" y="1858"/>
                    <a:pt x="1177" y="1858"/>
                    <a:pt x="1174" y="1857"/>
                  </a:cubicBezTo>
                  <a:cubicBezTo>
                    <a:pt x="1174" y="1857"/>
                    <a:pt x="1174" y="1857"/>
                    <a:pt x="1173" y="1857"/>
                  </a:cubicBezTo>
                  <a:cubicBezTo>
                    <a:pt x="1161" y="1854"/>
                    <a:pt x="1150" y="1848"/>
                    <a:pt x="1144" y="1839"/>
                  </a:cubicBezTo>
                  <a:cubicBezTo>
                    <a:pt x="1143" y="1838"/>
                    <a:pt x="1142" y="1836"/>
                    <a:pt x="1142" y="1834"/>
                  </a:cubicBezTo>
                  <a:cubicBezTo>
                    <a:pt x="1141" y="1832"/>
                    <a:pt x="1141" y="1831"/>
                    <a:pt x="1141" y="1830"/>
                  </a:cubicBezTo>
                  <a:cubicBezTo>
                    <a:pt x="1140" y="1829"/>
                    <a:pt x="1140" y="1828"/>
                    <a:pt x="1140" y="1827"/>
                  </a:cubicBezTo>
                  <a:cubicBezTo>
                    <a:pt x="1140" y="1826"/>
                    <a:pt x="1140" y="1826"/>
                    <a:pt x="1140" y="1826"/>
                  </a:cubicBezTo>
                  <a:cubicBezTo>
                    <a:pt x="1139" y="1824"/>
                    <a:pt x="1139" y="1824"/>
                    <a:pt x="1139" y="1824"/>
                  </a:cubicBezTo>
                  <a:cubicBezTo>
                    <a:pt x="1138" y="1811"/>
                    <a:pt x="1137" y="1796"/>
                    <a:pt x="1135" y="1782"/>
                  </a:cubicBezTo>
                  <a:cubicBezTo>
                    <a:pt x="1135" y="1779"/>
                    <a:pt x="1135" y="1777"/>
                    <a:pt x="1135" y="1775"/>
                  </a:cubicBezTo>
                  <a:cubicBezTo>
                    <a:pt x="1134" y="1768"/>
                    <a:pt x="1134" y="1768"/>
                    <a:pt x="1134" y="1768"/>
                  </a:cubicBezTo>
                  <a:cubicBezTo>
                    <a:pt x="1134" y="1766"/>
                    <a:pt x="1134" y="1766"/>
                    <a:pt x="1134" y="1766"/>
                  </a:cubicBezTo>
                  <a:cubicBezTo>
                    <a:pt x="1134" y="1764"/>
                    <a:pt x="1134" y="1763"/>
                    <a:pt x="1135" y="1762"/>
                  </a:cubicBezTo>
                  <a:cubicBezTo>
                    <a:pt x="1135" y="1761"/>
                    <a:pt x="1135" y="1760"/>
                    <a:pt x="1135" y="1760"/>
                  </a:cubicBezTo>
                  <a:cubicBezTo>
                    <a:pt x="1137" y="1759"/>
                    <a:pt x="1137" y="1758"/>
                    <a:pt x="1137" y="1757"/>
                  </a:cubicBezTo>
                  <a:cubicBezTo>
                    <a:pt x="1138" y="1756"/>
                    <a:pt x="1138" y="1756"/>
                    <a:pt x="1138" y="1755"/>
                  </a:cubicBezTo>
                  <a:cubicBezTo>
                    <a:pt x="1139" y="1753"/>
                    <a:pt x="1140" y="1752"/>
                    <a:pt x="1141" y="1751"/>
                  </a:cubicBezTo>
                  <a:cubicBezTo>
                    <a:pt x="1142" y="1750"/>
                    <a:pt x="1143" y="1750"/>
                    <a:pt x="1143" y="1749"/>
                  </a:cubicBezTo>
                  <a:cubicBezTo>
                    <a:pt x="1144" y="1748"/>
                    <a:pt x="1145" y="1748"/>
                    <a:pt x="1146" y="1747"/>
                  </a:cubicBezTo>
                  <a:cubicBezTo>
                    <a:pt x="1147" y="1747"/>
                    <a:pt x="1147" y="1746"/>
                    <a:pt x="1147" y="1746"/>
                  </a:cubicBezTo>
                  <a:cubicBezTo>
                    <a:pt x="1148" y="1746"/>
                    <a:pt x="1148" y="1746"/>
                    <a:pt x="1148" y="1746"/>
                  </a:cubicBezTo>
                  <a:cubicBezTo>
                    <a:pt x="1150" y="1745"/>
                    <a:pt x="1151" y="1744"/>
                    <a:pt x="1153" y="1743"/>
                  </a:cubicBezTo>
                  <a:cubicBezTo>
                    <a:pt x="1154" y="1743"/>
                    <a:pt x="1154" y="1742"/>
                    <a:pt x="1154" y="1742"/>
                  </a:cubicBezTo>
                  <a:cubicBezTo>
                    <a:pt x="1155" y="1742"/>
                    <a:pt x="1155" y="1742"/>
                    <a:pt x="1155" y="1742"/>
                  </a:cubicBezTo>
                  <a:cubicBezTo>
                    <a:pt x="1156" y="1742"/>
                    <a:pt x="1156" y="1742"/>
                    <a:pt x="1157" y="1741"/>
                  </a:cubicBezTo>
                  <a:cubicBezTo>
                    <a:pt x="1158" y="1741"/>
                    <a:pt x="1160" y="1740"/>
                    <a:pt x="1161" y="1740"/>
                  </a:cubicBezTo>
                  <a:cubicBezTo>
                    <a:pt x="1162" y="1740"/>
                    <a:pt x="1163" y="1739"/>
                    <a:pt x="1164" y="1739"/>
                  </a:cubicBezTo>
                  <a:cubicBezTo>
                    <a:pt x="1165" y="1739"/>
                    <a:pt x="1166" y="1739"/>
                    <a:pt x="1166" y="1739"/>
                  </a:cubicBezTo>
                  <a:cubicBezTo>
                    <a:pt x="1170" y="1738"/>
                    <a:pt x="1173" y="1738"/>
                    <a:pt x="1176" y="1738"/>
                  </a:cubicBezTo>
                  <a:cubicBezTo>
                    <a:pt x="1177" y="1738"/>
                    <a:pt x="1177" y="1738"/>
                    <a:pt x="1177" y="1738"/>
                  </a:cubicBezTo>
                  <a:cubicBezTo>
                    <a:pt x="1178" y="1738"/>
                    <a:pt x="1179" y="1738"/>
                    <a:pt x="1180" y="1738"/>
                  </a:cubicBezTo>
                  <a:cubicBezTo>
                    <a:pt x="1184" y="1738"/>
                    <a:pt x="1184" y="1738"/>
                    <a:pt x="1184" y="1738"/>
                  </a:cubicBezTo>
                  <a:cubicBezTo>
                    <a:pt x="1189" y="1737"/>
                    <a:pt x="1193" y="1737"/>
                    <a:pt x="1198" y="1737"/>
                  </a:cubicBezTo>
                  <a:cubicBezTo>
                    <a:pt x="1202" y="1737"/>
                    <a:pt x="1206" y="1737"/>
                    <a:pt x="1209" y="1737"/>
                  </a:cubicBezTo>
                  <a:cubicBezTo>
                    <a:pt x="1246" y="1737"/>
                    <a:pt x="1246" y="1737"/>
                    <a:pt x="1246" y="1737"/>
                  </a:cubicBezTo>
                  <a:cubicBezTo>
                    <a:pt x="1256" y="1737"/>
                    <a:pt x="1267" y="1737"/>
                    <a:pt x="1276" y="1738"/>
                  </a:cubicBezTo>
                  <a:cubicBezTo>
                    <a:pt x="1278" y="1738"/>
                    <a:pt x="1279" y="1738"/>
                    <a:pt x="1281" y="1738"/>
                  </a:cubicBezTo>
                  <a:cubicBezTo>
                    <a:pt x="1282" y="1739"/>
                    <a:pt x="1283" y="1739"/>
                    <a:pt x="1284" y="1739"/>
                  </a:cubicBezTo>
                  <a:cubicBezTo>
                    <a:pt x="1284" y="1739"/>
                    <a:pt x="1285" y="1739"/>
                    <a:pt x="1286" y="1739"/>
                  </a:cubicBezTo>
                  <a:cubicBezTo>
                    <a:pt x="1286" y="1739"/>
                    <a:pt x="1287" y="1739"/>
                    <a:pt x="1287" y="1740"/>
                  </a:cubicBezTo>
                  <a:cubicBezTo>
                    <a:pt x="1288" y="1740"/>
                    <a:pt x="1288" y="1740"/>
                    <a:pt x="1290" y="1740"/>
                  </a:cubicBezTo>
                  <a:cubicBezTo>
                    <a:pt x="1291" y="1740"/>
                    <a:pt x="1293" y="1741"/>
                    <a:pt x="1295" y="1742"/>
                  </a:cubicBezTo>
                  <a:cubicBezTo>
                    <a:pt x="1296" y="1742"/>
                    <a:pt x="1297" y="1742"/>
                    <a:pt x="1298" y="1743"/>
                  </a:cubicBezTo>
                  <a:cubicBezTo>
                    <a:pt x="1299" y="1743"/>
                    <a:pt x="1299" y="1743"/>
                    <a:pt x="1300" y="1744"/>
                  </a:cubicBezTo>
                  <a:cubicBezTo>
                    <a:pt x="1302" y="1744"/>
                    <a:pt x="1303" y="1745"/>
                    <a:pt x="1304" y="1746"/>
                  </a:cubicBezTo>
                  <a:cubicBezTo>
                    <a:pt x="1309" y="1748"/>
                    <a:pt x="1313" y="1751"/>
                    <a:pt x="1316" y="1755"/>
                  </a:cubicBezTo>
                  <a:cubicBezTo>
                    <a:pt x="1320" y="1758"/>
                    <a:pt x="1322" y="1762"/>
                    <a:pt x="1323" y="1766"/>
                  </a:cubicBezTo>
                  <a:cubicBezTo>
                    <a:pt x="1328" y="1790"/>
                    <a:pt x="1328" y="1790"/>
                    <a:pt x="1328" y="1790"/>
                  </a:cubicBezTo>
                  <a:cubicBezTo>
                    <a:pt x="1329" y="1801"/>
                    <a:pt x="1331" y="1810"/>
                    <a:pt x="1333" y="1819"/>
                  </a:cubicBezTo>
                  <a:cubicBezTo>
                    <a:pt x="1334" y="1825"/>
                    <a:pt x="1334" y="1825"/>
                    <a:pt x="1334" y="1825"/>
                  </a:cubicBezTo>
                  <a:cubicBezTo>
                    <a:pt x="1335" y="1830"/>
                    <a:pt x="1335" y="1835"/>
                    <a:pt x="1333" y="1839"/>
                  </a:cubicBezTo>
                  <a:close/>
                  <a:moveTo>
                    <a:pt x="1493" y="1533"/>
                  </a:moveTo>
                  <a:cubicBezTo>
                    <a:pt x="1490" y="1531"/>
                    <a:pt x="1487" y="1528"/>
                    <a:pt x="1486" y="1525"/>
                  </a:cubicBezTo>
                  <a:cubicBezTo>
                    <a:pt x="1484" y="1520"/>
                    <a:pt x="1484" y="1520"/>
                    <a:pt x="1484" y="1520"/>
                  </a:cubicBezTo>
                  <a:cubicBezTo>
                    <a:pt x="1482" y="1513"/>
                    <a:pt x="1479" y="1506"/>
                    <a:pt x="1477" y="1498"/>
                  </a:cubicBezTo>
                  <a:cubicBezTo>
                    <a:pt x="1475" y="1494"/>
                    <a:pt x="1472" y="1489"/>
                    <a:pt x="1472" y="1484"/>
                  </a:cubicBezTo>
                  <a:cubicBezTo>
                    <a:pt x="1472" y="1484"/>
                    <a:pt x="1472" y="1483"/>
                    <a:pt x="1472" y="1482"/>
                  </a:cubicBezTo>
                  <a:cubicBezTo>
                    <a:pt x="1472" y="1481"/>
                    <a:pt x="1472" y="1481"/>
                    <a:pt x="1472" y="1481"/>
                  </a:cubicBezTo>
                  <a:cubicBezTo>
                    <a:pt x="1473" y="1480"/>
                    <a:pt x="1472" y="1480"/>
                    <a:pt x="1473" y="1479"/>
                  </a:cubicBezTo>
                  <a:cubicBezTo>
                    <a:pt x="1479" y="1465"/>
                    <a:pt x="1503" y="1467"/>
                    <a:pt x="1515" y="1467"/>
                  </a:cubicBezTo>
                  <a:cubicBezTo>
                    <a:pt x="1576" y="1466"/>
                    <a:pt x="1576" y="1466"/>
                    <a:pt x="1576" y="1466"/>
                  </a:cubicBezTo>
                  <a:cubicBezTo>
                    <a:pt x="1581" y="1466"/>
                    <a:pt x="1586" y="1467"/>
                    <a:pt x="1591" y="1468"/>
                  </a:cubicBezTo>
                  <a:cubicBezTo>
                    <a:pt x="1593" y="1468"/>
                    <a:pt x="1595" y="1468"/>
                    <a:pt x="1596" y="1470"/>
                  </a:cubicBezTo>
                  <a:cubicBezTo>
                    <a:pt x="1596" y="1470"/>
                    <a:pt x="1597" y="1470"/>
                    <a:pt x="1598" y="1470"/>
                  </a:cubicBezTo>
                  <a:cubicBezTo>
                    <a:pt x="1599" y="1470"/>
                    <a:pt x="1600" y="1471"/>
                    <a:pt x="1600" y="1471"/>
                  </a:cubicBezTo>
                  <a:cubicBezTo>
                    <a:pt x="1602" y="1471"/>
                    <a:pt x="1604" y="1472"/>
                    <a:pt x="1605" y="1473"/>
                  </a:cubicBezTo>
                  <a:cubicBezTo>
                    <a:pt x="1606" y="1473"/>
                    <a:pt x="1606" y="1473"/>
                    <a:pt x="1606" y="1473"/>
                  </a:cubicBezTo>
                  <a:cubicBezTo>
                    <a:pt x="1606" y="1473"/>
                    <a:pt x="1606" y="1473"/>
                    <a:pt x="1607" y="1473"/>
                  </a:cubicBezTo>
                  <a:cubicBezTo>
                    <a:pt x="1608" y="1474"/>
                    <a:pt x="1609" y="1474"/>
                    <a:pt x="1611" y="1475"/>
                  </a:cubicBezTo>
                  <a:cubicBezTo>
                    <a:pt x="1612" y="1476"/>
                    <a:pt x="1613" y="1476"/>
                    <a:pt x="1613" y="1476"/>
                  </a:cubicBezTo>
                  <a:cubicBezTo>
                    <a:pt x="1614" y="1477"/>
                    <a:pt x="1614" y="1477"/>
                    <a:pt x="1615" y="1477"/>
                  </a:cubicBezTo>
                  <a:cubicBezTo>
                    <a:pt x="1615" y="1478"/>
                    <a:pt x="1615" y="1478"/>
                    <a:pt x="1616" y="1478"/>
                  </a:cubicBezTo>
                  <a:cubicBezTo>
                    <a:pt x="1617" y="1479"/>
                    <a:pt x="1617" y="1479"/>
                    <a:pt x="1617" y="1479"/>
                  </a:cubicBezTo>
                  <a:cubicBezTo>
                    <a:pt x="1620" y="1481"/>
                    <a:pt x="1624" y="1484"/>
                    <a:pt x="1625" y="1487"/>
                  </a:cubicBezTo>
                  <a:cubicBezTo>
                    <a:pt x="1631" y="1495"/>
                    <a:pt x="1634" y="1506"/>
                    <a:pt x="1638" y="1514"/>
                  </a:cubicBezTo>
                  <a:cubicBezTo>
                    <a:pt x="1640" y="1519"/>
                    <a:pt x="1644" y="1523"/>
                    <a:pt x="1645" y="1528"/>
                  </a:cubicBezTo>
                  <a:cubicBezTo>
                    <a:pt x="1645" y="1529"/>
                    <a:pt x="1645" y="1529"/>
                    <a:pt x="1645" y="1529"/>
                  </a:cubicBezTo>
                  <a:cubicBezTo>
                    <a:pt x="1646" y="1539"/>
                    <a:pt x="1638" y="1543"/>
                    <a:pt x="1630" y="1545"/>
                  </a:cubicBezTo>
                  <a:cubicBezTo>
                    <a:pt x="1629" y="1545"/>
                    <a:pt x="1629" y="1545"/>
                    <a:pt x="1629" y="1546"/>
                  </a:cubicBezTo>
                  <a:cubicBezTo>
                    <a:pt x="1628" y="1546"/>
                    <a:pt x="1628" y="1546"/>
                    <a:pt x="1627" y="1546"/>
                  </a:cubicBezTo>
                  <a:cubicBezTo>
                    <a:pt x="1626" y="1546"/>
                    <a:pt x="1624" y="1546"/>
                    <a:pt x="1623" y="1547"/>
                  </a:cubicBezTo>
                  <a:cubicBezTo>
                    <a:pt x="1621" y="1547"/>
                    <a:pt x="1621" y="1547"/>
                    <a:pt x="1620" y="1547"/>
                  </a:cubicBezTo>
                  <a:cubicBezTo>
                    <a:pt x="1619" y="1547"/>
                    <a:pt x="1617" y="1547"/>
                    <a:pt x="1616" y="1547"/>
                  </a:cubicBezTo>
                  <a:cubicBezTo>
                    <a:pt x="1615" y="1547"/>
                    <a:pt x="1614" y="1547"/>
                    <a:pt x="1613" y="1547"/>
                  </a:cubicBezTo>
                  <a:cubicBezTo>
                    <a:pt x="1611" y="1547"/>
                    <a:pt x="1611" y="1547"/>
                    <a:pt x="1611" y="1547"/>
                  </a:cubicBezTo>
                  <a:cubicBezTo>
                    <a:pt x="1602" y="1547"/>
                    <a:pt x="1593" y="1547"/>
                    <a:pt x="1583" y="1547"/>
                  </a:cubicBezTo>
                  <a:cubicBezTo>
                    <a:pt x="1568" y="1547"/>
                    <a:pt x="1552" y="1547"/>
                    <a:pt x="1537" y="1547"/>
                  </a:cubicBezTo>
                  <a:cubicBezTo>
                    <a:pt x="1525" y="1547"/>
                    <a:pt x="1514" y="1546"/>
                    <a:pt x="1505" y="1541"/>
                  </a:cubicBezTo>
                  <a:cubicBezTo>
                    <a:pt x="1499" y="1539"/>
                    <a:pt x="1495" y="1537"/>
                    <a:pt x="1493" y="1533"/>
                  </a:cubicBezTo>
                  <a:close/>
                  <a:moveTo>
                    <a:pt x="1544" y="1672"/>
                  </a:moveTo>
                  <a:cubicBezTo>
                    <a:pt x="1541" y="1667"/>
                    <a:pt x="1538" y="1664"/>
                    <a:pt x="1537" y="1661"/>
                  </a:cubicBezTo>
                  <a:cubicBezTo>
                    <a:pt x="1528" y="1638"/>
                    <a:pt x="1528" y="1638"/>
                    <a:pt x="1528" y="1638"/>
                  </a:cubicBezTo>
                  <a:cubicBezTo>
                    <a:pt x="1525" y="1630"/>
                    <a:pt x="1523" y="1624"/>
                    <a:pt x="1520" y="1617"/>
                  </a:cubicBezTo>
                  <a:cubicBezTo>
                    <a:pt x="1519" y="1614"/>
                    <a:pt x="1519" y="1614"/>
                    <a:pt x="1519" y="1614"/>
                  </a:cubicBezTo>
                  <a:cubicBezTo>
                    <a:pt x="1518" y="1610"/>
                    <a:pt x="1518" y="1607"/>
                    <a:pt x="1519" y="1604"/>
                  </a:cubicBezTo>
                  <a:cubicBezTo>
                    <a:pt x="1520" y="1601"/>
                    <a:pt x="1521" y="1600"/>
                    <a:pt x="1523" y="1598"/>
                  </a:cubicBezTo>
                  <a:cubicBezTo>
                    <a:pt x="1523" y="1598"/>
                    <a:pt x="1523" y="1598"/>
                    <a:pt x="1524" y="1597"/>
                  </a:cubicBezTo>
                  <a:cubicBezTo>
                    <a:pt x="1525" y="1596"/>
                    <a:pt x="1525" y="1596"/>
                    <a:pt x="1525" y="1596"/>
                  </a:cubicBezTo>
                  <a:cubicBezTo>
                    <a:pt x="1528" y="1594"/>
                    <a:pt x="1533" y="1592"/>
                    <a:pt x="1537" y="1591"/>
                  </a:cubicBezTo>
                  <a:cubicBezTo>
                    <a:pt x="1541" y="1590"/>
                    <a:pt x="1545" y="1590"/>
                    <a:pt x="1549" y="1589"/>
                  </a:cubicBezTo>
                  <a:cubicBezTo>
                    <a:pt x="1566" y="1588"/>
                    <a:pt x="1583" y="1589"/>
                    <a:pt x="1591" y="1589"/>
                  </a:cubicBezTo>
                  <a:cubicBezTo>
                    <a:pt x="1620" y="1589"/>
                    <a:pt x="1671" y="1583"/>
                    <a:pt x="1688" y="1613"/>
                  </a:cubicBezTo>
                  <a:cubicBezTo>
                    <a:pt x="1688" y="1614"/>
                    <a:pt x="1688" y="1614"/>
                    <a:pt x="1688" y="1614"/>
                  </a:cubicBezTo>
                  <a:cubicBezTo>
                    <a:pt x="1694" y="1626"/>
                    <a:pt x="1700" y="1639"/>
                    <a:pt x="1706" y="1651"/>
                  </a:cubicBezTo>
                  <a:cubicBezTo>
                    <a:pt x="1708" y="1655"/>
                    <a:pt x="1711" y="1659"/>
                    <a:pt x="1712" y="1664"/>
                  </a:cubicBezTo>
                  <a:cubicBezTo>
                    <a:pt x="1712" y="1665"/>
                    <a:pt x="1712" y="1667"/>
                    <a:pt x="1712" y="1667"/>
                  </a:cubicBezTo>
                  <a:cubicBezTo>
                    <a:pt x="1712" y="1669"/>
                    <a:pt x="1712" y="1670"/>
                    <a:pt x="1712" y="1671"/>
                  </a:cubicBezTo>
                  <a:cubicBezTo>
                    <a:pt x="1712" y="1672"/>
                    <a:pt x="1712" y="1672"/>
                    <a:pt x="1712" y="1672"/>
                  </a:cubicBezTo>
                  <a:cubicBezTo>
                    <a:pt x="1712" y="1673"/>
                    <a:pt x="1711" y="1674"/>
                    <a:pt x="1710" y="1675"/>
                  </a:cubicBezTo>
                  <a:cubicBezTo>
                    <a:pt x="1710" y="1676"/>
                    <a:pt x="1710" y="1676"/>
                    <a:pt x="1710" y="1676"/>
                  </a:cubicBezTo>
                  <a:cubicBezTo>
                    <a:pt x="1709" y="1677"/>
                    <a:pt x="1708" y="1678"/>
                    <a:pt x="1707" y="1679"/>
                  </a:cubicBezTo>
                  <a:cubicBezTo>
                    <a:pt x="1706" y="1680"/>
                    <a:pt x="1706" y="1680"/>
                    <a:pt x="1706" y="1680"/>
                  </a:cubicBezTo>
                  <a:cubicBezTo>
                    <a:pt x="1705" y="1681"/>
                    <a:pt x="1704" y="1681"/>
                    <a:pt x="1704" y="1681"/>
                  </a:cubicBezTo>
                  <a:cubicBezTo>
                    <a:pt x="1701" y="1683"/>
                    <a:pt x="1699" y="1684"/>
                    <a:pt x="1695" y="1685"/>
                  </a:cubicBezTo>
                  <a:cubicBezTo>
                    <a:pt x="1695" y="1685"/>
                    <a:pt x="1694" y="1686"/>
                    <a:pt x="1693" y="1686"/>
                  </a:cubicBezTo>
                  <a:cubicBezTo>
                    <a:pt x="1691" y="1686"/>
                    <a:pt x="1690" y="1686"/>
                    <a:pt x="1689" y="1687"/>
                  </a:cubicBezTo>
                  <a:cubicBezTo>
                    <a:pt x="1688" y="1687"/>
                    <a:pt x="1688" y="1687"/>
                    <a:pt x="1687" y="1687"/>
                  </a:cubicBezTo>
                  <a:cubicBezTo>
                    <a:pt x="1686" y="1687"/>
                    <a:pt x="1686" y="1687"/>
                    <a:pt x="1686" y="1687"/>
                  </a:cubicBezTo>
                  <a:cubicBezTo>
                    <a:pt x="1656" y="1690"/>
                    <a:pt x="1624" y="1687"/>
                    <a:pt x="1593" y="1688"/>
                  </a:cubicBezTo>
                  <a:cubicBezTo>
                    <a:pt x="1589" y="1688"/>
                    <a:pt x="1586" y="1687"/>
                    <a:pt x="1583" y="1687"/>
                  </a:cubicBezTo>
                  <a:cubicBezTo>
                    <a:pt x="1572" y="1686"/>
                    <a:pt x="1560" y="1682"/>
                    <a:pt x="1551" y="1676"/>
                  </a:cubicBezTo>
                  <a:cubicBezTo>
                    <a:pt x="1548" y="1675"/>
                    <a:pt x="1546" y="1673"/>
                    <a:pt x="1544" y="1672"/>
                  </a:cubicBezTo>
                  <a:close/>
                  <a:moveTo>
                    <a:pt x="1795" y="1838"/>
                  </a:moveTo>
                  <a:cubicBezTo>
                    <a:pt x="1795" y="1839"/>
                    <a:pt x="1794" y="1839"/>
                    <a:pt x="1794" y="1840"/>
                  </a:cubicBezTo>
                  <a:cubicBezTo>
                    <a:pt x="1794" y="1841"/>
                    <a:pt x="1794" y="1841"/>
                    <a:pt x="1794" y="1842"/>
                  </a:cubicBezTo>
                  <a:cubicBezTo>
                    <a:pt x="1793" y="1843"/>
                    <a:pt x="1793" y="1844"/>
                    <a:pt x="1792" y="1845"/>
                  </a:cubicBezTo>
                  <a:cubicBezTo>
                    <a:pt x="1792" y="1845"/>
                    <a:pt x="1792" y="1845"/>
                    <a:pt x="1792" y="1846"/>
                  </a:cubicBezTo>
                  <a:cubicBezTo>
                    <a:pt x="1791" y="1846"/>
                    <a:pt x="1791" y="1847"/>
                    <a:pt x="1790" y="1847"/>
                  </a:cubicBezTo>
                  <a:cubicBezTo>
                    <a:pt x="1790" y="1847"/>
                    <a:pt x="1790" y="1848"/>
                    <a:pt x="1789" y="1848"/>
                  </a:cubicBezTo>
                  <a:cubicBezTo>
                    <a:pt x="1789" y="1848"/>
                    <a:pt x="1789" y="1848"/>
                    <a:pt x="1789" y="1849"/>
                  </a:cubicBezTo>
                  <a:cubicBezTo>
                    <a:pt x="1783" y="1854"/>
                    <a:pt x="1776" y="1856"/>
                    <a:pt x="1768" y="1857"/>
                  </a:cubicBezTo>
                  <a:cubicBezTo>
                    <a:pt x="1767" y="1857"/>
                    <a:pt x="1767" y="1857"/>
                    <a:pt x="1767" y="1857"/>
                  </a:cubicBezTo>
                  <a:cubicBezTo>
                    <a:pt x="1764" y="1858"/>
                    <a:pt x="1761" y="1858"/>
                    <a:pt x="1758" y="1858"/>
                  </a:cubicBezTo>
                  <a:cubicBezTo>
                    <a:pt x="1755" y="1858"/>
                    <a:pt x="1755" y="1858"/>
                    <a:pt x="1755" y="1858"/>
                  </a:cubicBezTo>
                  <a:cubicBezTo>
                    <a:pt x="1752" y="1858"/>
                    <a:pt x="1749" y="1858"/>
                    <a:pt x="1747" y="1858"/>
                  </a:cubicBezTo>
                  <a:cubicBezTo>
                    <a:pt x="1662" y="1858"/>
                    <a:pt x="1662" y="1858"/>
                    <a:pt x="1662" y="1858"/>
                  </a:cubicBezTo>
                  <a:cubicBezTo>
                    <a:pt x="1659" y="1858"/>
                    <a:pt x="1656" y="1858"/>
                    <a:pt x="1653" y="1858"/>
                  </a:cubicBezTo>
                  <a:cubicBezTo>
                    <a:pt x="1651" y="1857"/>
                    <a:pt x="1650" y="1857"/>
                    <a:pt x="1649" y="1857"/>
                  </a:cubicBezTo>
                  <a:cubicBezTo>
                    <a:pt x="1632" y="1855"/>
                    <a:pt x="1611" y="1847"/>
                    <a:pt x="1602" y="1831"/>
                  </a:cubicBezTo>
                  <a:cubicBezTo>
                    <a:pt x="1600" y="1829"/>
                    <a:pt x="1599" y="1827"/>
                    <a:pt x="1598" y="1825"/>
                  </a:cubicBezTo>
                  <a:cubicBezTo>
                    <a:pt x="1598" y="1824"/>
                    <a:pt x="1598" y="1824"/>
                    <a:pt x="1598" y="1824"/>
                  </a:cubicBezTo>
                  <a:cubicBezTo>
                    <a:pt x="1594" y="1812"/>
                    <a:pt x="1588" y="1801"/>
                    <a:pt x="1584" y="1788"/>
                  </a:cubicBezTo>
                  <a:cubicBezTo>
                    <a:pt x="1582" y="1782"/>
                    <a:pt x="1578" y="1774"/>
                    <a:pt x="1576" y="1766"/>
                  </a:cubicBezTo>
                  <a:cubicBezTo>
                    <a:pt x="1576" y="1765"/>
                    <a:pt x="1576" y="1765"/>
                    <a:pt x="1576" y="1765"/>
                  </a:cubicBezTo>
                  <a:cubicBezTo>
                    <a:pt x="1576" y="1765"/>
                    <a:pt x="1575" y="1764"/>
                    <a:pt x="1575" y="1763"/>
                  </a:cubicBezTo>
                  <a:cubicBezTo>
                    <a:pt x="1575" y="1760"/>
                    <a:pt x="1575" y="1757"/>
                    <a:pt x="1575" y="1754"/>
                  </a:cubicBezTo>
                  <a:cubicBezTo>
                    <a:pt x="1576" y="1752"/>
                    <a:pt x="1577" y="1751"/>
                    <a:pt x="1578" y="1749"/>
                  </a:cubicBezTo>
                  <a:cubicBezTo>
                    <a:pt x="1583" y="1741"/>
                    <a:pt x="1593" y="1738"/>
                    <a:pt x="1603" y="1737"/>
                  </a:cubicBezTo>
                  <a:cubicBezTo>
                    <a:pt x="1603" y="1737"/>
                    <a:pt x="1603" y="1737"/>
                    <a:pt x="1604" y="1737"/>
                  </a:cubicBezTo>
                  <a:cubicBezTo>
                    <a:pt x="1606" y="1737"/>
                    <a:pt x="1608" y="1737"/>
                    <a:pt x="1611" y="1737"/>
                  </a:cubicBezTo>
                  <a:cubicBezTo>
                    <a:pt x="1612" y="1736"/>
                    <a:pt x="1612" y="1736"/>
                    <a:pt x="1612" y="1736"/>
                  </a:cubicBezTo>
                  <a:cubicBezTo>
                    <a:pt x="1618" y="1736"/>
                    <a:pt x="1618" y="1736"/>
                    <a:pt x="1618" y="1736"/>
                  </a:cubicBezTo>
                  <a:cubicBezTo>
                    <a:pt x="1619" y="1736"/>
                    <a:pt x="1620" y="1736"/>
                    <a:pt x="1623" y="1736"/>
                  </a:cubicBezTo>
                  <a:cubicBezTo>
                    <a:pt x="1648" y="1736"/>
                    <a:pt x="1674" y="1736"/>
                    <a:pt x="1701" y="1736"/>
                  </a:cubicBezTo>
                  <a:cubicBezTo>
                    <a:pt x="1704" y="1736"/>
                    <a:pt x="1707" y="1736"/>
                    <a:pt x="1710" y="1737"/>
                  </a:cubicBezTo>
                  <a:cubicBezTo>
                    <a:pt x="1711" y="1737"/>
                    <a:pt x="1711" y="1737"/>
                    <a:pt x="1711" y="1737"/>
                  </a:cubicBezTo>
                  <a:cubicBezTo>
                    <a:pt x="1729" y="1739"/>
                    <a:pt x="1749" y="1746"/>
                    <a:pt x="1759" y="1759"/>
                  </a:cubicBezTo>
                  <a:cubicBezTo>
                    <a:pt x="1761" y="1761"/>
                    <a:pt x="1762" y="1763"/>
                    <a:pt x="1763" y="1765"/>
                  </a:cubicBezTo>
                  <a:cubicBezTo>
                    <a:pt x="1766" y="1771"/>
                    <a:pt x="1766" y="1771"/>
                    <a:pt x="1766" y="1771"/>
                  </a:cubicBezTo>
                  <a:cubicBezTo>
                    <a:pt x="1771" y="1781"/>
                    <a:pt x="1777" y="1791"/>
                    <a:pt x="1782" y="1803"/>
                  </a:cubicBezTo>
                  <a:cubicBezTo>
                    <a:pt x="1785" y="1809"/>
                    <a:pt x="1791" y="1817"/>
                    <a:pt x="1793" y="1826"/>
                  </a:cubicBezTo>
                  <a:cubicBezTo>
                    <a:pt x="1795" y="1830"/>
                    <a:pt x="1796" y="1834"/>
                    <a:pt x="1795" y="1838"/>
                  </a:cubicBezTo>
                  <a:close/>
                  <a:moveTo>
                    <a:pt x="1809" y="1671"/>
                  </a:moveTo>
                  <a:cubicBezTo>
                    <a:pt x="1805" y="1667"/>
                    <a:pt x="1801" y="1663"/>
                    <a:pt x="1799" y="1660"/>
                  </a:cubicBezTo>
                  <a:cubicBezTo>
                    <a:pt x="1797" y="1657"/>
                    <a:pt x="1797" y="1657"/>
                    <a:pt x="1797" y="1657"/>
                  </a:cubicBezTo>
                  <a:cubicBezTo>
                    <a:pt x="1790" y="1644"/>
                    <a:pt x="1783" y="1631"/>
                    <a:pt x="1776" y="1618"/>
                  </a:cubicBezTo>
                  <a:cubicBezTo>
                    <a:pt x="1772" y="1613"/>
                    <a:pt x="1772" y="1613"/>
                    <a:pt x="1772" y="1613"/>
                  </a:cubicBezTo>
                  <a:cubicBezTo>
                    <a:pt x="1770" y="1610"/>
                    <a:pt x="1770" y="1607"/>
                    <a:pt x="1770" y="1604"/>
                  </a:cubicBezTo>
                  <a:cubicBezTo>
                    <a:pt x="1771" y="1600"/>
                    <a:pt x="1772" y="1598"/>
                    <a:pt x="1776" y="1595"/>
                  </a:cubicBezTo>
                  <a:cubicBezTo>
                    <a:pt x="1779" y="1593"/>
                    <a:pt x="1782" y="1592"/>
                    <a:pt x="1786" y="1590"/>
                  </a:cubicBezTo>
                  <a:cubicBezTo>
                    <a:pt x="1791" y="1589"/>
                    <a:pt x="1796" y="1589"/>
                    <a:pt x="1802" y="1589"/>
                  </a:cubicBezTo>
                  <a:cubicBezTo>
                    <a:pt x="1803" y="1589"/>
                    <a:pt x="1803" y="1589"/>
                    <a:pt x="1803" y="1589"/>
                  </a:cubicBezTo>
                  <a:cubicBezTo>
                    <a:pt x="1816" y="1588"/>
                    <a:pt x="1830" y="1588"/>
                    <a:pt x="1838" y="1588"/>
                  </a:cubicBezTo>
                  <a:cubicBezTo>
                    <a:pt x="1870" y="1588"/>
                    <a:pt x="1920" y="1582"/>
                    <a:pt x="1941" y="1613"/>
                  </a:cubicBezTo>
                  <a:cubicBezTo>
                    <a:pt x="1948" y="1622"/>
                    <a:pt x="1954" y="1632"/>
                    <a:pt x="1962" y="1643"/>
                  </a:cubicBezTo>
                  <a:cubicBezTo>
                    <a:pt x="1965" y="1648"/>
                    <a:pt x="1971" y="1655"/>
                    <a:pt x="1974" y="1661"/>
                  </a:cubicBezTo>
                  <a:cubicBezTo>
                    <a:pt x="1976" y="1664"/>
                    <a:pt x="1977" y="1667"/>
                    <a:pt x="1977" y="1671"/>
                  </a:cubicBezTo>
                  <a:cubicBezTo>
                    <a:pt x="1977" y="1672"/>
                    <a:pt x="1976" y="1674"/>
                    <a:pt x="1975" y="1676"/>
                  </a:cubicBezTo>
                  <a:cubicBezTo>
                    <a:pt x="1975" y="1677"/>
                    <a:pt x="1974" y="1678"/>
                    <a:pt x="1973" y="1679"/>
                  </a:cubicBezTo>
                  <a:cubicBezTo>
                    <a:pt x="1972" y="1680"/>
                    <a:pt x="1972" y="1680"/>
                    <a:pt x="1971" y="1681"/>
                  </a:cubicBezTo>
                  <a:cubicBezTo>
                    <a:pt x="1970" y="1681"/>
                    <a:pt x="1970" y="1681"/>
                    <a:pt x="1970" y="1681"/>
                  </a:cubicBezTo>
                  <a:cubicBezTo>
                    <a:pt x="1969" y="1682"/>
                    <a:pt x="1968" y="1682"/>
                    <a:pt x="1967" y="1683"/>
                  </a:cubicBezTo>
                  <a:cubicBezTo>
                    <a:pt x="1966" y="1683"/>
                    <a:pt x="1964" y="1684"/>
                    <a:pt x="1963" y="1684"/>
                  </a:cubicBezTo>
                  <a:cubicBezTo>
                    <a:pt x="1963" y="1685"/>
                    <a:pt x="1963" y="1685"/>
                    <a:pt x="1963" y="1685"/>
                  </a:cubicBezTo>
                  <a:cubicBezTo>
                    <a:pt x="1962" y="1685"/>
                    <a:pt x="1962" y="1685"/>
                    <a:pt x="1962" y="1685"/>
                  </a:cubicBezTo>
                  <a:cubicBezTo>
                    <a:pt x="1947" y="1689"/>
                    <a:pt x="1925" y="1687"/>
                    <a:pt x="1911" y="1687"/>
                  </a:cubicBezTo>
                  <a:cubicBezTo>
                    <a:pt x="1894" y="1687"/>
                    <a:pt x="1877" y="1687"/>
                    <a:pt x="1860" y="1687"/>
                  </a:cubicBezTo>
                  <a:cubicBezTo>
                    <a:pt x="1845" y="1687"/>
                    <a:pt x="1827" y="1683"/>
                    <a:pt x="1814" y="1675"/>
                  </a:cubicBezTo>
                  <a:cubicBezTo>
                    <a:pt x="1812" y="1673"/>
                    <a:pt x="1811" y="1672"/>
                    <a:pt x="1809" y="1671"/>
                  </a:cubicBezTo>
                  <a:close/>
                  <a:moveTo>
                    <a:pt x="2088" y="1847"/>
                  </a:moveTo>
                  <a:cubicBezTo>
                    <a:pt x="2088" y="1847"/>
                    <a:pt x="2088" y="1847"/>
                    <a:pt x="2087" y="1847"/>
                  </a:cubicBezTo>
                  <a:cubicBezTo>
                    <a:pt x="2085" y="1850"/>
                    <a:pt x="2081" y="1853"/>
                    <a:pt x="2075" y="1854"/>
                  </a:cubicBezTo>
                  <a:cubicBezTo>
                    <a:pt x="2071" y="1856"/>
                    <a:pt x="2065" y="1857"/>
                    <a:pt x="2058" y="1857"/>
                  </a:cubicBezTo>
                  <a:cubicBezTo>
                    <a:pt x="2051" y="1857"/>
                    <a:pt x="2051" y="1857"/>
                    <a:pt x="2051" y="1857"/>
                  </a:cubicBezTo>
                  <a:cubicBezTo>
                    <a:pt x="2022" y="1857"/>
                    <a:pt x="1992" y="1857"/>
                    <a:pt x="1962" y="1857"/>
                  </a:cubicBezTo>
                  <a:cubicBezTo>
                    <a:pt x="1959" y="1857"/>
                    <a:pt x="1954" y="1857"/>
                    <a:pt x="1951" y="1857"/>
                  </a:cubicBezTo>
                  <a:cubicBezTo>
                    <a:pt x="1931" y="1855"/>
                    <a:pt x="1909" y="1846"/>
                    <a:pt x="1896" y="1830"/>
                  </a:cubicBezTo>
                  <a:cubicBezTo>
                    <a:pt x="1894" y="1828"/>
                    <a:pt x="1892" y="1826"/>
                    <a:pt x="1891" y="1824"/>
                  </a:cubicBezTo>
                  <a:cubicBezTo>
                    <a:pt x="1885" y="1813"/>
                    <a:pt x="1878" y="1802"/>
                    <a:pt x="1872" y="1790"/>
                  </a:cubicBezTo>
                  <a:cubicBezTo>
                    <a:pt x="1868" y="1782"/>
                    <a:pt x="1858" y="1770"/>
                    <a:pt x="1856" y="1759"/>
                  </a:cubicBezTo>
                  <a:cubicBezTo>
                    <a:pt x="1855" y="1758"/>
                    <a:pt x="1855" y="1757"/>
                    <a:pt x="1855" y="1756"/>
                  </a:cubicBezTo>
                  <a:cubicBezTo>
                    <a:pt x="1854" y="1746"/>
                    <a:pt x="1862" y="1741"/>
                    <a:pt x="1872" y="1738"/>
                  </a:cubicBezTo>
                  <a:cubicBezTo>
                    <a:pt x="1873" y="1738"/>
                    <a:pt x="1873" y="1738"/>
                    <a:pt x="1873" y="1738"/>
                  </a:cubicBezTo>
                  <a:cubicBezTo>
                    <a:pt x="1874" y="1738"/>
                    <a:pt x="1874" y="1738"/>
                    <a:pt x="1875" y="1737"/>
                  </a:cubicBezTo>
                  <a:cubicBezTo>
                    <a:pt x="1879" y="1736"/>
                    <a:pt x="1884" y="1736"/>
                    <a:pt x="1889" y="1736"/>
                  </a:cubicBezTo>
                  <a:cubicBezTo>
                    <a:pt x="1948" y="1736"/>
                    <a:pt x="1948" y="1736"/>
                    <a:pt x="1948" y="1736"/>
                  </a:cubicBezTo>
                  <a:cubicBezTo>
                    <a:pt x="1958" y="1736"/>
                    <a:pt x="1968" y="1736"/>
                    <a:pt x="1977" y="1736"/>
                  </a:cubicBezTo>
                  <a:cubicBezTo>
                    <a:pt x="1978" y="1736"/>
                    <a:pt x="1978" y="1736"/>
                    <a:pt x="1979" y="1736"/>
                  </a:cubicBezTo>
                  <a:cubicBezTo>
                    <a:pt x="1981" y="1736"/>
                    <a:pt x="1984" y="1736"/>
                    <a:pt x="1986" y="1736"/>
                  </a:cubicBezTo>
                  <a:cubicBezTo>
                    <a:pt x="1988" y="1736"/>
                    <a:pt x="1988" y="1736"/>
                    <a:pt x="1989" y="1736"/>
                  </a:cubicBezTo>
                  <a:cubicBezTo>
                    <a:pt x="2007" y="1738"/>
                    <a:pt x="2027" y="1745"/>
                    <a:pt x="2039" y="1758"/>
                  </a:cubicBezTo>
                  <a:cubicBezTo>
                    <a:pt x="2040" y="1758"/>
                    <a:pt x="2041" y="1759"/>
                    <a:pt x="2042" y="1760"/>
                  </a:cubicBezTo>
                  <a:cubicBezTo>
                    <a:pt x="2042" y="1761"/>
                    <a:pt x="2043" y="1761"/>
                    <a:pt x="2043" y="1762"/>
                  </a:cubicBezTo>
                  <a:cubicBezTo>
                    <a:pt x="2044" y="1763"/>
                    <a:pt x="2044" y="1763"/>
                    <a:pt x="2045" y="1764"/>
                  </a:cubicBezTo>
                  <a:cubicBezTo>
                    <a:pt x="2048" y="1766"/>
                    <a:pt x="2048" y="1766"/>
                    <a:pt x="2048" y="1766"/>
                  </a:cubicBezTo>
                  <a:cubicBezTo>
                    <a:pt x="2053" y="1775"/>
                    <a:pt x="2058" y="1783"/>
                    <a:pt x="2064" y="1791"/>
                  </a:cubicBezTo>
                  <a:cubicBezTo>
                    <a:pt x="2071" y="1803"/>
                    <a:pt x="2082" y="1814"/>
                    <a:pt x="2088" y="1827"/>
                  </a:cubicBezTo>
                  <a:cubicBezTo>
                    <a:pt x="2089" y="1828"/>
                    <a:pt x="2089" y="1828"/>
                    <a:pt x="2089" y="1829"/>
                  </a:cubicBezTo>
                  <a:cubicBezTo>
                    <a:pt x="2090" y="1830"/>
                    <a:pt x="2090" y="1830"/>
                    <a:pt x="2090" y="1830"/>
                  </a:cubicBezTo>
                  <a:cubicBezTo>
                    <a:pt x="2092" y="1838"/>
                    <a:pt x="2091" y="1843"/>
                    <a:pt x="2088" y="18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8" name="Group 37"/>
          <p:cNvGrpSpPr/>
          <p:nvPr/>
        </p:nvGrpSpPr>
        <p:grpSpPr>
          <a:xfrm>
            <a:off x="1547548" y="3664696"/>
            <a:ext cx="1676968" cy="184665"/>
            <a:chOff x="1434532" y="2201268"/>
            <a:chExt cx="3521542" cy="184665"/>
          </a:xfrm>
        </p:grpSpPr>
        <p:cxnSp>
          <p:nvCxnSpPr>
            <p:cNvPr id="39" name="Straight Connector 38"/>
            <p:cNvCxnSpPr/>
            <p:nvPr/>
          </p:nvCxnSpPr>
          <p:spPr>
            <a:xfrm>
              <a:off x="1434532" y="2288170"/>
              <a:ext cx="3521542" cy="0"/>
            </a:xfrm>
            <a:prstGeom prst="line">
              <a:avLst/>
            </a:prstGeom>
            <a:ln w="25400">
              <a:solidFill>
                <a:schemeClr val="accent1"/>
              </a:solidFill>
            </a:ln>
            <a:effectLst/>
          </p:spPr>
          <p:style>
            <a:lnRef idx="3">
              <a:schemeClr val="accent2"/>
            </a:lnRef>
            <a:fillRef idx="0">
              <a:schemeClr val="accent2"/>
            </a:fillRef>
            <a:effectRef idx="2">
              <a:schemeClr val="accent2"/>
            </a:effectRef>
            <a:fontRef idx="minor">
              <a:schemeClr val="tx1"/>
            </a:fontRef>
          </p:style>
        </p:cxnSp>
        <p:cxnSp>
          <p:nvCxnSpPr>
            <p:cNvPr id="40" name="Straight Connector 39"/>
            <p:cNvCxnSpPr/>
            <p:nvPr/>
          </p:nvCxnSpPr>
          <p:spPr>
            <a:xfrm>
              <a:off x="1434532" y="2201268"/>
              <a:ext cx="0" cy="179651"/>
            </a:xfrm>
            <a:prstGeom prst="line">
              <a:avLst/>
            </a:prstGeom>
            <a:ln w="25400">
              <a:solidFill>
                <a:schemeClr val="accent1"/>
              </a:solidFill>
            </a:ln>
            <a:effectLst/>
          </p:spPr>
          <p:style>
            <a:lnRef idx="3">
              <a:schemeClr val="accent2"/>
            </a:lnRef>
            <a:fillRef idx="0">
              <a:schemeClr val="accent2"/>
            </a:fillRef>
            <a:effectRef idx="2">
              <a:schemeClr val="accent2"/>
            </a:effectRef>
            <a:fontRef idx="minor">
              <a:schemeClr val="tx1"/>
            </a:fontRef>
          </p:style>
        </p:cxnSp>
        <p:cxnSp>
          <p:nvCxnSpPr>
            <p:cNvPr id="41" name="Straight Connector 40"/>
            <p:cNvCxnSpPr/>
            <p:nvPr/>
          </p:nvCxnSpPr>
          <p:spPr>
            <a:xfrm>
              <a:off x="4956074" y="2206282"/>
              <a:ext cx="0" cy="179651"/>
            </a:xfrm>
            <a:prstGeom prst="line">
              <a:avLst/>
            </a:prstGeom>
            <a:ln w="25400">
              <a:solidFill>
                <a:schemeClr val="accent1"/>
              </a:solidFill>
            </a:ln>
            <a:effectLst/>
          </p:spPr>
          <p:style>
            <a:lnRef idx="3">
              <a:schemeClr val="accent2"/>
            </a:lnRef>
            <a:fillRef idx="0">
              <a:schemeClr val="accent2"/>
            </a:fillRef>
            <a:effectRef idx="2">
              <a:schemeClr val="accent2"/>
            </a:effectRef>
            <a:fontRef idx="minor">
              <a:schemeClr val="tx1"/>
            </a:fontRef>
          </p:style>
        </p:cxnSp>
      </p:grpSp>
      <p:sp>
        <p:nvSpPr>
          <p:cNvPr id="42" name="Rectangle 41"/>
          <p:cNvSpPr/>
          <p:nvPr/>
        </p:nvSpPr>
        <p:spPr>
          <a:xfrm>
            <a:off x="1725348" y="3396067"/>
            <a:ext cx="936475" cy="307777"/>
          </a:xfrm>
          <a:prstGeom prst="rect">
            <a:avLst/>
          </a:prstGeom>
        </p:spPr>
        <p:txBody>
          <a:bodyPr wrap="none">
            <a:spAutoFit/>
          </a:bodyPr>
          <a:lstStyle/>
          <a:p>
            <a:pPr>
              <a:spcBef>
                <a:spcPts val="1000"/>
              </a:spcBef>
              <a:buSzPct val="80000"/>
            </a:pPr>
            <a:r>
              <a:rPr lang="en-IN" sz="1400" dirty="0">
                <a:ln>
                  <a:solidFill>
                    <a:schemeClr val="bg1">
                      <a:alpha val="0"/>
                    </a:schemeClr>
                  </a:solidFill>
                </a:ln>
                <a:gradFill>
                  <a:gsLst>
                    <a:gs pos="0">
                      <a:srgbClr val="595959"/>
                    </a:gs>
                    <a:gs pos="86000">
                      <a:srgbClr val="595959"/>
                    </a:gs>
                  </a:gsLst>
                  <a:lin ang="5400000" scaled="0"/>
                </a:gradFill>
              </a:rPr>
              <a:t>Few hops</a:t>
            </a:r>
          </a:p>
        </p:txBody>
      </p:sp>
      <p:grpSp>
        <p:nvGrpSpPr>
          <p:cNvPr id="57" name="Group 56"/>
          <p:cNvGrpSpPr/>
          <p:nvPr/>
        </p:nvGrpSpPr>
        <p:grpSpPr>
          <a:xfrm>
            <a:off x="624214" y="5206968"/>
            <a:ext cx="927184" cy="610366"/>
            <a:chOff x="13073063" y="587375"/>
            <a:chExt cx="19038888" cy="12533313"/>
          </a:xfrm>
          <a:solidFill>
            <a:schemeClr val="accent4"/>
          </a:solidFill>
        </p:grpSpPr>
        <p:sp>
          <p:nvSpPr>
            <p:cNvPr id="58" name="Freeform 12"/>
            <p:cNvSpPr>
              <a:spLocks/>
            </p:cNvSpPr>
            <p:nvPr/>
          </p:nvSpPr>
          <p:spPr bwMode="auto">
            <a:xfrm>
              <a:off x="13073063" y="5135563"/>
              <a:ext cx="3543300" cy="552132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13"/>
            <p:cNvSpPr>
              <a:spLocks/>
            </p:cNvSpPr>
            <p:nvPr/>
          </p:nvSpPr>
          <p:spPr bwMode="auto">
            <a:xfrm>
              <a:off x="21409025" y="5135563"/>
              <a:ext cx="3584575" cy="552132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14"/>
            <p:cNvSpPr>
              <a:spLocks/>
            </p:cNvSpPr>
            <p:nvPr/>
          </p:nvSpPr>
          <p:spPr bwMode="auto">
            <a:xfrm>
              <a:off x="15495588" y="5421313"/>
              <a:ext cx="7038975" cy="7699375"/>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Oval 15"/>
            <p:cNvSpPr>
              <a:spLocks noChangeArrowheads="1"/>
            </p:cNvSpPr>
            <p:nvPr/>
          </p:nvSpPr>
          <p:spPr bwMode="auto">
            <a:xfrm>
              <a:off x="16748125" y="1066800"/>
              <a:ext cx="4660900" cy="46624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16"/>
            <p:cNvSpPr>
              <a:spLocks noEditPoints="1"/>
            </p:cNvSpPr>
            <p:nvPr/>
          </p:nvSpPr>
          <p:spPr bwMode="auto">
            <a:xfrm>
              <a:off x="23055263" y="587375"/>
              <a:ext cx="9056688" cy="7851775"/>
            </a:xfrm>
            <a:custGeom>
              <a:avLst/>
              <a:gdLst>
                <a:gd name="T0" fmla="*/ 1840 w 2415"/>
                <a:gd name="T1" fmla="*/ 0 h 2094"/>
                <a:gd name="T2" fmla="*/ 348 w 2415"/>
                <a:gd name="T3" fmla="*/ 1482 h 2094"/>
                <a:gd name="T4" fmla="*/ 365 w 2415"/>
                <a:gd name="T5" fmla="*/ 1612 h 2094"/>
                <a:gd name="T6" fmla="*/ 492 w 2415"/>
                <a:gd name="T7" fmla="*/ 1682 h 2094"/>
                <a:gd name="T8" fmla="*/ 1001 w 2415"/>
                <a:gd name="T9" fmla="*/ 1739 h 2094"/>
                <a:gd name="T10" fmla="*/ 1036 w 2415"/>
                <a:gd name="T11" fmla="*/ 1756 h 2094"/>
                <a:gd name="T12" fmla="*/ 1032 w 2415"/>
                <a:gd name="T13" fmla="*/ 1845 h 2094"/>
                <a:gd name="T14" fmla="*/ 1002 w 2415"/>
                <a:gd name="T15" fmla="*/ 1859 h 2094"/>
                <a:gd name="T16" fmla="*/ 2411 w 2415"/>
                <a:gd name="T17" fmla="*/ 2038 h 2094"/>
                <a:gd name="T18" fmla="*/ 558 w 2415"/>
                <a:gd name="T19" fmla="*/ 1534 h 2094"/>
                <a:gd name="T20" fmla="*/ 484 w 2415"/>
                <a:gd name="T21" fmla="*/ 1550 h 2094"/>
                <a:gd name="T22" fmla="*/ 430 w 2415"/>
                <a:gd name="T23" fmla="*/ 1482 h 2094"/>
                <a:gd name="T24" fmla="*/ 575 w 2415"/>
                <a:gd name="T25" fmla="*/ 1480 h 2094"/>
                <a:gd name="T26" fmla="*/ 768 w 2415"/>
                <a:gd name="T27" fmla="*/ 1675 h 2094"/>
                <a:gd name="T28" fmla="*/ 604 w 2415"/>
                <a:gd name="T29" fmla="*/ 1678 h 2094"/>
                <a:gd name="T30" fmla="*/ 762 w 2415"/>
                <a:gd name="T31" fmla="*/ 1593 h 2094"/>
                <a:gd name="T32" fmla="*/ 795 w 2415"/>
                <a:gd name="T33" fmla="*/ 1536 h 2094"/>
                <a:gd name="T34" fmla="*/ 654 w 2415"/>
                <a:gd name="T35" fmla="*/ 1489 h 2094"/>
                <a:gd name="T36" fmla="*/ 770 w 2415"/>
                <a:gd name="T37" fmla="*/ 1468 h 2094"/>
                <a:gd name="T38" fmla="*/ 1035 w 2415"/>
                <a:gd name="T39" fmla="*/ 1673 h 2094"/>
                <a:gd name="T40" fmla="*/ 870 w 2415"/>
                <a:gd name="T41" fmla="*/ 1678 h 2094"/>
                <a:gd name="T42" fmla="*/ 1038 w 2415"/>
                <a:gd name="T43" fmla="*/ 1615 h 2094"/>
                <a:gd name="T44" fmla="*/ 882 w 2415"/>
                <a:gd name="T45" fmla="*/ 1536 h 2094"/>
                <a:gd name="T46" fmla="*/ 894 w 2415"/>
                <a:gd name="T47" fmla="*/ 1476 h 2094"/>
                <a:gd name="T48" fmla="*/ 928 w 2415"/>
                <a:gd name="T49" fmla="*/ 1468 h 2094"/>
                <a:gd name="T50" fmla="*/ 231 w 2415"/>
                <a:gd name="T51" fmla="*/ 1302 h 2094"/>
                <a:gd name="T52" fmla="*/ 1880 w 2415"/>
                <a:gd name="T53" fmla="*/ 1540 h 2094"/>
                <a:gd name="T54" fmla="*/ 1723 w 2415"/>
                <a:gd name="T55" fmla="*/ 1525 h 2094"/>
                <a:gd name="T56" fmla="*/ 1818 w 2415"/>
                <a:gd name="T57" fmla="*/ 1467 h 2094"/>
                <a:gd name="T58" fmla="*/ 1121 w 2415"/>
                <a:gd name="T59" fmla="*/ 1536 h 2094"/>
                <a:gd name="T60" fmla="*/ 1137 w 2415"/>
                <a:gd name="T61" fmla="*/ 1470 h 2094"/>
                <a:gd name="T62" fmla="*/ 1272 w 2415"/>
                <a:gd name="T63" fmla="*/ 1534 h 2094"/>
                <a:gd name="T64" fmla="*/ 1144 w 2415"/>
                <a:gd name="T65" fmla="*/ 1547 h 2094"/>
                <a:gd name="T66" fmla="*/ 1126 w 2415"/>
                <a:gd name="T67" fmla="*/ 1657 h 2094"/>
                <a:gd name="T68" fmla="*/ 1300 w 2415"/>
                <a:gd name="T69" fmla="*/ 1672 h 2094"/>
                <a:gd name="T70" fmla="*/ 1274 w 2415"/>
                <a:gd name="T71" fmla="*/ 1687 h 2094"/>
                <a:gd name="T72" fmla="*/ 1147 w 2415"/>
                <a:gd name="T73" fmla="*/ 1683 h 2094"/>
                <a:gd name="T74" fmla="*/ 1193 w 2415"/>
                <a:gd name="T75" fmla="*/ 1859 h 2094"/>
                <a:gd name="T76" fmla="*/ 1139 w 2415"/>
                <a:gd name="T77" fmla="*/ 1824 h 2094"/>
                <a:gd name="T78" fmla="*/ 1143 w 2415"/>
                <a:gd name="T79" fmla="*/ 1749 h 2094"/>
                <a:gd name="T80" fmla="*/ 1166 w 2415"/>
                <a:gd name="T81" fmla="*/ 1739 h 2094"/>
                <a:gd name="T82" fmla="*/ 1284 w 2415"/>
                <a:gd name="T83" fmla="*/ 1739 h 2094"/>
                <a:gd name="T84" fmla="*/ 1328 w 2415"/>
                <a:gd name="T85" fmla="*/ 1790 h 2094"/>
                <a:gd name="T86" fmla="*/ 1472 w 2415"/>
                <a:gd name="T87" fmla="*/ 1481 h 2094"/>
                <a:gd name="T88" fmla="*/ 1607 w 2415"/>
                <a:gd name="T89" fmla="*/ 1473 h 2094"/>
                <a:gd name="T90" fmla="*/ 1630 w 2415"/>
                <a:gd name="T91" fmla="*/ 1545 h 2094"/>
                <a:gd name="T92" fmla="*/ 1505 w 2415"/>
                <a:gd name="T93" fmla="*/ 1541 h 2094"/>
                <a:gd name="T94" fmla="*/ 1525 w 2415"/>
                <a:gd name="T95" fmla="*/ 1596 h 2094"/>
                <a:gd name="T96" fmla="*/ 1712 w 2415"/>
                <a:gd name="T97" fmla="*/ 1672 h 2094"/>
                <a:gd name="T98" fmla="*/ 1686 w 2415"/>
                <a:gd name="T99" fmla="*/ 1687 h 2094"/>
                <a:gd name="T100" fmla="*/ 1790 w 2415"/>
                <a:gd name="T101" fmla="*/ 1847 h 2094"/>
                <a:gd name="T102" fmla="*/ 1649 w 2415"/>
                <a:gd name="T103" fmla="*/ 1857 h 2094"/>
                <a:gd name="T104" fmla="*/ 1603 w 2415"/>
                <a:gd name="T105" fmla="*/ 1737 h 2094"/>
                <a:gd name="T106" fmla="*/ 1763 w 2415"/>
                <a:gd name="T107" fmla="*/ 1765 h 2094"/>
                <a:gd name="T108" fmla="*/ 1770 w 2415"/>
                <a:gd name="T109" fmla="*/ 1604 h 2094"/>
                <a:gd name="T110" fmla="*/ 1975 w 2415"/>
                <a:gd name="T111" fmla="*/ 1676 h 2094"/>
                <a:gd name="T112" fmla="*/ 1814 w 2415"/>
                <a:gd name="T113" fmla="*/ 1675 h 2094"/>
                <a:gd name="T114" fmla="*/ 1891 w 2415"/>
                <a:gd name="T115" fmla="*/ 1824 h 2094"/>
                <a:gd name="T116" fmla="*/ 1979 w 2415"/>
                <a:gd name="T117" fmla="*/ 1736 h 2094"/>
                <a:gd name="T118" fmla="*/ 2089 w 2415"/>
                <a:gd name="T119" fmla="*/ 1829 h 2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15" h="2094">
                  <a:moveTo>
                    <a:pt x="2389" y="1883"/>
                  </a:moveTo>
                  <a:cubicBezTo>
                    <a:pt x="2381" y="1875"/>
                    <a:pt x="2375" y="1868"/>
                    <a:pt x="2369" y="1860"/>
                  </a:cubicBezTo>
                  <a:cubicBezTo>
                    <a:pt x="2335" y="1820"/>
                    <a:pt x="2301" y="1780"/>
                    <a:pt x="2267" y="1740"/>
                  </a:cubicBezTo>
                  <a:cubicBezTo>
                    <a:pt x="2191" y="1651"/>
                    <a:pt x="2117" y="1563"/>
                    <a:pt x="2041" y="1475"/>
                  </a:cubicBezTo>
                  <a:cubicBezTo>
                    <a:pt x="2038" y="1471"/>
                    <a:pt x="2034" y="1465"/>
                    <a:pt x="2030" y="1461"/>
                  </a:cubicBezTo>
                  <a:cubicBezTo>
                    <a:pt x="2014" y="1443"/>
                    <a:pt x="1991" y="1432"/>
                    <a:pt x="1968" y="1424"/>
                  </a:cubicBezTo>
                  <a:cubicBezTo>
                    <a:pt x="1944" y="1416"/>
                    <a:pt x="1918" y="1411"/>
                    <a:pt x="1892" y="1410"/>
                  </a:cubicBezTo>
                  <a:cubicBezTo>
                    <a:pt x="1982" y="1386"/>
                    <a:pt x="2049" y="1306"/>
                    <a:pt x="2049" y="1209"/>
                  </a:cubicBezTo>
                  <a:cubicBezTo>
                    <a:pt x="2049" y="208"/>
                    <a:pt x="2049" y="208"/>
                    <a:pt x="2049" y="208"/>
                  </a:cubicBezTo>
                  <a:cubicBezTo>
                    <a:pt x="2049" y="93"/>
                    <a:pt x="1954" y="0"/>
                    <a:pt x="1840" y="0"/>
                  </a:cubicBezTo>
                  <a:cubicBezTo>
                    <a:pt x="209" y="0"/>
                    <a:pt x="209" y="0"/>
                    <a:pt x="209" y="0"/>
                  </a:cubicBezTo>
                  <a:cubicBezTo>
                    <a:pt x="94" y="0"/>
                    <a:pt x="0" y="93"/>
                    <a:pt x="0" y="208"/>
                  </a:cubicBezTo>
                  <a:cubicBezTo>
                    <a:pt x="0" y="1209"/>
                    <a:pt x="0" y="1209"/>
                    <a:pt x="0" y="1209"/>
                  </a:cubicBezTo>
                  <a:cubicBezTo>
                    <a:pt x="0" y="1215"/>
                    <a:pt x="0" y="1220"/>
                    <a:pt x="1" y="1226"/>
                  </a:cubicBezTo>
                  <a:cubicBezTo>
                    <a:pt x="85" y="1281"/>
                    <a:pt x="176" y="1358"/>
                    <a:pt x="263" y="1469"/>
                  </a:cubicBezTo>
                  <a:cubicBezTo>
                    <a:pt x="275" y="1469"/>
                    <a:pt x="287" y="1470"/>
                    <a:pt x="297" y="1470"/>
                  </a:cubicBezTo>
                  <a:cubicBezTo>
                    <a:pt x="310" y="1470"/>
                    <a:pt x="326" y="1467"/>
                    <a:pt x="338" y="1473"/>
                  </a:cubicBezTo>
                  <a:cubicBezTo>
                    <a:pt x="340" y="1474"/>
                    <a:pt x="341" y="1475"/>
                    <a:pt x="342" y="1475"/>
                  </a:cubicBezTo>
                  <a:cubicBezTo>
                    <a:pt x="342" y="1475"/>
                    <a:pt x="342" y="1476"/>
                    <a:pt x="343" y="1476"/>
                  </a:cubicBezTo>
                  <a:cubicBezTo>
                    <a:pt x="345" y="1477"/>
                    <a:pt x="348" y="1480"/>
                    <a:pt x="348" y="1482"/>
                  </a:cubicBezTo>
                  <a:cubicBezTo>
                    <a:pt x="349" y="1484"/>
                    <a:pt x="349" y="1487"/>
                    <a:pt x="347" y="1489"/>
                  </a:cubicBezTo>
                  <a:cubicBezTo>
                    <a:pt x="345" y="1491"/>
                    <a:pt x="345" y="1491"/>
                    <a:pt x="345" y="1491"/>
                  </a:cubicBezTo>
                  <a:cubicBezTo>
                    <a:pt x="343" y="1497"/>
                    <a:pt x="338" y="1506"/>
                    <a:pt x="335" y="1511"/>
                  </a:cubicBezTo>
                  <a:cubicBezTo>
                    <a:pt x="325" y="1528"/>
                    <a:pt x="325" y="1528"/>
                    <a:pt x="325" y="1528"/>
                  </a:cubicBezTo>
                  <a:cubicBezTo>
                    <a:pt x="324" y="1531"/>
                    <a:pt x="321" y="1534"/>
                    <a:pt x="318" y="1537"/>
                  </a:cubicBezTo>
                  <a:cubicBezTo>
                    <a:pt x="316" y="1537"/>
                    <a:pt x="315" y="1538"/>
                    <a:pt x="314" y="1539"/>
                  </a:cubicBezTo>
                  <a:cubicBezTo>
                    <a:pt x="330" y="1563"/>
                    <a:pt x="346" y="1589"/>
                    <a:pt x="362" y="1615"/>
                  </a:cubicBezTo>
                  <a:cubicBezTo>
                    <a:pt x="362" y="1615"/>
                    <a:pt x="363" y="1615"/>
                    <a:pt x="363" y="1615"/>
                  </a:cubicBezTo>
                  <a:cubicBezTo>
                    <a:pt x="363" y="1614"/>
                    <a:pt x="364" y="1613"/>
                    <a:pt x="364" y="1612"/>
                  </a:cubicBezTo>
                  <a:cubicBezTo>
                    <a:pt x="364" y="1612"/>
                    <a:pt x="364" y="1612"/>
                    <a:pt x="365" y="1612"/>
                  </a:cubicBezTo>
                  <a:cubicBezTo>
                    <a:pt x="383" y="1587"/>
                    <a:pt x="425" y="1592"/>
                    <a:pt x="452" y="1592"/>
                  </a:cubicBezTo>
                  <a:cubicBezTo>
                    <a:pt x="459" y="1592"/>
                    <a:pt x="479" y="1590"/>
                    <a:pt x="496" y="1592"/>
                  </a:cubicBezTo>
                  <a:cubicBezTo>
                    <a:pt x="502" y="1592"/>
                    <a:pt x="508" y="1592"/>
                    <a:pt x="512" y="1593"/>
                  </a:cubicBezTo>
                  <a:cubicBezTo>
                    <a:pt x="515" y="1594"/>
                    <a:pt x="518" y="1595"/>
                    <a:pt x="520" y="1596"/>
                  </a:cubicBezTo>
                  <a:cubicBezTo>
                    <a:pt x="526" y="1599"/>
                    <a:pt x="531" y="1605"/>
                    <a:pt x="531" y="1611"/>
                  </a:cubicBezTo>
                  <a:cubicBezTo>
                    <a:pt x="531" y="1612"/>
                    <a:pt x="531" y="1612"/>
                    <a:pt x="531" y="1613"/>
                  </a:cubicBezTo>
                  <a:cubicBezTo>
                    <a:pt x="531" y="1614"/>
                    <a:pt x="531" y="1615"/>
                    <a:pt x="531" y="1616"/>
                  </a:cubicBezTo>
                  <a:cubicBezTo>
                    <a:pt x="513" y="1663"/>
                    <a:pt x="513" y="1663"/>
                    <a:pt x="513" y="1663"/>
                  </a:cubicBezTo>
                  <a:cubicBezTo>
                    <a:pt x="512" y="1667"/>
                    <a:pt x="509" y="1671"/>
                    <a:pt x="506" y="1674"/>
                  </a:cubicBezTo>
                  <a:cubicBezTo>
                    <a:pt x="502" y="1677"/>
                    <a:pt x="497" y="1680"/>
                    <a:pt x="492" y="1682"/>
                  </a:cubicBezTo>
                  <a:cubicBezTo>
                    <a:pt x="492" y="1683"/>
                    <a:pt x="491" y="1683"/>
                    <a:pt x="491" y="1683"/>
                  </a:cubicBezTo>
                  <a:cubicBezTo>
                    <a:pt x="484" y="1686"/>
                    <a:pt x="477" y="1688"/>
                    <a:pt x="469" y="1690"/>
                  </a:cubicBezTo>
                  <a:cubicBezTo>
                    <a:pt x="467" y="1690"/>
                    <a:pt x="467" y="1690"/>
                    <a:pt x="467" y="1690"/>
                  </a:cubicBezTo>
                  <a:cubicBezTo>
                    <a:pt x="465" y="1690"/>
                    <a:pt x="464" y="1690"/>
                    <a:pt x="463" y="1690"/>
                  </a:cubicBezTo>
                  <a:cubicBezTo>
                    <a:pt x="449" y="1691"/>
                    <a:pt x="433" y="1690"/>
                    <a:pt x="418" y="1690"/>
                  </a:cubicBezTo>
                  <a:cubicBezTo>
                    <a:pt x="413" y="1690"/>
                    <a:pt x="409" y="1690"/>
                    <a:pt x="404" y="1690"/>
                  </a:cubicBezTo>
                  <a:cubicBezTo>
                    <a:pt x="412" y="1706"/>
                    <a:pt x="420" y="1723"/>
                    <a:pt x="428" y="1739"/>
                  </a:cubicBezTo>
                  <a:cubicBezTo>
                    <a:pt x="592" y="1739"/>
                    <a:pt x="954" y="1738"/>
                    <a:pt x="971" y="1738"/>
                  </a:cubicBezTo>
                  <a:cubicBezTo>
                    <a:pt x="977" y="1738"/>
                    <a:pt x="985" y="1738"/>
                    <a:pt x="992" y="1738"/>
                  </a:cubicBezTo>
                  <a:cubicBezTo>
                    <a:pt x="995" y="1738"/>
                    <a:pt x="998" y="1738"/>
                    <a:pt x="1001" y="1739"/>
                  </a:cubicBezTo>
                  <a:cubicBezTo>
                    <a:pt x="1002" y="1739"/>
                    <a:pt x="1002" y="1739"/>
                    <a:pt x="1002" y="1739"/>
                  </a:cubicBezTo>
                  <a:cubicBezTo>
                    <a:pt x="1004" y="1739"/>
                    <a:pt x="1007" y="1739"/>
                    <a:pt x="1009" y="1740"/>
                  </a:cubicBezTo>
                  <a:cubicBezTo>
                    <a:pt x="1010" y="1740"/>
                    <a:pt x="1010" y="1740"/>
                    <a:pt x="1010" y="1740"/>
                  </a:cubicBezTo>
                  <a:cubicBezTo>
                    <a:pt x="1013" y="1741"/>
                    <a:pt x="1016" y="1742"/>
                    <a:pt x="1018" y="1743"/>
                  </a:cubicBezTo>
                  <a:cubicBezTo>
                    <a:pt x="1019" y="1743"/>
                    <a:pt x="1019" y="1743"/>
                    <a:pt x="1019" y="1743"/>
                  </a:cubicBezTo>
                  <a:cubicBezTo>
                    <a:pt x="1021" y="1744"/>
                    <a:pt x="1023" y="1745"/>
                    <a:pt x="1025" y="1746"/>
                  </a:cubicBezTo>
                  <a:cubicBezTo>
                    <a:pt x="1025" y="1746"/>
                    <a:pt x="1025" y="1746"/>
                    <a:pt x="1026" y="1746"/>
                  </a:cubicBezTo>
                  <a:cubicBezTo>
                    <a:pt x="1026" y="1747"/>
                    <a:pt x="1026" y="1747"/>
                    <a:pt x="1026" y="1747"/>
                  </a:cubicBezTo>
                  <a:cubicBezTo>
                    <a:pt x="1028" y="1748"/>
                    <a:pt x="1029" y="1749"/>
                    <a:pt x="1030" y="1750"/>
                  </a:cubicBezTo>
                  <a:cubicBezTo>
                    <a:pt x="1032" y="1751"/>
                    <a:pt x="1034" y="1753"/>
                    <a:pt x="1036" y="1756"/>
                  </a:cubicBezTo>
                  <a:cubicBezTo>
                    <a:pt x="1038" y="1759"/>
                    <a:pt x="1040" y="1763"/>
                    <a:pt x="1040" y="1768"/>
                  </a:cubicBezTo>
                  <a:cubicBezTo>
                    <a:pt x="1040" y="1771"/>
                    <a:pt x="1040" y="1771"/>
                    <a:pt x="1040" y="1771"/>
                  </a:cubicBezTo>
                  <a:cubicBezTo>
                    <a:pt x="1040" y="1785"/>
                    <a:pt x="1040" y="1801"/>
                    <a:pt x="1040" y="1815"/>
                  </a:cubicBezTo>
                  <a:cubicBezTo>
                    <a:pt x="1040" y="1819"/>
                    <a:pt x="1041" y="1822"/>
                    <a:pt x="1040" y="1826"/>
                  </a:cubicBezTo>
                  <a:cubicBezTo>
                    <a:pt x="1040" y="1828"/>
                    <a:pt x="1040" y="1830"/>
                    <a:pt x="1039" y="1832"/>
                  </a:cubicBezTo>
                  <a:cubicBezTo>
                    <a:pt x="1039" y="1834"/>
                    <a:pt x="1039" y="1834"/>
                    <a:pt x="1039" y="1834"/>
                  </a:cubicBezTo>
                  <a:cubicBezTo>
                    <a:pt x="1038" y="1836"/>
                    <a:pt x="1038" y="1838"/>
                    <a:pt x="1037" y="1839"/>
                  </a:cubicBezTo>
                  <a:cubicBezTo>
                    <a:pt x="1037" y="1839"/>
                    <a:pt x="1037" y="1839"/>
                    <a:pt x="1037" y="1840"/>
                  </a:cubicBezTo>
                  <a:cubicBezTo>
                    <a:pt x="1036" y="1840"/>
                    <a:pt x="1036" y="1840"/>
                    <a:pt x="1036" y="1840"/>
                  </a:cubicBezTo>
                  <a:cubicBezTo>
                    <a:pt x="1035" y="1842"/>
                    <a:pt x="1034" y="1844"/>
                    <a:pt x="1032" y="1845"/>
                  </a:cubicBezTo>
                  <a:cubicBezTo>
                    <a:pt x="1030" y="1847"/>
                    <a:pt x="1029" y="1848"/>
                    <a:pt x="1027" y="1850"/>
                  </a:cubicBezTo>
                  <a:cubicBezTo>
                    <a:pt x="1026" y="1850"/>
                    <a:pt x="1026" y="1850"/>
                    <a:pt x="1026" y="1850"/>
                  </a:cubicBezTo>
                  <a:cubicBezTo>
                    <a:pt x="1025" y="1851"/>
                    <a:pt x="1025" y="1851"/>
                    <a:pt x="1025" y="1851"/>
                  </a:cubicBezTo>
                  <a:cubicBezTo>
                    <a:pt x="1023" y="1852"/>
                    <a:pt x="1021" y="1853"/>
                    <a:pt x="1019" y="1854"/>
                  </a:cubicBezTo>
                  <a:cubicBezTo>
                    <a:pt x="1019" y="1854"/>
                    <a:pt x="1019" y="1854"/>
                    <a:pt x="1018" y="1854"/>
                  </a:cubicBezTo>
                  <a:cubicBezTo>
                    <a:pt x="1017" y="1855"/>
                    <a:pt x="1015" y="1856"/>
                    <a:pt x="1013" y="1856"/>
                  </a:cubicBezTo>
                  <a:cubicBezTo>
                    <a:pt x="1012" y="1856"/>
                    <a:pt x="1011" y="1857"/>
                    <a:pt x="1010" y="1857"/>
                  </a:cubicBezTo>
                  <a:cubicBezTo>
                    <a:pt x="1010" y="1857"/>
                    <a:pt x="1010" y="1857"/>
                    <a:pt x="1009" y="1857"/>
                  </a:cubicBezTo>
                  <a:cubicBezTo>
                    <a:pt x="1009" y="1857"/>
                    <a:pt x="1008" y="1857"/>
                    <a:pt x="1008" y="1858"/>
                  </a:cubicBezTo>
                  <a:cubicBezTo>
                    <a:pt x="1006" y="1858"/>
                    <a:pt x="1004" y="1858"/>
                    <a:pt x="1002" y="1859"/>
                  </a:cubicBezTo>
                  <a:cubicBezTo>
                    <a:pt x="1000" y="1859"/>
                    <a:pt x="998" y="1859"/>
                    <a:pt x="997" y="1859"/>
                  </a:cubicBezTo>
                  <a:cubicBezTo>
                    <a:pt x="995" y="1860"/>
                    <a:pt x="993" y="1860"/>
                    <a:pt x="991" y="1860"/>
                  </a:cubicBezTo>
                  <a:cubicBezTo>
                    <a:pt x="991" y="1860"/>
                    <a:pt x="990" y="1860"/>
                    <a:pt x="989" y="1860"/>
                  </a:cubicBezTo>
                  <a:cubicBezTo>
                    <a:pt x="987" y="1860"/>
                    <a:pt x="987" y="1860"/>
                    <a:pt x="987" y="1860"/>
                  </a:cubicBezTo>
                  <a:cubicBezTo>
                    <a:pt x="976" y="1860"/>
                    <a:pt x="965" y="1860"/>
                    <a:pt x="955" y="1860"/>
                  </a:cubicBezTo>
                  <a:cubicBezTo>
                    <a:pt x="922" y="1860"/>
                    <a:pt x="668" y="1861"/>
                    <a:pt x="484" y="1862"/>
                  </a:cubicBezTo>
                  <a:cubicBezTo>
                    <a:pt x="517" y="1942"/>
                    <a:pt x="531" y="2020"/>
                    <a:pt x="532" y="2094"/>
                  </a:cubicBezTo>
                  <a:cubicBezTo>
                    <a:pt x="1249" y="2094"/>
                    <a:pt x="2201" y="2094"/>
                    <a:pt x="2246" y="2094"/>
                  </a:cubicBezTo>
                  <a:cubicBezTo>
                    <a:pt x="2281" y="2094"/>
                    <a:pt x="2322" y="2090"/>
                    <a:pt x="2357" y="2083"/>
                  </a:cubicBezTo>
                  <a:cubicBezTo>
                    <a:pt x="2380" y="2079"/>
                    <a:pt x="2408" y="2066"/>
                    <a:pt x="2411" y="2038"/>
                  </a:cubicBezTo>
                  <a:cubicBezTo>
                    <a:pt x="2411" y="1941"/>
                    <a:pt x="2411" y="1941"/>
                    <a:pt x="2411" y="1941"/>
                  </a:cubicBezTo>
                  <a:cubicBezTo>
                    <a:pt x="2415" y="1919"/>
                    <a:pt x="2402" y="1898"/>
                    <a:pt x="2389" y="1883"/>
                  </a:cubicBezTo>
                  <a:close/>
                  <a:moveTo>
                    <a:pt x="566" y="1519"/>
                  </a:moveTo>
                  <a:cubicBezTo>
                    <a:pt x="566" y="1520"/>
                    <a:pt x="566" y="1520"/>
                    <a:pt x="566" y="1520"/>
                  </a:cubicBezTo>
                  <a:cubicBezTo>
                    <a:pt x="565" y="1522"/>
                    <a:pt x="564" y="1524"/>
                    <a:pt x="563" y="1526"/>
                  </a:cubicBezTo>
                  <a:cubicBezTo>
                    <a:pt x="563" y="1527"/>
                    <a:pt x="563" y="1527"/>
                    <a:pt x="563" y="1527"/>
                  </a:cubicBezTo>
                  <a:cubicBezTo>
                    <a:pt x="563" y="1528"/>
                    <a:pt x="562" y="1529"/>
                    <a:pt x="562" y="1529"/>
                  </a:cubicBezTo>
                  <a:cubicBezTo>
                    <a:pt x="562" y="1530"/>
                    <a:pt x="561" y="1530"/>
                    <a:pt x="561" y="1531"/>
                  </a:cubicBezTo>
                  <a:cubicBezTo>
                    <a:pt x="561" y="1531"/>
                    <a:pt x="560" y="1532"/>
                    <a:pt x="560" y="1533"/>
                  </a:cubicBezTo>
                  <a:cubicBezTo>
                    <a:pt x="558" y="1533"/>
                    <a:pt x="558" y="1533"/>
                    <a:pt x="558" y="1534"/>
                  </a:cubicBezTo>
                  <a:cubicBezTo>
                    <a:pt x="557" y="1534"/>
                    <a:pt x="557" y="1534"/>
                    <a:pt x="557" y="1534"/>
                  </a:cubicBezTo>
                  <a:cubicBezTo>
                    <a:pt x="556" y="1536"/>
                    <a:pt x="556" y="1536"/>
                    <a:pt x="556" y="1537"/>
                  </a:cubicBezTo>
                  <a:cubicBezTo>
                    <a:pt x="554" y="1538"/>
                    <a:pt x="553" y="1539"/>
                    <a:pt x="551" y="1540"/>
                  </a:cubicBezTo>
                  <a:cubicBezTo>
                    <a:pt x="549" y="1541"/>
                    <a:pt x="547" y="1542"/>
                    <a:pt x="546" y="1543"/>
                  </a:cubicBezTo>
                  <a:cubicBezTo>
                    <a:pt x="545" y="1543"/>
                    <a:pt x="545" y="1543"/>
                    <a:pt x="545" y="1543"/>
                  </a:cubicBezTo>
                  <a:cubicBezTo>
                    <a:pt x="544" y="1544"/>
                    <a:pt x="544" y="1544"/>
                    <a:pt x="544" y="1544"/>
                  </a:cubicBezTo>
                  <a:cubicBezTo>
                    <a:pt x="538" y="1546"/>
                    <a:pt x="532" y="1548"/>
                    <a:pt x="526" y="1549"/>
                  </a:cubicBezTo>
                  <a:cubicBezTo>
                    <a:pt x="524" y="1549"/>
                    <a:pt x="522" y="1549"/>
                    <a:pt x="520" y="1549"/>
                  </a:cubicBezTo>
                  <a:cubicBezTo>
                    <a:pt x="520" y="1549"/>
                    <a:pt x="520" y="1550"/>
                    <a:pt x="519" y="1550"/>
                  </a:cubicBezTo>
                  <a:cubicBezTo>
                    <a:pt x="508" y="1551"/>
                    <a:pt x="496" y="1550"/>
                    <a:pt x="484" y="1550"/>
                  </a:cubicBezTo>
                  <a:cubicBezTo>
                    <a:pt x="435" y="1550"/>
                    <a:pt x="435" y="1550"/>
                    <a:pt x="435" y="1550"/>
                  </a:cubicBezTo>
                  <a:cubicBezTo>
                    <a:pt x="425" y="1550"/>
                    <a:pt x="408" y="1548"/>
                    <a:pt x="403" y="1537"/>
                  </a:cubicBezTo>
                  <a:cubicBezTo>
                    <a:pt x="403" y="1536"/>
                    <a:pt x="403" y="1534"/>
                    <a:pt x="403" y="1533"/>
                  </a:cubicBezTo>
                  <a:cubicBezTo>
                    <a:pt x="403" y="1532"/>
                    <a:pt x="403" y="1532"/>
                    <a:pt x="403" y="1531"/>
                  </a:cubicBezTo>
                  <a:cubicBezTo>
                    <a:pt x="404" y="1527"/>
                    <a:pt x="408" y="1523"/>
                    <a:pt x="410" y="1519"/>
                  </a:cubicBezTo>
                  <a:cubicBezTo>
                    <a:pt x="414" y="1509"/>
                    <a:pt x="418" y="1494"/>
                    <a:pt x="426" y="1486"/>
                  </a:cubicBezTo>
                  <a:cubicBezTo>
                    <a:pt x="426" y="1485"/>
                    <a:pt x="427" y="1485"/>
                    <a:pt x="427" y="1485"/>
                  </a:cubicBezTo>
                  <a:cubicBezTo>
                    <a:pt x="428" y="1484"/>
                    <a:pt x="428" y="1484"/>
                    <a:pt x="428" y="1483"/>
                  </a:cubicBezTo>
                  <a:cubicBezTo>
                    <a:pt x="429" y="1483"/>
                    <a:pt x="429" y="1483"/>
                    <a:pt x="429" y="1483"/>
                  </a:cubicBezTo>
                  <a:cubicBezTo>
                    <a:pt x="430" y="1482"/>
                    <a:pt x="430" y="1482"/>
                    <a:pt x="430" y="1482"/>
                  </a:cubicBezTo>
                  <a:cubicBezTo>
                    <a:pt x="431" y="1481"/>
                    <a:pt x="431" y="1481"/>
                    <a:pt x="431" y="1481"/>
                  </a:cubicBezTo>
                  <a:cubicBezTo>
                    <a:pt x="439" y="1476"/>
                    <a:pt x="447" y="1473"/>
                    <a:pt x="456" y="1472"/>
                  </a:cubicBezTo>
                  <a:cubicBezTo>
                    <a:pt x="456" y="1472"/>
                    <a:pt x="456" y="1471"/>
                    <a:pt x="457" y="1471"/>
                  </a:cubicBezTo>
                  <a:cubicBezTo>
                    <a:pt x="462" y="1470"/>
                    <a:pt x="467" y="1470"/>
                    <a:pt x="473" y="1470"/>
                  </a:cubicBezTo>
                  <a:cubicBezTo>
                    <a:pt x="503" y="1470"/>
                    <a:pt x="503" y="1470"/>
                    <a:pt x="503" y="1470"/>
                  </a:cubicBezTo>
                  <a:cubicBezTo>
                    <a:pt x="512" y="1470"/>
                    <a:pt x="521" y="1470"/>
                    <a:pt x="531" y="1470"/>
                  </a:cubicBezTo>
                  <a:cubicBezTo>
                    <a:pt x="544" y="1470"/>
                    <a:pt x="563" y="1467"/>
                    <a:pt x="573" y="1477"/>
                  </a:cubicBezTo>
                  <a:cubicBezTo>
                    <a:pt x="573" y="1478"/>
                    <a:pt x="574" y="1478"/>
                    <a:pt x="574" y="1479"/>
                  </a:cubicBezTo>
                  <a:cubicBezTo>
                    <a:pt x="575" y="1479"/>
                    <a:pt x="575" y="1479"/>
                    <a:pt x="575" y="1479"/>
                  </a:cubicBezTo>
                  <a:cubicBezTo>
                    <a:pt x="575" y="1480"/>
                    <a:pt x="575" y="1480"/>
                    <a:pt x="575" y="1480"/>
                  </a:cubicBezTo>
                  <a:cubicBezTo>
                    <a:pt x="576" y="1480"/>
                    <a:pt x="576" y="1481"/>
                    <a:pt x="576" y="1481"/>
                  </a:cubicBezTo>
                  <a:cubicBezTo>
                    <a:pt x="577" y="1483"/>
                    <a:pt x="577" y="1485"/>
                    <a:pt x="577" y="1487"/>
                  </a:cubicBezTo>
                  <a:cubicBezTo>
                    <a:pt x="576" y="1497"/>
                    <a:pt x="568" y="1513"/>
                    <a:pt x="566" y="1519"/>
                  </a:cubicBezTo>
                  <a:close/>
                  <a:moveTo>
                    <a:pt x="784" y="1616"/>
                  </a:moveTo>
                  <a:cubicBezTo>
                    <a:pt x="784" y="1618"/>
                    <a:pt x="784" y="1618"/>
                    <a:pt x="784" y="1618"/>
                  </a:cubicBezTo>
                  <a:cubicBezTo>
                    <a:pt x="783" y="1625"/>
                    <a:pt x="781" y="1632"/>
                    <a:pt x="780" y="1639"/>
                  </a:cubicBezTo>
                  <a:cubicBezTo>
                    <a:pt x="776" y="1662"/>
                    <a:pt x="776" y="1662"/>
                    <a:pt x="776" y="1662"/>
                  </a:cubicBezTo>
                  <a:cubicBezTo>
                    <a:pt x="776" y="1667"/>
                    <a:pt x="774" y="1670"/>
                    <a:pt x="770" y="1673"/>
                  </a:cubicBezTo>
                  <a:cubicBezTo>
                    <a:pt x="770" y="1674"/>
                    <a:pt x="769" y="1674"/>
                    <a:pt x="769" y="1674"/>
                  </a:cubicBezTo>
                  <a:cubicBezTo>
                    <a:pt x="769" y="1675"/>
                    <a:pt x="768" y="1675"/>
                    <a:pt x="768" y="1675"/>
                  </a:cubicBezTo>
                  <a:cubicBezTo>
                    <a:pt x="767" y="1676"/>
                    <a:pt x="766" y="1677"/>
                    <a:pt x="765" y="1678"/>
                  </a:cubicBezTo>
                  <a:cubicBezTo>
                    <a:pt x="759" y="1683"/>
                    <a:pt x="751" y="1686"/>
                    <a:pt x="744" y="1687"/>
                  </a:cubicBezTo>
                  <a:cubicBezTo>
                    <a:pt x="744" y="1688"/>
                    <a:pt x="744" y="1688"/>
                    <a:pt x="744" y="1688"/>
                  </a:cubicBezTo>
                  <a:cubicBezTo>
                    <a:pt x="743" y="1688"/>
                    <a:pt x="743" y="1688"/>
                    <a:pt x="743" y="1688"/>
                  </a:cubicBezTo>
                  <a:cubicBezTo>
                    <a:pt x="740" y="1688"/>
                    <a:pt x="738" y="1689"/>
                    <a:pt x="735" y="1689"/>
                  </a:cubicBezTo>
                  <a:cubicBezTo>
                    <a:pt x="735" y="1689"/>
                    <a:pt x="734" y="1689"/>
                    <a:pt x="733" y="1689"/>
                  </a:cubicBezTo>
                  <a:cubicBezTo>
                    <a:pt x="730" y="1689"/>
                    <a:pt x="728" y="1690"/>
                    <a:pt x="725" y="1690"/>
                  </a:cubicBezTo>
                  <a:cubicBezTo>
                    <a:pt x="639" y="1690"/>
                    <a:pt x="639" y="1690"/>
                    <a:pt x="639" y="1690"/>
                  </a:cubicBezTo>
                  <a:cubicBezTo>
                    <a:pt x="629" y="1690"/>
                    <a:pt x="617" y="1688"/>
                    <a:pt x="609" y="1682"/>
                  </a:cubicBezTo>
                  <a:cubicBezTo>
                    <a:pt x="607" y="1681"/>
                    <a:pt x="606" y="1680"/>
                    <a:pt x="604" y="1678"/>
                  </a:cubicBezTo>
                  <a:cubicBezTo>
                    <a:pt x="603" y="1677"/>
                    <a:pt x="603" y="1676"/>
                    <a:pt x="602" y="1675"/>
                  </a:cubicBezTo>
                  <a:cubicBezTo>
                    <a:pt x="602" y="1674"/>
                    <a:pt x="602" y="1674"/>
                    <a:pt x="602" y="1674"/>
                  </a:cubicBezTo>
                  <a:cubicBezTo>
                    <a:pt x="600" y="1671"/>
                    <a:pt x="600" y="1667"/>
                    <a:pt x="601" y="1663"/>
                  </a:cubicBezTo>
                  <a:cubicBezTo>
                    <a:pt x="603" y="1657"/>
                    <a:pt x="603" y="1657"/>
                    <a:pt x="603" y="1657"/>
                  </a:cubicBezTo>
                  <a:cubicBezTo>
                    <a:pt x="603" y="1656"/>
                    <a:pt x="603" y="1655"/>
                    <a:pt x="604" y="1654"/>
                  </a:cubicBezTo>
                  <a:cubicBezTo>
                    <a:pt x="615" y="1616"/>
                    <a:pt x="615" y="1616"/>
                    <a:pt x="615" y="1616"/>
                  </a:cubicBezTo>
                  <a:cubicBezTo>
                    <a:pt x="615" y="1615"/>
                    <a:pt x="615" y="1615"/>
                    <a:pt x="616" y="1614"/>
                  </a:cubicBezTo>
                  <a:cubicBezTo>
                    <a:pt x="628" y="1585"/>
                    <a:pt x="681" y="1591"/>
                    <a:pt x="705" y="1591"/>
                  </a:cubicBezTo>
                  <a:cubicBezTo>
                    <a:pt x="716" y="1591"/>
                    <a:pt x="735" y="1590"/>
                    <a:pt x="753" y="1591"/>
                  </a:cubicBezTo>
                  <a:cubicBezTo>
                    <a:pt x="756" y="1592"/>
                    <a:pt x="759" y="1592"/>
                    <a:pt x="762" y="1593"/>
                  </a:cubicBezTo>
                  <a:cubicBezTo>
                    <a:pt x="762" y="1593"/>
                    <a:pt x="762" y="1593"/>
                    <a:pt x="763" y="1593"/>
                  </a:cubicBezTo>
                  <a:cubicBezTo>
                    <a:pt x="771" y="1595"/>
                    <a:pt x="779" y="1599"/>
                    <a:pt x="782" y="1605"/>
                  </a:cubicBezTo>
                  <a:cubicBezTo>
                    <a:pt x="782" y="1606"/>
                    <a:pt x="782" y="1606"/>
                    <a:pt x="783" y="1606"/>
                  </a:cubicBezTo>
                  <a:cubicBezTo>
                    <a:pt x="783" y="1607"/>
                    <a:pt x="783" y="1607"/>
                    <a:pt x="783" y="1607"/>
                  </a:cubicBezTo>
                  <a:cubicBezTo>
                    <a:pt x="783" y="1608"/>
                    <a:pt x="783" y="1608"/>
                    <a:pt x="783" y="1608"/>
                  </a:cubicBezTo>
                  <a:cubicBezTo>
                    <a:pt x="784" y="1610"/>
                    <a:pt x="785" y="1613"/>
                    <a:pt x="784" y="1616"/>
                  </a:cubicBezTo>
                  <a:close/>
                  <a:moveTo>
                    <a:pt x="800" y="1524"/>
                  </a:moveTo>
                  <a:cubicBezTo>
                    <a:pt x="799" y="1527"/>
                    <a:pt x="799" y="1527"/>
                    <a:pt x="799" y="1527"/>
                  </a:cubicBezTo>
                  <a:cubicBezTo>
                    <a:pt x="799" y="1529"/>
                    <a:pt x="798" y="1531"/>
                    <a:pt x="796" y="1533"/>
                  </a:cubicBezTo>
                  <a:cubicBezTo>
                    <a:pt x="796" y="1534"/>
                    <a:pt x="795" y="1534"/>
                    <a:pt x="795" y="1536"/>
                  </a:cubicBezTo>
                  <a:cubicBezTo>
                    <a:pt x="795" y="1536"/>
                    <a:pt x="795" y="1536"/>
                    <a:pt x="794" y="1536"/>
                  </a:cubicBezTo>
                  <a:cubicBezTo>
                    <a:pt x="779" y="1554"/>
                    <a:pt x="736" y="1549"/>
                    <a:pt x="716" y="1549"/>
                  </a:cubicBezTo>
                  <a:cubicBezTo>
                    <a:pt x="703" y="1549"/>
                    <a:pt x="690" y="1549"/>
                    <a:pt x="677" y="1549"/>
                  </a:cubicBezTo>
                  <a:cubicBezTo>
                    <a:pt x="666" y="1549"/>
                    <a:pt x="648" y="1547"/>
                    <a:pt x="642" y="1536"/>
                  </a:cubicBezTo>
                  <a:cubicBezTo>
                    <a:pt x="642" y="1534"/>
                    <a:pt x="642" y="1533"/>
                    <a:pt x="642" y="1532"/>
                  </a:cubicBezTo>
                  <a:cubicBezTo>
                    <a:pt x="641" y="1532"/>
                    <a:pt x="641" y="1531"/>
                    <a:pt x="641" y="1530"/>
                  </a:cubicBezTo>
                  <a:cubicBezTo>
                    <a:pt x="641" y="1529"/>
                    <a:pt x="642" y="1528"/>
                    <a:pt x="642" y="1527"/>
                  </a:cubicBezTo>
                  <a:cubicBezTo>
                    <a:pt x="642" y="1524"/>
                    <a:pt x="644" y="1520"/>
                    <a:pt x="645" y="1518"/>
                  </a:cubicBezTo>
                  <a:cubicBezTo>
                    <a:pt x="647" y="1509"/>
                    <a:pt x="649" y="1498"/>
                    <a:pt x="654" y="1490"/>
                  </a:cubicBezTo>
                  <a:cubicBezTo>
                    <a:pt x="654" y="1489"/>
                    <a:pt x="654" y="1489"/>
                    <a:pt x="654" y="1489"/>
                  </a:cubicBezTo>
                  <a:cubicBezTo>
                    <a:pt x="655" y="1486"/>
                    <a:pt x="657" y="1483"/>
                    <a:pt x="659" y="1481"/>
                  </a:cubicBezTo>
                  <a:cubicBezTo>
                    <a:pt x="661" y="1480"/>
                    <a:pt x="662" y="1479"/>
                    <a:pt x="664" y="1478"/>
                  </a:cubicBezTo>
                  <a:cubicBezTo>
                    <a:pt x="669" y="1474"/>
                    <a:pt x="675" y="1472"/>
                    <a:pt x="682" y="1471"/>
                  </a:cubicBezTo>
                  <a:cubicBezTo>
                    <a:pt x="683" y="1471"/>
                    <a:pt x="683" y="1471"/>
                    <a:pt x="684" y="1471"/>
                  </a:cubicBezTo>
                  <a:cubicBezTo>
                    <a:pt x="688" y="1470"/>
                    <a:pt x="694" y="1468"/>
                    <a:pt x="699" y="1468"/>
                  </a:cubicBezTo>
                  <a:cubicBezTo>
                    <a:pt x="706" y="1468"/>
                    <a:pt x="706" y="1468"/>
                    <a:pt x="706" y="1468"/>
                  </a:cubicBezTo>
                  <a:cubicBezTo>
                    <a:pt x="708" y="1468"/>
                    <a:pt x="712" y="1468"/>
                    <a:pt x="714" y="1468"/>
                  </a:cubicBezTo>
                  <a:cubicBezTo>
                    <a:pt x="729" y="1468"/>
                    <a:pt x="746" y="1468"/>
                    <a:pt x="761" y="1468"/>
                  </a:cubicBezTo>
                  <a:cubicBezTo>
                    <a:pt x="763" y="1468"/>
                    <a:pt x="765" y="1468"/>
                    <a:pt x="768" y="1468"/>
                  </a:cubicBezTo>
                  <a:cubicBezTo>
                    <a:pt x="770" y="1468"/>
                    <a:pt x="770" y="1468"/>
                    <a:pt x="770" y="1468"/>
                  </a:cubicBezTo>
                  <a:cubicBezTo>
                    <a:pt x="771" y="1468"/>
                    <a:pt x="771" y="1468"/>
                    <a:pt x="773" y="1468"/>
                  </a:cubicBezTo>
                  <a:cubicBezTo>
                    <a:pt x="775" y="1468"/>
                    <a:pt x="777" y="1468"/>
                    <a:pt x="779" y="1470"/>
                  </a:cubicBezTo>
                  <a:cubicBezTo>
                    <a:pt x="791" y="1471"/>
                    <a:pt x="805" y="1474"/>
                    <a:pt x="807" y="1484"/>
                  </a:cubicBezTo>
                  <a:cubicBezTo>
                    <a:pt x="807" y="1485"/>
                    <a:pt x="807" y="1485"/>
                    <a:pt x="807" y="1485"/>
                  </a:cubicBezTo>
                  <a:cubicBezTo>
                    <a:pt x="807" y="1485"/>
                    <a:pt x="807" y="1485"/>
                    <a:pt x="807" y="1486"/>
                  </a:cubicBezTo>
                  <a:cubicBezTo>
                    <a:pt x="808" y="1497"/>
                    <a:pt x="803" y="1513"/>
                    <a:pt x="800" y="1524"/>
                  </a:cubicBezTo>
                  <a:close/>
                  <a:moveTo>
                    <a:pt x="1038" y="1639"/>
                  </a:moveTo>
                  <a:cubicBezTo>
                    <a:pt x="1038" y="1645"/>
                    <a:pt x="1038" y="1652"/>
                    <a:pt x="1038" y="1659"/>
                  </a:cubicBezTo>
                  <a:cubicBezTo>
                    <a:pt x="1038" y="1662"/>
                    <a:pt x="1038" y="1662"/>
                    <a:pt x="1038" y="1662"/>
                  </a:cubicBezTo>
                  <a:cubicBezTo>
                    <a:pt x="1038" y="1665"/>
                    <a:pt x="1037" y="1670"/>
                    <a:pt x="1035" y="1673"/>
                  </a:cubicBezTo>
                  <a:cubicBezTo>
                    <a:pt x="1034" y="1674"/>
                    <a:pt x="1034" y="1674"/>
                    <a:pt x="1034" y="1674"/>
                  </a:cubicBezTo>
                  <a:cubicBezTo>
                    <a:pt x="1033" y="1675"/>
                    <a:pt x="1032" y="1676"/>
                    <a:pt x="1031" y="1677"/>
                  </a:cubicBezTo>
                  <a:cubicBezTo>
                    <a:pt x="1026" y="1682"/>
                    <a:pt x="1019" y="1685"/>
                    <a:pt x="1010" y="1687"/>
                  </a:cubicBezTo>
                  <a:cubicBezTo>
                    <a:pt x="1007" y="1688"/>
                    <a:pt x="1005" y="1688"/>
                    <a:pt x="1003" y="1688"/>
                  </a:cubicBezTo>
                  <a:cubicBezTo>
                    <a:pt x="1002" y="1688"/>
                    <a:pt x="1001" y="1688"/>
                    <a:pt x="1001" y="1689"/>
                  </a:cubicBezTo>
                  <a:cubicBezTo>
                    <a:pt x="998" y="1689"/>
                    <a:pt x="995" y="1689"/>
                    <a:pt x="993" y="1689"/>
                  </a:cubicBezTo>
                  <a:cubicBezTo>
                    <a:pt x="907" y="1689"/>
                    <a:pt x="907" y="1689"/>
                    <a:pt x="907" y="1689"/>
                  </a:cubicBezTo>
                  <a:cubicBezTo>
                    <a:pt x="897" y="1689"/>
                    <a:pt x="884" y="1687"/>
                    <a:pt x="875" y="1682"/>
                  </a:cubicBezTo>
                  <a:cubicBezTo>
                    <a:pt x="875" y="1681"/>
                    <a:pt x="875" y="1681"/>
                    <a:pt x="875" y="1681"/>
                  </a:cubicBezTo>
                  <a:cubicBezTo>
                    <a:pt x="874" y="1680"/>
                    <a:pt x="872" y="1679"/>
                    <a:pt x="870" y="1678"/>
                  </a:cubicBezTo>
                  <a:cubicBezTo>
                    <a:pt x="869" y="1677"/>
                    <a:pt x="868" y="1675"/>
                    <a:pt x="867" y="1674"/>
                  </a:cubicBezTo>
                  <a:cubicBezTo>
                    <a:pt x="867" y="1674"/>
                    <a:pt x="867" y="1674"/>
                    <a:pt x="867" y="1673"/>
                  </a:cubicBezTo>
                  <a:cubicBezTo>
                    <a:pt x="865" y="1670"/>
                    <a:pt x="864" y="1667"/>
                    <a:pt x="864" y="1662"/>
                  </a:cubicBezTo>
                  <a:cubicBezTo>
                    <a:pt x="865" y="1656"/>
                    <a:pt x="865" y="1656"/>
                    <a:pt x="865" y="1656"/>
                  </a:cubicBezTo>
                  <a:cubicBezTo>
                    <a:pt x="867" y="1643"/>
                    <a:pt x="868" y="1629"/>
                    <a:pt x="870" y="1616"/>
                  </a:cubicBezTo>
                  <a:cubicBezTo>
                    <a:pt x="870" y="1615"/>
                    <a:pt x="870" y="1615"/>
                    <a:pt x="870" y="1615"/>
                  </a:cubicBezTo>
                  <a:cubicBezTo>
                    <a:pt x="870" y="1615"/>
                    <a:pt x="870" y="1615"/>
                    <a:pt x="870" y="1614"/>
                  </a:cubicBezTo>
                  <a:cubicBezTo>
                    <a:pt x="875" y="1584"/>
                    <a:pt x="935" y="1591"/>
                    <a:pt x="957" y="1591"/>
                  </a:cubicBezTo>
                  <a:cubicBezTo>
                    <a:pt x="977" y="1591"/>
                    <a:pt x="1025" y="1585"/>
                    <a:pt x="1036" y="1608"/>
                  </a:cubicBezTo>
                  <a:cubicBezTo>
                    <a:pt x="1037" y="1610"/>
                    <a:pt x="1038" y="1612"/>
                    <a:pt x="1038" y="1615"/>
                  </a:cubicBezTo>
                  <a:cubicBezTo>
                    <a:pt x="1038" y="1639"/>
                    <a:pt x="1038" y="1639"/>
                    <a:pt x="1038" y="1639"/>
                  </a:cubicBezTo>
                  <a:close/>
                  <a:moveTo>
                    <a:pt x="1037" y="1524"/>
                  </a:moveTo>
                  <a:cubicBezTo>
                    <a:pt x="1037" y="1526"/>
                    <a:pt x="1037" y="1526"/>
                    <a:pt x="1037" y="1526"/>
                  </a:cubicBezTo>
                  <a:cubicBezTo>
                    <a:pt x="1037" y="1529"/>
                    <a:pt x="1036" y="1531"/>
                    <a:pt x="1035" y="1533"/>
                  </a:cubicBezTo>
                  <a:cubicBezTo>
                    <a:pt x="1024" y="1554"/>
                    <a:pt x="971" y="1549"/>
                    <a:pt x="952" y="1549"/>
                  </a:cubicBezTo>
                  <a:cubicBezTo>
                    <a:pt x="941" y="1549"/>
                    <a:pt x="930" y="1549"/>
                    <a:pt x="918" y="1549"/>
                  </a:cubicBezTo>
                  <a:cubicBezTo>
                    <a:pt x="908" y="1549"/>
                    <a:pt x="895" y="1547"/>
                    <a:pt x="885" y="1540"/>
                  </a:cubicBezTo>
                  <a:cubicBezTo>
                    <a:pt x="884" y="1539"/>
                    <a:pt x="884" y="1539"/>
                    <a:pt x="884" y="1539"/>
                  </a:cubicBezTo>
                  <a:cubicBezTo>
                    <a:pt x="883" y="1538"/>
                    <a:pt x="883" y="1538"/>
                    <a:pt x="883" y="1538"/>
                  </a:cubicBezTo>
                  <a:cubicBezTo>
                    <a:pt x="882" y="1537"/>
                    <a:pt x="882" y="1537"/>
                    <a:pt x="882" y="1536"/>
                  </a:cubicBezTo>
                  <a:cubicBezTo>
                    <a:pt x="882" y="1536"/>
                    <a:pt x="882" y="1536"/>
                    <a:pt x="881" y="1536"/>
                  </a:cubicBezTo>
                  <a:cubicBezTo>
                    <a:pt x="881" y="1534"/>
                    <a:pt x="880" y="1533"/>
                    <a:pt x="880" y="1532"/>
                  </a:cubicBezTo>
                  <a:cubicBezTo>
                    <a:pt x="879" y="1530"/>
                    <a:pt x="879" y="1529"/>
                    <a:pt x="879" y="1527"/>
                  </a:cubicBezTo>
                  <a:cubicBezTo>
                    <a:pt x="879" y="1525"/>
                    <a:pt x="879" y="1525"/>
                    <a:pt x="879" y="1525"/>
                  </a:cubicBezTo>
                  <a:cubicBezTo>
                    <a:pt x="880" y="1523"/>
                    <a:pt x="880" y="1520"/>
                    <a:pt x="880" y="1518"/>
                  </a:cubicBezTo>
                  <a:cubicBezTo>
                    <a:pt x="880" y="1517"/>
                    <a:pt x="880" y="1517"/>
                    <a:pt x="880" y="1517"/>
                  </a:cubicBezTo>
                  <a:cubicBezTo>
                    <a:pt x="881" y="1509"/>
                    <a:pt x="881" y="1499"/>
                    <a:pt x="883" y="1491"/>
                  </a:cubicBezTo>
                  <a:cubicBezTo>
                    <a:pt x="883" y="1488"/>
                    <a:pt x="883" y="1488"/>
                    <a:pt x="883" y="1488"/>
                  </a:cubicBezTo>
                  <a:cubicBezTo>
                    <a:pt x="884" y="1486"/>
                    <a:pt x="885" y="1483"/>
                    <a:pt x="887" y="1481"/>
                  </a:cubicBezTo>
                  <a:cubicBezTo>
                    <a:pt x="889" y="1479"/>
                    <a:pt x="891" y="1478"/>
                    <a:pt x="894" y="1476"/>
                  </a:cubicBezTo>
                  <a:cubicBezTo>
                    <a:pt x="895" y="1476"/>
                    <a:pt x="895" y="1475"/>
                    <a:pt x="896" y="1475"/>
                  </a:cubicBezTo>
                  <a:cubicBezTo>
                    <a:pt x="896" y="1475"/>
                    <a:pt x="897" y="1475"/>
                    <a:pt x="897" y="1474"/>
                  </a:cubicBezTo>
                  <a:cubicBezTo>
                    <a:pt x="898" y="1474"/>
                    <a:pt x="898" y="1474"/>
                    <a:pt x="898" y="1474"/>
                  </a:cubicBezTo>
                  <a:cubicBezTo>
                    <a:pt x="899" y="1473"/>
                    <a:pt x="901" y="1473"/>
                    <a:pt x="902" y="1472"/>
                  </a:cubicBezTo>
                  <a:cubicBezTo>
                    <a:pt x="903" y="1472"/>
                    <a:pt x="903" y="1472"/>
                    <a:pt x="904" y="1472"/>
                  </a:cubicBezTo>
                  <a:cubicBezTo>
                    <a:pt x="905" y="1471"/>
                    <a:pt x="907" y="1471"/>
                    <a:pt x="908" y="1471"/>
                  </a:cubicBezTo>
                  <a:cubicBezTo>
                    <a:pt x="909" y="1471"/>
                    <a:pt x="909" y="1470"/>
                    <a:pt x="910" y="1470"/>
                  </a:cubicBezTo>
                  <a:cubicBezTo>
                    <a:pt x="911" y="1470"/>
                    <a:pt x="912" y="1470"/>
                    <a:pt x="912" y="1470"/>
                  </a:cubicBezTo>
                  <a:cubicBezTo>
                    <a:pt x="916" y="1468"/>
                    <a:pt x="920" y="1468"/>
                    <a:pt x="925" y="1468"/>
                  </a:cubicBezTo>
                  <a:cubicBezTo>
                    <a:pt x="928" y="1468"/>
                    <a:pt x="928" y="1468"/>
                    <a:pt x="928" y="1468"/>
                  </a:cubicBezTo>
                  <a:cubicBezTo>
                    <a:pt x="932" y="1468"/>
                    <a:pt x="937" y="1468"/>
                    <a:pt x="941" y="1468"/>
                  </a:cubicBezTo>
                  <a:cubicBezTo>
                    <a:pt x="997" y="1468"/>
                    <a:pt x="997" y="1468"/>
                    <a:pt x="997" y="1468"/>
                  </a:cubicBezTo>
                  <a:cubicBezTo>
                    <a:pt x="998" y="1468"/>
                    <a:pt x="999" y="1468"/>
                    <a:pt x="1001" y="1468"/>
                  </a:cubicBezTo>
                  <a:cubicBezTo>
                    <a:pt x="1002" y="1468"/>
                    <a:pt x="1002" y="1468"/>
                    <a:pt x="1002" y="1468"/>
                  </a:cubicBezTo>
                  <a:cubicBezTo>
                    <a:pt x="1003" y="1468"/>
                    <a:pt x="1005" y="1468"/>
                    <a:pt x="1006" y="1468"/>
                  </a:cubicBezTo>
                  <a:cubicBezTo>
                    <a:pt x="1018" y="1470"/>
                    <a:pt x="1030" y="1473"/>
                    <a:pt x="1034" y="1483"/>
                  </a:cubicBezTo>
                  <a:cubicBezTo>
                    <a:pt x="1035" y="1483"/>
                    <a:pt x="1035" y="1484"/>
                    <a:pt x="1035" y="1485"/>
                  </a:cubicBezTo>
                  <a:cubicBezTo>
                    <a:pt x="1036" y="1485"/>
                    <a:pt x="1036" y="1485"/>
                    <a:pt x="1036" y="1485"/>
                  </a:cubicBezTo>
                  <a:cubicBezTo>
                    <a:pt x="1039" y="1497"/>
                    <a:pt x="1036" y="1512"/>
                    <a:pt x="1037" y="1524"/>
                  </a:cubicBezTo>
                  <a:close/>
                  <a:moveTo>
                    <a:pt x="231" y="1302"/>
                  </a:moveTo>
                  <a:cubicBezTo>
                    <a:pt x="172" y="1302"/>
                    <a:pt x="123" y="1254"/>
                    <a:pt x="123" y="1195"/>
                  </a:cubicBezTo>
                  <a:cubicBezTo>
                    <a:pt x="123" y="222"/>
                    <a:pt x="123" y="222"/>
                    <a:pt x="123" y="222"/>
                  </a:cubicBezTo>
                  <a:cubicBezTo>
                    <a:pt x="123" y="162"/>
                    <a:pt x="172" y="115"/>
                    <a:pt x="231" y="115"/>
                  </a:cubicBezTo>
                  <a:cubicBezTo>
                    <a:pt x="1818" y="115"/>
                    <a:pt x="1818" y="115"/>
                    <a:pt x="1818" y="115"/>
                  </a:cubicBezTo>
                  <a:cubicBezTo>
                    <a:pt x="1877" y="115"/>
                    <a:pt x="1925" y="162"/>
                    <a:pt x="1925" y="222"/>
                  </a:cubicBezTo>
                  <a:cubicBezTo>
                    <a:pt x="1925" y="1195"/>
                    <a:pt x="1925" y="1195"/>
                    <a:pt x="1925" y="1195"/>
                  </a:cubicBezTo>
                  <a:cubicBezTo>
                    <a:pt x="1925" y="1254"/>
                    <a:pt x="1877" y="1302"/>
                    <a:pt x="1818" y="1302"/>
                  </a:cubicBezTo>
                  <a:cubicBezTo>
                    <a:pt x="231" y="1302"/>
                    <a:pt x="231" y="1302"/>
                    <a:pt x="231" y="1302"/>
                  </a:cubicBezTo>
                  <a:close/>
                  <a:moveTo>
                    <a:pt x="1883" y="1533"/>
                  </a:moveTo>
                  <a:cubicBezTo>
                    <a:pt x="1883" y="1536"/>
                    <a:pt x="1882" y="1538"/>
                    <a:pt x="1880" y="1540"/>
                  </a:cubicBezTo>
                  <a:cubicBezTo>
                    <a:pt x="1879" y="1540"/>
                    <a:pt x="1879" y="1540"/>
                    <a:pt x="1879" y="1540"/>
                  </a:cubicBezTo>
                  <a:cubicBezTo>
                    <a:pt x="1879" y="1541"/>
                    <a:pt x="1879" y="1541"/>
                    <a:pt x="1878" y="1541"/>
                  </a:cubicBezTo>
                  <a:cubicBezTo>
                    <a:pt x="1878" y="1541"/>
                    <a:pt x="1878" y="1541"/>
                    <a:pt x="1877" y="1542"/>
                  </a:cubicBezTo>
                  <a:cubicBezTo>
                    <a:pt x="1877" y="1542"/>
                    <a:pt x="1876" y="1542"/>
                    <a:pt x="1876" y="1543"/>
                  </a:cubicBezTo>
                  <a:cubicBezTo>
                    <a:pt x="1875" y="1543"/>
                    <a:pt x="1875" y="1543"/>
                    <a:pt x="1874" y="1543"/>
                  </a:cubicBezTo>
                  <a:cubicBezTo>
                    <a:pt x="1863" y="1548"/>
                    <a:pt x="1849" y="1547"/>
                    <a:pt x="1837" y="1547"/>
                  </a:cubicBezTo>
                  <a:cubicBezTo>
                    <a:pt x="1777" y="1547"/>
                    <a:pt x="1777" y="1547"/>
                    <a:pt x="1777" y="1547"/>
                  </a:cubicBezTo>
                  <a:cubicBezTo>
                    <a:pt x="1765" y="1547"/>
                    <a:pt x="1753" y="1545"/>
                    <a:pt x="1742" y="1540"/>
                  </a:cubicBezTo>
                  <a:cubicBezTo>
                    <a:pt x="1738" y="1538"/>
                    <a:pt x="1734" y="1536"/>
                    <a:pt x="1731" y="1533"/>
                  </a:cubicBezTo>
                  <a:cubicBezTo>
                    <a:pt x="1728" y="1530"/>
                    <a:pt x="1725" y="1528"/>
                    <a:pt x="1723" y="1525"/>
                  </a:cubicBezTo>
                  <a:cubicBezTo>
                    <a:pt x="1721" y="1520"/>
                    <a:pt x="1721" y="1520"/>
                    <a:pt x="1721" y="1520"/>
                  </a:cubicBezTo>
                  <a:cubicBezTo>
                    <a:pt x="1715" y="1509"/>
                    <a:pt x="1706" y="1498"/>
                    <a:pt x="1701" y="1486"/>
                  </a:cubicBezTo>
                  <a:cubicBezTo>
                    <a:pt x="1697" y="1478"/>
                    <a:pt x="1701" y="1474"/>
                    <a:pt x="1708" y="1471"/>
                  </a:cubicBezTo>
                  <a:cubicBezTo>
                    <a:pt x="1710" y="1470"/>
                    <a:pt x="1712" y="1468"/>
                    <a:pt x="1715" y="1468"/>
                  </a:cubicBezTo>
                  <a:cubicBezTo>
                    <a:pt x="1719" y="1467"/>
                    <a:pt x="1724" y="1466"/>
                    <a:pt x="1729" y="1466"/>
                  </a:cubicBezTo>
                  <a:cubicBezTo>
                    <a:pt x="1737" y="1466"/>
                    <a:pt x="1737" y="1466"/>
                    <a:pt x="1737" y="1466"/>
                  </a:cubicBezTo>
                  <a:cubicBezTo>
                    <a:pt x="1754" y="1466"/>
                    <a:pt x="1769" y="1466"/>
                    <a:pt x="1785" y="1466"/>
                  </a:cubicBezTo>
                  <a:cubicBezTo>
                    <a:pt x="1786" y="1466"/>
                    <a:pt x="1786" y="1466"/>
                    <a:pt x="1786" y="1466"/>
                  </a:cubicBezTo>
                  <a:cubicBezTo>
                    <a:pt x="1801" y="1466"/>
                    <a:pt x="1801" y="1466"/>
                    <a:pt x="1801" y="1466"/>
                  </a:cubicBezTo>
                  <a:cubicBezTo>
                    <a:pt x="1807" y="1466"/>
                    <a:pt x="1813" y="1466"/>
                    <a:pt x="1818" y="1467"/>
                  </a:cubicBezTo>
                  <a:cubicBezTo>
                    <a:pt x="1821" y="1468"/>
                    <a:pt x="1825" y="1470"/>
                    <a:pt x="1828" y="1471"/>
                  </a:cubicBezTo>
                  <a:cubicBezTo>
                    <a:pt x="1829" y="1471"/>
                    <a:pt x="1829" y="1471"/>
                    <a:pt x="1830" y="1471"/>
                  </a:cubicBezTo>
                  <a:cubicBezTo>
                    <a:pt x="1830" y="1472"/>
                    <a:pt x="1830" y="1472"/>
                    <a:pt x="1831" y="1472"/>
                  </a:cubicBezTo>
                  <a:cubicBezTo>
                    <a:pt x="1832" y="1472"/>
                    <a:pt x="1832" y="1472"/>
                    <a:pt x="1832" y="1472"/>
                  </a:cubicBezTo>
                  <a:cubicBezTo>
                    <a:pt x="1838" y="1474"/>
                    <a:pt x="1842" y="1476"/>
                    <a:pt x="1846" y="1478"/>
                  </a:cubicBezTo>
                  <a:cubicBezTo>
                    <a:pt x="1849" y="1481"/>
                    <a:pt x="1852" y="1483"/>
                    <a:pt x="1854" y="1486"/>
                  </a:cubicBezTo>
                  <a:cubicBezTo>
                    <a:pt x="1867" y="1504"/>
                    <a:pt x="1867" y="1504"/>
                    <a:pt x="1867" y="1504"/>
                  </a:cubicBezTo>
                  <a:cubicBezTo>
                    <a:pt x="1870" y="1509"/>
                    <a:pt x="1877" y="1517"/>
                    <a:pt x="1880" y="1524"/>
                  </a:cubicBezTo>
                  <a:cubicBezTo>
                    <a:pt x="1882" y="1527"/>
                    <a:pt x="1883" y="1530"/>
                    <a:pt x="1883" y="1533"/>
                  </a:cubicBezTo>
                  <a:close/>
                  <a:moveTo>
                    <a:pt x="1121" y="1536"/>
                  </a:moveTo>
                  <a:cubicBezTo>
                    <a:pt x="1121" y="1536"/>
                    <a:pt x="1120" y="1536"/>
                    <a:pt x="1120" y="1534"/>
                  </a:cubicBezTo>
                  <a:cubicBezTo>
                    <a:pt x="1118" y="1532"/>
                    <a:pt x="1117" y="1529"/>
                    <a:pt x="1116" y="1526"/>
                  </a:cubicBezTo>
                  <a:cubicBezTo>
                    <a:pt x="1116" y="1523"/>
                    <a:pt x="1116" y="1523"/>
                    <a:pt x="1116" y="1523"/>
                  </a:cubicBezTo>
                  <a:cubicBezTo>
                    <a:pt x="1116" y="1521"/>
                    <a:pt x="1116" y="1519"/>
                    <a:pt x="1116" y="1517"/>
                  </a:cubicBezTo>
                  <a:cubicBezTo>
                    <a:pt x="1115" y="1509"/>
                    <a:pt x="1113" y="1499"/>
                    <a:pt x="1114" y="1490"/>
                  </a:cubicBezTo>
                  <a:cubicBezTo>
                    <a:pt x="1114" y="1488"/>
                    <a:pt x="1114" y="1488"/>
                    <a:pt x="1114" y="1488"/>
                  </a:cubicBezTo>
                  <a:cubicBezTo>
                    <a:pt x="1113" y="1485"/>
                    <a:pt x="1114" y="1482"/>
                    <a:pt x="1116" y="1480"/>
                  </a:cubicBezTo>
                  <a:cubicBezTo>
                    <a:pt x="1118" y="1478"/>
                    <a:pt x="1120" y="1476"/>
                    <a:pt x="1124" y="1474"/>
                  </a:cubicBezTo>
                  <a:cubicBezTo>
                    <a:pt x="1127" y="1472"/>
                    <a:pt x="1131" y="1471"/>
                    <a:pt x="1135" y="1470"/>
                  </a:cubicBezTo>
                  <a:cubicBezTo>
                    <a:pt x="1137" y="1470"/>
                    <a:pt x="1137" y="1470"/>
                    <a:pt x="1137" y="1470"/>
                  </a:cubicBezTo>
                  <a:cubicBezTo>
                    <a:pt x="1139" y="1468"/>
                    <a:pt x="1141" y="1468"/>
                    <a:pt x="1142" y="1468"/>
                  </a:cubicBezTo>
                  <a:cubicBezTo>
                    <a:pt x="1143" y="1468"/>
                    <a:pt x="1144" y="1468"/>
                    <a:pt x="1145" y="1468"/>
                  </a:cubicBezTo>
                  <a:cubicBezTo>
                    <a:pt x="1152" y="1467"/>
                    <a:pt x="1160" y="1467"/>
                    <a:pt x="1169" y="1467"/>
                  </a:cubicBezTo>
                  <a:cubicBezTo>
                    <a:pt x="1223" y="1467"/>
                    <a:pt x="1223" y="1467"/>
                    <a:pt x="1223" y="1467"/>
                  </a:cubicBezTo>
                  <a:cubicBezTo>
                    <a:pt x="1226" y="1467"/>
                    <a:pt x="1230" y="1467"/>
                    <a:pt x="1233" y="1468"/>
                  </a:cubicBezTo>
                  <a:cubicBezTo>
                    <a:pt x="1247" y="1470"/>
                    <a:pt x="1264" y="1474"/>
                    <a:pt x="1266" y="1487"/>
                  </a:cubicBezTo>
                  <a:cubicBezTo>
                    <a:pt x="1270" y="1499"/>
                    <a:pt x="1271" y="1512"/>
                    <a:pt x="1273" y="1524"/>
                  </a:cubicBezTo>
                  <a:cubicBezTo>
                    <a:pt x="1274" y="1526"/>
                    <a:pt x="1274" y="1526"/>
                    <a:pt x="1274" y="1526"/>
                  </a:cubicBezTo>
                  <a:cubicBezTo>
                    <a:pt x="1274" y="1528"/>
                    <a:pt x="1274" y="1531"/>
                    <a:pt x="1273" y="1533"/>
                  </a:cubicBezTo>
                  <a:cubicBezTo>
                    <a:pt x="1273" y="1533"/>
                    <a:pt x="1273" y="1534"/>
                    <a:pt x="1272" y="1534"/>
                  </a:cubicBezTo>
                  <a:cubicBezTo>
                    <a:pt x="1269" y="1541"/>
                    <a:pt x="1263" y="1544"/>
                    <a:pt x="1254" y="1546"/>
                  </a:cubicBezTo>
                  <a:cubicBezTo>
                    <a:pt x="1253" y="1546"/>
                    <a:pt x="1253" y="1546"/>
                    <a:pt x="1252" y="1546"/>
                  </a:cubicBezTo>
                  <a:cubicBezTo>
                    <a:pt x="1251" y="1547"/>
                    <a:pt x="1251" y="1547"/>
                    <a:pt x="1250" y="1547"/>
                  </a:cubicBezTo>
                  <a:cubicBezTo>
                    <a:pt x="1249" y="1547"/>
                    <a:pt x="1249" y="1547"/>
                    <a:pt x="1248" y="1547"/>
                  </a:cubicBezTo>
                  <a:cubicBezTo>
                    <a:pt x="1247" y="1547"/>
                    <a:pt x="1245" y="1548"/>
                    <a:pt x="1244" y="1548"/>
                  </a:cubicBezTo>
                  <a:cubicBezTo>
                    <a:pt x="1225" y="1550"/>
                    <a:pt x="1204" y="1548"/>
                    <a:pt x="1194" y="1548"/>
                  </a:cubicBezTo>
                  <a:cubicBezTo>
                    <a:pt x="1159" y="1548"/>
                    <a:pt x="1159" y="1548"/>
                    <a:pt x="1159" y="1548"/>
                  </a:cubicBezTo>
                  <a:cubicBezTo>
                    <a:pt x="1156" y="1548"/>
                    <a:pt x="1154" y="1548"/>
                    <a:pt x="1151" y="1548"/>
                  </a:cubicBezTo>
                  <a:cubicBezTo>
                    <a:pt x="1149" y="1548"/>
                    <a:pt x="1147" y="1547"/>
                    <a:pt x="1145" y="1547"/>
                  </a:cubicBezTo>
                  <a:cubicBezTo>
                    <a:pt x="1144" y="1547"/>
                    <a:pt x="1144" y="1547"/>
                    <a:pt x="1144" y="1547"/>
                  </a:cubicBezTo>
                  <a:cubicBezTo>
                    <a:pt x="1143" y="1547"/>
                    <a:pt x="1143" y="1547"/>
                    <a:pt x="1143" y="1547"/>
                  </a:cubicBezTo>
                  <a:cubicBezTo>
                    <a:pt x="1141" y="1546"/>
                    <a:pt x="1139" y="1546"/>
                    <a:pt x="1137" y="1545"/>
                  </a:cubicBezTo>
                  <a:cubicBezTo>
                    <a:pt x="1135" y="1545"/>
                    <a:pt x="1135" y="1544"/>
                    <a:pt x="1134" y="1544"/>
                  </a:cubicBezTo>
                  <a:cubicBezTo>
                    <a:pt x="1132" y="1543"/>
                    <a:pt x="1131" y="1543"/>
                    <a:pt x="1129" y="1542"/>
                  </a:cubicBezTo>
                  <a:cubicBezTo>
                    <a:pt x="1127" y="1541"/>
                    <a:pt x="1125" y="1539"/>
                    <a:pt x="1123" y="1538"/>
                  </a:cubicBezTo>
                  <a:cubicBezTo>
                    <a:pt x="1122" y="1537"/>
                    <a:pt x="1122" y="1537"/>
                    <a:pt x="1122" y="1537"/>
                  </a:cubicBezTo>
                  <a:lnTo>
                    <a:pt x="1121" y="1536"/>
                  </a:lnTo>
                  <a:close/>
                  <a:moveTo>
                    <a:pt x="1131" y="1673"/>
                  </a:moveTo>
                  <a:cubicBezTo>
                    <a:pt x="1128" y="1669"/>
                    <a:pt x="1127" y="1665"/>
                    <a:pt x="1126" y="1662"/>
                  </a:cubicBezTo>
                  <a:cubicBezTo>
                    <a:pt x="1126" y="1657"/>
                    <a:pt x="1126" y="1657"/>
                    <a:pt x="1126" y="1657"/>
                  </a:cubicBezTo>
                  <a:cubicBezTo>
                    <a:pt x="1125" y="1643"/>
                    <a:pt x="1124" y="1629"/>
                    <a:pt x="1123" y="1616"/>
                  </a:cubicBezTo>
                  <a:cubicBezTo>
                    <a:pt x="1123" y="1615"/>
                    <a:pt x="1123" y="1615"/>
                    <a:pt x="1123" y="1615"/>
                  </a:cubicBezTo>
                  <a:cubicBezTo>
                    <a:pt x="1123" y="1614"/>
                    <a:pt x="1123" y="1613"/>
                    <a:pt x="1123" y="1612"/>
                  </a:cubicBezTo>
                  <a:cubicBezTo>
                    <a:pt x="1126" y="1583"/>
                    <a:pt x="1188" y="1590"/>
                    <a:pt x="1208" y="1590"/>
                  </a:cubicBezTo>
                  <a:cubicBezTo>
                    <a:pt x="1231" y="1590"/>
                    <a:pt x="1275" y="1585"/>
                    <a:pt x="1288" y="1608"/>
                  </a:cubicBezTo>
                  <a:cubicBezTo>
                    <a:pt x="1290" y="1610"/>
                    <a:pt x="1292" y="1612"/>
                    <a:pt x="1292" y="1614"/>
                  </a:cubicBezTo>
                  <a:cubicBezTo>
                    <a:pt x="1293" y="1617"/>
                    <a:pt x="1293" y="1617"/>
                    <a:pt x="1293" y="1617"/>
                  </a:cubicBezTo>
                  <a:cubicBezTo>
                    <a:pt x="1294" y="1624"/>
                    <a:pt x="1295" y="1630"/>
                    <a:pt x="1297" y="1638"/>
                  </a:cubicBezTo>
                  <a:cubicBezTo>
                    <a:pt x="1301" y="1661"/>
                    <a:pt x="1301" y="1661"/>
                    <a:pt x="1301" y="1661"/>
                  </a:cubicBezTo>
                  <a:cubicBezTo>
                    <a:pt x="1302" y="1665"/>
                    <a:pt x="1301" y="1669"/>
                    <a:pt x="1300" y="1672"/>
                  </a:cubicBezTo>
                  <a:cubicBezTo>
                    <a:pt x="1299" y="1674"/>
                    <a:pt x="1297" y="1676"/>
                    <a:pt x="1295" y="1678"/>
                  </a:cubicBezTo>
                  <a:cubicBezTo>
                    <a:pt x="1295" y="1678"/>
                    <a:pt x="1294" y="1679"/>
                    <a:pt x="1293" y="1680"/>
                  </a:cubicBezTo>
                  <a:cubicBezTo>
                    <a:pt x="1293" y="1680"/>
                    <a:pt x="1292" y="1680"/>
                    <a:pt x="1292" y="1681"/>
                  </a:cubicBezTo>
                  <a:cubicBezTo>
                    <a:pt x="1291" y="1681"/>
                    <a:pt x="1291" y="1681"/>
                    <a:pt x="1291" y="1681"/>
                  </a:cubicBezTo>
                  <a:cubicBezTo>
                    <a:pt x="1290" y="1682"/>
                    <a:pt x="1288" y="1682"/>
                    <a:pt x="1286" y="1683"/>
                  </a:cubicBezTo>
                  <a:cubicBezTo>
                    <a:pt x="1285" y="1684"/>
                    <a:pt x="1284" y="1684"/>
                    <a:pt x="1283" y="1685"/>
                  </a:cubicBezTo>
                  <a:cubicBezTo>
                    <a:pt x="1282" y="1685"/>
                    <a:pt x="1281" y="1685"/>
                    <a:pt x="1281" y="1685"/>
                  </a:cubicBezTo>
                  <a:cubicBezTo>
                    <a:pt x="1280" y="1686"/>
                    <a:pt x="1279" y="1686"/>
                    <a:pt x="1278" y="1686"/>
                  </a:cubicBezTo>
                  <a:cubicBezTo>
                    <a:pt x="1277" y="1686"/>
                    <a:pt x="1276" y="1687"/>
                    <a:pt x="1275" y="1687"/>
                  </a:cubicBezTo>
                  <a:cubicBezTo>
                    <a:pt x="1274" y="1687"/>
                    <a:pt x="1274" y="1687"/>
                    <a:pt x="1274" y="1687"/>
                  </a:cubicBezTo>
                  <a:cubicBezTo>
                    <a:pt x="1272" y="1687"/>
                    <a:pt x="1270" y="1688"/>
                    <a:pt x="1268" y="1688"/>
                  </a:cubicBezTo>
                  <a:cubicBezTo>
                    <a:pt x="1265" y="1688"/>
                    <a:pt x="1263" y="1688"/>
                    <a:pt x="1261" y="1688"/>
                  </a:cubicBezTo>
                  <a:cubicBezTo>
                    <a:pt x="1260" y="1688"/>
                    <a:pt x="1260" y="1688"/>
                    <a:pt x="1260" y="1688"/>
                  </a:cubicBezTo>
                  <a:cubicBezTo>
                    <a:pt x="1232" y="1688"/>
                    <a:pt x="1204" y="1688"/>
                    <a:pt x="1175" y="1689"/>
                  </a:cubicBezTo>
                  <a:cubicBezTo>
                    <a:pt x="1172" y="1689"/>
                    <a:pt x="1169" y="1688"/>
                    <a:pt x="1166" y="1688"/>
                  </a:cubicBezTo>
                  <a:cubicBezTo>
                    <a:pt x="1165" y="1688"/>
                    <a:pt x="1164" y="1688"/>
                    <a:pt x="1164" y="1688"/>
                  </a:cubicBezTo>
                  <a:cubicBezTo>
                    <a:pt x="1161" y="1687"/>
                    <a:pt x="1159" y="1687"/>
                    <a:pt x="1157" y="1687"/>
                  </a:cubicBezTo>
                  <a:cubicBezTo>
                    <a:pt x="1156" y="1686"/>
                    <a:pt x="1156" y="1686"/>
                    <a:pt x="1156" y="1686"/>
                  </a:cubicBezTo>
                  <a:cubicBezTo>
                    <a:pt x="1153" y="1686"/>
                    <a:pt x="1151" y="1685"/>
                    <a:pt x="1149" y="1684"/>
                  </a:cubicBezTo>
                  <a:cubicBezTo>
                    <a:pt x="1148" y="1684"/>
                    <a:pt x="1147" y="1683"/>
                    <a:pt x="1147" y="1683"/>
                  </a:cubicBezTo>
                  <a:cubicBezTo>
                    <a:pt x="1145" y="1683"/>
                    <a:pt x="1144" y="1682"/>
                    <a:pt x="1143" y="1681"/>
                  </a:cubicBezTo>
                  <a:cubicBezTo>
                    <a:pt x="1142" y="1681"/>
                    <a:pt x="1142" y="1681"/>
                    <a:pt x="1142" y="1681"/>
                  </a:cubicBezTo>
                  <a:cubicBezTo>
                    <a:pt x="1138" y="1679"/>
                    <a:pt x="1133" y="1676"/>
                    <a:pt x="1131" y="1673"/>
                  </a:cubicBezTo>
                  <a:close/>
                  <a:moveTo>
                    <a:pt x="1333" y="1839"/>
                  </a:moveTo>
                  <a:cubicBezTo>
                    <a:pt x="1331" y="1843"/>
                    <a:pt x="1328" y="1846"/>
                    <a:pt x="1324" y="1849"/>
                  </a:cubicBezTo>
                  <a:cubicBezTo>
                    <a:pt x="1320" y="1852"/>
                    <a:pt x="1315" y="1855"/>
                    <a:pt x="1309" y="1856"/>
                  </a:cubicBezTo>
                  <a:cubicBezTo>
                    <a:pt x="1303" y="1858"/>
                    <a:pt x="1297" y="1859"/>
                    <a:pt x="1290" y="1859"/>
                  </a:cubicBezTo>
                  <a:cubicBezTo>
                    <a:pt x="1271" y="1859"/>
                    <a:pt x="1271" y="1859"/>
                    <a:pt x="1271" y="1859"/>
                  </a:cubicBezTo>
                  <a:cubicBezTo>
                    <a:pt x="1270" y="1859"/>
                    <a:pt x="1270" y="1859"/>
                    <a:pt x="1270" y="1859"/>
                  </a:cubicBezTo>
                  <a:cubicBezTo>
                    <a:pt x="1244" y="1859"/>
                    <a:pt x="1219" y="1859"/>
                    <a:pt x="1193" y="1859"/>
                  </a:cubicBezTo>
                  <a:cubicBezTo>
                    <a:pt x="1190" y="1859"/>
                    <a:pt x="1187" y="1859"/>
                    <a:pt x="1184" y="1859"/>
                  </a:cubicBezTo>
                  <a:cubicBezTo>
                    <a:pt x="1183" y="1859"/>
                    <a:pt x="1183" y="1859"/>
                    <a:pt x="1182" y="1859"/>
                  </a:cubicBezTo>
                  <a:cubicBezTo>
                    <a:pt x="1179" y="1858"/>
                    <a:pt x="1177" y="1858"/>
                    <a:pt x="1174" y="1857"/>
                  </a:cubicBezTo>
                  <a:cubicBezTo>
                    <a:pt x="1174" y="1857"/>
                    <a:pt x="1174" y="1857"/>
                    <a:pt x="1173" y="1857"/>
                  </a:cubicBezTo>
                  <a:cubicBezTo>
                    <a:pt x="1161" y="1854"/>
                    <a:pt x="1150" y="1848"/>
                    <a:pt x="1144" y="1839"/>
                  </a:cubicBezTo>
                  <a:cubicBezTo>
                    <a:pt x="1143" y="1838"/>
                    <a:pt x="1142" y="1836"/>
                    <a:pt x="1142" y="1834"/>
                  </a:cubicBezTo>
                  <a:cubicBezTo>
                    <a:pt x="1141" y="1832"/>
                    <a:pt x="1141" y="1831"/>
                    <a:pt x="1141" y="1830"/>
                  </a:cubicBezTo>
                  <a:cubicBezTo>
                    <a:pt x="1140" y="1829"/>
                    <a:pt x="1140" y="1828"/>
                    <a:pt x="1140" y="1827"/>
                  </a:cubicBezTo>
                  <a:cubicBezTo>
                    <a:pt x="1140" y="1826"/>
                    <a:pt x="1140" y="1826"/>
                    <a:pt x="1140" y="1826"/>
                  </a:cubicBezTo>
                  <a:cubicBezTo>
                    <a:pt x="1139" y="1824"/>
                    <a:pt x="1139" y="1824"/>
                    <a:pt x="1139" y="1824"/>
                  </a:cubicBezTo>
                  <a:cubicBezTo>
                    <a:pt x="1138" y="1811"/>
                    <a:pt x="1137" y="1796"/>
                    <a:pt x="1135" y="1782"/>
                  </a:cubicBezTo>
                  <a:cubicBezTo>
                    <a:pt x="1135" y="1779"/>
                    <a:pt x="1135" y="1777"/>
                    <a:pt x="1135" y="1775"/>
                  </a:cubicBezTo>
                  <a:cubicBezTo>
                    <a:pt x="1134" y="1768"/>
                    <a:pt x="1134" y="1768"/>
                    <a:pt x="1134" y="1768"/>
                  </a:cubicBezTo>
                  <a:cubicBezTo>
                    <a:pt x="1134" y="1766"/>
                    <a:pt x="1134" y="1766"/>
                    <a:pt x="1134" y="1766"/>
                  </a:cubicBezTo>
                  <a:cubicBezTo>
                    <a:pt x="1134" y="1764"/>
                    <a:pt x="1134" y="1763"/>
                    <a:pt x="1135" y="1762"/>
                  </a:cubicBezTo>
                  <a:cubicBezTo>
                    <a:pt x="1135" y="1761"/>
                    <a:pt x="1135" y="1760"/>
                    <a:pt x="1135" y="1760"/>
                  </a:cubicBezTo>
                  <a:cubicBezTo>
                    <a:pt x="1137" y="1759"/>
                    <a:pt x="1137" y="1758"/>
                    <a:pt x="1137" y="1757"/>
                  </a:cubicBezTo>
                  <a:cubicBezTo>
                    <a:pt x="1138" y="1756"/>
                    <a:pt x="1138" y="1756"/>
                    <a:pt x="1138" y="1755"/>
                  </a:cubicBezTo>
                  <a:cubicBezTo>
                    <a:pt x="1139" y="1753"/>
                    <a:pt x="1140" y="1752"/>
                    <a:pt x="1141" y="1751"/>
                  </a:cubicBezTo>
                  <a:cubicBezTo>
                    <a:pt x="1142" y="1750"/>
                    <a:pt x="1143" y="1750"/>
                    <a:pt x="1143" y="1749"/>
                  </a:cubicBezTo>
                  <a:cubicBezTo>
                    <a:pt x="1144" y="1748"/>
                    <a:pt x="1145" y="1748"/>
                    <a:pt x="1146" y="1747"/>
                  </a:cubicBezTo>
                  <a:cubicBezTo>
                    <a:pt x="1147" y="1747"/>
                    <a:pt x="1147" y="1746"/>
                    <a:pt x="1147" y="1746"/>
                  </a:cubicBezTo>
                  <a:cubicBezTo>
                    <a:pt x="1148" y="1746"/>
                    <a:pt x="1148" y="1746"/>
                    <a:pt x="1148" y="1746"/>
                  </a:cubicBezTo>
                  <a:cubicBezTo>
                    <a:pt x="1150" y="1745"/>
                    <a:pt x="1151" y="1744"/>
                    <a:pt x="1153" y="1743"/>
                  </a:cubicBezTo>
                  <a:cubicBezTo>
                    <a:pt x="1154" y="1743"/>
                    <a:pt x="1154" y="1742"/>
                    <a:pt x="1154" y="1742"/>
                  </a:cubicBezTo>
                  <a:cubicBezTo>
                    <a:pt x="1155" y="1742"/>
                    <a:pt x="1155" y="1742"/>
                    <a:pt x="1155" y="1742"/>
                  </a:cubicBezTo>
                  <a:cubicBezTo>
                    <a:pt x="1156" y="1742"/>
                    <a:pt x="1156" y="1742"/>
                    <a:pt x="1157" y="1741"/>
                  </a:cubicBezTo>
                  <a:cubicBezTo>
                    <a:pt x="1158" y="1741"/>
                    <a:pt x="1160" y="1740"/>
                    <a:pt x="1161" y="1740"/>
                  </a:cubicBezTo>
                  <a:cubicBezTo>
                    <a:pt x="1162" y="1740"/>
                    <a:pt x="1163" y="1739"/>
                    <a:pt x="1164" y="1739"/>
                  </a:cubicBezTo>
                  <a:cubicBezTo>
                    <a:pt x="1165" y="1739"/>
                    <a:pt x="1166" y="1739"/>
                    <a:pt x="1166" y="1739"/>
                  </a:cubicBezTo>
                  <a:cubicBezTo>
                    <a:pt x="1170" y="1738"/>
                    <a:pt x="1173" y="1738"/>
                    <a:pt x="1176" y="1738"/>
                  </a:cubicBezTo>
                  <a:cubicBezTo>
                    <a:pt x="1177" y="1738"/>
                    <a:pt x="1177" y="1738"/>
                    <a:pt x="1177" y="1738"/>
                  </a:cubicBezTo>
                  <a:cubicBezTo>
                    <a:pt x="1178" y="1738"/>
                    <a:pt x="1179" y="1738"/>
                    <a:pt x="1180" y="1738"/>
                  </a:cubicBezTo>
                  <a:cubicBezTo>
                    <a:pt x="1184" y="1738"/>
                    <a:pt x="1184" y="1738"/>
                    <a:pt x="1184" y="1738"/>
                  </a:cubicBezTo>
                  <a:cubicBezTo>
                    <a:pt x="1189" y="1737"/>
                    <a:pt x="1193" y="1737"/>
                    <a:pt x="1198" y="1737"/>
                  </a:cubicBezTo>
                  <a:cubicBezTo>
                    <a:pt x="1202" y="1737"/>
                    <a:pt x="1206" y="1737"/>
                    <a:pt x="1209" y="1737"/>
                  </a:cubicBezTo>
                  <a:cubicBezTo>
                    <a:pt x="1246" y="1737"/>
                    <a:pt x="1246" y="1737"/>
                    <a:pt x="1246" y="1737"/>
                  </a:cubicBezTo>
                  <a:cubicBezTo>
                    <a:pt x="1256" y="1737"/>
                    <a:pt x="1267" y="1737"/>
                    <a:pt x="1276" y="1738"/>
                  </a:cubicBezTo>
                  <a:cubicBezTo>
                    <a:pt x="1278" y="1738"/>
                    <a:pt x="1279" y="1738"/>
                    <a:pt x="1281" y="1738"/>
                  </a:cubicBezTo>
                  <a:cubicBezTo>
                    <a:pt x="1282" y="1739"/>
                    <a:pt x="1283" y="1739"/>
                    <a:pt x="1284" y="1739"/>
                  </a:cubicBezTo>
                  <a:cubicBezTo>
                    <a:pt x="1284" y="1739"/>
                    <a:pt x="1285" y="1739"/>
                    <a:pt x="1286" y="1739"/>
                  </a:cubicBezTo>
                  <a:cubicBezTo>
                    <a:pt x="1286" y="1739"/>
                    <a:pt x="1287" y="1739"/>
                    <a:pt x="1287" y="1740"/>
                  </a:cubicBezTo>
                  <a:cubicBezTo>
                    <a:pt x="1288" y="1740"/>
                    <a:pt x="1288" y="1740"/>
                    <a:pt x="1290" y="1740"/>
                  </a:cubicBezTo>
                  <a:cubicBezTo>
                    <a:pt x="1291" y="1740"/>
                    <a:pt x="1293" y="1741"/>
                    <a:pt x="1295" y="1742"/>
                  </a:cubicBezTo>
                  <a:cubicBezTo>
                    <a:pt x="1296" y="1742"/>
                    <a:pt x="1297" y="1742"/>
                    <a:pt x="1298" y="1743"/>
                  </a:cubicBezTo>
                  <a:cubicBezTo>
                    <a:pt x="1299" y="1743"/>
                    <a:pt x="1299" y="1743"/>
                    <a:pt x="1300" y="1744"/>
                  </a:cubicBezTo>
                  <a:cubicBezTo>
                    <a:pt x="1302" y="1744"/>
                    <a:pt x="1303" y="1745"/>
                    <a:pt x="1304" y="1746"/>
                  </a:cubicBezTo>
                  <a:cubicBezTo>
                    <a:pt x="1309" y="1748"/>
                    <a:pt x="1313" y="1751"/>
                    <a:pt x="1316" y="1755"/>
                  </a:cubicBezTo>
                  <a:cubicBezTo>
                    <a:pt x="1320" y="1758"/>
                    <a:pt x="1322" y="1762"/>
                    <a:pt x="1323" y="1766"/>
                  </a:cubicBezTo>
                  <a:cubicBezTo>
                    <a:pt x="1328" y="1790"/>
                    <a:pt x="1328" y="1790"/>
                    <a:pt x="1328" y="1790"/>
                  </a:cubicBezTo>
                  <a:cubicBezTo>
                    <a:pt x="1329" y="1801"/>
                    <a:pt x="1331" y="1810"/>
                    <a:pt x="1333" y="1819"/>
                  </a:cubicBezTo>
                  <a:cubicBezTo>
                    <a:pt x="1334" y="1825"/>
                    <a:pt x="1334" y="1825"/>
                    <a:pt x="1334" y="1825"/>
                  </a:cubicBezTo>
                  <a:cubicBezTo>
                    <a:pt x="1335" y="1830"/>
                    <a:pt x="1335" y="1835"/>
                    <a:pt x="1333" y="1839"/>
                  </a:cubicBezTo>
                  <a:close/>
                  <a:moveTo>
                    <a:pt x="1493" y="1533"/>
                  </a:moveTo>
                  <a:cubicBezTo>
                    <a:pt x="1490" y="1531"/>
                    <a:pt x="1487" y="1528"/>
                    <a:pt x="1486" y="1525"/>
                  </a:cubicBezTo>
                  <a:cubicBezTo>
                    <a:pt x="1484" y="1520"/>
                    <a:pt x="1484" y="1520"/>
                    <a:pt x="1484" y="1520"/>
                  </a:cubicBezTo>
                  <a:cubicBezTo>
                    <a:pt x="1482" y="1513"/>
                    <a:pt x="1479" y="1506"/>
                    <a:pt x="1477" y="1498"/>
                  </a:cubicBezTo>
                  <a:cubicBezTo>
                    <a:pt x="1475" y="1494"/>
                    <a:pt x="1472" y="1489"/>
                    <a:pt x="1472" y="1484"/>
                  </a:cubicBezTo>
                  <a:cubicBezTo>
                    <a:pt x="1472" y="1484"/>
                    <a:pt x="1472" y="1483"/>
                    <a:pt x="1472" y="1482"/>
                  </a:cubicBezTo>
                  <a:cubicBezTo>
                    <a:pt x="1472" y="1481"/>
                    <a:pt x="1472" y="1481"/>
                    <a:pt x="1472" y="1481"/>
                  </a:cubicBezTo>
                  <a:cubicBezTo>
                    <a:pt x="1473" y="1480"/>
                    <a:pt x="1472" y="1480"/>
                    <a:pt x="1473" y="1479"/>
                  </a:cubicBezTo>
                  <a:cubicBezTo>
                    <a:pt x="1479" y="1465"/>
                    <a:pt x="1503" y="1467"/>
                    <a:pt x="1515" y="1467"/>
                  </a:cubicBezTo>
                  <a:cubicBezTo>
                    <a:pt x="1576" y="1466"/>
                    <a:pt x="1576" y="1466"/>
                    <a:pt x="1576" y="1466"/>
                  </a:cubicBezTo>
                  <a:cubicBezTo>
                    <a:pt x="1581" y="1466"/>
                    <a:pt x="1586" y="1467"/>
                    <a:pt x="1591" y="1468"/>
                  </a:cubicBezTo>
                  <a:cubicBezTo>
                    <a:pt x="1593" y="1468"/>
                    <a:pt x="1595" y="1468"/>
                    <a:pt x="1596" y="1470"/>
                  </a:cubicBezTo>
                  <a:cubicBezTo>
                    <a:pt x="1596" y="1470"/>
                    <a:pt x="1597" y="1470"/>
                    <a:pt x="1598" y="1470"/>
                  </a:cubicBezTo>
                  <a:cubicBezTo>
                    <a:pt x="1599" y="1470"/>
                    <a:pt x="1600" y="1471"/>
                    <a:pt x="1600" y="1471"/>
                  </a:cubicBezTo>
                  <a:cubicBezTo>
                    <a:pt x="1602" y="1471"/>
                    <a:pt x="1604" y="1472"/>
                    <a:pt x="1605" y="1473"/>
                  </a:cubicBezTo>
                  <a:cubicBezTo>
                    <a:pt x="1606" y="1473"/>
                    <a:pt x="1606" y="1473"/>
                    <a:pt x="1606" y="1473"/>
                  </a:cubicBezTo>
                  <a:cubicBezTo>
                    <a:pt x="1606" y="1473"/>
                    <a:pt x="1606" y="1473"/>
                    <a:pt x="1607" y="1473"/>
                  </a:cubicBezTo>
                  <a:cubicBezTo>
                    <a:pt x="1608" y="1474"/>
                    <a:pt x="1609" y="1474"/>
                    <a:pt x="1611" y="1475"/>
                  </a:cubicBezTo>
                  <a:cubicBezTo>
                    <a:pt x="1612" y="1476"/>
                    <a:pt x="1613" y="1476"/>
                    <a:pt x="1613" y="1476"/>
                  </a:cubicBezTo>
                  <a:cubicBezTo>
                    <a:pt x="1614" y="1477"/>
                    <a:pt x="1614" y="1477"/>
                    <a:pt x="1615" y="1477"/>
                  </a:cubicBezTo>
                  <a:cubicBezTo>
                    <a:pt x="1615" y="1478"/>
                    <a:pt x="1615" y="1478"/>
                    <a:pt x="1616" y="1478"/>
                  </a:cubicBezTo>
                  <a:cubicBezTo>
                    <a:pt x="1617" y="1479"/>
                    <a:pt x="1617" y="1479"/>
                    <a:pt x="1617" y="1479"/>
                  </a:cubicBezTo>
                  <a:cubicBezTo>
                    <a:pt x="1620" y="1481"/>
                    <a:pt x="1624" y="1484"/>
                    <a:pt x="1625" y="1487"/>
                  </a:cubicBezTo>
                  <a:cubicBezTo>
                    <a:pt x="1631" y="1495"/>
                    <a:pt x="1634" y="1506"/>
                    <a:pt x="1638" y="1514"/>
                  </a:cubicBezTo>
                  <a:cubicBezTo>
                    <a:pt x="1640" y="1519"/>
                    <a:pt x="1644" y="1523"/>
                    <a:pt x="1645" y="1528"/>
                  </a:cubicBezTo>
                  <a:cubicBezTo>
                    <a:pt x="1645" y="1529"/>
                    <a:pt x="1645" y="1529"/>
                    <a:pt x="1645" y="1529"/>
                  </a:cubicBezTo>
                  <a:cubicBezTo>
                    <a:pt x="1646" y="1539"/>
                    <a:pt x="1638" y="1543"/>
                    <a:pt x="1630" y="1545"/>
                  </a:cubicBezTo>
                  <a:cubicBezTo>
                    <a:pt x="1629" y="1545"/>
                    <a:pt x="1629" y="1545"/>
                    <a:pt x="1629" y="1546"/>
                  </a:cubicBezTo>
                  <a:cubicBezTo>
                    <a:pt x="1628" y="1546"/>
                    <a:pt x="1628" y="1546"/>
                    <a:pt x="1627" y="1546"/>
                  </a:cubicBezTo>
                  <a:cubicBezTo>
                    <a:pt x="1626" y="1546"/>
                    <a:pt x="1624" y="1546"/>
                    <a:pt x="1623" y="1547"/>
                  </a:cubicBezTo>
                  <a:cubicBezTo>
                    <a:pt x="1621" y="1547"/>
                    <a:pt x="1621" y="1547"/>
                    <a:pt x="1620" y="1547"/>
                  </a:cubicBezTo>
                  <a:cubicBezTo>
                    <a:pt x="1619" y="1547"/>
                    <a:pt x="1617" y="1547"/>
                    <a:pt x="1616" y="1547"/>
                  </a:cubicBezTo>
                  <a:cubicBezTo>
                    <a:pt x="1615" y="1547"/>
                    <a:pt x="1614" y="1547"/>
                    <a:pt x="1613" y="1547"/>
                  </a:cubicBezTo>
                  <a:cubicBezTo>
                    <a:pt x="1611" y="1547"/>
                    <a:pt x="1611" y="1547"/>
                    <a:pt x="1611" y="1547"/>
                  </a:cubicBezTo>
                  <a:cubicBezTo>
                    <a:pt x="1602" y="1547"/>
                    <a:pt x="1593" y="1547"/>
                    <a:pt x="1583" y="1547"/>
                  </a:cubicBezTo>
                  <a:cubicBezTo>
                    <a:pt x="1568" y="1547"/>
                    <a:pt x="1552" y="1547"/>
                    <a:pt x="1537" y="1547"/>
                  </a:cubicBezTo>
                  <a:cubicBezTo>
                    <a:pt x="1525" y="1547"/>
                    <a:pt x="1514" y="1546"/>
                    <a:pt x="1505" y="1541"/>
                  </a:cubicBezTo>
                  <a:cubicBezTo>
                    <a:pt x="1499" y="1539"/>
                    <a:pt x="1495" y="1537"/>
                    <a:pt x="1493" y="1533"/>
                  </a:cubicBezTo>
                  <a:close/>
                  <a:moveTo>
                    <a:pt x="1544" y="1672"/>
                  </a:moveTo>
                  <a:cubicBezTo>
                    <a:pt x="1541" y="1667"/>
                    <a:pt x="1538" y="1664"/>
                    <a:pt x="1537" y="1661"/>
                  </a:cubicBezTo>
                  <a:cubicBezTo>
                    <a:pt x="1528" y="1638"/>
                    <a:pt x="1528" y="1638"/>
                    <a:pt x="1528" y="1638"/>
                  </a:cubicBezTo>
                  <a:cubicBezTo>
                    <a:pt x="1525" y="1630"/>
                    <a:pt x="1523" y="1624"/>
                    <a:pt x="1520" y="1617"/>
                  </a:cubicBezTo>
                  <a:cubicBezTo>
                    <a:pt x="1519" y="1614"/>
                    <a:pt x="1519" y="1614"/>
                    <a:pt x="1519" y="1614"/>
                  </a:cubicBezTo>
                  <a:cubicBezTo>
                    <a:pt x="1518" y="1610"/>
                    <a:pt x="1518" y="1607"/>
                    <a:pt x="1519" y="1604"/>
                  </a:cubicBezTo>
                  <a:cubicBezTo>
                    <a:pt x="1520" y="1601"/>
                    <a:pt x="1521" y="1600"/>
                    <a:pt x="1523" y="1598"/>
                  </a:cubicBezTo>
                  <a:cubicBezTo>
                    <a:pt x="1523" y="1598"/>
                    <a:pt x="1523" y="1598"/>
                    <a:pt x="1524" y="1597"/>
                  </a:cubicBezTo>
                  <a:cubicBezTo>
                    <a:pt x="1525" y="1596"/>
                    <a:pt x="1525" y="1596"/>
                    <a:pt x="1525" y="1596"/>
                  </a:cubicBezTo>
                  <a:cubicBezTo>
                    <a:pt x="1528" y="1594"/>
                    <a:pt x="1533" y="1592"/>
                    <a:pt x="1537" y="1591"/>
                  </a:cubicBezTo>
                  <a:cubicBezTo>
                    <a:pt x="1541" y="1590"/>
                    <a:pt x="1545" y="1590"/>
                    <a:pt x="1549" y="1589"/>
                  </a:cubicBezTo>
                  <a:cubicBezTo>
                    <a:pt x="1566" y="1588"/>
                    <a:pt x="1583" y="1589"/>
                    <a:pt x="1591" y="1589"/>
                  </a:cubicBezTo>
                  <a:cubicBezTo>
                    <a:pt x="1620" y="1589"/>
                    <a:pt x="1671" y="1583"/>
                    <a:pt x="1688" y="1613"/>
                  </a:cubicBezTo>
                  <a:cubicBezTo>
                    <a:pt x="1688" y="1614"/>
                    <a:pt x="1688" y="1614"/>
                    <a:pt x="1688" y="1614"/>
                  </a:cubicBezTo>
                  <a:cubicBezTo>
                    <a:pt x="1694" y="1626"/>
                    <a:pt x="1700" y="1639"/>
                    <a:pt x="1706" y="1651"/>
                  </a:cubicBezTo>
                  <a:cubicBezTo>
                    <a:pt x="1708" y="1655"/>
                    <a:pt x="1711" y="1659"/>
                    <a:pt x="1712" y="1664"/>
                  </a:cubicBezTo>
                  <a:cubicBezTo>
                    <a:pt x="1712" y="1665"/>
                    <a:pt x="1712" y="1667"/>
                    <a:pt x="1712" y="1667"/>
                  </a:cubicBezTo>
                  <a:cubicBezTo>
                    <a:pt x="1712" y="1669"/>
                    <a:pt x="1712" y="1670"/>
                    <a:pt x="1712" y="1671"/>
                  </a:cubicBezTo>
                  <a:cubicBezTo>
                    <a:pt x="1712" y="1672"/>
                    <a:pt x="1712" y="1672"/>
                    <a:pt x="1712" y="1672"/>
                  </a:cubicBezTo>
                  <a:cubicBezTo>
                    <a:pt x="1712" y="1673"/>
                    <a:pt x="1711" y="1674"/>
                    <a:pt x="1710" y="1675"/>
                  </a:cubicBezTo>
                  <a:cubicBezTo>
                    <a:pt x="1710" y="1676"/>
                    <a:pt x="1710" y="1676"/>
                    <a:pt x="1710" y="1676"/>
                  </a:cubicBezTo>
                  <a:cubicBezTo>
                    <a:pt x="1709" y="1677"/>
                    <a:pt x="1708" y="1678"/>
                    <a:pt x="1707" y="1679"/>
                  </a:cubicBezTo>
                  <a:cubicBezTo>
                    <a:pt x="1706" y="1680"/>
                    <a:pt x="1706" y="1680"/>
                    <a:pt x="1706" y="1680"/>
                  </a:cubicBezTo>
                  <a:cubicBezTo>
                    <a:pt x="1705" y="1681"/>
                    <a:pt x="1704" y="1681"/>
                    <a:pt x="1704" y="1681"/>
                  </a:cubicBezTo>
                  <a:cubicBezTo>
                    <a:pt x="1701" y="1683"/>
                    <a:pt x="1699" y="1684"/>
                    <a:pt x="1695" y="1685"/>
                  </a:cubicBezTo>
                  <a:cubicBezTo>
                    <a:pt x="1695" y="1685"/>
                    <a:pt x="1694" y="1686"/>
                    <a:pt x="1693" y="1686"/>
                  </a:cubicBezTo>
                  <a:cubicBezTo>
                    <a:pt x="1691" y="1686"/>
                    <a:pt x="1690" y="1686"/>
                    <a:pt x="1689" y="1687"/>
                  </a:cubicBezTo>
                  <a:cubicBezTo>
                    <a:pt x="1688" y="1687"/>
                    <a:pt x="1688" y="1687"/>
                    <a:pt x="1687" y="1687"/>
                  </a:cubicBezTo>
                  <a:cubicBezTo>
                    <a:pt x="1686" y="1687"/>
                    <a:pt x="1686" y="1687"/>
                    <a:pt x="1686" y="1687"/>
                  </a:cubicBezTo>
                  <a:cubicBezTo>
                    <a:pt x="1656" y="1690"/>
                    <a:pt x="1624" y="1687"/>
                    <a:pt x="1593" y="1688"/>
                  </a:cubicBezTo>
                  <a:cubicBezTo>
                    <a:pt x="1589" y="1688"/>
                    <a:pt x="1586" y="1687"/>
                    <a:pt x="1583" y="1687"/>
                  </a:cubicBezTo>
                  <a:cubicBezTo>
                    <a:pt x="1572" y="1686"/>
                    <a:pt x="1560" y="1682"/>
                    <a:pt x="1551" y="1676"/>
                  </a:cubicBezTo>
                  <a:cubicBezTo>
                    <a:pt x="1548" y="1675"/>
                    <a:pt x="1546" y="1673"/>
                    <a:pt x="1544" y="1672"/>
                  </a:cubicBezTo>
                  <a:close/>
                  <a:moveTo>
                    <a:pt x="1795" y="1838"/>
                  </a:moveTo>
                  <a:cubicBezTo>
                    <a:pt x="1795" y="1839"/>
                    <a:pt x="1794" y="1839"/>
                    <a:pt x="1794" y="1840"/>
                  </a:cubicBezTo>
                  <a:cubicBezTo>
                    <a:pt x="1794" y="1841"/>
                    <a:pt x="1794" y="1841"/>
                    <a:pt x="1794" y="1842"/>
                  </a:cubicBezTo>
                  <a:cubicBezTo>
                    <a:pt x="1793" y="1843"/>
                    <a:pt x="1793" y="1844"/>
                    <a:pt x="1792" y="1845"/>
                  </a:cubicBezTo>
                  <a:cubicBezTo>
                    <a:pt x="1792" y="1845"/>
                    <a:pt x="1792" y="1845"/>
                    <a:pt x="1792" y="1846"/>
                  </a:cubicBezTo>
                  <a:cubicBezTo>
                    <a:pt x="1791" y="1846"/>
                    <a:pt x="1791" y="1847"/>
                    <a:pt x="1790" y="1847"/>
                  </a:cubicBezTo>
                  <a:cubicBezTo>
                    <a:pt x="1790" y="1847"/>
                    <a:pt x="1790" y="1848"/>
                    <a:pt x="1789" y="1848"/>
                  </a:cubicBezTo>
                  <a:cubicBezTo>
                    <a:pt x="1789" y="1848"/>
                    <a:pt x="1789" y="1848"/>
                    <a:pt x="1789" y="1849"/>
                  </a:cubicBezTo>
                  <a:cubicBezTo>
                    <a:pt x="1783" y="1854"/>
                    <a:pt x="1776" y="1856"/>
                    <a:pt x="1768" y="1857"/>
                  </a:cubicBezTo>
                  <a:cubicBezTo>
                    <a:pt x="1767" y="1857"/>
                    <a:pt x="1767" y="1857"/>
                    <a:pt x="1767" y="1857"/>
                  </a:cubicBezTo>
                  <a:cubicBezTo>
                    <a:pt x="1764" y="1858"/>
                    <a:pt x="1761" y="1858"/>
                    <a:pt x="1758" y="1858"/>
                  </a:cubicBezTo>
                  <a:cubicBezTo>
                    <a:pt x="1755" y="1858"/>
                    <a:pt x="1755" y="1858"/>
                    <a:pt x="1755" y="1858"/>
                  </a:cubicBezTo>
                  <a:cubicBezTo>
                    <a:pt x="1752" y="1858"/>
                    <a:pt x="1749" y="1858"/>
                    <a:pt x="1747" y="1858"/>
                  </a:cubicBezTo>
                  <a:cubicBezTo>
                    <a:pt x="1662" y="1858"/>
                    <a:pt x="1662" y="1858"/>
                    <a:pt x="1662" y="1858"/>
                  </a:cubicBezTo>
                  <a:cubicBezTo>
                    <a:pt x="1659" y="1858"/>
                    <a:pt x="1656" y="1858"/>
                    <a:pt x="1653" y="1858"/>
                  </a:cubicBezTo>
                  <a:cubicBezTo>
                    <a:pt x="1651" y="1857"/>
                    <a:pt x="1650" y="1857"/>
                    <a:pt x="1649" y="1857"/>
                  </a:cubicBezTo>
                  <a:cubicBezTo>
                    <a:pt x="1632" y="1855"/>
                    <a:pt x="1611" y="1847"/>
                    <a:pt x="1602" y="1831"/>
                  </a:cubicBezTo>
                  <a:cubicBezTo>
                    <a:pt x="1600" y="1829"/>
                    <a:pt x="1599" y="1827"/>
                    <a:pt x="1598" y="1825"/>
                  </a:cubicBezTo>
                  <a:cubicBezTo>
                    <a:pt x="1598" y="1824"/>
                    <a:pt x="1598" y="1824"/>
                    <a:pt x="1598" y="1824"/>
                  </a:cubicBezTo>
                  <a:cubicBezTo>
                    <a:pt x="1594" y="1812"/>
                    <a:pt x="1588" y="1801"/>
                    <a:pt x="1584" y="1788"/>
                  </a:cubicBezTo>
                  <a:cubicBezTo>
                    <a:pt x="1582" y="1782"/>
                    <a:pt x="1578" y="1774"/>
                    <a:pt x="1576" y="1766"/>
                  </a:cubicBezTo>
                  <a:cubicBezTo>
                    <a:pt x="1576" y="1765"/>
                    <a:pt x="1576" y="1765"/>
                    <a:pt x="1576" y="1765"/>
                  </a:cubicBezTo>
                  <a:cubicBezTo>
                    <a:pt x="1576" y="1765"/>
                    <a:pt x="1575" y="1764"/>
                    <a:pt x="1575" y="1763"/>
                  </a:cubicBezTo>
                  <a:cubicBezTo>
                    <a:pt x="1575" y="1760"/>
                    <a:pt x="1575" y="1757"/>
                    <a:pt x="1575" y="1754"/>
                  </a:cubicBezTo>
                  <a:cubicBezTo>
                    <a:pt x="1576" y="1752"/>
                    <a:pt x="1577" y="1751"/>
                    <a:pt x="1578" y="1749"/>
                  </a:cubicBezTo>
                  <a:cubicBezTo>
                    <a:pt x="1583" y="1741"/>
                    <a:pt x="1593" y="1738"/>
                    <a:pt x="1603" y="1737"/>
                  </a:cubicBezTo>
                  <a:cubicBezTo>
                    <a:pt x="1603" y="1737"/>
                    <a:pt x="1603" y="1737"/>
                    <a:pt x="1604" y="1737"/>
                  </a:cubicBezTo>
                  <a:cubicBezTo>
                    <a:pt x="1606" y="1737"/>
                    <a:pt x="1608" y="1737"/>
                    <a:pt x="1611" y="1737"/>
                  </a:cubicBezTo>
                  <a:cubicBezTo>
                    <a:pt x="1612" y="1736"/>
                    <a:pt x="1612" y="1736"/>
                    <a:pt x="1612" y="1736"/>
                  </a:cubicBezTo>
                  <a:cubicBezTo>
                    <a:pt x="1618" y="1736"/>
                    <a:pt x="1618" y="1736"/>
                    <a:pt x="1618" y="1736"/>
                  </a:cubicBezTo>
                  <a:cubicBezTo>
                    <a:pt x="1619" y="1736"/>
                    <a:pt x="1620" y="1736"/>
                    <a:pt x="1623" y="1736"/>
                  </a:cubicBezTo>
                  <a:cubicBezTo>
                    <a:pt x="1648" y="1736"/>
                    <a:pt x="1674" y="1736"/>
                    <a:pt x="1701" y="1736"/>
                  </a:cubicBezTo>
                  <a:cubicBezTo>
                    <a:pt x="1704" y="1736"/>
                    <a:pt x="1707" y="1736"/>
                    <a:pt x="1710" y="1737"/>
                  </a:cubicBezTo>
                  <a:cubicBezTo>
                    <a:pt x="1711" y="1737"/>
                    <a:pt x="1711" y="1737"/>
                    <a:pt x="1711" y="1737"/>
                  </a:cubicBezTo>
                  <a:cubicBezTo>
                    <a:pt x="1729" y="1739"/>
                    <a:pt x="1749" y="1746"/>
                    <a:pt x="1759" y="1759"/>
                  </a:cubicBezTo>
                  <a:cubicBezTo>
                    <a:pt x="1761" y="1761"/>
                    <a:pt x="1762" y="1763"/>
                    <a:pt x="1763" y="1765"/>
                  </a:cubicBezTo>
                  <a:cubicBezTo>
                    <a:pt x="1766" y="1771"/>
                    <a:pt x="1766" y="1771"/>
                    <a:pt x="1766" y="1771"/>
                  </a:cubicBezTo>
                  <a:cubicBezTo>
                    <a:pt x="1771" y="1781"/>
                    <a:pt x="1777" y="1791"/>
                    <a:pt x="1782" y="1803"/>
                  </a:cubicBezTo>
                  <a:cubicBezTo>
                    <a:pt x="1785" y="1809"/>
                    <a:pt x="1791" y="1817"/>
                    <a:pt x="1793" y="1826"/>
                  </a:cubicBezTo>
                  <a:cubicBezTo>
                    <a:pt x="1795" y="1830"/>
                    <a:pt x="1796" y="1834"/>
                    <a:pt x="1795" y="1838"/>
                  </a:cubicBezTo>
                  <a:close/>
                  <a:moveTo>
                    <a:pt x="1809" y="1671"/>
                  </a:moveTo>
                  <a:cubicBezTo>
                    <a:pt x="1805" y="1667"/>
                    <a:pt x="1801" y="1663"/>
                    <a:pt x="1799" y="1660"/>
                  </a:cubicBezTo>
                  <a:cubicBezTo>
                    <a:pt x="1797" y="1657"/>
                    <a:pt x="1797" y="1657"/>
                    <a:pt x="1797" y="1657"/>
                  </a:cubicBezTo>
                  <a:cubicBezTo>
                    <a:pt x="1790" y="1644"/>
                    <a:pt x="1783" y="1631"/>
                    <a:pt x="1776" y="1618"/>
                  </a:cubicBezTo>
                  <a:cubicBezTo>
                    <a:pt x="1772" y="1613"/>
                    <a:pt x="1772" y="1613"/>
                    <a:pt x="1772" y="1613"/>
                  </a:cubicBezTo>
                  <a:cubicBezTo>
                    <a:pt x="1770" y="1610"/>
                    <a:pt x="1770" y="1607"/>
                    <a:pt x="1770" y="1604"/>
                  </a:cubicBezTo>
                  <a:cubicBezTo>
                    <a:pt x="1771" y="1600"/>
                    <a:pt x="1772" y="1598"/>
                    <a:pt x="1776" y="1595"/>
                  </a:cubicBezTo>
                  <a:cubicBezTo>
                    <a:pt x="1779" y="1593"/>
                    <a:pt x="1782" y="1592"/>
                    <a:pt x="1786" y="1590"/>
                  </a:cubicBezTo>
                  <a:cubicBezTo>
                    <a:pt x="1791" y="1589"/>
                    <a:pt x="1796" y="1589"/>
                    <a:pt x="1802" y="1589"/>
                  </a:cubicBezTo>
                  <a:cubicBezTo>
                    <a:pt x="1803" y="1589"/>
                    <a:pt x="1803" y="1589"/>
                    <a:pt x="1803" y="1589"/>
                  </a:cubicBezTo>
                  <a:cubicBezTo>
                    <a:pt x="1816" y="1588"/>
                    <a:pt x="1830" y="1588"/>
                    <a:pt x="1838" y="1588"/>
                  </a:cubicBezTo>
                  <a:cubicBezTo>
                    <a:pt x="1870" y="1588"/>
                    <a:pt x="1920" y="1582"/>
                    <a:pt x="1941" y="1613"/>
                  </a:cubicBezTo>
                  <a:cubicBezTo>
                    <a:pt x="1948" y="1622"/>
                    <a:pt x="1954" y="1632"/>
                    <a:pt x="1962" y="1643"/>
                  </a:cubicBezTo>
                  <a:cubicBezTo>
                    <a:pt x="1965" y="1648"/>
                    <a:pt x="1971" y="1655"/>
                    <a:pt x="1974" y="1661"/>
                  </a:cubicBezTo>
                  <a:cubicBezTo>
                    <a:pt x="1976" y="1664"/>
                    <a:pt x="1977" y="1667"/>
                    <a:pt x="1977" y="1671"/>
                  </a:cubicBezTo>
                  <a:cubicBezTo>
                    <a:pt x="1977" y="1672"/>
                    <a:pt x="1976" y="1674"/>
                    <a:pt x="1975" y="1676"/>
                  </a:cubicBezTo>
                  <a:cubicBezTo>
                    <a:pt x="1975" y="1677"/>
                    <a:pt x="1974" y="1678"/>
                    <a:pt x="1973" y="1679"/>
                  </a:cubicBezTo>
                  <a:cubicBezTo>
                    <a:pt x="1972" y="1680"/>
                    <a:pt x="1972" y="1680"/>
                    <a:pt x="1971" y="1681"/>
                  </a:cubicBezTo>
                  <a:cubicBezTo>
                    <a:pt x="1970" y="1681"/>
                    <a:pt x="1970" y="1681"/>
                    <a:pt x="1970" y="1681"/>
                  </a:cubicBezTo>
                  <a:cubicBezTo>
                    <a:pt x="1969" y="1682"/>
                    <a:pt x="1968" y="1682"/>
                    <a:pt x="1967" y="1683"/>
                  </a:cubicBezTo>
                  <a:cubicBezTo>
                    <a:pt x="1966" y="1683"/>
                    <a:pt x="1964" y="1684"/>
                    <a:pt x="1963" y="1684"/>
                  </a:cubicBezTo>
                  <a:cubicBezTo>
                    <a:pt x="1963" y="1685"/>
                    <a:pt x="1963" y="1685"/>
                    <a:pt x="1963" y="1685"/>
                  </a:cubicBezTo>
                  <a:cubicBezTo>
                    <a:pt x="1962" y="1685"/>
                    <a:pt x="1962" y="1685"/>
                    <a:pt x="1962" y="1685"/>
                  </a:cubicBezTo>
                  <a:cubicBezTo>
                    <a:pt x="1947" y="1689"/>
                    <a:pt x="1925" y="1687"/>
                    <a:pt x="1911" y="1687"/>
                  </a:cubicBezTo>
                  <a:cubicBezTo>
                    <a:pt x="1894" y="1687"/>
                    <a:pt x="1877" y="1687"/>
                    <a:pt x="1860" y="1687"/>
                  </a:cubicBezTo>
                  <a:cubicBezTo>
                    <a:pt x="1845" y="1687"/>
                    <a:pt x="1827" y="1683"/>
                    <a:pt x="1814" y="1675"/>
                  </a:cubicBezTo>
                  <a:cubicBezTo>
                    <a:pt x="1812" y="1673"/>
                    <a:pt x="1811" y="1672"/>
                    <a:pt x="1809" y="1671"/>
                  </a:cubicBezTo>
                  <a:close/>
                  <a:moveTo>
                    <a:pt x="2088" y="1847"/>
                  </a:moveTo>
                  <a:cubicBezTo>
                    <a:pt x="2088" y="1847"/>
                    <a:pt x="2088" y="1847"/>
                    <a:pt x="2087" y="1847"/>
                  </a:cubicBezTo>
                  <a:cubicBezTo>
                    <a:pt x="2085" y="1850"/>
                    <a:pt x="2081" y="1853"/>
                    <a:pt x="2075" y="1854"/>
                  </a:cubicBezTo>
                  <a:cubicBezTo>
                    <a:pt x="2071" y="1856"/>
                    <a:pt x="2065" y="1857"/>
                    <a:pt x="2058" y="1857"/>
                  </a:cubicBezTo>
                  <a:cubicBezTo>
                    <a:pt x="2051" y="1857"/>
                    <a:pt x="2051" y="1857"/>
                    <a:pt x="2051" y="1857"/>
                  </a:cubicBezTo>
                  <a:cubicBezTo>
                    <a:pt x="2022" y="1857"/>
                    <a:pt x="1992" y="1857"/>
                    <a:pt x="1962" y="1857"/>
                  </a:cubicBezTo>
                  <a:cubicBezTo>
                    <a:pt x="1959" y="1857"/>
                    <a:pt x="1954" y="1857"/>
                    <a:pt x="1951" y="1857"/>
                  </a:cubicBezTo>
                  <a:cubicBezTo>
                    <a:pt x="1931" y="1855"/>
                    <a:pt x="1909" y="1846"/>
                    <a:pt x="1896" y="1830"/>
                  </a:cubicBezTo>
                  <a:cubicBezTo>
                    <a:pt x="1894" y="1828"/>
                    <a:pt x="1892" y="1826"/>
                    <a:pt x="1891" y="1824"/>
                  </a:cubicBezTo>
                  <a:cubicBezTo>
                    <a:pt x="1885" y="1813"/>
                    <a:pt x="1878" y="1802"/>
                    <a:pt x="1872" y="1790"/>
                  </a:cubicBezTo>
                  <a:cubicBezTo>
                    <a:pt x="1868" y="1782"/>
                    <a:pt x="1858" y="1770"/>
                    <a:pt x="1856" y="1759"/>
                  </a:cubicBezTo>
                  <a:cubicBezTo>
                    <a:pt x="1855" y="1758"/>
                    <a:pt x="1855" y="1757"/>
                    <a:pt x="1855" y="1756"/>
                  </a:cubicBezTo>
                  <a:cubicBezTo>
                    <a:pt x="1854" y="1746"/>
                    <a:pt x="1862" y="1741"/>
                    <a:pt x="1872" y="1738"/>
                  </a:cubicBezTo>
                  <a:cubicBezTo>
                    <a:pt x="1873" y="1738"/>
                    <a:pt x="1873" y="1738"/>
                    <a:pt x="1873" y="1738"/>
                  </a:cubicBezTo>
                  <a:cubicBezTo>
                    <a:pt x="1874" y="1738"/>
                    <a:pt x="1874" y="1738"/>
                    <a:pt x="1875" y="1737"/>
                  </a:cubicBezTo>
                  <a:cubicBezTo>
                    <a:pt x="1879" y="1736"/>
                    <a:pt x="1884" y="1736"/>
                    <a:pt x="1889" y="1736"/>
                  </a:cubicBezTo>
                  <a:cubicBezTo>
                    <a:pt x="1948" y="1736"/>
                    <a:pt x="1948" y="1736"/>
                    <a:pt x="1948" y="1736"/>
                  </a:cubicBezTo>
                  <a:cubicBezTo>
                    <a:pt x="1958" y="1736"/>
                    <a:pt x="1968" y="1736"/>
                    <a:pt x="1977" y="1736"/>
                  </a:cubicBezTo>
                  <a:cubicBezTo>
                    <a:pt x="1978" y="1736"/>
                    <a:pt x="1978" y="1736"/>
                    <a:pt x="1979" y="1736"/>
                  </a:cubicBezTo>
                  <a:cubicBezTo>
                    <a:pt x="1981" y="1736"/>
                    <a:pt x="1984" y="1736"/>
                    <a:pt x="1986" y="1736"/>
                  </a:cubicBezTo>
                  <a:cubicBezTo>
                    <a:pt x="1988" y="1736"/>
                    <a:pt x="1988" y="1736"/>
                    <a:pt x="1989" y="1736"/>
                  </a:cubicBezTo>
                  <a:cubicBezTo>
                    <a:pt x="2007" y="1738"/>
                    <a:pt x="2027" y="1745"/>
                    <a:pt x="2039" y="1758"/>
                  </a:cubicBezTo>
                  <a:cubicBezTo>
                    <a:pt x="2040" y="1758"/>
                    <a:pt x="2041" y="1759"/>
                    <a:pt x="2042" y="1760"/>
                  </a:cubicBezTo>
                  <a:cubicBezTo>
                    <a:pt x="2042" y="1761"/>
                    <a:pt x="2043" y="1761"/>
                    <a:pt x="2043" y="1762"/>
                  </a:cubicBezTo>
                  <a:cubicBezTo>
                    <a:pt x="2044" y="1763"/>
                    <a:pt x="2044" y="1763"/>
                    <a:pt x="2045" y="1764"/>
                  </a:cubicBezTo>
                  <a:cubicBezTo>
                    <a:pt x="2048" y="1766"/>
                    <a:pt x="2048" y="1766"/>
                    <a:pt x="2048" y="1766"/>
                  </a:cubicBezTo>
                  <a:cubicBezTo>
                    <a:pt x="2053" y="1775"/>
                    <a:pt x="2058" y="1783"/>
                    <a:pt x="2064" y="1791"/>
                  </a:cubicBezTo>
                  <a:cubicBezTo>
                    <a:pt x="2071" y="1803"/>
                    <a:pt x="2082" y="1814"/>
                    <a:pt x="2088" y="1827"/>
                  </a:cubicBezTo>
                  <a:cubicBezTo>
                    <a:pt x="2089" y="1828"/>
                    <a:pt x="2089" y="1828"/>
                    <a:pt x="2089" y="1829"/>
                  </a:cubicBezTo>
                  <a:cubicBezTo>
                    <a:pt x="2090" y="1830"/>
                    <a:pt x="2090" y="1830"/>
                    <a:pt x="2090" y="1830"/>
                  </a:cubicBezTo>
                  <a:cubicBezTo>
                    <a:pt x="2092" y="1838"/>
                    <a:pt x="2091" y="1843"/>
                    <a:pt x="2088" y="18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9" name="Group 68"/>
          <p:cNvGrpSpPr/>
          <p:nvPr/>
        </p:nvGrpSpPr>
        <p:grpSpPr>
          <a:xfrm flipV="1">
            <a:off x="4671633" y="5095621"/>
            <a:ext cx="2306918" cy="763024"/>
            <a:chOff x="634403" y="2053061"/>
            <a:chExt cx="2306918" cy="763024"/>
          </a:xfrm>
          <a:effectLst>
            <a:outerShdw blurRad="228600" dist="292100" dir="3780000" sx="93000" sy="93000" algn="tl" rotWithShape="0">
              <a:prstClr val="black">
                <a:alpha val="11000"/>
              </a:prstClr>
            </a:outerShdw>
          </a:effectLst>
        </p:grpSpPr>
        <p:sp>
          <p:nvSpPr>
            <p:cNvPr id="70" name="Isosceles Triangle 69"/>
            <p:cNvSpPr/>
            <p:nvPr/>
          </p:nvSpPr>
          <p:spPr bwMode="auto">
            <a:xfrm rot="5400000">
              <a:off x="501429" y="2481636"/>
              <a:ext cx="467423" cy="201475"/>
            </a:xfrm>
            <a:prstGeom prst="triangle">
              <a:avLst/>
            </a:prstGeom>
            <a:solidFill>
              <a:schemeClr val="accent2"/>
            </a:solidFill>
            <a:ln w="9525" cap="flat" cmpd="sng" algn="ctr">
              <a:noFill/>
              <a:prstDash val="soli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71" name="Rectangle 70"/>
            <p:cNvSpPr/>
            <p:nvPr/>
          </p:nvSpPr>
          <p:spPr>
            <a:xfrm rot="10800000">
              <a:off x="634403" y="2053061"/>
              <a:ext cx="2306918" cy="558059"/>
            </a:xfrm>
            <a:prstGeom prst="rect">
              <a:avLst/>
            </a:prstGeom>
            <a:solidFill>
              <a:schemeClr val="accent2"/>
            </a:solidFill>
            <a:ln w="9525" cap="flat" cmpd="sng" algn="ctr">
              <a:noFill/>
              <a:prstDash val="solid"/>
            </a:ln>
            <a:effectLst/>
          </p:spPr>
          <p:txBody>
            <a:bodyPr lIns="45720" rIns="45720" rtlCol="0" anchor="ctr" anchorCtr="0"/>
            <a:lstStyle/>
            <a:p>
              <a:pPr defTabSz="914363">
                <a:spcBef>
                  <a:spcPts val="1000"/>
                </a:spcBef>
                <a:buSzPct val="80000"/>
              </a:pPr>
              <a:r>
                <a:rPr lang="en-US" sz="1400" dirty="0">
                  <a:ln>
                    <a:solidFill>
                      <a:schemeClr val="bg1">
                        <a:alpha val="0"/>
                      </a:schemeClr>
                    </a:solidFill>
                  </a:ln>
                  <a:solidFill>
                    <a:schemeClr val="bg1">
                      <a:alpha val="99000"/>
                    </a:schemeClr>
                  </a:solidFill>
                </a:rPr>
                <a:t>Blob header determines time-to-live at the edge</a:t>
              </a:r>
            </a:p>
          </p:txBody>
        </p:sp>
      </p:grpSp>
      <p:grpSp>
        <p:nvGrpSpPr>
          <p:cNvPr id="72" name="Group 71"/>
          <p:cNvGrpSpPr/>
          <p:nvPr/>
        </p:nvGrpSpPr>
        <p:grpSpPr>
          <a:xfrm flipV="1">
            <a:off x="2442141" y="5095621"/>
            <a:ext cx="1924376" cy="763024"/>
            <a:chOff x="634403" y="2053061"/>
            <a:chExt cx="1924376" cy="763024"/>
          </a:xfrm>
          <a:effectLst>
            <a:outerShdw blurRad="228600" dist="292100" dir="3780000" sx="93000" sy="93000" algn="tl" rotWithShape="0">
              <a:prstClr val="black">
                <a:alpha val="11000"/>
              </a:prstClr>
            </a:outerShdw>
          </a:effectLst>
        </p:grpSpPr>
        <p:sp>
          <p:nvSpPr>
            <p:cNvPr id="73" name="Isosceles Triangle 72"/>
            <p:cNvSpPr/>
            <p:nvPr/>
          </p:nvSpPr>
          <p:spPr bwMode="auto">
            <a:xfrm rot="16200000">
              <a:off x="2224329" y="2481636"/>
              <a:ext cx="467423" cy="201475"/>
            </a:xfrm>
            <a:prstGeom prst="triangle">
              <a:avLst/>
            </a:prstGeom>
            <a:solidFill>
              <a:schemeClr val="accent2"/>
            </a:solidFill>
            <a:ln w="9525" cap="flat" cmpd="sng" algn="ctr">
              <a:noFill/>
              <a:prstDash val="soli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74" name="Rectangle 73"/>
            <p:cNvSpPr/>
            <p:nvPr/>
          </p:nvSpPr>
          <p:spPr>
            <a:xfrm rot="10800000">
              <a:off x="634403" y="2053061"/>
              <a:ext cx="1924376" cy="558059"/>
            </a:xfrm>
            <a:prstGeom prst="rect">
              <a:avLst/>
            </a:prstGeom>
            <a:solidFill>
              <a:schemeClr val="accent2"/>
            </a:solidFill>
            <a:ln w="9525" cap="flat" cmpd="sng" algn="ctr">
              <a:noFill/>
              <a:prstDash val="solid"/>
            </a:ln>
            <a:effectLst/>
          </p:spPr>
          <p:txBody>
            <a:bodyPr lIns="45720" rIns="45720" rtlCol="0" anchor="ctr" anchorCtr="0"/>
            <a:lstStyle/>
            <a:p>
              <a:pPr defTabSz="914363">
                <a:spcBef>
                  <a:spcPts val="1000"/>
                </a:spcBef>
                <a:buSzPct val="80000"/>
              </a:pPr>
              <a:r>
                <a:rPr lang="en-US" sz="1400" dirty="0">
                  <a:ln>
                    <a:solidFill>
                      <a:schemeClr val="bg1">
                        <a:alpha val="0"/>
                      </a:schemeClr>
                    </a:solidFill>
                  </a:ln>
                  <a:solidFill>
                    <a:schemeClr val="bg1">
                      <a:alpha val="99000"/>
                    </a:schemeClr>
                  </a:solidFill>
                </a:rPr>
                <a:t>DNS name resolves to closest POP</a:t>
              </a:r>
            </a:p>
          </p:txBody>
        </p:sp>
      </p:grpSp>
      <p:grpSp>
        <p:nvGrpSpPr>
          <p:cNvPr id="75" name="Group 74"/>
          <p:cNvGrpSpPr/>
          <p:nvPr/>
        </p:nvGrpSpPr>
        <p:grpSpPr>
          <a:xfrm>
            <a:off x="8607890" y="4488888"/>
            <a:ext cx="1676543" cy="414261"/>
            <a:chOff x="8417372" y="2839085"/>
            <a:chExt cx="2592081" cy="640484"/>
          </a:xfrm>
          <a:effectLst>
            <a:outerShdw blurRad="228600" dist="190500" dir="6900000" sy="23000" kx="-1200000" algn="bl" rotWithShape="0">
              <a:prstClr val="black">
                <a:alpha val="20000"/>
              </a:prstClr>
            </a:outerShdw>
          </a:effectLst>
        </p:grpSpPr>
        <p:grpSp>
          <p:nvGrpSpPr>
            <p:cNvPr id="76" name="Group 75"/>
            <p:cNvGrpSpPr/>
            <p:nvPr/>
          </p:nvGrpSpPr>
          <p:grpSpPr>
            <a:xfrm>
              <a:off x="8417372" y="2839085"/>
              <a:ext cx="2592081" cy="640484"/>
              <a:chOff x="7769044" y="-560894"/>
              <a:chExt cx="2592081" cy="640484"/>
            </a:xfrm>
          </p:grpSpPr>
          <p:sp>
            <p:nvSpPr>
              <p:cNvPr id="78" name="Rectangle 77"/>
              <p:cNvSpPr/>
              <p:nvPr/>
            </p:nvSpPr>
            <p:spPr bwMode="auto">
              <a:xfrm>
                <a:off x="8072521" y="-560892"/>
                <a:ext cx="2288604" cy="64048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79" name="Isosceles Triangle 78"/>
              <p:cNvSpPr/>
              <p:nvPr/>
            </p:nvSpPr>
            <p:spPr bwMode="auto">
              <a:xfrm rot="10800000">
                <a:off x="7769044" y="-560894"/>
                <a:ext cx="722677" cy="311498"/>
              </a:xfrm>
              <a:prstGeom prst="triangl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77" name="TextBox 76"/>
            <p:cNvSpPr txBox="1"/>
            <p:nvPr/>
          </p:nvSpPr>
          <p:spPr>
            <a:xfrm>
              <a:off x="8874018" y="2996362"/>
              <a:ext cx="1965358" cy="299785"/>
            </a:xfrm>
            <a:prstGeom prst="rect">
              <a:avLst/>
            </a:prstGeom>
            <a:noFill/>
          </p:spPr>
          <p:txBody>
            <a:bodyPr wrap="none" lIns="0" tIns="0" rIns="0" bIns="0" rtlCol="0">
              <a:spAutoFit/>
            </a:bodyPr>
            <a:lstStyle/>
            <a:p>
              <a:pPr>
                <a:lnSpc>
                  <a:spcPct val="90000"/>
                </a:lnSpc>
                <a:spcBef>
                  <a:spcPct val="20000"/>
                </a:spcBef>
                <a:buSzPct val="80000"/>
              </a:pPr>
              <a:r>
                <a:rPr lang="en-US" sz="1400" dirty="0">
                  <a:solidFill>
                    <a:schemeClr val="bg1">
                      <a:alpha val="99000"/>
                    </a:schemeClr>
                  </a:solidFill>
                </a:rPr>
                <a:t>Public container</a:t>
              </a:r>
            </a:p>
          </p:txBody>
        </p:sp>
      </p:grpSp>
      <p:sp>
        <p:nvSpPr>
          <p:cNvPr id="80" name="Rectangle 79"/>
          <p:cNvSpPr/>
          <p:nvPr/>
        </p:nvSpPr>
        <p:spPr>
          <a:xfrm>
            <a:off x="4592549" y="1540206"/>
            <a:ext cx="6076647" cy="1077218"/>
          </a:xfrm>
          <a:prstGeom prst="rect">
            <a:avLst/>
          </a:prstGeom>
        </p:spPr>
        <p:txBody>
          <a:bodyPr wrap="square">
            <a:spAutoFit/>
          </a:bodyPr>
          <a:lstStyle/>
          <a:p>
            <a:pPr lvl="0" defTabSz="914363">
              <a:spcBef>
                <a:spcPts val="1200"/>
              </a:spcBef>
              <a:buSzPct val="80000"/>
            </a:pPr>
            <a:r>
              <a:rPr lang="en-US" sz="1800" dirty="0">
                <a:ln>
                  <a:solidFill>
                    <a:schemeClr val="bg1">
                      <a:alpha val="0"/>
                    </a:schemeClr>
                  </a:solidFill>
                </a:ln>
                <a:solidFill>
                  <a:srgbClr val="595959"/>
                </a:solidFill>
                <a:latin typeface="+mj-lt"/>
              </a:rPr>
              <a:t>Use the CDN if you expect multiple reads before </a:t>
            </a:r>
            <a:r>
              <a:rPr lang="en-US" sz="1800" dirty="0" smtClean="0">
                <a:ln>
                  <a:solidFill>
                    <a:schemeClr val="bg1">
                      <a:alpha val="0"/>
                    </a:schemeClr>
                  </a:solidFill>
                </a:ln>
                <a:solidFill>
                  <a:srgbClr val="595959"/>
                </a:solidFill>
                <a:latin typeface="+mj-lt"/>
              </a:rPr>
              <a:t/>
            </a:r>
            <a:br>
              <a:rPr lang="en-US" sz="1800" dirty="0" smtClean="0">
                <a:ln>
                  <a:solidFill>
                    <a:schemeClr val="bg1">
                      <a:alpha val="0"/>
                    </a:schemeClr>
                  </a:solidFill>
                </a:ln>
                <a:solidFill>
                  <a:srgbClr val="595959"/>
                </a:solidFill>
                <a:latin typeface="+mj-lt"/>
              </a:rPr>
            </a:br>
            <a:r>
              <a:rPr lang="en-US" sz="1800" dirty="0" smtClean="0">
                <a:ln>
                  <a:solidFill>
                    <a:schemeClr val="bg1">
                      <a:alpha val="0"/>
                    </a:schemeClr>
                  </a:solidFill>
                </a:ln>
                <a:solidFill>
                  <a:srgbClr val="595959"/>
                </a:solidFill>
                <a:latin typeface="+mj-lt"/>
              </a:rPr>
              <a:t>content </a:t>
            </a:r>
            <a:r>
              <a:rPr lang="en-US" sz="1800" dirty="0">
                <a:ln>
                  <a:solidFill>
                    <a:schemeClr val="bg1">
                      <a:alpha val="0"/>
                    </a:schemeClr>
                  </a:solidFill>
                </a:ln>
                <a:solidFill>
                  <a:srgbClr val="595959"/>
                </a:solidFill>
                <a:latin typeface="+mj-lt"/>
              </a:rPr>
              <a:t>expiration</a:t>
            </a:r>
          </a:p>
          <a:p>
            <a:pPr lvl="0" defTabSz="914363">
              <a:spcBef>
                <a:spcPts val="1200"/>
              </a:spcBef>
              <a:buSzPct val="80000"/>
            </a:pPr>
            <a:r>
              <a:rPr lang="en-US" sz="1800" dirty="0">
                <a:ln>
                  <a:solidFill>
                    <a:schemeClr val="bg1">
                      <a:alpha val="0"/>
                    </a:schemeClr>
                  </a:solidFill>
                </a:ln>
                <a:solidFill>
                  <a:srgbClr val="595959"/>
                </a:solidFill>
                <a:latin typeface="+mj-lt"/>
              </a:rPr>
              <a:t>Reduces latency and load on central storage account</a:t>
            </a:r>
          </a:p>
        </p:txBody>
      </p:sp>
      <p:grpSp>
        <p:nvGrpSpPr>
          <p:cNvPr id="81" name="Group 80"/>
          <p:cNvGrpSpPr/>
          <p:nvPr/>
        </p:nvGrpSpPr>
        <p:grpSpPr>
          <a:xfrm>
            <a:off x="517525" y="1443038"/>
            <a:ext cx="5030520" cy="1351534"/>
            <a:chOff x="9571960" y="256808"/>
            <a:chExt cx="5030520" cy="1351534"/>
          </a:xfrm>
        </p:grpSpPr>
        <p:sp>
          <p:nvSpPr>
            <p:cNvPr id="82" name="Rectangle 81"/>
            <p:cNvSpPr/>
            <p:nvPr/>
          </p:nvSpPr>
          <p:spPr>
            <a:xfrm>
              <a:off x="9571960" y="256808"/>
              <a:ext cx="4054475" cy="1351534"/>
            </a:xfrm>
            <a:prstGeom prst="rect">
              <a:avLst/>
            </a:prstGeom>
            <a:solidFill>
              <a:schemeClr val="accent4">
                <a:lumMod val="20000"/>
                <a:lumOff val="80000"/>
              </a:schemeClr>
            </a:solidFill>
          </p:spPr>
          <p:txBody>
            <a:bodyPr wrap="square">
              <a:noAutofit/>
            </a:bodyPr>
            <a:lstStyle/>
            <a:p>
              <a:pPr lvl="0" defTabSz="914363">
                <a:spcBef>
                  <a:spcPts val="600"/>
                </a:spcBef>
                <a:buSzPct val="80000"/>
              </a:pPr>
              <a:r>
                <a:rPr lang="en-IN" sz="3200" dirty="0" smtClean="0">
                  <a:ln>
                    <a:solidFill>
                      <a:schemeClr val="bg1">
                        <a:alpha val="0"/>
                      </a:schemeClr>
                    </a:solidFill>
                  </a:ln>
                  <a:solidFill>
                    <a:srgbClr val="595959"/>
                  </a:solidFill>
                  <a:latin typeface="Segoe UI Light" pitchFamily="34" charset="0"/>
                </a:rPr>
                <a:t>Trick #3: </a:t>
              </a:r>
            </a:p>
          </p:txBody>
        </p:sp>
        <p:sp>
          <p:nvSpPr>
            <p:cNvPr id="83" name="Rectangle 82"/>
            <p:cNvSpPr/>
            <p:nvPr/>
          </p:nvSpPr>
          <p:spPr>
            <a:xfrm>
              <a:off x="9621120" y="846654"/>
              <a:ext cx="4981360" cy="707886"/>
            </a:xfrm>
            <a:prstGeom prst="rect">
              <a:avLst/>
            </a:prstGeom>
          </p:spPr>
          <p:txBody>
            <a:bodyPr wrap="square">
              <a:spAutoFit/>
            </a:bodyPr>
            <a:lstStyle/>
            <a:p>
              <a:pPr lvl="0" defTabSz="914363">
                <a:spcBef>
                  <a:spcPts val="600"/>
                </a:spcBef>
                <a:buSzPct val="80000"/>
              </a:pPr>
              <a:r>
                <a:rPr lang="en-US" sz="2000" dirty="0">
                  <a:ln>
                    <a:solidFill>
                      <a:srgbClr val="FFFFFF">
                        <a:alpha val="0"/>
                      </a:srgbClr>
                    </a:solidFill>
                  </a:ln>
                  <a:solidFill>
                    <a:srgbClr val="595959">
                      <a:alpha val="99000"/>
                    </a:srgbClr>
                  </a:solidFill>
                </a:rPr>
                <a:t>Serve public blobs from the edge </a:t>
              </a:r>
              <a:r>
                <a:rPr lang="en-US" sz="2000" dirty="0" smtClean="0">
                  <a:ln>
                    <a:solidFill>
                      <a:srgbClr val="FFFFFF">
                        <a:alpha val="0"/>
                      </a:srgbClr>
                    </a:solidFill>
                  </a:ln>
                  <a:solidFill>
                    <a:srgbClr val="595959">
                      <a:alpha val="99000"/>
                    </a:srgbClr>
                  </a:solidFill>
                </a:rPr>
                <a:t/>
              </a:r>
              <a:br>
                <a:rPr lang="en-US" sz="2000" dirty="0" smtClean="0">
                  <a:ln>
                    <a:solidFill>
                      <a:srgbClr val="FFFFFF">
                        <a:alpha val="0"/>
                      </a:srgbClr>
                    </a:solidFill>
                  </a:ln>
                  <a:solidFill>
                    <a:srgbClr val="595959">
                      <a:alpha val="99000"/>
                    </a:srgbClr>
                  </a:solidFill>
                </a:rPr>
              </a:br>
              <a:r>
                <a:rPr lang="en-US" sz="2000" dirty="0" smtClean="0">
                  <a:ln>
                    <a:solidFill>
                      <a:srgbClr val="FFFFFF">
                        <a:alpha val="0"/>
                      </a:srgbClr>
                    </a:solidFill>
                  </a:ln>
                  <a:solidFill>
                    <a:srgbClr val="595959">
                      <a:alpha val="99000"/>
                    </a:srgbClr>
                  </a:solidFill>
                </a:rPr>
                <a:t>with </a:t>
              </a:r>
              <a:r>
                <a:rPr lang="en-US" sz="2000" dirty="0">
                  <a:ln>
                    <a:solidFill>
                      <a:srgbClr val="FFFFFF">
                        <a:alpha val="0"/>
                      </a:srgbClr>
                    </a:solidFill>
                  </a:ln>
                  <a:solidFill>
                    <a:srgbClr val="595959">
                      <a:alpha val="99000"/>
                    </a:srgbClr>
                  </a:solidFill>
                </a:rPr>
                <a:t>the Windows Azure CDN</a:t>
              </a:r>
            </a:p>
          </p:txBody>
        </p:sp>
      </p:grpSp>
    </p:spTree>
    <p:extLst>
      <p:ext uri="{BB962C8B-B14F-4D97-AF65-F5344CB8AC3E}">
        <p14:creationId xmlns:p14="http://schemas.microsoft.com/office/powerpoint/2010/main" val="3649208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fade">
                                      <p:cBhvr>
                                        <p:cTn id="18" dur="500"/>
                                        <p:tgtEl>
                                          <p:spTgt spid="5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nodeType="with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fade">
                                      <p:cBhvr>
                                        <p:cTn id="24" dur="500"/>
                                        <p:tgtEl>
                                          <p:spTgt spid="6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75"/>
                                        </p:tgtEl>
                                        <p:attrNameLst>
                                          <p:attrName>style.visibility</p:attrName>
                                        </p:attrNameLst>
                                      </p:cBhvr>
                                      <p:to>
                                        <p:strVal val="visible"/>
                                      </p:to>
                                    </p:set>
                                    <p:animEffect transition="in" filter="wipe(left)">
                                      <p:cBhvr>
                                        <p:cTn id="31" dur="500"/>
                                        <p:tgtEl>
                                          <p:spTgt spid="7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3"/>
                                        </p:tgtEl>
                                        <p:attrNameLst>
                                          <p:attrName>style.visibility</p:attrName>
                                        </p:attrNameLst>
                                      </p:cBhvr>
                                      <p:to>
                                        <p:strVal val="visible"/>
                                      </p:to>
                                    </p:set>
                                    <p:animEffect transition="in" filter="fade">
                                      <p:cBhvr>
                                        <p:cTn id="36" dur="500"/>
                                        <p:tgtEl>
                                          <p:spTgt spid="63"/>
                                        </p:tgtEl>
                                      </p:cBhvr>
                                    </p:animEffect>
                                  </p:childTnLst>
                                </p:cTn>
                              </p:par>
                              <p:par>
                                <p:cTn id="37" presetID="22" presetClass="exit" presetSubtype="8" fill="hold" nodeType="withEffect">
                                  <p:stCondLst>
                                    <p:cond delay="0"/>
                                  </p:stCondLst>
                                  <p:childTnLst>
                                    <p:animEffect transition="out" filter="wipe(left)">
                                      <p:cBhvr>
                                        <p:cTn id="38" dur="500"/>
                                        <p:tgtEl>
                                          <p:spTgt spid="75"/>
                                        </p:tgtEl>
                                      </p:cBhvr>
                                    </p:animEffect>
                                    <p:set>
                                      <p:cBhvr>
                                        <p:cTn id="39" dur="1" fill="hold">
                                          <p:stCondLst>
                                            <p:cond delay="499"/>
                                          </p:stCondLst>
                                        </p:cTn>
                                        <p:tgtEl>
                                          <p:spTgt spid="75"/>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500"/>
                                        <p:tgtEl>
                                          <p:spTgt spid="33"/>
                                        </p:tgtEl>
                                      </p:cBhvr>
                                    </p:animEffect>
                                  </p:childTnLst>
                                </p:cTn>
                              </p:par>
                              <p:par>
                                <p:cTn id="45" presetID="10"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par>
                                <p:cTn id="48" presetID="10" presetClass="entr" presetSubtype="0" fill="hold" nodeType="with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fade">
                                      <p:cBhvr>
                                        <p:cTn id="50" dur="500"/>
                                        <p:tgtEl>
                                          <p:spTgt spid="3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animEffect transition="in" filter="fade">
                                      <p:cBhvr>
                                        <p:cTn id="53" dur="500"/>
                                        <p:tgtEl>
                                          <p:spTgt spid="4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nodeType="clickEffect">
                                  <p:stCondLst>
                                    <p:cond delay="0"/>
                                  </p:stCondLst>
                                  <p:childTnLst>
                                    <p:set>
                                      <p:cBhvr>
                                        <p:cTn id="57" dur="1" fill="hold">
                                          <p:stCondLst>
                                            <p:cond delay="0"/>
                                          </p:stCondLst>
                                        </p:cTn>
                                        <p:tgtEl>
                                          <p:spTgt spid="72"/>
                                        </p:tgtEl>
                                        <p:attrNameLst>
                                          <p:attrName>style.visibility</p:attrName>
                                        </p:attrNameLst>
                                      </p:cBhvr>
                                      <p:to>
                                        <p:strVal val="visible"/>
                                      </p:to>
                                    </p:set>
                                    <p:animEffect transition="in" filter="wipe(right)">
                                      <p:cBhvr>
                                        <p:cTn id="58" dur="500"/>
                                        <p:tgtEl>
                                          <p:spTgt spid="7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500"/>
                                        <p:tgtEl>
                                          <p:spTgt spid="31"/>
                                        </p:tgtEl>
                                      </p:cBhvr>
                                    </p:animEffect>
                                  </p:childTnLst>
                                </p:cTn>
                              </p:par>
                              <p:par>
                                <p:cTn id="65" presetID="10" presetClass="entr" presetSubtype="0"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500"/>
                                        <p:tgtEl>
                                          <p:spTgt spid="2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500"/>
                                        <p:tgtEl>
                                          <p:spTgt spid="32"/>
                                        </p:tgtEl>
                                      </p:cBhvr>
                                    </p:animEffect>
                                  </p:childTnLst>
                                </p:cTn>
                              </p:par>
                              <p:par>
                                <p:cTn id="73" presetID="22" presetClass="exit" presetSubtype="2" fill="hold" nodeType="withEffect">
                                  <p:stCondLst>
                                    <p:cond delay="0"/>
                                  </p:stCondLst>
                                  <p:childTnLst>
                                    <p:animEffect transition="out" filter="wipe(right)">
                                      <p:cBhvr>
                                        <p:cTn id="74" dur="500"/>
                                        <p:tgtEl>
                                          <p:spTgt spid="72"/>
                                        </p:tgtEl>
                                      </p:cBhvr>
                                    </p:animEffect>
                                    <p:set>
                                      <p:cBhvr>
                                        <p:cTn id="75" dur="1" fill="hold">
                                          <p:stCondLst>
                                            <p:cond delay="499"/>
                                          </p:stCondLst>
                                        </p:cTn>
                                        <p:tgtEl>
                                          <p:spTgt spid="72"/>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fade">
                                      <p:cBhvr>
                                        <p:cTn id="80" dur="500"/>
                                        <p:tgtEl>
                                          <p:spTgt spid="3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fade">
                                      <p:cBhvr>
                                        <p:cTn id="85" dur="500"/>
                                        <p:tgtEl>
                                          <p:spTgt spid="24"/>
                                        </p:tgtEl>
                                      </p:cBhvr>
                                    </p:animEffect>
                                  </p:childTnLst>
                                </p:cTn>
                              </p:par>
                              <p:par>
                                <p:cTn id="86" presetID="22" presetClass="entr" presetSubtype="8" fill="hold" nodeType="withEffect">
                                  <p:stCondLst>
                                    <p:cond delay="0"/>
                                  </p:stCondLst>
                                  <p:childTnLst>
                                    <p:set>
                                      <p:cBhvr>
                                        <p:cTn id="87" dur="1" fill="hold">
                                          <p:stCondLst>
                                            <p:cond delay="0"/>
                                          </p:stCondLst>
                                        </p:cTn>
                                        <p:tgtEl>
                                          <p:spTgt spid="69"/>
                                        </p:tgtEl>
                                        <p:attrNameLst>
                                          <p:attrName>style.visibility</p:attrName>
                                        </p:attrNameLst>
                                      </p:cBhvr>
                                      <p:to>
                                        <p:strVal val="visible"/>
                                      </p:to>
                                    </p:set>
                                    <p:animEffect transition="in" filter="wipe(left)">
                                      <p:cBhvr>
                                        <p:cTn id="88" dur="500"/>
                                        <p:tgtEl>
                                          <p:spTgt spid="69"/>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43"/>
                                        </p:tgtEl>
                                        <p:attrNameLst>
                                          <p:attrName>style.visibility</p:attrName>
                                        </p:attrNameLst>
                                      </p:cBhvr>
                                      <p:to>
                                        <p:strVal val="visible"/>
                                      </p:to>
                                    </p:set>
                                    <p:animEffect transition="in" filter="fade">
                                      <p:cBhvr>
                                        <p:cTn id="93" dur="500"/>
                                        <p:tgtEl>
                                          <p:spTgt spid="43"/>
                                        </p:tgtEl>
                                      </p:cBhvr>
                                    </p:animEffect>
                                  </p:childTnLst>
                                </p:cTn>
                              </p:par>
                              <p:par>
                                <p:cTn id="94" presetID="22" presetClass="exit" presetSubtype="8" fill="hold" nodeType="withEffect">
                                  <p:stCondLst>
                                    <p:cond delay="0"/>
                                  </p:stCondLst>
                                  <p:childTnLst>
                                    <p:animEffect transition="out" filter="wipe(left)">
                                      <p:cBhvr>
                                        <p:cTn id="95" dur="500"/>
                                        <p:tgtEl>
                                          <p:spTgt spid="69"/>
                                        </p:tgtEl>
                                      </p:cBhvr>
                                    </p:animEffect>
                                    <p:set>
                                      <p:cBhvr>
                                        <p:cTn id="96" dur="1" fill="hold">
                                          <p:stCondLst>
                                            <p:cond delay="499"/>
                                          </p:stCondLst>
                                        </p:cTn>
                                        <p:tgtEl>
                                          <p:spTgt spid="69"/>
                                        </p:tgtEl>
                                        <p:attrNameLst>
                                          <p:attrName>style.visibility</p:attrName>
                                        </p:attrNameLst>
                                      </p:cBhvr>
                                      <p:to>
                                        <p:strVal val="hidden"/>
                                      </p:to>
                                    </p:set>
                                  </p:childTnLst>
                                </p:cTn>
                              </p:par>
                              <p:par>
                                <p:cTn id="97" presetID="10" presetClass="exit" presetSubtype="0" fill="hold" nodeType="withEffect">
                                  <p:stCondLst>
                                    <p:cond delay="0"/>
                                  </p:stCondLst>
                                  <p:childTnLst>
                                    <p:animEffect transition="out" filter="fade">
                                      <p:cBhvr>
                                        <p:cTn id="98" dur="500"/>
                                        <p:tgtEl>
                                          <p:spTgt spid="28"/>
                                        </p:tgtEl>
                                      </p:cBhvr>
                                    </p:animEffect>
                                    <p:set>
                                      <p:cBhvr>
                                        <p:cTn id="99" dur="1" fill="hold">
                                          <p:stCondLst>
                                            <p:cond delay="499"/>
                                          </p:stCondLst>
                                        </p:cTn>
                                        <p:tgtEl>
                                          <p:spTgt spid="28"/>
                                        </p:tgtEl>
                                        <p:attrNameLst>
                                          <p:attrName>style.visibility</p:attrName>
                                        </p:attrNameLst>
                                      </p:cBhvr>
                                      <p:to>
                                        <p:strVal val="hidden"/>
                                      </p:to>
                                    </p:set>
                                  </p:childTnLst>
                                </p:cTn>
                              </p:par>
                              <p:par>
                                <p:cTn id="100" presetID="10" presetClass="exit" presetSubtype="0" fill="hold" nodeType="withEffect">
                                  <p:stCondLst>
                                    <p:cond delay="0"/>
                                  </p:stCondLst>
                                  <p:childTnLst>
                                    <p:animEffect transition="out" filter="fade">
                                      <p:cBhvr>
                                        <p:cTn id="101" dur="500"/>
                                        <p:tgtEl>
                                          <p:spTgt spid="32"/>
                                        </p:tgtEl>
                                      </p:cBhvr>
                                    </p:animEffect>
                                    <p:set>
                                      <p:cBhvr>
                                        <p:cTn id="102" dur="1" fill="hold">
                                          <p:stCondLst>
                                            <p:cond delay="499"/>
                                          </p:stCondLst>
                                        </p:cTn>
                                        <p:tgtEl>
                                          <p:spTgt spid="32"/>
                                        </p:tgtEl>
                                        <p:attrNameLst>
                                          <p:attrName>style.visibility</p:attrName>
                                        </p:attrNameLst>
                                      </p:cBhvr>
                                      <p:to>
                                        <p:strVal val="hidden"/>
                                      </p:to>
                                    </p:set>
                                  </p:childTnLst>
                                </p:cTn>
                              </p:par>
                              <p:par>
                                <p:cTn id="103" presetID="10" presetClass="exit" presetSubtype="0" fill="hold" nodeType="withEffect">
                                  <p:stCondLst>
                                    <p:cond delay="0"/>
                                  </p:stCondLst>
                                  <p:childTnLst>
                                    <p:animEffect transition="out" filter="fade">
                                      <p:cBhvr>
                                        <p:cTn id="104" dur="500"/>
                                        <p:tgtEl>
                                          <p:spTgt spid="35"/>
                                        </p:tgtEl>
                                      </p:cBhvr>
                                    </p:animEffect>
                                    <p:set>
                                      <p:cBhvr>
                                        <p:cTn id="105" dur="1" fill="hold">
                                          <p:stCondLst>
                                            <p:cond delay="499"/>
                                          </p:stCondLst>
                                        </p:cTn>
                                        <p:tgtEl>
                                          <p:spTgt spid="35"/>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44"/>
                                        </p:tgtEl>
                                        <p:attrNameLst>
                                          <p:attrName>style.visibility</p:attrName>
                                        </p:attrNameLst>
                                      </p:cBhvr>
                                      <p:to>
                                        <p:strVal val="visible"/>
                                      </p:to>
                                    </p:set>
                                    <p:animEffect transition="in" filter="fade">
                                      <p:cBhvr>
                                        <p:cTn id="110" dur="500"/>
                                        <p:tgtEl>
                                          <p:spTgt spid="44"/>
                                        </p:tgtEl>
                                      </p:cBhvr>
                                    </p:animEffect>
                                  </p:childTnLst>
                                </p:cTn>
                              </p:par>
                              <p:par>
                                <p:cTn id="111" presetID="10" presetClass="exit" presetSubtype="0" fill="hold" nodeType="withEffect">
                                  <p:stCondLst>
                                    <p:cond delay="0"/>
                                  </p:stCondLst>
                                  <p:childTnLst>
                                    <p:animEffect transition="out" filter="fade">
                                      <p:cBhvr>
                                        <p:cTn id="112" dur="500"/>
                                        <p:tgtEl>
                                          <p:spTgt spid="43"/>
                                        </p:tgtEl>
                                      </p:cBhvr>
                                    </p:animEffect>
                                    <p:set>
                                      <p:cBhvr>
                                        <p:cTn id="113" dur="1" fill="hold">
                                          <p:stCondLst>
                                            <p:cond delay="499"/>
                                          </p:stCondLst>
                                        </p:cTn>
                                        <p:tgtEl>
                                          <p:spTgt spid="43"/>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30"/>
                                        </p:tgtEl>
                                        <p:attrNameLst>
                                          <p:attrName>style.visibility</p:attrName>
                                        </p:attrNameLst>
                                      </p:cBhvr>
                                      <p:to>
                                        <p:strVal val="visible"/>
                                      </p:to>
                                    </p:set>
                                    <p:animEffect transition="in" filter="fade">
                                      <p:cBhvr>
                                        <p:cTn id="118" dur="500"/>
                                        <p:tgtEl>
                                          <p:spTgt spid="30"/>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80">
                                            <p:txEl>
                                              <p:pRg st="0" end="0"/>
                                            </p:txEl>
                                          </p:spTgt>
                                        </p:tgtEl>
                                        <p:attrNameLst>
                                          <p:attrName>style.visibility</p:attrName>
                                        </p:attrNameLst>
                                      </p:cBhvr>
                                      <p:to>
                                        <p:strVal val="visible"/>
                                      </p:to>
                                    </p:set>
                                    <p:animEffect transition="in" filter="fade">
                                      <p:cBhvr>
                                        <p:cTn id="123" dur="500"/>
                                        <p:tgtEl>
                                          <p:spTgt spid="80">
                                            <p:txEl>
                                              <p:pRg st="0" end="0"/>
                                            </p:txEl>
                                          </p:spTgt>
                                        </p:tgtEl>
                                      </p:cBhvr>
                                    </p:animEffect>
                                  </p:childTnLst>
                                </p:cTn>
                              </p:par>
                            </p:childTnLst>
                          </p:cTn>
                        </p:par>
                        <p:par>
                          <p:cTn id="124" fill="hold">
                            <p:stCondLst>
                              <p:cond delay="500"/>
                            </p:stCondLst>
                            <p:childTnLst>
                              <p:par>
                                <p:cTn id="125" presetID="10" presetClass="entr" presetSubtype="0" fill="hold" nodeType="afterEffect">
                                  <p:stCondLst>
                                    <p:cond delay="0"/>
                                  </p:stCondLst>
                                  <p:childTnLst>
                                    <p:set>
                                      <p:cBhvr>
                                        <p:cTn id="126" dur="1" fill="hold">
                                          <p:stCondLst>
                                            <p:cond delay="0"/>
                                          </p:stCondLst>
                                        </p:cTn>
                                        <p:tgtEl>
                                          <p:spTgt spid="80">
                                            <p:txEl>
                                              <p:pRg st="1" end="1"/>
                                            </p:txEl>
                                          </p:spTgt>
                                        </p:tgtEl>
                                        <p:attrNameLst>
                                          <p:attrName>style.visibility</p:attrName>
                                        </p:attrNameLst>
                                      </p:cBhvr>
                                      <p:to>
                                        <p:strVal val="visible"/>
                                      </p:to>
                                    </p:set>
                                    <p:animEffect transition="in" filter="fade">
                                      <p:cBhvr>
                                        <p:cTn id="127" dur="500"/>
                                        <p:tgtEl>
                                          <p:spTgt spid="8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3" grpId="0" animBg="1"/>
      <p:bldP spid="25" grpId="0" animBg="1"/>
      <p:bldP spid="19" grpId="0" animBg="1"/>
      <p:bldP spid="20" grpId="0"/>
      <p:bldP spid="24" grpId="0" animBg="1"/>
      <p:bldP spid="31" grpId="0"/>
      <p:bldP spid="33" grpId="0"/>
      <p:bldP spid="4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dirty="0" smtClean="0"/>
              <a:t>Windows Azure Content Delivery Network</a:t>
            </a:r>
            <a:endParaRPr lang="en-US" sz="4800" dirty="0"/>
          </a:p>
        </p:txBody>
      </p:sp>
      <p:sp>
        <p:nvSpPr>
          <p:cNvPr id="4" name="Content Placeholder 3"/>
          <p:cNvSpPr>
            <a:spLocks noGrp="1"/>
          </p:cNvSpPr>
          <p:nvPr>
            <p:ph type="body" sz="quarter" idx="10"/>
          </p:nvPr>
        </p:nvSpPr>
        <p:spPr/>
        <p:txBody>
          <a:bodyPr/>
          <a:lstStyle/>
          <a:p>
            <a:r>
              <a:rPr lang="en-IN" sz="3200" dirty="0" smtClean="0">
                <a:solidFill>
                  <a:schemeClr val="accent4">
                    <a:alpha val="99000"/>
                  </a:schemeClr>
                </a:solidFill>
              </a:rPr>
              <a:t>24 global locations with 99.95% availability SLA</a:t>
            </a:r>
          </a:p>
          <a:p>
            <a:r>
              <a:rPr lang="en-IN" sz="3200" dirty="0" smtClean="0">
                <a:solidFill>
                  <a:schemeClr val="accent4">
                    <a:alpha val="99000"/>
                  </a:schemeClr>
                </a:solidFill>
              </a:rPr>
              <a:t>Enabling CDN access for your Windows Azure storage account</a:t>
            </a:r>
          </a:p>
          <a:p>
            <a:pPr lvl="1"/>
            <a:r>
              <a:rPr lang="en-IN" dirty="0" smtClean="0"/>
              <a:t>Enable the CDN in the dev portal</a:t>
            </a:r>
          </a:p>
          <a:p>
            <a:pPr lvl="1"/>
            <a:r>
              <a:rPr lang="en-IN" dirty="0" smtClean="0"/>
              <a:t>It will generate a new URL for CDN-based access to your account</a:t>
            </a:r>
          </a:p>
          <a:p>
            <a:pPr lvl="1"/>
            <a:r>
              <a:rPr lang="en-IN" dirty="0" smtClean="0"/>
              <a:t>Same content, 2 URLs with different access patterns</a:t>
            </a:r>
          </a:p>
          <a:p>
            <a:pPr marL="3175" lvl="2" indent="0">
              <a:buNone/>
            </a:pPr>
            <a:r>
              <a:rPr lang="en-IN" sz="1600" dirty="0" smtClean="0"/>
              <a:t>CDN URL: </a:t>
            </a:r>
            <a:r>
              <a:rPr lang="en-IN" sz="1600" dirty="0" smtClean="0">
                <a:hlinkClick r:id="rId3"/>
              </a:rPr>
              <a:t>http://azXXXX.vo.msecnd.net/images/myimage.png</a:t>
            </a:r>
            <a:r>
              <a:rPr lang="en-IN" sz="1600" dirty="0" smtClean="0"/>
              <a:t> </a:t>
            </a:r>
          </a:p>
          <a:p>
            <a:pPr marL="3175" lvl="2" indent="0">
              <a:buNone/>
            </a:pPr>
            <a:r>
              <a:rPr lang="en-IN" sz="1600" dirty="0" smtClean="0"/>
              <a:t>WA Storage URL: </a:t>
            </a:r>
            <a:r>
              <a:rPr lang="en-IN" sz="1600" dirty="0" smtClean="0">
                <a:hlinkClick r:id="rId4"/>
              </a:rPr>
              <a:t>http://myacct.blob.core.windows.net/images/myimage.png</a:t>
            </a:r>
            <a:r>
              <a:rPr lang="en-IN" sz="1600" dirty="0" smtClean="0"/>
              <a:t> </a:t>
            </a:r>
          </a:p>
          <a:p>
            <a:pPr marL="3175" lvl="2" indent="0">
              <a:buNone/>
            </a:pPr>
            <a:endParaRPr lang="en-IN" sz="1600" dirty="0" smtClean="0"/>
          </a:p>
          <a:p>
            <a:r>
              <a:rPr lang="en-IN" sz="3200" dirty="0">
                <a:solidFill>
                  <a:schemeClr val="accent4">
                    <a:alpha val="99000"/>
                  </a:schemeClr>
                </a:solidFill>
              </a:rPr>
              <a:t>CNAME mappings to CDN URLs</a:t>
            </a:r>
          </a:p>
          <a:p>
            <a:pPr lvl="1"/>
            <a:r>
              <a:rPr lang="en-IN" dirty="0" smtClean="0">
                <a:hlinkClick r:id="rId5"/>
              </a:rPr>
              <a:t>http://blog.smarx.com/posts/using-the-new-windows-azure-cdn-with-a-custom-domain</a:t>
            </a:r>
            <a:endParaRPr lang="en-IN" dirty="0" smtClean="0"/>
          </a:p>
          <a:p>
            <a:pPr lvl="1"/>
            <a:endParaRPr lang="en-IN" dirty="0" smtClean="0"/>
          </a:p>
          <a:p>
            <a:r>
              <a:rPr lang="en-IN" sz="3200" dirty="0">
                <a:solidFill>
                  <a:schemeClr val="accent4">
                    <a:alpha val="99000"/>
                  </a:schemeClr>
                </a:solidFill>
              </a:rPr>
              <a:t>Smooth streaming is in CTP</a:t>
            </a:r>
            <a:endParaRPr lang="en-US" sz="3200" dirty="0">
              <a:solidFill>
                <a:schemeClr val="accent4">
                  <a:alpha val="99000"/>
                </a:schemeClr>
              </a:solidFill>
            </a:endParaRPr>
          </a:p>
        </p:txBody>
      </p:sp>
    </p:spTree>
    <p:extLst>
      <p:ext uri="{BB962C8B-B14F-4D97-AF65-F5344CB8AC3E}">
        <p14:creationId xmlns:p14="http://schemas.microsoft.com/office/powerpoint/2010/main" val="29573920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5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fade">
                                      <p:cBhvr>
                                        <p:cTn id="47" dur="500"/>
                                        <p:tgtEl>
                                          <p:spTgt spid="4">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11" end="11"/>
                                            </p:txEl>
                                          </p:spTgt>
                                        </p:tgtEl>
                                        <p:attrNameLst>
                                          <p:attrName>style.visibility</p:attrName>
                                        </p:attrNameLst>
                                      </p:cBhvr>
                                      <p:to>
                                        <p:strVal val="visible"/>
                                      </p:to>
                                    </p:set>
                                    <p:animEffect transition="in" filter="fade">
                                      <p:cBhvr>
                                        <p:cTn id="52"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a:t>Managing CDN Content Expiration</a:t>
            </a:r>
          </a:p>
        </p:txBody>
      </p:sp>
      <p:sp>
        <p:nvSpPr>
          <p:cNvPr id="18" name="Content Placeholder 17"/>
          <p:cNvSpPr>
            <a:spLocks noGrp="1"/>
          </p:cNvSpPr>
          <p:nvPr>
            <p:ph type="body" sz="quarter" idx="10"/>
            <p:custDataLst>
              <p:tags r:id="rId2"/>
            </p:custDataLst>
          </p:nvPr>
        </p:nvSpPr>
        <p:spPr>
          <a:xfrm>
            <a:off x="519112" y="1447799"/>
            <a:ext cx="11149013" cy="3607141"/>
          </a:xfrm>
        </p:spPr>
        <p:txBody>
          <a:bodyPr/>
          <a:lstStyle/>
          <a:p>
            <a:r>
              <a:rPr lang="en-IN" sz="2400" dirty="0">
                <a:solidFill>
                  <a:schemeClr val="accent4">
                    <a:alpha val="99000"/>
                  </a:schemeClr>
                </a:solidFill>
                <a:latin typeface="Segoe UI Light" pitchFamily="34" charset="0"/>
              </a:rPr>
              <a:t>Default </a:t>
            </a:r>
            <a:r>
              <a:rPr lang="en-IN" sz="2400" dirty="0" smtClean="0">
                <a:solidFill>
                  <a:schemeClr val="accent4">
                    <a:alpha val="99000"/>
                  </a:schemeClr>
                </a:solidFill>
                <a:latin typeface="Segoe UI Light" pitchFamily="34" charset="0"/>
              </a:rPr>
              <a:t>behaviour </a:t>
            </a:r>
            <a:r>
              <a:rPr lang="en-IN" sz="2400" dirty="0">
                <a:solidFill>
                  <a:schemeClr val="accent4">
                    <a:alpha val="99000"/>
                  </a:schemeClr>
                </a:solidFill>
                <a:latin typeface="Segoe UI Light" pitchFamily="34" charset="0"/>
              </a:rPr>
              <a:t>is to fetch once and cache for up to 72 hrs</a:t>
            </a:r>
          </a:p>
          <a:p>
            <a:pPr>
              <a:spcAft>
                <a:spcPts val="600"/>
              </a:spcAft>
            </a:pPr>
            <a:r>
              <a:rPr lang="en-IN" sz="2400" dirty="0">
                <a:solidFill>
                  <a:schemeClr val="accent4">
                    <a:alpha val="99000"/>
                  </a:schemeClr>
                </a:solidFill>
                <a:latin typeface="Segoe UI Light" pitchFamily="34" charset="0"/>
              </a:rPr>
              <a:t>Modify cache control blob header to control the TTL</a:t>
            </a:r>
          </a:p>
          <a:p>
            <a:pPr marL="460375" lvl="1"/>
            <a:r>
              <a:rPr lang="en-IN" sz="1800" dirty="0">
                <a:latin typeface="Consolas" pitchFamily="49" charset="0"/>
                <a:cs typeface="Consolas" pitchFamily="49" charset="0"/>
              </a:rPr>
              <a:t>x-ms-blob-cache-control: public, max-age=&lt;value in seconds&gt;</a:t>
            </a:r>
          </a:p>
          <a:p>
            <a:pPr marL="460375" lvl="1">
              <a:spcBef>
                <a:spcPts val="300"/>
              </a:spcBef>
            </a:pPr>
            <a:r>
              <a:rPr lang="en-IN" sz="1800" dirty="0"/>
              <a:t>Think hours, days or weeks</a:t>
            </a:r>
          </a:p>
          <a:p>
            <a:pPr marL="460375" lvl="1">
              <a:spcBef>
                <a:spcPts val="300"/>
              </a:spcBef>
            </a:pPr>
            <a:r>
              <a:rPr lang="en-IN" sz="1800" dirty="0"/>
              <a:t>Higher numbers reduce cost and latency via CDN &amp; downstream </a:t>
            </a:r>
            <a:r>
              <a:rPr lang="en-IN" sz="1800" dirty="0" smtClean="0"/>
              <a:t>caches</a:t>
            </a:r>
          </a:p>
          <a:p>
            <a:pPr marL="0" lvl="1"/>
            <a:endParaRPr lang="en-IN" sz="1800" dirty="0"/>
          </a:p>
          <a:p>
            <a:r>
              <a:rPr lang="en-IN" sz="2400" dirty="0">
                <a:solidFill>
                  <a:schemeClr val="accent4">
                    <a:alpha val="99000"/>
                  </a:schemeClr>
                </a:solidFill>
              </a:rPr>
              <a:t>Use versioned URLs to expire content on-demand</a:t>
            </a:r>
          </a:p>
          <a:p>
            <a:endParaRPr lang="en-IN" sz="2400" dirty="0"/>
          </a:p>
          <a:p>
            <a:endParaRPr lang="en-IN" sz="2400" dirty="0"/>
          </a:p>
          <a:p>
            <a:endParaRPr lang="en-IN" sz="2400" dirty="0"/>
          </a:p>
        </p:txBody>
      </p:sp>
      <p:sp>
        <p:nvSpPr>
          <p:cNvPr id="4" name="Rectangle 3"/>
          <p:cNvSpPr/>
          <p:nvPr>
            <p:custDataLst>
              <p:tags r:id="rId3"/>
            </p:custDataLst>
          </p:nvPr>
        </p:nvSpPr>
        <p:spPr bwMode="auto">
          <a:xfrm>
            <a:off x="529182" y="3887573"/>
            <a:ext cx="11138943" cy="180095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defTabSz="913788" fontAlgn="base">
              <a:spcBef>
                <a:spcPts val="600"/>
              </a:spcBef>
              <a:spcAft>
                <a:spcPts val="600"/>
              </a:spcAft>
            </a:pPr>
            <a:endParaRPr lang="en-US" sz="2000" dirty="0">
              <a:ln>
                <a:solidFill>
                  <a:schemeClr val="bg1">
                    <a:alpha val="0"/>
                  </a:schemeClr>
                </a:solidFill>
              </a:ln>
              <a:solidFill>
                <a:schemeClr val="bg2">
                  <a:lumMod val="50000"/>
                  <a:alpha val="99000"/>
                </a:schemeClr>
              </a:solidFill>
            </a:endParaRPr>
          </a:p>
        </p:txBody>
      </p:sp>
      <p:grpSp>
        <p:nvGrpSpPr>
          <p:cNvPr id="23" name="Group 22"/>
          <p:cNvGrpSpPr/>
          <p:nvPr/>
        </p:nvGrpSpPr>
        <p:grpSpPr>
          <a:xfrm>
            <a:off x="9116541" y="4017197"/>
            <a:ext cx="1691361" cy="1530848"/>
            <a:chOff x="6915419" y="2717790"/>
            <a:chExt cx="1379022" cy="1248151"/>
          </a:xfrm>
        </p:grpSpPr>
        <p:sp>
          <p:nvSpPr>
            <p:cNvPr id="24" name="Freeform 7"/>
            <p:cNvSpPr>
              <a:spLocks noEditPoints="1"/>
            </p:cNvSpPr>
            <p:nvPr/>
          </p:nvSpPr>
          <p:spPr bwMode="auto">
            <a:xfrm>
              <a:off x="6915419" y="3229169"/>
              <a:ext cx="1379022" cy="736772"/>
            </a:xfrm>
            <a:custGeom>
              <a:avLst/>
              <a:gdLst>
                <a:gd name="T0" fmla="*/ 90 w 534"/>
                <a:gd name="T1" fmla="*/ 0 h 285"/>
                <a:gd name="T2" fmla="*/ 2 w 534"/>
                <a:gd name="T3" fmla="*/ 124 h 285"/>
                <a:gd name="T4" fmla="*/ 2 w 534"/>
                <a:gd name="T5" fmla="*/ 136 h 285"/>
                <a:gd name="T6" fmla="*/ 14 w 534"/>
                <a:gd name="T7" fmla="*/ 140 h 285"/>
                <a:gd name="T8" fmla="*/ 23 w 534"/>
                <a:gd name="T9" fmla="*/ 140 h 285"/>
                <a:gd name="T10" fmla="*/ 90 w 534"/>
                <a:gd name="T11" fmla="*/ 40 h 285"/>
                <a:gd name="T12" fmla="*/ 90 w 534"/>
                <a:gd name="T13" fmla="*/ 271 h 285"/>
                <a:gd name="T14" fmla="*/ 104 w 534"/>
                <a:gd name="T15" fmla="*/ 285 h 285"/>
                <a:gd name="T16" fmla="*/ 429 w 534"/>
                <a:gd name="T17" fmla="*/ 285 h 285"/>
                <a:gd name="T18" fmla="*/ 443 w 534"/>
                <a:gd name="T19" fmla="*/ 271 h 285"/>
                <a:gd name="T20" fmla="*/ 443 w 534"/>
                <a:gd name="T21" fmla="*/ 40 h 285"/>
                <a:gd name="T22" fmla="*/ 513 w 534"/>
                <a:gd name="T23" fmla="*/ 140 h 285"/>
                <a:gd name="T24" fmla="*/ 522 w 534"/>
                <a:gd name="T25" fmla="*/ 140 h 285"/>
                <a:gd name="T26" fmla="*/ 532 w 534"/>
                <a:gd name="T27" fmla="*/ 136 h 285"/>
                <a:gd name="T28" fmla="*/ 532 w 534"/>
                <a:gd name="T29" fmla="*/ 124 h 285"/>
                <a:gd name="T30" fmla="*/ 532 w 534"/>
                <a:gd name="T31" fmla="*/ 124 h 285"/>
                <a:gd name="T32" fmla="*/ 443 w 534"/>
                <a:gd name="T33" fmla="*/ 0 h 285"/>
                <a:gd name="T34" fmla="*/ 90 w 534"/>
                <a:gd name="T35" fmla="*/ 0 h 285"/>
                <a:gd name="T36" fmla="*/ 320 w 534"/>
                <a:gd name="T37" fmla="*/ 112 h 285"/>
                <a:gd name="T38" fmla="*/ 213 w 534"/>
                <a:gd name="T39" fmla="*/ 112 h 285"/>
                <a:gd name="T40" fmla="*/ 199 w 534"/>
                <a:gd name="T41" fmla="*/ 98 h 285"/>
                <a:gd name="T42" fmla="*/ 213 w 534"/>
                <a:gd name="T43" fmla="*/ 84 h 285"/>
                <a:gd name="T44" fmla="*/ 320 w 534"/>
                <a:gd name="T45" fmla="*/ 84 h 285"/>
                <a:gd name="T46" fmla="*/ 334 w 534"/>
                <a:gd name="T47" fmla="*/ 98 h 285"/>
                <a:gd name="T48" fmla="*/ 320 w 534"/>
                <a:gd name="T49" fmla="*/ 11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4" h="285">
                  <a:moveTo>
                    <a:pt x="90" y="0"/>
                  </a:moveTo>
                  <a:cubicBezTo>
                    <a:pt x="2" y="124"/>
                    <a:pt x="2" y="124"/>
                    <a:pt x="2" y="124"/>
                  </a:cubicBezTo>
                  <a:cubicBezTo>
                    <a:pt x="0" y="129"/>
                    <a:pt x="0" y="133"/>
                    <a:pt x="2" y="136"/>
                  </a:cubicBezTo>
                  <a:cubicBezTo>
                    <a:pt x="14" y="140"/>
                    <a:pt x="14" y="140"/>
                    <a:pt x="14" y="140"/>
                  </a:cubicBezTo>
                  <a:cubicBezTo>
                    <a:pt x="16" y="143"/>
                    <a:pt x="21" y="143"/>
                    <a:pt x="23" y="140"/>
                  </a:cubicBezTo>
                  <a:cubicBezTo>
                    <a:pt x="90" y="40"/>
                    <a:pt x="90" y="40"/>
                    <a:pt x="90" y="40"/>
                  </a:cubicBezTo>
                  <a:cubicBezTo>
                    <a:pt x="90" y="271"/>
                    <a:pt x="90" y="271"/>
                    <a:pt x="90" y="271"/>
                  </a:cubicBezTo>
                  <a:cubicBezTo>
                    <a:pt x="90" y="278"/>
                    <a:pt x="97" y="285"/>
                    <a:pt x="104" y="285"/>
                  </a:cubicBezTo>
                  <a:cubicBezTo>
                    <a:pt x="429" y="285"/>
                    <a:pt x="429" y="285"/>
                    <a:pt x="429" y="285"/>
                  </a:cubicBezTo>
                  <a:cubicBezTo>
                    <a:pt x="436" y="285"/>
                    <a:pt x="443" y="278"/>
                    <a:pt x="443" y="271"/>
                  </a:cubicBezTo>
                  <a:cubicBezTo>
                    <a:pt x="443" y="40"/>
                    <a:pt x="443" y="40"/>
                    <a:pt x="443" y="40"/>
                  </a:cubicBezTo>
                  <a:cubicBezTo>
                    <a:pt x="513" y="140"/>
                    <a:pt x="513" y="140"/>
                    <a:pt x="513" y="140"/>
                  </a:cubicBezTo>
                  <a:cubicBezTo>
                    <a:pt x="515" y="143"/>
                    <a:pt x="518" y="143"/>
                    <a:pt x="522" y="140"/>
                  </a:cubicBezTo>
                  <a:cubicBezTo>
                    <a:pt x="532" y="136"/>
                    <a:pt x="532" y="136"/>
                    <a:pt x="532" y="136"/>
                  </a:cubicBezTo>
                  <a:cubicBezTo>
                    <a:pt x="534" y="133"/>
                    <a:pt x="534" y="129"/>
                    <a:pt x="532" y="124"/>
                  </a:cubicBezTo>
                  <a:cubicBezTo>
                    <a:pt x="532" y="124"/>
                    <a:pt x="532" y="124"/>
                    <a:pt x="532" y="124"/>
                  </a:cubicBezTo>
                  <a:cubicBezTo>
                    <a:pt x="443" y="0"/>
                    <a:pt x="443" y="0"/>
                    <a:pt x="443" y="0"/>
                  </a:cubicBezTo>
                  <a:lnTo>
                    <a:pt x="90" y="0"/>
                  </a:lnTo>
                  <a:close/>
                  <a:moveTo>
                    <a:pt x="320" y="112"/>
                  </a:moveTo>
                  <a:cubicBezTo>
                    <a:pt x="213" y="112"/>
                    <a:pt x="213" y="112"/>
                    <a:pt x="213" y="112"/>
                  </a:cubicBezTo>
                  <a:cubicBezTo>
                    <a:pt x="206" y="112"/>
                    <a:pt x="199" y="105"/>
                    <a:pt x="199" y="98"/>
                  </a:cubicBezTo>
                  <a:cubicBezTo>
                    <a:pt x="199" y="89"/>
                    <a:pt x="206" y="84"/>
                    <a:pt x="213" y="84"/>
                  </a:cubicBezTo>
                  <a:cubicBezTo>
                    <a:pt x="320" y="84"/>
                    <a:pt x="320" y="84"/>
                    <a:pt x="320" y="84"/>
                  </a:cubicBezTo>
                  <a:cubicBezTo>
                    <a:pt x="327" y="84"/>
                    <a:pt x="334" y="89"/>
                    <a:pt x="334" y="98"/>
                  </a:cubicBezTo>
                  <a:cubicBezTo>
                    <a:pt x="334" y="105"/>
                    <a:pt x="327" y="112"/>
                    <a:pt x="320" y="112"/>
                  </a:cubicBezTo>
                  <a:close/>
                </a:path>
              </a:pathLst>
            </a:custGeom>
            <a:solidFill>
              <a:schemeClr val="accent2">
                <a:lumMod val="40000"/>
                <a:lumOff val="60000"/>
              </a:schemeClr>
            </a:solidFill>
            <a:ln>
              <a:noFill/>
            </a:ln>
          </p:spPr>
          <p:txBody>
            <a:bodyPr vert="horz" wrap="square" lIns="1463040" tIns="548640" rIns="91440" bIns="45720" numCol="1" anchor="t" anchorCtr="0" compatLnSpc="1">
              <a:prstTxWarp prst="textNoShape">
                <a:avLst/>
              </a:prstTxWarp>
            </a:bodyPr>
            <a:lstStyle/>
            <a:p>
              <a:endParaRPr lang="en-US" dirty="0">
                <a:ln>
                  <a:solidFill>
                    <a:srgbClr val="FFFFFF">
                      <a:alpha val="0"/>
                    </a:srgbClr>
                  </a:solidFill>
                </a:ln>
                <a:gradFill>
                  <a:gsLst>
                    <a:gs pos="0">
                      <a:srgbClr val="595959"/>
                    </a:gs>
                    <a:gs pos="86000">
                      <a:srgbClr val="595959"/>
                    </a:gs>
                  </a:gsLst>
                  <a:lin ang="5400000" scaled="0"/>
                </a:gradFill>
              </a:endParaRPr>
            </a:p>
          </p:txBody>
        </p:sp>
        <p:sp>
          <p:nvSpPr>
            <p:cNvPr id="25" name="Freeform 8"/>
            <p:cNvSpPr>
              <a:spLocks/>
            </p:cNvSpPr>
            <p:nvPr/>
          </p:nvSpPr>
          <p:spPr bwMode="auto">
            <a:xfrm>
              <a:off x="7780639" y="2717790"/>
              <a:ext cx="235089" cy="465330"/>
            </a:xfrm>
            <a:custGeom>
              <a:avLst/>
              <a:gdLst>
                <a:gd name="T0" fmla="*/ 65 w 91"/>
                <a:gd name="T1" fmla="*/ 78 h 180"/>
                <a:gd name="T2" fmla="*/ 65 w 91"/>
                <a:gd name="T3" fmla="*/ 180 h 180"/>
                <a:gd name="T4" fmla="*/ 91 w 91"/>
                <a:gd name="T5" fmla="*/ 180 h 180"/>
                <a:gd name="T6" fmla="*/ 91 w 91"/>
                <a:gd name="T7" fmla="*/ 74 h 180"/>
                <a:gd name="T8" fmla="*/ 82 w 91"/>
                <a:gd name="T9" fmla="*/ 56 h 180"/>
                <a:gd name="T10" fmla="*/ 39 w 91"/>
                <a:gd name="T11" fmla="*/ 13 h 180"/>
                <a:gd name="T12" fmla="*/ 8 w 91"/>
                <a:gd name="T13" fmla="*/ 0 h 180"/>
                <a:gd name="T14" fmla="*/ 4 w 91"/>
                <a:gd name="T15" fmla="*/ 0 h 180"/>
                <a:gd name="T16" fmla="*/ 0 w 91"/>
                <a:gd name="T17" fmla="*/ 0 h 180"/>
                <a:gd name="T18" fmla="*/ 60 w 91"/>
                <a:gd name="T19" fmla="*/ 61 h 180"/>
                <a:gd name="T20" fmla="*/ 65 w 91"/>
                <a:gd name="T21" fmla="*/ 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180">
                  <a:moveTo>
                    <a:pt x="65" y="78"/>
                  </a:moveTo>
                  <a:cubicBezTo>
                    <a:pt x="65" y="78"/>
                    <a:pt x="65" y="78"/>
                    <a:pt x="65" y="180"/>
                  </a:cubicBezTo>
                  <a:cubicBezTo>
                    <a:pt x="91" y="180"/>
                    <a:pt x="91" y="180"/>
                    <a:pt x="91" y="180"/>
                  </a:cubicBezTo>
                  <a:cubicBezTo>
                    <a:pt x="91" y="155"/>
                    <a:pt x="91" y="121"/>
                    <a:pt x="91" y="74"/>
                  </a:cubicBezTo>
                  <a:cubicBezTo>
                    <a:pt x="91" y="69"/>
                    <a:pt x="86" y="61"/>
                    <a:pt x="82" y="56"/>
                  </a:cubicBezTo>
                  <a:cubicBezTo>
                    <a:pt x="82" y="56"/>
                    <a:pt x="82" y="56"/>
                    <a:pt x="39" y="13"/>
                  </a:cubicBezTo>
                  <a:cubicBezTo>
                    <a:pt x="26" y="0"/>
                    <a:pt x="17" y="0"/>
                    <a:pt x="8" y="0"/>
                  </a:cubicBezTo>
                  <a:cubicBezTo>
                    <a:pt x="8" y="0"/>
                    <a:pt x="8" y="0"/>
                    <a:pt x="4" y="0"/>
                  </a:cubicBezTo>
                  <a:cubicBezTo>
                    <a:pt x="4" y="0"/>
                    <a:pt x="4" y="0"/>
                    <a:pt x="0" y="0"/>
                  </a:cubicBezTo>
                  <a:cubicBezTo>
                    <a:pt x="0" y="0"/>
                    <a:pt x="0" y="0"/>
                    <a:pt x="60" y="61"/>
                  </a:cubicBezTo>
                  <a:cubicBezTo>
                    <a:pt x="65" y="65"/>
                    <a:pt x="65" y="74"/>
                    <a:pt x="65" y="78"/>
                  </a:cubicBezTo>
                  <a:close/>
                </a:path>
              </a:pathLst>
            </a:custGeom>
            <a:solidFill>
              <a:schemeClr val="accent2">
                <a:lumMod val="40000"/>
                <a:lumOff val="60000"/>
              </a:schemeClr>
            </a:solidFill>
            <a:ln>
              <a:noFill/>
            </a:ln>
          </p:spPr>
          <p:txBody>
            <a:bodyPr vert="horz" wrap="square" lIns="1463040" tIns="548640" rIns="91440" bIns="45720" numCol="1" anchor="t" anchorCtr="0" compatLnSpc="1">
              <a:prstTxWarp prst="textNoShape">
                <a:avLst/>
              </a:prstTxWarp>
            </a:bodyPr>
            <a:lstStyle/>
            <a:p>
              <a:endParaRPr lang="en-US" dirty="0">
                <a:ln>
                  <a:solidFill>
                    <a:srgbClr val="FFFFFF">
                      <a:alpha val="0"/>
                    </a:srgbClr>
                  </a:solidFill>
                </a:ln>
                <a:gradFill>
                  <a:gsLst>
                    <a:gs pos="0">
                      <a:srgbClr val="595959"/>
                    </a:gs>
                    <a:gs pos="86000">
                      <a:srgbClr val="595959"/>
                    </a:gs>
                  </a:gsLst>
                  <a:lin ang="5400000" scaled="0"/>
                </a:gradFill>
              </a:endParaRPr>
            </a:p>
          </p:txBody>
        </p:sp>
        <p:sp>
          <p:nvSpPr>
            <p:cNvPr id="26" name="Freeform 9"/>
            <p:cNvSpPr>
              <a:spLocks/>
            </p:cNvSpPr>
            <p:nvPr/>
          </p:nvSpPr>
          <p:spPr bwMode="auto">
            <a:xfrm>
              <a:off x="7632801" y="2717790"/>
              <a:ext cx="259325" cy="465330"/>
            </a:xfrm>
            <a:custGeom>
              <a:avLst/>
              <a:gdLst>
                <a:gd name="T0" fmla="*/ 78 w 100"/>
                <a:gd name="T1" fmla="*/ 91 h 180"/>
                <a:gd name="T2" fmla="*/ 78 w 100"/>
                <a:gd name="T3" fmla="*/ 180 h 180"/>
                <a:gd name="T4" fmla="*/ 100 w 100"/>
                <a:gd name="T5" fmla="*/ 180 h 180"/>
                <a:gd name="T6" fmla="*/ 100 w 100"/>
                <a:gd name="T7" fmla="*/ 82 h 180"/>
                <a:gd name="T8" fmla="*/ 91 w 100"/>
                <a:gd name="T9" fmla="*/ 61 h 180"/>
                <a:gd name="T10" fmla="*/ 44 w 100"/>
                <a:gd name="T11" fmla="*/ 13 h 180"/>
                <a:gd name="T12" fmla="*/ 13 w 100"/>
                <a:gd name="T13" fmla="*/ 0 h 180"/>
                <a:gd name="T14" fmla="*/ 9 w 100"/>
                <a:gd name="T15" fmla="*/ 0 h 180"/>
                <a:gd name="T16" fmla="*/ 0 w 100"/>
                <a:gd name="T17" fmla="*/ 0 h 180"/>
                <a:gd name="T18" fmla="*/ 70 w 100"/>
                <a:gd name="T19" fmla="*/ 65 h 180"/>
                <a:gd name="T20" fmla="*/ 78 w 100"/>
                <a:gd name="T21" fmla="*/ 9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180">
                  <a:moveTo>
                    <a:pt x="78" y="91"/>
                  </a:moveTo>
                  <a:cubicBezTo>
                    <a:pt x="78" y="91"/>
                    <a:pt x="78" y="91"/>
                    <a:pt x="78" y="180"/>
                  </a:cubicBezTo>
                  <a:cubicBezTo>
                    <a:pt x="100" y="180"/>
                    <a:pt x="100" y="180"/>
                    <a:pt x="100" y="180"/>
                  </a:cubicBezTo>
                  <a:cubicBezTo>
                    <a:pt x="100" y="157"/>
                    <a:pt x="100" y="125"/>
                    <a:pt x="100" y="82"/>
                  </a:cubicBezTo>
                  <a:cubicBezTo>
                    <a:pt x="100" y="74"/>
                    <a:pt x="96" y="65"/>
                    <a:pt x="91" y="61"/>
                  </a:cubicBezTo>
                  <a:cubicBezTo>
                    <a:pt x="91" y="61"/>
                    <a:pt x="91" y="61"/>
                    <a:pt x="44" y="13"/>
                  </a:cubicBezTo>
                  <a:cubicBezTo>
                    <a:pt x="31" y="0"/>
                    <a:pt x="18" y="0"/>
                    <a:pt x="13" y="0"/>
                  </a:cubicBezTo>
                  <a:cubicBezTo>
                    <a:pt x="13" y="0"/>
                    <a:pt x="13" y="0"/>
                    <a:pt x="9" y="0"/>
                  </a:cubicBezTo>
                  <a:cubicBezTo>
                    <a:pt x="9" y="0"/>
                    <a:pt x="9" y="0"/>
                    <a:pt x="0" y="0"/>
                  </a:cubicBezTo>
                  <a:cubicBezTo>
                    <a:pt x="0" y="0"/>
                    <a:pt x="1" y="0"/>
                    <a:pt x="70" y="65"/>
                  </a:cubicBezTo>
                  <a:cubicBezTo>
                    <a:pt x="79" y="74"/>
                    <a:pt x="78" y="82"/>
                    <a:pt x="78" y="91"/>
                  </a:cubicBezTo>
                  <a:close/>
                </a:path>
              </a:pathLst>
            </a:custGeom>
            <a:solidFill>
              <a:schemeClr val="accent2">
                <a:lumMod val="40000"/>
                <a:lumOff val="60000"/>
              </a:schemeClr>
            </a:solidFill>
            <a:ln>
              <a:noFill/>
            </a:ln>
          </p:spPr>
          <p:txBody>
            <a:bodyPr vert="horz" wrap="square" lIns="1463040" tIns="548640" rIns="91440" bIns="45720" numCol="1" anchor="t" anchorCtr="0" compatLnSpc="1">
              <a:prstTxWarp prst="textNoShape">
                <a:avLst/>
              </a:prstTxWarp>
            </a:bodyPr>
            <a:lstStyle/>
            <a:p>
              <a:endParaRPr lang="en-US" dirty="0">
                <a:ln>
                  <a:solidFill>
                    <a:srgbClr val="FFFFFF">
                      <a:alpha val="0"/>
                    </a:srgbClr>
                  </a:solidFill>
                </a:ln>
                <a:gradFill>
                  <a:gsLst>
                    <a:gs pos="0">
                      <a:srgbClr val="595959"/>
                    </a:gs>
                    <a:gs pos="86000">
                      <a:srgbClr val="595959"/>
                    </a:gs>
                  </a:gsLst>
                  <a:lin ang="5400000" scaled="0"/>
                </a:gradFill>
              </a:endParaRPr>
            </a:p>
          </p:txBody>
        </p:sp>
        <p:sp>
          <p:nvSpPr>
            <p:cNvPr id="27" name="Freeform 10"/>
            <p:cNvSpPr>
              <a:spLocks noEditPoints="1"/>
            </p:cNvSpPr>
            <p:nvPr/>
          </p:nvSpPr>
          <p:spPr bwMode="auto">
            <a:xfrm>
              <a:off x="7220791" y="2717790"/>
              <a:ext cx="559849" cy="465330"/>
            </a:xfrm>
            <a:custGeom>
              <a:avLst/>
              <a:gdLst>
                <a:gd name="T0" fmla="*/ 26 w 217"/>
                <a:gd name="T1" fmla="*/ 180 h 180"/>
                <a:gd name="T2" fmla="*/ 26 w 217"/>
                <a:gd name="T3" fmla="*/ 21 h 180"/>
                <a:gd name="T4" fmla="*/ 100 w 217"/>
                <a:gd name="T5" fmla="*/ 21 h 180"/>
                <a:gd name="T6" fmla="*/ 100 w 217"/>
                <a:gd name="T7" fmla="*/ 91 h 180"/>
                <a:gd name="T8" fmla="*/ 121 w 217"/>
                <a:gd name="T9" fmla="*/ 117 h 180"/>
                <a:gd name="T10" fmla="*/ 191 w 217"/>
                <a:gd name="T11" fmla="*/ 117 h 180"/>
                <a:gd name="T12" fmla="*/ 191 w 217"/>
                <a:gd name="T13" fmla="*/ 180 h 180"/>
                <a:gd name="T14" fmla="*/ 217 w 217"/>
                <a:gd name="T15" fmla="*/ 180 h 180"/>
                <a:gd name="T16" fmla="*/ 217 w 217"/>
                <a:gd name="T17" fmla="*/ 91 h 180"/>
                <a:gd name="T18" fmla="*/ 217 w 217"/>
                <a:gd name="T19" fmla="*/ 87 h 180"/>
                <a:gd name="T20" fmla="*/ 208 w 217"/>
                <a:gd name="T21" fmla="*/ 74 h 180"/>
                <a:gd name="T22" fmla="*/ 139 w 217"/>
                <a:gd name="T23" fmla="*/ 8 h 180"/>
                <a:gd name="T24" fmla="*/ 121 w 217"/>
                <a:gd name="T25" fmla="*/ 0 h 180"/>
                <a:gd name="T26" fmla="*/ 26 w 217"/>
                <a:gd name="T27" fmla="*/ 0 h 180"/>
                <a:gd name="T28" fmla="*/ 0 w 217"/>
                <a:gd name="T29" fmla="*/ 21 h 180"/>
                <a:gd name="T30" fmla="*/ 0 w 217"/>
                <a:gd name="T31" fmla="*/ 180 h 180"/>
                <a:gd name="T32" fmla="*/ 26 w 217"/>
                <a:gd name="T33" fmla="*/ 180 h 180"/>
                <a:gd name="T34" fmla="*/ 121 w 217"/>
                <a:gd name="T35" fmla="*/ 21 h 180"/>
                <a:gd name="T36" fmla="*/ 191 w 217"/>
                <a:gd name="T37" fmla="*/ 91 h 180"/>
                <a:gd name="T38" fmla="*/ 121 w 217"/>
                <a:gd name="T39" fmla="*/ 91 h 180"/>
                <a:gd name="T40" fmla="*/ 121 w 217"/>
                <a:gd name="T41" fmla="*/ 2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7" h="180">
                  <a:moveTo>
                    <a:pt x="26" y="180"/>
                  </a:moveTo>
                  <a:cubicBezTo>
                    <a:pt x="26" y="22"/>
                    <a:pt x="26" y="21"/>
                    <a:pt x="26" y="21"/>
                  </a:cubicBezTo>
                  <a:cubicBezTo>
                    <a:pt x="100" y="21"/>
                    <a:pt x="100" y="21"/>
                    <a:pt x="100" y="21"/>
                  </a:cubicBezTo>
                  <a:cubicBezTo>
                    <a:pt x="100" y="91"/>
                    <a:pt x="100" y="91"/>
                    <a:pt x="100" y="91"/>
                  </a:cubicBezTo>
                  <a:cubicBezTo>
                    <a:pt x="100" y="104"/>
                    <a:pt x="108" y="117"/>
                    <a:pt x="121" y="117"/>
                  </a:cubicBezTo>
                  <a:cubicBezTo>
                    <a:pt x="191" y="117"/>
                    <a:pt x="191" y="117"/>
                    <a:pt x="191" y="117"/>
                  </a:cubicBezTo>
                  <a:cubicBezTo>
                    <a:pt x="191" y="143"/>
                    <a:pt x="191" y="163"/>
                    <a:pt x="191" y="180"/>
                  </a:cubicBezTo>
                  <a:cubicBezTo>
                    <a:pt x="217" y="180"/>
                    <a:pt x="217" y="180"/>
                    <a:pt x="217" y="180"/>
                  </a:cubicBezTo>
                  <a:cubicBezTo>
                    <a:pt x="217" y="91"/>
                    <a:pt x="217" y="91"/>
                    <a:pt x="217" y="91"/>
                  </a:cubicBezTo>
                  <a:cubicBezTo>
                    <a:pt x="217" y="87"/>
                    <a:pt x="217" y="87"/>
                    <a:pt x="217" y="87"/>
                  </a:cubicBezTo>
                  <a:cubicBezTo>
                    <a:pt x="217" y="83"/>
                    <a:pt x="215" y="80"/>
                    <a:pt x="208" y="74"/>
                  </a:cubicBezTo>
                  <a:cubicBezTo>
                    <a:pt x="138" y="9"/>
                    <a:pt x="139" y="8"/>
                    <a:pt x="139" y="8"/>
                  </a:cubicBezTo>
                  <a:cubicBezTo>
                    <a:pt x="133" y="2"/>
                    <a:pt x="127" y="0"/>
                    <a:pt x="121" y="0"/>
                  </a:cubicBezTo>
                  <a:cubicBezTo>
                    <a:pt x="26" y="0"/>
                    <a:pt x="26" y="0"/>
                    <a:pt x="26" y="0"/>
                  </a:cubicBezTo>
                  <a:cubicBezTo>
                    <a:pt x="13" y="0"/>
                    <a:pt x="0" y="8"/>
                    <a:pt x="0" y="21"/>
                  </a:cubicBezTo>
                  <a:cubicBezTo>
                    <a:pt x="0" y="97"/>
                    <a:pt x="0" y="147"/>
                    <a:pt x="0" y="180"/>
                  </a:cubicBezTo>
                  <a:lnTo>
                    <a:pt x="26" y="180"/>
                  </a:lnTo>
                  <a:close/>
                  <a:moveTo>
                    <a:pt x="121" y="21"/>
                  </a:moveTo>
                  <a:cubicBezTo>
                    <a:pt x="191" y="91"/>
                    <a:pt x="191" y="91"/>
                    <a:pt x="191" y="91"/>
                  </a:cubicBezTo>
                  <a:cubicBezTo>
                    <a:pt x="121" y="91"/>
                    <a:pt x="121" y="91"/>
                    <a:pt x="121" y="91"/>
                  </a:cubicBezTo>
                  <a:cubicBezTo>
                    <a:pt x="121" y="21"/>
                    <a:pt x="121" y="21"/>
                    <a:pt x="121" y="21"/>
                  </a:cubicBezTo>
                  <a:close/>
                </a:path>
              </a:pathLst>
            </a:custGeom>
            <a:solidFill>
              <a:schemeClr val="accent2">
                <a:lumMod val="40000"/>
                <a:lumOff val="60000"/>
              </a:schemeClr>
            </a:solidFill>
            <a:ln>
              <a:noFill/>
            </a:ln>
          </p:spPr>
          <p:txBody>
            <a:bodyPr vert="horz" wrap="square" lIns="1463040" tIns="548640" rIns="91440" bIns="45720" numCol="1" anchor="t" anchorCtr="0" compatLnSpc="1">
              <a:prstTxWarp prst="textNoShape">
                <a:avLst/>
              </a:prstTxWarp>
            </a:bodyPr>
            <a:lstStyle/>
            <a:p>
              <a:endParaRPr lang="en-US" dirty="0">
                <a:ln>
                  <a:solidFill>
                    <a:srgbClr val="FFFFFF">
                      <a:alpha val="0"/>
                    </a:srgbClr>
                  </a:solidFill>
                </a:ln>
                <a:gradFill>
                  <a:gsLst>
                    <a:gs pos="0">
                      <a:srgbClr val="595959"/>
                    </a:gs>
                    <a:gs pos="86000">
                      <a:srgbClr val="595959"/>
                    </a:gs>
                  </a:gsLst>
                  <a:lin ang="5400000" scaled="0"/>
                </a:gradFill>
              </a:endParaRPr>
            </a:p>
          </p:txBody>
        </p:sp>
      </p:grpSp>
      <p:sp>
        <p:nvSpPr>
          <p:cNvPr id="21" name="Freeform 6"/>
          <p:cNvSpPr>
            <a:spLocks/>
          </p:cNvSpPr>
          <p:nvPr/>
        </p:nvSpPr>
        <p:spPr bwMode="auto">
          <a:xfrm>
            <a:off x="5194100" y="4030759"/>
            <a:ext cx="2279106" cy="1527560"/>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lumMod val="40000"/>
              <a:lumOff val="60000"/>
            </a:schemeClr>
          </a:solidFill>
          <a:ln>
            <a:noFill/>
          </a:ln>
        </p:spPr>
        <p:txBody>
          <a:bodyPr vert="horz" wrap="square" lIns="1463040" tIns="548640" rIns="91440" bIns="45720" numCol="1" anchor="t" anchorCtr="0" compatLnSpc="1">
            <a:prstTxWarp prst="textNoShape">
              <a:avLst/>
            </a:prstTxWarp>
          </a:bodyPr>
          <a:lstStyle/>
          <a:p>
            <a:r>
              <a:rPr lang="en-US" dirty="0">
                <a:ln>
                  <a:solidFill>
                    <a:srgbClr val="FFFFFF">
                      <a:alpha val="0"/>
                    </a:srgbClr>
                  </a:solidFill>
                </a:ln>
                <a:gradFill>
                  <a:gsLst>
                    <a:gs pos="0">
                      <a:srgbClr val="595959"/>
                    </a:gs>
                    <a:gs pos="86000">
                      <a:srgbClr val="595959"/>
                    </a:gs>
                  </a:gsLst>
                  <a:lin ang="5400000" scaled="0"/>
                </a:gradFill>
              </a:rPr>
              <a:t> </a:t>
            </a:r>
            <a:endParaRPr lang="en-US" sz="2800" dirty="0">
              <a:solidFill>
                <a:schemeClr val="bg1">
                  <a:alpha val="99000"/>
                </a:schemeClr>
              </a:solidFill>
            </a:endParaRPr>
          </a:p>
        </p:txBody>
      </p:sp>
      <p:sp>
        <p:nvSpPr>
          <p:cNvPr id="17" name="Rectangle 16"/>
          <p:cNvSpPr/>
          <p:nvPr>
            <p:custDataLst>
              <p:tags r:id="rId4"/>
            </p:custDataLst>
          </p:nvPr>
        </p:nvSpPr>
        <p:spPr bwMode="auto">
          <a:xfrm>
            <a:off x="681924" y="4335721"/>
            <a:ext cx="3189035" cy="117787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400" dirty="0">
                <a:ln>
                  <a:solidFill>
                    <a:schemeClr val="bg1">
                      <a:alpha val="0"/>
                    </a:schemeClr>
                  </a:solidFill>
                </a:ln>
                <a:gradFill>
                  <a:gsLst>
                    <a:gs pos="0">
                      <a:srgbClr val="595959"/>
                    </a:gs>
                    <a:gs pos="86000">
                      <a:srgbClr val="595959"/>
                    </a:gs>
                  </a:gsLst>
                  <a:lin ang="5400000" scaled="0"/>
                </a:gradFill>
                <a:latin typeface="Consolas" pitchFamily="49" charset="0"/>
                <a:cs typeface="Consolas" pitchFamily="49" charset="0"/>
              </a:rPr>
              <a:t>… &lt;img src="http://</a:t>
            </a:r>
            <a:r>
              <a:rPr lang="en-US" sz="1400" dirty="0" smtClean="0">
                <a:ln>
                  <a:solidFill>
                    <a:schemeClr val="bg1">
                      <a:alpha val="0"/>
                    </a:schemeClr>
                  </a:solidFill>
                </a:ln>
                <a:gradFill>
                  <a:gsLst>
                    <a:gs pos="0">
                      <a:srgbClr val="595959"/>
                    </a:gs>
                    <a:gs pos="86000">
                      <a:srgbClr val="595959"/>
                    </a:gs>
                  </a:gsLst>
                  <a:lin ang="5400000" scaled="0"/>
                </a:gradFill>
                <a:latin typeface="Consolas" pitchFamily="49" charset="0"/>
                <a:cs typeface="Consolas" pitchFamily="49" charset="0"/>
              </a:rPr>
              <a:t>azXXXX.vo.msecnd.net/images/logo.</a:t>
            </a:r>
            <a:r>
              <a:rPr lang="en-US" sz="1400" dirty="0" smtClean="0">
                <a:ln>
                  <a:solidFill>
                    <a:schemeClr val="bg1">
                      <a:alpha val="0"/>
                    </a:schemeClr>
                  </a:solidFill>
                </a:ln>
                <a:solidFill>
                  <a:srgbClr val="FF0000"/>
                </a:solidFill>
                <a:latin typeface="Consolas" pitchFamily="49" charset="0"/>
                <a:cs typeface="Consolas" pitchFamily="49" charset="0"/>
              </a:rPr>
              <a:t>2011-08-01.png</a:t>
            </a:r>
            <a:r>
              <a:rPr lang="en-US" sz="1400" dirty="0" smtClean="0">
                <a:ln>
                  <a:solidFill>
                    <a:schemeClr val="bg1">
                      <a:alpha val="0"/>
                    </a:schemeClr>
                  </a:solidFill>
                </a:ln>
                <a:gradFill>
                  <a:gsLst>
                    <a:gs pos="0">
                      <a:srgbClr val="595959"/>
                    </a:gs>
                    <a:gs pos="86000">
                      <a:srgbClr val="595959"/>
                    </a:gs>
                  </a:gsLst>
                  <a:lin ang="5400000" scaled="0"/>
                </a:gradFill>
                <a:latin typeface="Consolas" pitchFamily="49" charset="0"/>
                <a:cs typeface="Consolas" pitchFamily="49" charset="0"/>
              </a:rPr>
              <a:t>" /&gt;…</a:t>
            </a:r>
            <a:endParaRPr lang="en-US" sz="1400" dirty="0">
              <a:ln>
                <a:solidFill>
                  <a:schemeClr val="bg1">
                    <a:alpha val="0"/>
                  </a:schemeClr>
                </a:solidFill>
              </a:ln>
              <a:gradFill>
                <a:gsLst>
                  <a:gs pos="0">
                    <a:srgbClr val="595959"/>
                  </a:gs>
                  <a:gs pos="86000">
                    <a:srgbClr val="595959"/>
                  </a:gs>
                </a:gsLst>
                <a:lin ang="5400000" scaled="0"/>
              </a:gradFill>
              <a:latin typeface="Consolas" pitchFamily="49" charset="0"/>
              <a:cs typeface="Consolas" pitchFamily="49" charset="0"/>
            </a:endParaRPr>
          </a:p>
        </p:txBody>
      </p:sp>
      <p:sp>
        <p:nvSpPr>
          <p:cNvPr id="9" name="Rectangle 8"/>
          <p:cNvSpPr/>
          <p:nvPr>
            <p:custDataLst>
              <p:tags r:id="rId5"/>
            </p:custDataLst>
          </p:nvPr>
        </p:nvSpPr>
        <p:spPr bwMode="auto">
          <a:xfrm>
            <a:off x="681924" y="4335721"/>
            <a:ext cx="3189035" cy="117787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400" dirty="0">
                <a:ln>
                  <a:solidFill>
                    <a:schemeClr val="bg1">
                      <a:alpha val="0"/>
                    </a:schemeClr>
                  </a:solidFill>
                </a:ln>
                <a:gradFill>
                  <a:gsLst>
                    <a:gs pos="0">
                      <a:srgbClr val="595959"/>
                    </a:gs>
                    <a:gs pos="86000">
                      <a:srgbClr val="595959"/>
                    </a:gs>
                  </a:gsLst>
                  <a:lin ang="5400000" scaled="0"/>
                </a:gradFill>
                <a:latin typeface="Consolas" pitchFamily="49" charset="0"/>
                <a:cs typeface="Consolas" pitchFamily="49" charset="0"/>
              </a:rPr>
              <a:t>… &lt;img src="http://azXXXX.vo.msecnd.net/images/logo.</a:t>
            </a:r>
            <a:r>
              <a:rPr lang="en-US" sz="1400" dirty="0">
                <a:ln>
                  <a:solidFill>
                    <a:schemeClr val="bg1">
                      <a:alpha val="0"/>
                    </a:schemeClr>
                  </a:solidFill>
                </a:ln>
                <a:solidFill>
                  <a:srgbClr val="7030A0"/>
                </a:solidFill>
                <a:latin typeface="Consolas" pitchFamily="49" charset="0"/>
                <a:cs typeface="Consolas" pitchFamily="49" charset="0"/>
              </a:rPr>
              <a:t>2011-09-16.png</a:t>
            </a:r>
            <a:r>
              <a:rPr lang="en-US" sz="1400" dirty="0">
                <a:ln>
                  <a:solidFill>
                    <a:schemeClr val="bg1">
                      <a:alpha val="0"/>
                    </a:schemeClr>
                  </a:solidFill>
                </a:ln>
                <a:gradFill>
                  <a:gsLst>
                    <a:gs pos="0">
                      <a:srgbClr val="595959"/>
                    </a:gs>
                    <a:gs pos="86000">
                      <a:srgbClr val="595959"/>
                    </a:gs>
                  </a:gsLst>
                  <a:lin ang="5400000" scaled="0"/>
                </a:gradFill>
                <a:latin typeface="Consolas" pitchFamily="49" charset="0"/>
                <a:cs typeface="Consolas" pitchFamily="49" charset="0"/>
              </a:rPr>
              <a:t>" </a:t>
            </a:r>
            <a:r>
              <a:rPr lang="en-US" sz="1400" dirty="0" smtClean="0">
                <a:ln>
                  <a:solidFill>
                    <a:schemeClr val="bg1">
                      <a:alpha val="0"/>
                    </a:schemeClr>
                  </a:solidFill>
                </a:ln>
                <a:gradFill>
                  <a:gsLst>
                    <a:gs pos="0">
                      <a:srgbClr val="595959"/>
                    </a:gs>
                    <a:gs pos="86000">
                      <a:srgbClr val="595959"/>
                    </a:gs>
                  </a:gsLst>
                  <a:lin ang="5400000" scaled="0"/>
                </a:gradFill>
                <a:latin typeface="Consolas" pitchFamily="49" charset="0"/>
                <a:cs typeface="Consolas" pitchFamily="49" charset="0"/>
              </a:rPr>
              <a:t>/&gt;…</a:t>
            </a:r>
            <a:endParaRPr lang="en-US" sz="1400" dirty="0">
              <a:ln>
                <a:solidFill>
                  <a:schemeClr val="bg1">
                    <a:alpha val="0"/>
                  </a:schemeClr>
                </a:solidFill>
              </a:ln>
              <a:gradFill>
                <a:gsLst>
                  <a:gs pos="0">
                    <a:srgbClr val="595959"/>
                  </a:gs>
                  <a:gs pos="86000">
                    <a:srgbClr val="595959"/>
                  </a:gs>
                </a:gsLst>
                <a:lin ang="5400000" scaled="0"/>
              </a:gradFill>
              <a:latin typeface="Consolas" pitchFamily="49" charset="0"/>
              <a:cs typeface="Consolas" pitchFamily="49" charset="0"/>
            </a:endParaRPr>
          </a:p>
        </p:txBody>
      </p:sp>
      <p:sp>
        <p:nvSpPr>
          <p:cNvPr id="10" name="Rectangle 9"/>
          <p:cNvSpPr/>
          <p:nvPr>
            <p:custDataLst>
              <p:tags r:id="rId6"/>
            </p:custDataLst>
          </p:nvPr>
        </p:nvSpPr>
        <p:spPr>
          <a:xfrm>
            <a:off x="8508057" y="4024300"/>
            <a:ext cx="878574" cy="584775"/>
          </a:xfrm>
          <a:prstGeom prst="rect">
            <a:avLst/>
          </a:prstGeom>
        </p:spPr>
        <p:txBody>
          <a:bodyPr wrap="none">
            <a:spAutoFit/>
          </a:bodyPr>
          <a:lstStyle/>
          <a:p>
            <a:pPr algn="r">
              <a:spcBef>
                <a:spcPts val="1000"/>
              </a:spcBef>
              <a:buSzPct val="80000"/>
            </a:pPr>
            <a:r>
              <a:rPr lang="en-US" sz="1600" dirty="0" smtClean="0">
                <a:ln>
                  <a:solidFill>
                    <a:schemeClr val="bg1">
                      <a:alpha val="0"/>
                    </a:schemeClr>
                  </a:solidFill>
                </a:ln>
                <a:gradFill>
                  <a:gsLst>
                    <a:gs pos="0">
                      <a:srgbClr val="595959"/>
                    </a:gs>
                    <a:gs pos="86000">
                      <a:srgbClr val="595959"/>
                    </a:gs>
                  </a:gsLst>
                  <a:lin ang="5400000" scaled="0"/>
                </a:gradFill>
              </a:rPr>
              <a:t>Blob</a:t>
            </a:r>
            <a:br>
              <a:rPr lang="en-US" sz="1600" dirty="0" smtClean="0">
                <a:ln>
                  <a:solidFill>
                    <a:schemeClr val="bg1">
                      <a:alpha val="0"/>
                    </a:schemeClr>
                  </a:solidFill>
                </a:ln>
                <a:gradFill>
                  <a:gsLst>
                    <a:gs pos="0">
                      <a:srgbClr val="595959"/>
                    </a:gs>
                    <a:gs pos="86000">
                      <a:srgbClr val="595959"/>
                    </a:gs>
                  </a:gsLst>
                  <a:lin ang="5400000" scaled="0"/>
                </a:gradFill>
              </a:rPr>
            </a:br>
            <a:r>
              <a:rPr lang="en-US" sz="1600" dirty="0" smtClean="0">
                <a:ln>
                  <a:solidFill>
                    <a:schemeClr val="bg1">
                      <a:alpha val="0"/>
                    </a:schemeClr>
                  </a:solidFill>
                </a:ln>
                <a:gradFill>
                  <a:gsLst>
                    <a:gs pos="0">
                      <a:srgbClr val="595959"/>
                    </a:gs>
                    <a:gs pos="86000">
                      <a:srgbClr val="595959"/>
                    </a:gs>
                  </a:gsLst>
                  <a:lin ang="5400000" scaled="0"/>
                </a:gradFill>
              </a:rPr>
              <a:t>Storage</a:t>
            </a:r>
            <a:endParaRPr lang="en-US" sz="1600" dirty="0">
              <a:ln>
                <a:solidFill>
                  <a:schemeClr val="bg1">
                    <a:alpha val="0"/>
                  </a:schemeClr>
                </a:solidFill>
              </a:ln>
              <a:gradFill>
                <a:gsLst>
                  <a:gs pos="0">
                    <a:srgbClr val="595959"/>
                  </a:gs>
                  <a:gs pos="86000">
                    <a:srgbClr val="595959"/>
                  </a:gs>
                </a:gsLst>
                <a:lin ang="5400000" scaled="0"/>
              </a:gradFill>
            </a:endParaRPr>
          </a:p>
        </p:txBody>
      </p:sp>
      <p:sp>
        <p:nvSpPr>
          <p:cNvPr id="11" name="Rectangle 10"/>
          <p:cNvSpPr/>
          <p:nvPr>
            <p:custDataLst>
              <p:tags r:id="rId7"/>
            </p:custDataLst>
          </p:nvPr>
        </p:nvSpPr>
        <p:spPr>
          <a:xfrm>
            <a:off x="6311639" y="4058028"/>
            <a:ext cx="609462" cy="338554"/>
          </a:xfrm>
          <a:prstGeom prst="rect">
            <a:avLst/>
          </a:prstGeom>
        </p:spPr>
        <p:txBody>
          <a:bodyPr wrap="none">
            <a:spAutoFit/>
          </a:bodyPr>
          <a:lstStyle/>
          <a:p>
            <a:pPr>
              <a:spcBef>
                <a:spcPts val="1000"/>
              </a:spcBef>
              <a:buSzPct val="80000"/>
            </a:pPr>
            <a:r>
              <a:rPr lang="en-US" sz="1600" dirty="0">
                <a:ln>
                  <a:solidFill>
                    <a:schemeClr val="bg1">
                      <a:alpha val="0"/>
                    </a:schemeClr>
                  </a:solidFill>
                </a:ln>
                <a:solidFill>
                  <a:srgbClr val="595959">
                    <a:alpha val="99000"/>
                  </a:srgbClr>
                </a:solidFill>
              </a:rPr>
              <a:t>CDN</a:t>
            </a:r>
          </a:p>
        </p:txBody>
      </p:sp>
      <p:sp>
        <p:nvSpPr>
          <p:cNvPr id="12" name="Rectangle 11"/>
          <p:cNvSpPr/>
          <p:nvPr>
            <p:custDataLst>
              <p:tags r:id="rId8"/>
            </p:custDataLst>
          </p:nvPr>
        </p:nvSpPr>
        <p:spPr>
          <a:xfrm>
            <a:off x="678293" y="3975834"/>
            <a:ext cx="2100832" cy="338554"/>
          </a:xfrm>
          <a:prstGeom prst="rect">
            <a:avLst/>
          </a:prstGeom>
        </p:spPr>
        <p:txBody>
          <a:bodyPr wrap="none">
            <a:spAutoFit/>
          </a:bodyPr>
          <a:lstStyle/>
          <a:p>
            <a:pPr>
              <a:spcBef>
                <a:spcPts val="1000"/>
              </a:spcBef>
              <a:buSzPct val="80000"/>
            </a:pPr>
            <a:r>
              <a:rPr lang="en-US" sz="1600" dirty="0">
                <a:ln>
                  <a:solidFill>
                    <a:schemeClr val="bg1">
                      <a:alpha val="0"/>
                    </a:schemeClr>
                  </a:solidFill>
                </a:ln>
                <a:gradFill>
                  <a:gsLst>
                    <a:gs pos="0">
                      <a:srgbClr val="595959"/>
                    </a:gs>
                    <a:gs pos="86000">
                      <a:srgbClr val="595959"/>
                    </a:gs>
                  </a:gsLst>
                  <a:lin ang="5400000" scaled="0"/>
                </a:gradFill>
              </a:rPr>
              <a:t>HTML Served by App</a:t>
            </a:r>
          </a:p>
        </p:txBody>
      </p:sp>
      <p:sp>
        <p:nvSpPr>
          <p:cNvPr id="13" name="Pentagon 12"/>
          <p:cNvSpPr/>
          <p:nvPr>
            <p:custDataLst>
              <p:tags r:id="rId9"/>
            </p:custDataLst>
          </p:nvPr>
        </p:nvSpPr>
        <p:spPr bwMode="auto">
          <a:xfrm>
            <a:off x="8754178" y="4797235"/>
            <a:ext cx="2438400" cy="274320"/>
          </a:xfrm>
          <a:prstGeom prst="homePlate">
            <a:avLst/>
          </a:prstGeom>
          <a:solidFill>
            <a:schemeClr val="accent6">
              <a:lumMod val="40000"/>
              <a:lumOff val="60000"/>
            </a:schemeClr>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fontAlgn="base">
              <a:spcBef>
                <a:spcPts val="1000"/>
              </a:spcBef>
              <a:spcAft>
                <a:spcPct val="0"/>
              </a:spcAft>
              <a:buSzPct val="80000"/>
            </a:pPr>
            <a:r>
              <a:rPr lang="en-US" sz="1400" dirty="0">
                <a:ln>
                  <a:solidFill>
                    <a:schemeClr val="bg1">
                      <a:alpha val="0"/>
                    </a:schemeClr>
                  </a:solidFill>
                </a:ln>
                <a:solidFill>
                  <a:schemeClr val="bg1">
                    <a:alpha val="99000"/>
                  </a:schemeClr>
                </a:solidFill>
              </a:rPr>
              <a:t>logo.</a:t>
            </a:r>
            <a:r>
              <a:rPr lang="en-US" sz="1400" dirty="0">
                <a:ln>
                  <a:solidFill>
                    <a:schemeClr val="bg1">
                      <a:alpha val="0"/>
                    </a:schemeClr>
                  </a:solidFill>
                </a:ln>
                <a:solidFill>
                  <a:srgbClr val="FF0000"/>
                </a:solidFill>
              </a:rPr>
              <a:t>2011-08-01</a:t>
            </a:r>
            <a:r>
              <a:rPr lang="en-US" sz="1400" dirty="0">
                <a:ln>
                  <a:solidFill>
                    <a:schemeClr val="bg1">
                      <a:alpha val="0"/>
                    </a:schemeClr>
                  </a:solidFill>
                </a:ln>
                <a:solidFill>
                  <a:schemeClr val="bg1">
                    <a:alpha val="99000"/>
                  </a:schemeClr>
                </a:solidFill>
              </a:rPr>
              <a:t>.png</a:t>
            </a:r>
          </a:p>
        </p:txBody>
      </p:sp>
      <p:sp>
        <p:nvSpPr>
          <p:cNvPr id="14" name="Pentagon 13"/>
          <p:cNvSpPr/>
          <p:nvPr>
            <p:custDataLst>
              <p:tags r:id="rId10"/>
            </p:custDataLst>
          </p:nvPr>
        </p:nvSpPr>
        <p:spPr bwMode="auto">
          <a:xfrm>
            <a:off x="8754178" y="5153055"/>
            <a:ext cx="2438400" cy="274320"/>
          </a:xfrm>
          <a:prstGeom prst="homePlate">
            <a:avLst/>
          </a:prstGeom>
          <a:solidFill>
            <a:schemeClr val="accent6">
              <a:lumMod val="40000"/>
              <a:lumOff val="60000"/>
            </a:schemeClr>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fontAlgn="base">
              <a:spcBef>
                <a:spcPts val="1000"/>
              </a:spcBef>
              <a:spcAft>
                <a:spcPct val="0"/>
              </a:spcAft>
              <a:buSzPct val="80000"/>
            </a:pPr>
            <a:r>
              <a:rPr lang="en-US" sz="1400" dirty="0">
                <a:ln>
                  <a:solidFill>
                    <a:schemeClr val="bg1">
                      <a:alpha val="0"/>
                    </a:schemeClr>
                  </a:solidFill>
                </a:ln>
                <a:solidFill>
                  <a:schemeClr val="bg1">
                    <a:alpha val="99000"/>
                  </a:schemeClr>
                </a:solidFill>
              </a:rPr>
              <a:t>logo.</a:t>
            </a:r>
            <a:r>
              <a:rPr lang="en-US" sz="1400" dirty="0">
                <a:ln>
                  <a:solidFill>
                    <a:schemeClr val="bg1">
                      <a:alpha val="0"/>
                    </a:schemeClr>
                  </a:solidFill>
                </a:ln>
                <a:solidFill>
                  <a:srgbClr val="7030A0"/>
                </a:solidFill>
              </a:rPr>
              <a:t>2011-09-16</a:t>
            </a:r>
            <a:r>
              <a:rPr lang="en-US" sz="1400" dirty="0">
                <a:ln>
                  <a:solidFill>
                    <a:schemeClr val="bg1">
                      <a:alpha val="0"/>
                    </a:schemeClr>
                  </a:solidFill>
                </a:ln>
                <a:solidFill>
                  <a:schemeClr val="bg1">
                    <a:alpha val="99000"/>
                  </a:schemeClr>
                </a:solidFill>
              </a:rPr>
              <a:t>.png</a:t>
            </a:r>
          </a:p>
        </p:txBody>
      </p:sp>
      <p:sp>
        <p:nvSpPr>
          <p:cNvPr id="15" name="Pentagon 14"/>
          <p:cNvSpPr/>
          <p:nvPr>
            <p:custDataLst>
              <p:tags r:id="rId11"/>
            </p:custDataLst>
          </p:nvPr>
        </p:nvSpPr>
        <p:spPr bwMode="auto">
          <a:xfrm>
            <a:off x="5128864" y="4607872"/>
            <a:ext cx="2438400" cy="274320"/>
          </a:xfrm>
          <a:prstGeom prst="homePlate">
            <a:avLst/>
          </a:prstGeom>
          <a:solidFill>
            <a:schemeClr val="accent6">
              <a:lumMod val="40000"/>
              <a:lumOff val="60000"/>
            </a:schemeClr>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fontAlgn="base">
              <a:spcBef>
                <a:spcPts val="1000"/>
              </a:spcBef>
              <a:spcAft>
                <a:spcPct val="0"/>
              </a:spcAft>
              <a:buSzPct val="80000"/>
            </a:pPr>
            <a:r>
              <a:rPr lang="en-US" sz="1400" dirty="0">
                <a:ln>
                  <a:solidFill>
                    <a:schemeClr val="bg1">
                      <a:alpha val="0"/>
                    </a:schemeClr>
                  </a:solidFill>
                </a:ln>
                <a:solidFill>
                  <a:schemeClr val="bg1">
                    <a:alpha val="99000"/>
                  </a:schemeClr>
                </a:solidFill>
              </a:rPr>
              <a:t>logo.</a:t>
            </a:r>
            <a:r>
              <a:rPr lang="en-US" sz="1400" dirty="0">
                <a:ln>
                  <a:solidFill>
                    <a:schemeClr val="bg1">
                      <a:alpha val="0"/>
                    </a:schemeClr>
                  </a:solidFill>
                </a:ln>
                <a:solidFill>
                  <a:srgbClr val="FF0000"/>
                </a:solidFill>
              </a:rPr>
              <a:t>2011-08-01</a:t>
            </a:r>
            <a:r>
              <a:rPr lang="en-US" sz="1400" dirty="0">
                <a:ln>
                  <a:solidFill>
                    <a:schemeClr val="bg1">
                      <a:alpha val="0"/>
                    </a:schemeClr>
                  </a:solidFill>
                </a:ln>
                <a:solidFill>
                  <a:schemeClr val="bg1">
                    <a:alpha val="99000"/>
                  </a:schemeClr>
                </a:solidFill>
              </a:rPr>
              <a:t>.png</a:t>
            </a:r>
          </a:p>
        </p:txBody>
      </p:sp>
      <p:sp>
        <p:nvSpPr>
          <p:cNvPr id="16" name="Pentagon 15"/>
          <p:cNvSpPr/>
          <p:nvPr>
            <p:custDataLst>
              <p:tags r:id="rId12"/>
            </p:custDataLst>
          </p:nvPr>
        </p:nvSpPr>
        <p:spPr bwMode="auto">
          <a:xfrm>
            <a:off x="5128864" y="4983736"/>
            <a:ext cx="2438400" cy="274320"/>
          </a:xfrm>
          <a:prstGeom prst="homePlate">
            <a:avLst/>
          </a:prstGeom>
          <a:solidFill>
            <a:schemeClr val="accent6">
              <a:lumMod val="40000"/>
              <a:lumOff val="60000"/>
            </a:schemeClr>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fontAlgn="base">
              <a:spcBef>
                <a:spcPts val="1000"/>
              </a:spcBef>
              <a:spcAft>
                <a:spcPct val="0"/>
              </a:spcAft>
              <a:buSzPct val="80000"/>
            </a:pPr>
            <a:r>
              <a:rPr lang="en-US" sz="1400" dirty="0">
                <a:ln>
                  <a:solidFill>
                    <a:schemeClr val="bg1">
                      <a:alpha val="0"/>
                    </a:schemeClr>
                  </a:solidFill>
                </a:ln>
                <a:solidFill>
                  <a:schemeClr val="bg1">
                    <a:alpha val="99000"/>
                  </a:schemeClr>
                </a:solidFill>
              </a:rPr>
              <a:t>logo.</a:t>
            </a:r>
            <a:r>
              <a:rPr lang="en-US" sz="1400" dirty="0">
                <a:ln>
                  <a:solidFill>
                    <a:schemeClr val="bg1">
                      <a:alpha val="0"/>
                    </a:schemeClr>
                  </a:solidFill>
                </a:ln>
                <a:solidFill>
                  <a:srgbClr val="7030A0"/>
                </a:solidFill>
              </a:rPr>
              <a:t>2011-09-16</a:t>
            </a:r>
            <a:r>
              <a:rPr lang="en-US" sz="1400" dirty="0">
                <a:ln>
                  <a:solidFill>
                    <a:schemeClr val="bg1">
                      <a:alpha val="0"/>
                    </a:schemeClr>
                  </a:solidFill>
                </a:ln>
                <a:solidFill>
                  <a:schemeClr val="bg1">
                    <a:alpha val="99000"/>
                  </a:schemeClr>
                </a:solidFill>
              </a:rPr>
              <a:t>.png</a:t>
            </a:r>
          </a:p>
        </p:txBody>
      </p:sp>
      <p:sp>
        <p:nvSpPr>
          <p:cNvPr id="22" name="Rectangle 21"/>
          <p:cNvSpPr/>
          <p:nvPr/>
        </p:nvSpPr>
        <p:spPr>
          <a:xfrm>
            <a:off x="519112" y="5740968"/>
            <a:ext cx="4501810" cy="424732"/>
          </a:xfrm>
          <a:prstGeom prst="rect">
            <a:avLst/>
          </a:prstGeom>
        </p:spPr>
        <p:txBody>
          <a:bodyPr wrap="none">
            <a:spAutoFit/>
          </a:bodyPr>
          <a:lstStyle/>
          <a:p>
            <a:pPr marL="3175" lvl="0" defTabSz="914363">
              <a:lnSpc>
                <a:spcPct val="90000"/>
              </a:lnSpc>
              <a:spcAft>
                <a:spcPts val="900"/>
              </a:spcAft>
              <a:buSzPct val="80000"/>
            </a:pPr>
            <a:r>
              <a:rPr lang="en-IN" spc="-100" dirty="0">
                <a:solidFill>
                  <a:schemeClr val="accent4">
                    <a:alpha val="99000"/>
                  </a:schemeClr>
                </a:solidFill>
                <a:latin typeface="Segoe UI Light" pitchFamily="34" charset="0"/>
              </a:rPr>
              <a:t>Enables easy rollback and A/B testing</a:t>
            </a:r>
            <a:endParaRPr lang="en-US" spc="-100" dirty="0">
              <a:solidFill>
                <a:schemeClr val="accent4">
                  <a:alpha val="99000"/>
                </a:schemeClr>
              </a:solidFill>
              <a:latin typeface="Segoe UI Light" pitchFamily="34" charset="0"/>
            </a:endParaRPr>
          </a:p>
        </p:txBody>
      </p:sp>
    </p:spTree>
    <p:extLst>
      <p:ext uri="{BB962C8B-B14F-4D97-AF65-F5344CB8AC3E}">
        <p14:creationId xmlns:p14="http://schemas.microsoft.com/office/powerpoint/2010/main" val="17683104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fade">
                                      <p:cBhvr>
                                        <p:cTn id="12" dur="500"/>
                                        <p:tgtEl>
                                          <p:spTgt spid="18">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animEffect transition="in" filter="fade">
                                      <p:cBhvr>
                                        <p:cTn id="15" dur="500"/>
                                        <p:tgtEl>
                                          <p:spTgt spid="1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8">
                                            <p:txEl>
                                              <p:pRg st="3" end="3"/>
                                            </p:txEl>
                                          </p:spTgt>
                                        </p:tgtEl>
                                        <p:attrNameLst>
                                          <p:attrName>style.visibility</p:attrName>
                                        </p:attrNameLst>
                                      </p:cBhvr>
                                      <p:to>
                                        <p:strVal val="visible"/>
                                      </p:to>
                                    </p:set>
                                    <p:animEffect transition="in" filter="fade">
                                      <p:cBhvr>
                                        <p:cTn id="20" dur="500"/>
                                        <p:tgtEl>
                                          <p:spTgt spid="18">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
                                            <p:txEl>
                                              <p:pRg st="4" end="4"/>
                                            </p:txEl>
                                          </p:spTgt>
                                        </p:tgtEl>
                                        <p:attrNameLst>
                                          <p:attrName>style.visibility</p:attrName>
                                        </p:attrNameLst>
                                      </p:cBhvr>
                                      <p:to>
                                        <p:strVal val="visible"/>
                                      </p:to>
                                    </p:set>
                                    <p:animEffect transition="in" filter="fade">
                                      <p:cBhvr>
                                        <p:cTn id="25" dur="500"/>
                                        <p:tgtEl>
                                          <p:spTgt spid="18">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8">
                                            <p:txEl>
                                              <p:pRg st="6" end="6"/>
                                            </p:txEl>
                                          </p:spTgt>
                                        </p:tgtEl>
                                        <p:attrNameLst>
                                          <p:attrName>style.visibility</p:attrName>
                                        </p:attrNameLst>
                                      </p:cBhvr>
                                      <p:to>
                                        <p:strVal val="visible"/>
                                      </p:to>
                                    </p:set>
                                    <p:animEffect transition="in" filter="fade">
                                      <p:cBhvr>
                                        <p:cTn id="30" dur="500"/>
                                        <p:tgtEl>
                                          <p:spTgt spid="18">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500"/>
                                        <p:tgtEl>
                                          <p:spTgt spid="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5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500"/>
                                        <p:tgtEl>
                                          <p:spTgt spid="15"/>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fade">
                                      <p:cBhvr>
                                        <p:cTn id="68" dur="500"/>
                                        <p:tgtEl>
                                          <p:spTgt spid="14"/>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fade">
                                      <p:cBhvr>
                                        <p:cTn id="73" dur="500"/>
                                        <p:tgtEl>
                                          <p:spTgt spid="9"/>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fade">
                                      <p:cBhvr>
                                        <p:cTn id="78" dur="500"/>
                                        <p:tgtEl>
                                          <p:spTgt spid="16"/>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1" nodeType="clickEffect">
                                  <p:stCondLst>
                                    <p:cond delay="0"/>
                                  </p:stCondLst>
                                  <p:childTnLst>
                                    <p:animEffect transition="out" filter="fade">
                                      <p:cBhvr>
                                        <p:cTn id="82" dur="500"/>
                                        <p:tgtEl>
                                          <p:spTgt spid="15"/>
                                        </p:tgtEl>
                                      </p:cBhvr>
                                    </p:animEffect>
                                    <p:set>
                                      <p:cBhvr>
                                        <p:cTn id="83" dur="1" fill="hold">
                                          <p:stCondLst>
                                            <p:cond delay="499"/>
                                          </p:stCondLst>
                                        </p:cTn>
                                        <p:tgtEl>
                                          <p:spTgt spid="15"/>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1" grpId="0" animBg="1"/>
      <p:bldP spid="17" grpId="0" animBg="1"/>
      <p:bldP spid="9" grpId="0" animBg="1"/>
      <p:bldP spid="10" grpId="0"/>
      <p:bldP spid="11" grpId="0"/>
      <p:bldP spid="12" grpId="0"/>
      <p:bldP spid="13" grpId="0" animBg="1"/>
      <p:bldP spid="14" grpId="0" animBg="1"/>
      <p:bldP spid="15" grpId="0" animBg="1"/>
      <p:bldP spid="15" grpId="1" animBg="1"/>
      <p:bldP spid="16" grpId="0" animBg="1"/>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CDN for Web Apps</a:t>
            </a:r>
            <a:endParaRPr lang="en-US" dirty="0"/>
          </a:p>
        </p:txBody>
      </p:sp>
      <p:sp>
        <p:nvSpPr>
          <p:cNvPr id="4" name="Content Placeholder 3"/>
          <p:cNvSpPr>
            <a:spLocks noGrp="1"/>
          </p:cNvSpPr>
          <p:nvPr>
            <p:ph type="body" sz="quarter" idx="10"/>
          </p:nvPr>
        </p:nvSpPr>
        <p:spPr>
          <a:xfrm>
            <a:off x="519113" y="1447799"/>
            <a:ext cx="7184394" cy="946413"/>
          </a:xfrm>
        </p:spPr>
        <p:txBody>
          <a:bodyPr/>
          <a:lstStyle/>
          <a:p>
            <a:r>
              <a:rPr lang="en-IN" sz="2400" dirty="0" smtClean="0">
                <a:solidFill>
                  <a:schemeClr val="accent4">
                    <a:alpha val="99000"/>
                  </a:schemeClr>
                </a:solidFill>
              </a:rPr>
              <a:t>CDN supports your web app as an origin</a:t>
            </a:r>
          </a:p>
          <a:p>
            <a:pPr lvl="1"/>
            <a:r>
              <a:rPr lang="en-IN" dirty="0" smtClean="0"/>
              <a:t>Normal URL: 	</a:t>
            </a:r>
            <a:r>
              <a:rPr lang="en-IN" dirty="0" smtClean="0">
                <a:hlinkClick r:id="rId2"/>
              </a:rPr>
              <a:t>http://foo.cloudapp.net/default.aspx</a:t>
            </a:r>
            <a:r>
              <a:rPr lang="en-IN" dirty="0" smtClean="0"/>
              <a:t> </a:t>
            </a:r>
          </a:p>
          <a:p>
            <a:pPr lvl="1"/>
            <a:r>
              <a:rPr lang="en-IN" dirty="0" smtClean="0"/>
              <a:t>CDN URL: 	</a:t>
            </a:r>
            <a:r>
              <a:rPr lang="en-IN" dirty="0" smtClean="0">
                <a:hlinkClick r:id="rId3"/>
              </a:rPr>
              <a:t>http://azXXXX.vo.msecnd.net/default.aspx</a:t>
            </a:r>
            <a:r>
              <a:rPr lang="en-IN" dirty="0" smtClean="0"/>
              <a:t> </a:t>
            </a:r>
          </a:p>
          <a:p>
            <a:pPr lvl="1"/>
            <a:r>
              <a:rPr lang="en-IN" dirty="0" smtClean="0"/>
              <a:t>Cached from:	</a:t>
            </a:r>
            <a:r>
              <a:rPr lang="en-IN" dirty="0" smtClean="0">
                <a:hlinkClick r:id="rId4"/>
              </a:rPr>
              <a:t>http://foo.cloudapp.net/cdn/default.aspx</a:t>
            </a:r>
            <a:r>
              <a:rPr lang="en-IN" dirty="0" smtClean="0"/>
              <a:t> </a:t>
            </a:r>
          </a:p>
          <a:p>
            <a:pPr lvl="1"/>
            <a:endParaRPr lang="en-IN" dirty="0" smtClean="0"/>
          </a:p>
          <a:p>
            <a:r>
              <a:rPr lang="en-IN" sz="2400" dirty="0" smtClean="0">
                <a:solidFill>
                  <a:schemeClr val="accent4">
                    <a:alpha val="99000"/>
                  </a:schemeClr>
                </a:solidFill>
              </a:rPr>
              <a:t>CNAMEs &amp; HTTPS supported</a:t>
            </a:r>
          </a:p>
          <a:p>
            <a:pPr lvl="1"/>
            <a:r>
              <a:rPr lang="en-IN" dirty="0" smtClean="0">
                <a:hlinkClick r:id="rId5"/>
              </a:rPr>
              <a:t>http://blog.smarx.com/posts/using-the-windows-azure-cdn-for-your-web-application</a:t>
            </a:r>
            <a:r>
              <a:rPr lang="en-IN" dirty="0" smtClean="0"/>
              <a:t> </a:t>
            </a:r>
          </a:p>
          <a:p>
            <a:pPr lvl="1"/>
            <a:endParaRPr lang="en-IN" dirty="0" smtClean="0"/>
          </a:p>
          <a:p>
            <a:r>
              <a:rPr lang="en-IN" sz="2400" dirty="0" smtClean="0">
                <a:solidFill>
                  <a:schemeClr val="accent4">
                    <a:alpha val="99000"/>
                  </a:schemeClr>
                </a:solidFill>
              </a:rPr>
              <a:t>You must modify cache control headers to set the ASP.NET OutputCache module to work well with the CDN</a:t>
            </a:r>
          </a:p>
          <a:p>
            <a:pPr lvl="1"/>
            <a:r>
              <a:rPr lang="en-IN" dirty="0" smtClean="0">
                <a:hlinkClick r:id="rId6"/>
              </a:rPr>
              <a:t>http://blogs.msdn.com/b/scicoria/archive/2011/07/10/hosted-service-as-a-windows-azure-cdn-origin-tips.aspx</a:t>
            </a:r>
            <a:r>
              <a:rPr lang="en-IN" dirty="0" smtClean="0"/>
              <a:t> </a:t>
            </a:r>
            <a:endParaRPr lang="en-US" dirty="0"/>
          </a:p>
        </p:txBody>
      </p:sp>
      <p:grpSp>
        <p:nvGrpSpPr>
          <p:cNvPr id="8" name="Group 7"/>
          <p:cNvGrpSpPr/>
          <p:nvPr/>
        </p:nvGrpSpPr>
        <p:grpSpPr>
          <a:xfrm>
            <a:off x="8057134" y="2492136"/>
            <a:ext cx="2886432" cy="2238904"/>
            <a:chOff x="5800111" y="2543128"/>
            <a:chExt cx="536216" cy="415924"/>
          </a:xfrm>
          <a:solidFill>
            <a:srgbClr val="595959"/>
          </a:solidFill>
        </p:grpSpPr>
        <p:sp>
          <p:nvSpPr>
            <p:cNvPr id="6" name="Freeform 22"/>
            <p:cNvSpPr>
              <a:spLocks/>
            </p:cNvSpPr>
            <p:nvPr/>
          </p:nvSpPr>
          <p:spPr bwMode="auto">
            <a:xfrm>
              <a:off x="6144676" y="2619585"/>
              <a:ext cx="191651" cy="296652"/>
            </a:xfrm>
            <a:custGeom>
              <a:avLst/>
              <a:gdLst>
                <a:gd name="T0" fmla="*/ 12 w 80"/>
                <a:gd name="T1" fmla="*/ 114 h 123"/>
                <a:gd name="T2" fmla="*/ 54 w 80"/>
                <a:gd name="T3" fmla="*/ 91 h 123"/>
                <a:gd name="T4" fmla="*/ 32 w 80"/>
                <a:gd name="T5" fmla="*/ 43 h 123"/>
                <a:gd name="T6" fmla="*/ 24 w 80"/>
                <a:gd name="T7" fmla="*/ 65 h 123"/>
                <a:gd name="T8" fmla="*/ 0 w 80"/>
                <a:gd name="T9" fmla="*/ 17 h 123"/>
                <a:gd name="T10" fmla="*/ 49 w 80"/>
                <a:gd name="T11" fmla="*/ 0 h 123"/>
                <a:gd name="T12" fmla="*/ 41 w 80"/>
                <a:gd name="T13" fmla="*/ 21 h 123"/>
                <a:gd name="T14" fmla="*/ 42 w 80"/>
                <a:gd name="T15" fmla="*/ 21 h 123"/>
                <a:gd name="T16" fmla="*/ 70 w 80"/>
                <a:gd name="T17" fmla="*/ 88 h 123"/>
                <a:gd name="T18" fmla="*/ 11 w 80"/>
                <a:gd name="T19" fmla="*/ 117 h 123"/>
                <a:gd name="T20" fmla="*/ 12 w 80"/>
                <a:gd name="T21" fmla="*/ 114 h 123"/>
                <a:gd name="T22" fmla="*/ 12 w 80"/>
                <a:gd name="T23" fmla="*/ 11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23">
                  <a:moveTo>
                    <a:pt x="12" y="114"/>
                  </a:moveTo>
                  <a:cubicBezTo>
                    <a:pt x="30" y="116"/>
                    <a:pt x="48" y="107"/>
                    <a:pt x="54" y="91"/>
                  </a:cubicBezTo>
                  <a:cubicBezTo>
                    <a:pt x="62" y="72"/>
                    <a:pt x="52" y="52"/>
                    <a:pt x="32" y="43"/>
                  </a:cubicBezTo>
                  <a:cubicBezTo>
                    <a:pt x="24" y="65"/>
                    <a:pt x="24" y="65"/>
                    <a:pt x="24" y="65"/>
                  </a:cubicBezTo>
                  <a:cubicBezTo>
                    <a:pt x="0" y="17"/>
                    <a:pt x="0" y="17"/>
                    <a:pt x="0" y="17"/>
                  </a:cubicBezTo>
                  <a:cubicBezTo>
                    <a:pt x="49" y="0"/>
                    <a:pt x="49" y="0"/>
                    <a:pt x="49" y="0"/>
                  </a:cubicBezTo>
                  <a:cubicBezTo>
                    <a:pt x="41" y="21"/>
                    <a:pt x="41" y="21"/>
                    <a:pt x="41" y="21"/>
                  </a:cubicBezTo>
                  <a:cubicBezTo>
                    <a:pt x="41" y="21"/>
                    <a:pt x="41" y="21"/>
                    <a:pt x="42" y="21"/>
                  </a:cubicBezTo>
                  <a:cubicBezTo>
                    <a:pt x="67" y="31"/>
                    <a:pt x="80" y="61"/>
                    <a:pt x="70" y="88"/>
                  </a:cubicBezTo>
                  <a:cubicBezTo>
                    <a:pt x="61" y="111"/>
                    <a:pt x="35" y="123"/>
                    <a:pt x="11" y="117"/>
                  </a:cubicBezTo>
                  <a:cubicBezTo>
                    <a:pt x="12" y="114"/>
                    <a:pt x="12" y="114"/>
                    <a:pt x="12" y="114"/>
                  </a:cubicBezTo>
                  <a:cubicBezTo>
                    <a:pt x="12" y="114"/>
                    <a:pt x="12" y="114"/>
                    <a:pt x="12"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26"/>
            <p:cNvSpPr>
              <a:spLocks noEditPoints="1"/>
            </p:cNvSpPr>
            <p:nvPr/>
          </p:nvSpPr>
          <p:spPr bwMode="auto">
            <a:xfrm>
              <a:off x="5800111" y="2543128"/>
              <a:ext cx="413885" cy="415924"/>
            </a:xfrm>
            <a:custGeom>
              <a:avLst/>
              <a:gdLst>
                <a:gd name="T0" fmla="*/ 162 w 172"/>
                <a:gd name="T1" fmla="*/ 106 h 173"/>
                <a:gd name="T2" fmla="*/ 158 w 172"/>
                <a:gd name="T3" fmla="*/ 108 h 173"/>
                <a:gd name="T4" fmla="*/ 158 w 172"/>
                <a:gd name="T5" fmla="*/ 105 h 173"/>
                <a:gd name="T6" fmla="*/ 150 w 172"/>
                <a:gd name="T7" fmla="*/ 83 h 173"/>
                <a:gd name="T8" fmla="*/ 138 w 172"/>
                <a:gd name="T9" fmla="*/ 84 h 173"/>
                <a:gd name="T10" fmla="*/ 121 w 172"/>
                <a:gd name="T11" fmla="*/ 76 h 173"/>
                <a:gd name="T12" fmla="*/ 104 w 172"/>
                <a:gd name="T13" fmla="*/ 114 h 173"/>
                <a:gd name="T14" fmla="*/ 119 w 172"/>
                <a:gd name="T15" fmla="*/ 113 h 173"/>
                <a:gd name="T16" fmla="*/ 86 w 172"/>
                <a:gd name="T17" fmla="*/ 163 h 173"/>
                <a:gd name="T18" fmla="*/ 84 w 172"/>
                <a:gd name="T19" fmla="*/ 129 h 173"/>
                <a:gd name="T20" fmla="*/ 50 w 172"/>
                <a:gd name="T21" fmla="*/ 105 h 173"/>
                <a:gd name="T22" fmla="*/ 34 w 172"/>
                <a:gd name="T23" fmla="*/ 99 h 173"/>
                <a:gd name="T24" fmla="*/ 27 w 172"/>
                <a:gd name="T25" fmla="*/ 95 h 173"/>
                <a:gd name="T26" fmla="*/ 40 w 172"/>
                <a:gd name="T27" fmla="*/ 86 h 173"/>
                <a:gd name="T28" fmla="*/ 45 w 172"/>
                <a:gd name="T29" fmla="*/ 81 h 173"/>
                <a:gd name="T30" fmla="*/ 65 w 172"/>
                <a:gd name="T31" fmla="*/ 47 h 173"/>
                <a:gd name="T32" fmla="*/ 49 w 172"/>
                <a:gd name="T33" fmla="*/ 55 h 173"/>
                <a:gd name="T34" fmla="*/ 52 w 172"/>
                <a:gd name="T35" fmla="*/ 36 h 173"/>
                <a:gd name="T36" fmla="*/ 56 w 172"/>
                <a:gd name="T37" fmla="*/ 35 h 173"/>
                <a:gd name="T38" fmla="*/ 62 w 172"/>
                <a:gd name="T39" fmla="*/ 27 h 173"/>
                <a:gd name="T40" fmla="*/ 61 w 172"/>
                <a:gd name="T41" fmla="*/ 13 h 173"/>
                <a:gd name="T42" fmla="*/ 62 w 172"/>
                <a:gd name="T43" fmla="*/ 16 h 173"/>
                <a:gd name="T44" fmla="*/ 74 w 172"/>
                <a:gd name="T45" fmla="*/ 36 h 173"/>
                <a:gd name="T46" fmla="*/ 98 w 172"/>
                <a:gd name="T47" fmla="*/ 25 h 173"/>
                <a:gd name="T48" fmla="*/ 135 w 172"/>
                <a:gd name="T49" fmla="*/ 25 h 173"/>
                <a:gd name="T50" fmla="*/ 127 w 172"/>
                <a:gd name="T51" fmla="*/ 44 h 173"/>
                <a:gd name="T52" fmla="*/ 133 w 172"/>
                <a:gd name="T53" fmla="*/ 47 h 173"/>
                <a:gd name="T54" fmla="*/ 132 w 172"/>
                <a:gd name="T55" fmla="*/ 40 h 173"/>
                <a:gd name="T56" fmla="*/ 136 w 172"/>
                <a:gd name="T57" fmla="*/ 38 h 173"/>
                <a:gd name="T58" fmla="*/ 86 w 172"/>
                <a:gd name="T59" fmla="*/ 0 h 173"/>
                <a:gd name="T60" fmla="*/ 86 w 172"/>
                <a:gd name="T61" fmla="*/ 173 h 173"/>
                <a:gd name="T62" fmla="*/ 166 w 172"/>
                <a:gd name="T63" fmla="*/ 114 h 173"/>
                <a:gd name="T64" fmla="*/ 9 w 172"/>
                <a:gd name="T65" fmla="*/ 86 h 173"/>
                <a:gd name="T66" fmla="*/ 19 w 172"/>
                <a:gd name="T67" fmla="*/ 94 h 173"/>
                <a:gd name="T68" fmla="*/ 39 w 172"/>
                <a:gd name="T69" fmla="*/ 110 h 173"/>
                <a:gd name="T70" fmla="*/ 43 w 172"/>
                <a:gd name="T71" fmla="*/ 115 h 173"/>
                <a:gd name="T72" fmla="*/ 48 w 172"/>
                <a:gd name="T73" fmla="*/ 153 h 173"/>
                <a:gd name="T74" fmla="*/ 158 w 172"/>
                <a:gd name="T75" fmla="*/ 11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2" h="173">
                  <a:moveTo>
                    <a:pt x="166" y="114"/>
                  </a:moveTo>
                  <a:cubicBezTo>
                    <a:pt x="162" y="106"/>
                    <a:pt x="162" y="106"/>
                    <a:pt x="162" y="106"/>
                  </a:cubicBezTo>
                  <a:cubicBezTo>
                    <a:pt x="161" y="107"/>
                    <a:pt x="161" y="107"/>
                    <a:pt x="161" y="108"/>
                  </a:cubicBezTo>
                  <a:cubicBezTo>
                    <a:pt x="159" y="108"/>
                    <a:pt x="159" y="109"/>
                    <a:pt x="158" y="108"/>
                  </a:cubicBezTo>
                  <a:cubicBezTo>
                    <a:pt x="151" y="100"/>
                    <a:pt x="147" y="87"/>
                    <a:pt x="149" y="86"/>
                  </a:cubicBezTo>
                  <a:cubicBezTo>
                    <a:pt x="156" y="85"/>
                    <a:pt x="153" y="103"/>
                    <a:pt x="158" y="105"/>
                  </a:cubicBezTo>
                  <a:cubicBezTo>
                    <a:pt x="158" y="105"/>
                    <a:pt x="159" y="104"/>
                    <a:pt x="161" y="104"/>
                  </a:cubicBezTo>
                  <a:cubicBezTo>
                    <a:pt x="150" y="83"/>
                    <a:pt x="150" y="83"/>
                    <a:pt x="150" y="83"/>
                  </a:cubicBezTo>
                  <a:cubicBezTo>
                    <a:pt x="149" y="84"/>
                    <a:pt x="145" y="81"/>
                    <a:pt x="139" y="81"/>
                  </a:cubicBezTo>
                  <a:cubicBezTo>
                    <a:pt x="138" y="81"/>
                    <a:pt x="138" y="84"/>
                    <a:pt x="138" y="84"/>
                  </a:cubicBezTo>
                  <a:cubicBezTo>
                    <a:pt x="136" y="84"/>
                    <a:pt x="128" y="81"/>
                    <a:pt x="128" y="78"/>
                  </a:cubicBezTo>
                  <a:cubicBezTo>
                    <a:pt x="128" y="75"/>
                    <a:pt x="126" y="75"/>
                    <a:pt x="121" y="76"/>
                  </a:cubicBezTo>
                  <a:cubicBezTo>
                    <a:pt x="118" y="76"/>
                    <a:pt x="116" y="76"/>
                    <a:pt x="113" y="77"/>
                  </a:cubicBezTo>
                  <a:cubicBezTo>
                    <a:pt x="97" y="82"/>
                    <a:pt x="88" y="107"/>
                    <a:pt x="104" y="114"/>
                  </a:cubicBezTo>
                  <a:cubicBezTo>
                    <a:pt x="106" y="115"/>
                    <a:pt x="110" y="113"/>
                    <a:pt x="114" y="112"/>
                  </a:cubicBezTo>
                  <a:cubicBezTo>
                    <a:pt x="116" y="111"/>
                    <a:pt x="117" y="112"/>
                    <a:pt x="119" y="113"/>
                  </a:cubicBezTo>
                  <a:cubicBezTo>
                    <a:pt x="124" y="118"/>
                    <a:pt x="116" y="142"/>
                    <a:pt x="118" y="157"/>
                  </a:cubicBezTo>
                  <a:cubicBezTo>
                    <a:pt x="108" y="162"/>
                    <a:pt x="98" y="163"/>
                    <a:pt x="86" y="163"/>
                  </a:cubicBezTo>
                  <a:cubicBezTo>
                    <a:pt x="78" y="163"/>
                    <a:pt x="69" y="163"/>
                    <a:pt x="62" y="160"/>
                  </a:cubicBezTo>
                  <a:cubicBezTo>
                    <a:pt x="67" y="147"/>
                    <a:pt x="78" y="140"/>
                    <a:pt x="84" y="129"/>
                  </a:cubicBezTo>
                  <a:cubicBezTo>
                    <a:pt x="85" y="125"/>
                    <a:pt x="83" y="123"/>
                    <a:pt x="74" y="121"/>
                  </a:cubicBezTo>
                  <a:cubicBezTo>
                    <a:pt x="67" y="118"/>
                    <a:pt x="60" y="101"/>
                    <a:pt x="50" y="105"/>
                  </a:cubicBezTo>
                  <a:cubicBezTo>
                    <a:pt x="45" y="107"/>
                    <a:pt x="38" y="110"/>
                    <a:pt x="39" y="106"/>
                  </a:cubicBezTo>
                  <a:cubicBezTo>
                    <a:pt x="41" y="98"/>
                    <a:pt x="35" y="103"/>
                    <a:pt x="34" y="99"/>
                  </a:cubicBezTo>
                  <a:cubicBezTo>
                    <a:pt x="33" y="96"/>
                    <a:pt x="42" y="95"/>
                    <a:pt x="37" y="94"/>
                  </a:cubicBezTo>
                  <a:cubicBezTo>
                    <a:pt x="33" y="92"/>
                    <a:pt x="27" y="104"/>
                    <a:pt x="27" y="95"/>
                  </a:cubicBezTo>
                  <a:cubicBezTo>
                    <a:pt x="27" y="92"/>
                    <a:pt x="27" y="89"/>
                    <a:pt x="29" y="89"/>
                  </a:cubicBezTo>
                  <a:cubicBezTo>
                    <a:pt x="31" y="83"/>
                    <a:pt x="38" y="83"/>
                    <a:pt x="40" y="86"/>
                  </a:cubicBezTo>
                  <a:cubicBezTo>
                    <a:pt x="42" y="90"/>
                    <a:pt x="42" y="93"/>
                    <a:pt x="43" y="91"/>
                  </a:cubicBezTo>
                  <a:cubicBezTo>
                    <a:pt x="45" y="89"/>
                    <a:pt x="42" y="87"/>
                    <a:pt x="45" y="81"/>
                  </a:cubicBezTo>
                  <a:cubicBezTo>
                    <a:pt x="48" y="76"/>
                    <a:pt x="53" y="69"/>
                    <a:pt x="67" y="64"/>
                  </a:cubicBezTo>
                  <a:cubicBezTo>
                    <a:pt x="75" y="60"/>
                    <a:pt x="69" y="53"/>
                    <a:pt x="65" y="47"/>
                  </a:cubicBezTo>
                  <a:cubicBezTo>
                    <a:pt x="61" y="42"/>
                    <a:pt x="54" y="36"/>
                    <a:pt x="53" y="43"/>
                  </a:cubicBezTo>
                  <a:cubicBezTo>
                    <a:pt x="51" y="47"/>
                    <a:pt x="54" y="57"/>
                    <a:pt x="49" y="55"/>
                  </a:cubicBezTo>
                  <a:cubicBezTo>
                    <a:pt x="43" y="53"/>
                    <a:pt x="37" y="49"/>
                    <a:pt x="41" y="45"/>
                  </a:cubicBezTo>
                  <a:cubicBezTo>
                    <a:pt x="44" y="41"/>
                    <a:pt x="52" y="40"/>
                    <a:pt x="52" y="36"/>
                  </a:cubicBezTo>
                  <a:cubicBezTo>
                    <a:pt x="52" y="32"/>
                    <a:pt x="52" y="28"/>
                    <a:pt x="54" y="28"/>
                  </a:cubicBezTo>
                  <a:cubicBezTo>
                    <a:pt x="57" y="29"/>
                    <a:pt x="59" y="30"/>
                    <a:pt x="56" y="35"/>
                  </a:cubicBezTo>
                  <a:cubicBezTo>
                    <a:pt x="54" y="39"/>
                    <a:pt x="65" y="42"/>
                    <a:pt x="66" y="39"/>
                  </a:cubicBezTo>
                  <a:cubicBezTo>
                    <a:pt x="68" y="36"/>
                    <a:pt x="65" y="33"/>
                    <a:pt x="62" y="27"/>
                  </a:cubicBezTo>
                  <a:cubicBezTo>
                    <a:pt x="59" y="24"/>
                    <a:pt x="53" y="25"/>
                    <a:pt x="55" y="21"/>
                  </a:cubicBezTo>
                  <a:cubicBezTo>
                    <a:pt x="56" y="20"/>
                    <a:pt x="58" y="14"/>
                    <a:pt x="61" y="13"/>
                  </a:cubicBezTo>
                  <a:cubicBezTo>
                    <a:pt x="62" y="13"/>
                    <a:pt x="63" y="13"/>
                    <a:pt x="63" y="12"/>
                  </a:cubicBezTo>
                  <a:cubicBezTo>
                    <a:pt x="63" y="13"/>
                    <a:pt x="62" y="14"/>
                    <a:pt x="62" y="16"/>
                  </a:cubicBezTo>
                  <a:cubicBezTo>
                    <a:pt x="62" y="21"/>
                    <a:pt x="70" y="14"/>
                    <a:pt x="72" y="19"/>
                  </a:cubicBezTo>
                  <a:cubicBezTo>
                    <a:pt x="74" y="24"/>
                    <a:pt x="69" y="31"/>
                    <a:pt x="74" y="36"/>
                  </a:cubicBezTo>
                  <a:cubicBezTo>
                    <a:pt x="78" y="42"/>
                    <a:pt x="81" y="46"/>
                    <a:pt x="83" y="39"/>
                  </a:cubicBezTo>
                  <a:cubicBezTo>
                    <a:pt x="85" y="31"/>
                    <a:pt x="98" y="30"/>
                    <a:pt x="98" y="25"/>
                  </a:cubicBezTo>
                  <a:cubicBezTo>
                    <a:pt x="99" y="22"/>
                    <a:pt x="99" y="17"/>
                    <a:pt x="99" y="10"/>
                  </a:cubicBezTo>
                  <a:cubicBezTo>
                    <a:pt x="113" y="12"/>
                    <a:pt x="125" y="17"/>
                    <a:pt x="135" y="25"/>
                  </a:cubicBezTo>
                  <a:cubicBezTo>
                    <a:pt x="129" y="27"/>
                    <a:pt x="122" y="38"/>
                    <a:pt x="122" y="42"/>
                  </a:cubicBezTo>
                  <a:cubicBezTo>
                    <a:pt x="122" y="46"/>
                    <a:pt x="124" y="46"/>
                    <a:pt x="127" y="44"/>
                  </a:cubicBezTo>
                  <a:cubicBezTo>
                    <a:pt x="130" y="42"/>
                    <a:pt x="126" y="46"/>
                    <a:pt x="129" y="49"/>
                  </a:cubicBezTo>
                  <a:cubicBezTo>
                    <a:pt x="132" y="50"/>
                    <a:pt x="133" y="50"/>
                    <a:pt x="133" y="47"/>
                  </a:cubicBezTo>
                  <a:cubicBezTo>
                    <a:pt x="129" y="40"/>
                    <a:pt x="129" y="40"/>
                    <a:pt x="129" y="40"/>
                  </a:cubicBezTo>
                  <a:cubicBezTo>
                    <a:pt x="132" y="40"/>
                    <a:pt x="132" y="40"/>
                    <a:pt x="132" y="40"/>
                  </a:cubicBezTo>
                  <a:cubicBezTo>
                    <a:pt x="132" y="35"/>
                    <a:pt x="135" y="33"/>
                    <a:pt x="138" y="34"/>
                  </a:cubicBezTo>
                  <a:cubicBezTo>
                    <a:pt x="141" y="34"/>
                    <a:pt x="137" y="35"/>
                    <a:pt x="136" y="38"/>
                  </a:cubicBezTo>
                  <a:cubicBezTo>
                    <a:pt x="154" y="33"/>
                    <a:pt x="154" y="33"/>
                    <a:pt x="154" y="33"/>
                  </a:cubicBezTo>
                  <a:cubicBezTo>
                    <a:pt x="138" y="13"/>
                    <a:pt x="114" y="0"/>
                    <a:pt x="86" y="0"/>
                  </a:cubicBezTo>
                  <a:cubicBezTo>
                    <a:pt x="39" y="0"/>
                    <a:pt x="0" y="38"/>
                    <a:pt x="0" y="86"/>
                  </a:cubicBezTo>
                  <a:cubicBezTo>
                    <a:pt x="0" y="134"/>
                    <a:pt x="39" y="173"/>
                    <a:pt x="86" y="173"/>
                  </a:cubicBezTo>
                  <a:cubicBezTo>
                    <a:pt x="130" y="173"/>
                    <a:pt x="167" y="140"/>
                    <a:pt x="172" y="98"/>
                  </a:cubicBezTo>
                  <a:lnTo>
                    <a:pt x="166" y="114"/>
                  </a:lnTo>
                  <a:close/>
                  <a:moveTo>
                    <a:pt x="48" y="153"/>
                  </a:moveTo>
                  <a:cubicBezTo>
                    <a:pt x="25" y="141"/>
                    <a:pt x="9" y="115"/>
                    <a:pt x="9" y="86"/>
                  </a:cubicBezTo>
                  <a:cubicBezTo>
                    <a:pt x="9" y="85"/>
                    <a:pt x="9" y="83"/>
                    <a:pt x="9" y="82"/>
                  </a:cubicBezTo>
                  <a:cubicBezTo>
                    <a:pt x="13" y="83"/>
                    <a:pt x="19" y="89"/>
                    <a:pt x="19" y="94"/>
                  </a:cubicBezTo>
                  <a:cubicBezTo>
                    <a:pt x="20" y="99"/>
                    <a:pt x="20" y="101"/>
                    <a:pt x="29" y="102"/>
                  </a:cubicBezTo>
                  <a:cubicBezTo>
                    <a:pt x="38" y="103"/>
                    <a:pt x="34" y="110"/>
                    <a:pt x="39" y="110"/>
                  </a:cubicBezTo>
                  <a:cubicBezTo>
                    <a:pt x="43" y="110"/>
                    <a:pt x="46" y="109"/>
                    <a:pt x="45" y="111"/>
                  </a:cubicBezTo>
                  <a:cubicBezTo>
                    <a:pt x="45" y="113"/>
                    <a:pt x="44" y="114"/>
                    <a:pt x="43" y="115"/>
                  </a:cubicBezTo>
                  <a:cubicBezTo>
                    <a:pt x="37" y="123"/>
                    <a:pt x="42" y="131"/>
                    <a:pt x="48" y="137"/>
                  </a:cubicBezTo>
                  <a:cubicBezTo>
                    <a:pt x="50" y="138"/>
                    <a:pt x="49" y="146"/>
                    <a:pt x="48" y="153"/>
                  </a:cubicBezTo>
                  <a:close/>
                  <a:moveTo>
                    <a:pt x="143" y="139"/>
                  </a:moveTo>
                  <a:cubicBezTo>
                    <a:pt x="145" y="131"/>
                    <a:pt x="150" y="115"/>
                    <a:pt x="158" y="117"/>
                  </a:cubicBezTo>
                  <a:cubicBezTo>
                    <a:pt x="154" y="125"/>
                    <a:pt x="149" y="132"/>
                    <a:pt x="143" y="1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191499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par>
                                <p:cTn id="38" presetID="10" presetClass="entr" presetSubtype="0" fill="hold" grpId="0" nodeType="withEffect">
                                  <p:stCondLst>
                                    <p:cond delay="1250"/>
                                  </p:stCondLst>
                                  <p:childTnLst>
                                    <p:set>
                                      <p:cBhvr>
                                        <p:cTn id="39" dur="1" fill="hold">
                                          <p:stCondLst>
                                            <p:cond delay="0"/>
                                          </p:stCondLst>
                                        </p:cTn>
                                        <p:tgtEl>
                                          <p:spTgt spid="4">
                                            <p:txEl>
                                              <p:pRg st="9" end="9"/>
                                            </p:txEl>
                                          </p:spTgt>
                                        </p:tgtEl>
                                        <p:attrNameLst>
                                          <p:attrName>style.visibility</p:attrName>
                                        </p:attrNameLst>
                                      </p:cBhvr>
                                      <p:to>
                                        <p:strVal val="visible"/>
                                      </p:to>
                                    </p:set>
                                    <p:animEffect transition="in" filter="fade">
                                      <p:cBhvr>
                                        <p:cTn id="40"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Traffic Manager</a:t>
            </a:r>
            <a:endParaRPr lang="en-US" dirty="0"/>
          </a:p>
        </p:txBody>
      </p:sp>
      <p:sp>
        <p:nvSpPr>
          <p:cNvPr id="4" name="Rectangle 3"/>
          <p:cNvSpPr/>
          <p:nvPr/>
        </p:nvSpPr>
        <p:spPr bwMode="auto">
          <a:xfrm>
            <a:off x="517526" y="3581526"/>
            <a:ext cx="10362808" cy="219748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defTabSz="913788" fontAlgn="base">
              <a:spcBef>
                <a:spcPts val="600"/>
              </a:spcBef>
              <a:spcAft>
                <a:spcPts val="600"/>
              </a:spcAft>
            </a:pPr>
            <a:endParaRPr lang="en-US" sz="2000" dirty="0">
              <a:ln>
                <a:solidFill>
                  <a:schemeClr val="bg1">
                    <a:alpha val="0"/>
                  </a:schemeClr>
                </a:solidFill>
              </a:ln>
              <a:solidFill>
                <a:schemeClr val="bg2">
                  <a:lumMod val="50000"/>
                  <a:alpha val="99000"/>
                </a:schemeClr>
              </a:solidFill>
            </a:endParaRPr>
          </a:p>
        </p:txBody>
      </p:sp>
      <p:sp>
        <p:nvSpPr>
          <p:cNvPr id="8" name="Rectangle 7"/>
          <p:cNvSpPr/>
          <p:nvPr/>
        </p:nvSpPr>
        <p:spPr>
          <a:xfrm>
            <a:off x="7829550" y="3834582"/>
            <a:ext cx="2722009" cy="459410"/>
          </a:xfrm>
          <a:prstGeom prst="rect">
            <a:avLst/>
          </a:prstGeom>
          <a:solidFill>
            <a:schemeClr val="accent6">
              <a:lumMod val="40000"/>
              <a:lumOff val="60000"/>
            </a:schemeClr>
          </a:solidFill>
          <a:ln w="9525" cap="flat" cmpd="sng" algn="ctr">
            <a:noFill/>
            <a:prstDash val="solid"/>
          </a:ln>
          <a:effectLst/>
        </p:spPr>
        <p:txBody>
          <a:bodyPr lIns="45720" rIns="4572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363">
              <a:spcBef>
                <a:spcPts val="1000"/>
              </a:spcBef>
              <a:buSzPct val="80000"/>
            </a:pPr>
            <a:r>
              <a:rPr lang="en-IN" sz="1600" dirty="0">
                <a:ln>
                  <a:solidFill>
                    <a:schemeClr val="bg1">
                      <a:alpha val="0"/>
                    </a:schemeClr>
                  </a:solidFill>
                </a:ln>
                <a:solidFill>
                  <a:srgbClr val="595959">
                    <a:alpha val="99000"/>
                  </a:srgbClr>
                </a:solidFill>
              </a:rPr>
              <a:t>foo-us.cloudapp.net</a:t>
            </a:r>
          </a:p>
        </p:txBody>
      </p:sp>
      <p:sp>
        <p:nvSpPr>
          <p:cNvPr id="9" name="Rectangle 8"/>
          <p:cNvSpPr/>
          <p:nvPr/>
        </p:nvSpPr>
        <p:spPr>
          <a:xfrm>
            <a:off x="7829550" y="4446197"/>
            <a:ext cx="2722009" cy="459410"/>
          </a:xfrm>
          <a:prstGeom prst="rect">
            <a:avLst/>
          </a:prstGeom>
          <a:solidFill>
            <a:schemeClr val="accent6">
              <a:lumMod val="40000"/>
              <a:lumOff val="60000"/>
            </a:schemeClr>
          </a:solidFill>
          <a:ln w="9525" cap="flat" cmpd="sng" algn="ctr">
            <a:noFill/>
            <a:prstDash val="solid"/>
          </a:ln>
          <a:effectLst/>
        </p:spPr>
        <p:txBody>
          <a:bodyPr lIns="45720" rIns="4572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363">
              <a:spcBef>
                <a:spcPts val="1000"/>
              </a:spcBef>
              <a:buSzPct val="80000"/>
            </a:pPr>
            <a:r>
              <a:rPr lang="en-IN" sz="1600" dirty="0">
                <a:ln>
                  <a:solidFill>
                    <a:schemeClr val="bg1">
                      <a:alpha val="0"/>
                    </a:schemeClr>
                  </a:solidFill>
                </a:ln>
                <a:solidFill>
                  <a:srgbClr val="595959">
                    <a:alpha val="99000"/>
                  </a:srgbClr>
                </a:solidFill>
              </a:rPr>
              <a:t>foo-europe.cloudapp.net</a:t>
            </a:r>
          </a:p>
        </p:txBody>
      </p:sp>
      <p:sp>
        <p:nvSpPr>
          <p:cNvPr id="10" name="Rectangle 9"/>
          <p:cNvSpPr/>
          <p:nvPr/>
        </p:nvSpPr>
        <p:spPr>
          <a:xfrm>
            <a:off x="7829550" y="5057813"/>
            <a:ext cx="2722009" cy="459410"/>
          </a:xfrm>
          <a:prstGeom prst="rect">
            <a:avLst/>
          </a:prstGeom>
          <a:solidFill>
            <a:schemeClr val="accent6">
              <a:lumMod val="40000"/>
              <a:lumOff val="60000"/>
            </a:schemeClr>
          </a:solidFill>
          <a:ln w="9525" cap="flat" cmpd="sng" algn="ctr">
            <a:noFill/>
            <a:prstDash val="solid"/>
          </a:ln>
          <a:effectLst/>
        </p:spPr>
        <p:txBody>
          <a:bodyPr lIns="45720" rIns="4572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363">
              <a:spcBef>
                <a:spcPts val="1000"/>
              </a:spcBef>
              <a:buSzPct val="80000"/>
            </a:pPr>
            <a:r>
              <a:rPr lang="en-IN" sz="1600" dirty="0">
                <a:ln>
                  <a:solidFill>
                    <a:schemeClr val="bg1">
                      <a:alpha val="0"/>
                    </a:schemeClr>
                  </a:solidFill>
                </a:ln>
                <a:solidFill>
                  <a:srgbClr val="595959">
                    <a:alpha val="99000"/>
                  </a:srgbClr>
                </a:solidFill>
              </a:rPr>
              <a:t>foo-asia.cloudapp.net</a:t>
            </a:r>
          </a:p>
        </p:txBody>
      </p:sp>
      <p:sp>
        <p:nvSpPr>
          <p:cNvPr id="11" name="Rectangle 10"/>
          <p:cNvSpPr/>
          <p:nvPr/>
        </p:nvSpPr>
        <p:spPr>
          <a:xfrm>
            <a:off x="3881459" y="3836714"/>
            <a:ext cx="3728202" cy="1188046"/>
          </a:xfrm>
          <a:prstGeom prst="rect">
            <a:avLst/>
          </a:prstGeom>
          <a:solidFill>
            <a:schemeClr val="accent2"/>
          </a:solid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2400"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Traffic Manager</a:t>
            </a:r>
          </a:p>
        </p:txBody>
      </p:sp>
      <p:sp>
        <p:nvSpPr>
          <p:cNvPr id="12" name="Rectangle 11"/>
          <p:cNvSpPr/>
          <p:nvPr/>
        </p:nvSpPr>
        <p:spPr>
          <a:xfrm>
            <a:off x="3970100" y="4464225"/>
            <a:ext cx="1737360" cy="457200"/>
          </a:xfrm>
          <a:prstGeom prst="rect">
            <a:avLst/>
          </a:prstGeom>
          <a:solidFill>
            <a:schemeClr val="bg1"/>
          </a:solidFill>
          <a:ln w="9525" cap="flat" cmpd="sng" algn="ctr">
            <a:noFill/>
            <a:prstDash val="solid"/>
          </a:ln>
          <a:effectLst/>
        </p:spPr>
        <p:txBody>
          <a:bodyPr lIns="45720" rIns="4572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363">
              <a:spcBef>
                <a:spcPts val="1000"/>
              </a:spcBef>
              <a:buSzPct val="80000"/>
            </a:pPr>
            <a:r>
              <a:rPr lang="en-IN" sz="1600" dirty="0">
                <a:ln>
                  <a:solidFill>
                    <a:schemeClr val="bg1">
                      <a:alpha val="0"/>
                    </a:schemeClr>
                  </a:solidFill>
                </a:ln>
                <a:gradFill>
                  <a:gsLst>
                    <a:gs pos="0">
                      <a:srgbClr val="595959"/>
                    </a:gs>
                    <a:gs pos="86000">
                      <a:srgbClr val="595959"/>
                    </a:gs>
                  </a:gsLst>
                  <a:lin ang="5400000" scaled="0"/>
                </a:gradFill>
              </a:rPr>
              <a:t>Policies</a:t>
            </a:r>
          </a:p>
        </p:txBody>
      </p:sp>
      <p:sp>
        <p:nvSpPr>
          <p:cNvPr id="13" name="Rectangle 12"/>
          <p:cNvSpPr/>
          <p:nvPr/>
        </p:nvSpPr>
        <p:spPr>
          <a:xfrm>
            <a:off x="5783400" y="4464225"/>
            <a:ext cx="1737360" cy="457200"/>
          </a:xfrm>
          <a:prstGeom prst="rect">
            <a:avLst/>
          </a:prstGeom>
          <a:solidFill>
            <a:schemeClr val="bg1"/>
          </a:solidFill>
          <a:ln w="9525" cap="flat" cmpd="sng" algn="ctr">
            <a:noFill/>
            <a:prstDash val="solid"/>
          </a:ln>
          <a:effectLst/>
        </p:spPr>
        <p:txBody>
          <a:bodyPr lIns="45720" rIns="4572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363">
              <a:spcBef>
                <a:spcPts val="1000"/>
              </a:spcBef>
              <a:buSzPct val="80000"/>
            </a:pPr>
            <a:r>
              <a:rPr lang="en-IN" sz="1600" dirty="0">
                <a:ln>
                  <a:solidFill>
                    <a:schemeClr val="bg1">
                      <a:alpha val="0"/>
                    </a:schemeClr>
                  </a:solidFill>
                </a:ln>
                <a:gradFill>
                  <a:gsLst>
                    <a:gs pos="0">
                      <a:srgbClr val="595959"/>
                    </a:gs>
                    <a:gs pos="86000">
                      <a:srgbClr val="595959"/>
                    </a:gs>
                  </a:gsLst>
                  <a:lin ang="5400000" scaled="0"/>
                </a:gradFill>
              </a:rPr>
              <a:t>Monitoring</a:t>
            </a:r>
          </a:p>
        </p:txBody>
      </p:sp>
      <p:sp>
        <p:nvSpPr>
          <p:cNvPr id="14" name="Rectangle 13"/>
          <p:cNvSpPr/>
          <p:nvPr/>
        </p:nvSpPr>
        <p:spPr>
          <a:xfrm>
            <a:off x="1911317" y="3714397"/>
            <a:ext cx="1715534" cy="338554"/>
          </a:xfrm>
          <a:prstGeom prst="rect">
            <a:avLst/>
          </a:prstGeom>
        </p:spPr>
        <p:txBody>
          <a:bodyPr wrap="none">
            <a:spAutoFit/>
          </a:bodyPr>
          <a:lstStyle/>
          <a:p>
            <a:pPr>
              <a:spcBef>
                <a:spcPts val="1000"/>
              </a:spcBef>
              <a:buSzPct val="80000"/>
            </a:pPr>
            <a:r>
              <a:rPr lang="en-US" sz="1600" dirty="0">
                <a:ln>
                  <a:solidFill>
                    <a:schemeClr val="bg1">
                      <a:alpha val="0"/>
                    </a:schemeClr>
                  </a:solidFill>
                </a:ln>
                <a:gradFill>
                  <a:gsLst>
                    <a:gs pos="0">
                      <a:srgbClr val="595959"/>
                    </a:gs>
                    <a:gs pos="86000">
                      <a:srgbClr val="595959"/>
                    </a:gs>
                  </a:gsLst>
                  <a:lin ang="5400000" scaled="0"/>
                </a:gradFill>
              </a:rPr>
              <a:t>foo.cloudapp.net</a:t>
            </a:r>
          </a:p>
        </p:txBody>
      </p:sp>
      <p:sp>
        <p:nvSpPr>
          <p:cNvPr id="15" name="Rectangle 14"/>
          <p:cNvSpPr/>
          <p:nvPr/>
        </p:nvSpPr>
        <p:spPr>
          <a:xfrm>
            <a:off x="2143787" y="4552093"/>
            <a:ext cx="1461169" cy="338554"/>
          </a:xfrm>
          <a:prstGeom prst="rect">
            <a:avLst/>
          </a:prstGeom>
        </p:spPr>
        <p:txBody>
          <a:bodyPr wrap="none">
            <a:spAutoFit/>
          </a:bodyPr>
          <a:lstStyle/>
          <a:p>
            <a:pPr>
              <a:spcBef>
                <a:spcPts val="1000"/>
              </a:spcBef>
              <a:buSzPct val="80000"/>
            </a:pPr>
            <a:r>
              <a:rPr lang="en-US" sz="1600" dirty="0">
                <a:ln>
                  <a:solidFill>
                    <a:schemeClr val="bg1">
                      <a:alpha val="0"/>
                    </a:schemeClr>
                  </a:solidFill>
                </a:ln>
                <a:gradFill>
                  <a:gsLst>
                    <a:gs pos="0">
                      <a:srgbClr val="595959"/>
                    </a:gs>
                    <a:gs pos="86000">
                      <a:srgbClr val="595959"/>
                    </a:gs>
                  </a:gsLst>
                  <a:lin ang="5400000" scaled="0"/>
                </a:gradFill>
              </a:rPr>
              <a:t>DNS response</a:t>
            </a:r>
          </a:p>
        </p:txBody>
      </p:sp>
      <p:cxnSp>
        <p:nvCxnSpPr>
          <p:cNvPr id="16" name="Straight Arrow Connector 15"/>
          <p:cNvCxnSpPr/>
          <p:nvPr/>
        </p:nvCxnSpPr>
        <p:spPr bwMode="auto">
          <a:xfrm>
            <a:off x="1972638" y="4139156"/>
            <a:ext cx="1817679" cy="0"/>
          </a:xfrm>
          <a:prstGeom prst="straightConnector1">
            <a:avLst/>
          </a:prstGeom>
          <a:ln w="25400">
            <a:solidFill>
              <a:schemeClr val="bg1">
                <a:lumMod val="50000"/>
              </a:schemeClr>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7" name="Straight Arrow Connector 16"/>
          <p:cNvCxnSpPr/>
          <p:nvPr/>
        </p:nvCxnSpPr>
        <p:spPr bwMode="auto">
          <a:xfrm flipH="1">
            <a:off x="1941816" y="4464225"/>
            <a:ext cx="1848502" cy="0"/>
          </a:xfrm>
          <a:prstGeom prst="straightConnector1">
            <a:avLst/>
          </a:prstGeom>
          <a:ln w="25400">
            <a:solidFill>
              <a:schemeClr val="bg1">
                <a:lumMod val="50000"/>
              </a:schemeClr>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8" name="Elbow Connector 17"/>
          <p:cNvCxnSpPr/>
          <p:nvPr/>
        </p:nvCxnSpPr>
        <p:spPr>
          <a:xfrm rot="5400000" flipH="1">
            <a:off x="4345874" y="1961515"/>
            <a:ext cx="228600" cy="6675120"/>
          </a:xfrm>
          <a:prstGeom prst="bentConnector3">
            <a:avLst>
              <a:gd name="adj1" fmla="val 6088"/>
            </a:avLst>
          </a:prstGeom>
          <a:ln w="25400">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822888" y="3657247"/>
            <a:ext cx="904415" cy="400110"/>
          </a:xfrm>
          <a:prstGeom prst="rect">
            <a:avLst/>
          </a:prstGeom>
        </p:spPr>
        <p:txBody>
          <a:bodyPr wrap="none">
            <a:spAutoFit/>
          </a:bodyPr>
          <a:lstStyle/>
          <a:p>
            <a:pPr>
              <a:spcBef>
                <a:spcPts val="1000"/>
              </a:spcBef>
              <a:buSzPct val="80000"/>
            </a:pPr>
            <a:r>
              <a:rPr lang="en-US" sz="2000" dirty="0">
                <a:ln>
                  <a:solidFill>
                    <a:schemeClr val="bg1">
                      <a:alpha val="0"/>
                    </a:schemeClr>
                  </a:solidFill>
                </a:ln>
                <a:gradFill>
                  <a:gsLst>
                    <a:gs pos="0">
                      <a:srgbClr val="595959"/>
                    </a:gs>
                    <a:gs pos="86000">
                      <a:srgbClr val="595959"/>
                    </a:gs>
                  </a:gsLst>
                  <a:lin ang="5400000" scaled="0"/>
                </a:gradFill>
              </a:rPr>
              <a:t>1.2.3.4</a:t>
            </a:r>
          </a:p>
        </p:txBody>
      </p:sp>
      <p:grpSp>
        <p:nvGrpSpPr>
          <p:cNvPr id="22" name="Group 21"/>
          <p:cNvGrpSpPr/>
          <p:nvPr/>
        </p:nvGrpSpPr>
        <p:grpSpPr>
          <a:xfrm>
            <a:off x="517525" y="1443037"/>
            <a:ext cx="5955194" cy="1984375"/>
            <a:chOff x="9571960" y="256807"/>
            <a:chExt cx="5955194" cy="1984375"/>
          </a:xfrm>
        </p:grpSpPr>
        <p:sp>
          <p:nvSpPr>
            <p:cNvPr id="23" name="Rectangle 22"/>
            <p:cNvSpPr/>
            <p:nvPr/>
          </p:nvSpPr>
          <p:spPr>
            <a:xfrm>
              <a:off x="9571960" y="256807"/>
              <a:ext cx="5576888" cy="1984375"/>
            </a:xfrm>
            <a:prstGeom prst="rect">
              <a:avLst/>
            </a:prstGeom>
            <a:solidFill>
              <a:schemeClr val="accent4">
                <a:lumMod val="20000"/>
                <a:lumOff val="80000"/>
              </a:schemeClr>
            </a:solidFill>
          </p:spPr>
          <p:txBody>
            <a:bodyPr wrap="square">
              <a:noAutofit/>
            </a:bodyPr>
            <a:lstStyle/>
            <a:p>
              <a:pPr lvl="0" defTabSz="914363">
                <a:spcBef>
                  <a:spcPts val="600"/>
                </a:spcBef>
                <a:buSzPct val="80000"/>
              </a:pPr>
              <a:r>
                <a:rPr lang="en-IN" sz="3200" dirty="0" smtClean="0">
                  <a:ln>
                    <a:solidFill>
                      <a:schemeClr val="bg1">
                        <a:alpha val="0"/>
                      </a:schemeClr>
                    </a:solidFill>
                  </a:ln>
                  <a:solidFill>
                    <a:srgbClr val="595959"/>
                  </a:solidFill>
                  <a:latin typeface="Segoe UI Light" pitchFamily="34" charset="0"/>
                </a:rPr>
                <a:t>Trick #4: </a:t>
              </a:r>
            </a:p>
          </p:txBody>
        </p:sp>
        <p:sp>
          <p:nvSpPr>
            <p:cNvPr id="24" name="Rectangle 23"/>
            <p:cNvSpPr/>
            <p:nvPr/>
          </p:nvSpPr>
          <p:spPr>
            <a:xfrm>
              <a:off x="9621120" y="846654"/>
              <a:ext cx="5906034" cy="707886"/>
            </a:xfrm>
            <a:prstGeom prst="rect">
              <a:avLst/>
            </a:prstGeom>
          </p:spPr>
          <p:txBody>
            <a:bodyPr wrap="square">
              <a:spAutoFit/>
            </a:bodyPr>
            <a:lstStyle/>
            <a:p>
              <a:pPr lvl="0" defTabSz="914363">
                <a:spcBef>
                  <a:spcPts val="600"/>
                </a:spcBef>
                <a:buSzPct val="80000"/>
              </a:pPr>
              <a:r>
                <a:rPr lang="en-US" sz="2000" dirty="0">
                  <a:ln>
                    <a:solidFill>
                      <a:srgbClr val="FFFFFF">
                        <a:alpha val="0"/>
                      </a:srgbClr>
                    </a:solidFill>
                  </a:ln>
                  <a:solidFill>
                    <a:srgbClr val="595959">
                      <a:alpha val="99000"/>
                    </a:srgbClr>
                  </a:solidFill>
                </a:rPr>
                <a:t>Direct users to the service in the closest region with the Windows Azure Traffic Manager</a:t>
              </a:r>
            </a:p>
          </p:txBody>
        </p:sp>
      </p:grpSp>
      <p:grpSp>
        <p:nvGrpSpPr>
          <p:cNvPr id="25" name="Group 24"/>
          <p:cNvGrpSpPr/>
          <p:nvPr/>
        </p:nvGrpSpPr>
        <p:grpSpPr>
          <a:xfrm>
            <a:off x="593229" y="4308994"/>
            <a:ext cx="1256120" cy="826906"/>
            <a:chOff x="13073063" y="587375"/>
            <a:chExt cx="19038888" cy="12533313"/>
          </a:xfrm>
          <a:solidFill>
            <a:schemeClr val="accent4"/>
          </a:solidFill>
        </p:grpSpPr>
        <p:sp>
          <p:nvSpPr>
            <p:cNvPr id="26" name="Freeform 12"/>
            <p:cNvSpPr>
              <a:spLocks/>
            </p:cNvSpPr>
            <p:nvPr/>
          </p:nvSpPr>
          <p:spPr bwMode="auto">
            <a:xfrm>
              <a:off x="13073063" y="5135563"/>
              <a:ext cx="3543300" cy="552132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3"/>
            <p:cNvSpPr>
              <a:spLocks/>
            </p:cNvSpPr>
            <p:nvPr/>
          </p:nvSpPr>
          <p:spPr bwMode="auto">
            <a:xfrm>
              <a:off x="21409025" y="5135563"/>
              <a:ext cx="3584575" cy="552132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4"/>
            <p:cNvSpPr>
              <a:spLocks/>
            </p:cNvSpPr>
            <p:nvPr/>
          </p:nvSpPr>
          <p:spPr bwMode="auto">
            <a:xfrm>
              <a:off x="15495588" y="5421313"/>
              <a:ext cx="7038975" cy="7699375"/>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Oval 15"/>
            <p:cNvSpPr>
              <a:spLocks noChangeArrowheads="1"/>
            </p:cNvSpPr>
            <p:nvPr/>
          </p:nvSpPr>
          <p:spPr bwMode="auto">
            <a:xfrm>
              <a:off x="16748125" y="1066800"/>
              <a:ext cx="4660900" cy="46624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16"/>
            <p:cNvSpPr>
              <a:spLocks noEditPoints="1"/>
            </p:cNvSpPr>
            <p:nvPr/>
          </p:nvSpPr>
          <p:spPr bwMode="auto">
            <a:xfrm>
              <a:off x="23055263" y="587375"/>
              <a:ext cx="9056688" cy="7851775"/>
            </a:xfrm>
            <a:custGeom>
              <a:avLst/>
              <a:gdLst>
                <a:gd name="T0" fmla="*/ 1840 w 2415"/>
                <a:gd name="T1" fmla="*/ 0 h 2094"/>
                <a:gd name="T2" fmla="*/ 348 w 2415"/>
                <a:gd name="T3" fmla="*/ 1482 h 2094"/>
                <a:gd name="T4" fmla="*/ 365 w 2415"/>
                <a:gd name="T5" fmla="*/ 1612 h 2094"/>
                <a:gd name="T6" fmla="*/ 492 w 2415"/>
                <a:gd name="T7" fmla="*/ 1682 h 2094"/>
                <a:gd name="T8" fmla="*/ 1001 w 2415"/>
                <a:gd name="T9" fmla="*/ 1739 h 2094"/>
                <a:gd name="T10" fmla="*/ 1036 w 2415"/>
                <a:gd name="T11" fmla="*/ 1756 h 2094"/>
                <a:gd name="T12" fmla="*/ 1032 w 2415"/>
                <a:gd name="T13" fmla="*/ 1845 h 2094"/>
                <a:gd name="T14" fmla="*/ 1002 w 2415"/>
                <a:gd name="T15" fmla="*/ 1859 h 2094"/>
                <a:gd name="T16" fmla="*/ 2411 w 2415"/>
                <a:gd name="T17" fmla="*/ 2038 h 2094"/>
                <a:gd name="T18" fmla="*/ 558 w 2415"/>
                <a:gd name="T19" fmla="*/ 1534 h 2094"/>
                <a:gd name="T20" fmla="*/ 484 w 2415"/>
                <a:gd name="T21" fmla="*/ 1550 h 2094"/>
                <a:gd name="T22" fmla="*/ 430 w 2415"/>
                <a:gd name="T23" fmla="*/ 1482 h 2094"/>
                <a:gd name="T24" fmla="*/ 575 w 2415"/>
                <a:gd name="T25" fmla="*/ 1480 h 2094"/>
                <a:gd name="T26" fmla="*/ 768 w 2415"/>
                <a:gd name="T27" fmla="*/ 1675 h 2094"/>
                <a:gd name="T28" fmla="*/ 604 w 2415"/>
                <a:gd name="T29" fmla="*/ 1678 h 2094"/>
                <a:gd name="T30" fmla="*/ 762 w 2415"/>
                <a:gd name="T31" fmla="*/ 1593 h 2094"/>
                <a:gd name="T32" fmla="*/ 795 w 2415"/>
                <a:gd name="T33" fmla="*/ 1536 h 2094"/>
                <a:gd name="T34" fmla="*/ 654 w 2415"/>
                <a:gd name="T35" fmla="*/ 1489 h 2094"/>
                <a:gd name="T36" fmla="*/ 770 w 2415"/>
                <a:gd name="T37" fmla="*/ 1468 h 2094"/>
                <a:gd name="T38" fmla="*/ 1035 w 2415"/>
                <a:gd name="T39" fmla="*/ 1673 h 2094"/>
                <a:gd name="T40" fmla="*/ 870 w 2415"/>
                <a:gd name="T41" fmla="*/ 1678 h 2094"/>
                <a:gd name="T42" fmla="*/ 1038 w 2415"/>
                <a:gd name="T43" fmla="*/ 1615 h 2094"/>
                <a:gd name="T44" fmla="*/ 882 w 2415"/>
                <a:gd name="T45" fmla="*/ 1536 h 2094"/>
                <a:gd name="T46" fmla="*/ 894 w 2415"/>
                <a:gd name="T47" fmla="*/ 1476 h 2094"/>
                <a:gd name="T48" fmla="*/ 928 w 2415"/>
                <a:gd name="T49" fmla="*/ 1468 h 2094"/>
                <a:gd name="T50" fmla="*/ 231 w 2415"/>
                <a:gd name="T51" fmla="*/ 1302 h 2094"/>
                <a:gd name="T52" fmla="*/ 1880 w 2415"/>
                <a:gd name="T53" fmla="*/ 1540 h 2094"/>
                <a:gd name="T54" fmla="*/ 1723 w 2415"/>
                <a:gd name="T55" fmla="*/ 1525 h 2094"/>
                <a:gd name="T56" fmla="*/ 1818 w 2415"/>
                <a:gd name="T57" fmla="*/ 1467 h 2094"/>
                <a:gd name="T58" fmla="*/ 1121 w 2415"/>
                <a:gd name="T59" fmla="*/ 1536 h 2094"/>
                <a:gd name="T60" fmla="*/ 1137 w 2415"/>
                <a:gd name="T61" fmla="*/ 1470 h 2094"/>
                <a:gd name="T62" fmla="*/ 1272 w 2415"/>
                <a:gd name="T63" fmla="*/ 1534 h 2094"/>
                <a:gd name="T64" fmla="*/ 1144 w 2415"/>
                <a:gd name="T65" fmla="*/ 1547 h 2094"/>
                <a:gd name="T66" fmla="*/ 1126 w 2415"/>
                <a:gd name="T67" fmla="*/ 1657 h 2094"/>
                <a:gd name="T68" fmla="*/ 1300 w 2415"/>
                <a:gd name="T69" fmla="*/ 1672 h 2094"/>
                <a:gd name="T70" fmla="*/ 1274 w 2415"/>
                <a:gd name="T71" fmla="*/ 1687 h 2094"/>
                <a:gd name="T72" fmla="*/ 1147 w 2415"/>
                <a:gd name="T73" fmla="*/ 1683 h 2094"/>
                <a:gd name="T74" fmla="*/ 1193 w 2415"/>
                <a:gd name="T75" fmla="*/ 1859 h 2094"/>
                <a:gd name="T76" fmla="*/ 1139 w 2415"/>
                <a:gd name="T77" fmla="*/ 1824 h 2094"/>
                <a:gd name="T78" fmla="*/ 1143 w 2415"/>
                <a:gd name="T79" fmla="*/ 1749 h 2094"/>
                <a:gd name="T80" fmla="*/ 1166 w 2415"/>
                <a:gd name="T81" fmla="*/ 1739 h 2094"/>
                <a:gd name="T82" fmla="*/ 1284 w 2415"/>
                <a:gd name="T83" fmla="*/ 1739 h 2094"/>
                <a:gd name="T84" fmla="*/ 1328 w 2415"/>
                <a:gd name="T85" fmla="*/ 1790 h 2094"/>
                <a:gd name="T86" fmla="*/ 1472 w 2415"/>
                <a:gd name="T87" fmla="*/ 1481 h 2094"/>
                <a:gd name="T88" fmla="*/ 1607 w 2415"/>
                <a:gd name="T89" fmla="*/ 1473 h 2094"/>
                <a:gd name="T90" fmla="*/ 1630 w 2415"/>
                <a:gd name="T91" fmla="*/ 1545 h 2094"/>
                <a:gd name="T92" fmla="*/ 1505 w 2415"/>
                <a:gd name="T93" fmla="*/ 1541 h 2094"/>
                <a:gd name="T94" fmla="*/ 1525 w 2415"/>
                <a:gd name="T95" fmla="*/ 1596 h 2094"/>
                <a:gd name="T96" fmla="*/ 1712 w 2415"/>
                <a:gd name="T97" fmla="*/ 1672 h 2094"/>
                <a:gd name="T98" fmla="*/ 1686 w 2415"/>
                <a:gd name="T99" fmla="*/ 1687 h 2094"/>
                <a:gd name="T100" fmla="*/ 1790 w 2415"/>
                <a:gd name="T101" fmla="*/ 1847 h 2094"/>
                <a:gd name="T102" fmla="*/ 1649 w 2415"/>
                <a:gd name="T103" fmla="*/ 1857 h 2094"/>
                <a:gd name="T104" fmla="*/ 1603 w 2415"/>
                <a:gd name="T105" fmla="*/ 1737 h 2094"/>
                <a:gd name="T106" fmla="*/ 1763 w 2415"/>
                <a:gd name="T107" fmla="*/ 1765 h 2094"/>
                <a:gd name="T108" fmla="*/ 1770 w 2415"/>
                <a:gd name="T109" fmla="*/ 1604 h 2094"/>
                <a:gd name="T110" fmla="*/ 1975 w 2415"/>
                <a:gd name="T111" fmla="*/ 1676 h 2094"/>
                <a:gd name="T112" fmla="*/ 1814 w 2415"/>
                <a:gd name="T113" fmla="*/ 1675 h 2094"/>
                <a:gd name="T114" fmla="*/ 1891 w 2415"/>
                <a:gd name="T115" fmla="*/ 1824 h 2094"/>
                <a:gd name="T116" fmla="*/ 1979 w 2415"/>
                <a:gd name="T117" fmla="*/ 1736 h 2094"/>
                <a:gd name="T118" fmla="*/ 2089 w 2415"/>
                <a:gd name="T119" fmla="*/ 1829 h 2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15" h="2094">
                  <a:moveTo>
                    <a:pt x="2389" y="1883"/>
                  </a:moveTo>
                  <a:cubicBezTo>
                    <a:pt x="2381" y="1875"/>
                    <a:pt x="2375" y="1868"/>
                    <a:pt x="2369" y="1860"/>
                  </a:cubicBezTo>
                  <a:cubicBezTo>
                    <a:pt x="2335" y="1820"/>
                    <a:pt x="2301" y="1780"/>
                    <a:pt x="2267" y="1740"/>
                  </a:cubicBezTo>
                  <a:cubicBezTo>
                    <a:pt x="2191" y="1651"/>
                    <a:pt x="2117" y="1563"/>
                    <a:pt x="2041" y="1475"/>
                  </a:cubicBezTo>
                  <a:cubicBezTo>
                    <a:pt x="2038" y="1471"/>
                    <a:pt x="2034" y="1465"/>
                    <a:pt x="2030" y="1461"/>
                  </a:cubicBezTo>
                  <a:cubicBezTo>
                    <a:pt x="2014" y="1443"/>
                    <a:pt x="1991" y="1432"/>
                    <a:pt x="1968" y="1424"/>
                  </a:cubicBezTo>
                  <a:cubicBezTo>
                    <a:pt x="1944" y="1416"/>
                    <a:pt x="1918" y="1411"/>
                    <a:pt x="1892" y="1410"/>
                  </a:cubicBezTo>
                  <a:cubicBezTo>
                    <a:pt x="1982" y="1386"/>
                    <a:pt x="2049" y="1306"/>
                    <a:pt x="2049" y="1209"/>
                  </a:cubicBezTo>
                  <a:cubicBezTo>
                    <a:pt x="2049" y="208"/>
                    <a:pt x="2049" y="208"/>
                    <a:pt x="2049" y="208"/>
                  </a:cubicBezTo>
                  <a:cubicBezTo>
                    <a:pt x="2049" y="93"/>
                    <a:pt x="1954" y="0"/>
                    <a:pt x="1840" y="0"/>
                  </a:cubicBezTo>
                  <a:cubicBezTo>
                    <a:pt x="209" y="0"/>
                    <a:pt x="209" y="0"/>
                    <a:pt x="209" y="0"/>
                  </a:cubicBezTo>
                  <a:cubicBezTo>
                    <a:pt x="94" y="0"/>
                    <a:pt x="0" y="93"/>
                    <a:pt x="0" y="208"/>
                  </a:cubicBezTo>
                  <a:cubicBezTo>
                    <a:pt x="0" y="1209"/>
                    <a:pt x="0" y="1209"/>
                    <a:pt x="0" y="1209"/>
                  </a:cubicBezTo>
                  <a:cubicBezTo>
                    <a:pt x="0" y="1215"/>
                    <a:pt x="0" y="1220"/>
                    <a:pt x="1" y="1226"/>
                  </a:cubicBezTo>
                  <a:cubicBezTo>
                    <a:pt x="85" y="1281"/>
                    <a:pt x="176" y="1358"/>
                    <a:pt x="263" y="1469"/>
                  </a:cubicBezTo>
                  <a:cubicBezTo>
                    <a:pt x="275" y="1469"/>
                    <a:pt x="287" y="1470"/>
                    <a:pt x="297" y="1470"/>
                  </a:cubicBezTo>
                  <a:cubicBezTo>
                    <a:pt x="310" y="1470"/>
                    <a:pt x="326" y="1467"/>
                    <a:pt x="338" y="1473"/>
                  </a:cubicBezTo>
                  <a:cubicBezTo>
                    <a:pt x="340" y="1474"/>
                    <a:pt x="341" y="1475"/>
                    <a:pt x="342" y="1475"/>
                  </a:cubicBezTo>
                  <a:cubicBezTo>
                    <a:pt x="342" y="1475"/>
                    <a:pt x="342" y="1476"/>
                    <a:pt x="343" y="1476"/>
                  </a:cubicBezTo>
                  <a:cubicBezTo>
                    <a:pt x="345" y="1477"/>
                    <a:pt x="348" y="1480"/>
                    <a:pt x="348" y="1482"/>
                  </a:cubicBezTo>
                  <a:cubicBezTo>
                    <a:pt x="349" y="1484"/>
                    <a:pt x="349" y="1487"/>
                    <a:pt x="347" y="1489"/>
                  </a:cubicBezTo>
                  <a:cubicBezTo>
                    <a:pt x="345" y="1491"/>
                    <a:pt x="345" y="1491"/>
                    <a:pt x="345" y="1491"/>
                  </a:cubicBezTo>
                  <a:cubicBezTo>
                    <a:pt x="343" y="1497"/>
                    <a:pt x="338" y="1506"/>
                    <a:pt x="335" y="1511"/>
                  </a:cubicBezTo>
                  <a:cubicBezTo>
                    <a:pt x="325" y="1528"/>
                    <a:pt x="325" y="1528"/>
                    <a:pt x="325" y="1528"/>
                  </a:cubicBezTo>
                  <a:cubicBezTo>
                    <a:pt x="324" y="1531"/>
                    <a:pt x="321" y="1534"/>
                    <a:pt x="318" y="1537"/>
                  </a:cubicBezTo>
                  <a:cubicBezTo>
                    <a:pt x="316" y="1537"/>
                    <a:pt x="315" y="1538"/>
                    <a:pt x="314" y="1539"/>
                  </a:cubicBezTo>
                  <a:cubicBezTo>
                    <a:pt x="330" y="1563"/>
                    <a:pt x="346" y="1589"/>
                    <a:pt x="362" y="1615"/>
                  </a:cubicBezTo>
                  <a:cubicBezTo>
                    <a:pt x="362" y="1615"/>
                    <a:pt x="363" y="1615"/>
                    <a:pt x="363" y="1615"/>
                  </a:cubicBezTo>
                  <a:cubicBezTo>
                    <a:pt x="363" y="1614"/>
                    <a:pt x="364" y="1613"/>
                    <a:pt x="364" y="1612"/>
                  </a:cubicBezTo>
                  <a:cubicBezTo>
                    <a:pt x="364" y="1612"/>
                    <a:pt x="364" y="1612"/>
                    <a:pt x="365" y="1612"/>
                  </a:cubicBezTo>
                  <a:cubicBezTo>
                    <a:pt x="383" y="1587"/>
                    <a:pt x="425" y="1592"/>
                    <a:pt x="452" y="1592"/>
                  </a:cubicBezTo>
                  <a:cubicBezTo>
                    <a:pt x="459" y="1592"/>
                    <a:pt x="479" y="1590"/>
                    <a:pt x="496" y="1592"/>
                  </a:cubicBezTo>
                  <a:cubicBezTo>
                    <a:pt x="502" y="1592"/>
                    <a:pt x="508" y="1592"/>
                    <a:pt x="512" y="1593"/>
                  </a:cubicBezTo>
                  <a:cubicBezTo>
                    <a:pt x="515" y="1594"/>
                    <a:pt x="518" y="1595"/>
                    <a:pt x="520" y="1596"/>
                  </a:cubicBezTo>
                  <a:cubicBezTo>
                    <a:pt x="526" y="1599"/>
                    <a:pt x="531" y="1605"/>
                    <a:pt x="531" y="1611"/>
                  </a:cubicBezTo>
                  <a:cubicBezTo>
                    <a:pt x="531" y="1612"/>
                    <a:pt x="531" y="1612"/>
                    <a:pt x="531" y="1613"/>
                  </a:cubicBezTo>
                  <a:cubicBezTo>
                    <a:pt x="531" y="1614"/>
                    <a:pt x="531" y="1615"/>
                    <a:pt x="531" y="1616"/>
                  </a:cubicBezTo>
                  <a:cubicBezTo>
                    <a:pt x="513" y="1663"/>
                    <a:pt x="513" y="1663"/>
                    <a:pt x="513" y="1663"/>
                  </a:cubicBezTo>
                  <a:cubicBezTo>
                    <a:pt x="512" y="1667"/>
                    <a:pt x="509" y="1671"/>
                    <a:pt x="506" y="1674"/>
                  </a:cubicBezTo>
                  <a:cubicBezTo>
                    <a:pt x="502" y="1677"/>
                    <a:pt x="497" y="1680"/>
                    <a:pt x="492" y="1682"/>
                  </a:cubicBezTo>
                  <a:cubicBezTo>
                    <a:pt x="492" y="1683"/>
                    <a:pt x="491" y="1683"/>
                    <a:pt x="491" y="1683"/>
                  </a:cubicBezTo>
                  <a:cubicBezTo>
                    <a:pt x="484" y="1686"/>
                    <a:pt x="477" y="1688"/>
                    <a:pt x="469" y="1690"/>
                  </a:cubicBezTo>
                  <a:cubicBezTo>
                    <a:pt x="467" y="1690"/>
                    <a:pt x="467" y="1690"/>
                    <a:pt x="467" y="1690"/>
                  </a:cubicBezTo>
                  <a:cubicBezTo>
                    <a:pt x="465" y="1690"/>
                    <a:pt x="464" y="1690"/>
                    <a:pt x="463" y="1690"/>
                  </a:cubicBezTo>
                  <a:cubicBezTo>
                    <a:pt x="449" y="1691"/>
                    <a:pt x="433" y="1690"/>
                    <a:pt x="418" y="1690"/>
                  </a:cubicBezTo>
                  <a:cubicBezTo>
                    <a:pt x="413" y="1690"/>
                    <a:pt x="409" y="1690"/>
                    <a:pt x="404" y="1690"/>
                  </a:cubicBezTo>
                  <a:cubicBezTo>
                    <a:pt x="412" y="1706"/>
                    <a:pt x="420" y="1723"/>
                    <a:pt x="428" y="1739"/>
                  </a:cubicBezTo>
                  <a:cubicBezTo>
                    <a:pt x="592" y="1739"/>
                    <a:pt x="954" y="1738"/>
                    <a:pt x="971" y="1738"/>
                  </a:cubicBezTo>
                  <a:cubicBezTo>
                    <a:pt x="977" y="1738"/>
                    <a:pt x="985" y="1738"/>
                    <a:pt x="992" y="1738"/>
                  </a:cubicBezTo>
                  <a:cubicBezTo>
                    <a:pt x="995" y="1738"/>
                    <a:pt x="998" y="1738"/>
                    <a:pt x="1001" y="1739"/>
                  </a:cubicBezTo>
                  <a:cubicBezTo>
                    <a:pt x="1002" y="1739"/>
                    <a:pt x="1002" y="1739"/>
                    <a:pt x="1002" y="1739"/>
                  </a:cubicBezTo>
                  <a:cubicBezTo>
                    <a:pt x="1004" y="1739"/>
                    <a:pt x="1007" y="1739"/>
                    <a:pt x="1009" y="1740"/>
                  </a:cubicBezTo>
                  <a:cubicBezTo>
                    <a:pt x="1010" y="1740"/>
                    <a:pt x="1010" y="1740"/>
                    <a:pt x="1010" y="1740"/>
                  </a:cubicBezTo>
                  <a:cubicBezTo>
                    <a:pt x="1013" y="1741"/>
                    <a:pt x="1016" y="1742"/>
                    <a:pt x="1018" y="1743"/>
                  </a:cubicBezTo>
                  <a:cubicBezTo>
                    <a:pt x="1019" y="1743"/>
                    <a:pt x="1019" y="1743"/>
                    <a:pt x="1019" y="1743"/>
                  </a:cubicBezTo>
                  <a:cubicBezTo>
                    <a:pt x="1021" y="1744"/>
                    <a:pt x="1023" y="1745"/>
                    <a:pt x="1025" y="1746"/>
                  </a:cubicBezTo>
                  <a:cubicBezTo>
                    <a:pt x="1025" y="1746"/>
                    <a:pt x="1025" y="1746"/>
                    <a:pt x="1026" y="1746"/>
                  </a:cubicBezTo>
                  <a:cubicBezTo>
                    <a:pt x="1026" y="1747"/>
                    <a:pt x="1026" y="1747"/>
                    <a:pt x="1026" y="1747"/>
                  </a:cubicBezTo>
                  <a:cubicBezTo>
                    <a:pt x="1028" y="1748"/>
                    <a:pt x="1029" y="1749"/>
                    <a:pt x="1030" y="1750"/>
                  </a:cubicBezTo>
                  <a:cubicBezTo>
                    <a:pt x="1032" y="1751"/>
                    <a:pt x="1034" y="1753"/>
                    <a:pt x="1036" y="1756"/>
                  </a:cubicBezTo>
                  <a:cubicBezTo>
                    <a:pt x="1038" y="1759"/>
                    <a:pt x="1040" y="1763"/>
                    <a:pt x="1040" y="1768"/>
                  </a:cubicBezTo>
                  <a:cubicBezTo>
                    <a:pt x="1040" y="1771"/>
                    <a:pt x="1040" y="1771"/>
                    <a:pt x="1040" y="1771"/>
                  </a:cubicBezTo>
                  <a:cubicBezTo>
                    <a:pt x="1040" y="1785"/>
                    <a:pt x="1040" y="1801"/>
                    <a:pt x="1040" y="1815"/>
                  </a:cubicBezTo>
                  <a:cubicBezTo>
                    <a:pt x="1040" y="1819"/>
                    <a:pt x="1041" y="1822"/>
                    <a:pt x="1040" y="1826"/>
                  </a:cubicBezTo>
                  <a:cubicBezTo>
                    <a:pt x="1040" y="1828"/>
                    <a:pt x="1040" y="1830"/>
                    <a:pt x="1039" y="1832"/>
                  </a:cubicBezTo>
                  <a:cubicBezTo>
                    <a:pt x="1039" y="1834"/>
                    <a:pt x="1039" y="1834"/>
                    <a:pt x="1039" y="1834"/>
                  </a:cubicBezTo>
                  <a:cubicBezTo>
                    <a:pt x="1038" y="1836"/>
                    <a:pt x="1038" y="1838"/>
                    <a:pt x="1037" y="1839"/>
                  </a:cubicBezTo>
                  <a:cubicBezTo>
                    <a:pt x="1037" y="1839"/>
                    <a:pt x="1037" y="1839"/>
                    <a:pt x="1037" y="1840"/>
                  </a:cubicBezTo>
                  <a:cubicBezTo>
                    <a:pt x="1036" y="1840"/>
                    <a:pt x="1036" y="1840"/>
                    <a:pt x="1036" y="1840"/>
                  </a:cubicBezTo>
                  <a:cubicBezTo>
                    <a:pt x="1035" y="1842"/>
                    <a:pt x="1034" y="1844"/>
                    <a:pt x="1032" y="1845"/>
                  </a:cubicBezTo>
                  <a:cubicBezTo>
                    <a:pt x="1030" y="1847"/>
                    <a:pt x="1029" y="1848"/>
                    <a:pt x="1027" y="1850"/>
                  </a:cubicBezTo>
                  <a:cubicBezTo>
                    <a:pt x="1026" y="1850"/>
                    <a:pt x="1026" y="1850"/>
                    <a:pt x="1026" y="1850"/>
                  </a:cubicBezTo>
                  <a:cubicBezTo>
                    <a:pt x="1025" y="1851"/>
                    <a:pt x="1025" y="1851"/>
                    <a:pt x="1025" y="1851"/>
                  </a:cubicBezTo>
                  <a:cubicBezTo>
                    <a:pt x="1023" y="1852"/>
                    <a:pt x="1021" y="1853"/>
                    <a:pt x="1019" y="1854"/>
                  </a:cubicBezTo>
                  <a:cubicBezTo>
                    <a:pt x="1019" y="1854"/>
                    <a:pt x="1019" y="1854"/>
                    <a:pt x="1018" y="1854"/>
                  </a:cubicBezTo>
                  <a:cubicBezTo>
                    <a:pt x="1017" y="1855"/>
                    <a:pt x="1015" y="1856"/>
                    <a:pt x="1013" y="1856"/>
                  </a:cubicBezTo>
                  <a:cubicBezTo>
                    <a:pt x="1012" y="1856"/>
                    <a:pt x="1011" y="1857"/>
                    <a:pt x="1010" y="1857"/>
                  </a:cubicBezTo>
                  <a:cubicBezTo>
                    <a:pt x="1010" y="1857"/>
                    <a:pt x="1010" y="1857"/>
                    <a:pt x="1009" y="1857"/>
                  </a:cubicBezTo>
                  <a:cubicBezTo>
                    <a:pt x="1009" y="1857"/>
                    <a:pt x="1008" y="1857"/>
                    <a:pt x="1008" y="1858"/>
                  </a:cubicBezTo>
                  <a:cubicBezTo>
                    <a:pt x="1006" y="1858"/>
                    <a:pt x="1004" y="1858"/>
                    <a:pt x="1002" y="1859"/>
                  </a:cubicBezTo>
                  <a:cubicBezTo>
                    <a:pt x="1000" y="1859"/>
                    <a:pt x="998" y="1859"/>
                    <a:pt x="997" y="1859"/>
                  </a:cubicBezTo>
                  <a:cubicBezTo>
                    <a:pt x="995" y="1860"/>
                    <a:pt x="993" y="1860"/>
                    <a:pt x="991" y="1860"/>
                  </a:cubicBezTo>
                  <a:cubicBezTo>
                    <a:pt x="991" y="1860"/>
                    <a:pt x="990" y="1860"/>
                    <a:pt x="989" y="1860"/>
                  </a:cubicBezTo>
                  <a:cubicBezTo>
                    <a:pt x="987" y="1860"/>
                    <a:pt x="987" y="1860"/>
                    <a:pt x="987" y="1860"/>
                  </a:cubicBezTo>
                  <a:cubicBezTo>
                    <a:pt x="976" y="1860"/>
                    <a:pt x="965" y="1860"/>
                    <a:pt x="955" y="1860"/>
                  </a:cubicBezTo>
                  <a:cubicBezTo>
                    <a:pt x="922" y="1860"/>
                    <a:pt x="668" y="1861"/>
                    <a:pt x="484" y="1862"/>
                  </a:cubicBezTo>
                  <a:cubicBezTo>
                    <a:pt x="517" y="1942"/>
                    <a:pt x="531" y="2020"/>
                    <a:pt x="532" y="2094"/>
                  </a:cubicBezTo>
                  <a:cubicBezTo>
                    <a:pt x="1249" y="2094"/>
                    <a:pt x="2201" y="2094"/>
                    <a:pt x="2246" y="2094"/>
                  </a:cubicBezTo>
                  <a:cubicBezTo>
                    <a:pt x="2281" y="2094"/>
                    <a:pt x="2322" y="2090"/>
                    <a:pt x="2357" y="2083"/>
                  </a:cubicBezTo>
                  <a:cubicBezTo>
                    <a:pt x="2380" y="2079"/>
                    <a:pt x="2408" y="2066"/>
                    <a:pt x="2411" y="2038"/>
                  </a:cubicBezTo>
                  <a:cubicBezTo>
                    <a:pt x="2411" y="1941"/>
                    <a:pt x="2411" y="1941"/>
                    <a:pt x="2411" y="1941"/>
                  </a:cubicBezTo>
                  <a:cubicBezTo>
                    <a:pt x="2415" y="1919"/>
                    <a:pt x="2402" y="1898"/>
                    <a:pt x="2389" y="1883"/>
                  </a:cubicBezTo>
                  <a:close/>
                  <a:moveTo>
                    <a:pt x="566" y="1519"/>
                  </a:moveTo>
                  <a:cubicBezTo>
                    <a:pt x="566" y="1520"/>
                    <a:pt x="566" y="1520"/>
                    <a:pt x="566" y="1520"/>
                  </a:cubicBezTo>
                  <a:cubicBezTo>
                    <a:pt x="565" y="1522"/>
                    <a:pt x="564" y="1524"/>
                    <a:pt x="563" y="1526"/>
                  </a:cubicBezTo>
                  <a:cubicBezTo>
                    <a:pt x="563" y="1527"/>
                    <a:pt x="563" y="1527"/>
                    <a:pt x="563" y="1527"/>
                  </a:cubicBezTo>
                  <a:cubicBezTo>
                    <a:pt x="563" y="1528"/>
                    <a:pt x="562" y="1529"/>
                    <a:pt x="562" y="1529"/>
                  </a:cubicBezTo>
                  <a:cubicBezTo>
                    <a:pt x="562" y="1530"/>
                    <a:pt x="561" y="1530"/>
                    <a:pt x="561" y="1531"/>
                  </a:cubicBezTo>
                  <a:cubicBezTo>
                    <a:pt x="561" y="1531"/>
                    <a:pt x="560" y="1532"/>
                    <a:pt x="560" y="1533"/>
                  </a:cubicBezTo>
                  <a:cubicBezTo>
                    <a:pt x="558" y="1533"/>
                    <a:pt x="558" y="1533"/>
                    <a:pt x="558" y="1534"/>
                  </a:cubicBezTo>
                  <a:cubicBezTo>
                    <a:pt x="557" y="1534"/>
                    <a:pt x="557" y="1534"/>
                    <a:pt x="557" y="1534"/>
                  </a:cubicBezTo>
                  <a:cubicBezTo>
                    <a:pt x="556" y="1536"/>
                    <a:pt x="556" y="1536"/>
                    <a:pt x="556" y="1537"/>
                  </a:cubicBezTo>
                  <a:cubicBezTo>
                    <a:pt x="554" y="1538"/>
                    <a:pt x="553" y="1539"/>
                    <a:pt x="551" y="1540"/>
                  </a:cubicBezTo>
                  <a:cubicBezTo>
                    <a:pt x="549" y="1541"/>
                    <a:pt x="547" y="1542"/>
                    <a:pt x="546" y="1543"/>
                  </a:cubicBezTo>
                  <a:cubicBezTo>
                    <a:pt x="545" y="1543"/>
                    <a:pt x="545" y="1543"/>
                    <a:pt x="545" y="1543"/>
                  </a:cubicBezTo>
                  <a:cubicBezTo>
                    <a:pt x="544" y="1544"/>
                    <a:pt x="544" y="1544"/>
                    <a:pt x="544" y="1544"/>
                  </a:cubicBezTo>
                  <a:cubicBezTo>
                    <a:pt x="538" y="1546"/>
                    <a:pt x="532" y="1548"/>
                    <a:pt x="526" y="1549"/>
                  </a:cubicBezTo>
                  <a:cubicBezTo>
                    <a:pt x="524" y="1549"/>
                    <a:pt x="522" y="1549"/>
                    <a:pt x="520" y="1549"/>
                  </a:cubicBezTo>
                  <a:cubicBezTo>
                    <a:pt x="520" y="1549"/>
                    <a:pt x="520" y="1550"/>
                    <a:pt x="519" y="1550"/>
                  </a:cubicBezTo>
                  <a:cubicBezTo>
                    <a:pt x="508" y="1551"/>
                    <a:pt x="496" y="1550"/>
                    <a:pt x="484" y="1550"/>
                  </a:cubicBezTo>
                  <a:cubicBezTo>
                    <a:pt x="435" y="1550"/>
                    <a:pt x="435" y="1550"/>
                    <a:pt x="435" y="1550"/>
                  </a:cubicBezTo>
                  <a:cubicBezTo>
                    <a:pt x="425" y="1550"/>
                    <a:pt x="408" y="1548"/>
                    <a:pt x="403" y="1537"/>
                  </a:cubicBezTo>
                  <a:cubicBezTo>
                    <a:pt x="403" y="1536"/>
                    <a:pt x="403" y="1534"/>
                    <a:pt x="403" y="1533"/>
                  </a:cubicBezTo>
                  <a:cubicBezTo>
                    <a:pt x="403" y="1532"/>
                    <a:pt x="403" y="1532"/>
                    <a:pt x="403" y="1531"/>
                  </a:cubicBezTo>
                  <a:cubicBezTo>
                    <a:pt x="404" y="1527"/>
                    <a:pt x="408" y="1523"/>
                    <a:pt x="410" y="1519"/>
                  </a:cubicBezTo>
                  <a:cubicBezTo>
                    <a:pt x="414" y="1509"/>
                    <a:pt x="418" y="1494"/>
                    <a:pt x="426" y="1486"/>
                  </a:cubicBezTo>
                  <a:cubicBezTo>
                    <a:pt x="426" y="1485"/>
                    <a:pt x="427" y="1485"/>
                    <a:pt x="427" y="1485"/>
                  </a:cubicBezTo>
                  <a:cubicBezTo>
                    <a:pt x="428" y="1484"/>
                    <a:pt x="428" y="1484"/>
                    <a:pt x="428" y="1483"/>
                  </a:cubicBezTo>
                  <a:cubicBezTo>
                    <a:pt x="429" y="1483"/>
                    <a:pt x="429" y="1483"/>
                    <a:pt x="429" y="1483"/>
                  </a:cubicBezTo>
                  <a:cubicBezTo>
                    <a:pt x="430" y="1482"/>
                    <a:pt x="430" y="1482"/>
                    <a:pt x="430" y="1482"/>
                  </a:cubicBezTo>
                  <a:cubicBezTo>
                    <a:pt x="431" y="1481"/>
                    <a:pt x="431" y="1481"/>
                    <a:pt x="431" y="1481"/>
                  </a:cubicBezTo>
                  <a:cubicBezTo>
                    <a:pt x="439" y="1476"/>
                    <a:pt x="447" y="1473"/>
                    <a:pt x="456" y="1472"/>
                  </a:cubicBezTo>
                  <a:cubicBezTo>
                    <a:pt x="456" y="1472"/>
                    <a:pt x="456" y="1471"/>
                    <a:pt x="457" y="1471"/>
                  </a:cubicBezTo>
                  <a:cubicBezTo>
                    <a:pt x="462" y="1470"/>
                    <a:pt x="467" y="1470"/>
                    <a:pt x="473" y="1470"/>
                  </a:cubicBezTo>
                  <a:cubicBezTo>
                    <a:pt x="503" y="1470"/>
                    <a:pt x="503" y="1470"/>
                    <a:pt x="503" y="1470"/>
                  </a:cubicBezTo>
                  <a:cubicBezTo>
                    <a:pt x="512" y="1470"/>
                    <a:pt x="521" y="1470"/>
                    <a:pt x="531" y="1470"/>
                  </a:cubicBezTo>
                  <a:cubicBezTo>
                    <a:pt x="544" y="1470"/>
                    <a:pt x="563" y="1467"/>
                    <a:pt x="573" y="1477"/>
                  </a:cubicBezTo>
                  <a:cubicBezTo>
                    <a:pt x="573" y="1478"/>
                    <a:pt x="574" y="1478"/>
                    <a:pt x="574" y="1479"/>
                  </a:cubicBezTo>
                  <a:cubicBezTo>
                    <a:pt x="575" y="1479"/>
                    <a:pt x="575" y="1479"/>
                    <a:pt x="575" y="1479"/>
                  </a:cubicBezTo>
                  <a:cubicBezTo>
                    <a:pt x="575" y="1480"/>
                    <a:pt x="575" y="1480"/>
                    <a:pt x="575" y="1480"/>
                  </a:cubicBezTo>
                  <a:cubicBezTo>
                    <a:pt x="576" y="1480"/>
                    <a:pt x="576" y="1481"/>
                    <a:pt x="576" y="1481"/>
                  </a:cubicBezTo>
                  <a:cubicBezTo>
                    <a:pt x="577" y="1483"/>
                    <a:pt x="577" y="1485"/>
                    <a:pt x="577" y="1487"/>
                  </a:cubicBezTo>
                  <a:cubicBezTo>
                    <a:pt x="576" y="1497"/>
                    <a:pt x="568" y="1513"/>
                    <a:pt x="566" y="1519"/>
                  </a:cubicBezTo>
                  <a:close/>
                  <a:moveTo>
                    <a:pt x="784" y="1616"/>
                  </a:moveTo>
                  <a:cubicBezTo>
                    <a:pt x="784" y="1618"/>
                    <a:pt x="784" y="1618"/>
                    <a:pt x="784" y="1618"/>
                  </a:cubicBezTo>
                  <a:cubicBezTo>
                    <a:pt x="783" y="1625"/>
                    <a:pt x="781" y="1632"/>
                    <a:pt x="780" y="1639"/>
                  </a:cubicBezTo>
                  <a:cubicBezTo>
                    <a:pt x="776" y="1662"/>
                    <a:pt x="776" y="1662"/>
                    <a:pt x="776" y="1662"/>
                  </a:cubicBezTo>
                  <a:cubicBezTo>
                    <a:pt x="776" y="1667"/>
                    <a:pt x="774" y="1670"/>
                    <a:pt x="770" y="1673"/>
                  </a:cubicBezTo>
                  <a:cubicBezTo>
                    <a:pt x="770" y="1674"/>
                    <a:pt x="769" y="1674"/>
                    <a:pt x="769" y="1674"/>
                  </a:cubicBezTo>
                  <a:cubicBezTo>
                    <a:pt x="769" y="1675"/>
                    <a:pt x="768" y="1675"/>
                    <a:pt x="768" y="1675"/>
                  </a:cubicBezTo>
                  <a:cubicBezTo>
                    <a:pt x="767" y="1676"/>
                    <a:pt x="766" y="1677"/>
                    <a:pt x="765" y="1678"/>
                  </a:cubicBezTo>
                  <a:cubicBezTo>
                    <a:pt x="759" y="1683"/>
                    <a:pt x="751" y="1686"/>
                    <a:pt x="744" y="1687"/>
                  </a:cubicBezTo>
                  <a:cubicBezTo>
                    <a:pt x="744" y="1688"/>
                    <a:pt x="744" y="1688"/>
                    <a:pt x="744" y="1688"/>
                  </a:cubicBezTo>
                  <a:cubicBezTo>
                    <a:pt x="743" y="1688"/>
                    <a:pt x="743" y="1688"/>
                    <a:pt x="743" y="1688"/>
                  </a:cubicBezTo>
                  <a:cubicBezTo>
                    <a:pt x="740" y="1688"/>
                    <a:pt x="738" y="1689"/>
                    <a:pt x="735" y="1689"/>
                  </a:cubicBezTo>
                  <a:cubicBezTo>
                    <a:pt x="735" y="1689"/>
                    <a:pt x="734" y="1689"/>
                    <a:pt x="733" y="1689"/>
                  </a:cubicBezTo>
                  <a:cubicBezTo>
                    <a:pt x="730" y="1689"/>
                    <a:pt x="728" y="1690"/>
                    <a:pt x="725" y="1690"/>
                  </a:cubicBezTo>
                  <a:cubicBezTo>
                    <a:pt x="639" y="1690"/>
                    <a:pt x="639" y="1690"/>
                    <a:pt x="639" y="1690"/>
                  </a:cubicBezTo>
                  <a:cubicBezTo>
                    <a:pt x="629" y="1690"/>
                    <a:pt x="617" y="1688"/>
                    <a:pt x="609" y="1682"/>
                  </a:cubicBezTo>
                  <a:cubicBezTo>
                    <a:pt x="607" y="1681"/>
                    <a:pt x="606" y="1680"/>
                    <a:pt x="604" y="1678"/>
                  </a:cubicBezTo>
                  <a:cubicBezTo>
                    <a:pt x="603" y="1677"/>
                    <a:pt x="603" y="1676"/>
                    <a:pt x="602" y="1675"/>
                  </a:cubicBezTo>
                  <a:cubicBezTo>
                    <a:pt x="602" y="1674"/>
                    <a:pt x="602" y="1674"/>
                    <a:pt x="602" y="1674"/>
                  </a:cubicBezTo>
                  <a:cubicBezTo>
                    <a:pt x="600" y="1671"/>
                    <a:pt x="600" y="1667"/>
                    <a:pt x="601" y="1663"/>
                  </a:cubicBezTo>
                  <a:cubicBezTo>
                    <a:pt x="603" y="1657"/>
                    <a:pt x="603" y="1657"/>
                    <a:pt x="603" y="1657"/>
                  </a:cubicBezTo>
                  <a:cubicBezTo>
                    <a:pt x="603" y="1656"/>
                    <a:pt x="603" y="1655"/>
                    <a:pt x="604" y="1654"/>
                  </a:cubicBezTo>
                  <a:cubicBezTo>
                    <a:pt x="615" y="1616"/>
                    <a:pt x="615" y="1616"/>
                    <a:pt x="615" y="1616"/>
                  </a:cubicBezTo>
                  <a:cubicBezTo>
                    <a:pt x="615" y="1615"/>
                    <a:pt x="615" y="1615"/>
                    <a:pt x="616" y="1614"/>
                  </a:cubicBezTo>
                  <a:cubicBezTo>
                    <a:pt x="628" y="1585"/>
                    <a:pt x="681" y="1591"/>
                    <a:pt x="705" y="1591"/>
                  </a:cubicBezTo>
                  <a:cubicBezTo>
                    <a:pt x="716" y="1591"/>
                    <a:pt x="735" y="1590"/>
                    <a:pt x="753" y="1591"/>
                  </a:cubicBezTo>
                  <a:cubicBezTo>
                    <a:pt x="756" y="1592"/>
                    <a:pt x="759" y="1592"/>
                    <a:pt x="762" y="1593"/>
                  </a:cubicBezTo>
                  <a:cubicBezTo>
                    <a:pt x="762" y="1593"/>
                    <a:pt x="762" y="1593"/>
                    <a:pt x="763" y="1593"/>
                  </a:cubicBezTo>
                  <a:cubicBezTo>
                    <a:pt x="771" y="1595"/>
                    <a:pt x="779" y="1599"/>
                    <a:pt x="782" y="1605"/>
                  </a:cubicBezTo>
                  <a:cubicBezTo>
                    <a:pt x="782" y="1606"/>
                    <a:pt x="782" y="1606"/>
                    <a:pt x="783" y="1606"/>
                  </a:cubicBezTo>
                  <a:cubicBezTo>
                    <a:pt x="783" y="1607"/>
                    <a:pt x="783" y="1607"/>
                    <a:pt x="783" y="1607"/>
                  </a:cubicBezTo>
                  <a:cubicBezTo>
                    <a:pt x="783" y="1608"/>
                    <a:pt x="783" y="1608"/>
                    <a:pt x="783" y="1608"/>
                  </a:cubicBezTo>
                  <a:cubicBezTo>
                    <a:pt x="784" y="1610"/>
                    <a:pt x="785" y="1613"/>
                    <a:pt x="784" y="1616"/>
                  </a:cubicBezTo>
                  <a:close/>
                  <a:moveTo>
                    <a:pt x="800" y="1524"/>
                  </a:moveTo>
                  <a:cubicBezTo>
                    <a:pt x="799" y="1527"/>
                    <a:pt x="799" y="1527"/>
                    <a:pt x="799" y="1527"/>
                  </a:cubicBezTo>
                  <a:cubicBezTo>
                    <a:pt x="799" y="1529"/>
                    <a:pt x="798" y="1531"/>
                    <a:pt x="796" y="1533"/>
                  </a:cubicBezTo>
                  <a:cubicBezTo>
                    <a:pt x="796" y="1534"/>
                    <a:pt x="795" y="1534"/>
                    <a:pt x="795" y="1536"/>
                  </a:cubicBezTo>
                  <a:cubicBezTo>
                    <a:pt x="795" y="1536"/>
                    <a:pt x="795" y="1536"/>
                    <a:pt x="794" y="1536"/>
                  </a:cubicBezTo>
                  <a:cubicBezTo>
                    <a:pt x="779" y="1554"/>
                    <a:pt x="736" y="1549"/>
                    <a:pt x="716" y="1549"/>
                  </a:cubicBezTo>
                  <a:cubicBezTo>
                    <a:pt x="703" y="1549"/>
                    <a:pt x="690" y="1549"/>
                    <a:pt x="677" y="1549"/>
                  </a:cubicBezTo>
                  <a:cubicBezTo>
                    <a:pt x="666" y="1549"/>
                    <a:pt x="648" y="1547"/>
                    <a:pt x="642" y="1536"/>
                  </a:cubicBezTo>
                  <a:cubicBezTo>
                    <a:pt x="642" y="1534"/>
                    <a:pt x="642" y="1533"/>
                    <a:pt x="642" y="1532"/>
                  </a:cubicBezTo>
                  <a:cubicBezTo>
                    <a:pt x="641" y="1532"/>
                    <a:pt x="641" y="1531"/>
                    <a:pt x="641" y="1530"/>
                  </a:cubicBezTo>
                  <a:cubicBezTo>
                    <a:pt x="641" y="1529"/>
                    <a:pt x="642" y="1528"/>
                    <a:pt x="642" y="1527"/>
                  </a:cubicBezTo>
                  <a:cubicBezTo>
                    <a:pt x="642" y="1524"/>
                    <a:pt x="644" y="1520"/>
                    <a:pt x="645" y="1518"/>
                  </a:cubicBezTo>
                  <a:cubicBezTo>
                    <a:pt x="647" y="1509"/>
                    <a:pt x="649" y="1498"/>
                    <a:pt x="654" y="1490"/>
                  </a:cubicBezTo>
                  <a:cubicBezTo>
                    <a:pt x="654" y="1489"/>
                    <a:pt x="654" y="1489"/>
                    <a:pt x="654" y="1489"/>
                  </a:cubicBezTo>
                  <a:cubicBezTo>
                    <a:pt x="655" y="1486"/>
                    <a:pt x="657" y="1483"/>
                    <a:pt x="659" y="1481"/>
                  </a:cubicBezTo>
                  <a:cubicBezTo>
                    <a:pt x="661" y="1480"/>
                    <a:pt x="662" y="1479"/>
                    <a:pt x="664" y="1478"/>
                  </a:cubicBezTo>
                  <a:cubicBezTo>
                    <a:pt x="669" y="1474"/>
                    <a:pt x="675" y="1472"/>
                    <a:pt x="682" y="1471"/>
                  </a:cubicBezTo>
                  <a:cubicBezTo>
                    <a:pt x="683" y="1471"/>
                    <a:pt x="683" y="1471"/>
                    <a:pt x="684" y="1471"/>
                  </a:cubicBezTo>
                  <a:cubicBezTo>
                    <a:pt x="688" y="1470"/>
                    <a:pt x="694" y="1468"/>
                    <a:pt x="699" y="1468"/>
                  </a:cubicBezTo>
                  <a:cubicBezTo>
                    <a:pt x="706" y="1468"/>
                    <a:pt x="706" y="1468"/>
                    <a:pt x="706" y="1468"/>
                  </a:cubicBezTo>
                  <a:cubicBezTo>
                    <a:pt x="708" y="1468"/>
                    <a:pt x="712" y="1468"/>
                    <a:pt x="714" y="1468"/>
                  </a:cubicBezTo>
                  <a:cubicBezTo>
                    <a:pt x="729" y="1468"/>
                    <a:pt x="746" y="1468"/>
                    <a:pt x="761" y="1468"/>
                  </a:cubicBezTo>
                  <a:cubicBezTo>
                    <a:pt x="763" y="1468"/>
                    <a:pt x="765" y="1468"/>
                    <a:pt x="768" y="1468"/>
                  </a:cubicBezTo>
                  <a:cubicBezTo>
                    <a:pt x="770" y="1468"/>
                    <a:pt x="770" y="1468"/>
                    <a:pt x="770" y="1468"/>
                  </a:cubicBezTo>
                  <a:cubicBezTo>
                    <a:pt x="771" y="1468"/>
                    <a:pt x="771" y="1468"/>
                    <a:pt x="773" y="1468"/>
                  </a:cubicBezTo>
                  <a:cubicBezTo>
                    <a:pt x="775" y="1468"/>
                    <a:pt x="777" y="1468"/>
                    <a:pt x="779" y="1470"/>
                  </a:cubicBezTo>
                  <a:cubicBezTo>
                    <a:pt x="791" y="1471"/>
                    <a:pt x="805" y="1474"/>
                    <a:pt x="807" y="1484"/>
                  </a:cubicBezTo>
                  <a:cubicBezTo>
                    <a:pt x="807" y="1485"/>
                    <a:pt x="807" y="1485"/>
                    <a:pt x="807" y="1485"/>
                  </a:cubicBezTo>
                  <a:cubicBezTo>
                    <a:pt x="807" y="1485"/>
                    <a:pt x="807" y="1485"/>
                    <a:pt x="807" y="1486"/>
                  </a:cubicBezTo>
                  <a:cubicBezTo>
                    <a:pt x="808" y="1497"/>
                    <a:pt x="803" y="1513"/>
                    <a:pt x="800" y="1524"/>
                  </a:cubicBezTo>
                  <a:close/>
                  <a:moveTo>
                    <a:pt x="1038" y="1639"/>
                  </a:moveTo>
                  <a:cubicBezTo>
                    <a:pt x="1038" y="1645"/>
                    <a:pt x="1038" y="1652"/>
                    <a:pt x="1038" y="1659"/>
                  </a:cubicBezTo>
                  <a:cubicBezTo>
                    <a:pt x="1038" y="1662"/>
                    <a:pt x="1038" y="1662"/>
                    <a:pt x="1038" y="1662"/>
                  </a:cubicBezTo>
                  <a:cubicBezTo>
                    <a:pt x="1038" y="1665"/>
                    <a:pt x="1037" y="1670"/>
                    <a:pt x="1035" y="1673"/>
                  </a:cubicBezTo>
                  <a:cubicBezTo>
                    <a:pt x="1034" y="1674"/>
                    <a:pt x="1034" y="1674"/>
                    <a:pt x="1034" y="1674"/>
                  </a:cubicBezTo>
                  <a:cubicBezTo>
                    <a:pt x="1033" y="1675"/>
                    <a:pt x="1032" y="1676"/>
                    <a:pt x="1031" y="1677"/>
                  </a:cubicBezTo>
                  <a:cubicBezTo>
                    <a:pt x="1026" y="1682"/>
                    <a:pt x="1019" y="1685"/>
                    <a:pt x="1010" y="1687"/>
                  </a:cubicBezTo>
                  <a:cubicBezTo>
                    <a:pt x="1007" y="1688"/>
                    <a:pt x="1005" y="1688"/>
                    <a:pt x="1003" y="1688"/>
                  </a:cubicBezTo>
                  <a:cubicBezTo>
                    <a:pt x="1002" y="1688"/>
                    <a:pt x="1001" y="1688"/>
                    <a:pt x="1001" y="1689"/>
                  </a:cubicBezTo>
                  <a:cubicBezTo>
                    <a:pt x="998" y="1689"/>
                    <a:pt x="995" y="1689"/>
                    <a:pt x="993" y="1689"/>
                  </a:cubicBezTo>
                  <a:cubicBezTo>
                    <a:pt x="907" y="1689"/>
                    <a:pt x="907" y="1689"/>
                    <a:pt x="907" y="1689"/>
                  </a:cubicBezTo>
                  <a:cubicBezTo>
                    <a:pt x="897" y="1689"/>
                    <a:pt x="884" y="1687"/>
                    <a:pt x="875" y="1682"/>
                  </a:cubicBezTo>
                  <a:cubicBezTo>
                    <a:pt x="875" y="1681"/>
                    <a:pt x="875" y="1681"/>
                    <a:pt x="875" y="1681"/>
                  </a:cubicBezTo>
                  <a:cubicBezTo>
                    <a:pt x="874" y="1680"/>
                    <a:pt x="872" y="1679"/>
                    <a:pt x="870" y="1678"/>
                  </a:cubicBezTo>
                  <a:cubicBezTo>
                    <a:pt x="869" y="1677"/>
                    <a:pt x="868" y="1675"/>
                    <a:pt x="867" y="1674"/>
                  </a:cubicBezTo>
                  <a:cubicBezTo>
                    <a:pt x="867" y="1674"/>
                    <a:pt x="867" y="1674"/>
                    <a:pt x="867" y="1673"/>
                  </a:cubicBezTo>
                  <a:cubicBezTo>
                    <a:pt x="865" y="1670"/>
                    <a:pt x="864" y="1667"/>
                    <a:pt x="864" y="1662"/>
                  </a:cubicBezTo>
                  <a:cubicBezTo>
                    <a:pt x="865" y="1656"/>
                    <a:pt x="865" y="1656"/>
                    <a:pt x="865" y="1656"/>
                  </a:cubicBezTo>
                  <a:cubicBezTo>
                    <a:pt x="867" y="1643"/>
                    <a:pt x="868" y="1629"/>
                    <a:pt x="870" y="1616"/>
                  </a:cubicBezTo>
                  <a:cubicBezTo>
                    <a:pt x="870" y="1615"/>
                    <a:pt x="870" y="1615"/>
                    <a:pt x="870" y="1615"/>
                  </a:cubicBezTo>
                  <a:cubicBezTo>
                    <a:pt x="870" y="1615"/>
                    <a:pt x="870" y="1615"/>
                    <a:pt x="870" y="1614"/>
                  </a:cubicBezTo>
                  <a:cubicBezTo>
                    <a:pt x="875" y="1584"/>
                    <a:pt x="935" y="1591"/>
                    <a:pt x="957" y="1591"/>
                  </a:cubicBezTo>
                  <a:cubicBezTo>
                    <a:pt x="977" y="1591"/>
                    <a:pt x="1025" y="1585"/>
                    <a:pt x="1036" y="1608"/>
                  </a:cubicBezTo>
                  <a:cubicBezTo>
                    <a:pt x="1037" y="1610"/>
                    <a:pt x="1038" y="1612"/>
                    <a:pt x="1038" y="1615"/>
                  </a:cubicBezTo>
                  <a:cubicBezTo>
                    <a:pt x="1038" y="1639"/>
                    <a:pt x="1038" y="1639"/>
                    <a:pt x="1038" y="1639"/>
                  </a:cubicBezTo>
                  <a:close/>
                  <a:moveTo>
                    <a:pt x="1037" y="1524"/>
                  </a:moveTo>
                  <a:cubicBezTo>
                    <a:pt x="1037" y="1526"/>
                    <a:pt x="1037" y="1526"/>
                    <a:pt x="1037" y="1526"/>
                  </a:cubicBezTo>
                  <a:cubicBezTo>
                    <a:pt x="1037" y="1529"/>
                    <a:pt x="1036" y="1531"/>
                    <a:pt x="1035" y="1533"/>
                  </a:cubicBezTo>
                  <a:cubicBezTo>
                    <a:pt x="1024" y="1554"/>
                    <a:pt x="971" y="1549"/>
                    <a:pt x="952" y="1549"/>
                  </a:cubicBezTo>
                  <a:cubicBezTo>
                    <a:pt x="941" y="1549"/>
                    <a:pt x="930" y="1549"/>
                    <a:pt x="918" y="1549"/>
                  </a:cubicBezTo>
                  <a:cubicBezTo>
                    <a:pt x="908" y="1549"/>
                    <a:pt x="895" y="1547"/>
                    <a:pt x="885" y="1540"/>
                  </a:cubicBezTo>
                  <a:cubicBezTo>
                    <a:pt x="884" y="1539"/>
                    <a:pt x="884" y="1539"/>
                    <a:pt x="884" y="1539"/>
                  </a:cubicBezTo>
                  <a:cubicBezTo>
                    <a:pt x="883" y="1538"/>
                    <a:pt x="883" y="1538"/>
                    <a:pt x="883" y="1538"/>
                  </a:cubicBezTo>
                  <a:cubicBezTo>
                    <a:pt x="882" y="1537"/>
                    <a:pt x="882" y="1537"/>
                    <a:pt x="882" y="1536"/>
                  </a:cubicBezTo>
                  <a:cubicBezTo>
                    <a:pt x="882" y="1536"/>
                    <a:pt x="882" y="1536"/>
                    <a:pt x="881" y="1536"/>
                  </a:cubicBezTo>
                  <a:cubicBezTo>
                    <a:pt x="881" y="1534"/>
                    <a:pt x="880" y="1533"/>
                    <a:pt x="880" y="1532"/>
                  </a:cubicBezTo>
                  <a:cubicBezTo>
                    <a:pt x="879" y="1530"/>
                    <a:pt x="879" y="1529"/>
                    <a:pt x="879" y="1527"/>
                  </a:cubicBezTo>
                  <a:cubicBezTo>
                    <a:pt x="879" y="1525"/>
                    <a:pt x="879" y="1525"/>
                    <a:pt x="879" y="1525"/>
                  </a:cubicBezTo>
                  <a:cubicBezTo>
                    <a:pt x="880" y="1523"/>
                    <a:pt x="880" y="1520"/>
                    <a:pt x="880" y="1518"/>
                  </a:cubicBezTo>
                  <a:cubicBezTo>
                    <a:pt x="880" y="1517"/>
                    <a:pt x="880" y="1517"/>
                    <a:pt x="880" y="1517"/>
                  </a:cubicBezTo>
                  <a:cubicBezTo>
                    <a:pt x="881" y="1509"/>
                    <a:pt x="881" y="1499"/>
                    <a:pt x="883" y="1491"/>
                  </a:cubicBezTo>
                  <a:cubicBezTo>
                    <a:pt x="883" y="1488"/>
                    <a:pt x="883" y="1488"/>
                    <a:pt x="883" y="1488"/>
                  </a:cubicBezTo>
                  <a:cubicBezTo>
                    <a:pt x="884" y="1486"/>
                    <a:pt x="885" y="1483"/>
                    <a:pt x="887" y="1481"/>
                  </a:cubicBezTo>
                  <a:cubicBezTo>
                    <a:pt x="889" y="1479"/>
                    <a:pt x="891" y="1478"/>
                    <a:pt x="894" y="1476"/>
                  </a:cubicBezTo>
                  <a:cubicBezTo>
                    <a:pt x="895" y="1476"/>
                    <a:pt x="895" y="1475"/>
                    <a:pt x="896" y="1475"/>
                  </a:cubicBezTo>
                  <a:cubicBezTo>
                    <a:pt x="896" y="1475"/>
                    <a:pt x="897" y="1475"/>
                    <a:pt x="897" y="1474"/>
                  </a:cubicBezTo>
                  <a:cubicBezTo>
                    <a:pt x="898" y="1474"/>
                    <a:pt x="898" y="1474"/>
                    <a:pt x="898" y="1474"/>
                  </a:cubicBezTo>
                  <a:cubicBezTo>
                    <a:pt x="899" y="1473"/>
                    <a:pt x="901" y="1473"/>
                    <a:pt x="902" y="1472"/>
                  </a:cubicBezTo>
                  <a:cubicBezTo>
                    <a:pt x="903" y="1472"/>
                    <a:pt x="903" y="1472"/>
                    <a:pt x="904" y="1472"/>
                  </a:cubicBezTo>
                  <a:cubicBezTo>
                    <a:pt x="905" y="1471"/>
                    <a:pt x="907" y="1471"/>
                    <a:pt x="908" y="1471"/>
                  </a:cubicBezTo>
                  <a:cubicBezTo>
                    <a:pt x="909" y="1471"/>
                    <a:pt x="909" y="1470"/>
                    <a:pt x="910" y="1470"/>
                  </a:cubicBezTo>
                  <a:cubicBezTo>
                    <a:pt x="911" y="1470"/>
                    <a:pt x="912" y="1470"/>
                    <a:pt x="912" y="1470"/>
                  </a:cubicBezTo>
                  <a:cubicBezTo>
                    <a:pt x="916" y="1468"/>
                    <a:pt x="920" y="1468"/>
                    <a:pt x="925" y="1468"/>
                  </a:cubicBezTo>
                  <a:cubicBezTo>
                    <a:pt x="928" y="1468"/>
                    <a:pt x="928" y="1468"/>
                    <a:pt x="928" y="1468"/>
                  </a:cubicBezTo>
                  <a:cubicBezTo>
                    <a:pt x="932" y="1468"/>
                    <a:pt x="937" y="1468"/>
                    <a:pt x="941" y="1468"/>
                  </a:cubicBezTo>
                  <a:cubicBezTo>
                    <a:pt x="997" y="1468"/>
                    <a:pt x="997" y="1468"/>
                    <a:pt x="997" y="1468"/>
                  </a:cubicBezTo>
                  <a:cubicBezTo>
                    <a:pt x="998" y="1468"/>
                    <a:pt x="999" y="1468"/>
                    <a:pt x="1001" y="1468"/>
                  </a:cubicBezTo>
                  <a:cubicBezTo>
                    <a:pt x="1002" y="1468"/>
                    <a:pt x="1002" y="1468"/>
                    <a:pt x="1002" y="1468"/>
                  </a:cubicBezTo>
                  <a:cubicBezTo>
                    <a:pt x="1003" y="1468"/>
                    <a:pt x="1005" y="1468"/>
                    <a:pt x="1006" y="1468"/>
                  </a:cubicBezTo>
                  <a:cubicBezTo>
                    <a:pt x="1018" y="1470"/>
                    <a:pt x="1030" y="1473"/>
                    <a:pt x="1034" y="1483"/>
                  </a:cubicBezTo>
                  <a:cubicBezTo>
                    <a:pt x="1035" y="1483"/>
                    <a:pt x="1035" y="1484"/>
                    <a:pt x="1035" y="1485"/>
                  </a:cubicBezTo>
                  <a:cubicBezTo>
                    <a:pt x="1036" y="1485"/>
                    <a:pt x="1036" y="1485"/>
                    <a:pt x="1036" y="1485"/>
                  </a:cubicBezTo>
                  <a:cubicBezTo>
                    <a:pt x="1039" y="1497"/>
                    <a:pt x="1036" y="1512"/>
                    <a:pt x="1037" y="1524"/>
                  </a:cubicBezTo>
                  <a:close/>
                  <a:moveTo>
                    <a:pt x="231" y="1302"/>
                  </a:moveTo>
                  <a:cubicBezTo>
                    <a:pt x="172" y="1302"/>
                    <a:pt x="123" y="1254"/>
                    <a:pt x="123" y="1195"/>
                  </a:cubicBezTo>
                  <a:cubicBezTo>
                    <a:pt x="123" y="222"/>
                    <a:pt x="123" y="222"/>
                    <a:pt x="123" y="222"/>
                  </a:cubicBezTo>
                  <a:cubicBezTo>
                    <a:pt x="123" y="162"/>
                    <a:pt x="172" y="115"/>
                    <a:pt x="231" y="115"/>
                  </a:cubicBezTo>
                  <a:cubicBezTo>
                    <a:pt x="1818" y="115"/>
                    <a:pt x="1818" y="115"/>
                    <a:pt x="1818" y="115"/>
                  </a:cubicBezTo>
                  <a:cubicBezTo>
                    <a:pt x="1877" y="115"/>
                    <a:pt x="1925" y="162"/>
                    <a:pt x="1925" y="222"/>
                  </a:cubicBezTo>
                  <a:cubicBezTo>
                    <a:pt x="1925" y="1195"/>
                    <a:pt x="1925" y="1195"/>
                    <a:pt x="1925" y="1195"/>
                  </a:cubicBezTo>
                  <a:cubicBezTo>
                    <a:pt x="1925" y="1254"/>
                    <a:pt x="1877" y="1302"/>
                    <a:pt x="1818" y="1302"/>
                  </a:cubicBezTo>
                  <a:cubicBezTo>
                    <a:pt x="231" y="1302"/>
                    <a:pt x="231" y="1302"/>
                    <a:pt x="231" y="1302"/>
                  </a:cubicBezTo>
                  <a:close/>
                  <a:moveTo>
                    <a:pt x="1883" y="1533"/>
                  </a:moveTo>
                  <a:cubicBezTo>
                    <a:pt x="1883" y="1536"/>
                    <a:pt x="1882" y="1538"/>
                    <a:pt x="1880" y="1540"/>
                  </a:cubicBezTo>
                  <a:cubicBezTo>
                    <a:pt x="1879" y="1540"/>
                    <a:pt x="1879" y="1540"/>
                    <a:pt x="1879" y="1540"/>
                  </a:cubicBezTo>
                  <a:cubicBezTo>
                    <a:pt x="1879" y="1541"/>
                    <a:pt x="1879" y="1541"/>
                    <a:pt x="1878" y="1541"/>
                  </a:cubicBezTo>
                  <a:cubicBezTo>
                    <a:pt x="1878" y="1541"/>
                    <a:pt x="1878" y="1541"/>
                    <a:pt x="1877" y="1542"/>
                  </a:cubicBezTo>
                  <a:cubicBezTo>
                    <a:pt x="1877" y="1542"/>
                    <a:pt x="1876" y="1542"/>
                    <a:pt x="1876" y="1543"/>
                  </a:cubicBezTo>
                  <a:cubicBezTo>
                    <a:pt x="1875" y="1543"/>
                    <a:pt x="1875" y="1543"/>
                    <a:pt x="1874" y="1543"/>
                  </a:cubicBezTo>
                  <a:cubicBezTo>
                    <a:pt x="1863" y="1548"/>
                    <a:pt x="1849" y="1547"/>
                    <a:pt x="1837" y="1547"/>
                  </a:cubicBezTo>
                  <a:cubicBezTo>
                    <a:pt x="1777" y="1547"/>
                    <a:pt x="1777" y="1547"/>
                    <a:pt x="1777" y="1547"/>
                  </a:cubicBezTo>
                  <a:cubicBezTo>
                    <a:pt x="1765" y="1547"/>
                    <a:pt x="1753" y="1545"/>
                    <a:pt x="1742" y="1540"/>
                  </a:cubicBezTo>
                  <a:cubicBezTo>
                    <a:pt x="1738" y="1538"/>
                    <a:pt x="1734" y="1536"/>
                    <a:pt x="1731" y="1533"/>
                  </a:cubicBezTo>
                  <a:cubicBezTo>
                    <a:pt x="1728" y="1530"/>
                    <a:pt x="1725" y="1528"/>
                    <a:pt x="1723" y="1525"/>
                  </a:cubicBezTo>
                  <a:cubicBezTo>
                    <a:pt x="1721" y="1520"/>
                    <a:pt x="1721" y="1520"/>
                    <a:pt x="1721" y="1520"/>
                  </a:cubicBezTo>
                  <a:cubicBezTo>
                    <a:pt x="1715" y="1509"/>
                    <a:pt x="1706" y="1498"/>
                    <a:pt x="1701" y="1486"/>
                  </a:cubicBezTo>
                  <a:cubicBezTo>
                    <a:pt x="1697" y="1478"/>
                    <a:pt x="1701" y="1474"/>
                    <a:pt x="1708" y="1471"/>
                  </a:cubicBezTo>
                  <a:cubicBezTo>
                    <a:pt x="1710" y="1470"/>
                    <a:pt x="1712" y="1468"/>
                    <a:pt x="1715" y="1468"/>
                  </a:cubicBezTo>
                  <a:cubicBezTo>
                    <a:pt x="1719" y="1467"/>
                    <a:pt x="1724" y="1466"/>
                    <a:pt x="1729" y="1466"/>
                  </a:cubicBezTo>
                  <a:cubicBezTo>
                    <a:pt x="1737" y="1466"/>
                    <a:pt x="1737" y="1466"/>
                    <a:pt x="1737" y="1466"/>
                  </a:cubicBezTo>
                  <a:cubicBezTo>
                    <a:pt x="1754" y="1466"/>
                    <a:pt x="1769" y="1466"/>
                    <a:pt x="1785" y="1466"/>
                  </a:cubicBezTo>
                  <a:cubicBezTo>
                    <a:pt x="1786" y="1466"/>
                    <a:pt x="1786" y="1466"/>
                    <a:pt x="1786" y="1466"/>
                  </a:cubicBezTo>
                  <a:cubicBezTo>
                    <a:pt x="1801" y="1466"/>
                    <a:pt x="1801" y="1466"/>
                    <a:pt x="1801" y="1466"/>
                  </a:cubicBezTo>
                  <a:cubicBezTo>
                    <a:pt x="1807" y="1466"/>
                    <a:pt x="1813" y="1466"/>
                    <a:pt x="1818" y="1467"/>
                  </a:cubicBezTo>
                  <a:cubicBezTo>
                    <a:pt x="1821" y="1468"/>
                    <a:pt x="1825" y="1470"/>
                    <a:pt x="1828" y="1471"/>
                  </a:cubicBezTo>
                  <a:cubicBezTo>
                    <a:pt x="1829" y="1471"/>
                    <a:pt x="1829" y="1471"/>
                    <a:pt x="1830" y="1471"/>
                  </a:cubicBezTo>
                  <a:cubicBezTo>
                    <a:pt x="1830" y="1472"/>
                    <a:pt x="1830" y="1472"/>
                    <a:pt x="1831" y="1472"/>
                  </a:cubicBezTo>
                  <a:cubicBezTo>
                    <a:pt x="1832" y="1472"/>
                    <a:pt x="1832" y="1472"/>
                    <a:pt x="1832" y="1472"/>
                  </a:cubicBezTo>
                  <a:cubicBezTo>
                    <a:pt x="1838" y="1474"/>
                    <a:pt x="1842" y="1476"/>
                    <a:pt x="1846" y="1478"/>
                  </a:cubicBezTo>
                  <a:cubicBezTo>
                    <a:pt x="1849" y="1481"/>
                    <a:pt x="1852" y="1483"/>
                    <a:pt x="1854" y="1486"/>
                  </a:cubicBezTo>
                  <a:cubicBezTo>
                    <a:pt x="1867" y="1504"/>
                    <a:pt x="1867" y="1504"/>
                    <a:pt x="1867" y="1504"/>
                  </a:cubicBezTo>
                  <a:cubicBezTo>
                    <a:pt x="1870" y="1509"/>
                    <a:pt x="1877" y="1517"/>
                    <a:pt x="1880" y="1524"/>
                  </a:cubicBezTo>
                  <a:cubicBezTo>
                    <a:pt x="1882" y="1527"/>
                    <a:pt x="1883" y="1530"/>
                    <a:pt x="1883" y="1533"/>
                  </a:cubicBezTo>
                  <a:close/>
                  <a:moveTo>
                    <a:pt x="1121" y="1536"/>
                  </a:moveTo>
                  <a:cubicBezTo>
                    <a:pt x="1121" y="1536"/>
                    <a:pt x="1120" y="1536"/>
                    <a:pt x="1120" y="1534"/>
                  </a:cubicBezTo>
                  <a:cubicBezTo>
                    <a:pt x="1118" y="1532"/>
                    <a:pt x="1117" y="1529"/>
                    <a:pt x="1116" y="1526"/>
                  </a:cubicBezTo>
                  <a:cubicBezTo>
                    <a:pt x="1116" y="1523"/>
                    <a:pt x="1116" y="1523"/>
                    <a:pt x="1116" y="1523"/>
                  </a:cubicBezTo>
                  <a:cubicBezTo>
                    <a:pt x="1116" y="1521"/>
                    <a:pt x="1116" y="1519"/>
                    <a:pt x="1116" y="1517"/>
                  </a:cubicBezTo>
                  <a:cubicBezTo>
                    <a:pt x="1115" y="1509"/>
                    <a:pt x="1113" y="1499"/>
                    <a:pt x="1114" y="1490"/>
                  </a:cubicBezTo>
                  <a:cubicBezTo>
                    <a:pt x="1114" y="1488"/>
                    <a:pt x="1114" y="1488"/>
                    <a:pt x="1114" y="1488"/>
                  </a:cubicBezTo>
                  <a:cubicBezTo>
                    <a:pt x="1113" y="1485"/>
                    <a:pt x="1114" y="1482"/>
                    <a:pt x="1116" y="1480"/>
                  </a:cubicBezTo>
                  <a:cubicBezTo>
                    <a:pt x="1118" y="1478"/>
                    <a:pt x="1120" y="1476"/>
                    <a:pt x="1124" y="1474"/>
                  </a:cubicBezTo>
                  <a:cubicBezTo>
                    <a:pt x="1127" y="1472"/>
                    <a:pt x="1131" y="1471"/>
                    <a:pt x="1135" y="1470"/>
                  </a:cubicBezTo>
                  <a:cubicBezTo>
                    <a:pt x="1137" y="1470"/>
                    <a:pt x="1137" y="1470"/>
                    <a:pt x="1137" y="1470"/>
                  </a:cubicBezTo>
                  <a:cubicBezTo>
                    <a:pt x="1139" y="1468"/>
                    <a:pt x="1141" y="1468"/>
                    <a:pt x="1142" y="1468"/>
                  </a:cubicBezTo>
                  <a:cubicBezTo>
                    <a:pt x="1143" y="1468"/>
                    <a:pt x="1144" y="1468"/>
                    <a:pt x="1145" y="1468"/>
                  </a:cubicBezTo>
                  <a:cubicBezTo>
                    <a:pt x="1152" y="1467"/>
                    <a:pt x="1160" y="1467"/>
                    <a:pt x="1169" y="1467"/>
                  </a:cubicBezTo>
                  <a:cubicBezTo>
                    <a:pt x="1223" y="1467"/>
                    <a:pt x="1223" y="1467"/>
                    <a:pt x="1223" y="1467"/>
                  </a:cubicBezTo>
                  <a:cubicBezTo>
                    <a:pt x="1226" y="1467"/>
                    <a:pt x="1230" y="1467"/>
                    <a:pt x="1233" y="1468"/>
                  </a:cubicBezTo>
                  <a:cubicBezTo>
                    <a:pt x="1247" y="1470"/>
                    <a:pt x="1264" y="1474"/>
                    <a:pt x="1266" y="1487"/>
                  </a:cubicBezTo>
                  <a:cubicBezTo>
                    <a:pt x="1270" y="1499"/>
                    <a:pt x="1271" y="1512"/>
                    <a:pt x="1273" y="1524"/>
                  </a:cubicBezTo>
                  <a:cubicBezTo>
                    <a:pt x="1274" y="1526"/>
                    <a:pt x="1274" y="1526"/>
                    <a:pt x="1274" y="1526"/>
                  </a:cubicBezTo>
                  <a:cubicBezTo>
                    <a:pt x="1274" y="1528"/>
                    <a:pt x="1274" y="1531"/>
                    <a:pt x="1273" y="1533"/>
                  </a:cubicBezTo>
                  <a:cubicBezTo>
                    <a:pt x="1273" y="1533"/>
                    <a:pt x="1273" y="1534"/>
                    <a:pt x="1272" y="1534"/>
                  </a:cubicBezTo>
                  <a:cubicBezTo>
                    <a:pt x="1269" y="1541"/>
                    <a:pt x="1263" y="1544"/>
                    <a:pt x="1254" y="1546"/>
                  </a:cubicBezTo>
                  <a:cubicBezTo>
                    <a:pt x="1253" y="1546"/>
                    <a:pt x="1253" y="1546"/>
                    <a:pt x="1252" y="1546"/>
                  </a:cubicBezTo>
                  <a:cubicBezTo>
                    <a:pt x="1251" y="1547"/>
                    <a:pt x="1251" y="1547"/>
                    <a:pt x="1250" y="1547"/>
                  </a:cubicBezTo>
                  <a:cubicBezTo>
                    <a:pt x="1249" y="1547"/>
                    <a:pt x="1249" y="1547"/>
                    <a:pt x="1248" y="1547"/>
                  </a:cubicBezTo>
                  <a:cubicBezTo>
                    <a:pt x="1247" y="1547"/>
                    <a:pt x="1245" y="1548"/>
                    <a:pt x="1244" y="1548"/>
                  </a:cubicBezTo>
                  <a:cubicBezTo>
                    <a:pt x="1225" y="1550"/>
                    <a:pt x="1204" y="1548"/>
                    <a:pt x="1194" y="1548"/>
                  </a:cubicBezTo>
                  <a:cubicBezTo>
                    <a:pt x="1159" y="1548"/>
                    <a:pt x="1159" y="1548"/>
                    <a:pt x="1159" y="1548"/>
                  </a:cubicBezTo>
                  <a:cubicBezTo>
                    <a:pt x="1156" y="1548"/>
                    <a:pt x="1154" y="1548"/>
                    <a:pt x="1151" y="1548"/>
                  </a:cubicBezTo>
                  <a:cubicBezTo>
                    <a:pt x="1149" y="1548"/>
                    <a:pt x="1147" y="1547"/>
                    <a:pt x="1145" y="1547"/>
                  </a:cubicBezTo>
                  <a:cubicBezTo>
                    <a:pt x="1144" y="1547"/>
                    <a:pt x="1144" y="1547"/>
                    <a:pt x="1144" y="1547"/>
                  </a:cubicBezTo>
                  <a:cubicBezTo>
                    <a:pt x="1143" y="1547"/>
                    <a:pt x="1143" y="1547"/>
                    <a:pt x="1143" y="1547"/>
                  </a:cubicBezTo>
                  <a:cubicBezTo>
                    <a:pt x="1141" y="1546"/>
                    <a:pt x="1139" y="1546"/>
                    <a:pt x="1137" y="1545"/>
                  </a:cubicBezTo>
                  <a:cubicBezTo>
                    <a:pt x="1135" y="1545"/>
                    <a:pt x="1135" y="1544"/>
                    <a:pt x="1134" y="1544"/>
                  </a:cubicBezTo>
                  <a:cubicBezTo>
                    <a:pt x="1132" y="1543"/>
                    <a:pt x="1131" y="1543"/>
                    <a:pt x="1129" y="1542"/>
                  </a:cubicBezTo>
                  <a:cubicBezTo>
                    <a:pt x="1127" y="1541"/>
                    <a:pt x="1125" y="1539"/>
                    <a:pt x="1123" y="1538"/>
                  </a:cubicBezTo>
                  <a:cubicBezTo>
                    <a:pt x="1122" y="1537"/>
                    <a:pt x="1122" y="1537"/>
                    <a:pt x="1122" y="1537"/>
                  </a:cubicBezTo>
                  <a:lnTo>
                    <a:pt x="1121" y="1536"/>
                  </a:lnTo>
                  <a:close/>
                  <a:moveTo>
                    <a:pt x="1131" y="1673"/>
                  </a:moveTo>
                  <a:cubicBezTo>
                    <a:pt x="1128" y="1669"/>
                    <a:pt x="1127" y="1665"/>
                    <a:pt x="1126" y="1662"/>
                  </a:cubicBezTo>
                  <a:cubicBezTo>
                    <a:pt x="1126" y="1657"/>
                    <a:pt x="1126" y="1657"/>
                    <a:pt x="1126" y="1657"/>
                  </a:cubicBezTo>
                  <a:cubicBezTo>
                    <a:pt x="1125" y="1643"/>
                    <a:pt x="1124" y="1629"/>
                    <a:pt x="1123" y="1616"/>
                  </a:cubicBezTo>
                  <a:cubicBezTo>
                    <a:pt x="1123" y="1615"/>
                    <a:pt x="1123" y="1615"/>
                    <a:pt x="1123" y="1615"/>
                  </a:cubicBezTo>
                  <a:cubicBezTo>
                    <a:pt x="1123" y="1614"/>
                    <a:pt x="1123" y="1613"/>
                    <a:pt x="1123" y="1612"/>
                  </a:cubicBezTo>
                  <a:cubicBezTo>
                    <a:pt x="1126" y="1583"/>
                    <a:pt x="1188" y="1590"/>
                    <a:pt x="1208" y="1590"/>
                  </a:cubicBezTo>
                  <a:cubicBezTo>
                    <a:pt x="1231" y="1590"/>
                    <a:pt x="1275" y="1585"/>
                    <a:pt x="1288" y="1608"/>
                  </a:cubicBezTo>
                  <a:cubicBezTo>
                    <a:pt x="1290" y="1610"/>
                    <a:pt x="1292" y="1612"/>
                    <a:pt x="1292" y="1614"/>
                  </a:cubicBezTo>
                  <a:cubicBezTo>
                    <a:pt x="1293" y="1617"/>
                    <a:pt x="1293" y="1617"/>
                    <a:pt x="1293" y="1617"/>
                  </a:cubicBezTo>
                  <a:cubicBezTo>
                    <a:pt x="1294" y="1624"/>
                    <a:pt x="1295" y="1630"/>
                    <a:pt x="1297" y="1638"/>
                  </a:cubicBezTo>
                  <a:cubicBezTo>
                    <a:pt x="1301" y="1661"/>
                    <a:pt x="1301" y="1661"/>
                    <a:pt x="1301" y="1661"/>
                  </a:cubicBezTo>
                  <a:cubicBezTo>
                    <a:pt x="1302" y="1665"/>
                    <a:pt x="1301" y="1669"/>
                    <a:pt x="1300" y="1672"/>
                  </a:cubicBezTo>
                  <a:cubicBezTo>
                    <a:pt x="1299" y="1674"/>
                    <a:pt x="1297" y="1676"/>
                    <a:pt x="1295" y="1678"/>
                  </a:cubicBezTo>
                  <a:cubicBezTo>
                    <a:pt x="1295" y="1678"/>
                    <a:pt x="1294" y="1679"/>
                    <a:pt x="1293" y="1680"/>
                  </a:cubicBezTo>
                  <a:cubicBezTo>
                    <a:pt x="1293" y="1680"/>
                    <a:pt x="1292" y="1680"/>
                    <a:pt x="1292" y="1681"/>
                  </a:cubicBezTo>
                  <a:cubicBezTo>
                    <a:pt x="1291" y="1681"/>
                    <a:pt x="1291" y="1681"/>
                    <a:pt x="1291" y="1681"/>
                  </a:cubicBezTo>
                  <a:cubicBezTo>
                    <a:pt x="1290" y="1682"/>
                    <a:pt x="1288" y="1682"/>
                    <a:pt x="1286" y="1683"/>
                  </a:cubicBezTo>
                  <a:cubicBezTo>
                    <a:pt x="1285" y="1684"/>
                    <a:pt x="1284" y="1684"/>
                    <a:pt x="1283" y="1685"/>
                  </a:cubicBezTo>
                  <a:cubicBezTo>
                    <a:pt x="1282" y="1685"/>
                    <a:pt x="1281" y="1685"/>
                    <a:pt x="1281" y="1685"/>
                  </a:cubicBezTo>
                  <a:cubicBezTo>
                    <a:pt x="1280" y="1686"/>
                    <a:pt x="1279" y="1686"/>
                    <a:pt x="1278" y="1686"/>
                  </a:cubicBezTo>
                  <a:cubicBezTo>
                    <a:pt x="1277" y="1686"/>
                    <a:pt x="1276" y="1687"/>
                    <a:pt x="1275" y="1687"/>
                  </a:cubicBezTo>
                  <a:cubicBezTo>
                    <a:pt x="1274" y="1687"/>
                    <a:pt x="1274" y="1687"/>
                    <a:pt x="1274" y="1687"/>
                  </a:cubicBezTo>
                  <a:cubicBezTo>
                    <a:pt x="1272" y="1687"/>
                    <a:pt x="1270" y="1688"/>
                    <a:pt x="1268" y="1688"/>
                  </a:cubicBezTo>
                  <a:cubicBezTo>
                    <a:pt x="1265" y="1688"/>
                    <a:pt x="1263" y="1688"/>
                    <a:pt x="1261" y="1688"/>
                  </a:cubicBezTo>
                  <a:cubicBezTo>
                    <a:pt x="1260" y="1688"/>
                    <a:pt x="1260" y="1688"/>
                    <a:pt x="1260" y="1688"/>
                  </a:cubicBezTo>
                  <a:cubicBezTo>
                    <a:pt x="1232" y="1688"/>
                    <a:pt x="1204" y="1688"/>
                    <a:pt x="1175" y="1689"/>
                  </a:cubicBezTo>
                  <a:cubicBezTo>
                    <a:pt x="1172" y="1689"/>
                    <a:pt x="1169" y="1688"/>
                    <a:pt x="1166" y="1688"/>
                  </a:cubicBezTo>
                  <a:cubicBezTo>
                    <a:pt x="1165" y="1688"/>
                    <a:pt x="1164" y="1688"/>
                    <a:pt x="1164" y="1688"/>
                  </a:cubicBezTo>
                  <a:cubicBezTo>
                    <a:pt x="1161" y="1687"/>
                    <a:pt x="1159" y="1687"/>
                    <a:pt x="1157" y="1687"/>
                  </a:cubicBezTo>
                  <a:cubicBezTo>
                    <a:pt x="1156" y="1686"/>
                    <a:pt x="1156" y="1686"/>
                    <a:pt x="1156" y="1686"/>
                  </a:cubicBezTo>
                  <a:cubicBezTo>
                    <a:pt x="1153" y="1686"/>
                    <a:pt x="1151" y="1685"/>
                    <a:pt x="1149" y="1684"/>
                  </a:cubicBezTo>
                  <a:cubicBezTo>
                    <a:pt x="1148" y="1684"/>
                    <a:pt x="1147" y="1683"/>
                    <a:pt x="1147" y="1683"/>
                  </a:cubicBezTo>
                  <a:cubicBezTo>
                    <a:pt x="1145" y="1683"/>
                    <a:pt x="1144" y="1682"/>
                    <a:pt x="1143" y="1681"/>
                  </a:cubicBezTo>
                  <a:cubicBezTo>
                    <a:pt x="1142" y="1681"/>
                    <a:pt x="1142" y="1681"/>
                    <a:pt x="1142" y="1681"/>
                  </a:cubicBezTo>
                  <a:cubicBezTo>
                    <a:pt x="1138" y="1679"/>
                    <a:pt x="1133" y="1676"/>
                    <a:pt x="1131" y="1673"/>
                  </a:cubicBezTo>
                  <a:close/>
                  <a:moveTo>
                    <a:pt x="1333" y="1839"/>
                  </a:moveTo>
                  <a:cubicBezTo>
                    <a:pt x="1331" y="1843"/>
                    <a:pt x="1328" y="1846"/>
                    <a:pt x="1324" y="1849"/>
                  </a:cubicBezTo>
                  <a:cubicBezTo>
                    <a:pt x="1320" y="1852"/>
                    <a:pt x="1315" y="1855"/>
                    <a:pt x="1309" y="1856"/>
                  </a:cubicBezTo>
                  <a:cubicBezTo>
                    <a:pt x="1303" y="1858"/>
                    <a:pt x="1297" y="1859"/>
                    <a:pt x="1290" y="1859"/>
                  </a:cubicBezTo>
                  <a:cubicBezTo>
                    <a:pt x="1271" y="1859"/>
                    <a:pt x="1271" y="1859"/>
                    <a:pt x="1271" y="1859"/>
                  </a:cubicBezTo>
                  <a:cubicBezTo>
                    <a:pt x="1270" y="1859"/>
                    <a:pt x="1270" y="1859"/>
                    <a:pt x="1270" y="1859"/>
                  </a:cubicBezTo>
                  <a:cubicBezTo>
                    <a:pt x="1244" y="1859"/>
                    <a:pt x="1219" y="1859"/>
                    <a:pt x="1193" y="1859"/>
                  </a:cubicBezTo>
                  <a:cubicBezTo>
                    <a:pt x="1190" y="1859"/>
                    <a:pt x="1187" y="1859"/>
                    <a:pt x="1184" y="1859"/>
                  </a:cubicBezTo>
                  <a:cubicBezTo>
                    <a:pt x="1183" y="1859"/>
                    <a:pt x="1183" y="1859"/>
                    <a:pt x="1182" y="1859"/>
                  </a:cubicBezTo>
                  <a:cubicBezTo>
                    <a:pt x="1179" y="1858"/>
                    <a:pt x="1177" y="1858"/>
                    <a:pt x="1174" y="1857"/>
                  </a:cubicBezTo>
                  <a:cubicBezTo>
                    <a:pt x="1174" y="1857"/>
                    <a:pt x="1174" y="1857"/>
                    <a:pt x="1173" y="1857"/>
                  </a:cubicBezTo>
                  <a:cubicBezTo>
                    <a:pt x="1161" y="1854"/>
                    <a:pt x="1150" y="1848"/>
                    <a:pt x="1144" y="1839"/>
                  </a:cubicBezTo>
                  <a:cubicBezTo>
                    <a:pt x="1143" y="1838"/>
                    <a:pt x="1142" y="1836"/>
                    <a:pt x="1142" y="1834"/>
                  </a:cubicBezTo>
                  <a:cubicBezTo>
                    <a:pt x="1141" y="1832"/>
                    <a:pt x="1141" y="1831"/>
                    <a:pt x="1141" y="1830"/>
                  </a:cubicBezTo>
                  <a:cubicBezTo>
                    <a:pt x="1140" y="1829"/>
                    <a:pt x="1140" y="1828"/>
                    <a:pt x="1140" y="1827"/>
                  </a:cubicBezTo>
                  <a:cubicBezTo>
                    <a:pt x="1140" y="1826"/>
                    <a:pt x="1140" y="1826"/>
                    <a:pt x="1140" y="1826"/>
                  </a:cubicBezTo>
                  <a:cubicBezTo>
                    <a:pt x="1139" y="1824"/>
                    <a:pt x="1139" y="1824"/>
                    <a:pt x="1139" y="1824"/>
                  </a:cubicBezTo>
                  <a:cubicBezTo>
                    <a:pt x="1138" y="1811"/>
                    <a:pt x="1137" y="1796"/>
                    <a:pt x="1135" y="1782"/>
                  </a:cubicBezTo>
                  <a:cubicBezTo>
                    <a:pt x="1135" y="1779"/>
                    <a:pt x="1135" y="1777"/>
                    <a:pt x="1135" y="1775"/>
                  </a:cubicBezTo>
                  <a:cubicBezTo>
                    <a:pt x="1134" y="1768"/>
                    <a:pt x="1134" y="1768"/>
                    <a:pt x="1134" y="1768"/>
                  </a:cubicBezTo>
                  <a:cubicBezTo>
                    <a:pt x="1134" y="1766"/>
                    <a:pt x="1134" y="1766"/>
                    <a:pt x="1134" y="1766"/>
                  </a:cubicBezTo>
                  <a:cubicBezTo>
                    <a:pt x="1134" y="1764"/>
                    <a:pt x="1134" y="1763"/>
                    <a:pt x="1135" y="1762"/>
                  </a:cubicBezTo>
                  <a:cubicBezTo>
                    <a:pt x="1135" y="1761"/>
                    <a:pt x="1135" y="1760"/>
                    <a:pt x="1135" y="1760"/>
                  </a:cubicBezTo>
                  <a:cubicBezTo>
                    <a:pt x="1137" y="1759"/>
                    <a:pt x="1137" y="1758"/>
                    <a:pt x="1137" y="1757"/>
                  </a:cubicBezTo>
                  <a:cubicBezTo>
                    <a:pt x="1138" y="1756"/>
                    <a:pt x="1138" y="1756"/>
                    <a:pt x="1138" y="1755"/>
                  </a:cubicBezTo>
                  <a:cubicBezTo>
                    <a:pt x="1139" y="1753"/>
                    <a:pt x="1140" y="1752"/>
                    <a:pt x="1141" y="1751"/>
                  </a:cubicBezTo>
                  <a:cubicBezTo>
                    <a:pt x="1142" y="1750"/>
                    <a:pt x="1143" y="1750"/>
                    <a:pt x="1143" y="1749"/>
                  </a:cubicBezTo>
                  <a:cubicBezTo>
                    <a:pt x="1144" y="1748"/>
                    <a:pt x="1145" y="1748"/>
                    <a:pt x="1146" y="1747"/>
                  </a:cubicBezTo>
                  <a:cubicBezTo>
                    <a:pt x="1147" y="1747"/>
                    <a:pt x="1147" y="1746"/>
                    <a:pt x="1147" y="1746"/>
                  </a:cubicBezTo>
                  <a:cubicBezTo>
                    <a:pt x="1148" y="1746"/>
                    <a:pt x="1148" y="1746"/>
                    <a:pt x="1148" y="1746"/>
                  </a:cubicBezTo>
                  <a:cubicBezTo>
                    <a:pt x="1150" y="1745"/>
                    <a:pt x="1151" y="1744"/>
                    <a:pt x="1153" y="1743"/>
                  </a:cubicBezTo>
                  <a:cubicBezTo>
                    <a:pt x="1154" y="1743"/>
                    <a:pt x="1154" y="1742"/>
                    <a:pt x="1154" y="1742"/>
                  </a:cubicBezTo>
                  <a:cubicBezTo>
                    <a:pt x="1155" y="1742"/>
                    <a:pt x="1155" y="1742"/>
                    <a:pt x="1155" y="1742"/>
                  </a:cubicBezTo>
                  <a:cubicBezTo>
                    <a:pt x="1156" y="1742"/>
                    <a:pt x="1156" y="1742"/>
                    <a:pt x="1157" y="1741"/>
                  </a:cubicBezTo>
                  <a:cubicBezTo>
                    <a:pt x="1158" y="1741"/>
                    <a:pt x="1160" y="1740"/>
                    <a:pt x="1161" y="1740"/>
                  </a:cubicBezTo>
                  <a:cubicBezTo>
                    <a:pt x="1162" y="1740"/>
                    <a:pt x="1163" y="1739"/>
                    <a:pt x="1164" y="1739"/>
                  </a:cubicBezTo>
                  <a:cubicBezTo>
                    <a:pt x="1165" y="1739"/>
                    <a:pt x="1166" y="1739"/>
                    <a:pt x="1166" y="1739"/>
                  </a:cubicBezTo>
                  <a:cubicBezTo>
                    <a:pt x="1170" y="1738"/>
                    <a:pt x="1173" y="1738"/>
                    <a:pt x="1176" y="1738"/>
                  </a:cubicBezTo>
                  <a:cubicBezTo>
                    <a:pt x="1177" y="1738"/>
                    <a:pt x="1177" y="1738"/>
                    <a:pt x="1177" y="1738"/>
                  </a:cubicBezTo>
                  <a:cubicBezTo>
                    <a:pt x="1178" y="1738"/>
                    <a:pt x="1179" y="1738"/>
                    <a:pt x="1180" y="1738"/>
                  </a:cubicBezTo>
                  <a:cubicBezTo>
                    <a:pt x="1184" y="1738"/>
                    <a:pt x="1184" y="1738"/>
                    <a:pt x="1184" y="1738"/>
                  </a:cubicBezTo>
                  <a:cubicBezTo>
                    <a:pt x="1189" y="1737"/>
                    <a:pt x="1193" y="1737"/>
                    <a:pt x="1198" y="1737"/>
                  </a:cubicBezTo>
                  <a:cubicBezTo>
                    <a:pt x="1202" y="1737"/>
                    <a:pt x="1206" y="1737"/>
                    <a:pt x="1209" y="1737"/>
                  </a:cubicBezTo>
                  <a:cubicBezTo>
                    <a:pt x="1246" y="1737"/>
                    <a:pt x="1246" y="1737"/>
                    <a:pt x="1246" y="1737"/>
                  </a:cubicBezTo>
                  <a:cubicBezTo>
                    <a:pt x="1256" y="1737"/>
                    <a:pt x="1267" y="1737"/>
                    <a:pt x="1276" y="1738"/>
                  </a:cubicBezTo>
                  <a:cubicBezTo>
                    <a:pt x="1278" y="1738"/>
                    <a:pt x="1279" y="1738"/>
                    <a:pt x="1281" y="1738"/>
                  </a:cubicBezTo>
                  <a:cubicBezTo>
                    <a:pt x="1282" y="1739"/>
                    <a:pt x="1283" y="1739"/>
                    <a:pt x="1284" y="1739"/>
                  </a:cubicBezTo>
                  <a:cubicBezTo>
                    <a:pt x="1284" y="1739"/>
                    <a:pt x="1285" y="1739"/>
                    <a:pt x="1286" y="1739"/>
                  </a:cubicBezTo>
                  <a:cubicBezTo>
                    <a:pt x="1286" y="1739"/>
                    <a:pt x="1287" y="1739"/>
                    <a:pt x="1287" y="1740"/>
                  </a:cubicBezTo>
                  <a:cubicBezTo>
                    <a:pt x="1288" y="1740"/>
                    <a:pt x="1288" y="1740"/>
                    <a:pt x="1290" y="1740"/>
                  </a:cubicBezTo>
                  <a:cubicBezTo>
                    <a:pt x="1291" y="1740"/>
                    <a:pt x="1293" y="1741"/>
                    <a:pt x="1295" y="1742"/>
                  </a:cubicBezTo>
                  <a:cubicBezTo>
                    <a:pt x="1296" y="1742"/>
                    <a:pt x="1297" y="1742"/>
                    <a:pt x="1298" y="1743"/>
                  </a:cubicBezTo>
                  <a:cubicBezTo>
                    <a:pt x="1299" y="1743"/>
                    <a:pt x="1299" y="1743"/>
                    <a:pt x="1300" y="1744"/>
                  </a:cubicBezTo>
                  <a:cubicBezTo>
                    <a:pt x="1302" y="1744"/>
                    <a:pt x="1303" y="1745"/>
                    <a:pt x="1304" y="1746"/>
                  </a:cubicBezTo>
                  <a:cubicBezTo>
                    <a:pt x="1309" y="1748"/>
                    <a:pt x="1313" y="1751"/>
                    <a:pt x="1316" y="1755"/>
                  </a:cubicBezTo>
                  <a:cubicBezTo>
                    <a:pt x="1320" y="1758"/>
                    <a:pt x="1322" y="1762"/>
                    <a:pt x="1323" y="1766"/>
                  </a:cubicBezTo>
                  <a:cubicBezTo>
                    <a:pt x="1328" y="1790"/>
                    <a:pt x="1328" y="1790"/>
                    <a:pt x="1328" y="1790"/>
                  </a:cubicBezTo>
                  <a:cubicBezTo>
                    <a:pt x="1329" y="1801"/>
                    <a:pt x="1331" y="1810"/>
                    <a:pt x="1333" y="1819"/>
                  </a:cubicBezTo>
                  <a:cubicBezTo>
                    <a:pt x="1334" y="1825"/>
                    <a:pt x="1334" y="1825"/>
                    <a:pt x="1334" y="1825"/>
                  </a:cubicBezTo>
                  <a:cubicBezTo>
                    <a:pt x="1335" y="1830"/>
                    <a:pt x="1335" y="1835"/>
                    <a:pt x="1333" y="1839"/>
                  </a:cubicBezTo>
                  <a:close/>
                  <a:moveTo>
                    <a:pt x="1493" y="1533"/>
                  </a:moveTo>
                  <a:cubicBezTo>
                    <a:pt x="1490" y="1531"/>
                    <a:pt x="1487" y="1528"/>
                    <a:pt x="1486" y="1525"/>
                  </a:cubicBezTo>
                  <a:cubicBezTo>
                    <a:pt x="1484" y="1520"/>
                    <a:pt x="1484" y="1520"/>
                    <a:pt x="1484" y="1520"/>
                  </a:cubicBezTo>
                  <a:cubicBezTo>
                    <a:pt x="1482" y="1513"/>
                    <a:pt x="1479" y="1506"/>
                    <a:pt x="1477" y="1498"/>
                  </a:cubicBezTo>
                  <a:cubicBezTo>
                    <a:pt x="1475" y="1494"/>
                    <a:pt x="1472" y="1489"/>
                    <a:pt x="1472" y="1484"/>
                  </a:cubicBezTo>
                  <a:cubicBezTo>
                    <a:pt x="1472" y="1484"/>
                    <a:pt x="1472" y="1483"/>
                    <a:pt x="1472" y="1482"/>
                  </a:cubicBezTo>
                  <a:cubicBezTo>
                    <a:pt x="1472" y="1481"/>
                    <a:pt x="1472" y="1481"/>
                    <a:pt x="1472" y="1481"/>
                  </a:cubicBezTo>
                  <a:cubicBezTo>
                    <a:pt x="1473" y="1480"/>
                    <a:pt x="1472" y="1480"/>
                    <a:pt x="1473" y="1479"/>
                  </a:cubicBezTo>
                  <a:cubicBezTo>
                    <a:pt x="1479" y="1465"/>
                    <a:pt x="1503" y="1467"/>
                    <a:pt x="1515" y="1467"/>
                  </a:cubicBezTo>
                  <a:cubicBezTo>
                    <a:pt x="1576" y="1466"/>
                    <a:pt x="1576" y="1466"/>
                    <a:pt x="1576" y="1466"/>
                  </a:cubicBezTo>
                  <a:cubicBezTo>
                    <a:pt x="1581" y="1466"/>
                    <a:pt x="1586" y="1467"/>
                    <a:pt x="1591" y="1468"/>
                  </a:cubicBezTo>
                  <a:cubicBezTo>
                    <a:pt x="1593" y="1468"/>
                    <a:pt x="1595" y="1468"/>
                    <a:pt x="1596" y="1470"/>
                  </a:cubicBezTo>
                  <a:cubicBezTo>
                    <a:pt x="1596" y="1470"/>
                    <a:pt x="1597" y="1470"/>
                    <a:pt x="1598" y="1470"/>
                  </a:cubicBezTo>
                  <a:cubicBezTo>
                    <a:pt x="1599" y="1470"/>
                    <a:pt x="1600" y="1471"/>
                    <a:pt x="1600" y="1471"/>
                  </a:cubicBezTo>
                  <a:cubicBezTo>
                    <a:pt x="1602" y="1471"/>
                    <a:pt x="1604" y="1472"/>
                    <a:pt x="1605" y="1473"/>
                  </a:cubicBezTo>
                  <a:cubicBezTo>
                    <a:pt x="1606" y="1473"/>
                    <a:pt x="1606" y="1473"/>
                    <a:pt x="1606" y="1473"/>
                  </a:cubicBezTo>
                  <a:cubicBezTo>
                    <a:pt x="1606" y="1473"/>
                    <a:pt x="1606" y="1473"/>
                    <a:pt x="1607" y="1473"/>
                  </a:cubicBezTo>
                  <a:cubicBezTo>
                    <a:pt x="1608" y="1474"/>
                    <a:pt x="1609" y="1474"/>
                    <a:pt x="1611" y="1475"/>
                  </a:cubicBezTo>
                  <a:cubicBezTo>
                    <a:pt x="1612" y="1476"/>
                    <a:pt x="1613" y="1476"/>
                    <a:pt x="1613" y="1476"/>
                  </a:cubicBezTo>
                  <a:cubicBezTo>
                    <a:pt x="1614" y="1477"/>
                    <a:pt x="1614" y="1477"/>
                    <a:pt x="1615" y="1477"/>
                  </a:cubicBezTo>
                  <a:cubicBezTo>
                    <a:pt x="1615" y="1478"/>
                    <a:pt x="1615" y="1478"/>
                    <a:pt x="1616" y="1478"/>
                  </a:cubicBezTo>
                  <a:cubicBezTo>
                    <a:pt x="1617" y="1479"/>
                    <a:pt x="1617" y="1479"/>
                    <a:pt x="1617" y="1479"/>
                  </a:cubicBezTo>
                  <a:cubicBezTo>
                    <a:pt x="1620" y="1481"/>
                    <a:pt x="1624" y="1484"/>
                    <a:pt x="1625" y="1487"/>
                  </a:cubicBezTo>
                  <a:cubicBezTo>
                    <a:pt x="1631" y="1495"/>
                    <a:pt x="1634" y="1506"/>
                    <a:pt x="1638" y="1514"/>
                  </a:cubicBezTo>
                  <a:cubicBezTo>
                    <a:pt x="1640" y="1519"/>
                    <a:pt x="1644" y="1523"/>
                    <a:pt x="1645" y="1528"/>
                  </a:cubicBezTo>
                  <a:cubicBezTo>
                    <a:pt x="1645" y="1529"/>
                    <a:pt x="1645" y="1529"/>
                    <a:pt x="1645" y="1529"/>
                  </a:cubicBezTo>
                  <a:cubicBezTo>
                    <a:pt x="1646" y="1539"/>
                    <a:pt x="1638" y="1543"/>
                    <a:pt x="1630" y="1545"/>
                  </a:cubicBezTo>
                  <a:cubicBezTo>
                    <a:pt x="1629" y="1545"/>
                    <a:pt x="1629" y="1545"/>
                    <a:pt x="1629" y="1546"/>
                  </a:cubicBezTo>
                  <a:cubicBezTo>
                    <a:pt x="1628" y="1546"/>
                    <a:pt x="1628" y="1546"/>
                    <a:pt x="1627" y="1546"/>
                  </a:cubicBezTo>
                  <a:cubicBezTo>
                    <a:pt x="1626" y="1546"/>
                    <a:pt x="1624" y="1546"/>
                    <a:pt x="1623" y="1547"/>
                  </a:cubicBezTo>
                  <a:cubicBezTo>
                    <a:pt x="1621" y="1547"/>
                    <a:pt x="1621" y="1547"/>
                    <a:pt x="1620" y="1547"/>
                  </a:cubicBezTo>
                  <a:cubicBezTo>
                    <a:pt x="1619" y="1547"/>
                    <a:pt x="1617" y="1547"/>
                    <a:pt x="1616" y="1547"/>
                  </a:cubicBezTo>
                  <a:cubicBezTo>
                    <a:pt x="1615" y="1547"/>
                    <a:pt x="1614" y="1547"/>
                    <a:pt x="1613" y="1547"/>
                  </a:cubicBezTo>
                  <a:cubicBezTo>
                    <a:pt x="1611" y="1547"/>
                    <a:pt x="1611" y="1547"/>
                    <a:pt x="1611" y="1547"/>
                  </a:cubicBezTo>
                  <a:cubicBezTo>
                    <a:pt x="1602" y="1547"/>
                    <a:pt x="1593" y="1547"/>
                    <a:pt x="1583" y="1547"/>
                  </a:cubicBezTo>
                  <a:cubicBezTo>
                    <a:pt x="1568" y="1547"/>
                    <a:pt x="1552" y="1547"/>
                    <a:pt x="1537" y="1547"/>
                  </a:cubicBezTo>
                  <a:cubicBezTo>
                    <a:pt x="1525" y="1547"/>
                    <a:pt x="1514" y="1546"/>
                    <a:pt x="1505" y="1541"/>
                  </a:cubicBezTo>
                  <a:cubicBezTo>
                    <a:pt x="1499" y="1539"/>
                    <a:pt x="1495" y="1537"/>
                    <a:pt x="1493" y="1533"/>
                  </a:cubicBezTo>
                  <a:close/>
                  <a:moveTo>
                    <a:pt x="1544" y="1672"/>
                  </a:moveTo>
                  <a:cubicBezTo>
                    <a:pt x="1541" y="1667"/>
                    <a:pt x="1538" y="1664"/>
                    <a:pt x="1537" y="1661"/>
                  </a:cubicBezTo>
                  <a:cubicBezTo>
                    <a:pt x="1528" y="1638"/>
                    <a:pt x="1528" y="1638"/>
                    <a:pt x="1528" y="1638"/>
                  </a:cubicBezTo>
                  <a:cubicBezTo>
                    <a:pt x="1525" y="1630"/>
                    <a:pt x="1523" y="1624"/>
                    <a:pt x="1520" y="1617"/>
                  </a:cubicBezTo>
                  <a:cubicBezTo>
                    <a:pt x="1519" y="1614"/>
                    <a:pt x="1519" y="1614"/>
                    <a:pt x="1519" y="1614"/>
                  </a:cubicBezTo>
                  <a:cubicBezTo>
                    <a:pt x="1518" y="1610"/>
                    <a:pt x="1518" y="1607"/>
                    <a:pt x="1519" y="1604"/>
                  </a:cubicBezTo>
                  <a:cubicBezTo>
                    <a:pt x="1520" y="1601"/>
                    <a:pt x="1521" y="1600"/>
                    <a:pt x="1523" y="1598"/>
                  </a:cubicBezTo>
                  <a:cubicBezTo>
                    <a:pt x="1523" y="1598"/>
                    <a:pt x="1523" y="1598"/>
                    <a:pt x="1524" y="1597"/>
                  </a:cubicBezTo>
                  <a:cubicBezTo>
                    <a:pt x="1525" y="1596"/>
                    <a:pt x="1525" y="1596"/>
                    <a:pt x="1525" y="1596"/>
                  </a:cubicBezTo>
                  <a:cubicBezTo>
                    <a:pt x="1528" y="1594"/>
                    <a:pt x="1533" y="1592"/>
                    <a:pt x="1537" y="1591"/>
                  </a:cubicBezTo>
                  <a:cubicBezTo>
                    <a:pt x="1541" y="1590"/>
                    <a:pt x="1545" y="1590"/>
                    <a:pt x="1549" y="1589"/>
                  </a:cubicBezTo>
                  <a:cubicBezTo>
                    <a:pt x="1566" y="1588"/>
                    <a:pt x="1583" y="1589"/>
                    <a:pt x="1591" y="1589"/>
                  </a:cubicBezTo>
                  <a:cubicBezTo>
                    <a:pt x="1620" y="1589"/>
                    <a:pt x="1671" y="1583"/>
                    <a:pt x="1688" y="1613"/>
                  </a:cubicBezTo>
                  <a:cubicBezTo>
                    <a:pt x="1688" y="1614"/>
                    <a:pt x="1688" y="1614"/>
                    <a:pt x="1688" y="1614"/>
                  </a:cubicBezTo>
                  <a:cubicBezTo>
                    <a:pt x="1694" y="1626"/>
                    <a:pt x="1700" y="1639"/>
                    <a:pt x="1706" y="1651"/>
                  </a:cubicBezTo>
                  <a:cubicBezTo>
                    <a:pt x="1708" y="1655"/>
                    <a:pt x="1711" y="1659"/>
                    <a:pt x="1712" y="1664"/>
                  </a:cubicBezTo>
                  <a:cubicBezTo>
                    <a:pt x="1712" y="1665"/>
                    <a:pt x="1712" y="1667"/>
                    <a:pt x="1712" y="1667"/>
                  </a:cubicBezTo>
                  <a:cubicBezTo>
                    <a:pt x="1712" y="1669"/>
                    <a:pt x="1712" y="1670"/>
                    <a:pt x="1712" y="1671"/>
                  </a:cubicBezTo>
                  <a:cubicBezTo>
                    <a:pt x="1712" y="1672"/>
                    <a:pt x="1712" y="1672"/>
                    <a:pt x="1712" y="1672"/>
                  </a:cubicBezTo>
                  <a:cubicBezTo>
                    <a:pt x="1712" y="1673"/>
                    <a:pt x="1711" y="1674"/>
                    <a:pt x="1710" y="1675"/>
                  </a:cubicBezTo>
                  <a:cubicBezTo>
                    <a:pt x="1710" y="1676"/>
                    <a:pt x="1710" y="1676"/>
                    <a:pt x="1710" y="1676"/>
                  </a:cubicBezTo>
                  <a:cubicBezTo>
                    <a:pt x="1709" y="1677"/>
                    <a:pt x="1708" y="1678"/>
                    <a:pt x="1707" y="1679"/>
                  </a:cubicBezTo>
                  <a:cubicBezTo>
                    <a:pt x="1706" y="1680"/>
                    <a:pt x="1706" y="1680"/>
                    <a:pt x="1706" y="1680"/>
                  </a:cubicBezTo>
                  <a:cubicBezTo>
                    <a:pt x="1705" y="1681"/>
                    <a:pt x="1704" y="1681"/>
                    <a:pt x="1704" y="1681"/>
                  </a:cubicBezTo>
                  <a:cubicBezTo>
                    <a:pt x="1701" y="1683"/>
                    <a:pt x="1699" y="1684"/>
                    <a:pt x="1695" y="1685"/>
                  </a:cubicBezTo>
                  <a:cubicBezTo>
                    <a:pt x="1695" y="1685"/>
                    <a:pt x="1694" y="1686"/>
                    <a:pt x="1693" y="1686"/>
                  </a:cubicBezTo>
                  <a:cubicBezTo>
                    <a:pt x="1691" y="1686"/>
                    <a:pt x="1690" y="1686"/>
                    <a:pt x="1689" y="1687"/>
                  </a:cubicBezTo>
                  <a:cubicBezTo>
                    <a:pt x="1688" y="1687"/>
                    <a:pt x="1688" y="1687"/>
                    <a:pt x="1687" y="1687"/>
                  </a:cubicBezTo>
                  <a:cubicBezTo>
                    <a:pt x="1686" y="1687"/>
                    <a:pt x="1686" y="1687"/>
                    <a:pt x="1686" y="1687"/>
                  </a:cubicBezTo>
                  <a:cubicBezTo>
                    <a:pt x="1656" y="1690"/>
                    <a:pt x="1624" y="1687"/>
                    <a:pt x="1593" y="1688"/>
                  </a:cubicBezTo>
                  <a:cubicBezTo>
                    <a:pt x="1589" y="1688"/>
                    <a:pt x="1586" y="1687"/>
                    <a:pt x="1583" y="1687"/>
                  </a:cubicBezTo>
                  <a:cubicBezTo>
                    <a:pt x="1572" y="1686"/>
                    <a:pt x="1560" y="1682"/>
                    <a:pt x="1551" y="1676"/>
                  </a:cubicBezTo>
                  <a:cubicBezTo>
                    <a:pt x="1548" y="1675"/>
                    <a:pt x="1546" y="1673"/>
                    <a:pt x="1544" y="1672"/>
                  </a:cubicBezTo>
                  <a:close/>
                  <a:moveTo>
                    <a:pt x="1795" y="1838"/>
                  </a:moveTo>
                  <a:cubicBezTo>
                    <a:pt x="1795" y="1839"/>
                    <a:pt x="1794" y="1839"/>
                    <a:pt x="1794" y="1840"/>
                  </a:cubicBezTo>
                  <a:cubicBezTo>
                    <a:pt x="1794" y="1841"/>
                    <a:pt x="1794" y="1841"/>
                    <a:pt x="1794" y="1842"/>
                  </a:cubicBezTo>
                  <a:cubicBezTo>
                    <a:pt x="1793" y="1843"/>
                    <a:pt x="1793" y="1844"/>
                    <a:pt x="1792" y="1845"/>
                  </a:cubicBezTo>
                  <a:cubicBezTo>
                    <a:pt x="1792" y="1845"/>
                    <a:pt x="1792" y="1845"/>
                    <a:pt x="1792" y="1846"/>
                  </a:cubicBezTo>
                  <a:cubicBezTo>
                    <a:pt x="1791" y="1846"/>
                    <a:pt x="1791" y="1847"/>
                    <a:pt x="1790" y="1847"/>
                  </a:cubicBezTo>
                  <a:cubicBezTo>
                    <a:pt x="1790" y="1847"/>
                    <a:pt x="1790" y="1848"/>
                    <a:pt x="1789" y="1848"/>
                  </a:cubicBezTo>
                  <a:cubicBezTo>
                    <a:pt x="1789" y="1848"/>
                    <a:pt x="1789" y="1848"/>
                    <a:pt x="1789" y="1849"/>
                  </a:cubicBezTo>
                  <a:cubicBezTo>
                    <a:pt x="1783" y="1854"/>
                    <a:pt x="1776" y="1856"/>
                    <a:pt x="1768" y="1857"/>
                  </a:cubicBezTo>
                  <a:cubicBezTo>
                    <a:pt x="1767" y="1857"/>
                    <a:pt x="1767" y="1857"/>
                    <a:pt x="1767" y="1857"/>
                  </a:cubicBezTo>
                  <a:cubicBezTo>
                    <a:pt x="1764" y="1858"/>
                    <a:pt x="1761" y="1858"/>
                    <a:pt x="1758" y="1858"/>
                  </a:cubicBezTo>
                  <a:cubicBezTo>
                    <a:pt x="1755" y="1858"/>
                    <a:pt x="1755" y="1858"/>
                    <a:pt x="1755" y="1858"/>
                  </a:cubicBezTo>
                  <a:cubicBezTo>
                    <a:pt x="1752" y="1858"/>
                    <a:pt x="1749" y="1858"/>
                    <a:pt x="1747" y="1858"/>
                  </a:cubicBezTo>
                  <a:cubicBezTo>
                    <a:pt x="1662" y="1858"/>
                    <a:pt x="1662" y="1858"/>
                    <a:pt x="1662" y="1858"/>
                  </a:cubicBezTo>
                  <a:cubicBezTo>
                    <a:pt x="1659" y="1858"/>
                    <a:pt x="1656" y="1858"/>
                    <a:pt x="1653" y="1858"/>
                  </a:cubicBezTo>
                  <a:cubicBezTo>
                    <a:pt x="1651" y="1857"/>
                    <a:pt x="1650" y="1857"/>
                    <a:pt x="1649" y="1857"/>
                  </a:cubicBezTo>
                  <a:cubicBezTo>
                    <a:pt x="1632" y="1855"/>
                    <a:pt x="1611" y="1847"/>
                    <a:pt x="1602" y="1831"/>
                  </a:cubicBezTo>
                  <a:cubicBezTo>
                    <a:pt x="1600" y="1829"/>
                    <a:pt x="1599" y="1827"/>
                    <a:pt x="1598" y="1825"/>
                  </a:cubicBezTo>
                  <a:cubicBezTo>
                    <a:pt x="1598" y="1824"/>
                    <a:pt x="1598" y="1824"/>
                    <a:pt x="1598" y="1824"/>
                  </a:cubicBezTo>
                  <a:cubicBezTo>
                    <a:pt x="1594" y="1812"/>
                    <a:pt x="1588" y="1801"/>
                    <a:pt x="1584" y="1788"/>
                  </a:cubicBezTo>
                  <a:cubicBezTo>
                    <a:pt x="1582" y="1782"/>
                    <a:pt x="1578" y="1774"/>
                    <a:pt x="1576" y="1766"/>
                  </a:cubicBezTo>
                  <a:cubicBezTo>
                    <a:pt x="1576" y="1765"/>
                    <a:pt x="1576" y="1765"/>
                    <a:pt x="1576" y="1765"/>
                  </a:cubicBezTo>
                  <a:cubicBezTo>
                    <a:pt x="1576" y="1765"/>
                    <a:pt x="1575" y="1764"/>
                    <a:pt x="1575" y="1763"/>
                  </a:cubicBezTo>
                  <a:cubicBezTo>
                    <a:pt x="1575" y="1760"/>
                    <a:pt x="1575" y="1757"/>
                    <a:pt x="1575" y="1754"/>
                  </a:cubicBezTo>
                  <a:cubicBezTo>
                    <a:pt x="1576" y="1752"/>
                    <a:pt x="1577" y="1751"/>
                    <a:pt x="1578" y="1749"/>
                  </a:cubicBezTo>
                  <a:cubicBezTo>
                    <a:pt x="1583" y="1741"/>
                    <a:pt x="1593" y="1738"/>
                    <a:pt x="1603" y="1737"/>
                  </a:cubicBezTo>
                  <a:cubicBezTo>
                    <a:pt x="1603" y="1737"/>
                    <a:pt x="1603" y="1737"/>
                    <a:pt x="1604" y="1737"/>
                  </a:cubicBezTo>
                  <a:cubicBezTo>
                    <a:pt x="1606" y="1737"/>
                    <a:pt x="1608" y="1737"/>
                    <a:pt x="1611" y="1737"/>
                  </a:cubicBezTo>
                  <a:cubicBezTo>
                    <a:pt x="1612" y="1736"/>
                    <a:pt x="1612" y="1736"/>
                    <a:pt x="1612" y="1736"/>
                  </a:cubicBezTo>
                  <a:cubicBezTo>
                    <a:pt x="1618" y="1736"/>
                    <a:pt x="1618" y="1736"/>
                    <a:pt x="1618" y="1736"/>
                  </a:cubicBezTo>
                  <a:cubicBezTo>
                    <a:pt x="1619" y="1736"/>
                    <a:pt x="1620" y="1736"/>
                    <a:pt x="1623" y="1736"/>
                  </a:cubicBezTo>
                  <a:cubicBezTo>
                    <a:pt x="1648" y="1736"/>
                    <a:pt x="1674" y="1736"/>
                    <a:pt x="1701" y="1736"/>
                  </a:cubicBezTo>
                  <a:cubicBezTo>
                    <a:pt x="1704" y="1736"/>
                    <a:pt x="1707" y="1736"/>
                    <a:pt x="1710" y="1737"/>
                  </a:cubicBezTo>
                  <a:cubicBezTo>
                    <a:pt x="1711" y="1737"/>
                    <a:pt x="1711" y="1737"/>
                    <a:pt x="1711" y="1737"/>
                  </a:cubicBezTo>
                  <a:cubicBezTo>
                    <a:pt x="1729" y="1739"/>
                    <a:pt x="1749" y="1746"/>
                    <a:pt x="1759" y="1759"/>
                  </a:cubicBezTo>
                  <a:cubicBezTo>
                    <a:pt x="1761" y="1761"/>
                    <a:pt x="1762" y="1763"/>
                    <a:pt x="1763" y="1765"/>
                  </a:cubicBezTo>
                  <a:cubicBezTo>
                    <a:pt x="1766" y="1771"/>
                    <a:pt x="1766" y="1771"/>
                    <a:pt x="1766" y="1771"/>
                  </a:cubicBezTo>
                  <a:cubicBezTo>
                    <a:pt x="1771" y="1781"/>
                    <a:pt x="1777" y="1791"/>
                    <a:pt x="1782" y="1803"/>
                  </a:cubicBezTo>
                  <a:cubicBezTo>
                    <a:pt x="1785" y="1809"/>
                    <a:pt x="1791" y="1817"/>
                    <a:pt x="1793" y="1826"/>
                  </a:cubicBezTo>
                  <a:cubicBezTo>
                    <a:pt x="1795" y="1830"/>
                    <a:pt x="1796" y="1834"/>
                    <a:pt x="1795" y="1838"/>
                  </a:cubicBezTo>
                  <a:close/>
                  <a:moveTo>
                    <a:pt x="1809" y="1671"/>
                  </a:moveTo>
                  <a:cubicBezTo>
                    <a:pt x="1805" y="1667"/>
                    <a:pt x="1801" y="1663"/>
                    <a:pt x="1799" y="1660"/>
                  </a:cubicBezTo>
                  <a:cubicBezTo>
                    <a:pt x="1797" y="1657"/>
                    <a:pt x="1797" y="1657"/>
                    <a:pt x="1797" y="1657"/>
                  </a:cubicBezTo>
                  <a:cubicBezTo>
                    <a:pt x="1790" y="1644"/>
                    <a:pt x="1783" y="1631"/>
                    <a:pt x="1776" y="1618"/>
                  </a:cubicBezTo>
                  <a:cubicBezTo>
                    <a:pt x="1772" y="1613"/>
                    <a:pt x="1772" y="1613"/>
                    <a:pt x="1772" y="1613"/>
                  </a:cubicBezTo>
                  <a:cubicBezTo>
                    <a:pt x="1770" y="1610"/>
                    <a:pt x="1770" y="1607"/>
                    <a:pt x="1770" y="1604"/>
                  </a:cubicBezTo>
                  <a:cubicBezTo>
                    <a:pt x="1771" y="1600"/>
                    <a:pt x="1772" y="1598"/>
                    <a:pt x="1776" y="1595"/>
                  </a:cubicBezTo>
                  <a:cubicBezTo>
                    <a:pt x="1779" y="1593"/>
                    <a:pt x="1782" y="1592"/>
                    <a:pt x="1786" y="1590"/>
                  </a:cubicBezTo>
                  <a:cubicBezTo>
                    <a:pt x="1791" y="1589"/>
                    <a:pt x="1796" y="1589"/>
                    <a:pt x="1802" y="1589"/>
                  </a:cubicBezTo>
                  <a:cubicBezTo>
                    <a:pt x="1803" y="1589"/>
                    <a:pt x="1803" y="1589"/>
                    <a:pt x="1803" y="1589"/>
                  </a:cubicBezTo>
                  <a:cubicBezTo>
                    <a:pt x="1816" y="1588"/>
                    <a:pt x="1830" y="1588"/>
                    <a:pt x="1838" y="1588"/>
                  </a:cubicBezTo>
                  <a:cubicBezTo>
                    <a:pt x="1870" y="1588"/>
                    <a:pt x="1920" y="1582"/>
                    <a:pt x="1941" y="1613"/>
                  </a:cubicBezTo>
                  <a:cubicBezTo>
                    <a:pt x="1948" y="1622"/>
                    <a:pt x="1954" y="1632"/>
                    <a:pt x="1962" y="1643"/>
                  </a:cubicBezTo>
                  <a:cubicBezTo>
                    <a:pt x="1965" y="1648"/>
                    <a:pt x="1971" y="1655"/>
                    <a:pt x="1974" y="1661"/>
                  </a:cubicBezTo>
                  <a:cubicBezTo>
                    <a:pt x="1976" y="1664"/>
                    <a:pt x="1977" y="1667"/>
                    <a:pt x="1977" y="1671"/>
                  </a:cubicBezTo>
                  <a:cubicBezTo>
                    <a:pt x="1977" y="1672"/>
                    <a:pt x="1976" y="1674"/>
                    <a:pt x="1975" y="1676"/>
                  </a:cubicBezTo>
                  <a:cubicBezTo>
                    <a:pt x="1975" y="1677"/>
                    <a:pt x="1974" y="1678"/>
                    <a:pt x="1973" y="1679"/>
                  </a:cubicBezTo>
                  <a:cubicBezTo>
                    <a:pt x="1972" y="1680"/>
                    <a:pt x="1972" y="1680"/>
                    <a:pt x="1971" y="1681"/>
                  </a:cubicBezTo>
                  <a:cubicBezTo>
                    <a:pt x="1970" y="1681"/>
                    <a:pt x="1970" y="1681"/>
                    <a:pt x="1970" y="1681"/>
                  </a:cubicBezTo>
                  <a:cubicBezTo>
                    <a:pt x="1969" y="1682"/>
                    <a:pt x="1968" y="1682"/>
                    <a:pt x="1967" y="1683"/>
                  </a:cubicBezTo>
                  <a:cubicBezTo>
                    <a:pt x="1966" y="1683"/>
                    <a:pt x="1964" y="1684"/>
                    <a:pt x="1963" y="1684"/>
                  </a:cubicBezTo>
                  <a:cubicBezTo>
                    <a:pt x="1963" y="1685"/>
                    <a:pt x="1963" y="1685"/>
                    <a:pt x="1963" y="1685"/>
                  </a:cubicBezTo>
                  <a:cubicBezTo>
                    <a:pt x="1962" y="1685"/>
                    <a:pt x="1962" y="1685"/>
                    <a:pt x="1962" y="1685"/>
                  </a:cubicBezTo>
                  <a:cubicBezTo>
                    <a:pt x="1947" y="1689"/>
                    <a:pt x="1925" y="1687"/>
                    <a:pt x="1911" y="1687"/>
                  </a:cubicBezTo>
                  <a:cubicBezTo>
                    <a:pt x="1894" y="1687"/>
                    <a:pt x="1877" y="1687"/>
                    <a:pt x="1860" y="1687"/>
                  </a:cubicBezTo>
                  <a:cubicBezTo>
                    <a:pt x="1845" y="1687"/>
                    <a:pt x="1827" y="1683"/>
                    <a:pt x="1814" y="1675"/>
                  </a:cubicBezTo>
                  <a:cubicBezTo>
                    <a:pt x="1812" y="1673"/>
                    <a:pt x="1811" y="1672"/>
                    <a:pt x="1809" y="1671"/>
                  </a:cubicBezTo>
                  <a:close/>
                  <a:moveTo>
                    <a:pt x="2088" y="1847"/>
                  </a:moveTo>
                  <a:cubicBezTo>
                    <a:pt x="2088" y="1847"/>
                    <a:pt x="2088" y="1847"/>
                    <a:pt x="2087" y="1847"/>
                  </a:cubicBezTo>
                  <a:cubicBezTo>
                    <a:pt x="2085" y="1850"/>
                    <a:pt x="2081" y="1853"/>
                    <a:pt x="2075" y="1854"/>
                  </a:cubicBezTo>
                  <a:cubicBezTo>
                    <a:pt x="2071" y="1856"/>
                    <a:pt x="2065" y="1857"/>
                    <a:pt x="2058" y="1857"/>
                  </a:cubicBezTo>
                  <a:cubicBezTo>
                    <a:pt x="2051" y="1857"/>
                    <a:pt x="2051" y="1857"/>
                    <a:pt x="2051" y="1857"/>
                  </a:cubicBezTo>
                  <a:cubicBezTo>
                    <a:pt x="2022" y="1857"/>
                    <a:pt x="1992" y="1857"/>
                    <a:pt x="1962" y="1857"/>
                  </a:cubicBezTo>
                  <a:cubicBezTo>
                    <a:pt x="1959" y="1857"/>
                    <a:pt x="1954" y="1857"/>
                    <a:pt x="1951" y="1857"/>
                  </a:cubicBezTo>
                  <a:cubicBezTo>
                    <a:pt x="1931" y="1855"/>
                    <a:pt x="1909" y="1846"/>
                    <a:pt x="1896" y="1830"/>
                  </a:cubicBezTo>
                  <a:cubicBezTo>
                    <a:pt x="1894" y="1828"/>
                    <a:pt x="1892" y="1826"/>
                    <a:pt x="1891" y="1824"/>
                  </a:cubicBezTo>
                  <a:cubicBezTo>
                    <a:pt x="1885" y="1813"/>
                    <a:pt x="1878" y="1802"/>
                    <a:pt x="1872" y="1790"/>
                  </a:cubicBezTo>
                  <a:cubicBezTo>
                    <a:pt x="1868" y="1782"/>
                    <a:pt x="1858" y="1770"/>
                    <a:pt x="1856" y="1759"/>
                  </a:cubicBezTo>
                  <a:cubicBezTo>
                    <a:pt x="1855" y="1758"/>
                    <a:pt x="1855" y="1757"/>
                    <a:pt x="1855" y="1756"/>
                  </a:cubicBezTo>
                  <a:cubicBezTo>
                    <a:pt x="1854" y="1746"/>
                    <a:pt x="1862" y="1741"/>
                    <a:pt x="1872" y="1738"/>
                  </a:cubicBezTo>
                  <a:cubicBezTo>
                    <a:pt x="1873" y="1738"/>
                    <a:pt x="1873" y="1738"/>
                    <a:pt x="1873" y="1738"/>
                  </a:cubicBezTo>
                  <a:cubicBezTo>
                    <a:pt x="1874" y="1738"/>
                    <a:pt x="1874" y="1738"/>
                    <a:pt x="1875" y="1737"/>
                  </a:cubicBezTo>
                  <a:cubicBezTo>
                    <a:pt x="1879" y="1736"/>
                    <a:pt x="1884" y="1736"/>
                    <a:pt x="1889" y="1736"/>
                  </a:cubicBezTo>
                  <a:cubicBezTo>
                    <a:pt x="1948" y="1736"/>
                    <a:pt x="1948" y="1736"/>
                    <a:pt x="1948" y="1736"/>
                  </a:cubicBezTo>
                  <a:cubicBezTo>
                    <a:pt x="1958" y="1736"/>
                    <a:pt x="1968" y="1736"/>
                    <a:pt x="1977" y="1736"/>
                  </a:cubicBezTo>
                  <a:cubicBezTo>
                    <a:pt x="1978" y="1736"/>
                    <a:pt x="1978" y="1736"/>
                    <a:pt x="1979" y="1736"/>
                  </a:cubicBezTo>
                  <a:cubicBezTo>
                    <a:pt x="1981" y="1736"/>
                    <a:pt x="1984" y="1736"/>
                    <a:pt x="1986" y="1736"/>
                  </a:cubicBezTo>
                  <a:cubicBezTo>
                    <a:pt x="1988" y="1736"/>
                    <a:pt x="1988" y="1736"/>
                    <a:pt x="1989" y="1736"/>
                  </a:cubicBezTo>
                  <a:cubicBezTo>
                    <a:pt x="2007" y="1738"/>
                    <a:pt x="2027" y="1745"/>
                    <a:pt x="2039" y="1758"/>
                  </a:cubicBezTo>
                  <a:cubicBezTo>
                    <a:pt x="2040" y="1758"/>
                    <a:pt x="2041" y="1759"/>
                    <a:pt x="2042" y="1760"/>
                  </a:cubicBezTo>
                  <a:cubicBezTo>
                    <a:pt x="2042" y="1761"/>
                    <a:pt x="2043" y="1761"/>
                    <a:pt x="2043" y="1762"/>
                  </a:cubicBezTo>
                  <a:cubicBezTo>
                    <a:pt x="2044" y="1763"/>
                    <a:pt x="2044" y="1763"/>
                    <a:pt x="2045" y="1764"/>
                  </a:cubicBezTo>
                  <a:cubicBezTo>
                    <a:pt x="2048" y="1766"/>
                    <a:pt x="2048" y="1766"/>
                    <a:pt x="2048" y="1766"/>
                  </a:cubicBezTo>
                  <a:cubicBezTo>
                    <a:pt x="2053" y="1775"/>
                    <a:pt x="2058" y="1783"/>
                    <a:pt x="2064" y="1791"/>
                  </a:cubicBezTo>
                  <a:cubicBezTo>
                    <a:pt x="2071" y="1803"/>
                    <a:pt x="2082" y="1814"/>
                    <a:pt x="2088" y="1827"/>
                  </a:cubicBezTo>
                  <a:cubicBezTo>
                    <a:pt x="2089" y="1828"/>
                    <a:pt x="2089" y="1828"/>
                    <a:pt x="2089" y="1829"/>
                  </a:cubicBezTo>
                  <a:cubicBezTo>
                    <a:pt x="2090" y="1830"/>
                    <a:pt x="2090" y="1830"/>
                    <a:pt x="2090" y="1830"/>
                  </a:cubicBezTo>
                  <a:cubicBezTo>
                    <a:pt x="2092" y="1838"/>
                    <a:pt x="2091" y="1843"/>
                    <a:pt x="2088" y="18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3" name="Rectangle 32"/>
          <p:cNvSpPr/>
          <p:nvPr/>
        </p:nvSpPr>
        <p:spPr>
          <a:xfrm>
            <a:off x="6094413" y="1540206"/>
            <a:ext cx="5581650" cy="1785104"/>
          </a:xfrm>
          <a:prstGeom prst="rect">
            <a:avLst/>
          </a:prstGeom>
        </p:spPr>
        <p:txBody>
          <a:bodyPr wrap="square">
            <a:spAutoFit/>
          </a:bodyPr>
          <a:lstStyle/>
          <a:p>
            <a:pPr lvl="0" defTabSz="914363">
              <a:buSzPct val="80000"/>
            </a:pPr>
            <a:r>
              <a:rPr lang="en-US" sz="1800" dirty="0">
                <a:ln>
                  <a:solidFill>
                    <a:schemeClr val="bg1">
                      <a:alpha val="0"/>
                    </a:schemeClr>
                  </a:solidFill>
                </a:ln>
                <a:solidFill>
                  <a:srgbClr val="595959"/>
                </a:solidFill>
                <a:latin typeface="+mj-lt"/>
              </a:rPr>
              <a:t>CNAMEs supported</a:t>
            </a:r>
          </a:p>
          <a:p>
            <a:pPr lvl="0" defTabSz="914363">
              <a:buSzPct val="80000"/>
            </a:pPr>
            <a:r>
              <a:rPr lang="en-US" sz="1800" dirty="0">
                <a:ln>
                  <a:solidFill>
                    <a:schemeClr val="bg1">
                      <a:alpha val="0"/>
                    </a:schemeClr>
                  </a:solidFill>
                </a:ln>
                <a:solidFill>
                  <a:srgbClr val="595959"/>
                </a:solidFill>
                <a:latin typeface="+mj-lt"/>
              </a:rPr>
              <a:t>Useful for performance, business continuity, </a:t>
            </a:r>
            <a:r>
              <a:rPr lang="en-US" sz="1800" dirty="0" smtClean="0">
                <a:ln>
                  <a:solidFill>
                    <a:schemeClr val="bg1">
                      <a:alpha val="0"/>
                    </a:schemeClr>
                  </a:solidFill>
                </a:ln>
                <a:solidFill>
                  <a:srgbClr val="595959"/>
                </a:solidFill>
                <a:latin typeface="+mj-lt"/>
              </a:rPr>
              <a:t/>
            </a:r>
            <a:br>
              <a:rPr lang="en-US" sz="1800" dirty="0" smtClean="0">
                <a:ln>
                  <a:solidFill>
                    <a:schemeClr val="bg1">
                      <a:alpha val="0"/>
                    </a:schemeClr>
                  </a:solidFill>
                </a:ln>
                <a:solidFill>
                  <a:srgbClr val="595959"/>
                </a:solidFill>
                <a:latin typeface="+mj-lt"/>
              </a:rPr>
            </a:br>
            <a:r>
              <a:rPr lang="en-US" sz="1800" dirty="0" smtClean="0">
                <a:ln>
                  <a:solidFill>
                    <a:schemeClr val="bg1">
                      <a:alpha val="0"/>
                    </a:schemeClr>
                  </a:solidFill>
                </a:ln>
                <a:solidFill>
                  <a:srgbClr val="595959"/>
                </a:solidFill>
                <a:latin typeface="+mj-lt"/>
              </a:rPr>
              <a:t>price</a:t>
            </a:r>
            <a:r>
              <a:rPr lang="en-US" sz="1800" dirty="0">
                <a:ln>
                  <a:solidFill>
                    <a:schemeClr val="bg1">
                      <a:alpha val="0"/>
                    </a:schemeClr>
                  </a:solidFill>
                </a:ln>
                <a:solidFill>
                  <a:srgbClr val="595959"/>
                </a:solidFill>
                <a:latin typeface="+mj-lt"/>
              </a:rPr>
              <a:t>, compliance &amp; tax</a:t>
            </a:r>
          </a:p>
          <a:p>
            <a:pPr lvl="0" defTabSz="914363">
              <a:buSzPct val="80000"/>
            </a:pPr>
            <a:r>
              <a:rPr lang="en-US" sz="1800" dirty="0">
                <a:ln>
                  <a:solidFill>
                    <a:schemeClr val="bg1">
                      <a:alpha val="0"/>
                    </a:schemeClr>
                  </a:solidFill>
                </a:ln>
                <a:solidFill>
                  <a:srgbClr val="595959"/>
                </a:solidFill>
                <a:latin typeface="+mj-lt"/>
              </a:rPr>
              <a:t>Not the same as CDN</a:t>
            </a:r>
          </a:p>
          <a:p>
            <a:pPr lvl="0" defTabSz="914363">
              <a:spcBef>
                <a:spcPts val="1200"/>
              </a:spcBef>
              <a:buSzPct val="80000"/>
            </a:pPr>
            <a:r>
              <a:rPr lang="en-US" sz="1400" dirty="0">
                <a:ln>
                  <a:solidFill>
                    <a:schemeClr val="bg1">
                      <a:alpha val="0"/>
                    </a:schemeClr>
                  </a:solidFill>
                </a:ln>
                <a:solidFill>
                  <a:srgbClr val="595959"/>
                </a:solidFill>
                <a:latin typeface="+mj-lt"/>
              </a:rPr>
              <a:t>Not serving from the edge</a:t>
            </a:r>
          </a:p>
          <a:p>
            <a:pPr lvl="0" defTabSz="914363">
              <a:buSzPct val="80000"/>
            </a:pPr>
            <a:r>
              <a:rPr lang="en-US" sz="1400" dirty="0">
                <a:ln>
                  <a:solidFill>
                    <a:schemeClr val="bg1">
                      <a:alpha val="0"/>
                    </a:schemeClr>
                  </a:solidFill>
                </a:ln>
                <a:solidFill>
                  <a:srgbClr val="595959"/>
                </a:solidFill>
                <a:latin typeface="+mj-lt"/>
              </a:rPr>
              <a:t>Only DNS is cached (at client)</a:t>
            </a:r>
          </a:p>
        </p:txBody>
      </p:sp>
    </p:spTree>
    <p:extLst>
      <p:ext uri="{BB962C8B-B14F-4D97-AF65-F5344CB8AC3E}">
        <p14:creationId xmlns:p14="http://schemas.microsoft.com/office/powerpoint/2010/main" val="31579176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par>
                                <p:cTn id="58" presetID="10" presetClass="entr" presetSubtype="0" fill="hold"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fade">
                                      <p:cBhvr>
                                        <p:cTn id="65" dur="500"/>
                                        <p:tgtEl>
                                          <p:spTgt spid="18"/>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3">
                                            <p:txEl>
                                              <p:pRg st="0" end="0"/>
                                            </p:txEl>
                                          </p:spTgt>
                                        </p:tgtEl>
                                        <p:attrNameLst>
                                          <p:attrName>style.visibility</p:attrName>
                                        </p:attrNameLst>
                                      </p:cBhvr>
                                      <p:to>
                                        <p:strVal val="visible"/>
                                      </p:to>
                                    </p:set>
                                    <p:animEffect transition="in" filter="fade">
                                      <p:cBhvr>
                                        <p:cTn id="70" dur="500"/>
                                        <p:tgtEl>
                                          <p:spTgt spid="33">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3">
                                            <p:txEl>
                                              <p:pRg st="1" end="1"/>
                                            </p:txEl>
                                          </p:spTgt>
                                        </p:tgtEl>
                                        <p:attrNameLst>
                                          <p:attrName>style.visibility</p:attrName>
                                        </p:attrNameLst>
                                      </p:cBhvr>
                                      <p:to>
                                        <p:strVal val="visible"/>
                                      </p:to>
                                    </p:set>
                                    <p:animEffect transition="in" filter="fade">
                                      <p:cBhvr>
                                        <p:cTn id="75" dur="500"/>
                                        <p:tgtEl>
                                          <p:spTgt spid="33">
                                            <p:txEl>
                                              <p:pRg st="1" end="1"/>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33">
                                            <p:txEl>
                                              <p:pRg st="2" end="2"/>
                                            </p:txEl>
                                          </p:spTgt>
                                        </p:tgtEl>
                                        <p:attrNameLst>
                                          <p:attrName>style.visibility</p:attrName>
                                        </p:attrNameLst>
                                      </p:cBhvr>
                                      <p:to>
                                        <p:strVal val="visible"/>
                                      </p:to>
                                    </p:set>
                                    <p:animEffect transition="in" filter="fade">
                                      <p:cBhvr>
                                        <p:cTn id="80" dur="500"/>
                                        <p:tgtEl>
                                          <p:spTgt spid="33">
                                            <p:txEl>
                                              <p:pRg st="2" end="2"/>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33">
                                            <p:txEl>
                                              <p:pRg st="3" end="3"/>
                                            </p:txEl>
                                          </p:spTgt>
                                        </p:tgtEl>
                                        <p:attrNameLst>
                                          <p:attrName>style.visibility</p:attrName>
                                        </p:attrNameLst>
                                      </p:cBhvr>
                                      <p:to>
                                        <p:strVal val="visible"/>
                                      </p:to>
                                    </p:set>
                                    <p:animEffect transition="in" filter="fade">
                                      <p:cBhvr>
                                        <p:cTn id="83" dur="500"/>
                                        <p:tgtEl>
                                          <p:spTgt spid="33">
                                            <p:txEl>
                                              <p:pRg st="3" end="3"/>
                                            </p:txEl>
                                          </p:spTgt>
                                        </p:tgtEl>
                                      </p:cBhvr>
                                    </p:animEffect>
                                  </p:childTnLst>
                                </p:cTn>
                              </p:par>
                              <p:par>
                                <p:cTn id="84" presetID="10" presetClass="entr" presetSubtype="0" fill="hold" nodeType="withEffect">
                                  <p:stCondLst>
                                    <p:cond delay="0"/>
                                  </p:stCondLst>
                                  <p:childTnLst>
                                    <p:set>
                                      <p:cBhvr>
                                        <p:cTn id="85" dur="1" fill="hold">
                                          <p:stCondLst>
                                            <p:cond delay="0"/>
                                          </p:stCondLst>
                                        </p:cTn>
                                        <p:tgtEl>
                                          <p:spTgt spid="33">
                                            <p:txEl>
                                              <p:pRg st="4" end="4"/>
                                            </p:txEl>
                                          </p:spTgt>
                                        </p:tgtEl>
                                        <p:attrNameLst>
                                          <p:attrName>style.visibility</p:attrName>
                                        </p:attrNameLst>
                                      </p:cBhvr>
                                      <p:to>
                                        <p:strVal val="visible"/>
                                      </p:to>
                                    </p:set>
                                    <p:animEffect transition="in" filter="fade">
                                      <p:cBhvr>
                                        <p:cTn id="86" dur="500"/>
                                        <p:tgtEl>
                                          <p:spTgt spid="3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animBg="1"/>
      <p:bldP spid="11" grpId="0" animBg="1"/>
      <p:bldP spid="12" grpId="0" animBg="1"/>
      <p:bldP spid="13" grpId="0" animBg="1"/>
      <p:bldP spid="14" grpId="0"/>
      <p:bldP spid="15" grpId="0"/>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Traffic Manager Details</a:t>
            </a:r>
          </a:p>
        </p:txBody>
      </p:sp>
      <p:sp>
        <p:nvSpPr>
          <p:cNvPr id="10" name="Content Placeholder 9"/>
          <p:cNvSpPr>
            <a:spLocks noGrp="1"/>
          </p:cNvSpPr>
          <p:nvPr>
            <p:ph type="body" sz="quarter" idx="10"/>
          </p:nvPr>
        </p:nvSpPr>
        <p:spPr>
          <a:xfrm>
            <a:off x="519112" y="1447799"/>
            <a:ext cx="11149013" cy="4773614"/>
          </a:xfrm>
        </p:spPr>
        <p:txBody>
          <a:bodyPr/>
          <a:lstStyle/>
          <a:p>
            <a:r>
              <a:rPr lang="en-IN" sz="2400" dirty="0">
                <a:solidFill>
                  <a:schemeClr val="accent4">
                    <a:alpha val="99000"/>
                  </a:schemeClr>
                </a:solidFill>
                <a:latin typeface="Segoe UI Light" pitchFamily="34" charset="0"/>
              </a:rPr>
              <a:t>Multiple factors determine DNS resolution</a:t>
            </a:r>
          </a:p>
          <a:p>
            <a:pPr marL="0" lvl="1">
              <a:spcBef>
                <a:spcPts val="300"/>
              </a:spcBef>
            </a:pPr>
            <a:r>
              <a:rPr lang="en-IN" sz="2000" dirty="0"/>
              <a:t>Configured by Microsoft</a:t>
            </a:r>
          </a:p>
          <a:p>
            <a:pPr marL="0" lvl="2" indent="0">
              <a:buNone/>
            </a:pPr>
            <a:r>
              <a:rPr lang="en-IN" sz="1600" dirty="0"/>
              <a:t>Geo-IP mapping</a:t>
            </a:r>
          </a:p>
          <a:p>
            <a:pPr marL="0" lvl="2" indent="0">
              <a:buNone/>
            </a:pPr>
            <a:r>
              <a:rPr lang="en-IN" sz="1600" dirty="0"/>
              <a:t>Periodic performance measurement</a:t>
            </a:r>
          </a:p>
          <a:p>
            <a:pPr marL="0" lvl="1">
              <a:spcBef>
                <a:spcPts val="300"/>
              </a:spcBef>
            </a:pPr>
            <a:r>
              <a:rPr lang="en-IN" sz="2000" dirty="0"/>
              <a:t>Configured by service owner</a:t>
            </a:r>
          </a:p>
          <a:p>
            <a:pPr marL="0" lvl="2" indent="0">
              <a:buNone/>
            </a:pPr>
            <a:r>
              <a:rPr lang="en-IN" sz="1600" dirty="0"/>
              <a:t>Policy: Performance, Failover, Geo, Ratio</a:t>
            </a:r>
          </a:p>
          <a:p>
            <a:pPr marL="0" lvl="2" indent="0">
              <a:buNone/>
            </a:pPr>
            <a:r>
              <a:rPr lang="en-IN" sz="1600" dirty="0" smtClean="0"/>
              <a:t>Monitoring</a:t>
            </a:r>
          </a:p>
          <a:p>
            <a:pPr marL="688975" lvl="2"/>
            <a:endParaRPr lang="en-IN" sz="1800" dirty="0"/>
          </a:p>
          <a:p>
            <a:endParaRPr lang="en-IN" sz="2400" dirty="0"/>
          </a:p>
          <a:p>
            <a:endParaRPr lang="en-IN" sz="2400" dirty="0"/>
          </a:p>
          <a:p>
            <a:r>
              <a:rPr lang="en-IN" sz="2400" dirty="0" smtClean="0">
                <a:solidFill>
                  <a:schemeClr val="accent4">
                    <a:alpha val="99000"/>
                  </a:schemeClr>
                </a:solidFill>
                <a:latin typeface="Segoe UI Light" pitchFamily="34" charset="0"/>
              </a:rPr>
              <a:t/>
            </a:r>
            <a:br>
              <a:rPr lang="en-IN" sz="2400" dirty="0" smtClean="0">
                <a:solidFill>
                  <a:schemeClr val="accent4">
                    <a:alpha val="99000"/>
                  </a:schemeClr>
                </a:solidFill>
                <a:latin typeface="Segoe UI Light" pitchFamily="34" charset="0"/>
              </a:rPr>
            </a:br>
            <a:r>
              <a:rPr lang="en-IN" sz="2400" dirty="0" smtClean="0">
                <a:solidFill>
                  <a:schemeClr val="accent4">
                    <a:alpha val="99000"/>
                  </a:schemeClr>
                </a:solidFill>
                <a:latin typeface="Segoe UI Light" pitchFamily="34" charset="0"/>
              </a:rPr>
              <a:t>Currently </a:t>
            </a:r>
            <a:r>
              <a:rPr lang="en-IN" sz="2400" dirty="0">
                <a:solidFill>
                  <a:schemeClr val="accent4">
                    <a:alpha val="99000"/>
                  </a:schemeClr>
                </a:solidFill>
                <a:latin typeface="Segoe UI Light" pitchFamily="34" charset="0"/>
              </a:rPr>
              <a:t>in CTP</a:t>
            </a:r>
          </a:p>
          <a:p>
            <a:pPr marL="0" lvl="1">
              <a:spcBef>
                <a:spcPts val="300"/>
              </a:spcBef>
            </a:pPr>
            <a:r>
              <a:rPr lang="en-IN" sz="2000" dirty="0"/>
              <a:t>Only works in “production” slot but not yet intended for production use</a:t>
            </a:r>
          </a:p>
          <a:p>
            <a:pPr marL="0" lvl="1">
              <a:spcBef>
                <a:spcPts val="300"/>
              </a:spcBef>
            </a:pPr>
            <a:r>
              <a:rPr lang="en-IN" sz="2000" dirty="0"/>
              <a:t>No SLA or billing, and the Traffic Manager domain name will change</a:t>
            </a:r>
            <a:endParaRPr lang="en-US" sz="2000" dirty="0"/>
          </a:p>
        </p:txBody>
      </p:sp>
      <p:sp>
        <p:nvSpPr>
          <p:cNvPr id="4" name="Rectangle 3"/>
          <p:cNvSpPr/>
          <p:nvPr/>
        </p:nvSpPr>
        <p:spPr bwMode="auto">
          <a:xfrm>
            <a:off x="529182" y="3796028"/>
            <a:ext cx="11138943" cy="111797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defTabSz="913788" fontAlgn="base">
              <a:spcBef>
                <a:spcPts val="600"/>
              </a:spcBef>
              <a:spcAft>
                <a:spcPts val="600"/>
              </a:spcAft>
            </a:pPr>
            <a:endParaRPr lang="en-US" sz="2000" dirty="0">
              <a:ln>
                <a:solidFill>
                  <a:schemeClr val="bg1">
                    <a:alpha val="0"/>
                  </a:schemeClr>
                </a:solidFill>
              </a:ln>
              <a:solidFill>
                <a:schemeClr val="bg2">
                  <a:lumMod val="50000"/>
                  <a:alpha val="99000"/>
                </a:schemeClr>
              </a:solidFill>
            </a:endParaRPr>
          </a:p>
        </p:txBody>
      </p:sp>
      <p:sp>
        <p:nvSpPr>
          <p:cNvPr id="5" name="Rectangle 4"/>
          <p:cNvSpPr/>
          <p:nvPr/>
        </p:nvSpPr>
        <p:spPr>
          <a:xfrm>
            <a:off x="7829550" y="3037706"/>
            <a:ext cx="3651249" cy="640080"/>
          </a:xfrm>
          <a:prstGeom prst="rect">
            <a:avLst/>
          </a:prstGeom>
          <a:solidFill>
            <a:schemeClr val="accent2">
              <a:lumMod val="20000"/>
              <a:lumOff val="80000"/>
            </a:schemeClr>
          </a:solidFill>
          <a:ln w="9525" cap="flat" cmpd="sng" algn="ctr">
            <a:noFill/>
            <a:prstDash val="solid"/>
          </a:ln>
          <a:effectLst/>
        </p:spPr>
        <p:txBody>
          <a:bodyPr lIns="45720" rIns="4572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363">
              <a:spcBef>
                <a:spcPts val="1000"/>
              </a:spcBef>
              <a:buSzPct val="80000"/>
            </a:pPr>
            <a:r>
              <a:rPr lang="en-IN" dirty="0">
                <a:ln>
                  <a:solidFill>
                    <a:schemeClr val="bg1">
                      <a:alpha val="0"/>
                    </a:schemeClr>
                  </a:solidFill>
                </a:ln>
                <a:gradFill>
                  <a:gsLst>
                    <a:gs pos="0">
                      <a:srgbClr val="595959"/>
                    </a:gs>
                    <a:gs pos="86000">
                      <a:srgbClr val="595959"/>
                    </a:gs>
                  </a:gsLst>
                  <a:lin ang="5400000" scaled="0"/>
                </a:gradFill>
              </a:rPr>
              <a:t>foo-us.cloudapp.net</a:t>
            </a:r>
          </a:p>
        </p:txBody>
      </p:sp>
      <p:sp>
        <p:nvSpPr>
          <p:cNvPr id="6" name="Rectangle 5"/>
          <p:cNvSpPr/>
          <p:nvPr/>
        </p:nvSpPr>
        <p:spPr>
          <a:xfrm>
            <a:off x="7829550" y="3756713"/>
            <a:ext cx="3651249" cy="640080"/>
          </a:xfrm>
          <a:prstGeom prst="rect">
            <a:avLst/>
          </a:prstGeom>
          <a:solidFill>
            <a:schemeClr val="accent2">
              <a:lumMod val="20000"/>
              <a:lumOff val="80000"/>
            </a:schemeClr>
          </a:solidFill>
          <a:ln w="9525" cap="flat" cmpd="sng" algn="ctr">
            <a:noFill/>
            <a:prstDash val="solid"/>
          </a:ln>
          <a:effectLst/>
        </p:spPr>
        <p:txBody>
          <a:bodyPr lIns="45720" rIns="4572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363">
              <a:spcBef>
                <a:spcPts val="1000"/>
              </a:spcBef>
              <a:buSzPct val="80000"/>
            </a:pPr>
            <a:r>
              <a:rPr lang="en-IN" dirty="0">
                <a:ln>
                  <a:solidFill>
                    <a:schemeClr val="bg1">
                      <a:alpha val="0"/>
                    </a:schemeClr>
                  </a:solidFill>
                </a:ln>
                <a:gradFill>
                  <a:gsLst>
                    <a:gs pos="0">
                      <a:srgbClr val="595959"/>
                    </a:gs>
                    <a:gs pos="86000">
                      <a:srgbClr val="595959"/>
                    </a:gs>
                  </a:gsLst>
                  <a:lin ang="5400000" scaled="0"/>
                </a:gradFill>
              </a:rPr>
              <a:t>foo-europe.cloudapp.net</a:t>
            </a:r>
          </a:p>
        </p:txBody>
      </p:sp>
      <p:sp>
        <p:nvSpPr>
          <p:cNvPr id="7" name="Rectangle 6"/>
          <p:cNvSpPr/>
          <p:nvPr/>
        </p:nvSpPr>
        <p:spPr>
          <a:xfrm>
            <a:off x="7829550" y="4475721"/>
            <a:ext cx="3651249" cy="640080"/>
          </a:xfrm>
          <a:prstGeom prst="rect">
            <a:avLst/>
          </a:prstGeom>
          <a:solidFill>
            <a:schemeClr val="accent2">
              <a:lumMod val="20000"/>
              <a:lumOff val="80000"/>
            </a:schemeClr>
          </a:solidFill>
          <a:ln w="9525" cap="flat" cmpd="sng" algn="ctr">
            <a:noFill/>
            <a:prstDash val="solid"/>
          </a:ln>
          <a:effectLst/>
        </p:spPr>
        <p:txBody>
          <a:bodyPr lIns="45720" rIns="4572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363">
              <a:spcBef>
                <a:spcPts val="1000"/>
              </a:spcBef>
              <a:buSzPct val="80000"/>
            </a:pPr>
            <a:r>
              <a:rPr lang="en-IN" dirty="0">
                <a:ln>
                  <a:solidFill>
                    <a:schemeClr val="bg1">
                      <a:alpha val="0"/>
                    </a:schemeClr>
                  </a:solidFill>
                </a:ln>
                <a:gradFill>
                  <a:gsLst>
                    <a:gs pos="0">
                      <a:srgbClr val="595959"/>
                    </a:gs>
                    <a:gs pos="86000">
                      <a:srgbClr val="595959"/>
                    </a:gs>
                  </a:gsLst>
                  <a:lin ang="5400000" scaled="0"/>
                </a:gradFill>
              </a:rPr>
              <a:t>foo-asia.cloudapp.net</a:t>
            </a:r>
          </a:p>
        </p:txBody>
      </p:sp>
      <p:sp>
        <p:nvSpPr>
          <p:cNvPr id="11" name="Flowchart: Internal Storage 10"/>
          <p:cNvSpPr/>
          <p:nvPr/>
        </p:nvSpPr>
        <p:spPr bwMode="auto">
          <a:xfrm>
            <a:off x="675766" y="3875598"/>
            <a:ext cx="1207069" cy="958850"/>
          </a:xfrm>
          <a:prstGeom prst="flowChartInternalStorage">
            <a:avLst/>
          </a:prstGeom>
          <a:solidFill>
            <a:schemeClr val="accent2">
              <a:lumMod val="20000"/>
              <a:lumOff val="80000"/>
            </a:schemeClr>
          </a:solidFill>
          <a:ln>
            <a:solidFill>
              <a:schemeClr val="accent2"/>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a:spcBef>
                <a:spcPts val="1000"/>
              </a:spcBef>
              <a:buSzPct val="80000"/>
            </a:pPr>
            <a:endParaRPr lang="en-US" sz="1800" dirty="0">
              <a:ln>
                <a:solidFill>
                  <a:schemeClr val="bg1">
                    <a:alpha val="0"/>
                  </a:schemeClr>
                </a:solidFill>
              </a:ln>
              <a:gradFill>
                <a:gsLst>
                  <a:gs pos="0">
                    <a:srgbClr val="595959"/>
                  </a:gs>
                  <a:gs pos="86000">
                    <a:srgbClr val="595959"/>
                  </a:gs>
                </a:gsLst>
                <a:lin ang="5400000" scaled="0"/>
              </a:gradFill>
            </a:endParaRPr>
          </a:p>
        </p:txBody>
      </p:sp>
      <p:sp>
        <p:nvSpPr>
          <p:cNvPr id="9" name="Rectangle 8"/>
          <p:cNvSpPr/>
          <p:nvPr/>
        </p:nvSpPr>
        <p:spPr>
          <a:xfrm>
            <a:off x="1653631" y="3952270"/>
            <a:ext cx="1335981" cy="457200"/>
          </a:xfrm>
          <a:prstGeom prst="rect">
            <a:avLst/>
          </a:prstGeom>
          <a:solidFill>
            <a:schemeClr val="bg1"/>
          </a:solidFill>
          <a:ln w="9525" cap="flat" cmpd="sng" algn="ctr">
            <a:noFill/>
            <a:prstDash val="solid"/>
          </a:ln>
          <a:effectLst/>
        </p:spPr>
        <p:txBody>
          <a:bodyPr lIns="45720" rIns="4572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363">
              <a:spcBef>
                <a:spcPts val="1000"/>
              </a:spcBef>
              <a:buSzPct val="80000"/>
            </a:pPr>
            <a:r>
              <a:rPr lang="en-IN" sz="1600" dirty="0">
                <a:ln>
                  <a:solidFill>
                    <a:schemeClr val="bg1">
                      <a:alpha val="0"/>
                    </a:schemeClr>
                  </a:solidFill>
                </a:ln>
                <a:gradFill>
                  <a:gsLst>
                    <a:gs pos="0">
                      <a:srgbClr val="595959"/>
                    </a:gs>
                    <a:gs pos="86000">
                      <a:srgbClr val="595959"/>
                    </a:gs>
                  </a:gsLst>
                  <a:lin ang="5400000" scaled="0"/>
                </a:gradFill>
              </a:rPr>
              <a:t>Monitoring</a:t>
            </a:r>
          </a:p>
        </p:txBody>
      </p:sp>
      <p:cxnSp>
        <p:nvCxnSpPr>
          <p:cNvPr id="12" name="Straight Arrow Connector 11"/>
          <p:cNvCxnSpPr>
            <a:stCxn id="9" idx="3"/>
            <a:endCxn id="5" idx="1"/>
          </p:cNvCxnSpPr>
          <p:nvPr/>
        </p:nvCxnSpPr>
        <p:spPr bwMode="auto">
          <a:xfrm flipV="1">
            <a:off x="2989612" y="3357746"/>
            <a:ext cx="4839938" cy="823124"/>
          </a:xfrm>
          <a:prstGeom prst="straightConnector1">
            <a:avLst/>
          </a:prstGeom>
          <a:ln w="25400">
            <a:solidFill>
              <a:schemeClr val="bg1">
                <a:lumMod val="50000"/>
              </a:schemeClr>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5" name="Straight Arrow Connector 14"/>
          <p:cNvCxnSpPr>
            <a:stCxn id="9" idx="3"/>
            <a:endCxn id="6" idx="1"/>
          </p:cNvCxnSpPr>
          <p:nvPr/>
        </p:nvCxnSpPr>
        <p:spPr bwMode="auto">
          <a:xfrm flipV="1">
            <a:off x="2989612" y="4076753"/>
            <a:ext cx="4839938" cy="104117"/>
          </a:xfrm>
          <a:prstGeom prst="straightConnector1">
            <a:avLst/>
          </a:prstGeom>
          <a:ln w="25400">
            <a:solidFill>
              <a:schemeClr val="bg1">
                <a:lumMod val="50000"/>
              </a:schemeClr>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8" name="Straight Arrow Connector 17"/>
          <p:cNvCxnSpPr>
            <a:stCxn id="9" idx="3"/>
            <a:endCxn id="7" idx="1"/>
          </p:cNvCxnSpPr>
          <p:nvPr/>
        </p:nvCxnSpPr>
        <p:spPr bwMode="auto">
          <a:xfrm>
            <a:off x="2989612" y="4180870"/>
            <a:ext cx="4839938" cy="614891"/>
          </a:xfrm>
          <a:prstGeom prst="straightConnector1">
            <a:avLst/>
          </a:prstGeom>
          <a:ln w="25400">
            <a:solidFill>
              <a:schemeClr val="bg1">
                <a:lumMod val="50000"/>
              </a:schemeClr>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8" name="Rectangle 7"/>
          <p:cNvSpPr/>
          <p:nvPr/>
        </p:nvSpPr>
        <p:spPr>
          <a:xfrm>
            <a:off x="2827494" y="4365928"/>
            <a:ext cx="2960168" cy="424978"/>
          </a:xfrm>
          <a:prstGeom prst="rect">
            <a:avLst/>
          </a:prstGeom>
          <a:solidFill>
            <a:schemeClr val="accent2"/>
          </a:solidFill>
          <a:ln w="9525" cap="flat" cmpd="sng" algn="ctr">
            <a:noFill/>
            <a:prstDash val="solid"/>
          </a:ln>
          <a:effectLst/>
        </p:spPr>
        <p:txBody>
          <a:bodyPr lIns="0" rIns="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dirty="0">
                <a:ln>
                  <a:solidFill>
                    <a:schemeClr val="bg1">
                      <a:alpha val="0"/>
                    </a:schemeClr>
                  </a:solidFill>
                </a:ln>
                <a:solidFill>
                  <a:schemeClr val="bg1">
                    <a:alpha val="99000"/>
                  </a:schemeClr>
                </a:solidFill>
                <a:ea typeface="Segoe UI" pitchFamily="34" charset="0"/>
                <a:cs typeface="Segoe UI" pitchFamily="34" charset="0"/>
              </a:rPr>
              <a:t>/monitoring/testme.aspx</a:t>
            </a:r>
          </a:p>
        </p:txBody>
      </p:sp>
      <p:pic>
        <p:nvPicPr>
          <p:cNvPr id="22" name="Picture 4" descr="\\MAGNUM\Projects\Microsoft\Cloud Power FY12\Design\ICONS_PNG\Check_mark.png"/>
          <p:cNvPicPr>
            <a:picLocks noChangeAspect="1" noChangeArrowheads="1"/>
          </p:cNvPicPr>
          <p:nvPr/>
        </p:nvPicPr>
        <p:blipFill>
          <a:blip r:embed="rId3" cstate="print">
            <a:duotone>
              <a:schemeClr val="accent4">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Lst>
          </a:blip>
          <a:srcRect/>
          <a:stretch>
            <a:fillRect/>
          </a:stretch>
        </p:blipFill>
        <p:spPr bwMode="auto">
          <a:xfrm>
            <a:off x="675766" y="3867593"/>
            <a:ext cx="513272" cy="513272"/>
          </a:xfrm>
          <a:prstGeom prst="rect">
            <a:avLst/>
          </a:prstGeom>
          <a:noFill/>
        </p:spPr>
      </p:pic>
      <p:pic>
        <p:nvPicPr>
          <p:cNvPr id="26" name="Picture 4" descr="\\MAGNUM\Projects\Microsoft\Cloud Power FY12\Design\ICONS_PNG\Check_mark.png"/>
          <p:cNvPicPr>
            <a:picLocks noChangeAspect="1" noChangeArrowheads="1"/>
          </p:cNvPicPr>
          <p:nvPr/>
        </p:nvPicPr>
        <p:blipFill>
          <a:blip r:embed="rId3" cstate="print">
            <a:duotone>
              <a:schemeClr val="accent4">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Lst>
          </a:blip>
          <a:srcRect/>
          <a:stretch>
            <a:fillRect/>
          </a:stretch>
        </p:blipFill>
        <p:spPr bwMode="auto">
          <a:xfrm>
            <a:off x="936203" y="4109292"/>
            <a:ext cx="513272" cy="513272"/>
          </a:xfrm>
          <a:prstGeom prst="rect">
            <a:avLst/>
          </a:prstGeom>
          <a:noFill/>
        </p:spPr>
      </p:pic>
      <p:pic>
        <p:nvPicPr>
          <p:cNvPr id="27" name="Picture 4" descr="\\MAGNUM\Projects\Microsoft\Cloud Power FY12\Design\ICONS_PNG\Check_mark.png"/>
          <p:cNvPicPr>
            <a:picLocks noChangeAspect="1" noChangeArrowheads="1"/>
          </p:cNvPicPr>
          <p:nvPr/>
        </p:nvPicPr>
        <p:blipFill>
          <a:blip r:embed="rId3" cstate="print">
            <a:duotone>
              <a:schemeClr val="accent4">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Lst>
          </a:blip>
          <a:srcRect/>
          <a:stretch>
            <a:fillRect/>
          </a:stretch>
        </p:blipFill>
        <p:spPr bwMode="auto">
          <a:xfrm>
            <a:off x="1219062" y="4358891"/>
            <a:ext cx="513272" cy="513272"/>
          </a:xfrm>
          <a:prstGeom prst="rect">
            <a:avLst/>
          </a:prstGeom>
          <a:noFill/>
        </p:spPr>
      </p:pic>
      <p:sp>
        <p:nvSpPr>
          <p:cNvPr id="25" name="Multiply 24"/>
          <p:cNvSpPr/>
          <p:nvPr/>
        </p:nvSpPr>
        <p:spPr bwMode="auto">
          <a:xfrm>
            <a:off x="1203175" y="4371720"/>
            <a:ext cx="499692" cy="499692"/>
          </a:xfrm>
          <a:prstGeom prst="mathMultiply">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28" name="Multiply 27"/>
          <p:cNvSpPr/>
          <p:nvPr/>
        </p:nvSpPr>
        <p:spPr bwMode="auto">
          <a:xfrm>
            <a:off x="9445404" y="4438688"/>
            <a:ext cx="704436" cy="704436"/>
          </a:xfrm>
          <a:prstGeom prst="mathMultiply">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21" name="Rectangle 20"/>
          <p:cNvSpPr/>
          <p:nvPr/>
        </p:nvSpPr>
        <p:spPr>
          <a:xfrm>
            <a:off x="5787662" y="4165873"/>
            <a:ext cx="1690463" cy="400110"/>
          </a:xfrm>
          <a:prstGeom prst="rect">
            <a:avLst/>
          </a:prstGeom>
        </p:spPr>
        <p:txBody>
          <a:bodyPr wrap="none">
            <a:spAutoFit/>
          </a:bodyPr>
          <a:lstStyle/>
          <a:p>
            <a:pPr>
              <a:spcBef>
                <a:spcPts val="1000"/>
              </a:spcBef>
              <a:buSzPct val="80000"/>
            </a:pPr>
            <a:r>
              <a:rPr lang="en-US" sz="2000" dirty="0">
                <a:ln>
                  <a:solidFill>
                    <a:schemeClr val="bg1">
                      <a:alpha val="0"/>
                    </a:schemeClr>
                  </a:solidFill>
                </a:ln>
                <a:gradFill>
                  <a:gsLst>
                    <a:gs pos="0">
                      <a:srgbClr val="595959"/>
                    </a:gs>
                    <a:gs pos="86000">
                      <a:srgbClr val="595959"/>
                    </a:gs>
                  </a:gsLst>
                  <a:lin ang="5400000" scaled="0"/>
                </a:gradFill>
              </a:rPr>
              <a:t>Periodic GETs</a:t>
            </a:r>
          </a:p>
        </p:txBody>
      </p:sp>
    </p:spTree>
    <p:extLst>
      <p:ext uri="{BB962C8B-B14F-4D97-AF65-F5344CB8AC3E}">
        <p14:creationId xmlns:p14="http://schemas.microsoft.com/office/powerpoint/2010/main" val="32768185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fade">
                                      <p:cBhvr>
                                        <p:cTn id="13" dur="500"/>
                                        <p:tgtEl>
                                          <p:spTgt spid="10">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animEffect transition="in" filter="fade">
                                      <p:cBhvr>
                                        <p:cTn id="16" dur="500"/>
                                        <p:tgtEl>
                                          <p:spTgt spid="10">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Effect transition="in" filter="fade">
                                      <p:cBhvr>
                                        <p:cTn id="21" dur="500"/>
                                        <p:tgtEl>
                                          <p:spTgt spid="10">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xEl>
                                              <p:pRg st="5" end="5"/>
                                            </p:txEl>
                                          </p:spTgt>
                                        </p:tgtEl>
                                        <p:attrNameLst>
                                          <p:attrName>style.visibility</p:attrName>
                                        </p:attrNameLst>
                                      </p:cBhvr>
                                      <p:to>
                                        <p:strVal val="visible"/>
                                      </p:to>
                                    </p:set>
                                    <p:animEffect transition="in" filter="fade">
                                      <p:cBhvr>
                                        <p:cTn id="24" dur="500"/>
                                        <p:tgtEl>
                                          <p:spTgt spid="10">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animEffect transition="in" filter="fade">
                                      <p:cBhvr>
                                        <p:cTn id="27" dur="500"/>
                                        <p:tgtEl>
                                          <p:spTgt spid="10">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par>
                                <p:cTn id="58" presetID="10" presetClass="entr" presetSubtype="0" fill="hold" nodeType="with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500"/>
                                        <p:tgtEl>
                                          <p:spTgt spid="15"/>
                                        </p:tgtEl>
                                      </p:cBhvr>
                                    </p:animEffect>
                                  </p:childTnLst>
                                </p:cTn>
                              </p:par>
                              <p:par>
                                <p:cTn id="61" presetID="10"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fade">
                                      <p:cBhvr>
                                        <p:cTn id="68" dur="500"/>
                                        <p:tgtEl>
                                          <p:spTgt spid="11"/>
                                        </p:tgtEl>
                                      </p:cBhvr>
                                    </p:animEffect>
                                  </p:childTnLst>
                                </p:cTn>
                              </p:par>
                              <p:par>
                                <p:cTn id="69" presetID="10" presetClass="entr" presetSubtype="0" fill="hold"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par>
                                <p:cTn id="72" presetID="10" presetClass="entr" presetSubtype="0" fill="hold"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par>
                                <p:cTn id="75" presetID="10" presetClass="entr" presetSubtype="0" fill="hold" nodeType="with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fade">
                                      <p:cBhvr>
                                        <p:cTn id="77" dur="500"/>
                                        <p:tgtEl>
                                          <p:spTgt spid="22"/>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fade">
                                      <p:cBhvr>
                                        <p:cTn id="87" dur="500"/>
                                        <p:tgtEl>
                                          <p:spTgt spid="25"/>
                                        </p:tgtEl>
                                      </p:cBhvr>
                                    </p:animEffect>
                                  </p:childTnLst>
                                </p:cTn>
                              </p:par>
                              <p:par>
                                <p:cTn id="88" presetID="10" presetClass="exit" presetSubtype="0" fill="hold" nodeType="withEffect">
                                  <p:stCondLst>
                                    <p:cond delay="0"/>
                                  </p:stCondLst>
                                  <p:childTnLst>
                                    <p:animEffect transition="out" filter="fade">
                                      <p:cBhvr>
                                        <p:cTn id="89" dur="500"/>
                                        <p:tgtEl>
                                          <p:spTgt spid="27"/>
                                        </p:tgtEl>
                                      </p:cBhvr>
                                    </p:animEffect>
                                    <p:set>
                                      <p:cBhvr>
                                        <p:cTn id="90" dur="1" fill="hold">
                                          <p:stCondLst>
                                            <p:cond delay="499"/>
                                          </p:stCondLst>
                                        </p:cTn>
                                        <p:tgtEl>
                                          <p:spTgt spid="27"/>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10">
                                            <p:txEl>
                                              <p:pRg st="10" end="10"/>
                                            </p:txEl>
                                          </p:spTgt>
                                        </p:tgtEl>
                                        <p:attrNameLst>
                                          <p:attrName>style.visibility</p:attrName>
                                        </p:attrNameLst>
                                      </p:cBhvr>
                                      <p:to>
                                        <p:strVal val="visible"/>
                                      </p:to>
                                    </p:set>
                                    <p:animEffect transition="in" filter="fade">
                                      <p:cBhvr>
                                        <p:cTn id="95" dur="500"/>
                                        <p:tgtEl>
                                          <p:spTgt spid="10">
                                            <p:txEl>
                                              <p:pRg st="10" end="10"/>
                                            </p:txEl>
                                          </p:spTgt>
                                        </p:tgtEl>
                                      </p:cBhvr>
                                    </p:animEffect>
                                  </p:childTnLst>
                                </p:cTn>
                              </p:par>
                              <p:par>
                                <p:cTn id="96" presetID="10" presetClass="entr" presetSubtype="0" fill="hold" nodeType="withEffect">
                                  <p:stCondLst>
                                    <p:cond delay="0"/>
                                  </p:stCondLst>
                                  <p:childTnLst>
                                    <p:set>
                                      <p:cBhvr>
                                        <p:cTn id="97" dur="1" fill="hold">
                                          <p:stCondLst>
                                            <p:cond delay="0"/>
                                          </p:stCondLst>
                                        </p:cTn>
                                        <p:tgtEl>
                                          <p:spTgt spid="10">
                                            <p:txEl>
                                              <p:pRg st="11" end="11"/>
                                            </p:txEl>
                                          </p:spTgt>
                                        </p:tgtEl>
                                        <p:attrNameLst>
                                          <p:attrName>style.visibility</p:attrName>
                                        </p:attrNameLst>
                                      </p:cBhvr>
                                      <p:to>
                                        <p:strVal val="visible"/>
                                      </p:to>
                                    </p:set>
                                    <p:animEffect transition="in" filter="fade">
                                      <p:cBhvr>
                                        <p:cTn id="98" dur="500"/>
                                        <p:tgtEl>
                                          <p:spTgt spid="10">
                                            <p:txEl>
                                              <p:pRg st="11" end="11"/>
                                            </p:txEl>
                                          </p:spTgt>
                                        </p:tgtEl>
                                      </p:cBhvr>
                                    </p:animEffect>
                                  </p:childTnLst>
                                </p:cTn>
                              </p:par>
                              <p:par>
                                <p:cTn id="99" presetID="10" presetClass="entr" presetSubtype="0" fill="hold" nodeType="withEffect">
                                  <p:stCondLst>
                                    <p:cond delay="0"/>
                                  </p:stCondLst>
                                  <p:childTnLst>
                                    <p:set>
                                      <p:cBhvr>
                                        <p:cTn id="100" dur="1" fill="hold">
                                          <p:stCondLst>
                                            <p:cond delay="0"/>
                                          </p:stCondLst>
                                        </p:cTn>
                                        <p:tgtEl>
                                          <p:spTgt spid="10">
                                            <p:txEl>
                                              <p:pRg st="12" end="12"/>
                                            </p:txEl>
                                          </p:spTgt>
                                        </p:tgtEl>
                                        <p:attrNameLst>
                                          <p:attrName>style.visibility</p:attrName>
                                        </p:attrNameLst>
                                      </p:cBhvr>
                                      <p:to>
                                        <p:strVal val="visible"/>
                                      </p:to>
                                    </p:set>
                                    <p:animEffect transition="in" filter="fade">
                                      <p:cBhvr>
                                        <p:cTn id="101" dur="500"/>
                                        <p:tgtEl>
                                          <p:spTgt spid="1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1" grpId="0" animBg="1"/>
      <p:bldP spid="9" grpId="0" animBg="1"/>
      <p:bldP spid="8" grpId="0" animBg="1"/>
      <p:bldP spid="25" grpId="0" animBg="1"/>
      <p:bldP spid="28" grpId="0" animBg="1"/>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517525" y="3560976"/>
            <a:ext cx="9580589" cy="24176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20" rIns="91404" bIns="45703" numCol="1" spcCol="0" rtlCol="0" anchor="t" anchorCtr="0" compatLnSpc="1">
            <a:prstTxWarp prst="textNoShape">
              <a:avLst/>
            </a:prstTxWarp>
          </a:bodyPr>
          <a:lstStyle/>
          <a:p>
            <a:pPr defTabSz="913788" fontAlgn="base">
              <a:spcBef>
                <a:spcPts val="600"/>
              </a:spcBef>
              <a:spcAft>
                <a:spcPts val="600"/>
              </a:spcAft>
            </a:pPr>
            <a:endParaRPr lang="en-US" sz="2000" dirty="0">
              <a:ln>
                <a:solidFill>
                  <a:schemeClr val="bg1">
                    <a:alpha val="0"/>
                  </a:schemeClr>
                </a:solidFill>
              </a:ln>
              <a:solidFill>
                <a:schemeClr val="bg2">
                  <a:lumMod val="50000"/>
                  <a:alpha val="99000"/>
                </a:schemeClr>
              </a:solidFill>
            </a:endParaRPr>
          </a:p>
        </p:txBody>
      </p:sp>
      <p:sp>
        <p:nvSpPr>
          <p:cNvPr id="9" name="Flowchart: Internal Storage 8"/>
          <p:cNvSpPr/>
          <p:nvPr/>
        </p:nvSpPr>
        <p:spPr bwMode="auto">
          <a:xfrm>
            <a:off x="8670758" y="4912250"/>
            <a:ext cx="1207069" cy="958850"/>
          </a:xfrm>
          <a:prstGeom prst="flowChartInternalStorage">
            <a:avLst/>
          </a:prstGeom>
          <a:solidFill>
            <a:schemeClr val="bg1"/>
          </a:solidFill>
          <a:ln>
            <a:solidFill>
              <a:schemeClr val="accent2"/>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a:spcBef>
                <a:spcPts val="1000"/>
              </a:spcBef>
              <a:buSzPct val="80000"/>
            </a:pPr>
            <a:r>
              <a:rPr lang="en-US" sz="1800" dirty="0">
                <a:ln>
                  <a:solidFill>
                    <a:schemeClr val="bg1">
                      <a:alpha val="0"/>
                    </a:schemeClr>
                  </a:solidFill>
                </a:ln>
                <a:gradFill>
                  <a:gsLst>
                    <a:gs pos="0">
                      <a:srgbClr val="595959"/>
                    </a:gs>
                    <a:gs pos="86000">
                      <a:srgbClr val="595959"/>
                    </a:gs>
                  </a:gsLst>
                  <a:lin ang="5400000" scaled="0"/>
                </a:gradFill>
              </a:rPr>
              <a:t>Table Storage</a:t>
            </a:r>
          </a:p>
        </p:txBody>
      </p:sp>
      <p:sp>
        <p:nvSpPr>
          <p:cNvPr id="34" name="Flowchart: Internal Storage 33"/>
          <p:cNvSpPr/>
          <p:nvPr/>
        </p:nvSpPr>
        <p:spPr bwMode="auto">
          <a:xfrm>
            <a:off x="8670758" y="4912250"/>
            <a:ext cx="1207069" cy="958850"/>
          </a:xfrm>
          <a:prstGeom prst="flowChartInternalStorage">
            <a:avLst/>
          </a:prstGeom>
          <a:solidFill>
            <a:schemeClr val="accent2">
              <a:lumMod val="20000"/>
              <a:lumOff val="80000"/>
            </a:schemeClr>
          </a:solidFill>
          <a:ln>
            <a:solidFill>
              <a:schemeClr val="accent2"/>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a:spcBef>
                <a:spcPts val="1000"/>
              </a:spcBef>
              <a:buSzPct val="80000"/>
            </a:pPr>
            <a:r>
              <a:rPr lang="en-US" sz="1800" dirty="0">
                <a:ln>
                  <a:solidFill>
                    <a:schemeClr val="bg1">
                      <a:alpha val="0"/>
                    </a:schemeClr>
                  </a:solidFill>
                </a:ln>
                <a:gradFill>
                  <a:gsLst>
                    <a:gs pos="0">
                      <a:srgbClr val="595959"/>
                    </a:gs>
                    <a:gs pos="86000">
                      <a:srgbClr val="595959"/>
                    </a:gs>
                  </a:gsLst>
                  <a:lin ang="5400000" scaled="0"/>
                </a:gradFill>
              </a:rPr>
              <a:t>Table Storage</a:t>
            </a:r>
          </a:p>
        </p:txBody>
      </p:sp>
      <p:sp>
        <p:nvSpPr>
          <p:cNvPr id="2" name="Title 1"/>
          <p:cNvSpPr>
            <a:spLocks noGrp="1"/>
          </p:cNvSpPr>
          <p:nvPr>
            <p:ph type="title"/>
          </p:nvPr>
        </p:nvSpPr>
        <p:spPr/>
        <p:txBody>
          <a:bodyPr/>
          <a:lstStyle/>
          <a:p>
            <a:r>
              <a:rPr lang="en-US" dirty="0"/>
              <a:t>In-Memory Caching</a:t>
            </a:r>
          </a:p>
        </p:txBody>
      </p:sp>
      <p:sp>
        <p:nvSpPr>
          <p:cNvPr id="8" name="Rectangle 7"/>
          <p:cNvSpPr/>
          <p:nvPr/>
        </p:nvSpPr>
        <p:spPr>
          <a:xfrm>
            <a:off x="3062812" y="4511104"/>
            <a:ext cx="2291861" cy="640080"/>
          </a:xfrm>
          <a:prstGeom prst="rect">
            <a:avLst/>
          </a:prstGeom>
          <a:solidFill>
            <a:schemeClr val="accent2">
              <a:lumMod val="20000"/>
              <a:lumOff val="80000"/>
            </a:schemeClr>
          </a:solidFill>
          <a:ln w="9525" cap="flat" cmpd="sng" algn="ctr">
            <a:noFill/>
            <a:prstDash val="solid"/>
          </a:ln>
          <a:effectLst/>
        </p:spPr>
        <p:txBody>
          <a:bodyPr lIns="45720" rIns="4572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363">
              <a:spcBef>
                <a:spcPts val="1000"/>
              </a:spcBef>
              <a:buSzPct val="80000"/>
            </a:pPr>
            <a:r>
              <a:rPr lang="en-IN" dirty="0">
                <a:ln>
                  <a:solidFill>
                    <a:schemeClr val="bg1">
                      <a:alpha val="0"/>
                    </a:schemeClr>
                  </a:solidFill>
                </a:ln>
                <a:gradFill>
                  <a:gsLst>
                    <a:gs pos="0">
                      <a:srgbClr val="595959"/>
                    </a:gs>
                    <a:gs pos="86000">
                      <a:srgbClr val="595959"/>
                    </a:gs>
                  </a:gsLst>
                  <a:lin ang="5400000" scaled="0"/>
                </a:gradFill>
              </a:rPr>
              <a:t>Hosted Compute</a:t>
            </a:r>
          </a:p>
        </p:txBody>
      </p:sp>
      <p:cxnSp>
        <p:nvCxnSpPr>
          <p:cNvPr id="18" name="Straight Arrow Connector 17"/>
          <p:cNvCxnSpPr>
            <a:stCxn id="8" idx="3"/>
          </p:cNvCxnSpPr>
          <p:nvPr/>
        </p:nvCxnSpPr>
        <p:spPr bwMode="auto">
          <a:xfrm flipV="1">
            <a:off x="5354673" y="4260428"/>
            <a:ext cx="3152329" cy="570716"/>
          </a:xfrm>
          <a:prstGeom prst="straightConnector1">
            <a:avLst/>
          </a:prstGeom>
          <a:ln w="25400">
            <a:solidFill>
              <a:schemeClr val="bg1">
                <a:lumMod val="50000"/>
              </a:schemeClr>
            </a:solidFill>
            <a:headEnd type="triangl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1" name="Straight Arrow Connector 20"/>
          <p:cNvCxnSpPr>
            <a:stCxn id="8" idx="3"/>
          </p:cNvCxnSpPr>
          <p:nvPr/>
        </p:nvCxnSpPr>
        <p:spPr bwMode="auto">
          <a:xfrm>
            <a:off x="5354673" y="4831144"/>
            <a:ext cx="3172878" cy="450581"/>
          </a:xfrm>
          <a:prstGeom prst="straightConnector1">
            <a:avLst/>
          </a:prstGeom>
          <a:ln w="25400">
            <a:solidFill>
              <a:schemeClr val="bg1">
                <a:lumMod val="50000"/>
              </a:schemeClr>
            </a:solidFill>
            <a:headEnd type="triangle" w="med" len="med"/>
            <a:tailEnd type="triangle"/>
          </a:ln>
          <a:effectLst/>
        </p:spPr>
        <p:style>
          <a:lnRef idx="3">
            <a:schemeClr val="accent3"/>
          </a:lnRef>
          <a:fillRef idx="0">
            <a:schemeClr val="accent3"/>
          </a:fillRef>
          <a:effectRef idx="2">
            <a:schemeClr val="accent3"/>
          </a:effectRef>
          <a:fontRef idx="minor">
            <a:schemeClr val="tx1"/>
          </a:fontRef>
        </p:style>
      </p:cxnSp>
      <p:sp>
        <p:nvSpPr>
          <p:cNvPr id="10" name="Rounded Rectangle 9"/>
          <p:cNvSpPr/>
          <p:nvPr/>
        </p:nvSpPr>
        <p:spPr>
          <a:xfrm>
            <a:off x="6412470" y="4131513"/>
            <a:ext cx="347757" cy="1354887"/>
          </a:xfrm>
          <a:prstGeom prst="roundRect">
            <a:avLst/>
          </a:prstGeom>
          <a:solidFill>
            <a:schemeClr val="accent2"/>
          </a:solidFill>
          <a:ln w="9525" cap="flat" cmpd="sng" algn="ctr">
            <a:noFill/>
            <a:prstDash val="solid"/>
          </a:ln>
          <a:effectLst/>
        </p:spPr>
        <p:txBody>
          <a:bodyPr lIns="0" rIns="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endParaRPr lang="en-US" dirty="0">
              <a:ln>
                <a:solidFill>
                  <a:schemeClr val="bg1">
                    <a:alpha val="0"/>
                  </a:schemeClr>
                </a:solidFill>
              </a:ln>
              <a:solidFill>
                <a:schemeClr val="bg1">
                  <a:alpha val="99000"/>
                </a:schemeClr>
              </a:solidFill>
              <a:ea typeface="Segoe UI" pitchFamily="34" charset="0"/>
              <a:cs typeface="Segoe UI" pitchFamily="34" charset="0"/>
            </a:endParaRPr>
          </a:p>
        </p:txBody>
      </p:sp>
      <p:cxnSp>
        <p:nvCxnSpPr>
          <p:cNvPr id="27" name="Straight Arrow Connector 26"/>
          <p:cNvCxnSpPr>
            <a:stCxn id="8" idx="1"/>
          </p:cNvCxnSpPr>
          <p:nvPr/>
        </p:nvCxnSpPr>
        <p:spPr bwMode="auto">
          <a:xfrm flipH="1">
            <a:off x="2311685" y="4831144"/>
            <a:ext cx="751127" cy="0"/>
          </a:xfrm>
          <a:prstGeom prst="straightConnector1">
            <a:avLst/>
          </a:prstGeom>
          <a:ln w="25400">
            <a:solidFill>
              <a:schemeClr val="bg1">
                <a:lumMod val="50000"/>
              </a:schemeClr>
            </a:solidFill>
            <a:headEnd type="triangle" w="med" len="med"/>
            <a:tailEnd type="triangle"/>
          </a:ln>
          <a:effectLst/>
        </p:spPr>
        <p:style>
          <a:lnRef idx="3">
            <a:schemeClr val="accent3"/>
          </a:lnRef>
          <a:fillRef idx="0">
            <a:schemeClr val="accent3"/>
          </a:fillRef>
          <a:effectRef idx="2">
            <a:schemeClr val="accent3"/>
          </a:effectRef>
          <a:fontRef idx="minor">
            <a:schemeClr val="tx1"/>
          </a:fontRef>
        </p:style>
      </p:cxnSp>
      <p:sp>
        <p:nvSpPr>
          <p:cNvPr id="24" name="Rectangle 23"/>
          <p:cNvSpPr/>
          <p:nvPr/>
        </p:nvSpPr>
        <p:spPr>
          <a:xfrm>
            <a:off x="6114961" y="3561168"/>
            <a:ext cx="1260473" cy="584775"/>
          </a:xfrm>
          <a:prstGeom prst="rect">
            <a:avLst/>
          </a:prstGeom>
        </p:spPr>
        <p:txBody>
          <a:bodyPr wrap="none">
            <a:spAutoFit/>
          </a:bodyPr>
          <a:lstStyle/>
          <a:p>
            <a:pPr fontAlgn="base">
              <a:spcBef>
                <a:spcPts val="1000"/>
              </a:spcBef>
              <a:buSzPct val="80000"/>
              <a:defRPr/>
            </a:pPr>
            <a:r>
              <a:rPr lang="en-US" sz="1600" dirty="0">
                <a:ln>
                  <a:solidFill>
                    <a:schemeClr val="bg1">
                      <a:alpha val="0"/>
                    </a:schemeClr>
                  </a:solidFill>
                </a:ln>
                <a:gradFill>
                  <a:gsLst>
                    <a:gs pos="0">
                      <a:srgbClr val="595959"/>
                    </a:gs>
                    <a:gs pos="86000">
                      <a:srgbClr val="595959"/>
                    </a:gs>
                  </a:gsLst>
                  <a:lin ang="5400000" scaled="0"/>
                </a:gradFill>
              </a:rPr>
              <a:t>In-Memory </a:t>
            </a:r>
            <a:r>
              <a:rPr lang="en-US" sz="1600" dirty="0" smtClean="0">
                <a:ln>
                  <a:solidFill>
                    <a:schemeClr val="bg1">
                      <a:alpha val="0"/>
                    </a:schemeClr>
                  </a:solidFill>
                </a:ln>
                <a:gradFill>
                  <a:gsLst>
                    <a:gs pos="0">
                      <a:srgbClr val="595959"/>
                    </a:gs>
                    <a:gs pos="86000">
                      <a:srgbClr val="595959"/>
                    </a:gs>
                  </a:gsLst>
                  <a:lin ang="5400000" scaled="0"/>
                </a:gradFill>
              </a:rPr>
              <a:t/>
            </a:r>
            <a:br>
              <a:rPr lang="en-US" sz="1600" dirty="0" smtClean="0">
                <a:ln>
                  <a:solidFill>
                    <a:schemeClr val="bg1">
                      <a:alpha val="0"/>
                    </a:schemeClr>
                  </a:solidFill>
                </a:ln>
                <a:gradFill>
                  <a:gsLst>
                    <a:gs pos="0">
                      <a:srgbClr val="595959"/>
                    </a:gs>
                    <a:gs pos="86000">
                      <a:srgbClr val="595959"/>
                    </a:gs>
                  </a:gsLst>
                  <a:lin ang="5400000" scaled="0"/>
                </a:gradFill>
              </a:rPr>
            </a:br>
            <a:r>
              <a:rPr lang="en-US" sz="1600" dirty="0" smtClean="0">
                <a:ln>
                  <a:solidFill>
                    <a:schemeClr val="bg1">
                      <a:alpha val="0"/>
                    </a:schemeClr>
                  </a:solidFill>
                </a:ln>
                <a:gradFill>
                  <a:gsLst>
                    <a:gs pos="0">
                      <a:srgbClr val="595959"/>
                    </a:gs>
                    <a:gs pos="86000">
                      <a:srgbClr val="595959"/>
                    </a:gs>
                  </a:gsLst>
                  <a:lin ang="5400000" scaled="0"/>
                </a:gradFill>
              </a:rPr>
              <a:t>Caching</a:t>
            </a:r>
            <a:endParaRPr lang="en-US" sz="1600" dirty="0">
              <a:ln>
                <a:solidFill>
                  <a:schemeClr val="bg1">
                    <a:alpha val="0"/>
                  </a:schemeClr>
                </a:solidFill>
              </a:ln>
              <a:gradFill>
                <a:gsLst>
                  <a:gs pos="0">
                    <a:srgbClr val="595959"/>
                  </a:gs>
                  <a:gs pos="86000">
                    <a:srgbClr val="595959"/>
                  </a:gs>
                </a:gsLst>
                <a:lin ang="5400000" scaled="0"/>
              </a:gradFill>
            </a:endParaRPr>
          </a:p>
        </p:txBody>
      </p:sp>
      <p:grpSp>
        <p:nvGrpSpPr>
          <p:cNvPr id="35" name="Group 34"/>
          <p:cNvGrpSpPr/>
          <p:nvPr/>
        </p:nvGrpSpPr>
        <p:grpSpPr>
          <a:xfrm>
            <a:off x="591563" y="4260428"/>
            <a:ext cx="1627656" cy="1071489"/>
            <a:chOff x="13073063" y="587375"/>
            <a:chExt cx="19038888" cy="12533313"/>
          </a:xfrm>
          <a:solidFill>
            <a:schemeClr val="accent4"/>
          </a:solidFill>
        </p:grpSpPr>
        <p:sp>
          <p:nvSpPr>
            <p:cNvPr id="36" name="Freeform 12"/>
            <p:cNvSpPr>
              <a:spLocks/>
            </p:cNvSpPr>
            <p:nvPr/>
          </p:nvSpPr>
          <p:spPr bwMode="auto">
            <a:xfrm>
              <a:off x="13073063" y="5135563"/>
              <a:ext cx="3543300" cy="552132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13"/>
            <p:cNvSpPr>
              <a:spLocks/>
            </p:cNvSpPr>
            <p:nvPr/>
          </p:nvSpPr>
          <p:spPr bwMode="auto">
            <a:xfrm>
              <a:off x="21409025" y="5135563"/>
              <a:ext cx="3584575" cy="552132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14"/>
            <p:cNvSpPr>
              <a:spLocks/>
            </p:cNvSpPr>
            <p:nvPr/>
          </p:nvSpPr>
          <p:spPr bwMode="auto">
            <a:xfrm>
              <a:off x="15495588" y="5421313"/>
              <a:ext cx="7038975" cy="7699375"/>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Oval 15"/>
            <p:cNvSpPr>
              <a:spLocks noChangeArrowheads="1"/>
            </p:cNvSpPr>
            <p:nvPr/>
          </p:nvSpPr>
          <p:spPr bwMode="auto">
            <a:xfrm>
              <a:off x="16748125" y="1066800"/>
              <a:ext cx="4660900" cy="46624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16"/>
            <p:cNvSpPr>
              <a:spLocks noEditPoints="1"/>
            </p:cNvSpPr>
            <p:nvPr/>
          </p:nvSpPr>
          <p:spPr bwMode="auto">
            <a:xfrm>
              <a:off x="23055263" y="587375"/>
              <a:ext cx="9056688" cy="7851775"/>
            </a:xfrm>
            <a:custGeom>
              <a:avLst/>
              <a:gdLst>
                <a:gd name="T0" fmla="*/ 1840 w 2415"/>
                <a:gd name="T1" fmla="*/ 0 h 2094"/>
                <a:gd name="T2" fmla="*/ 348 w 2415"/>
                <a:gd name="T3" fmla="*/ 1482 h 2094"/>
                <a:gd name="T4" fmla="*/ 365 w 2415"/>
                <a:gd name="T5" fmla="*/ 1612 h 2094"/>
                <a:gd name="T6" fmla="*/ 492 w 2415"/>
                <a:gd name="T7" fmla="*/ 1682 h 2094"/>
                <a:gd name="T8" fmla="*/ 1001 w 2415"/>
                <a:gd name="T9" fmla="*/ 1739 h 2094"/>
                <a:gd name="T10" fmla="*/ 1036 w 2415"/>
                <a:gd name="T11" fmla="*/ 1756 h 2094"/>
                <a:gd name="T12" fmla="*/ 1032 w 2415"/>
                <a:gd name="T13" fmla="*/ 1845 h 2094"/>
                <a:gd name="T14" fmla="*/ 1002 w 2415"/>
                <a:gd name="T15" fmla="*/ 1859 h 2094"/>
                <a:gd name="T16" fmla="*/ 2411 w 2415"/>
                <a:gd name="T17" fmla="*/ 2038 h 2094"/>
                <a:gd name="T18" fmla="*/ 558 w 2415"/>
                <a:gd name="T19" fmla="*/ 1534 h 2094"/>
                <a:gd name="T20" fmla="*/ 484 w 2415"/>
                <a:gd name="T21" fmla="*/ 1550 h 2094"/>
                <a:gd name="T22" fmla="*/ 430 w 2415"/>
                <a:gd name="T23" fmla="*/ 1482 h 2094"/>
                <a:gd name="T24" fmla="*/ 575 w 2415"/>
                <a:gd name="T25" fmla="*/ 1480 h 2094"/>
                <a:gd name="T26" fmla="*/ 768 w 2415"/>
                <a:gd name="T27" fmla="*/ 1675 h 2094"/>
                <a:gd name="T28" fmla="*/ 604 w 2415"/>
                <a:gd name="T29" fmla="*/ 1678 h 2094"/>
                <a:gd name="T30" fmla="*/ 762 w 2415"/>
                <a:gd name="T31" fmla="*/ 1593 h 2094"/>
                <a:gd name="T32" fmla="*/ 795 w 2415"/>
                <a:gd name="T33" fmla="*/ 1536 h 2094"/>
                <a:gd name="T34" fmla="*/ 654 w 2415"/>
                <a:gd name="T35" fmla="*/ 1489 h 2094"/>
                <a:gd name="T36" fmla="*/ 770 w 2415"/>
                <a:gd name="T37" fmla="*/ 1468 h 2094"/>
                <a:gd name="T38" fmla="*/ 1035 w 2415"/>
                <a:gd name="T39" fmla="*/ 1673 h 2094"/>
                <a:gd name="T40" fmla="*/ 870 w 2415"/>
                <a:gd name="T41" fmla="*/ 1678 h 2094"/>
                <a:gd name="T42" fmla="*/ 1038 w 2415"/>
                <a:gd name="T43" fmla="*/ 1615 h 2094"/>
                <a:gd name="T44" fmla="*/ 882 w 2415"/>
                <a:gd name="T45" fmla="*/ 1536 h 2094"/>
                <a:gd name="T46" fmla="*/ 894 w 2415"/>
                <a:gd name="T47" fmla="*/ 1476 h 2094"/>
                <a:gd name="T48" fmla="*/ 928 w 2415"/>
                <a:gd name="T49" fmla="*/ 1468 h 2094"/>
                <a:gd name="T50" fmla="*/ 231 w 2415"/>
                <a:gd name="T51" fmla="*/ 1302 h 2094"/>
                <a:gd name="T52" fmla="*/ 1880 w 2415"/>
                <a:gd name="T53" fmla="*/ 1540 h 2094"/>
                <a:gd name="T54" fmla="*/ 1723 w 2415"/>
                <a:gd name="T55" fmla="*/ 1525 h 2094"/>
                <a:gd name="T56" fmla="*/ 1818 w 2415"/>
                <a:gd name="T57" fmla="*/ 1467 h 2094"/>
                <a:gd name="T58" fmla="*/ 1121 w 2415"/>
                <a:gd name="T59" fmla="*/ 1536 h 2094"/>
                <a:gd name="T60" fmla="*/ 1137 w 2415"/>
                <a:gd name="T61" fmla="*/ 1470 h 2094"/>
                <a:gd name="T62" fmla="*/ 1272 w 2415"/>
                <a:gd name="T63" fmla="*/ 1534 h 2094"/>
                <a:gd name="T64" fmla="*/ 1144 w 2415"/>
                <a:gd name="T65" fmla="*/ 1547 h 2094"/>
                <a:gd name="T66" fmla="*/ 1126 w 2415"/>
                <a:gd name="T67" fmla="*/ 1657 h 2094"/>
                <a:gd name="T68" fmla="*/ 1300 w 2415"/>
                <a:gd name="T69" fmla="*/ 1672 h 2094"/>
                <a:gd name="T70" fmla="*/ 1274 w 2415"/>
                <a:gd name="T71" fmla="*/ 1687 h 2094"/>
                <a:gd name="T72" fmla="*/ 1147 w 2415"/>
                <a:gd name="T73" fmla="*/ 1683 h 2094"/>
                <a:gd name="T74" fmla="*/ 1193 w 2415"/>
                <a:gd name="T75" fmla="*/ 1859 h 2094"/>
                <a:gd name="T76" fmla="*/ 1139 w 2415"/>
                <a:gd name="T77" fmla="*/ 1824 h 2094"/>
                <a:gd name="T78" fmla="*/ 1143 w 2415"/>
                <a:gd name="T79" fmla="*/ 1749 h 2094"/>
                <a:gd name="T80" fmla="*/ 1166 w 2415"/>
                <a:gd name="T81" fmla="*/ 1739 h 2094"/>
                <a:gd name="T82" fmla="*/ 1284 w 2415"/>
                <a:gd name="T83" fmla="*/ 1739 h 2094"/>
                <a:gd name="T84" fmla="*/ 1328 w 2415"/>
                <a:gd name="T85" fmla="*/ 1790 h 2094"/>
                <a:gd name="T86" fmla="*/ 1472 w 2415"/>
                <a:gd name="T87" fmla="*/ 1481 h 2094"/>
                <a:gd name="T88" fmla="*/ 1607 w 2415"/>
                <a:gd name="T89" fmla="*/ 1473 h 2094"/>
                <a:gd name="T90" fmla="*/ 1630 w 2415"/>
                <a:gd name="T91" fmla="*/ 1545 h 2094"/>
                <a:gd name="T92" fmla="*/ 1505 w 2415"/>
                <a:gd name="T93" fmla="*/ 1541 h 2094"/>
                <a:gd name="T94" fmla="*/ 1525 w 2415"/>
                <a:gd name="T95" fmla="*/ 1596 h 2094"/>
                <a:gd name="T96" fmla="*/ 1712 w 2415"/>
                <a:gd name="T97" fmla="*/ 1672 h 2094"/>
                <a:gd name="T98" fmla="*/ 1686 w 2415"/>
                <a:gd name="T99" fmla="*/ 1687 h 2094"/>
                <a:gd name="T100" fmla="*/ 1790 w 2415"/>
                <a:gd name="T101" fmla="*/ 1847 h 2094"/>
                <a:gd name="T102" fmla="*/ 1649 w 2415"/>
                <a:gd name="T103" fmla="*/ 1857 h 2094"/>
                <a:gd name="T104" fmla="*/ 1603 w 2415"/>
                <a:gd name="T105" fmla="*/ 1737 h 2094"/>
                <a:gd name="T106" fmla="*/ 1763 w 2415"/>
                <a:gd name="T107" fmla="*/ 1765 h 2094"/>
                <a:gd name="T108" fmla="*/ 1770 w 2415"/>
                <a:gd name="T109" fmla="*/ 1604 h 2094"/>
                <a:gd name="T110" fmla="*/ 1975 w 2415"/>
                <a:gd name="T111" fmla="*/ 1676 h 2094"/>
                <a:gd name="T112" fmla="*/ 1814 w 2415"/>
                <a:gd name="T113" fmla="*/ 1675 h 2094"/>
                <a:gd name="T114" fmla="*/ 1891 w 2415"/>
                <a:gd name="T115" fmla="*/ 1824 h 2094"/>
                <a:gd name="T116" fmla="*/ 1979 w 2415"/>
                <a:gd name="T117" fmla="*/ 1736 h 2094"/>
                <a:gd name="T118" fmla="*/ 2089 w 2415"/>
                <a:gd name="T119" fmla="*/ 1829 h 2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15" h="2094">
                  <a:moveTo>
                    <a:pt x="2389" y="1883"/>
                  </a:moveTo>
                  <a:cubicBezTo>
                    <a:pt x="2381" y="1875"/>
                    <a:pt x="2375" y="1868"/>
                    <a:pt x="2369" y="1860"/>
                  </a:cubicBezTo>
                  <a:cubicBezTo>
                    <a:pt x="2335" y="1820"/>
                    <a:pt x="2301" y="1780"/>
                    <a:pt x="2267" y="1740"/>
                  </a:cubicBezTo>
                  <a:cubicBezTo>
                    <a:pt x="2191" y="1651"/>
                    <a:pt x="2117" y="1563"/>
                    <a:pt x="2041" y="1475"/>
                  </a:cubicBezTo>
                  <a:cubicBezTo>
                    <a:pt x="2038" y="1471"/>
                    <a:pt x="2034" y="1465"/>
                    <a:pt x="2030" y="1461"/>
                  </a:cubicBezTo>
                  <a:cubicBezTo>
                    <a:pt x="2014" y="1443"/>
                    <a:pt x="1991" y="1432"/>
                    <a:pt x="1968" y="1424"/>
                  </a:cubicBezTo>
                  <a:cubicBezTo>
                    <a:pt x="1944" y="1416"/>
                    <a:pt x="1918" y="1411"/>
                    <a:pt x="1892" y="1410"/>
                  </a:cubicBezTo>
                  <a:cubicBezTo>
                    <a:pt x="1982" y="1386"/>
                    <a:pt x="2049" y="1306"/>
                    <a:pt x="2049" y="1209"/>
                  </a:cubicBezTo>
                  <a:cubicBezTo>
                    <a:pt x="2049" y="208"/>
                    <a:pt x="2049" y="208"/>
                    <a:pt x="2049" y="208"/>
                  </a:cubicBezTo>
                  <a:cubicBezTo>
                    <a:pt x="2049" y="93"/>
                    <a:pt x="1954" y="0"/>
                    <a:pt x="1840" y="0"/>
                  </a:cubicBezTo>
                  <a:cubicBezTo>
                    <a:pt x="209" y="0"/>
                    <a:pt x="209" y="0"/>
                    <a:pt x="209" y="0"/>
                  </a:cubicBezTo>
                  <a:cubicBezTo>
                    <a:pt x="94" y="0"/>
                    <a:pt x="0" y="93"/>
                    <a:pt x="0" y="208"/>
                  </a:cubicBezTo>
                  <a:cubicBezTo>
                    <a:pt x="0" y="1209"/>
                    <a:pt x="0" y="1209"/>
                    <a:pt x="0" y="1209"/>
                  </a:cubicBezTo>
                  <a:cubicBezTo>
                    <a:pt x="0" y="1215"/>
                    <a:pt x="0" y="1220"/>
                    <a:pt x="1" y="1226"/>
                  </a:cubicBezTo>
                  <a:cubicBezTo>
                    <a:pt x="85" y="1281"/>
                    <a:pt x="176" y="1358"/>
                    <a:pt x="263" y="1469"/>
                  </a:cubicBezTo>
                  <a:cubicBezTo>
                    <a:pt x="275" y="1469"/>
                    <a:pt x="287" y="1470"/>
                    <a:pt x="297" y="1470"/>
                  </a:cubicBezTo>
                  <a:cubicBezTo>
                    <a:pt x="310" y="1470"/>
                    <a:pt x="326" y="1467"/>
                    <a:pt x="338" y="1473"/>
                  </a:cubicBezTo>
                  <a:cubicBezTo>
                    <a:pt x="340" y="1474"/>
                    <a:pt x="341" y="1475"/>
                    <a:pt x="342" y="1475"/>
                  </a:cubicBezTo>
                  <a:cubicBezTo>
                    <a:pt x="342" y="1475"/>
                    <a:pt x="342" y="1476"/>
                    <a:pt x="343" y="1476"/>
                  </a:cubicBezTo>
                  <a:cubicBezTo>
                    <a:pt x="345" y="1477"/>
                    <a:pt x="348" y="1480"/>
                    <a:pt x="348" y="1482"/>
                  </a:cubicBezTo>
                  <a:cubicBezTo>
                    <a:pt x="349" y="1484"/>
                    <a:pt x="349" y="1487"/>
                    <a:pt x="347" y="1489"/>
                  </a:cubicBezTo>
                  <a:cubicBezTo>
                    <a:pt x="345" y="1491"/>
                    <a:pt x="345" y="1491"/>
                    <a:pt x="345" y="1491"/>
                  </a:cubicBezTo>
                  <a:cubicBezTo>
                    <a:pt x="343" y="1497"/>
                    <a:pt x="338" y="1506"/>
                    <a:pt x="335" y="1511"/>
                  </a:cubicBezTo>
                  <a:cubicBezTo>
                    <a:pt x="325" y="1528"/>
                    <a:pt x="325" y="1528"/>
                    <a:pt x="325" y="1528"/>
                  </a:cubicBezTo>
                  <a:cubicBezTo>
                    <a:pt x="324" y="1531"/>
                    <a:pt x="321" y="1534"/>
                    <a:pt x="318" y="1537"/>
                  </a:cubicBezTo>
                  <a:cubicBezTo>
                    <a:pt x="316" y="1537"/>
                    <a:pt x="315" y="1538"/>
                    <a:pt x="314" y="1539"/>
                  </a:cubicBezTo>
                  <a:cubicBezTo>
                    <a:pt x="330" y="1563"/>
                    <a:pt x="346" y="1589"/>
                    <a:pt x="362" y="1615"/>
                  </a:cubicBezTo>
                  <a:cubicBezTo>
                    <a:pt x="362" y="1615"/>
                    <a:pt x="363" y="1615"/>
                    <a:pt x="363" y="1615"/>
                  </a:cubicBezTo>
                  <a:cubicBezTo>
                    <a:pt x="363" y="1614"/>
                    <a:pt x="364" y="1613"/>
                    <a:pt x="364" y="1612"/>
                  </a:cubicBezTo>
                  <a:cubicBezTo>
                    <a:pt x="364" y="1612"/>
                    <a:pt x="364" y="1612"/>
                    <a:pt x="365" y="1612"/>
                  </a:cubicBezTo>
                  <a:cubicBezTo>
                    <a:pt x="383" y="1587"/>
                    <a:pt x="425" y="1592"/>
                    <a:pt x="452" y="1592"/>
                  </a:cubicBezTo>
                  <a:cubicBezTo>
                    <a:pt x="459" y="1592"/>
                    <a:pt x="479" y="1590"/>
                    <a:pt x="496" y="1592"/>
                  </a:cubicBezTo>
                  <a:cubicBezTo>
                    <a:pt x="502" y="1592"/>
                    <a:pt x="508" y="1592"/>
                    <a:pt x="512" y="1593"/>
                  </a:cubicBezTo>
                  <a:cubicBezTo>
                    <a:pt x="515" y="1594"/>
                    <a:pt x="518" y="1595"/>
                    <a:pt x="520" y="1596"/>
                  </a:cubicBezTo>
                  <a:cubicBezTo>
                    <a:pt x="526" y="1599"/>
                    <a:pt x="531" y="1605"/>
                    <a:pt x="531" y="1611"/>
                  </a:cubicBezTo>
                  <a:cubicBezTo>
                    <a:pt x="531" y="1612"/>
                    <a:pt x="531" y="1612"/>
                    <a:pt x="531" y="1613"/>
                  </a:cubicBezTo>
                  <a:cubicBezTo>
                    <a:pt x="531" y="1614"/>
                    <a:pt x="531" y="1615"/>
                    <a:pt x="531" y="1616"/>
                  </a:cubicBezTo>
                  <a:cubicBezTo>
                    <a:pt x="513" y="1663"/>
                    <a:pt x="513" y="1663"/>
                    <a:pt x="513" y="1663"/>
                  </a:cubicBezTo>
                  <a:cubicBezTo>
                    <a:pt x="512" y="1667"/>
                    <a:pt x="509" y="1671"/>
                    <a:pt x="506" y="1674"/>
                  </a:cubicBezTo>
                  <a:cubicBezTo>
                    <a:pt x="502" y="1677"/>
                    <a:pt x="497" y="1680"/>
                    <a:pt x="492" y="1682"/>
                  </a:cubicBezTo>
                  <a:cubicBezTo>
                    <a:pt x="492" y="1683"/>
                    <a:pt x="491" y="1683"/>
                    <a:pt x="491" y="1683"/>
                  </a:cubicBezTo>
                  <a:cubicBezTo>
                    <a:pt x="484" y="1686"/>
                    <a:pt x="477" y="1688"/>
                    <a:pt x="469" y="1690"/>
                  </a:cubicBezTo>
                  <a:cubicBezTo>
                    <a:pt x="467" y="1690"/>
                    <a:pt x="467" y="1690"/>
                    <a:pt x="467" y="1690"/>
                  </a:cubicBezTo>
                  <a:cubicBezTo>
                    <a:pt x="465" y="1690"/>
                    <a:pt x="464" y="1690"/>
                    <a:pt x="463" y="1690"/>
                  </a:cubicBezTo>
                  <a:cubicBezTo>
                    <a:pt x="449" y="1691"/>
                    <a:pt x="433" y="1690"/>
                    <a:pt x="418" y="1690"/>
                  </a:cubicBezTo>
                  <a:cubicBezTo>
                    <a:pt x="413" y="1690"/>
                    <a:pt x="409" y="1690"/>
                    <a:pt x="404" y="1690"/>
                  </a:cubicBezTo>
                  <a:cubicBezTo>
                    <a:pt x="412" y="1706"/>
                    <a:pt x="420" y="1723"/>
                    <a:pt x="428" y="1739"/>
                  </a:cubicBezTo>
                  <a:cubicBezTo>
                    <a:pt x="592" y="1739"/>
                    <a:pt x="954" y="1738"/>
                    <a:pt x="971" y="1738"/>
                  </a:cubicBezTo>
                  <a:cubicBezTo>
                    <a:pt x="977" y="1738"/>
                    <a:pt x="985" y="1738"/>
                    <a:pt x="992" y="1738"/>
                  </a:cubicBezTo>
                  <a:cubicBezTo>
                    <a:pt x="995" y="1738"/>
                    <a:pt x="998" y="1738"/>
                    <a:pt x="1001" y="1739"/>
                  </a:cubicBezTo>
                  <a:cubicBezTo>
                    <a:pt x="1002" y="1739"/>
                    <a:pt x="1002" y="1739"/>
                    <a:pt x="1002" y="1739"/>
                  </a:cubicBezTo>
                  <a:cubicBezTo>
                    <a:pt x="1004" y="1739"/>
                    <a:pt x="1007" y="1739"/>
                    <a:pt x="1009" y="1740"/>
                  </a:cubicBezTo>
                  <a:cubicBezTo>
                    <a:pt x="1010" y="1740"/>
                    <a:pt x="1010" y="1740"/>
                    <a:pt x="1010" y="1740"/>
                  </a:cubicBezTo>
                  <a:cubicBezTo>
                    <a:pt x="1013" y="1741"/>
                    <a:pt x="1016" y="1742"/>
                    <a:pt x="1018" y="1743"/>
                  </a:cubicBezTo>
                  <a:cubicBezTo>
                    <a:pt x="1019" y="1743"/>
                    <a:pt x="1019" y="1743"/>
                    <a:pt x="1019" y="1743"/>
                  </a:cubicBezTo>
                  <a:cubicBezTo>
                    <a:pt x="1021" y="1744"/>
                    <a:pt x="1023" y="1745"/>
                    <a:pt x="1025" y="1746"/>
                  </a:cubicBezTo>
                  <a:cubicBezTo>
                    <a:pt x="1025" y="1746"/>
                    <a:pt x="1025" y="1746"/>
                    <a:pt x="1026" y="1746"/>
                  </a:cubicBezTo>
                  <a:cubicBezTo>
                    <a:pt x="1026" y="1747"/>
                    <a:pt x="1026" y="1747"/>
                    <a:pt x="1026" y="1747"/>
                  </a:cubicBezTo>
                  <a:cubicBezTo>
                    <a:pt x="1028" y="1748"/>
                    <a:pt x="1029" y="1749"/>
                    <a:pt x="1030" y="1750"/>
                  </a:cubicBezTo>
                  <a:cubicBezTo>
                    <a:pt x="1032" y="1751"/>
                    <a:pt x="1034" y="1753"/>
                    <a:pt x="1036" y="1756"/>
                  </a:cubicBezTo>
                  <a:cubicBezTo>
                    <a:pt x="1038" y="1759"/>
                    <a:pt x="1040" y="1763"/>
                    <a:pt x="1040" y="1768"/>
                  </a:cubicBezTo>
                  <a:cubicBezTo>
                    <a:pt x="1040" y="1771"/>
                    <a:pt x="1040" y="1771"/>
                    <a:pt x="1040" y="1771"/>
                  </a:cubicBezTo>
                  <a:cubicBezTo>
                    <a:pt x="1040" y="1785"/>
                    <a:pt x="1040" y="1801"/>
                    <a:pt x="1040" y="1815"/>
                  </a:cubicBezTo>
                  <a:cubicBezTo>
                    <a:pt x="1040" y="1819"/>
                    <a:pt x="1041" y="1822"/>
                    <a:pt x="1040" y="1826"/>
                  </a:cubicBezTo>
                  <a:cubicBezTo>
                    <a:pt x="1040" y="1828"/>
                    <a:pt x="1040" y="1830"/>
                    <a:pt x="1039" y="1832"/>
                  </a:cubicBezTo>
                  <a:cubicBezTo>
                    <a:pt x="1039" y="1834"/>
                    <a:pt x="1039" y="1834"/>
                    <a:pt x="1039" y="1834"/>
                  </a:cubicBezTo>
                  <a:cubicBezTo>
                    <a:pt x="1038" y="1836"/>
                    <a:pt x="1038" y="1838"/>
                    <a:pt x="1037" y="1839"/>
                  </a:cubicBezTo>
                  <a:cubicBezTo>
                    <a:pt x="1037" y="1839"/>
                    <a:pt x="1037" y="1839"/>
                    <a:pt x="1037" y="1840"/>
                  </a:cubicBezTo>
                  <a:cubicBezTo>
                    <a:pt x="1036" y="1840"/>
                    <a:pt x="1036" y="1840"/>
                    <a:pt x="1036" y="1840"/>
                  </a:cubicBezTo>
                  <a:cubicBezTo>
                    <a:pt x="1035" y="1842"/>
                    <a:pt x="1034" y="1844"/>
                    <a:pt x="1032" y="1845"/>
                  </a:cubicBezTo>
                  <a:cubicBezTo>
                    <a:pt x="1030" y="1847"/>
                    <a:pt x="1029" y="1848"/>
                    <a:pt x="1027" y="1850"/>
                  </a:cubicBezTo>
                  <a:cubicBezTo>
                    <a:pt x="1026" y="1850"/>
                    <a:pt x="1026" y="1850"/>
                    <a:pt x="1026" y="1850"/>
                  </a:cubicBezTo>
                  <a:cubicBezTo>
                    <a:pt x="1025" y="1851"/>
                    <a:pt x="1025" y="1851"/>
                    <a:pt x="1025" y="1851"/>
                  </a:cubicBezTo>
                  <a:cubicBezTo>
                    <a:pt x="1023" y="1852"/>
                    <a:pt x="1021" y="1853"/>
                    <a:pt x="1019" y="1854"/>
                  </a:cubicBezTo>
                  <a:cubicBezTo>
                    <a:pt x="1019" y="1854"/>
                    <a:pt x="1019" y="1854"/>
                    <a:pt x="1018" y="1854"/>
                  </a:cubicBezTo>
                  <a:cubicBezTo>
                    <a:pt x="1017" y="1855"/>
                    <a:pt x="1015" y="1856"/>
                    <a:pt x="1013" y="1856"/>
                  </a:cubicBezTo>
                  <a:cubicBezTo>
                    <a:pt x="1012" y="1856"/>
                    <a:pt x="1011" y="1857"/>
                    <a:pt x="1010" y="1857"/>
                  </a:cubicBezTo>
                  <a:cubicBezTo>
                    <a:pt x="1010" y="1857"/>
                    <a:pt x="1010" y="1857"/>
                    <a:pt x="1009" y="1857"/>
                  </a:cubicBezTo>
                  <a:cubicBezTo>
                    <a:pt x="1009" y="1857"/>
                    <a:pt x="1008" y="1857"/>
                    <a:pt x="1008" y="1858"/>
                  </a:cubicBezTo>
                  <a:cubicBezTo>
                    <a:pt x="1006" y="1858"/>
                    <a:pt x="1004" y="1858"/>
                    <a:pt x="1002" y="1859"/>
                  </a:cubicBezTo>
                  <a:cubicBezTo>
                    <a:pt x="1000" y="1859"/>
                    <a:pt x="998" y="1859"/>
                    <a:pt x="997" y="1859"/>
                  </a:cubicBezTo>
                  <a:cubicBezTo>
                    <a:pt x="995" y="1860"/>
                    <a:pt x="993" y="1860"/>
                    <a:pt x="991" y="1860"/>
                  </a:cubicBezTo>
                  <a:cubicBezTo>
                    <a:pt x="991" y="1860"/>
                    <a:pt x="990" y="1860"/>
                    <a:pt x="989" y="1860"/>
                  </a:cubicBezTo>
                  <a:cubicBezTo>
                    <a:pt x="987" y="1860"/>
                    <a:pt x="987" y="1860"/>
                    <a:pt x="987" y="1860"/>
                  </a:cubicBezTo>
                  <a:cubicBezTo>
                    <a:pt x="976" y="1860"/>
                    <a:pt x="965" y="1860"/>
                    <a:pt x="955" y="1860"/>
                  </a:cubicBezTo>
                  <a:cubicBezTo>
                    <a:pt x="922" y="1860"/>
                    <a:pt x="668" y="1861"/>
                    <a:pt x="484" y="1862"/>
                  </a:cubicBezTo>
                  <a:cubicBezTo>
                    <a:pt x="517" y="1942"/>
                    <a:pt x="531" y="2020"/>
                    <a:pt x="532" y="2094"/>
                  </a:cubicBezTo>
                  <a:cubicBezTo>
                    <a:pt x="1249" y="2094"/>
                    <a:pt x="2201" y="2094"/>
                    <a:pt x="2246" y="2094"/>
                  </a:cubicBezTo>
                  <a:cubicBezTo>
                    <a:pt x="2281" y="2094"/>
                    <a:pt x="2322" y="2090"/>
                    <a:pt x="2357" y="2083"/>
                  </a:cubicBezTo>
                  <a:cubicBezTo>
                    <a:pt x="2380" y="2079"/>
                    <a:pt x="2408" y="2066"/>
                    <a:pt x="2411" y="2038"/>
                  </a:cubicBezTo>
                  <a:cubicBezTo>
                    <a:pt x="2411" y="1941"/>
                    <a:pt x="2411" y="1941"/>
                    <a:pt x="2411" y="1941"/>
                  </a:cubicBezTo>
                  <a:cubicBezTo>
                    <a:pt x="2415" y="1919"/>
                    <a:pt x="2402" y="1898"/>
                    <a:pt x="2389" y="1883"/>
                  </a:cubicBezTo>
                  <a:close/>
                  <a:moveTo>
                    <a:pt x="566" y="1519"/>
                  </a:moveTo>
                  <a:cubicBezTo>
                    <a:pt x="566" y="1520"/>
                    <a:pt x="566" y="1520"/>
                    <a:pt x="566" y="1520"/>
                  </a:cubicBezTo>
                  <a:cubicBezTo>
                    <a:pt x="565" y="1522"/>
                    <a:pt x="564" y="1524"/>
                    <a:pt x="563" y="1526"/>
                  </a:cubicBezTo>
                  <a:cubicBezTo>
                    <a:pt x="563" y="1527"/>
                    <a:pt x="563" y="1527"/>
                    <a:pt x="563" y="1527"/>
                  </a:cubicBezTo>
                  <a:cubicBezTo>
                    <a:pt x="563" y="1528"/>
                    <a:pt x="562" y="1529"/>
                    <a:pt x="562" y="1529"/>
                  </a:cubicBezTo>
                  <a:cubicBezTo>
                    <a:pt x="562" y="1530"/>
                    <a:pt x="561" y="1530"/>
                    <a:pt x="561" y="1531"/>
                  </a:cubicBezTo>
                  <a:cubicBezTo>
                    <a:pt x="561" y="1531"/>
                    <a:pt x="560" y="1532"/>
                    <a:pt x="560" y="1533"/>
                  </a:cubicBezTo>
                  <a:cubicBezTo>
                    <a:pt x="558" y="1533"/>
                    <a:pt x="558" y="1533"/>
                    <a:pt x="558" y="1534"/>
                  </a:cubicBezTo>
                  <a:cubicBezTo>
                    <a:pt x="557" y="1534"/>
                    <a:pt x="557" y="1534"/>
                    <a:pt x="557" y="1534"/>
                  </a:cubicBezTo>
                  <a:cubicBezTo>
                    <a:pt x="556" y="1536"/>
                    <a:pt x="556" y="1536"/>
                    <a:pt x="556" y="1537"/>
                  </a:cubicBezTo>
                  <a:cubicBezTo>
                    <a:pt x="554" y="1538"/>
                    <a:pt x="553" y="1539"/>
                    <a:pt x="551" y="1540"/>
                  </a:cubicBezTo>
                  <a:cubicBezTo>
                    <a:pt x="549" y="1541"/>
                    <a:pt x="547" y="1542"/>
                    <a:pt x="546" y="1543"/>
                  </a:cubicBezTo>
                  <a:cubicBezTo>
                    <a:pt x="545" y="1543"/>
                    <a:pt x="545" y="1543"/>
                    <a:pt x="545" y="1543"/>
                  </a:cubicBezTo>
                  <a:cubicBezTo>
                    <a:pt x="544" y="1544"/>
                    <a:pt x="544" y="1544"/>
                    <a:pt x="544" y="1544"/>
                  </a:cubicBezTo>
                  <a:cubicBezTo>
                    <a:pt x="538" y="1546"/>
                    <a:pt x="532" y="1548"/>
                    <a:pt x="526" y="1549"/>
                  </a:cubicBezTo>
                  <a:cubicBezTo>
                    <a:pt x="524" y="1549"/>
                    <a:pt x="522" y="1549"/>
                    <a:pt x="520" y="1549"/>
                  </a:cubicBezTo>
                  <a:cubicBezTo>
                    <a:pt x="520" y="1549"/>
                    <a:pt x="520" y="1550"/>
                    <a:pt x="519" y="1550"/>
                  </a:cubicBezTo>
                  <a:cubicBezTo>
                    <a:pt x="508" y="1551"/>
                    <a:pt x="496" y="1550"/>
                    <a:pt x="484" y="1550"/>
                  </a:cubicBezTo>
                  <a:cubicBezTo>
                    <a:pt x="435" y="1550"/>
                    <a:pt x="435" y="1550"/>
                    <a:pt x="435" y="1550"/>
                  </a:cubicBezTo>
                  <a:cubicBezTo>
                    <a:pt x="425" y="1550"/>
                    <a:pt x="408" y="1548"/>
                    <a:pt x="403" y="1537"/>
                  </a:cubicBezTo>
                  <a:cubicBezTo>
                    <a:pt x="403" y="1536"/>
                    <a:pt x="403" y="1534"/>
                    <a:pt x="403" y="1533"/>
                  </a:cubicBezTo>
                  <a:cubicBezTo>
                    <a:pt x="403" y="1532"/>
                    <a:pt x="403" y="1532"/>
                    <a:pt x="403" y="1531"/>
                  </a:cubicBezTo>
                  <a:cubicBezTo>
                    <a:pt x="404" y="1527"/>
                    <a:pt x="408" y="1523"/>
                    <a:pt x="410" y="1519"/>
                  </a:cubicBezTo>
                  <a:cubicBezTo>
                    <a:pt x="414" y="1509"/>
                    <a:pt x="418" y="1494"/>
                    <a:pt x="426" y="1486"/>
                  </a:cubicBezTo>
                  <a:cubicBezTo>
                    <a:pt x="426" y="1485"/>
                    <a:pt x="427" y="1485"/>
                    <a:pt x="427" y="1485"/>
                  </a:cubicBezTo>
                  <a:cubicBezTo>
                    <a:pt x="428" y="1484"/>
                    <a:pt x="428" y="1484"/>
                    <a:pt x="428" y="1483"/>
                  </a:cubicBezTo>
                  <a:cubicBezTo>
                    <a:pt x="429" y="1483"/>
                    <a:pt x="429" y="1483"/>
                    <a:pt x="429" y="1483"/>
                  </a:cubicBezTo>
                  <a:cubicBezTo>
                    <a:pt x="430" y="1482"/>
                    <a:pt x="430" y="1482"/>
                    <a:pt x="430" y="1482"/>
                  </a:cubicBezTo>
                  <a:cubicBezTo>
                    <a:pt x="431" y="1481"/>
                    <a:pt x="431" y="1481"/>
                    <a:pt x="431" y="1481"/>
                  </a:cubicBezTo>
                  <a:cubicBezTo>
                    <a:pt x="439" y="1476"/>
                    <a:pt x="447" y="1473"/>
                    <a:pt x="456" y="1472"/>
                  </a:cubicBezTo>
                  <a:cubicBezTo>
                    <a:pt x="456" y="1472"/>
                    <a:pt x="456" y="1471"/>
                    <a:pt x="457" y="1471"/>
                  </a:cubicBezTo>
                  <a:cubicBezTo>
                    <a:pt x="462" y="1470"/>
                    <a:pt x="467" y="1470"/>
                    <a:pt x="473" y="1470"/>
                  </a:cubicBezTo>
                  <a:cubicBezTo>
                    <a:pt x="503" y="1470"/>
                    <a:pt x="503" y="1470"/>
                    <a:pt x="503" y="1470"/>
                  </a:cubicBezTo>
                  <a:cubicBezTo>
                    <a:pt x="512" y="1470"/>
                    <a:pt x="521" y="1470"/>
                    <a:pt x="531" y="1470"/>
                  </a:cubicBezTo>
                  <a:cubicBezTo>
                    <a:pt x="544" y="1470"/>
                    <a:pt x="563" y="1467"/>
                    <a:pt x="573" y="1477"/>
                  </a:cubicBezTo>
                  <a:cubicBezTo>
                    <a:pt x="573" y="1478"/>
                    <a:pt x="574" y="1478"/>
                    <a:pt x="574" y="1479"/>
                  </a:cubicBezTo>
                  <a:cubicBezTo>
                    <a:pt x="575" y="1479"/>
                    <a:pt x="575" y="1479"/>
                    <a:pt x="575" y="1479"/>
                  </a:cubicBezTo>
                  <a:cubicBezTo>
                    <a:pt x="575" y="1480"/>
                    <a:pt x="575" y="1480"/>
                    <a:pt x="575" y="1480"/>
                  </a:cubicBezTo>
                  <a:cubicBezTo>
                    <a:pt x="576" y="1480"/>
                    <a:pt x="576" y="1481"/>
                    <a:pt x="576" y="1481"/>
                  </a:cubicBezTo>
                  <a:cubicBezTo>
                    <a:pt x="577" y="1483"/>
                    <a:pt x="577" y="1485"/>
                    <a:pt x="577" y="1487"/>
                  </a:cubicBezTo>
                  <a:cubicBezTo>
                    <a:pt x="576" y="1497"/>
                    <a:pt x="568" y="1513"/>
                    <a:pt x="566" y="1519"/>
                  </a:cubicBezTo>
                  <a:close/>
                  <a:moveTo>
                    <a:pt x="784" y="1616"/>
                  </a:moveTo>
                  <a:cubicBezTo>
                    <a:pt x="784" y="1618"/>
                    <a:pt x="784" y="1618"/>
                    <a:pt x="784" y="1618"/>
                  </a:cubicBezTo>
                  <a:cubicBezTo>
                    <a:pt x="783" y="1625"/>
                    <a:pt x="781" y="1632"/>
                    <a:pt x="780" y="1639"/>
                  </a:cubicBezTo>
                  <a:cubicBezTo>
                    <a:pt x="776" y="1662"/>
                    <a:pt x="776" y="1662"/>
                    <a:pt x="776" y="1662"/>
                  </a:cubicBezTo>
                  <a:cubicBezTo>
                    <a:pt x="776" y="1667"/>
                    <a:pt x="774" y="1670"/>
                    <a:pt x="770" y="1673"/>
                  </a:cubicBezTo>
                  <a:cubicBezTo>
                    <a:pt x="770" y="1674"/>
                    <a:pt x="769" y="1674"/>
                    <a:pt x="769" y="1674"/>
                  </a:cubicBezTo>
                  <a:cubicBezTo>
                    <a:pt x="769" y="1675"/>
                    <a:pt x="768" y="1675"/>
                    <a:pt x="768" y="1675"/>
                  </a:cubicBezTo>
                  <a:cubicBezTo>
                    <a:pt x="767" y="1676"/>
                    <a:pt x="766" y="1677"/>
                    <a:pt x="765" y="1678"/>
                  </a:cubicBezTo>
                  <a:cubicBezTo>
                    <a:pt x="759" y="1683"/>
                    <a:pt x="751" y="1686"/>
                    <a:pt x="744" y="1687"/>
                  </a:cubicBezTo>
                  <a:cubicBezTo>
                    <a:pt x="744" y="1688"/>
                    <a:pt x="744" y="1688"/>
                    <a:pt x="744" y="1688"/>
                  </a:cubicBezTo>
                  <a:cubicBezTo>
                    <a:pt x="743" y="1688"/>
                    <a:pt x="743" y="1688"/>
                    <a:pt x="743" y="1688"/>
                  </a:cubicBezTo>
                  <a:cubicBezTo>
                    <a:pt x="740" y="1688"/>
                    <a:pt x="738" y="1689"/>
                    <a:pt x="735" y="1689"/>
                  </a:cubicBezTo>
                  <a:cubicBezTo>
                    <a:pt x="735" y="1689"/>
                    <a:pt x="734" y="1689"/>
                    <a:pt x="733" y="1689"/>
                  </a:cubicBezTo>
                  <a:cubicBezTo>
                    <a:pt x="730" y="1689"/>
                    <a:pt x="728" y="1690"/>
                    <a:pt x="725" y="1690"/>
                  </a:cubicBezTo>
                  <a:cubicBezTo>
                    <a:pt x="639" y="1690"/>
                    <a:pt x="639" y="1690"/>
                    <a:pt x="639" y="1690"/>
                  </a:cubicBezTo>
                  <a:cubicBezTo>
                    <a:pt x="629" y="1690"/>
                    <a:pt x="617" y="1688"/>
                    <a:pt x="609" y="1682"/>
                  </a:cubicBezTo>
                  <a:cubicBezTo>
                    <a:pt x="607" y="1681"/>
                    <a:pt x="606" y="1680"/>
                    <a:pt x="604" y="1678"/>
                  </a:cubicBezTo>
                  <a:cubicBezTo>
                    <a:pt x="603" y="1677"/>
                    <a:pt x="603" y="1676"/>
                    <a:pt x="602" y="1675"/>
                  </a:cubicBezTo>
                  <a:cubicBezTo>
                    <a:pt x="602" y="1674"/>
                    <a:pt x="602" y="1674"/>
                    <a:pt x="602" y="1674"/>
                  </a:cubicBezTo>
                  <a:cubicBezTo>
                    <a:pt x="600" y="1671"/>
                    <a:pt x="600" y="1667"/>
                    <a:pt x="601" y="1663"/>
                  </a:cubicBezTo>
                  <a:cubicBezTo>
                    <a:pt x="603" y="1657"/>
                    <a:pt x="603" y="1657"/>
                    <a:pt x="603" y="1657"/>
                  </a:cubicBezTo>
                  <a:cubicBezTo>
                    <a:pt x="603" y="1656"/>
                    <a:pt x="603" y="1655"/>
                    <a:pt x="604" y="1654"/>
                  </a:cubicBezTo>
                  <a:cubicBezTo>
                    <a:pt x="615" y="1616"/>
                    <a:pt x="615" y="1616"/>
                    <a:pt x="615" y="1616"/>
                  </a:cubicBezTo>
                  <a:cubicBezTo>
                    <a:pt x="615" y="1615"/>
                    <a:pt x="615" y="1615"/>
                    <a:pt x="616" y="1614"/>
                  </a:cubicBezTo>
                  <a:cubicBezTo>
                    <a:pt x="628" y="1585"/>
                    <a:pt x="681" y="1591"/>
                    <a:pt x="705" y="1591"/>
                  </a:cubicBezTo>
                  <a:cubicBezTo>
                    <a:pt x="716" y="1591"/>
                    <a:pt x="735" y="1590"/>
                    <a:pt x="753" y="1591"/>
                  </a:cubicBezTo>
                  <a:cubicBezTo>
                    <a:pt x="756" y="1592"/>
                    <a:pt x="759" y="1592"/>
                    <a:pt x="762" y="1593"/>
                  </a:cubicBezTo>
                  <a:cubicBezTo>
                    <a:pt x="762" y="1593"/>
                    <a:pt x="762" y="1593"/>
                    <a:pt x="763" y="1593"/>
                  </a:cubicBezTo>
                  <a:cubicBezTo>
                    <a:pt x="771" y="1595"/>
                    <a:pt x="779" y="1599"/>
                    <a:pt x="782" y="1605"/>
                  </a:cubicBezTo>
                  <a:cubicBezTo>
                    <a:pt x="782" y="1606"/>
                    <a:pt x="782" y="1606"/>
                    <a:pt x="783" y="1606"/>
                  </a:cubicBezTo>
                  <a:cubicBezTo>
                    <a:pt x="783" y="1607"/>
                    <a:pt x="783" y="1607"/>
                    <a:pt x="783" y="1607"/>
                  </a:cubicBezTo>
                  <a:cubicBezTo>
                    <a:pt x="783" y="1608"/>
                    <a:pt x="783" y="1608"/>
                    <a:pt x="783" y="1608"/>
                  </a:cubicBezTo>
                  <a:cubicBezTo>
                    <a:pt x="784" y="1610"/>
                    <a:pt x="785" y="1613"/>
                    <a:pt x="784" y="1616"/>
                  </a:cubicBezTo>
                  <a:close/>
                  <a:moveTo>
                    <a:pt x="800" y="1524"/>
                  </a:moveTo>
                  <a:cubicBezTo>
                    <a:pt x="799" y="1527"/>
                    <a:pt x="799" y="1527"/>
                    <a:pt x="799" y="1527"/>
                  </a:cubicBezTo>
                  <a:cubicBezTo>
                    <a:pt x="799" y="1529"/>
                    <a:pt x="798" y="1531"/>
                    <a:pt x="796" y="1533"/>
                  </a:cubicBezTo>
                  <a:cubicBezTo>
                    <a:pt x="796" y="1534"/>
                    <a:pt x="795" y="1534"/>
                    <a:pt x="795" y="1536"/>
                  </a:cubicBezTo>
                  <a:cubicBezTo>
                    <a:pt x="795" y="1536"/>
                    <a:pt x="795" y="1536"/>
                    <a:pt x="794" y="1536"/>
                  </a:cubicBezTo>
                  <a:cubicBezTo>
                    <a:pt x="779" y="1554"/>
                    <a:pt x="736" y="1549"/>
                    <a:pt x="716" y="1549"/>
                  </a:cubicBezTo>
                  <a:cubicBezTo>
                    <a:pt x="703" y="1549"/>
                    <a:pt x="690" y="1549"/>
                    <a:pt x="677" y="1549"/>
                  </a:cubicBezTo>
                  <a:cubicBezTo>
                    <a:pt x="666" y="1549"/>
                    <a:pt x="648" y="1547"/>
                    <a:pt x="642" y="1536"/>
                  </a:cubicBezTo>
                  <a:cubicBezTo>
                    <a:pt x="642" y="1534"/>
                    <a:pt x="642" y="1533"/>
                    <a:pt x="642" y="1532"/>
                  </a:cubicBezTo>
                  <a:cubicBezTo>
                    <a:pt x="641" y="1532"/>
                    <a:pt x="641" y="1531"/>
                    <a:pt x="641" y="1530"/>
                  </a:cubicBezTo>
                  <a:cubicBezTo>
                    <a:pt x="641" y="1529"/>
                    <a:pt x="642" y="1528"/>
                    <a:pt x="642" y="1527"/>
                  </a:cubicBezTo>
                  <a:cubicBezTo>
                    <a:pt x="642" y="1524"/>
                    <a:pt x="644" y="1520"/>
                    <a:pt x="645" y="1518"/>
                  </a:cubicBezTo>
                  <a:cubicBezTo>
                    <a:pt x="647" y="1509"/>
                    <a:pt x="649" y="1498"/>
                    <a:pt x="654" y="1490"/>
                  </a:cubicBezTo>
                  <a:cubicBezTo>
                    <a:pt x="654" y="1489"/>
                    <a:pt x="654" y="1489"/>
                    <a:pt x="654" y="1489"/>
                  </a:cubicBezTo>
                  <a:cubicBezTo>
                    <a:pt x="655" y="1486"/>
                    <a:pt x="657" y="1483"/>
                    <a:pt x="659" y="1481"/>
                  </a:cubicBezTo>
                  <a:cubicBezTo>
                    <a:pt x="661" y="1480"/>
                    <a:pt x="662" y="1479"/>
                    <a:pt x="664" y="1478"/>
                  </a:cubicBezTo>
                  <a:cubicBezTo>
                    <a:pt x="669" y="1474"/>
                    <a:pt x="675" y="1472"/>
                    <a:pt x="682" y="1471"/>
                  </a:cubicBezTo>
                  <a:cubicBezTo>
                    <a:pt x="683" y="1471"/>
                    <a:pt x="683" y="1471"/>
                    <a:pt x="684" y="1471"/>
                  </a:cubicBezTo>
                  <a:cubicBezTo>
                    <a:pt x="688" y="1470"/>
                    <a:pt x="694" y="1468"/>
                    <a:pt x="699" y="1468"/>
                  </a:cubicBezTo>
                  <a:cubicBezTo>
                    <a:pt x="706" y="1468"/>
                    <a:pt x="706" y="1468"/>
                    <a:pt x="706" y="1468"/>
                  </a:cubicBezTo>
                  <a:cubicBezTo>
                    <a:pt x="708" y="1468"/>
                    <a:pt x="712" y="1468"/>
                    <a:pt x="714" y="1468"/>
                  </a:cubicBezTo>
                  <a:cubicBezTo>
                    <a:pt x="729" y="1468"/>
                    <a:pt x="746" y="1468"/>
                    <a:pt x="761" y="1468"/>
                  </a:cubicBezTo>
                  <a:cubicBezTo>
                    <a:pt x="763" y="1468"/>
                    <a:pt x="765" y="1468"/>
                    <a:pt x="768" y="1468"/>
                  </a:cubicBezTo>
                  <a:cubicBezTo>
                    <a:pt x="770" y="1468"/>
                    <a:pt x="770" y="1468"/>
                    <a:pt x="770" y="1468"/>
                  </a:cubicBezTo>
                  <a:cubicBezTo>
                    <a:pt x="771" y="1468"/>
                    <a:pt x="771" y="1468"/>
                    <a:pt x="773" y="1468"/>
                  </a:cubicBezTo>
                  <a:cubicBezTo>
                    <a:pt x="775" y="1468"/>
                    <a:pt x="777" y="1468"/>
                    <a:pt x="779" y="1470"/>
                  </a:cubicBezTo>
                  <a:cubicBezTo>
                    <a:pt x="791" y="1471"/>
                    <a:pt x="805" y="1474"/>
                    <a:pt x="807" y="1484"/>
                  </a:cubicBezTo>
                  <a:cubicBezTo>
                    <a:pt x="807" y="1485"/>
                    <a:pt x="807" y="1485"/>
                    <a:pt x="807" y="1485"/>
                  </a:cubicBezTo>
                  <a:cubicBezTo>
                    <a:pt x="807" y="1485"/>
                    <a:pt x="807" y="1485"/>
                    <a:pt x="807" y="1486"/>
                  </a:cubicBezTo>
                  <a:cubicBezTo>
                    <a:pt x="808" y="1497"/>
                    <a:pt x="803" y="1513"/>
                    <a:pt x="800" y="1524"/>
                  </a:cubicBezTo>
                  <a:close/>
                  <a:moveTo>
                    <a:pt x="1038" y="1639"/>
                  </a:moveTo>
                  <a:cubicBezTo>
                    <a:pt x="1038" y="1645"/>
                    <a:pt x="1038" y="1652"/>
                    <a:pt x="1038" y="1659"/>
                  </a:cubicBezTo>
                  <a:cubicBezTo>
                    <a:pt x="1038" y="1662"/>
                    <a:pt x="1038" y="1662"/>
                    <a:pt x="1038" y="1662"/>
                  </a:cubicBezTo>
                  <a:cubicBezTo>
                    <a:pt x="1038" y="1665"/>
                    <a:pt x="1037" y="1670"/>
                    <a:pt x="1035" y="1673"/>
                  </a:cubicBezTo>
                  <a:cubicBezTo>
                    <a:pt x="1034" y="1674"/>
                    <a:pt x="1034" y="1674"/>
                    <a:pt x="1034" y="1674"/>
                  </a:cubicBezTo>
                  <a:cubicBezTo>
                    <a:pt x="1033" y="1675"/>
                    <a:pt x="1032" y="1676"/>
                    <a:pt x="1031" y="1677"/>
                  </a:cubicBezTo>
                  <a:cubicBezTo>
                    <a:pt x="1026" y="1682"/>
                    <a:pt x="1019" y="1685"/>
                    <a:pt x="1010" y="1687"/>
                  </a:cubicBezTo>
                  <a:cubicBezTo>
                    <a:pt x="1007" y="1688"/>
                    <a:pt x="1005" y="1688"/>
                    <a:pt x="1003" y="1688"/>
                  </a:cubicBezTo>
                  <a:cubicBezTo>
                    <a:pt x="1002" y="1688"/>
                    <a:pt x="1001" y="1688"/>
                    <a:pt x="1001" y="1689"/>
                  </a:cubicBezTo>
                  <a:cubicBezTo>
                    <a:pt x="998" y="1689"/>
                    <a:pt x="995" y="1689"/>
                    <a:pt x="993" y="1689"/>
                  </a:cubicBezTo>
                  <a:cubicBezTo>
                    <a:pt x="907" y="1689"/>
                    <a:pt x="907" y="1689"/>
                    <a:pt x="907" y="1689"/>
                  </a:cubicBezTo>
                  <a:cubicBezTo>
                    <a:pt x="897" y="1689"/>
                    <a:pt x="884" y="1687"/>
                    <a:pt x="875" y="1682"/>
                  </a:cubicBezTo>
                  <a:cubicBezTo>
                    <a:pt x="875" y="1681"/>
                    <a:pt x="875" y="1681"/>
                    <a:pt x="875" y="1681"/>
                  </a:cubicBezTo>
                  <a:cubicBezTo>
                    <a:pt x="874" y="1680"/>
                    <a:pt x="872" y="1679"/>
                    <a:pt x="870" y="1678"/>
                  </a:cubicBezTo>
                  <a:cubicBezTo>
                    <a:pt x="869" y="1677"/>
                    <a:pt x="868" y="1675"/>
                    <a:pt x="867" y="1674"/>
                  </a:cubicBezTo>
                  <a:cubicBezTo>
                    <a:pt x="867" y="1674"/>
                    <a:pt x="867" y="1674"/>
                    <a:pt x="867" y="1673"/>
                  </a:cubicBezTo>
                  <a:cubicBezTo>
                    <a:pt x="865" y="1670"/>
                    <a:pt x="864" y="1667"/>
                    <a:pt x="864" y="1662"/>
                  </a:cubicBezTo>
                  <a:cubicBezTo>
                    <a:pt x="865" y="1656"/>
                    <a:pt x="865" y="1656"/>
                    <a:pt x="865" y="1656"/>
                  </a:cubicBezTo>
                  <a:cubicBezTo>
                    <a:pt x="867" y="1643"/>
                    <a:pt x="868" y="1629"/>
                    <a:pt x="870" y="1616"/>
                  </a:cubicBezTo>
                  <a:cubicBezTo>
                    <a:pt x="870" y="1615"/>
                    <a:pt x="870" y="1615"/>
                    <a:pt x="870" y="1615"/>
                  </a:cubicBezTo>
                  <a:cubicBezTo>
                    <a:pt x="870" y="1615"/>
                    <a:pt x="870" y="1615"/>
                    <a:pt x="870" y="1614"/>
                  </a:cubicBezTo>
                  <a:cubicBezTo>
                    <a:pt x="875" y="1584"/>
                    <a:pt x="935" y="1591"/>
                    <a:pt x="957" y="1591"/>
                  </a:cubicBezTo>
                  <a:cubicBezTo>
                    <a:pt x="977" y="1591"/>
                    <a:pt x="1025" y="1585"/>
                    <a:pt x="1036" y="1608"/>
                  </a:cubicBezTo>
                  <a:cubicBezTo>
                    <a:pt x="1037" y="1610"/>
                    <a:pt x="1038" y="1612"/>
                    <a:pt x="1038" y="1615"/>
                  </a:cubicBezTo>
                  <a:cubicBezTo>
                    <a:pt x="1038" y="1639"/>
                    <a:pt x="1038" y="1639"/>
                    <a:pt x="1038" y="1639"/>
                  </a:cubicBezTo>
                  <a:close/>
                  <a:moveTo>
                    <a:pt x="1037" y="1524"/>
                  </a:moveTo>
                  <a:cubicBezTo>
                    <a:pt x="1037" y="1526"/>
                    <a:pt x="1037" y="1526"/>
                    <a:pt x="1037" y="1526"/>
                  </a:cubicBezTo>
                  <a:cubicBezTo>
                    <a:pt x="1037" y="1529"/>
                    <a:pt x="1036" y="1531"/>
                    <a:pt x="1035" y="1533"/>
                  </a:cubicBezTo>
                  <a:cubicBezTo>
                    <a:pt x="1024" y="1554"/>
                    <a:pt x="971" y="1549"/>
                    <a:pt x="952" y="1549"/>
                  </a:cubicBezTo>
                  <a:cubicBezTo>
                    <a:pt x="941" y="1549"/>
                    <a:pt x="930" y="1549"/>
                    <a:pt x="918" y="1549"/>
                  </a:cubicBezTo>
                  <a:cubicBezTo>
                    <a:pt x="908" y="1549"/>
                    <a:pt x="895" y="1547"/>
                    <a:pt x="885" y="1540"/>
                  </a:cubicBezTo>
                  <a:cubicBezTo>
                    <a:pt x="884" y="1539"/>
                    <a:pt x="884" y="1539"/>
                    <a:pt x="884" y="1539"/>
                  </a:cubicBezTo>
                  <a:cubicBezTo>
                    <a:pt x="883" y="1538"/>
                    <a:pt x="883" y="1538"/>
                    <a:pt x="883" y="1538"/>
                  </a:cubicBezTo>
                  <a:cubicBezTo>
                    <a:pt x="882" y="1537"/>
                    <a:pt x="882" y="1537"/>
                    <a:pt x="882" y="1536"/>
                  </a:cubicBezTo>
                  <a:cubicBezTo>
                    <a:pt x="882" y="1536"/>
                    <a:pt x="882" y="1536"/>
                    <a:pt x="881" y="1536"/>
                  </a:cubicBezTo>
                  <a:cubicBezTo>
                    <a:pt x="881" y="1534"/>
                    <a:pt x="880" y="1533"/>
                    <a:pt x="880" y="1532"/>
                  </a:cubicBezTo>
                  <a:cubicBezTo>
                    <a:pt x="879" y="1530"/>
                    <a:pt x="879" y="1529"/>
                    <a:pt x="879" y="1527"/>
                  </a:cubicBezTo>
                  <a:cubicBezTo>
                    <a:pt x="879" y="1525"/>
                    <a:pt x="879" y="1525"/>
                    <a:pt x="879" y="1525"/>
                  </a:cubicBezTo>
                  <a:cubicBezTo>
                    <a:pt x="880" y="1523"/>
                    <a:pt x="880" y="1520"/>
                    <a:pt x="880" y="1518"/>
                  </a:cubicBezTo>
                  <a:cubicBezTo>
                    <a:pt x="880" y="1517"/>
                    <a:pt x="880" y="1517"/>
                    <a:pt x="880" y="1517"/>
                  </a:cubicBezTo>
                  <a:cubicBezTo>
                    <a:pt x="881" y="1509"/>
                    <a:pt x="881" y="1499"/>
                    <a:pt x="883" y="1491"/>
                  </a:cubicBezTo>
                  <a:cubicBezTo>
                    <a:pt x="883" y="1488"/>
                    <a:pt x="883" y="1488"/>
                    <a:pt x="883" y="1488"/>
                  </a:cubicBezTo>
                  <a:cubicBezTo>
                    <a:pt x="884" y="1486"/>
                    <a:pt x="885" y="1483"/>
                    <a:pt x="887" y="1481"/>
                  </a:cubicBezTo>
                  <a:cubicBezTo>
                    <a:pt x="889" y="1479"/>
                    <a:pt x="891" y="1478"/>
                    <a:pt x="894" y="1476"/>
                  </a:cubicBezTo>
                  <a:cubicBezTo>
                    <a:pt x="895" y="1476"/>
                    <a:pt x="895" y="1475"/>
                    <a:pt x="896" y="1475"/>
                  </a:cubicBezTo>
                  <a:cubicBezTo>
                    <a:pt x="896" y="1475"/>
                    <a:pt x="897" y="1475"/>
                    <a:pt x="897" y="1474"/>
                  </a:cubicBezTo>
                  <a:cubicBezTo>
                    <a:pt x="898" y="1474"/>
                    <a:pt x="898" y="1474"/>
                    <a:pt x="898" y="1474"/>
                  </a:cubicBezTo>
                  <a:cubicBezTo>
                    <a:pt x="899" y="1473"/>
                    <a:pt x="901" y="1473"/>
                    <a:pt x="902" y="1472"/>
                  </a:cubicBezTo>
                  <a:cubicBezTo>
                    <a:pt x="903" y="1472"/>
                    <a:pt x="903" y="1472"/>
                    <a:pt x="904" y="1472"/>
                  </a:cubicBezTo>
                  <a:cubicBezTo>
                    <a:pt x="905" y="1471"/>
                    <a:pt x="907" y="1471"/>
                    <a:pt x="908" y="1471"/>
                  </a:cubicBezTo>
                  <a:cubicBezTo>
                    <a:pt x="909" y="1471"/>
                    <a:pt x="909" y="1470"/>
                    <a:pt x="910" y="1470"/>
                  </a:cubicBezTo>
                  <a:cubicBezTo>
                    <a:pt x="911" y="1470"/>
                    <a:pt x="912" y="1470"/>
                    <a:pt x="912" y="1470"/>
                  </a:cubicBezTo>
                  <a:cubicBezTo>
                    <a:pt x="916" y="1468"/>
                    <a:pt x="920" y="1468"/>
                    <a:pt x="925" y="1468"/>
                  </a:cubicBezTo>
                  <a:cubicBezTo>
                    <a:pt x="928" y="1468"/>
                    <a:pt x="928" y="1468"/>
                    <a:pt x="928" y="1468"/>
                  </a:cubicBezTo>
                  <a:cubicBezTo>
                    <a:pt x="932" y="1468"/>
                    <a:pt x="937" y="1468"/>
                    <a:pt x="941" y="1468"/>
                  </a:cubicBezTo>
                  <a:cubicBezTo>
                    <a:pt x="997" y="1468"/>
                    <a:pt x="997" y="1468"/>
                    <a:pt x="997" y="1468"/>
                  </a:cubicBezTo>
                  <a:cubicBezTo>
                    <a:pt x="998" y="1468"/>
                    <a:pt x="999" y="1468"/>
                    <a:pt x="1001" y="1468"/>
                  </a:cubicBezTo>
                  <a:cubicBezTo>
                    <a:pt x="1002" y="1468"/>
                    <a:pt x="1002" y="1468"/>
                    <a:pt x="1002" y="1468"/>
                  </a:cubicBezTo>
                  <a:cubicBezTo>
                    <a:pt x="1003" y="1468"/>
                    <a:pt x="1005" y="1468"/>
                    <a:pt x="1006" y="1468"/>
                  </a:cubicBezTo>
                  <a:cubicBezTo>
                    <a:pt x="1018" y="1470"/>
                    <a:pt x="1030" y="1473"/>
                    <a:pt x="1034" y="1483"/>
                  </a:cubicBezTo>
                  <a:cubicBezTo>
                    <a:pt x="1035" y="1483"/>
                    <a:pt x="1035" y="1484"/>
                    <a:pt x="1035" y="1485"/>
                  </a:cubicBezTo>
                  <a:cubicBezTo>
                    <a:pt x="1036" y="1485"/>
                    <a:pt x="1036" y="1485"/>
                    <a:pt x="1036" y="1485"/>
                  </a:cubicBezTo>
                  <a:cubicBezTo>
                    <a:pt x="1039" y="1497"/>
                    <a:pt x="1036" y="1512"/>
                    <a:pt x="1037" y="1524"/>
                  </a:cubicBezTo>
                  <a:close/>
                  <a:moveTo>
                    <a:pt x="231" y="1302"/>
                  </a:moveTo>
                  <a:cubicBezTo>
                    <a:pt x="172" y="1302"/>
                    <a:pt x="123" y="1254"/>
                    <a:pt x="123" y="1195"/>
                  </a:cubicBezTo>
                  <a:cubicBezTo>
                    <a:pt x="123" y="222"/>
                    <a:pt x="123" y="222"/>
                    <a:pt x="123" y="222"/>
                  </a:cubicBezTo>
                  <a:cubicBezTo>
                    <a:pt x="123" y="162"/>
                    <a:pt x="172" y="115"/>
                    <a:pt x="231" y="115"/>
                  </a:cubicBezTo>
                  <a:cubicBezTo>
                    <a:pt x="1818" y="115"/>
                    <a:pt x="1818" y="115"/>
                    <a:pt x="1818" y="115"/>
                  </a:cubicBezTo>
                  <a:cubicBezTo>
                    <a:pt x="1877" y="115"/>
                    <a:pt x="1925" y="162"/>
                    <a:pt x="1925" y="222"/>
                  </a:cubicBezTo>
                  <a:cubicBezTo>
                    <a:pt x="1925" y="1195"/>
                    <a:pt x="1925" y="1195"/>
                    <a:pt x="1925" y="1195"/>
                  </a:cubicBezTo>
                  <a:cubicBezTo>
                    <a:pt x="1925" y="1254"/>
                    <a:pt x="1877" y="1302"/>
                    <a:pt x="1818" y="1302"/>
                  </a:cubicBezTo>
                  <a:cubicBezTo>
                    <a:pt x="231" y="1302"/>
                    <a:pt x="231" y="1302"/>
                    <a:pt x="231" y="1302"/>
                  </a:cubicBezTo>
                  <a:close/>
                  <a:moveTo>
                    <a:pt x="1883" y="1533"/>
                  </a:moveTo>
                  <a:cubicBezTo>
                    <a:pt x="1883" y="1536"/>
                    <a:pt x="1882" y="1538"/>
                    <a:pt x="1880" y="1540"/>
                  </a:cubicBezTo>
                  <a:cubicBezTo>
                    <a:pt x="1879" y="1540"/>
                    <a:pt x="1879" y="1540"/>
                    <a:pt x="1879" y="1540"/>
                  </a:cubicBezTo>
                  <a:cubicBezTo>
                    <a:pt x="1879" y="1541"/>
                    <a:pt x="1879" y="1541"/>
                    <a:pt x="1878" y="1541"/>
                  </a:cubicBezTo>
                  <a:cubicBezTo>
                    <a:pt x="1878" y="1541"/>
                    <a:pt x="1878" y="1541"/>
                    <a:pt x="1877" y="1542"/>
                  </a:cubicBezTo>
                  <a:cubicBezTo>
                    <a:pt x="1877" y="1542"/>
                    <a:pt x="1876" y="1542"/>
                    <a:pt x="1876" y="1543"/>
                  </a:cubicBezTo>
                  <a:cubicBezTo>
                    <a:pt x="1875" y="1543"/>
                    <a:pt x="1875" y="1543"/>
                    <a:pt x="1874" y="1543"/>
                  </a:cubicBezTo>
                  <a:cubicBezTo>
                    <a:pt x="1863" y="1548"/>
                    <a:pt x="1849" y="1547"/>
                    <a:pt x="1837" y="1547"/>
                  </a:cubicBezTo>
                  <a:cubicBezTo>
                    <a:pt x="1777" y="1547"/>
                    <a:pt x="1777" y="1547"/>
                    <a:pt x="1777" y="1547"/>
                  </a:cubicBezTo>
                  <a:cubicBezTo>
                    <a:pt x="1765" y="1547"/>
                    <a:pt x="1753" y="1545"/>
                    <a:pt x="1742" y="1540"/>
                  </a:cubicBezTo>
                  <a:cubicBezTo>
                    <a:pt x="1738" y="1538"/>
                    <a:pt x="1734" y="1536"/>
                    <a:pt x="1731" y="1533"/>
                  </a:cubicBezTo>
                  <a:cubicBezTo>
                    <a:pt x="1728" y="1530"/>
                    <a:pt x="1725" y="1528"/>
                    <a:pt x="1723" y="1525"/>
                  </a:cubicBezTo>
                  <a:cubicBezTo>
                    <a:pt x="1721" y="1520"/>
                    <a:pt x="1721" y="1520"/>
                    <a:pt x="1721" y="1520"/>
                  </a:cubicBezTo>
                  <a:cubicBezTo>
                    <a:pt x="1715" y="1509"/>
                    <a:pt x="1706" y="1498"/>
                    <a:pt x="1701" y="1486"/>
                  </a:cubicBezTo>
                  <a:cubicBezTo>
                    <a:pt x="1697" y="1478"/>
                    <a:pt x="1701" y="1474"/>
                    <a:pt x="1708" y="1471"/>
                  </a:cubicBezTo>
                  <a:cubicBezTo>
                    <a:pt x="1710" y="1470"/>
                    <a:pt x="1712" y="1468"/>
                    <a:pt x="1715" y="1468"/>
                  </a:cubicBezTo>
                  <a:cubicBezTo>
                    <a:pt x="1719" y="1467"/>
                    <a:pt x="1724" y="1466"/>
                    <a:pt x="1729" y="1466"/>
                  </a:cubicBezTo>
                  <a:cubicBezTo>
                    <a:pt x="1737" y="1466"/>
                    <a:pt x="1737" y="1466"/>
                    <a:pt x="1737" y="1466"/>
                  </a:cubicBezTo>
                  <a:cubicBezTo>
                    <a:pt x="1754" y="1466"/>
                    <a:pt x="1769" y="1466"/>
                    <a:pt x="1785" y="1466"/>
                  </a:cubicBezTo>
                  <a:cubicBezTo>
                    <a:pt x="1786" y="1466"/>
                    <a:pt x="1786" y="1466"/>
                    <a:pt x="1786" y="1466"/>
                  </a:cubicBezTo>
                  <a:cubicBezTo>
                    <a:pt x="1801" y="1466"/>
                    <a:pt x="1801" y="1466"/>
                    <a:pt x="1801" y="1466"/>
                  </a:cubicBezTo>
                  <a:cubicBezTo>
                    <a:pt x="1807" y="1466"/>
                    <a:pt x="1813" y="1466"/>
                    <a:pt x="1818" y="1467"/>
                  </a:cubicBezTo>
                  <a:cubicBezTo>
                    <a:pt x="1821" y="1468"/>
                    <a:pt x="1825" y="1470"/>
                    <a:pt x="1828" y="1471"/>
                  </a:cubicBezTo>
                  <a:cubicBezTo>
                    <a:pt x="1829" y="1471"/>
                    <a:pt x="1829" y="1471"/>
                    <a:pt x="1830" y="1471"/>
                  </a:cubicBezTo>
                  <a:cubicBezTo>
                    <a:pt x="1830" y="1472"/>
                    <a:pt x="1830" y="1472"/>
                    <a:pt x="1831" y="1472"/>
                  </a:cubicBezTo>
                  <a:cubicBezTo>
                    <a:pt x="1832" y="1472"/>
                    <a:pt x="1832" y="1472"/>
                    <a:pt x="1832" y="1472"/>
                  </a:cubicBezTo>
                  <a:cubicBezTo>
                    <a:pt x="1838" y="1474"/>
                    <a:pt x="1842" y="1476"/>
                    <a:pt x="1846" y="1478"/>
                  </a:cubicBezTo>
                  <a:cubicBezTo>
                    <a:pt x="1849" y="1481"/>
                    <a:pt x="1852" y="1483"/>
                    <a:pt x="1854" y="1486"/>
                  </a:cubicBezTo>
                  <a:cubicBezTo>
                    <a:pt x="1867" y="1504"/>
                    <a:pt x="1867" y="1504"/>
                    <a:pt x="1867" y="1504"/>
                  </a:cubicBezTo>
                  <a:cubicBezTo>
                    <a:pt x="1870" y="1509"/>
                    <a:pt x="1877" y="1517"/>
                    <a:pt x="1880" y="1524"/>
                  </a:cubicBezTo>
                  <a:cubicBezTo>
                    <a:pt x="1882" y="1527"/>
                    <a:pt x="1883" y="1530"/>
                    <a:pt x="1883" y="1533"/>
                  </a:cubicBezTo>
                  <a:close/>
                  <a:moveTo>
                    <a:pt x="1121" y="1536"/>
                  </a:moveTo>
                  <a:cubicBezTo>
                    <a:pt x="1121" y="1536"/>
                    <a:pt x="1120" y="1536"/>
                    <a:pt x="1120" y="1534"/>
                  </a:cubicBezTo>
                  <a:cubicBezTo>
                    <a:pt x="1118" y="1532"/>
                    <a:pt x="1117" y="1529"/>
                    <a:pt x="1116" y="1526"/>
                  </a:cubicBezTo>
                  <a:cubicBezTo>
                    <a:pt x="1116" y="1523"/>
                    <a:pt x="1116" y="1523"/>
                    <a:pt x="1116" y="1523"/>
                  </a:cubicBezTo>
                  <a:cubicBezTo>
                    <a:pt x="1116" y="1521"/>
                    <a:pt x="1116" y="1519"/>
                    <a:pt x="1116" y="1517"/>
                  </a:cubicBezTo>
                  <a:cubicBezTo>
                    <a:pt x="1115" y="1509"/>
                    <a:pt x="1113" y="1499"/>
                    <a:pt x="1114" y="1490"/>
                  </a:cubicBezTo>
                  <a:cubicBezTo>
                    <a:pt x="1114" y="1488"/>
                    <a:pt x="1114" y="1488"/>
                    <a:pt x="1114" y="1488"/>
                  </a:cubicBezTo>
                  <a:cubicBezTo>
                    <a:pt x="1113" y="1485"/>
                    <a:pt x="1114" y="1482"/>
                    <a:pt x="1116" y="1480"/>
                  </a:cubicBezTo>
                  <a:cubicBezTo>
                    <a:pt x="1118" y="1478"/>
                    <a:pt x="1120" y="1476"/>
                    <a:pt x="1124" y="1474"/>
                  </a:cubicBezTo>
                  <a:cubicBezTo>
                    <a:pt x="1127" y="1472"/>
                    <a:pt x="1131" y="1471"/>
                    <a:pt x="1135" y="1470"/>
                  </a:cubicBezTo>
                  <a:cubicBezTo>
                    <a:pt x="1137" y="1470"/>
                    <a:pt x="1137" y="1470"/>
                    <a:pt x="1137" y="1470"/>
                  </a:cubicBezTo>
                  <a:cubicBezTo>
                    <a:pt x="1139" y="1468"/>
                    <a:pt x="1141" y="1468"/>
                    <a:pt x="1142" y="1468"/>
                  </a:cubicBezTo>
                  <a:cubicBezTo>
                    <a:pt x="1143" y="1468"/>
                    <a:pt x="1144" y="1468"/>
                    <a:pt x="1145" y="1468"/>
                  </a:cubicBezTo>
                  <a:cubicBezTo>
                    <a:pt x="1152" y="1467"/>
                    <a:pt x="1160" y="1467"/>
                    <a:pt x="1169" y="1467"/>
                  </a:cubicBezTo>
                  <a:cubicBezTo>
                    <a:pt x="1223" y="1467"/>
                    <a:pt x="1223" y="1467"/>
                    <a:pt x="1223" y="1467"/>
                  </a:cubicBezTo>
                  <a:cubicBezTo>
                    <a:pt x="1226" y="1467"/>
                    <a:pt x="1230" y="1467"/>
                    <a:pt x="1233" y="1468"/>
                  </a:cubicBezTo>
                  <a:cubicBezTo>
                    <a:pt x="1247" y="1470"/>
                    <a:pt x="1264" y="1474"/>
                    <a:pt x="1266" y="1487"/>
                  </a:cubicBezTo>
                  <a:cubicBezTo>
                    <a:pt x="1270" y="1499"/>
                    <a:pt x="1271" y="1512"/>
                    <a:pt x="1273" y="1524"/>
                  </a:cubicBezTo>
                  <a:cubicBezTo>
                    <a:pt x="1274" y="1526"/>
                    <a:pt x="1274" y="1526"/>
                    <a:pt x="1274" y="1526"/>
                  </a:cubicBezTo>
                  <a:cubicBezTo>
                    <a:pt x="1274" y="1528"/>
                    <a:pt x="1274" y="1531"/>
                    <a:pt x="1273" y="1533"/>
                  </a:cubicBezTo>
                  <a:cubicBezTo>
                    <a:pt x="1273" y="1533"/>
                    <a:pt x="1273" y="1534"/>
                    <a:pt x="1272" y="1534"/>
                  </a:cubicBezTo>
                  <a:cubicBezTo>
                    <a:pt x="1269" y="1541"/>
                    <a:pt x="1263" y="1544"/>
                    <a:pt x="1254" y="1546"/>
                  </a:cubicBezTo>
                  <a:cubicBezTo>
                    <a:pt x="1253" y="1546"/>
                    <a:pt x="1253" y="1546"/>
                    <a:pt x="1252" y="1546"/>
                  </a:cubicBezTo>
                  <a:cubicBezTo>
                    <a:pt x="1251" y="1547"/>
                    <a:pt x="1251" y="1547"/>
                    <a:pt x="1250" y="1547"/>
                  </a:cubicBezTo>
                  <a:cubicBezTo>
                    <a:pt x="1249" y="1547"/>
                    <a:pt x="1249" y="1547"/>
                    <a:pt x="1248" y="1547"/>
                  </a:cubicBezTo>
                  <a:cubicBezTo>
                    <a:pt x="1247" y="1547"/>
                    <a:pt x="1245" y="1548"/>
                    <a:pt x="1244" y="1548"/>
                  </a:cubicBezTo>
                  <a:cubicBezTo>
                    <a:pt x="1225" y="1550"/>
                    <a:pt x="1204" y="1548"/>
                    <a:pt x="1194" y="1548"/>
                  </a:cubicBezTo>
                  <a:cubicBezTo>
                    <a:pt x="1159" y="1548"/>
                    <a:pt x="1159" y="1548"/>
                    <a:pt x="1159" y="1548"/>
                  </a:cubicBezTo>
                  <a:cubicBezTo>
                    <a:pt x="1156" y="1548"/>
                    <a:pt x="1154" y="1548"/>
                    <a:pt x="1151" y="1548"/>
                  </a:cubicBezTo>
                  <a:cubicBezTo>
                    <a:pt x="1149" y="1548"/>
                    <a:pt x="1147" y="1547"/>
                    <a:pt x="1145" y="1547"/>
                  </a:cubicBezTo>
                  <a:cubicBezTo>
                    <a:pt x="1144" y="1547"/>
                    <a:pt x="1144" y="1547"/>
                    <a:pt x="1144" y="1547"/>
                  </a:cubicBezTo>
                  <a:cubicBezTo>
                    <a:pt x="1143" y="1547"/>
                    <a:pt x="1143" y="1547"/>
                    <a:pt x="1143" y="1547"/>
                  </a:cubicBezTo>
                  <a:cubicBezTo>
                    <a:pt x="1141" y="1546"/>
                    <a:pt x="1139" y="1546"/>
                    <a:pt x="1137" y="1545"/>
                  </a:cubicBezTo>
                  <a:cubicBezTo>
                    <a:pt x="1135" y="1545"/>
                    <a:pt x="1135" y="1544"/>
                    <a:pt x="1134" y="1544"/>
                  </a:cubicBezTo>
                  <a:cubicBezTo>
                    <a:pt x="1132" y="1543"/>
                    <a:pt x="1131" y="1543"/>
                    <a:pt x="1129" y="1542"/>
                  </a:cubicBezTo>
                  <a:cubicBezTo>
                    <a:pt x="1127" y="1541"/>
                    <a:pt x="1125" y="1539"/>
                    <a:pt x="1123" y="1538"/>
                  </a:cubicBezTo>
                  <a:cubicBezTo>
                    <a:pt x="1122" y="1537"/>
                    <a:pt x="1122" y="1537"/>
                    <a:pt x="1122" y="1537"/>
                  </a:cubicBezTo>
                  <a:lnTo>
                    <a:pt x="1121" y="1536"/>
                  </a:lnTo>
                  <a:close/>
                  <a:moveTo>
                    <a:pt x="1131" y="1673"/>
                  </a:moveTo>
                  <a:cubicBezTo>
                    <a:pt x="1128" y="1669"/>
                    <a:pt x="1127" y="1665"/>
                    <a:pt x="1126" y="1662"/>
                  </a:cubicBezTo>
                  <a:cubicBezTo>
                    <a:pt x="1126" y="1657"/>
                    <a:pt x="1126" y="1657"/>
                    <a:pt x="1126" y="1657"/>
                  </a:cubicBezTo>
                  <a:cubicBezTo>
                    <a:pt x="1125" y="1643"/>
                    <a:pt x="1124" y="1629"/>
                    <a:pt x="1123" y="1616"/>
                  </a:cubicBezTo>
                  <a:cubicBezTo>
                    <a:pt x="1123" y="1615"/>
                    <a:pt x="1123" y="1615"/>
                    <a:pt x="1123" y="1615"/>
                  </a:cubicBezTo>
                  <a:cubicBezTo>
                    <a:pt x="1123" y="1614"/>
                    <a:pt x="1123" y="1613"/>
                    <a:pt x="1123" y="1612"/>
                  </a:cubicBezTo>
                  <a:cubicBezTo>
                    <a:pt x="1126" y="1583"/>
                    <a:pt x="1188" y="1590"/>
                    <a:pt x="1208" y="1590"/>
                  </a:cubicBezTo>
                  <a:cubicBezTo>
                    <a:pt x="1231" y="1590"/>
                    <a:pt x="1275" y="1585"/>
                    <a:pt x="1288" y="1608"/>
                  </a:cubicBezTo>
                  <a:cubicBezTo>
                    <a:pt x="1290" y="1610"/>
                    <a:pt x="1292" y="1612"/>
                    <a:pt x="1292" y="1614"/>
                  </a:cubicBezTo>
                  <a:cubicBezTo>
                    <a:pt x="1293" y="1617"/>
                    <a:pt x="1293" y="1617"/>
                    <a:pt x="1293" y="1617"/>
                  </a:cubicBezTo>
                  <a:cubicBezTo>
                    <a:pt x="1294" y="1624"/>
                    <a:pt x="1295" y="1630"/>
                    <a:pt x="1297" y="1638"/>
                  </a:cubicBezTo>
                  <a:cubicBezTo>
                    <a:pt x="1301" y="1661"/>
                    <a:pt x="1301" y="1661"/>
                    <a:pt x="1301" y="1661"/>
                  </a:cubicBezTo>
                  <a:cubicBezTo>
                    <a:pt x="1302" y="1665"/>
                    <a:pt x="1301" y="1669"/>
                    <a:pt x="1300" y="1672"/>
                  </a:cubicBezTo>
                  <a:cubicBezTo>
                    <a:pt x="1299" y="1674"/>
                    <a:pt x="1297" y="1676"/>
                    <a:pt x="1295" y="1678"/>
                  </a:cubicBezTo>
                  <a:cubicBezTo>
                    <a:pt x="1295" y="1678"/>
                    <a:pt x="1294" y="1679"/>
                    <a:pt x="1293" y="1680"/>
                  </a:cubicBezTo>
                  <a:cubicBezTo>
                    <a:pt x="1293" y="1680"/>
                    <a:pt x="1292" y="1680"/>
                    <a:pt x="1292" y="1681"/>
                  </a:cubicBezTo>
                  <a:cubicBezTo>
                    <a:pt x="1291" y="1681"/>
                    <a:pt x="1291" y="1681"/>
                    <a:pt x="1291" y="1681"/>
                  </a:cubicBezTo>
                  <a:cubicBezTo>
                    <a:pt x="1290" y="1682"/>
                    <a:pt x="1288" y="1682"/>
                    <a:pt x="1286" y="1683"/>
                  </a:cubicBezTo>
                  <a:cubicBezTo>
                    <a:pt x="1285" y="1684"/>
                    <a:pt x="1284" y="1684"/>
                    <a:pt x="1283" y="1685"/>
                  </a:cubicBezTo>
                  <a:cubicBezTo>
                    <a:pt x="1282" y="1685"/>
                    <a:pt x="1281" y="1685"/>
                    <a:pt x="1281" y="1685"/>
                  </a:cubicBezTo>
                  <a:cubicBezTo>
                    <a:pt x="1280" y="1686"/>
                    <a:pt x="1279" y="1686"/>
                    <a:pt x="1278" y="1686"/>
                  </a:cubicBezTo>
                  <a:cubicBezTo>
                    <a:pt x="1277" y="1686"/>
                    <a:pt x="1276" y="1687"/>
                    <a:pt x="1275" y="1687"/>
                  </a:cubicBezTo>
                  <a:cubicBezTo>
                    <a:pt x="1274" y="1687"/>
                    <a:pt x="1274" y="1687"/>
                    <a:pt x="1274" y="1687"/>
                  </a:cubicBezTo>
                  <a:cubicBezTo>
                    <a:pt x="1272" y="1687"/>
                    <a:pt x="1270" y="1688"/>
                    <a:pt x="1268" y="1688"/>
                  </a:cubicBezTo>
                  <a:cubicBezTo>
                    <a:pt x="1265" y="1688"/>
                    <a:pt x="1263" y="1688"/>
                    <a:pt x="1261" y="1688"/>
                  </a:cubicBezTo>
                  <a:cubicBezTo>
                    <a:pt x="1260" y="1688"/>
                    <a:pt x="1260" y="1688"/>
                    <a:pt x="1260" y="1688"/>
                  </a:cubicBezTo>
                  <a:cubicBezTo>
                    <a:pt x="1232" y="1688"/>
                    <a:pt x="1204" y="1688"/>
                    <a:pt x="1175" y="1689"/>
                  </a:cubicBezTo>
                  <a:cubicBezTo>
                    <a:pt x="1172" y="1689"/>
                    <a:pt x="1169" y="1688"/>
                    <a:pt x="1166" y="1688"/>
                  </a:cubicBezTo>
                  <a:cubicBezTo>
                    <a:pt x="1165" y="1688"/>
                    <a:pt x="1164" y="1688"/>
                    <a:pt x="1164" y="1688"/>
                  </a:cubicBezTo>
                  <a:cubicBezTo>
                    <a:pt x="1161" y="1687"/>
                    <a:pt x="1159" y="1687"/>
                    <a:pt x="1157" y="1687"/>
                  </a:cubicBezTo>
                  <a:cubicBezTo>
                    <a:pt x="1156" y="1686"/>
                    <a:pt x="1156" y="1686"/>
                    <a:pt x="1156" y="1686"/>
                  </a:cubicBezTo>
                  <a:cubicBezTo>
                    <a:pt x="1153" y="1686"/>
                    <a:pt x="1151" y="1685"/>
                    <a:pt x="1149" y="1684"/>
                  </a:cubicBezTo>
                  <a:cubicBezTo>
                    <a:pt x="1148" y="1684"/>
                    <a:pt x="1147" y="1683"/>
                    <a:pt x="1147" y="1683"/>
                  </a:cubicBezTo>
                  <a:cubicBezTo>
                    <a:pt x="1145" y="1683"/>
                    <a:pt x="1144" y="1682"/>
                    <a:pt x="1143" y="1681"/>
                  </a:cubicBezTo>
                  <a:cubicBezTo>
                    <a:pt x="1142" y="1681"/>
                    <a:pt x="1142" y="1681"/>
                    <a:pt x="1142" y="1681"/>
                  </a:cubicBezTo>
                  <a:cubicBezTo>
                    <a:pt x="1138" y="1679"/>
                    <a:pt x="1133" y="1676"/>
                    <a:pt x="1131" y="1673"/>
                  </a:cubicBezTo>
                  <a:close/>
                  <a:moveTo>
                    <a:pt x="1333" y="1839"/>
                  </a:moveTo>
                  <a:cubicBezTo>
                    <a:pt x="1331" y="1843"/>
                    <a:pt x="1328" y="1846"/>
                    <a:pt x="1324" y="1849"/>
                  </a:cubicBezTo>
                  <a:cubicBezTo>
                    <a:pt x="1320" y="1852"/>
                    <a:pt x="1315" y="1855"/>
                    <a:pt x="1309" y="1856"/>
                  </a:cubicBezTo>
                  <a:cubicBezTo>
                    <a:pt x="1303" y="1858"/>
                    <a:pt x="1297" y="1859"/>
                    <a:pt x="1290" y="1859"/>
                  </a:cubicBezTo>
                  <a:cubicBezTo>
                    <a:pt x="1271" y="1859"/>
                    <a:pt x="1271" y="1859"/>
                    <a:pt x="1271" y="1859"/>
                  </a:cubicBezTo>
                  <a:cubicBezTo>
                    <a:pt x="1270" y="1859"/>
                    <a:pt x="1270" y="1859"/>
                    <a:pt x="1270" y="1859"/>
                  </a:cubicBezTo>
                  <a:cubicBezTo>
                    <a:pt x="1244" y="1859"/>
                    <a:pt x="1219" y="1859"/>
                    <a:pt x="1193" y="1859"/>
                  </a:cubicBezTo>
                  <a:cubicBezTo>
                    <a:pt x="1190" y="1859"/>
                    <a:pt x="1187" y="1859"/>
                    <a:pt x="1184" y="1859"/>
                  </a:cubicBezTo>
                  <a:cubicBezTo>
                    <a:pt x="1183" y="1859"/>
                    <a:pt x="1183" y="1859"/>
                    <a:pt x="1182" y="1859"/>
                  </a:cubicBezTo>
                  <a:cubicBezTo>
                    <a:pt x="1179" y="1858"/>
                    <a:pt x="1177" y="1858"/>
                    <a:pt x="1174" y="1857"/>
                  </a:cubicBezTo>
                  <a:cubicBezTo>
                    <a:pt x="1174" y="1857"/>
                    <a:pt x="1174" y="1857"/>
                    <a:pt x="1173" y="1857"/>
                  </a:cubicBezTo>
                  <a:cubicBezTo>
                    <a:pt x="1161" y="1854"/>
                    <a:pt x="1150" y="1848"/>
                    <a:pt x="1144" y="1839"/>
                  </a:cubicBezTo>
                  <a:cubicBezTo>
                    <a:pt x="1143" y="1838"/>
                    <a:pt x="1142" y="1836"/>
                    <a:pt x="1142" y="1834"/>
                  </a:cubicBezTo>
                  <a:cubicBezTo>
                    <a:pt x="1141" y="1832"/>
                    <a:pt x="1141" y="1831"/>
                    <a:pt x="1141" y="1830"/>
                  </a:cubicBezTo>
                  <a:cubicBezTo>
                    <a:pt x="1140" y="1829"/>
                    <a:pt x="1140" y="1828"/>
                    <a:pt x="1140" y="1827"/>
                  </a:cubicBezTo>
                  <a:cubicBezTo>
                    <a:pt x="1140" y="1826"/>
                    <a:pt x="1140" y="1826"/>
                    <a:pt x="1140" y="1826"/>
                  </a:cubicBezTo>
                  <a:cubicBezTo>
                    <a:pt x="1139" y="1824"/>
                    <a:pt x="1139" y="1824"/>
                    <a:pt x="1139" y="1824"/>
                  </a:cubicBezTo>
                  <a:cubicBezTo>
                    <a:pt x="1138" y="1811"/>
                    <a:pt x="1137" y="1796"/>
                    <a:pt x="1135" y="1782"/>
                  </a:cubicBezTo>
                  <a:cubicBezTo>
                    <a:pt x="1135" y="1779"/>
                    <a:pt x="1135" y="1777"/>
                    <a:pt x="1135" y="1775"/>
                  </a:cubicBezTo>
                  <a:cubicBezTo>
                    <a:pt x="1134" y="1768"/>
                    <a:pt x="1134" y="1768"/>
                    <a:pt x="1134" y="1768"/>
                  </a:cubicBezTo>
                  <a:cubicBezTo>
                    <a:pt x="1134" y="1766"/>
                    <a:pt x="1134" y="1766"/>
                    <a:pt x="1134" y="1766"/>
                  </a:cubicBezTo>
                  <a:cubicBezTo>
                    <a:pt x="1134" y="1764"/>
                    <a:pt x="1134" y="1763"/>
                    <a:pt x="1135" y="1762"/>
                  </a:cubicBezTo>
                  <a:cubicBezTo>
                    <a:pt x="1135" y="1761"/>
                    <a:pt x="1135" y="1760"/>
                    <a:pt x="1135" y="1760"/>
                  </a:cubicBezTo>
                  <a:cubicBezTo>
                    <a:pt x="1137" y="1759"/>
                    <a:pt x="1137" y="1758"/>
                    <a:pt x="1137" y="1757"/>
                  </a:cubicBezTo>
                  <a:cubicBezTo>
                    <a:pt x="1138" y="1756"/>
                    <a:pt x="1138" y="1756"/>
                    <a:pt x="1138" y="1755"/>
                  </a:cubicBezTo>
                  <a:cubicBezTo>
                    <a:pt x="1139" y="1753"/>
                    <a:pt x="1140" y="1752"/>
                    <a:pt x="1141" y="1751"/>
                  </a:cubicBezTo>
                  <a:cubicBezTo>
                    <a:pt x="1142" y="1750"/>
                    <a:pt x="1143" y="1750"/>
                    <a:pt x="1143" y="1749"/>
                  </a:cubicBezTo>
                  <a:cubicBezTo>
                    <a:pt x="1144" y="1748"/>
                    <a:pt x="1145" y="1748"/>
                    <a:pt x="1146" y="1747"/>
                  </a:cubicBezTo>
                  <a:cubicBezTo>
                    <a:pt x="1147" y="1747"/>
                    <a:pt x="1147" y="1746"/>
                    <a:pt x="1147" y="1746"/>
                  </a:cubicBezTo>
                  <a:cubicBezTo>
                    <a:pt x="1148" y="1746"/>
                    <a:pt x="1148" y="1746"/>
                    <a:pt x="1148" y="1746"/>
                  </a:cubicBezTo>
                  <a:cubicBezTo>
                    <a:pt x="1150" y="1745"/>
                    <a:pt x="1151" y="1744"/>
                    <a:pt x="1153" y="1743"/>
                  </a:cubicBezTo>
                  <a:cubicBezTo>
                    <a:pt x="1154" y="1743"/>
                    <a:pt x="1154" y="1742"/>
                    <a:pt x="1154" y="1742"/>
                  </a:cubicBezTo>
                  <a:cubicBezTo>
                    <a:pt x="1155" y="1742"/>
                    <a:pt x="1155" y="1742"/>
                    <a:pt x="1155" y="1742"/>
                  </a:cubicBezTo>
                  <a:cubicBezTo>
                    <a:pt x="1156" y="1742"/>
                    <a:pt x="1156" y="1742"/>
                    <a:pt x="1157" y="1741"/>
                  </a:cubicBezTo>
                  <a:cubicBezTo>
                    <a:pt x="1158" y="1741"/>
                    <a:pt x="1160" y="1740"/>
                    <a:pt x="1161" y="1740"/>
                  </a:cubicBezTo>
                  <a:cubicBezTo>
                    <a:pt x="1162" y="1740"/>
                    <a:pt x="1163" y="1739"/>
                    <a:pt x="1164" y="1739"/>
                  </a:cubicBezTo>
                  <a:cubicBezTo>
                    <a:pt x="1165" y="1739"/>
                    <a:pt x="1166" y="1739"/>
                    <a:pt x="1166" y="1739"/>
                  </a:cubicBezTo>
                  <a:cubicBezTo>
                    <a:pt x="1170" y="1738"/>
                    <a:pt x="1173" y="1738"/>
                    <a:pt x="1176" y="1738"/>
                  </a:cubicBezTo>
                  <a:cubicBezTo>
                    <a:pt x="1177" y="1738"/>
                    <a:pt x="1177" y="1738"/>
                    <a:pt x="1177" y="1738"/>
                  </a:cubicBezTo>
                  <a:cubicBezTo>
                    <a:pt x="1178" y="1738"/>
                    <a:pt x="1179" y="1738"/>
                    <a:pt x="1180" y="1738"/>
                  </a:cubicBezTo>
                  <a:cubicBezTo>
                    <a:pt x="1184" y="1738"/>
                    <a:pt x="1184" y="1738"/>
                    <a:pt x="1184" y="1738"/>
                  </a:cubicBezTo>
                  <a:cubicBezTo>
                    <a:pt x="1189" y="1737"/>
                    <a:pt x="1193" y="1737"/>
                    <a:pt x="1198" y="1737"/>
                  </a:cubicBezTo>
                  <a:cubicBezTo>
                    <a:pt x="1202" y="1737"/>
                    <a:pt x="1206" y="1737"/>
                    <a:pt x="1209" y="1737"/>
                  </a:cubicBezTo>
                  <a:cubicBezTo>
                    <a:pt x="1246" y="1737"/>
                    <a:pt x="1246" y="1737"/>
                    <a:pt x="1246" y="1737"/>
                  </a:cubicBezTo>
                  <a:cubicBezTo>
                    <a:pt x="1256" y="1737"/>
                    <a:pt x="1267" y="1737"/>
                    <a:pt x="1276" y="1738"/>
                  </a:cubicBezTo>
                  <a:cubicBezTo>
                    <a:pt x="1278" y="1738"/>
                    <a:pt x="1279" y="1738"/>
                    <a:pt x="1281" y="1738"/>
                  </a:cubicBezTo>
                  <a:cubicBezTo>
                    <a:pt x="1282" y="1739"/>
                    <a:pt x="1283" y="1739"/>
                    <a:pt x="1284" y="1739"/>
                  </a:cubicBezTo>
                  <a:cubicBezTo>
                    <a:pt x="1284" y="1739"/>
                    <a:pt x="1285" y="1739"/>
                    <a:pt x="1286" y="1739"/>
                  </a:cubicBezTo>
                  <a:cubicBezTo>
                    <a:pt x="1286" y="1739"/>
                    <a:pt x="1287" y="1739"/>
                    <a:pt x="1287" y="1740"/>
                  </a:cubicBezTo>
                  <a:cubicBezTo>
                    <a:pt x="1288" y="1740"/>
                    <a:pt x="1288" y="1740"/>
                    <a:pt x="1290" y="1740"/>
                  </a:cubicBezTo>
                  <a:cubicBezTo>
                    <a:pt x="1291" y="1740"/>
                    <a:pt x="1293" y="1741"/>
                    <a:pt x="1295" y="1742"/>
                  </a:cubicBezTo>
                  <a:cubicBezTo>
                    <a:pt x="1296" y="1742"/>
                    <a:pt x="1297" y="1742"/>
                    <a:pt x="1298" y="1743"/>
                  </a:cubicBezTo>
                  <a:cubicBezTo>
                    <a:pt x="1299" y="1743"/>
                    <a:pt x="1299" y="1743"/>
                    <a:pt x="1300" y="1744"/>
                  </a:cubicBezTo>
                  <a:cubicBezTo>
                    <a:pt x="1302" y="1744"/>
                    <a:pt x="1303" y="1745"/>
                    <a:pt x="1304" y="1746"/>
                  </a:cubicBezTo>
                  <a:cubicBezTo>
                    <a:pt x="1309" y="1748"/>
                    <a:pt x="1313" y="1751"/>
                    <a:pt x="1316" y="1755"/>
                  </a:cubicBezTo>
                  <a:cubicBezTo>
                    <a:pt x="1320" y="1758"/>
                    <a:pt x="1322" y="1762"/>
                    <a:pt x="1323" y="1766"/>
                  </a:cubicBezTo>
                  <a:cubicBezTo>
                    <a:pt x="1328" y="1790"/>
                    <a:pt x="1328" y="1790"/>
                    <a:pt x="1328" y="1790"/>
                  </a:cubicBezTo>
                  <a:cubicBezTo>
                    <a:pt x="1329" y="1801"/>
                    <a:pt x="1331" y="1810"/>
                    <a:pt x="1333" y="1819"/>
                  </a:cubicBezTo>
                  <a:cubicBezTo>
                    <a:pt x="1334" y="1825"/>
                    <a:pt x="1334" y="1825"/>
                    <a:pt x="1334" y="1825"/>
                  </a:cubicBezTo>
                  <a:cubicBezTo>
                    <a:pt x="1335" y="1830"/>
                    <a:pt x="1335" y="1835"/>
                    <a:pt x="1333" y="1839"/>
                  </a:cubicBezTo>
                  <a:close/>
                  <a:moveTo>
                    <a:pt x="1493" y="1533"/>
                  </a:moveTo>
                  <a:cubicBezTo>
                    <a:pt x="1490" y="1531"/>
                    <a:pt x="1487" y="1528"/>
                    <a:pt x="1486" y="1525"/>
                  </a:cubicBezTo>
                  <a:cubicBezTo>
                    <a:pt x="1484" y="1520"/>
                    <a:pt x="1484" y="1520"/>
                    <a:pt x="1484" y="1520"/>
                  </a:cubicBezTo>
                  <a:cubicBezTo>
                    <a:pt x="1482" y="1513"/>
                    <a:pt x="1479" y="1506"/>
                    <a:pt x="1477" y="1498"/>
                  </a:cubicBezTo>
                  <a:cubicBezTo>
                    <a:pt x="1475" y="1494"/>
                    <a:pt x="1472" y="1489"/>
                    <a:pt x="1472" y="1484"/>
                  </a:cubicBezTo>
                  <a:cubicBezTo>
                    <a:pt x="1472" y="1484"/>
                    <a:pt x="1472" y="1483"/>
                    <a:pt x="1472" y="1482"/>
                  </a:cubicBezTo>
                  <a:cubicBezTo>
                    <a:pt x="1472" y="1481"/>
                    <a:pt x="1472" y="1481"/>
                    <a:pt x="1472" y="1481"/>
                  </a:cubicBezTo>
                  <a:cubicBezTo>
                    <a:pt x="1473" y="1480"/>
                    <a:pt x="1472" y="1480"/>
                    <a:pt x="1473" y="1479"/>
                  </a:cubicBezTo>
                  <a:cubicBezTo>
                    <a:pt x="1479" y="1465"/>
                    <a:pt x="1503" y="1467"/>
                    <a:pt x="1515" y="1467"/>
                  </a:cubicBezTo>
                  <a:cubicBezTo>
                    <a:pt x="1576" y="1466"/>
                    <a:pt x="1576" y="1466"/>
                    <a:pt x="1576" y="1466"/>
                  </a:cubicBezTo>
                  <a:cubicBezTo>
                    <a:pt x="1581" y="1466"/>
                    <a:pt x="1586" y="1467"/>
                    <a:pt x="1591" y="1468"/>
                  </a:cubicBezTo>
                  <a:cubicBezTo>
                    <a:pt x="1593" y="1468"/>
                    <a:pt x="1595" y="1468"/>
                    <a:pt x="1596" y="1470"/>
                  </a:cubicBezTo>
                  <a:cubicBezTo>
                    <a:pt x="1596" y="1470"/>
                    <a:pt x="1597" y="1470"/>
                    <a:pt x="1598" y="1470"/>
                  </a:cubicBezTo>
                  <a:cubicBezTo>
                    <a:pt x="1599" y="1470"/>
                    <a:pt x="1600" y="1471"/>
                    <a:pt x="1600" y="1471"/>
                  </a:cubicBezTo>
                  <a:cubicBezTo>
                    <a:pt x="1602" y="1471"/>
                    <a:pt x="1604" y="1472"/>
                    <a:pt x="1605" y="1473"/>
                  </a:cubicBezTo>
                  <a:cubicBezTo>
                    <a:pt x="1606" y="1473"/>
                    <a:pt x="1606" y="1473"/>
                    <a:pt x="1606" y="1473"/>
                  </a:cubicBezTo>
                  <a:cubicBezTo>
                    <a:pt x="1606" y="1473"/>
                    <a:pt x="1606" y="1473"/>
                    <a:pt x="1607" y="1473"/>
                  </a:cubicBezTo>
                  <a:cubicBezTo>
                    <a:pt x="1608" y="1474"/>
                    <a:pt x="1609" y="1474"/>
                    <a:pt x="1611" y="1475"/>
                  </a:cubicBezTo>
                  <a:cubicBezTo>
                    <a:pt x="1612" y="1476"/>
                    <a:pt x="1613" y="1476"/>
                    <a:pt x="1613" y="1476"/>
                  </a:cubicBezTo>
                  <a:cubicBezTo>
                    <a:pt x="1614" y="1477"/>
                    <a:pt x="1614" y="1477"/>
                    <a:pt x="1615" y="1477"/>
                  </a:cubicBezTo>
                  <a:cubicBezTo>
                    <a:pt x="1615" y="1478"/>
                    <a:pt x="1615" y="1478"/>
                    <a:pt x="1616" y="1478"/>
                  </a:cubicBezTo>
                  <a:cubicBezTo>
                    <a:pt x="1617" y="1479"/>
                    <a:pt x="1617" y="1479"/>
                    <a:pt x="1617" y="1479"/>
                  </a:cubicBezTo>
                  <a:cubicBezTo>
                    <a:pt x="1620" y="1481"/>
                    <a:pt x="1624" y="1484"/>
                    <a:pt x="1625" y="1487"/>
                  </a:cubicBezTo>
                  <a:cubicBezTo>
                    <a:pt x="1631" y="1495"/>
                    <a:pt x="1634" y="1506"/>
                    <a:pt x="1638" y="1514"/>
                  </a:cubicBezTo>
                  <a:cubicBezTo>
                    <a:pt x="1640" y="1519"/>
                    <a:pt x="1644" y="1523"/>
                    <a:pt x="1645" y="1528"/>
                  </a:cubicBezTo>
                  <a:cubicBezTo>
                    <a:pt x="1645" y="1529"/>
                    <a:pt x="1645" y="1529"/>
                    <a:pt x="1645" y="1529"/>
                  </a:cubicBezTo>
                  <a:cubicBezTo>
                    <a:pt x="1646" y="1539"/>
                    <a:pt x="1638" y="1543"/>
                    <a:pt x="1630" y="1545"/>
                  </a:cubicBezTo>
                  <a:cubicBezTo>
                    <a:pt x="1629" y="1545"/>
                    <a:pt x="1629" y="1545"/>
                    <a:pt x="1629" y="1546"/>
                  </a:cubicBezTo>
                  <a:cubicBezTo>
                    <a:pt x="1628" y="1546"/>
                    <a:pt x="1628" y="1546"/>
                    <a:pt x="1627" y="1546"/>
                  </a:cubicBezTo>
                  <a:cubicBezTo>
                    <a:pt x="1626" y="1546"/>
                    <a:pt x="1624" y="1546"/>
                    <a:pt x="1623" y="1547"/>
                  </a:cubicBezTo>
                  <a:cubicBezTo>
                    <a:pt x="1621" y="1547"/>
                    <a:pt x="1621" y="1547"/>
                    <a:pt x="1620" y="1547"/>
                  </a:cubicBezTo>
                  <a:cubicBezTo>
                    <a:pt x="1619" y="1547"/>
                    <a:pt x="1617" y="1547"/>
                    <a:pt x="1616" y="1547"/>
                  </a:cubicBezTo>
                  <a:cubicBezTo>
                    <a:pt x="1615" y="1547"/>
                    <a:pt x="1614" y="1547"/>
                    <a:pt x="1613" y="1547"/>
                  </a:cubicBezTo>
                  <a:cubicBezTo>
                    <a:pt x="1611" y="1547"/>
                    <a:pt x="1611" y="1547"/>
                    <a:pt x="1611" y="1547"/>
                  </a:cubicBezTo>
                  <a:cubicBezTo>
                    <a:pt x="1602" y="1547"/>
                    <a:pt x="1593" y="1547"/>
                    <a:pt x="1583" y="1547"/>
                  </a:cubicBezTo>
                  <a:cubicBezTo>
                    <a:pt x="1568" y="1547"/>
                    <a:pt x="1552" y="1547"/>
                    <a:pt x="1537" y="1547"/>
                  </a:cubicBezTo>
                  <a:cubicBezTo>
                    <a:pt x="1525" y="1547"/>
                    <a:pt x="1514" y="1546"/>
                    <a:pt x="1505" y="1541"/>
                  </a:cubicBezTo>
                  <a:cubicBezTo>
                    <a:pt x="1499" y="1539"/>
                    <a:pt x="1495" y="1537"/>
                    <a:pt x="1493" y="1533"/>
                  </a:cubicBezTo>
                  <a:close/>
                  <a:moveTo>
                    <a:pt x="1544" y="1672"/>
                  </a:moveTo>
                  <a:cubicBezTo>
                    <a:pt x="1541" y="1667"/>
                    <a:pt x="1538" y="1664"/>
                    <a:pt x="1537" y="1661"/>
                  </a:cubicBezTo>
                  <a:cubicBezTo>
                    <a:pt x="1528" y="1638"/>
                    <a:pt x="1528" y="1638"/>
                    <a:pt x="1528" y="1638"/>
                  </a:cubicBezTo>
                  <a:cubicBezTo>
                    <a:pt x="1525" y="1630"/>
                    <a:pt x="1523" y="1624"/>
                    <a:pt x="1520" y="1617"/>
                  </a:cubicBezTo>
                  <a:cubicBezTo>
                    <a:pt x="1519" y="1614"/>
                    <a:pt x="1519" y="1614"/>
                    <a:pt x="1519" y="1614"/>
                  </a:cubicBezTo>
                  <a:cubicBezTo>
                    <a:pt x="1518" y="1610"/>
                    <a:pt x="1518" y="1607"/>
                    <a:pt x="1519" y="1604"/>
                  </a:cubicBezTo>
                  <a:cubicBezTo>
                    <a:pt x="1520" y="1601"/>
                    <a:pt x="1521" y="1600"/>
                    <a:pt x="1523" y="1598"/>
                  </a:cubicBezTo>
                  <a:cubicBezTo>
                    <a:pt x="1523" y="1598"/>
                    <a:pt x="1523" y="1598"/>
                    <a:pt x="1524" y="1597"/>
                  </a:cubicBezTo>
                  <a:cubicBezTo>
                    <a:pt x="1525" y="1596"/>
                    <a:pt x="1525" y="1596"/>
                    <a:pt x="1525" y="1596"/>
                  </a:cubicBezTo>
                  <a:cubicBezTo>
                    <a:pt x="1528" y="1594"/>
                    <a:pt x="1533" y="1592"/>
                    <a:pt x="1537" y="1591"/>
                  </a:cubicBezTo>
                  <a:cubicBezTo>
                    <a:pt x="1541" y="1590"/>
                    <a:pt x="1545" y="1590"/>
                    <a:pt x="1549" y="1589"/>
                  </a:cubicBezTo>
                  <a:cubicBezTo>
                    <a:pt x="1566" y="1588"/>
                    <a:pt x="1583" y="1589"/>
                    <a:pt x="1591" y="1589"/>
                  </a:cubicBezTo>
                  <a:cubicBezTo>
                    <a:pt x="1620" y="1589"/>
                    <a:pt x="1671" y="1583"/>
                    <a:pt x="1688" y="1613"/>
                  </a:cubicBezTo>
                  <a:cubicBezTo>
                    <a:pt x="1688" y="1614"/>
                    <a:pt x="1688" y="1614"/>
                    <a:pt x="1688" y="1614"/>
                  </a:cubicBezTo>
                  <a:cubicBezTo>
                    <a:pt x="1694" y="1626"/>
                    <a:pt x="1700" y="1639"/>
                    <a:pt x="1706" y="1651"/>
                  </a:cubicBezTo>
                  <a:cubicBezTo>
                    <a:pt x="1708" y="1655"/>
                    <a:pt x="1711" y="1659"/>
                    <a:pt x="1712" y="1664"/>
                  </a:cubicBezTo>
                  <a:cubicBezTo>
                    <a:pt x="1712" y="1665"/>
                    <a:pt x="1712" y="1667"/>
                    <a:pt x="1712" y="1667"/>
                  </a:cubicBezTo>
                  <a:cubicBezTo>
                    <a:pt x="1712" y="1669"/>
                    <a:pt x="1712" y="1670"/>
                    <a:pt x="1712" y="1671"/>
                  </a:cubicBezTo>
                  <a:cubicBezTo>
                    <a:pt x="1712" y="1672"/>
                    <a:pt x="1712" y="1672"/>
                    <a:pt x="1712" y="1672"/>
                  </a:cubicBezTo>
                  <a:cubicBezTo>
                    <a:pt x="1712" y="1673"/>
                    <a:pt x="1711" y="1674"/>
                    <a:pt x="1710" y="1675"/>
                  </a:cubicBezTo>
                  <a:cubicBezTo>
                    <a:pt x="1710" y="1676"/>
                    <a:pt x="1710" y="1676"/>
                    <a:pt x="1710" y="1676"/>
                  </a:cubicBezTo>
                  <a:cubicBezTo>
                    <a:pt x="1709" y="1677"/>
                    <a:pt x="1708" y="1678"/>
                    <a:pt x="1707" y="1679"/>
                  </a:cubicBezTo>
                  <a:cubicBezTo>
                    <a:pt x="1706" y="1680"/>
                    <a:pt x="1706" y="1680"/>
                    <a:pt x="1706" y="1680"/>
                  </a:cubicBezTo>
                  <a:cubicBezTo>
                    <a:pt x="1705" y="1681"/>
                    <a:pt x="1704" y="1681"/>
                    <a:pt x="1704" y="1681"/>
                  </a:cubicBezTo>
                  <a:cubicBezTo>
                    <a:pt x="1701" y="1683"/>
                    <a:pt x="1699" y="1684"/>
                    <a:pt x="1695" y="1685"/>
                  </a:cubicBezTo>
                  <a:cubicBezTo>
                    <a:pt x="1695" y="1685"/>
                    <a:pt x="1694" y="1686"/>
                    <a:pt x="1693" y="1686"/>
                  </a:cubicBezTo>
                  <a:cubicBezTo>
                    <a:pt x="1691" y="1686"/>
                    <a:pt x="1690" y="1686"/>
                    <a:pt x="1689" y="1687"/>
                  </a:cubicBezTo>
                  <a:cubicBezTo>
                    <a:pt x="1688" y="1687"/>
                    <a:pt x="1688" y="1687"/>
                    <a:pt x="1687" y="1687"/>
                  </a:cubicBezTo>
                  <a:cubicBezTo>
                    <a:pt x="1686" y="1687"/>
                    <a:pt x="1686" y="1687"/>
                    <a:pt x="1686" y="1687"/>
                  </a:cubicBezTo>
                  <a:cubicBezTo>
                    <a:pt x="1656" y="1690"/>
                    <a:pt x="1624" y="1687"/>
                    <a:pt x="1593" y="1688"/>
                  </a:cubicBezTo>
                  <a:cubicBezTo>
                    <a:pt x="1589" y="1688"/>
                    <a:pt x="1586" y="1687"/>
                    <a:pt x="1583" y="1687"/>
                  </a:cubicBezTo>
                  <a:cubicBezTo>
                    <a:pt x="1572" y="1686"/>
                    <a:pt x="1560" y="1682"/>
                    <a:pt x="1551" y="1676"/>
                  </a:cubicBezTo>
                  <a:cubicBezTo>
                    <a:pt x="1548" y="1675"/>
                    <a:pt x="1546" y="1673"/>
                    <a:pt x="1544" y="1672"/>
                  </a:cubicBezTo>
                  <a:close/>
                  <a:moveTo>
                    <a:pt x="1795" y="1838"/>
                  </a:moveTo>
                  <a:cubicBezTo>
                    <a:pt x="1795" y="1839"/>
                    <a:pt x="1794" y="1839"/>
                    <a:pt x="1794" y="1840"/>
                  </a:cubicBezTo>
                  <a:cubicBezTo>
                    <a:pt x="1794" y="1841"/>
                    <a:pt x="1794" y="1841"/>
                    <a:pt x="1794" y="1842"/>
                  </a:cubicBezTo>
                  <a:cubicBezTo>
                    <a:pt x="1793" y="1843"/>
                    <a:pt x="1793" y="1844"/>
                    <a:pt x="1792" y="1845"/>
                  </a:cubicBezTo>
                  <a:cubicBezTo>
                    <a:pt x="1792" y="1845"/>
                    <a:pt x="1792" y="1845"/>
                    <a:pt x="1792" y="1846"/>
                  </a:cubicBezTo>
                  <a:cubicBezTo>
                    <a:pt x="1791" y="1846"/>
                    <a:pt x="1791" y="1847"/>
                    <a:pt x="1790" y="1847"/>
                  </a:cubicBezTo>
                  <a:cubicBezTo>
                    <a:pt x="1790" y="1847"/>
                    <a:pt x="1790" y="1848"/>
                    <a:pt x="1789" y="1848"/>
                  </a:cubicBezTo>
                  <a:cubicBezTo>
                    <a:pt x="1789" y="1848"/>
                    <a:pt x="1789" y="1848"/>
                    <a:pt x="1789" y="1849"/>
                  </a:cubicBezTo>
                  <a:cubicBezTo>
                    <a:pt x="1783" y="1854"/>
                    <a:pt x="1776" y="1856"/>
                    <a:pt x="1768" y="1857"/>
                  </a:cubicBezTo>
                  <a:cubicBezTo>
                    <a:pt x="1767" y="1857"/>
                    <a:pt x="1767" y="1857"/>
                    <a:pt x="1767" y="1857"/>
                  </a:cubicBezTo>
                  <a:cubicBezTo>
                    <a:pt x="1764" y="1858"/>
                    <a:pt x="1761" y="1858"/>
                    <a:pt x="1758" y="1858"/>
                  </a:cubicBezTo>
                  <a:cubicBezTo>
                    <a:pt x="1755" y="1858"/>
                    <a:pt x="1755" y="1858"/>
                    <a:pt x="1755" y="1858"/>
                  </a:cubicBezTo>
                  <a:cubicBezTo>
                    <a:pt x="1752" y="1858"/>
                    <a:pt x="1749" y="1858"/>
                    <a:pt x="1747" y="1858"/>
                  </a:cubicBezTo>
                  <a:cubicBezTo>
                    <a:pt x="1662" y="1858"/>
                    <a:pt x="1662" y="1858"/>
                    <a:pt x="1662" y="1858"/>
                  </a:cubicBezTo>
                  <a:cubicBezTo>
                    <a:pt x="1659" y="1858"/>
                    <a:pt x="1656" y="1858"/>
                    <a:pt x="1653" y="1858"/>
                  </a:cubicBezTo>
                  <a:cubicBezTo>
                    <a:pt x="1651" y="1857"/>
                    <a:pt x="1650" y="1857"/>
                    <a:pt x="1649" y="1857"/>
                  </a:cubicBezTo>
                  <a:cubicBezTo>
                    <a:pt x="1632" y="1855"/>
                    <a:pt x="1611" y="1847"/>
                    <a:pt x="1602" y="1831"/>
                  </a:cubicBezTo>
                  <a:cubicBezTo>
                    <a:pt x="1600" y="1829"/>
                    <a:pt x="1599" y="1827"/>
                    <a:pt x="1598" y="1825"/>
                  </a:cubicBezTo>
                  <a:cubicBezTo>
                    <a:pt x="1598" y="1824"/>
                    <a:pt x="1598" y="1824"/>
                    <a:pt x="1598" y="1824"/>
                  </a:cubicBezTo>
                  <a:cubicBezTo>
                    <a:pt x="1594" y="1812"/>
                    <a:pt x="1588" y="1801"/>
                    <a:pt x="1584" y="1788"/>
                  </a:cubicBezTo>
                  <a:cubicBezTo>
                    <a:pt x="1582" y="1782"/>
                    <a:pt x="1578" y="1774"/>
                    <a:pt x="1576" y="1766"/>
                  </a:cubicBezTo>
                  <a:cubicBezTo>
                    <a:pt x="1576" y="1765"/>
                    <a:pt x="1576" y="1765"/>
                    <a:pt x="1576" y="1765"/>
                  </a:cubicBezTo>
                  <a:cubicBezTo>
                    <a:pt x="1576" y="1765"/>
                    <a:pt x="1575" y="1764"/>
                    <a:pt x="1575" y="1763"/>
                  </a:cubicBezTo>
                  <a:cubicBezTo>
                    <a:pt x="1575" y="1760"/>
                    <a:pt x="1575" y="1757"/>
                    <a:pt x="1575" y="1754"/>
                  </a:cubicBezTo>
                  <a:cubicBezTo>
                    <a:pt x="1576" y="1752"/>
                    <a:pt x="1577" y="1751"/>
                    <a:pt x="1578" y="1749"/>
                  </a:cubicBezTo>
                  <a:cubicBezTo>
                    <a:pt x="1583" y="1741"/>
                    <a:pt x="1593" y="1738"/>
                    <a:pt x="1603" y="1737"/>
                  </a:cubicBezTo>
                  <a:cubicBezTo>
                    <a:pt x="1603" y="1737"/>
                    <a:pt x="1603" y="1737"/>
                    <a:pt x="1604" y="1737"/>
                  </a:cubicBezTo>
                  <a:cubicBezTo>
                    <a:pt x="1606" y="1737"/>
                    <a:pt x="1608" y="1737"/>
                    <a:pt x="1611" y="1737"/>
                  </a:cubicBezTo>
                  <a:cubicBezTo>
                    <a:pt x="1612" y="1736"/>
                    <a:pt x="1612" y="1736"/>
                    <a:pt x="1612" y="1736"/>
                  </a:cubicBezTo>
                  <a:cubicBezTo>
                    <a:pt x="1618" y="1736"/>
                    <a:pt x="1618" y="1736"/>
                    <a:pt x="1618" y="1736"/>
                  </a:cubicBezTo>
                  <a:cubicBezTo>
                    <a:pt x="1619" y="1736"/>
                    <a:pt x="1620" y="1736"/>
                    <a:pt x="1623" y="1736"/>
                  </a:cubicBezTo>
                  <a:cubicBezTo>
                    <a:pt x="1648" y="1736"/>
                    <a:pt x="1674" y="1736"/>
                    <a:pt x="1701" y="1736"/>
                  </a:cubicBezTo>
                  <a:cubicBezTo>
                    <a:pt x="1704" y="1736"/>
                    <a:pt x="1707" y="1736"/>
                    <a:pt x="1710" y="1737"/>
                  </a:cubicBezTo>
                  <a:cubicBezTo>
                    <a:pt x="1711" y="1737"/>
                    <a:pt x="1711" y="1737"/>
                    <a:pt x="1711" y="1737"/>
                  </a:cubicBezTo>
                  <a:cubicBezTo>
                    <a:pt x="1729" y="1739"/>
                    <a:pt x="1749" y="1746"/>
                    <a:pt x="1759" y="1759"/>
                  </a:cubicBezTo>
                  <a:cubicBezTo>
                    <a:pt x="1761" y="1761"/>
                    <a:pt x="1762" y="1763"/>
                    <a:pt x="1763" y="1765"/>
                  </a:cubicBezTo>
                  <a:cubicBezTo>
                    <a:pt x="1766" y="1771"/>
                    <a:pt x="1766" y="1771"/>
                    <a:pt x="1766" y="1771"/>
                  </a:cubicBezTo>
                  <a:cubicBezTo>
                    <a:pt x="1771" y="1781"/>
                    <a:pt x="1777" y="1791"/>
                    <a:pt x="1782" y="1803"/>
                  </a:cubicBezTo>
                  <a:cubicBezTo>
                    <a:pt x="1785" y="1809"/>
                    <a:pt x="1791" y="1817"/>
                    <a:pt x="1793" y="1826"/>
                  </a:cubicBezTo>
                  <a:cubicBezTo>
                    <a:pt x="1795" y="1830"/>
                    <a:pt x="1796" y="1834"/>
                    <a:pt x="1795" y="1838"/>
                  </a:cubicBezTo>
                  <a:close/>
                  <a:moveTo>
                    <a:pt x="1809" y="1671"/>
                  </a:moveTo>
                  <a:cubicBezTo>
                    <a:pt x="1805" y="1667"/>
                    <a:pt x="1801" y="1663"/>
                    <a:pt x="1799" y="1660"/>
                  </a:cubicBezTo>
                  <a:cubicBezTo>
                    <a:pt x="1797" y="1657"/>
                    <a:pt x="1797" y="1657"/>
                    <a:pt x="1797" y="1657"/>
                  </a:cubicBezTo>
                  <a:cubicBezTo>
                    <a:pt x="1790" y="1644"/>
                    <a:pt x="1783" y="1631"/>
                    <a:pt x="1776" y="1618"/>
                  </a:cubicBezTo>
                  <a:cubicBezTo>
                    <a:pt x="1772" y="1613"/>
                    <a:pt x="1772" y="1613"/>
                    <a:pt x="1772" y="1613"/>
                  </a:cubicBezTo>
                  <a:cubicBezTo>
                    <a:pt x="1770" y="1610"/>
                    <a:pt x="1770" y="1607"/>
                    <a:pt x="1770" y="1604"/>
                  </a:cubicBezTo>
                  <a:cubicBezTo>
                    <a:pt x="1771" y="1600"/>
                    <a:pt x="1772" y="1598"/>
                    <a:pt x="1776" y="1595"/>
                  </a:cubicBezTo>
                  <a:cubicBezTo>
                    <a:pt x="1779" y="1593"/>
                    <a:pt x="1782" y="1592"/>
                    <a:pt x="1786" y="1590"/>
                  </a:cubicBezTo>
                  <a:cubicBezTo>
                    <a:pt x="1791" y="1589"/>
                    <a:pt x="1796" y="1589"/>
                    <a:pt x="1802" y="1589"/>
                  </a:cubicBezTo>
                  <a:cubicBezTo>
                    <a:pt x="1803" y="1589"/>
                    <a:pt x="1803" y="1589"/>
                    <a:pt x="1803" y="1589"/>
                  </a:cubicBezTo>
                  <a:cubicBezTo>
                    <a:pt x="1816" y="1588"/>
                    <a:pt x="1830" y="1588"/>
                    <a:pt x="1838" y="1588"/>
                  </a:cubicBezTo>
                  <a:cubicBezTo>
                    <a:pt x="1870" y="1588"/>
                    <a:pt x="1920" y="1582"/>
                    <a:pt x="1941" y="1613"/>
                  </a:cubicBezTo>
                  <a:cubicBezTo>
                    <a:pt x="1948" y="1622"/>
                    <a:pt x="1954" y="1632"/>
                    <a:pt x="1962" y="1643"/>
                  </a:cubicBezTo>
                  <a:cubicBezTo>
                    <a:pt x="1965" y="1648"/>
                    <a:pt x="1971" y="1655"/>
                    <a:pt x="1974" y="1661"/>
                  </a:cubicBezTo>
                  <a:cubicBezTo>
                    <a:pt x="1976" y="1664"/>
                    <a:pt x="1977" y="1667"/>
                    <a:pt x="1977" y="1671"/>
                  </a:cubicBezTo>
                  <a:cubicBezTo>
                    <a:pt x="1977" y="1672"/>
                    <a:pt x="1976" y="1674"/>
                    <a:pt x="1975" y="1676"/>
                  </a:cubicBezTo>
                  <a:cubicBezTo>
                    <a:pt x="1975" y="1677"/>
                    <a:pt x="1974" y="1678"/>
                    <a:pt x="1973" y="1679"/>
                  </a:cubicBezTo>
                  <a:cubicBezTo>
                    <a:pt x="1972" y="1680"/>
                    <a:pt x="1972" y="1680"/>
                    <a:pt x="1971" y="1681"/>
                  </a:cubicBezTo>
                  <a:cubicBezTo>
                    <a:pt x="1970" y="1681"/>
                    <a:pt x="1970" y="1681"/>
                    <a:pt x="1970" y="1681"/>
                  </a:cubicBezTo>
                  <a:cubicBezTo>
                    <a:pt x="1969" y="1682"/>
                    <a:pt x="1968" y="1682"/>
                    <a:pt x="1967" y="1683"/>
                  </a:cubicBezTo>
                  <a:cubicBezTo>
                    <a:pt x="1966" y="1683"/>
                    <a:pt x="1964" y="1684"/>
                    <a:pt x="1963" y="1684"/>
                  </a:cubicBezTo>
                  <a:cubicBezTo>
                    <a:pt x="1963" y="1685"/>
                    <a:pt x="1963" y="1685"/>
                    <a:pt x="1963" y="1685"/>
                  </a:cubicBezTo>
                  <a:cubicBezTo>
                    <a:pt x="1962" y="1685"/>
                    <a:pt x="1962" y="1685"/>
                    <a:pt x="1962" y="1685"/>
                  </a:cubicBezTo>
                  <a:cubicBezTo>
                    <a:pt x="1947" y="1689"/>
                    <a:pt x="1925" y="1687"/>
                    <a:pt x="1911" y="1687"/>
                  </a:cubicBezTo>
                  <a:cubicBezTo>
                    <a:pt x="1894" y="1687"/>
                    <a:pt x="1877" y="1687"/>
                    <a:pt x="1860" y="1687"/>
                  </a:cubicBezTo>
                  <a:cubicBezTo>
                    <a:pt x="1845" y="1687"/>
                    <a:pt x="1827" y="1683"/>
                    <a:pt x="1814" y="1675"/>
                  </a:cubicBezTo>
                  <a:cubicBezTo>
                    <a:pt x="1812" y="1673"/>
                    <a:pt x="1811" y="1672"/>
                    <a:pt x="1809" y="1671"/>
                  </a:cubicBezTo>
                  <a:close/>
                  <a:moveTo>
                    <a:pt x="2088" y="1847"/>
                  </a:moveTo>
                  <a:cubicBezTo>
                    <a:pt x="2088" y="1847"/>
                    <a:pt x="2088" y="1847"/>
                    <a:pt x="2087" y="1847"/>
                  </a:cubicBezTo>
                  <a:cubicBezTo>
                    <a:pt x="2085" y="1850"/>
                    <a:pt x="2081" y="1853"/>
                    <a:pt x="2075" y="1854"/>
                  </a:cubicBezTo>
                  <a:cubicBezTo>
                    <a:pt x="2071" y="1856"/>
                    <a:pt x="2065" y="1857"/>
                    <a:pt x="2058" y="1857"/>
                  </a:cubicBezTo>
                  <a:cubicBezTo>
                    <a:pt x="2051" y="1857"/>
                    <a:pt x="2051" y="1857"/>
                    <a:pt x="2051" y="1857"/>
                  </a:cubicBezTo>
                  <a:cubicBezTo>
                    <a:pt x="2022" y="1857"/>
                    <a:pt x="1992" y="1857"/>
                    <a:pt x="1962" y="1857"/>
                  </a:cubicBezTo>
                  <a:cubicBezTo>
                    <a:pt x="1959" y="1857"/>
                    <a:pt x="1954" y="1857"/>
                    <a:pt x="1951" y="1857"/>
                  </a:cubicBezTo>
                  <a:cubicBezTo>
                    <a:pt x="1931" y="1855"/>
                    <a:pt x="1909" y="1846"/>
                    <a:pt x="1896" y="1830"/>
                  </a:cubicBezTo>
                  <a:cubicBezTo>
                    <a:pt x="1894" y="1828"/>
                    <a:pt x="1892" y="1826"/>
                    <a:pt x="1891" y="1824"/>
                  </a:cubicBezTo>
                  <a:cubicBezTo>
                    <a:pt x="1885" y="1813"/>
                    <a:pt x="1878" y="1802"/>
                    <a:pt x="1872" y="1790"/>
                  </a:cubicBezTo>
                  <a:cubicBezTo>
                    <a:pt x="1868" y="1782"/>
                    <a:pt x="1858" y="1770"/>
                    <a:pt x="1856" y="1759"/>
                  </a:cubicBezTo>
                  <a:cubicBezTo>
                    <a:pt x="1855" y="1758"/>
                    <a:pt x="1855" y="1757"/>
                    <a:pt x="1855" y="1756"/>
                  </a:cubicBezTo>
                  <a:cubicBezTo>
                    <a:pt x="1854" y="1746"/>
                    <a:pt x="1862" y="1741"/>
                    <a:pt x="1872" y="1738"/>
                  </a:cubicBezTo>
                  <a:cubicBezTo>
                    <a:pt x="1873" y="1738"/>
                    <a:pt x="1873" y="1738"/>
                    <a:pt x="1873" y="1738"/>
                  </a:cubicBezTo>
                  <a:cubicBezTo>
                    <a:pt x="1874" y="1738"/>
                    <a:pt x="1874" y="1738"/>
                    <a:pt x="1875" y="1737"/>
                  </a:cubicBezTo>
                  <a:cubicBezTo>
                    <a:pt x="1879" y="1736"/>
                    <a:pt x="1884" y="1736"/>
                    <a:pt x="1889" y="1736"/>
                  </a:cubicBezTo>
                  <a:cubicBezTo>
                    <a:pt x="1948" y="1736"/>
                    <a:pt x="1948" y="1736"/>
                    <a:pt x="1948" y="1736"/>
                  </a:cubicBezTo>
                  <a:cubicBezTo>
                    <a:pt x="1958" y="1736"/>
                    <a:pt x="1968" y="1736"/>
                    <a:pt x="1977" y="1736"/>
                  </a:cubicBezTo>
                  <a:cubicBezTo>
                    <a:pt x="1978" y="1736"/>
                    <a:pt x="1978" y="1736"/>
                    <a:pt x="1979" y="1736"/>
                  </a:cubicBezTo>
                  <a:cubicBezTo>
                    <a:pt x="1981" y="1736"/>
                    <a:pt x="1984" y="1736"/>
                    <a:pt x="1986" y="1736"/>
                  </a:cubicBezTo>
                  <a:cubicBezTo>
                    <a:pt x="1988" y="1736"/>
                    <a:pt x="1988" y="1736"/>
                    <a:pt x="1989" y="1736"/>
                  </a:cubicBezTo>
                  <a:cubicBezTo>
                    <a:pt x="2007" y="1738"/>
                    <a:pt x="2027" y="1745"/>
                    <a:pt x="2039" y="1758"/>
                  </a:cubicBezTo>
                  <a:cubicBezTo>
                    <a:pt x="2040" y="1758"/>
                    <a:pt x="2041" y="1759"/>
                    <a:pt x="2042" y="1760"/>
                  </a:cubicBezTo>
                  <a:cubicBezTo>
                    <a:pt x="2042" y="1761"/>
                    <a:pt x="2043" y="1761"/>
                    <a:pt x="2043" y="1762"/>
                  </a:cubicBezTo>
                  <a:cubicBezTo>
                    <a:pt x="2044" y="1763"/>
                    <a:pt x="2044" y="1763"/>
                    <a:pt x="2045" y="1764"/>
                  </a:cubicBezTo>
                  <a:cubicBezTo>
                    <a:pt x="2048" y="1766"/>
                    <a:pt x="2048" y="1766"/>
                    <a:pt x="2048" y="1766"/>
                  </a:cubicBezTo>
                  <a:cubicBezTo>
                    <a:pt x="2053" y="1775"/>
                    <a:pt x="2058" y="1783"/>
                    <a:pt x="2064" y="1791"/>
                  </a:cubicBezTo>
                  <a:cubicBezTo>
                    <a:pt x="2071" y="1803"/>
                    <a:pt x="2082" y="1814"/>
                    <a:pt x="2088" y="1827"/>
                  </a:cubicBezTo>
                  <a:cubicBezTo>
                    <a:pt x="2089" y="1828"/>
                    <a:pt x="2089" y="1828"/>
                    <a:pt x="2089" y="1829"/>
                  </a:cubicBezTo>
                  <a:cubicBezTo>
                    <a:pt x="2090" y="1830"/>
                    <a:pt x="2090" y="1830"/>
                    <a:pt x="2090" y="1830"/>
                  </a:cubicBezTo>
                  <a:cubicBezTo>
                    <a:pt x="2092" y="1838"/>
                    <a:pt x="2091" y="1843"/>
                    <a:pt x="2088" y="18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6" name="Group 45"/>
          <p:cNvGrpSpPr/>
          <p:nvPr/>
        </p:nvGrpSpPr>
        <p:grpSpPr>
          <a:xfrm>
            <a:off x="517525" y="1443037"/>
            <a:ext cx="5576888" cy="1984376"/>
            <a:chOff x="9571960" y="256807"/>
            <a:chExt cx="5576888" cy="1984376"/>
          </a:xfrm>
        </p:grpSpPr>
        <p:sp>
          <p:nvSpPr>
            <p:cNvPr id="47" name="Rectangle 46"/>
            <p:cNvSpPr/>
            <p:nvPr/>
          </p:nvSpPr>
          <p:spPr>
            <a:xfrm>
              <a:off x="9571960" y="256807"/>
              <a:ext cx="5576888" cy="1984376"/>
            </a:xfrm>
            <a:prstGeom prst="rect">
              <a:avLst/>
            </a:prstGeom>
            <a:solidFill>
              <a:schemeClr val="accent4">
                <a:lumMod val="20000"/>
                <a:lumOff val="80000"/>
              </a:schemeClr>
            </a:solidFill>
          </p:spPr>
          <p:txBody>
            <a:bodyPr wrap="square">
              <a:noAutofit/>
            </a:bodyPr>
            <a:lstStyle/>
            <a:p>
              <a:pPr lvl="0" defTabSz="914363">
                <a:spcBef>
                  <a:spcPts val="600"/>
                </a:spcBef>
                <a:buSzPct val="80000"/>
              </a:pPr>
              <a:r>
                <a:rPr lang="en-IN" sz="3200" dirty="0" smtClean="0">
                  <a:ln>
                    <a:solidFill>
                      <a:schemeClr val="bg1">
                        <a:alpha val="0"/>
                      </a:schemeClr>
                    </a:solidFill>
                  </a:ln>
                  <a:solidFill>
                    <a:srgbClr val="595959"/>
                  </a:solidFill>
                  <a:latin typeface="Segoe UI Light" pitchFamily="34" charset="0"/>
                </a:rPr>
                <a:t>Trick #5: </a:t>
              </a:r>
            </a:p>
          </p:txBody>
        </p:sp>
        <p:sp>
          <p:nvSpPr>
            <p:cNvPr id="48" name="Rectangle 47"/>
            <p:cNvSpPr/>
            <p:nvPr/>
          </p:nvSpPr>
          <p:spPr>
            <a:xfrm>
              <a:off x="9621120" y="846654"/>
              <a:ext cx="5392326" cy="1215717"/>
            </a:xfrm>
            <a:prstGeom prst="rect">
              <a:avLst/>
            </a:prstGeom>
          </p:spPr>
          <p:txBody>
            <a:bodyPr wrap="square">
              <a:spAutoFit/>
            </a:bodyPr>
            <a:lstStyle/>
            <a:p>
              <a:pPr lvl="0" defTabSz="914363">
                <a:spcBef>
                  <a:spcPts val="600"/>
                </a:spcBef>
                <a:buSzPct val="80000"/>
              </a:pPr>
              <a:r>
                <a:rPr lang="en-US" sz="2000" dirty="0">
                  <a:ln>
                    <a:solidFill>
                      <a:srgbClr val="FFFFFF">
                        <a:alpha val="0"/>
                      </a:srgbClr>
                    </a:solidFill>
                  </a:ln>
                  <a:solidFill>
                    <a:srgbClr val="595959">
                      <a:alpha val="99000"/>
                    </a:srgbClr>
                  </a:solidFill>
                </a:rPr>
                <a:t>Cache hot data in memory to avoid slower data-tier </a:t>
              </a:r>
              <a:r>
                <a:rPr lang="en-US" sz="2000" dirty="0" smtClean="0">
                  <a:ln>
                    <a:solidFill>
                      <a:srgbClr val="FFFFFF">
                        <a:alpha val="0"/>
                      </a:srgbClr>
                    </a:solidFill>
                  </a:ln>
                  <a:solidFill>
                    <a:srgbClr val="595959">
                      <a:alpha val="99000"/>
                    </a:srgbClr>
                  </a:solidFill>
                </a:rPr>
                <a:t>access</a:t>
              </a:r>
            </a:p>
            <a:p>
              <a:pPr lvl="0" defTabSz="914363">
                <a:spcBef>
                  <a:spcPts val="600"/>
                </a:spcBef>
                <a:buSzPct val="80000"/>
              </a:pPr>
              <a:r>
                <a:rPr lang="en-US" sz="1400" dirty="0">
                  <a:ln>
                    <a:solidFill>
                      <a:srgbClr val="FFFFFF">
                        <a:alpha val="0"/>
                      </a:srgbClr>
                    </a:solidFill>
                  </a:ln>
                  <a:solidFill>
                    <a:srgbClr val="595959">
                      <a:alpha val="99000"/>
                    </a:srgbClr>
                  </a:solidFill>
                </a:rPr>
                <a:t>Session state (e.g. shopping cart) &amp; immutable reference data (e.g. product catalog entries)</a:t>
              </a:r>
            </a:p>
          </p:txBody>
        </p:sp>
      </p:grpSp>
      <p:sp>
        <p:nvSpPr>
          <p:cNvPr id="51" name="Rectangle 50"/>
          <p:cNvSpPr/>
          <p:nvPr/>
        </p:nvSpPr>
        <p:spPr>
          <a:xfrm>
            <a:off x="6094413" y="1601851"/>
            <a:ext cx="5581650" cy="1538883"/>
          </a:xfrm>
          <a:prstGeom prst="rect">
            <a:avLst/>
          </a:prstGeom>
        </p:spPr>
        <p:txBody>
          <a:bodyPr wrap="square">
            <a:spAutoFit/>
          </a:bodyPr>
          <a:lstStyle/>
          <a:p>
            <a:pPr defTabSz="914363">
              <a:spcBef>
                <a:spcPts val="1200"/>
              </a:spcBef>
              <a:buSzPct val="80000"/>
            </a:pPr>
            <a:r>
              <a:rPr lang="en-US" dirty="0">
                <a:ln>
                  <a:solidFill>
                    <a:schemeClr val="bg1">
                      <a:alpha val="0"/>
                    </a:schemeClr>
                  </a:solidFill>
                </a:ln>
                <a:solidFill>
                  <a:schemeClr val="accent4">
                    <a:alpha val="99000"/>
                  </a:schemeClr>
                </a:solidFill>
                <a:latin typeface="Segoe UI Light" pitchFamily="34" charset="0"/>
              </a:rPr>
              <a:t>Caching tier will help you reduce latency and cost</a:t>
            </a:r>
          </a:p>
          <a:p>
            <a:pPr lvl="0" defTabSz="914363">
              <a:spcBef>
                <a:spcPts val="1200"/>
              </a:spcBef>
              <a:buSzPct val="80000"/>
            </a:pPr>
            <a:r>
              <a:rPr lang="en-US" sz="1800" dirty="0">
                <a:ln>
                  <a:solidFill>
                    <a:schemeClr val="bg1">
                      <a:alpha val="0"/>
                    </a:schemeClr>
                  </a:solidFill>
                </a:ln>
                <a:solidFill>
                  <a:srgbClr val="595959"/>
                </a:solidFill>
                <a:latin typeface="+mj-lt"/>
              </a:rPr>
              <a:t>Lower latency/higher throughput than data tier, especially under load</a:t>
            </a:r>
          </a:p>
        </p:txBody>
      </p:sp>
      <p:grpSp>
        <p:nvGrpSpPr>
          <p:cNvPr id="68" name="Group 67"/>
          <p:cNvGrpSpPr/>
          <p:nvPr/>
        </p:nvGrpSpPr>
        <p:grpSpPr>
          <a:xfrm>
            <a:off x="8746303" y="3816636"/>
            <a:ext cx="977294" cy="899202"/>
            <a:chOff x="10328144" y="5024063"/>
            <a:chExt cx="1347919" cy="1240212"/>
          </a:xfrm>
        </p:grpSpPr>
        <p:grpSp>
          <p:nvGrpSpPr>
            <p:cNvPr id="69" name="Group 68"/>
            <p:cNvGrpSpPr/>
            <p:nvPr/>
          </p:nvGrpSpPr>
          <p:grpSpPr>
            <a:xfrm>
              <a:off x="10328144" y="5024063"/>
              <a:ext cx="1279410" cy="1185486"/>
              <a:chOff x="10328144" y="5024063"/>
              <a:chExt cx="1279410" cy="1185486"/>
            </a:xfrm>
          </p:grpSpPr>
          <p:grpSp>
            <p:nvGrpSpPr>
              <p:cNvPr id="71" name="Group 70"/>
              <p:cNvGrpSpPr/>
              <p:nvPr/>
            </p:nvGrpSpPr>
            <p:grpSpPr>
              <a:xfrm>
                <a:off x="10328144" y="5024063"/>
                <a:ext cx="814542" cy="801350"/>
                <a:chOff x="10328144" y="5024063"/>
                <a:chExt cx="814542" cy="801350"/>
              </a:xfrm>
            </p:grpSpPr>
            <p:sp>
              <p:nvSpPr>
                <p:cNvPr id="73" name="Freeform 11"/>
                <p:cNvSpPr>
                  <a:spLocks/>
                </p:cNvSpPr>
                <p:nvPr/>
              </p:nvSpPr>
              <p:spPr bwMode="auto">
                <a:xfrm>
                  <a:off x="10398359" y="5086120"/>
                  <a:ext cx="697730" cy="694899"/>
                </a:xfrm>
                <a:custGeom>
                  <a:avLst/>
                  <a:gdLst>
                    <a:gd name="T0" fmla="*/ 34 w 3145"/>
                    <a:gd name="T1" fmla="*/ 531 h 3133"/>
                    <a:gd name="T2" fmla="*/ 1591 w 3145"/>
                    <a:gd name="T3" fmla="*/ 0 h 3133"/>
                    <a:gd name="T4" fmla="*/ 1591 w 3145"/>
                    <a:gd name="T5" fmla="*/ 0 h 3133"/>
                    <a:gd name="T6" fmla="*/ 3145 w 3145"/>
                    <a:gd name="T7" fmla="*/ 531 h 3133"/>
                    <a:gd name="T8" fmla="*/ 3145 w 3145"/>
                    <a:gd name="T9" fmla="*/ 2589 h 3133"/>
                    <a:gd name="T10" fmla="*/ 3024 w 3145"/>
                    <a:gd name="T11" fmla="*/ 2837 h 3133"/>
                    <a:gd name="T12" fmla="*/ 2384 w 3145"/>
                    <a:gd name="T13" fmla="*/ 3005 h 3133"/>
                    <a:gd name="T14" fmla="*/ 960 w 3145"/>
                    <a:gd name="T15" fmla="*/ 3133 h 3133"/>
                    <a:gd name="T16" fmla="*/ 0 w 3145"/>
                    <a:gd name="T17" fmla="*/ 2597 h 3133"/>
                    <a:gd name="T18" fmla="*/ 34 w 3145"/>
                    <a:gd name="T19" fmla="*/ 531 h 3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5" h="3133">
                      <a:moveTo>
                        <a:pt x="34" y="531"/>
                      </a:moveTo>
                      <a:cubicBezTo>
                        <a:pt x="34" y="238"/>
                        <a:pt x="731" y="0"/>
                        <a:pt x="1591" y="0"/>
                      </a:cubicBezTo>
                      <a:cubicBezTo>
                        <a:pt x="1591" y="0"/>
                        <a:pt x="1591" y="0"/>
                        <a:pt x="1591" y="0"/>
                      </a:cubicBezTo>
                      <a:cubicBezTo>
                        <a:pt x="2445" y="0"/>
                        <a:pt x="3145" y="238"/>
                        <a:pt x="3145" y="531"/>
                      </a:cubicBezTo>
                      <a:cubicBezTo>
                        <a:pt x="3145" y="2589"/>
                        <a:pt x="3145" y="2589"/>
                        <a:pt x="3145" y="2589"/>
                      </a:cubicBezTo>
                      <a:cubicBezTo>
                        <a:pt x="3024" y="2837"/>
                        <a:pt x="3024" y="2837"/>
                        <a:pt x="3024" y="2837"/>
                      </a:cubicBezTo>
                      <a:cubicBezTo>
                        <a:pt x="2384" y="3005"/>
                        <a:pt x="2384" y="3005"/>
                        <a:pt x="2384" y="3005"/>
                      </a:cubicBezTo>
                      <a:cubicBezTo>
                        <a:pt x="960" y="3133"/>
                        <a:pt x="960" y="3133"/>
                        <a:pt x="960" y="3133"/>
                      </a:cubicBezTo>
                      <a:cubicBezTo>
                        <a:pt x="0" y="2597"/>
                        <a:pt x="0" y="2597"/>
                        <a:pt x="0" y="2597"/>
                      </a:cubicBezTo>
                      <a:lnTo>
                        <a:pt x="34" y="531"/>
                      </a:lnTo>
                      <a:close/>
                    </a:path>
                  </a:pathLst>
                </a:cu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6"/>
                <p:cNvSpPr>
                  <a:spLocks noEditPoints="1"/>
                </p:cNvSpPr>
                <p:nvPr/>
              </p:nvSpPr>
              <p:spPr bwMode="auto">
                <a:xfrm>
                  <a:off x="10328144" y="5024063"/>
                  <a:ext cx="814542" cy="801350"/>
                </a:xfrm>
                <a:custGeom>
                  <a:avLst/>
                  <a:gdLst>
                    <a:gd name="T0" fmla="*/ 3356 w 3594"/>
                    <a:gd name="T1" fmla="*/ 382 h 3535"/>
                    <a:gd name="T2" fmla="*/ 1800 w 3594"/>
                    <a:gd name="T3" fmla="*/ 0 h 3535"/>
                    <a:gd name="T4" fmla="*/ 655 w 3594"/>
                    <a:gd name="T5" fmla="*/ 165 h 3535"/>
                    <a:gd name="T6" fmla="*/ 238 w 3594"/>
                    <a:gd name="T7" fmla="*/ 382 h 3535"/>
                    <a:gd name="T8" fmla="*/ 0 w 3594"/>
                    <a:gd name="T9" fmla="*/ 833 h 3535"/>
                    <a:gd name="T10" fmla="*/ 0 w 3594"/>
                    <a:gd name="T11" fmla="*/ 2598 h 3535"/>
                    <a:gd name="T12" fmla="*/ 214 w 3594"/>
                    <a:gd name="T13" fmla="*/ 3069 h 3535"/>
                    <a:gd name="T14" fmla="*/ 1800 w 3594"/>
                    <a:gd name="T15" fmla="*/ 3535 h 3535"/>
                    <a:gd name="T16" fmla="*/ 2282 w 3594"/>
                    <a:gd name="T17" fmla="*/ 3505 h 3535"/>
                    <a:gd name="T18" fmla="*/ 3373 w 3594"/>
                    <a:gd name="T19" fmla="*/ 3077 h 3535"/>
                    <a:gd name="T20" fmla="*/ 3379 w 3594"/>
                    <a:gd name="T21" fmla="*/ 3077 h 3535"/>
                    <a:gd name="T22" fmla="*/ 3594 w 3594"/>
                    <a:gd name="T23" fmla="*/ 2606 h 3535"/>
                    <a:gd name="T24" fmla="*/ 3594 w 3594"/>
                    <a:gd name="T25" fmla="*/ 1655 h 3535"/>
                    <a:gd name="T26" fmla="*/ 3594 w 3594"/>
                    <a:gd name="T27" fmla="*/ 1655 h 3535"/>
                    <a:gd name="T28" fmla="*/ 3594 w 3594"/>
                    <a:gd name="T29" fmla="*/ 833 h 3535"/>
                    <a:gd name="T30" fmla="*/ 3356 w 3594"/>
                    <a:gd name="T31" fmla="*/ 382 h 3535"/>
                    <a:gd name="T32" fmla="*/ 1800 w 3594"/>
                    <a:gd name="T33" fmla="*/ 332 h 3535"/>
                    <a:gd name="T34" fmla="*/ 3266 w 3594"/>
                    <a:gd name="T35" fmla="*/ 833 h 3535"/>
                    <a:gd name="T36" fmla="*/ 1800 w 3594"/>
                    <a:gd name="T37" fmla="*/ 1337 h 3535"/>
                    <a:gd name="T38" fmla="*/ 331 w 3594"/>
                    <a:gd name="T39" fmla="*/ 833 h 3535"/>
                    <a:gd name="T40" fmla="*/ 1800 w 3594"/>
                    <a:gd name="T41" fmla="*/ 332 h 3535"/>
                    <a:gd name="T42" fmla="*/ 331 w 3594"/>
                    <a:gd name="T43" fmla="*/ 1179 h 3535"/>
                    <a:gd name="T44" fmla="*/ 460 w 3594"/>
                    <a:gd name="T45" fmla="*/ 1269 h 3535"/>
                    <a:gd name="T46" fmla="*/ 1800 w 3594"/>
                    <a:gd name="T47" fmla="*/ 1533 h 3535"/>
                    <a:gd name="T48" fmla="*/ 2887 w 3594"/>
                    <a:gd name="T49" fmla="*/ 1376 h 3535"/>
                    <a:gd name="T50" fmla="*/ 3256 w 3594"/>
                    <a:gd name="T51" fmla="*/ 1189 h 3535"/>
                    <a:gd name="T52" fmla="*/ 3266 w 3594"/>
                    <a:gd name="T53" fmla="*/ 1179 h 3535"/>
                    <a:gd name="T54" fmla="*/ 3266 w 3594"/>
                    <a:gd name="T55" fmla="*/ 1539 h 3535"/>
                    <a:gd name="T56" fmla="*/ 3266 w 3594"/>
                    <a:gd name="T57" fmla="*/ 1635 h 3535"/>
                    <a:gd name="T58" fmla="*/ 2470 w 3594"/>
                    <a:gd name="T59" fmla="*/ 1854 h 3535"/>
                    <a:gd name="T60" fmla="*/ 1788 w 3594"/>
                    <a:gd name="T61" fmla="*/ 1913 h 3535"/>
                    <a:gd name="T62" fmla="*/ 331 w 3594"/>
                    <a:gd name="T63" fmla="*/ 1436 h 3535"/>
                    <a:gd name="T64" fmla="*/ 331 w 3594"/>
                    <a:gd name="T65" fmla="*/ 1179 h 3535"/>
                    <a:gd name="T66" fmla="*/ 1800 w 3594"/>
                    <a:gd name="T67" fmla="*/ 3204 h 3535"/>
                    <a:gd name="T68" fmla="*/ 331 w 3594"/>
                    <a:gd name="T69" fmla="*/ 2598 h 3535"/>
                    <a:gd name="T70" fmla="*/ 331 w 3594"/>
                    <a:gd name="T71" fmla="*/ 2379 h 3535"/>
                    <a:gd name="T72" fmla="*/ 448 w 3594"/>
                    <a:gd name="T73" fmla="*/ 2452 h 3535"/>
                    <a:gd name="T74" fmla="*/ 1788 w 3594"/>
                    <a:gd name="T75" fmla="*/ 2715 h 3535"/>
                    <a:gd name="T76" fmla="*/ 2296 w 3594"/>
                    <a:gd name="T77" fmla="*/ 2685 h 3535"/>
                    <a:gd name="T78" fmla="*/ 3266 w 3594"/>
                    <a:gd name="T79" fmla="*/ 2468 h 3535"/>
                    <a:gd name="T80" fmla="*/ 3266 w 3594"/>
                    <a:gd name="T81" fmla="*/ 2773 h 3535"/>
                    <a:gd name="T82" fmla="*/ 3010 w 3594"/>
                    <a:gd name="T83" fmla="*/ 3003 h 3535"/>
                    <a:gd name="T84" fmla="*/ 2288 w 3594"/>
                    <a:gd name="T85" fmla="*/ 3171 h 3535"/>
                    <a:gd name="T86" fmla="*/ 1800 w 3594"/>
                    <a:gd name="T87" fmla="*/ 3204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94" h="3535">
                      <a:moveTo>
                        <a:pt x="3356" y="382"/>
                      </a:moveTo>
                      <a:cubicBezTo>
                        <a:pt x="3000" y="111"/>
                        <a:pt x="2455" y="10"/>
                        <a:pt x="1800" y="0"/>
                      </a:cubicBezTo>
                      <a:cubicBezTo>
                        <a:pt x="1361" y="0"/>
                        <a:pt x="964" y="60"/>
                        <a:pt x="655" y="165"/>
                      </a:cubicBezTo>
                      <a:cubicBezTo>
                        <a:pt x="496" y="221"/>
                        <a:pt x="359" y="284"/>
                        <a:pt x="238" y="382"/>
                      </a:cubicBezTo>
                      <a:cubicBezTo>
                        <a:pt x="121" y="471"/>
                        <a:pt x="0" y="626"/>
                        <a:pt x="0" y="833"/>
                      </a:cubicBezTo>
                      <a:cubicBezTo>
                        <a:pt x="0" y="2598"/>
                        <a:pt x="0" y="2598"/>
                        <a:pt x="0" y="2598"/>
                      </a:cubicBezTo>
                      <a:cubicBezTo>
                        <a:pt x="0" y="2795"/>
                        <a:pt x="97" y="2960"/>
                        <a:pt x="214" y="3069"/>
                      </a:cubicBezTo>
                      <a:cubicBezTo>
                        <a:pt x="567" y="3395"/>
                        <a:pt x="1133" y="3525"/>
                        <a:pt x="1800" y="3535"/>
                      </a:cubicBezTo>
                      <a:cubicBezTo>
                        <a:pt x="1962" y="3535"/>
                        <a:pt x="2131" y="3525"/>
                        <a:pt x="2282" y="3505"/>
                      </a:cubicBezTo>
                      <a:cubicBezTo>
                        <a:pt x="2282" y="3505"/>
                        <a:pt x="3096" y="3358"/>
                        <a:pt x="3373" y="3077"/>
                      </a:cubicBezTo>
                      <a:cubicBezTo>
                        <a:pt x="3379" y="3077"/>
                        <a:pt x="3379" y="3077"/>
                        <a:pt x="3379" y="3077"/>
                      </a:cubicBezTo>
                      <a:cubicBezTo>
                        <a:pt x="3496" y="2968"/>
                        <a:pt x="3594" y="2803"/>
                        <a:pt x="3594" y="2606"/>
                      </a:cubicBezTo>
                      <a:cubicBezTo>
                        <a:pt x="3594" y="2606"/>
                        <a:pt x="3594" y="2606"/>
                        <a:pt x="3594" y="1655"/>
                      </a:cubicBezTo>
                      <a:cubicBezTo>
                        <a:pt x="3594" y="1655"/>
                        <a:pt x="3594" y="1655"/>
                        <a:pt x="3594" y="1655"/>
                      </a:cubicBezTo>
                      <a:cubicBezTo>
                        <a:pt x="3594" y="833"/>
                        <a:pt x="3594" y="833"/>
                        <a:pt x="3594" y="833"/>
                      </a:cubicBezTo>
                      <a:cubicBezTo>
                        <a:pt x="3594" y="626"/>
                        <a:pt x="3473" y="471"/>
                        <a:pt x="3356" y="382"/>
                      </a:cubicBezTo>
                      <a:close/>
                      <a:moveTo>
                        <a:pt x="1800" y="332"/>
                      </a:moveTo>
                      <a:cubicBezTo>
                        <a:pt x="2605" y="332"/>
                        <a:pt x="3266" y="557"/>
                        <a:pt x="3266" y="833"/>
                      </a:cubicBezTo>
                      <a:cubicBezTo>
                        <a:pt x="3266" y="1112"/>
                        <a:pt x="2605" y="1337"/>
                        <a:pt x="1800" y="1337"/>
                      </a:cubicBezTo>
                      <a:cubicBezTo>
                        <a:pt x="988" y="1337"/>
                        <a:pt x="331" y="1112"/>
                        <a:pt x="331" y="833"/>
                      </a:cubicBezTo>
                      <a:cubicBezTo>
                        <a:pt x="331" y="557"/>
                        <a:pt x="988" y="332"/>
                        <a:pt x="1800" y="332"/>
                      </a:cubicBezTo>
                      <a:close/>
                      <a:moveTo>
                        <a:pt x="331" y="1179"/>
                      </a:moveTo>
                      <a:cubicBezTo>
                        <a:pt x="369" y="1211"/>
                        <a:pt x="413" y="1243"/>
                        <a:pt x="460" y="1269"/>
                      </a:cubicBezTo>
                      <a:cubicBezTo>
                        <a:pt x="764" y="1436"/>
                        <a:pt x="1242" y="1530"/>
                        <a:pt x="1800" y="1533"/>
                      </a:cubicBezTo>
                      <a:cubicBezTo>
                        <a:pt x="2216" y="1533"/>
                        <a:pt x="2599" y="1476"/>
                        <a:pt x="2887" y="1376"/>
                      </a:cubicBezTo>
                      <a:cubicBezTo>
                        <a:pt x="3034" y="1327"/>
                        <a:pt x="3155" y="1265"/>
                        <a:pt x="3256" y="1189"/>
                      </a:cubicBezTo>
                      <a:cubicBezTo>
                        <a:pt x="3258" y="1185"/>
                        <a:pt x="3262" y="1181"/>
                        <a:pt x="3266" y="1179"/>
                      </a:cubicBezTo>
                      <a:cubicBezTo>
                        <a:pt x="3266" y="1539"/>
                        <a:pt x="3266" y="1539"/>
                        <a:pt x="3266" y="1539"/>
                      </a:cubicBezTo>
                      <a:cubicBezTo>
                        <a:pt x="3266" y="1635"/>
                        <a:pt x="3266" y="1635"/>
                        <a:pt x="3266" y="1635"/>
                      </a:cubicBezTo>
                      <a:cubicBezTo>
                        <a:pt x="2921" y="1780"/>
                        <a:pt x="2470" y="1854"/>
                        <a:pt x="2470" y="1854"/>
                      </a:cubicBezTo>
                      <a:cubicBezTo>
                        <a:pt x="2268" y="1890"/>
                        <a:pt x="2034" y="1913"/>
                        <a:pt x="1788" y="1913"/>
                      </a:cubicBezTo>
                      <a:cubicBezTo>
                        <a:pt x="1002" y="1913"/>
                        <a:pt x="361" y="1699"/>
                        <a:pt x="331" y="1436"/>
                      </a:cubicBezTo>
                      <a:cubicBezTo>
                        <a:pt x="331" y="1179"/>
                        <a:pt x="331" y="1179"/>
                        <a:pt x="331" y="1179"/>
                      </a:cubicBezTo>
                      <a:close/>
                      <a:moveTo>
                        <a:pt x="1800" y="3204"/>
                      </a:moveTo>
                      <a:cubicBezTo>
                        <a:pt x="988" y="3204"/>
                        <a:pt x="331" y="2932"/>
                        <a:pt x="331" y="2598"/>
                      </a:cubicBezTo>
                      <a:cubicBezTo>
                        <a:pt x="331" y="2510"/>
                        <a:pt x="331" y="2439"/>
                        <a:pt x="331" y="2379"/>
                      </a:cubicBezTo>
                      <a:cubicBezTo>
                        <a:pt x="369" y="2407"/>
                        <a:pt x="407" y="2429"/>
                        <a:pt x="448" y="2452"/>
                      </a:cubicBezTo>
                      <a:cubicBezTo>
                        <a:pt x="750" y="2622"/>
                        <a:pt x="1234" y="2715"/>
                        <a:pt x="1788" y="2715"/>
                      </a:cubicBezTo>
                      <a:cubicBezTo>
                        <a:pt x="1966" y="2715"/>
                        <a:pt x="2135" y="2703"/>
                        <a:pt x="2296" y="2685"/>
                      </a:cubicBezTo>
                      <a:cubicBezTo>
                        <a:pt x="2671" y="2639"/>
                        <a:pt x="3064" y="2530"/>
                        <a:pt x="3266" y="2468"/>
                      </a:cubicBezTo>
                      <a:cubicBezTo>
                        <a:pt x="3266" y="2773"/>
                        <a:pt x="3266" y="2773"/>
                        <a:pt x="3266" y="2773"/>
                      </a:cubicBezTo>
                      <a:cubicBezTo>
                        <a:pt x="3246" y="2822"/>
                        <a:pt x="3189" y="2908"/>
                        <a:pt x="3010" y="3003"/>
                      </a:cubicBezTo>
                      <a:cubicBezTo>
                        <a:pt x="2562" y="3141"/>
                        <a:pt x="2288" y="3171"/>
                        <a:pt x="2288" y="3171"/>
                      </a:cubicBezTo>
                      <a:cubicBezTo>
                        <a:pt x="2137" y="3194"/>
                        <a:pt x="1966" y="3204"/>
                        <a:pt x="1800" y="3204"/>
                      </a:cubicBez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548640" rIns="91440" bIns="45720" numCol="1" anchor="t" anchorCtr="0" compatLnSpc="1">
                  <a:prstTxWarp prst="textNoShape">
                    <a:avLst/>
                  </a:prstTxWarp>
                </a:bodyPr>
                <a:lstStyle/>
                <a:p>
                  <a:pPr algn="ctr" fontAlgn="base">
                    <a:spcBef>
                      <a:spcPts val="1000"/>
                    </a:spcBef>
                    <a:spcAft>
                      <a:spcPct val="0"/>
                    </a:spcAft>
                    <a:buSzPct val="80000"/>
                    <a:defRPr/>
                  </a:pPr>
                  <a:endParaRPr lang="en-US" sz="1400" dirty="0">
                    <a:ln>
                      <a:solidFill>
                        <a:schemeClr val="bg1">
                          <a:alpha val="0"/>
                        </a:schemeClr>
                      </a:solidFill>
                    </a:ln>
                    <a:solidFill>
                      <a:schemeClr val="bg1">
                        <a:alpha val="99000"/>
                      </a:schemeClr>
                    </a:solidFill>
                  </a:endParaRPr>
                </a:p>
              </p:txBody>
            </p:sp>
          </p:grpSp>
          <p:sp>
            <p:nvSpPr>
              <p:cNvPr id="72" name="Freeform 11"/>
              <p:cNvSpPr>
                <a:spLocks/>
              </p:cNvSpPr>
              <p:nvPr/>
            </p:nvSpPr>
            <p:spPr bwMode="auto">
              <a:xfrm>
                <a:off x="10708828" y="5314471"/>
                <a:ext cx="898726" cy="895078"/>
              </a:xfrm>
              <a:custGeom>
                <a:avLst/>
                <a:gdLst>
                  <a:gd name="T0" fmla="*/ 34 w 3145"/>
                  <a:gd name="T1" fmla="*/ 531 h 3133"/>
                  <a:gd name="T2" fmla="*/ 1591 w 3145"/>
                  <a:gd name="T3" fmla="*/ 0 h 3133"/>
                  <a:gd name="T4" fmla="*/ 1591 w 3145"/>
                  <a:gd name="T5" fmla="*/ 0 h 3133"/>
                  <a:gd name="T6" fmla="*/ 3145 w 3145"/>
                  <a:gd name="T7" fmla="*/ 531 h 3133"/>
                  <a:gd name="T8" fmla="*/ 3145 w 3145"/>
                  <a:gd name="T9" fmla="*/ 2589 h 3133"/>
                  <a:gd name="T10" fmla="*/ 3024 w 3145"/>
                  <a:gd name="T11" fmla="*/ 2837 h 3133"/>
                  <a:gd name="T12" fmla="*/ 2384 w 3145"/>
                  <a:gd name="T13" fmla="*/ 3005 h 3133"/>
                  <a:gd name="T14" fmla="*/ 960 w 3145"/>
                  <a:gd name="T15" fmla="*/ 3133 h 3133"/>
                  <a:gd name="T16" fmla="*/ 0 w 3145"/>
                  <a:gd name="T17" fmla="*/ 2597 h 3133"/>
                  <a:gd name="T18" fmla="*/ 34 w 3145"/>
                  <a:gd name="T19" fmla="*/ 531 h 3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5" h="3133">
                    <a:moveTo>
                      <a:pt x="34" y="531"/>
                    </a:moveTo>
                    <a:cubicBezTo>
                      <a:pt x="34" y="238"/>
                      <a:pt x="731" y="0"/>
                      <a:pt x="1591" y="0"/>
                    </a:cubicBezTo>
                    <a:cubicBezTo>
                      <a:pt x="1591" y="0"/>
                      <a:pt x="1591" y="0"/>
                      <a:pt x="1591" y="0"/>
                    </a:cubicBezTo>
                    <a:cubicBezTo>
                      <a:pt x="2445" y="0"/>
                      <a:pt x="3145" y="238"/>
                      <a:pt x="3145" y="531"/>
                    </a:cubicBezTo>
                    <a:cubicBezTo>
                      <a:pt x="3145" y="2589"/>
                      <a:pt x="3145" y="2589"/>
                      <a:pt x="3145" y="2589"/>
                    </a:cubicBezTo>
                    <a:cubicBezTo>
                      <a:pt x="3024" y="2837"/>
                      <a:pt x="3024" y="2837"/>
                      <a:pt x="3024" y="2837"/>
                    </a:cubicBezTo>
                    <a:cubicBezTo>
                      <a:pt x="2384" y="3005"/>
                      <a:pt x="2384" y="3005"/>
                      <a:pt x="2384" y="3005"/>
                    </a:cubicBezTo>
                    <a:cubicBezTo>
                      <a:pt x="960" y="3133"/>
                      <a:pt x="960" y="3133"/>
                      <a:pt x="960" y="3133"/>
                    </a:cubicBezTo>
                    <a:cubicBezTo>
                      <a:pt x="0" y="2597"/>
                      <a:pt x="0" y="2597"/>
                      <a:pt x="0" y="2597"/>
                    </a:cubicBezTo>
                    <a:lnTo>
                      <a:pt x="34" y="531"/>
                    </a:lnTo>
                    <a:close/>
                  </a:path>
                </a:pathLst>
              </a:cu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70" name="Freeform 12"/>
            <p:cNvSpPr>
              <a:spLocks noEditPoints="1"/>
            </p:cNvSpPr>
            <p:nvPr/>
          </p:nvSpPr>
          <p:spPr bwMode="auto">
            <a:xfrm>
              <a:off x="10649237" y="5254475"/>
              <a:ext cx="1026826" cy="1009800"/>
            </a:xfrm>
            <a:custGeom>
              <a:avLst/>
              <a:gdLst>
                <a:gd name="T0" fmla="*/ 3356 w 3594"/>
                <a:gd name="T1" fmla="*/ 382 h 3535"/>
                <a:gd name="T2" fmla="*/ 1800 w 3594"/>
                <a:gd name="T3" fmla="*/ 0 h 3535"/>
                <a:gd name="T4" fmla="*/ 655 w 3594"/>
                <a:gd name="T5" fmla="*/ 165 h 3535"/>
                <a:gd name="T6" fmla="*/ 238 w 3594"/>
                <a:gd name="T7" fmla="*/ 382 h 3535"/>
                <a:gd name="T8" fmla="*/ 0 w 3594"/>
                <a:gd name="T9" fmla="*/ 833 h 3535"/>
                <a:gd name="T10" fmla="*/ 0 w 3594"/>
                <a:gd name="T11" fmla="*/ 2598 h 3535"/>
                <a:gd name="T12" fmla="*/ 214 w 3594"/>
                <a:gd name="T13" fmla="*/ 3069 h 3535"/>
                <a:gd name="T14" fmla="*/ 1800 w 3594"/>
                <a:gd name="T15" fmla="*/ 3535 h 3535"/>
                <a:gd name="T16" fmla="*/ 2282 w 3594"/>
                <a:gd name="T17" fmla="*/ 3505 h 3535"/>
                <a:gd name="T18" fmla="*/ 3373 w 3594"/>
                <a:gd name="T19" fmla="*/ 3077 h 3535"/>
                <a:gd name="T20" fmla="*/ 3379 w 3594"/>
                <a:gd name="T21" fmla="*/ 3077 h 3535"/>
                <a:gd name="T22" fmla="*/ 3594 w 3594"/>
                <a:gd name="T23" fmla="*/ 2606 h 3535"/>
                <a:gd name="T24" fmla="*/ 3594 w 3594"/>
                <a:gd name="T25" fmla="*/ 1655 h 3535"/>
                <a:gd name="T26" fmla="*/ 3594 w 3594"/>
                <a:gd name="T27" fmla="*/ 1655 h 3535"/>
                <a:gd name="T28" fmla="*/ 3594 w 3594"/>
                <a:gd name="T29" fmla="*/ 833 h 3535"/>
                <a:gd name="T30" fmla="*/ 3356 w 3594"/>
                <a:gd name="T31" fmla="*/ 382 h 3535"/>
                <a:gd name="T32" fmla="*/ 1800 w 3594"/>
                <a:gd name="T33" fmla="*/ 332 h 3535"/>
                <a:gd name="T34" fmla="*/ 3266 w 3594"/>
                <a:gd name="T35" fmla="*/ 833 h 3535"/>
                <a:gd name="T36" fmla="*/ 1800 w 3594"/>
                <a:gd name="T37" fmla="*/ 1337 h 3535"/>
                <a:gd name="T38" fmla="*/ 331 w 3594"/>
                <a:gd name="T39" fmla="*/ 833 h 3535"/>
                <a:gd name="T40" fmla="*/ 1800 w 3594"/>
                <a:gd name="T41" fmla="*/ 332 h 3535"/>
                <a:gd name="T42" fmla="*/ 331 w 3594"/>
                <a:gd name="T43" fmla="*/ 1179 h 3535"/>
                <a:gd name="T44" fmla="*/ 460 w 3594"/>
                <a:gd name="T45" fmla="*/ 1269 h 3535"/>
                <a:gd name="T46" fmla="*/ 1800 w 3594"/>
                <a:gd name="T47" fmla="*/ 1533 h 3535"/>
                <a:gd name="T48" fmla="*/ 2887 w 3594"/>
                <a:gd name="T49" fmla="*/ 1376 h 3535"/>
                <a:gd name="T50" fmla="*/ 3256 w 3594"/>
                <a:gd name="T51" fmla="*/ 1189 h 3535"/>
                <a:gd name="T52" fmla="*/ 3266 w 3594"/>
                <a:gd name="T53" fmla="*/ 1179 h 3535"/>
                <a:gd name="T54" fmla="*/ 3266 w 3594"/>
                <a:gd name="T55" fmla="*/ 1539 h 3535"/>
                <a:gd name="T56" fmla="*/ 3266 w 3594"/>
                <a:gd name="T57" fmla="*/ 1635 h 3535"/>
                <a:gd name="T58" fmla="*/ 2470 w 3594"/>
                <a:gd name="T59" fmla="*/ 1854 h 3535"/>
                <a:gd name="T60" fmla="*/ 1788 w 3594"/>
                <a:gd name="T61" fmla="*/ 1913 h 3535"/>
                <a:gd name="T62" fmla="*/ 331 w 3594"/>
                <a:gd name="T63" fmla="*/ 1436 h 3535"/>
                <a:gd name="T64" fmla="*/ 331 w 3594"/>
                <a:gd name="T65" fmla="*/ 1179 h 3535"/>
                <a:gd name="T66" fmla="*/ 1800 w 3594"/>
                <a:gd name="T67" fmla="*/ 3204 h 3535"/>
                <a:gd name="T68" fmla="*/ 331 w 3594"/>
                <a:gd name="T69" fmla="*/ 2598 h 3535"/>
                <a:gd name="T70" fmla="*/ 331 w 3594"/>
                <a:gd name="T71" fmla="*/ 2379 h 3535"/>
                <a:gd name="T72" fmla="*/ 448 w 3594"/>
                <a:gd name="T73" fmla="*/ 2452 h 3535"/>
                <a:gd name="T74" fmla="*/ 1788 w 3594"/>
                <a:gd name="T75" fmla="*/ 2715 h 3535"/>
                <a:gd name="T76" fmla="*/ 2296 w 3594"/>
                <a:gd name="T77" fmla="*/ 2685 h 3535"/>
                <a:gd name="T78" fmla="*/ 3266 w 3594"/>
                <a:gd name="T79" fmla="*/ 2468 h 3535"/>
                <a:gd name="T80" fmla="*/ 3266 w 3594"/>
                <a:gd name="T81" fmla="*/ 2773 h 3535"/>
                <a:gd name="T82" fmla="*/ 3010 w 3594"/>
                <a:gd name="T83" fmla="*/ 3003 h 3535"/>
                <a:gd name="T84" fmla="*/ 2288 w 3594"/>
                <a:gd name="T85" fmla="*/ 3171 h 3535"/>
                <a:gd name="T86" fmla="*/ 1800 w 3594"/>
                <a:gd name="T87" fmla="*/ 3204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94" h="3535">
                  <a:moveTo>
                    <a:pt x="3356" y="382"/>
                  </a:moveTo>
                  <a:cubicBezTo>
                    <a:pt x="3000" y="111"/>
                    <a:pt x="2455" y="10"/>
                    <a:pt x="1800" y="0"/>
                  </a:cubicBezTo>
                  <a:cubicBezTo>
                    <a:pt x="1361" y="0"/>
                    <a:pt x="964" y="60"/>
                    <a:pt x="655" y="165"/>
                  </a:cubicBezTo>
                  <a:cubicBezTo>
                    <a:pt x="496" y="221"/>
                    <a:pt x="359" y="284"/>
                    <a:pt x="238" y="382"/>
                  </a:cubicBezTo>
                  <a:cubicBezTo>
                    <a:pt x="121" y="471"/>
                    <a:pt x="0" y="626"/>
                    <a:pt x="0" y="833"/>
                  </a:cubicBezTo>
                  <a:cubicBezTo>
                    <a:pt x="0" y="2598"/>
                    <a:pt x="0" y="2598"/>
                    <a:pt x="0" y="2598"/>
                  </a:cubicBezTo>
                  <a:cubicBezTo>
                    <a:pt x="0" y="2795"/>
                    <a:pt x="97" y="2960"/>
                    <a:pt x="214" y="3069"/>
                  </a:cubicBezTo>
                  <a:cubicBezTo>
                    <a:pt x="567" y="3395"/>
                    <a:pt x="1133" y="3525"/>
                    <a:pt x="1800" y="3535"/>
                  </a:cubicBezTo>
                  <a:cubicBezTo>
                    <a:pt x="1962" y="3535"/>
                    <a:pt x="2131" y="3525"/>
                    <a:pt x="2282" y="3505"/>
                  </a:cubicBezTo>
                  <a:cubicBezTo>
                    <a:pt x="2282" y="3505"/>
                    <a:pt x="3096" y="3358"/>
                    <a:pt x="3373" y="3077"/>
                  </a:cubicBezTo>
                  <a:cubicBezTo>
                    <a:pt x="3379" y="3077"/>
                    <a:pt x="3379" y="3077"/>
                    <a:pt x="3379" y="3077"/>
                  </a:cubicBezTo>
                  <a:cubicBezTo>
                    <a:pt x="3496" y="2968"/>
                    <a:pt x="3594" y="2803"/>
                    <a:pt x="3594" y="2606"/>
                  </a:cubicBezTo>
                  <a:cubicBezTo>
                    <a:pt x="3594" y="2606"/>
                    <a:pt x="3594" y="2606"/>
                    <a:pt x="3594" y="1655"/>
                  </a:cubicBezTo>
                  <a:cubicBezTo>
                    <a:pt x="3594" y="1655"/>
                    <a:pt x="3594" y="1655"/>
                    <a:pt x="3594" y="1655"/>
                  </a:cubicBezTo>
                  <a:cubicBezTo>
                    <a:pt x="3594" y="833"/>
                    <a:pt x="3594" y="833"/>
                    <a:pt x="3594" y="833"/>
                  </a:cubicBezTo>
                  <a:cubicBezTo>
                    <a:pt x="3594" y="626"/>
                    <a:pt x="3473" y="471"/>
                    <a:pt x="3356" y="382"/>
                  </a:cubicBezTo>
                  <a:close/>
                  <a:moveTo>
                    <a:pt x="1800" y="332"/>
                  </a:moveTo>
                  <a:cubicBezTo>
                    <a:pt x="2605" y="332"/>
                    <a:pt x="3266" y="557"/>
                    <a:pt x="3266" y="833"/>
                  </a:cubicBezTo>
                  <a:cubicBezTo>
                    <a:pt x="3266" y="1112"/>
                    <a:pt x="2605" y="1337"/>
                    <a:pt x="1800" y="1337"/>
                  </a:cubicBezTo>
                  <a:cubicBezTo>
                    <a:pt x="988" y="1337"/>
                    <a:pt x="331" y="1112"/>
                    <a:pt x="331" y="833"/>
                  </a:cubicBezTo>
                  <a:cubicBezTo>
                    <a:pt x="331" y="557"/>
                    <a:pt x="988" y="332"/>
                    <a:pt x="1800" y="332"/>
                  </a:cubicBezTo>
                  <a:close/>
                  <a:moveTo>
                    <a:pt x="331" y="1179"/>
                  </a:moveTo>
                  <a:cubicBezTo>
                    <a:pt x="369" y="1211"/>
                    <a:pt x="413" y="1243"/>
                    <a:pt x="460" y="1269"/>
                  </a:cubicBezTo>
                  <a:cubicBezTo>
                    <a:pt x="764" y="1436"/>
                    <a:pt x="1242" y="1530"/>
                    <a:pt x="1800" y="1533"/>
                  </a:cubicBezTo>
                  <a:cubicBezTo>
                    <a:pt x="2216" y="1533"/>
                    <a:pt x="2599" y="1476"/>
                    <a:pt x="2887" y="1376"/>
                  </a:cubicBezTo>
                  <a:cubicBezTo>
                    <a:pt x="3034" y="1327"/>
                    <a:pt x="3155" y="1265"/>
                    <a:pt x="3256" y="1189"/>
                  </a:cubicBezTo>
                  <a:cubicBezTo>
                    <a:pt x="3258" y="1185"/>
                    <a:pt x="3262" y="1181"/>
                    <a:pt x="3266" y="1179"/>
                  </a:cubicBezTo>
                  <a:cubicBezTo>
                    <a:pt x="3266" y="1539"/>
                    <a:pt x="3266" y="1539"/>
                    <a:pt x="3266" y="1539"/>
                  </a:cubicBezTo>
                  <a:cubicBezTo>
                    <a:pt x="3266" y="1635"/>
                    <a:pt x="3266" y="1635"/>
                    <a:pt x="3266" y="1635"/>
                  </a:cubicBezTo>
                  <a:cubicBezTo>
                    <a:pt x="2921" y="1780"/>
                    <a:pt x="2470" y="1854"/>
                    <a:pt x="2470" y="1854"/>
                  </a:cubicBezTo>
                  <a:cubicBezTo>
                    <a:pt x="2268" y="1890"/>
                    <a:pt x="2034" y="1913"/>
                    <a:pt x="1788" y="1913"/>
                  </a:cubicBezTo>
                  <a:cubicBezTo>
                    <a:pt x="1002" y="1913"/>
                    <a:pt x="361" y="1699"/>
                    <a:pt x="331" y="1436"/>
                  </a:cubicBezTo>
                  <a:cubicBezTo>
                    <a:pt x="331" y="1179"/>
                    <a:pt x="331" y="1179"/>
                    <a:pt x="331" y="1179"/>
                  </a:cubicBezTo>
                  <a:close/>
                  <a:moveTo>
                    <a:pt x="1800" y="3204"/>
                  </a:moveTo>
                  <a:cubicBezTo>
                    <a:pt x="988" y="3204"/>
                    <a:pt x="331" y="2932"/>
                    <a:pt x="331" y="2598"/>
                  </a:cubicBezTo>
                  <a:cubicBezTo>
                    <a:pt x="331" y="2510"/>
                    <a:pt x="331" y="2439"/>
                    <a:pt x="331" y="2379"/>
                  </a:cubicBezTo>
                  <a:cubicBezTo>
                    <a:pt x="369" y="2407"/>
                    <a:pt x="407" y="2429"/>
                    <a:pt x="448" y="2452"/>
                  </a:cubicBezTo>
                  <a:cubicBezTo>
                    <a:pt x="750" y="2622"/>
                    <a:pt x="1234" y="2715"/>
                    <a:pt x="1788" y="2715"/>
                  </a:cubicBezTo>
                  <a:cubicBezTo>
                    <a:pt x="1966" y="2715"/>
                    <a:pt x="2135" y="2703"/>
                    <a:pt x="2296" y="2685"/>
                  </a:cubicBezTo>
                  <a:cubicBezTo>
                    <a:pt x="2671" y="2639"/>
                    <a:pt x="3064" y="2530"/>
                    <a:pt x="3266" y="2468"/>
                  </a:cubicBezTo>
                  <a:cubicBezTo>
                    <a:pt x="3266" y="2773"/>
                    <a:pt x="3266" y="2773"/>
                    <a:pt x="3266" y="2773"/>
                  </a:cubicBezTo>
                  <a:cubicBezTo>
                    <a:pt x="3246" y="2822"/>
                    <a:pt x="3189" y="2908"/>
                    <a:pt x="3010" y="3003"/>
                  </a:cubicBezTo>
                  <a:cubicBezTo>
                    <a:pt x="2562" y="3141"/>
                    <a:pt x="2288" y="3171"/>
                    <a:pt x="2288" y="3171"/>
                  </a:cubicBezTo>
                  <a:cubicBezTo>
                    <a:pt x="2137" y="3194"/>
                    <a:pt x="1966" y="3204"/>
                    <a:pt x="1800" y="3204"/>
                  </a:cubicBez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5" name="Group 64"/>
          <p:cNvGrpSpPr/>
          <p:nvPr/>
        </p:nvGrpSpPr>
        <p:grpSpPr>
          <a:xfrm>
            <a:off x="8746303" y="3816636"/>
            <a:ext cx="977294" cy="899202"/>
            <a:chOff x="10328144" y="5024063"/>
            <a:chExt cx="1347919" cy="1240212"/>
          </a:xfrm>
        </p:grpSpPr>
        <p:grpSp>
          <p:nvGrpSpPr>
            <p:cNvPr id="63" name="Group 62"/>
            <p:cNvGrpSpPr/>
            <p:nvPr/>
          </p:nvGrpSpPr>
          <p:grpSpPr>
            <a:xfrm>
              <a:off x="10328144" y="5024063"/>
              <a:ext cx="1279410" cy="1185486"/>
              <a:chOff x="10328144" y="5024063"/>
              <a:chExt cx="1279410" cy="1185486"/>
            </a:xfrm>
          </p:grpSpPr>
          <p:grpSp>
            <p:nvGrpSpPr>
              <p:cNvPr id="62" name="Group 61"/>
              <p:cNvGrpSpPr/>
              <p:nvPr/>
            </p:nvGrpSpPr>
            <p:grpSpPr>
              <a:xfrm>
                <a:off x="10328144" y="5024063"/>
                <a:ext cx="814542" cy="801350"/>
                <a:chOff x="10328144" y="5024063"/>
                <a:chExt cx="814542" cy="801350"/>
              </a:xfrm>
            </p:grpSpPr>
            <p:sp>
              <p:nvSpPr>
                <p:cNvPr id="64" name="Freeform 11"/>
                <p:cNvSpPr>
                  <a:spLocks/>
                </p:cNvSpPr>
                <p:nvPr/>
              </p:nvSpPr>
              <p:spPr bwMode="auto">
                <a:xfrm>
                  <a:off x="10398359" y="5086120"/>
                  <a:ext cx="697730" cy="694899"/>
                </a:xfrm>
                <a:custGeom>
                  <a:avLst/>
                  <a:gdLst>
                    <a:gd name="T0" fmla="*/ 34 w 3145"/>
                    <a:gd name="T1" fmla="*/ 531 h 3133"/>
                    <a:gd name="T2" fmla="*/ 1591 w 3145"/>
                    <a:gd name="T3" fmla="*/ 0 h 3133"/>
                    <a:gd name="T4" fmla="*/ 1591 w 3145"/>
                    <a:gd name="T5" fmla="*/ 0 h 3133"/>
                    <a:gd name="T6" fmla="*/ 3145 w 3145"/>
                    <a:gd name="T7" fmla="*/ 531 h 3133"/>
                    <a:gd name="T8" fmla="*/ 3145 w 3145"/>
                    <a:gd name="T9" fmla="*/ 2589 h 3133"/>
                    <a:gd name="T10" fmla="*/ 3024 w 3145"/>
                    <a:gd name="T11" fmla="*/ 2837 h 3133"/>
                    <a:gd name="T12" fmla="*/ 2384 w 3145"/>
                    <a:gd name="T13" fmla="*/ 3005 h 3133"/>
                    <a:gd name="T14" fmla="*/ 960 w 3145"/>
                    <a:gd name="T15" fmla="*/ 3133 h 3133"/>
                    <a:gd name="T16" fmla="*/ 0 w 3145"/>
                    <a:gd name="T17" fmla="*/ 2597 h 3133"/>
                    <a:gd name="T18" fmla="*/ 34 w 3145"/>
                    <a:gd name="T19" fmla="*/ 531 h 3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5" h="3133">
                      <a:moveTo>
                        <a:pt x="34" y="531"/>
                      </a:moveTo>
                      <a:cubicBezTo>
                        <a:pt x="34" y="238"/>
                        <a:pt x="731" y="0"/>
                        <a:pt x="1591" y="0"/>
                      </a:cubicBezTo>
                      <a:cubicBezTo>
                        <a:pt x="1591" y="0"/>
                        <a:pt x="1591" y="0"/>
                        <a:pt x="1591" y="0"/>
                      </a:cubicBezTo>
                      <a:cubicBezTo>
                        <a:pt x="2445" y="0"/>
                        <a:pt x="3145" y="238"/>
                        <a:pt x="3145" y="531"/>
                      </a:cubicBezTo>
                      <a:cubicBezTo>
                        <a:pt x="3145" y="2589"/>
                        <a:pt x="3145" y="2589"/>
                        <a:pt x="3145" y="2589"/>
                      </a:cubicBezTo>
                      <a:cubicBezTo>
                        <a:pt x="3024" y="2837"/>
                        <a:pt x="3024" y="2837"/>
                        <a:pt x="3024" y="2837"/>
                      </a:cubicBezTo>
                      <a:cubicBezTo>
                        <a:pt x="2384" y="3005"/>
                        <a:pt x="2384" y="3005"/>
                        <a:pt x="2384" y="3005"/>
                      </a:cubicBezTo>
                      <a:cubicBezTo>
                        <a:pt x="960" y="3133"/>
                        <a:pt x="960" y="3133"/>
                        <a:pt x="960" y="3133"/>
                      </a:cubicBezTo>
                      <a:cubicBezTo>
                        <a:pt x="0" y="2597"/>
                        <a:pt x="0" y="2597"/>
                        <a:pt x="0" y="2597"/>
                      </a:cubicBezTo>
                      <a:lnTo>
                        <a:pt x="34" y="531"/>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
                <p:cNvSpPr>
                  <a:spLocks noEditPoints="1"/>
                </p:cNvSpPr>
                <p:nvPr/>
              </p:nvSpPr>
              <p:spPr bwMode="auto">
                <a:xfrm>
                  <a:off x="10328144" y="5024063"/>
                  <a:ext cx="814542" cy="801350"/>
                </a:xfrm>
                <a:custGeom>
                  <a:avLst/>
                  <a:gdLst>
                    <a:gd name="T0" fmla="*/ 3356 w 3594"/>
                    <a:gd name="T1" fmla="*/ 382 h 3535"/>
                    <a:gd name="T2" fmla="*/ 1800 w 3594"/>
                    <a:gd name="T3" fmla="*/ 0 h 3535"/>
                    <a:gd name="T4" fmla="*/ 655 w 3594"/>
                    <a:gd name="T5" fmla="*/ 165 h 3535"/>
                    <a:gd name="T6" fmla="*/ 238 w 3594"/>
                    <a:gd name="T7" fmla="*/ 382 h 3535"/>
                    <a:gd name="T8" fmla="*/ 0 w 3594"/>
                    <a:gd name="T9" fmla="*/ 833 h 3535"/>
                    <a:gd name="T10" fmla="*/ 0 w 3594"/>
                    <a:gd name="T11" fmla="*/ 2598 h 3535"/>
                    <a:gd name="T12" fmla="*/ 214 w 3594"/>
                    <a:gd name="T13" fmla="*/ 3069 h 3535"/>
                    <a:gd name="T14" fmla="*/ 1800 w 3594"/>
                    <a:gd name="T15" fmla="*/ 3535 h 3535"/>
                    <a:gd name="T16" fmla="*/ 2282 w 3594"/>
                    <a:gd name="T17" fmla="*/ 3505 h 3535"/>
                    <a:gd name="T18" fmla="*/ 3373 w 3594"/>
                    <a:gd name="T19" fmla="*/ 3077 h 3535"/>
                    <a:gd name="T20" fmla="*/ 3379 w 3594"/>
                    <a:gd name="T21" fmla="*/ 3077 h 3535"/>
                    <a:gd name="T22" fmla="*/ 3594 w 3594"/>
                    <a:gd name="T23" fmla="*/ 2606 h 3535"/>
                    <a:gd name="T24" fmla="*/ 3594 w 3594"/>
                    <a:gd name="T25" fmla="*/ 1655 h 3535"/>
                    <a:gd name="T26" fmla="*/ 3594 w 3594"/>
                    <a:gd name="T27" fmla="*/ 1655 h 3535"/>
                    <a:gd name="T28" fmla="*/ 3594 w 3594"/>
                    <a:gd name="T29" fmla="*/ 833 h 3535"/>
                    <a:gd name="T30" fmla="*/ 3356 w 3594"/>
                    <a:gd name="T31" fmla="*/ 382 h 3535"/>
                    <a:gd name="T32" fmla="*/ 1800 w 3594"/>
                    <a:gd name="T33" fmla="*/ 332 h 3535"/>
                    <a:gd name="T34" fmla="*/ 3266 w 3594"/>
                    <a:gd name="T35" fmla="*/ 833 h 3535"/>
                    <a:gd name="T36" fmla="*/ 1800 w 3594"/>
                    <a:gd name="T37" fmla="*/ 1337 h 3535"/>
                    <a:gd name="T38" fmla="*/ 331 w 3594"/>
                    <a:gd name="T39" fmla="*/ 833 h 3535"/>
                    <a:gd name="T40" fmla="*/ 1800 w 3594"/>
                    <a:gd name="T41" fmla="*/ 332 h 3535"/>
                    <a:gd name="T42" fmla="*/ 331 w 3594"/>
                    <a:gd name="T43" fmla="*/ 1179 h 3535"/>
                    <a:gd name="T44" fmla="*/ 460 w 3594"/>
                    <a:gd name="T45" fmla="*/ 1269 h 3535"/>
                    <a:gd name="T46" fmla="*/ 1800 w 3594"/>
                    <a:gd name="T47" fmla="*/ 1533 h 3535"/>
                    <a:gd name="T48" fmla="*/ 2887 w 3594"/>
                    <a:gd name="T49" fmla="*/ 1376 h 3535"/>
                    <a:gd name="T50" fmla="*/ 3256 w 3594"/>
                    <a:gd name="T51" fmla="*/ 1189 h 3535"/>
                    <a:gd name="T52" fmla="*/ 3266 w 3594"/>
                    <a:gd name="T53" fmla="*/ 1179 h 3535"/>
                    <a:gd name="T54" fmla="*/ 3266 w 3594"/>
                    <a:gd name="T55" fmla="*/ 1539 h 3535"/>
                    <a:gd name="T56" fmla="*/ 3266 w 3594"/>
                    <a:gd name="T57" fmla="*/ 1635 h 3535"/>
                    <a:gd name="T58" fmla="*/ 2470 w 3594"/>
                    <a:gd name="T59" fmla="*/ 1854 h 3535"/>
                    <a:gd name="T60" fmla="*/ 1788 w 3594"/>
                    <a:gd name="T61" fmla="*/ 1913 h 3535"/>
                    <a:gd name="T62" fmla="*/ 331 w 3594"/>
                    <a:gd name="T63" fmla="*/ 1436 h 3535"/>
                    <a:gd name="T64" fmla="*/ 331 w 3594"/>
                    <a:gd name="T65" fmla="*/ 1179 h 3535"/>
                    <a:gd name="T66" fmla="*/ 1800 w 3594"/>
                    <a:gd name="T67" fmla="*/ 3204 h 3535"/>
                    <a:gd name="T68" fmla="*/ 331 w 3594"/>
                    <a:gd name="T69" fmla="*/ 2598 h 3535"/>
                    <a:gd name="T70" fmla="*/ 331 w 3594"/>
                    <a:gd name="T71" fmla="*/ 2379 h 3535"/>
                    <a:gd name="T72" fmla="*/ 448 w 3594"/>
                    <a:gd name="T73" fmla="*/ 2452 h 3535"/>
                    <a:gd name="T74" fmla="*/ 1788 w 3594"/>
                    <a:gd name="T75" fmla="*/ 2715 h 3535"/>
                    <a:gd name="T76" fmla="*/ 2296 w 3594"/>
                    <a:gd name="T77" fmla="*/ 2685 h 3535"/>
                    <a:gd name="T78" fmla="*/ 3266 w 3594"/>
                    <a:gd name="T79" fmla="*/ 2468 h 3535"/>
                    <a:gd name="T80" fmla="*/ 3266 w 3594"/>
                    <a:gd name="T81" fmla="*/ 2773 h 3535"/>
                    <a:gd name="T82" fmla="*/ 3010 w 3594"/>
                    <a:gd name="T83" fmla="*/ 3003 h 3535"/>
                    <a:gd name="T84" fmla="*/ 2288 w 3594"/>
                    <a:gd name="T85" fmla="*/ 3171 h 3535"/>
                    <a:gd name="T86" fmla="*/ 1800 w 3594"/>
                    <a:gd name="T87" fmla="*/ 3204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94" h="3535">
                      <a:moveTo>
                        <a:pt x="3356" y="382"/>
                      </a:moveTo>
                      <a:cubicBezTo>
                        <a:pt x="3000" y="111"/>
                        <a:pt x="2455" y="10"/>
                        <a:pt x="1800" y="0"/>
                      </a:cubicBezTo>
                      <a:cubicBezTo>
                        <a:pt x="1361" y="0"/>
                        <a:pt x="964" y="60"/>
                        <a:pt x="655" y="165"/>
                      </a:cubicBezTo>
                      <a:cubicBezTo>
                        <a:pt x="496" y="221"/>
                        <a:pt x="359" y="284"/>
                        <a:pt x="238" y="382"/>
                      </a:cubicBezTo>
                      <a:cubicBezTo>
                        <a:pt x="121" y="471"/>
                        <a:pt x="0" y="626"/>
                        <a:pt x="0" y="833"/>
                      </a:cubicBezTo>
                      <a:cubicBezTo>
                        <a:pt x="0" y="2598"/>
                        <a:pt x="0" y="2598"/>
                        <a:pt x="0" y="2598"/>
                      </a:cubicBezTo>
                      <a:cubicBezTo>
                        <a:pt x="0" y="2795"/>
                        <a:pt x="97" y="2960"/>
                        <a:pt x="214" y="3069"/>
                      </a:cubicBezTo>
                      <a:cubicBezTo>
                        <a:pt x="567" y="3395"/>
                        <a:pt x="1133" y="3525"/>
                        <a:pt x="1800" y="3535"/>
                      </a:cubicBezTo>
                      <a:cubicBezTo>
                        <a:pt x="1962" y="3535"/>
                        <a:pt x="2131" y="3525"/>
                        <a:pt x="2282" y="3505"/>
                      </a:cubicBezTo>
                      <a:cubicBezTo>
                        <a:pt x="2282" y="3505"/>
                        <a:pt x="3096" y="3358"/>
                        <a:pt x="3373" y="3077"/>
                      </a:cubicBezTo>
                      <a:cubicBezTo>
                        <a:pt x="3379" y="3077"/>
                        <a:pt x="3379" y="3077"/>
                        <a:pt x="3379" y="3077"/>
                      </a:cubicBezTo>
                      <a:cubicBezTo>
                        <a:pt x="3496" y="2968"/>
                        <a:pt x="3594" y="2803"/>
                        <a:pt x="3594" y="2606"/>
                      </a:cubicBezTo>
                      <a:cubicBezTo>
                        <a:pt x="3594" y="2606"/>
                        <a:pt x="3594" y="2606"/>
                        <a:pt x="3594" y="1655"/>
                      </a:cubicBezTo>
                      <a:cubicBezTo>
                        <a:pt x="3594" y="1655"/>
                        <a:pt x="3594" y="1655"/>
                        <a:pt x="3594" y="1655"/>
                      </a:cubicBezTo>
                      <a:cubicBezTo>
                        <a:pt x="3594" y="833"/>
                        <a:pt x="3594" y="833"/>
                        <a:pt x="3594" y="833"/>
                      </a:cubicBezTo>
                      <a:cubicBezTo>
                        <a:pt x="3594" y="626"/>
                        <a:pt x="3473" y="471"/>
                        <a:pt x="3356" y="382"/>
                      </a:cubicBezTo>
                      <a:close/>
                      <a:moveTo>
                        <a:pt x="1800" y="332"/>
                      </a:moveTo>
                      <a:cubicBezTo>
                        <a:pt x="2605" y="332"/>
                        <a:pt x="3266" y="557"/>
                        <a:pt x="3266" y="833"/>
                      </a:cubicBezTo>
                      <a:cubicBezTo>
                        <a:pt x="3266" y="1112"/>
                        <a:pt x="2605" y="1337"/>
                        <a:pt x="1800" y="1337"/>
                      </a:cubicBezTo>
                      <a:cubicBezTo>
                        <a:pt x="988" y="1337"/>
                        <a:pt x="331" y="1112"/>
                        <a:pt x="331" y="833"/>
                      </a:cubicBezTo>
                      <a:cubicBezTo>
                        <a:pt x="331" y="557"/>
                        <a:pt x="988" y="332"/>
                        <a:pt x="1800" y="332"/>
                      </a:cubicBezTo>
                      <a:close/>
                      <a:moveTo>
                        <a:pt x="331" y="1179"/>
                      </a:moveTo>
                      <a:cubicBezTo>
                        <a:pt x="369" y="1211"/>
                        <a:pt x="413" y="1243"/>
                        <a:pt x="460" y="1269"/>
                      </a:cubicBezTo>
                      <a:cubicBezTo>
                        <a:pt x="764" y="1436"/>
                        <a:pt x="1242" y="1530"/>
                        <a:pt x="1800" y="1533"/>
                      </a:cubicBezTo>
                      <a:cubicBezTo>
                        <a:pt x="2216" y="1533"/>
                        <a:pt x="2599" y="1476"/>
                        <a:pt x="2887" y="1376"/>
                      </a:cubicBezTo>
                      <a:cubicBezTo>
                        <a:pt x="3034" y="1327"/>
                        <a:pt x="3155" y="1265"/>
                        <a:pt x="3256" y="1189"/>
                      </a:cubicBezTo>
                      <a:cubicBezTo>
                        <a:pt x="3258" y="1185"/>
                        <a:pt x="3262" y="1181"/>
                        <a:pt x="3266" y="1179"/>
                      </a:cubicBezTo>
                      <a:cubicBezTo>
                        <a:pt x="3266" y="1539"/>
                        <a:pt x="3266" y="1539"/>
                        <a:pt x="3266" y="1539"/>
                      </a:cubicBezTo>
                      <a:cubicBezTo>
                        <a:pt x="3266" y="1635"/>
                        <a:pt x="3266" y="1635"/>
                        <a:pt x="3266" y="1635"/>
                      </a:cubicBezTo>
                      <a:cubicBezTo>
                        <a:pt x="2921" y="1780"/>
                        <a:pt x="2470" y="1854"/>
                        <a:pt x="2470" y="1854"/>
                      </a:cubicBezTo>
                      <a:cubicBezTo>
                        <a:pt x="2268" y="1890"/>
                        <a:pt x="2034" y="1913"/>
                        <a:pt x="1788" y="1913"/>
                      </a:cubicBezTo>
                      <a:cubicBezTo>
                        <a:pt x="1002" y="1913"/>
                        <a:pt x="361" y="1699"/>
                        <a:pt x="331" y="1436"/>
                      </a:cubicBezTo>
                      <a:cubicBezTo>
                        <a:pt x="331" y="1179"/>
                        <a:pt x="331" y="1179"/>
                        <a:pt x="331" y="1179"/>
                      </a:cubicBezTo>
                      <a:close/>
                      <a:moveTo>
                        <a:pt x="1800" y="3204"/>
                      </a:moveTo>
                      <a:cubicBezTo>
                        <a:pt x="988" y="3204"/>
                        <a:pt x="331" y="2932"/>
                        <a:pt x="331" y="2598"/>
                      </a:cubicBezTo>
                      <a:cubicBezTo>
                        <a:pt x="331" y="2510"/>
                        <a:pt x="331" y="2439"/>
                        <a:pt x="331" y="2379"/>
                      </a:cubicBezTo>
                      <a:cubicBezTo>
                        <a:pt x="369" y="2407"/>
                        <a:pt x="407" y="2429"/>
                        <a:pt x="448" y="2452"/>
                      </a:cubicBezTo>
                      <a:cubicBezTo>
                        <a:pt x="750" y="2622"/>
                        <a:pt x="1234" y="2715"/>
                        <a:pt x="1788" y="2715"/>
                      </a:cubicBezTo>
                      <a:cubicBezTo>
                        <a:pt x="1966" y="2715"/>
                        <a:pt x="2135" y="2703"/>
                        <a:pt x="2296" y="2685"/>
                      </a:cubicBezTo>
                      <a:cubicBezTo>
                        <a:pt x="2671" y="2639"/>
                        <a:pt x="3064" y="2530"/>
                        <a:pt x="3266" y="2468"/>
                      </a:cubicBezTo>
                      <a:cubicBezTo>
                        <a:pt x="3266" y="2773"/>
                        <a:pt x="3266" y="2773"/>
                        <a:pt x="3266" y="2773"/>
                      </a:cubicBezTo>
                      <a:cubicBezTo>
                        <a:pt x="3246" y="2822"/>
                        <a:pt x="3189" y="2908"/>
                        <a:pt x="3010" y="3003"/>
                      </a:cubicBezTo>
                      <a:cubicBezTo>
                        <a:pt x="2562" y="3141"/>
                        <a:pt x="2288" y="3171"/>
                        <a:pt x="2288" y="3171"/>
                      </a:cubicBezTo>
                      <a:cubicBezTo>
                        <a:pt x="2137" y="3194"/>
                        <a:pt x="1966" y="3204"/>
                        <a:pt x="1800" y="3204"/>
                      </a:cubicBez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548640" rIns="91440" bIns="45720" numCol="1" anchor="t" anchorCtr="0" compatLnSpc="1">
                  <a:prstTxWarp prst="textNoShape">
                    <a:avLst/>
                  </a:prstTxWarp>
                </a:bodyPr>
                <a:lstStyle/>
                <a:p>
                  <a:pPr algn="ctr" fontAlgn="base">
                    <a:spcBef>
                      <a:spcPts val="1000"/>
                    </a:spcBef>
                    <a:spcAft>
                      <a:spcPct val="0"/>
                    </a:spcAft>
                    <a:buSzPct val="80000"/>
                    <a:defRPr/>
                  </a:pPr>
                  <a:endParaRPr lang="en-US" sz="1400" dirty="0">
                    <a:ln>
                      <a:solidFill>
                        <a:schemeClr val="bg1">
                          <a:alpha val="0"/>
                        </a:schemeClr>
                      </a:solidFill>
                    </a:ln>
                    <a:solidFill>
                      <a:schemeClr val="bg1">
                        <a:alpha val="99000"/>
                      </a:schemeClr>
                    </a:solidFill>
                  </a:endParaRPr>
                </a:p>
              </p:txBody>
            </p:sp>
          </p:grpSp>
          <p:sp>
            <p:nvSpPr>
              <p:cNvPr id="58" name="Freeform 11"/>
              <p:cNvSpPr>
                <a:spLocks/>
              </p:cNvSpPr>
              <p:nvPr/>
            </p:nvSpPr>
            <p:spPr bwMode="auto">
              <a:xfrm>
                <a:off x="10708828" y="5314471"/>
                <a:ext cx="898726" cy="895078"/>
              </a:xfrm>
              <a:custGeom>
                <a:avLst/>
                <a:gdLst>
                  <a:gd name="T0" fmla="*/ 34 w 3145"/>
                  <a:gd name="T1" fmla="*/ 531 h 3133"/>
                  <a:gd name="T2" fmla="*/ 1591 w 3145"/>
                  <a:gd name="T3" fmla="*/ 0 h 3133"/>
                  <a:gd name="T4" fmla="*/ 1591 w 3145"/>
                  <a:gd name="T5" fmla="*/ 0 h 3133"/>
                  <a:gd name="T6" fmla="*/ 3145 w 3145"/>
                  <a:gd name="T7" fmla="*/ 531 h 3133"/>
                  <a:gd name="T8" fmla="*/ 3145 w 3145"/>
                  <a:gd name="T9" fmla="*/ 2589 h 3133"/>
                  <a:gd name="T10" fmla="*/ 3024 w 3145"/>
                  <a:gd name="T11" fmla="*/ 2837 h 3133"/>
                  <a:gd name="T12" fmla="*/ 2384 w 3145"/>
                  <a:gd name="T13" fmla="*/ 3005 h 3133"/>
                  <a:gd name="T14" fmla="*/ 960 w 3145"/>
                  <a:gd name="T15" fmla="*/ 3133 h 3133"/>
                  <a:gd name="T16" fmla="*/ 0 w 3145"/>
                  <a:gd name="T17" fmla="*/ 2597 h 3133"/>
                  <a:gd name="T18" fmla="*/ 34 w 3145"/>
                  <a:gd name="T19" fmla="*/ 531 h 3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5" h="3133">
                    <a:moveTo>
                      <a:pt x="34" y="531"/>
                    </a:moveTo>
                    <a:cubicBezTo>
                      <a:pt x="34" y="238"/>
                      <a:pt x="731" y="0"/>
                      <a:pt x="1591" y="0"/>
                    </a:cubicBezTo>
                    <a:cubicBezTo>
                      <a:pt x="1591" y="0"/>
                      <a:pt x="1591" y="0"/>
                      <a:pt x="1591" y="0"/>
                    </a:cubicBezTo>
                    <a:cubicBezTo>
                      <a:pt x="2445" y="0"/>
                      <a:pt x="3145" y="238"/>
                      <a:pt x="3145" y="531"/>
                    </a:cubicBezTo>
                    <a:cubicBezTo>
                      <a:pt x="3145" y="2589"/>
                      <a:pt x="3145" y="2589"/>
                      <a:pt x="3145" y="2589"/>
                    </a:cubicBezTo>
                    <a:cubicBezTo>
                      <a:pt x="3024" y="2837"/>
                      <a:pt x="3024" y="2837"/>
                      <a:pt x="3024" y="2837"/>
                    </a:cubicBezTo>
                    <a:cubicBezTo>
                      <a:pt x="2384" y="3005"/>
                      <a:pt x="2384" y="3005"/>
                      <a:pt x="2384" y="3005"/>
                    </a:cubicBezTo>
                    <a:cubicBezTo>
                      <a:pt x="960" y="3133"/>
                      <a:pt x="960" y="3133"/>
                      <a:pt x="960" y="3133"/>
                    </a:cubicBezTo>
                    <a:cubicBezTo>
                      <a:pt x="0" y="2597"/>
                      <a:pt x="0" y="2597"/>
                      <a:pt x="0" y="2597"/>
                    </a:cubicBezTo>
                    <a:lnTo>
                      <a:pt x="34" y="531"/>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9" name="Freeform 12"/>
            <p:cNvSpPr>
              <a:spLocks noEditPoints="1"/>
            </p:cNvSpPr>
            <p:nvPr/>
          </p:nvSpPr>
          <p:spPr bwMode="auto">
            <a:xfrm>
              <a:off x="10649237" y="5254475"/>
              <a:ext cx="1026826" cy="1009800"/>
            </a:xfrm>
            <a:custGeom>
              <a:avLst/>
              <a:gdLst>
                <a:gd name="T0" fmla="*/ 3356 w 3594"/>
                <a:gd name="T1" fmla="*/ 382 h 3535"/>
                <a:gd name="T2" fmla="*/ 1800 w 3594"/>
                <a:gd name="T3" fmla="*/ 0 h 3535"/>
                <a:gd name="T4" fmla="*/ 655 w 3594"/>
                <a:gd name="T5" fmla="*/ 165 h 3535"/>
                <a:gd name="T6" fmla="*/ 238 w 3594"/>
                <a:gd name="T7" fmla="*/ 382 h 3535"/>
                <a:gd name="T8" fmla="*/ 0 w 3594"/>
                <a:gd name="T9" fmla="*/ 833 h 3535"/>
                <a:gd name="T10" fmla="*/ 0 w 3594"/>
                <a:gd name="T11" fmla="*/ 2598 h 3535"/>
                <a:gd name="T12" fmla="*/ 214 w 3594"/>
                <a:gd name="T13" fmla="*/ 3069 h 3535"/>
                <a:gd name="T14" fmla="*/ 1800 w 3594"/>
                <a:gd name="T15" fmla="*/ 3535 h 3535"/>
                <a:gd name="T16" fmla="*/ 2282 w 3594"/>
                <a:gd name="T17" fmla="*/ 3505 h 3535"/>
                <a:gd name="T18" fmla="*/ 3373 w 3594"/>
                <a:gd name="T19" fmla="*/ 3077 h 3535"/>
                <a:gd name="T20" fmla="*/ 3379 w 3594"/>
                <a:gd name="T21" fmla="*/ 3077 h 3535"/>
                <a:gd name="T22" fmla="*/ 3594 w 3594"/>
                <a:gd name="T23" fmla="*/ 2606 h 3535"/>
                <a:gd name="T24" fmla="*/ 3594 w 3594"/>
                <a:gd name="T25" fmla="*/ 1655 h 3535"/>
                <a:gd name="T26" fmla="*/ 3594 w 3594"/>
                <a:gd name="T27" fmla="*/ 1655 h 3535"/>
                <a:gd name="T28" fmla="*/ 3594 w 3594"/>
                <a:gd name="T29" fmla="*/ 833 h 3535"/>
                <a:gd name="T30" fmla="*/ 3356 w 3594"/>
                <a:gd name="T31" fmla="*/ 382 h 3535"/>
                <a:gd name="T32" fmla="*/ 1800 w 3594"/>
                <a:gd name="T33" fmla="*/ 332 h 3535"/>
                <a:gd name="T34" fmla="*/ 3266 w 3594"/>
                <a:gd name="T35" fmla="*/ 833 h 3535"/>
                <a:gd name="T36" fmla="*/ 1800 w 3594"/>
                <a:gd name="T37" fmla="*/ 1337 h 3535"/>
                <a:gd name="T38" fmla="*/ 331 w 3594"/>
                <a:gd name="T39" fmla="*/ 833 h 3535"/>
                <a:gd name="T40" fmla="*/ 1800 w 3594"/>
                <a:gd name="T41" fmla="*/ 332 h 3535"/>
                <a:gd name="T42" fmla="*/ 331 w 3594"/>
                <a:gd name="T43" fmla="*/ 1179 h 3535"/>
                <a:gd name="T44" fmla="*/ 460 w 3594"/>
                <a:gd name="T45" fmla="*/ 1269 h 3535"/>
                <a:gd name="T46" fmla="*/ 1800 w 3594"/>
                <a:gd name="T47" fmla="*/ 1533 h 3535"/>
                <a:gd name="T48" fmla="*/ 2887 w 3594"/>
                <a:gd name="T49" fmla="*/ 1376 h 3535"/>
                <a:gd name="T50" fmla="*/ 3256 w 3594"/>
                <a:gd name="T51" fmla="*/ 1189 h 3535"/>
                <a:gd name="T52" fmla="*/ 3266 w 3594"/>
                <a:gd name="T53" fmla="*/ 1179 h 3535"/>
                <a:gd name="T54" fmla="*/ 3266 w 3594"/>
                <a:gd name="T55" fmla="*/ 1539 h 3535"/>
                <a:gd name="T56" fmla="*/ 3266 w 3594"/>
                <a:gd name="T57" fmla="*/ 1635 h 3535"/>
                <a:gd name="T58" fmla="*/ 2470 w 3594"/>
                <a:gd name="T59" fmla="*/ 1854 h 3535"/>
                <a:gd name="T60" fmla="*/ 1788 w 3594"/>
                <a:gd name="T61" fmla="*/ 1913 h 3535"/>
                <a:gd name="T62" fmla="*/ 331 w 3594"/>
                <a:gd name="T63" fmla="*/ 1436 h 3535"/>
                <a:gd name="T64" fmla="*/ 331 w 3594"/>
                <a:gd name="T65" fmla="*/ 1179 h 3535"/>
                <a:gd name="T66" fmla="*/ 1800 w 3594"/>
                <a:gd name="T67" fmla="*/ 3204 h 3535"/>
                <a:gd name="T68" fmla="*/ 331 w 3594"/>
                <a:gd name="T69" fmla="*/ 2598 h 3535"/>
                <a:gd name="T70" fmla="*/ 331 w 3594"/>
                <a:gd name="T71" fmla="*/ 2379 h 3535"/>
                <a:gd name="T72" fmla="*/ 448 w 3594"/>
                <a:gd name="T73" fmla="*/ 2452 h 3535"/>
                <a:gd name="T74" fmla="*/ 1788 w 3594"/>
                <a:gd name="T75" fmla="*/ 2715 h 3535"/>
                <a:gd name="T76" fmla="*/ 2296 w 3594"/>
                <a:gd name="T77" fmla="*/ 2685 h 3535"/>
                <a:gd name="T78" fmla="*/ 3266 w 3594"/>
                <a:gd name="T79" fmla="*/ 2468 h 3535"/>
                <a:gd name="T80" fmla="*/ 3266 w 3594"/>
                <a:gd name="T81" fmla="*/ 2773 h 3535"/>
                <a:gd name="T82" fmla="*/ 3010 w 3594"/>
                <a:gd name="T83" fmla="*/ 3003 h 3535"/>
                <a:gd name="T84" fmla="*/ 2288 w 3594"/>
                <a:gd name="T85" fmla="*/ 3171 h 3535"/>
                <a:gd name="T86" fmla="*/ 1800 w 3594"/>
                <a:gd name="T87" fmla="*/ 3204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94" h="3535">
                  <a:moveTo>
                    <a:pt x="3356" y="382"/>
                  </a:moveTo>
                  <a:cubicBezTo>
                    <a:pt x="3000" y="111"/>
                    <a:pt x="2455" y="10"/>
                    <a:pt x="1800" y="0"/>
                  </a:cubicBezTo>
                  <a:cubicBezTo>
                    <a:pt x="1361" y="0"/>
                    <a:pt x="964" y="60"/>
                    <a:pt x="655" y="165"/>
                  </a:cubicBezTo>
                  <a:cubicBezTo>
                    <a:pt x="496" y="221"/>
                    <a:pt x="359" y="284"/>
                    <a:pt x="238" y="382"/>
                  </a:cubicBezTo>
                  <a:cubicBezTo>
                    <a:pt x="121" y="471"/>
                    <a:pt x="0" y="626"/>
                    <a:pt x="0" y="833"/>
                  </a:cubicBezTo>
                  <a:cubicBezTo>
                    <a:pt x="0" y="2598"/>
                    <a:pt x="0" y="2598"/>
                    <a:pt x="0" y="2598"/>
                  </a:cubicBezTo>
                  <a:cubicBezTo>
                    <a:pt x="0" y="2795"/>
                    <a:pt x="97" y="2960"/>
                    <a:pt x="214" y="3069"/>
                  </a:cubicBezTo>
                  <a:cubicBezTo>
                    <a:pt x="567" y="3395"/>
                    <a:pt x="1133" y="3525"/>
                    <a:pt x="1800" y="3535"/>
                  </a:cubicBezTo>
                  <a:cubicBezTo>
                    <a:pt x="1962" y="3535"/>
                    <a:pt x="2131" y="3525"/>
                    <a:pt x="2282" y="3505"/>
                  </a:cubicBezTo>
                  <a:cubicBezTo>
                    <a:pt x="2282" y="3505"/>
                    <a:pt x="3096" y="3358"/>
                    <a:pt x="3373" y="3077"/>
                  </a:cubicBezTo>
                  <a:cubicBezTo>
                    <a:pt x="3379" y="3077"/>
                    <a:pt x="3379" y="3077"/>
                    <a:pt x="3379" y="3077"/>
                  </a:cubicBezTo>
                  <a:cubicBezTo>
                    <a:pt x="3496" y="2968"/>
                    <a:pt x="3594" y="2803"/>
                    <a:pt x="3594" y="2606"/>
                  </a:cubicBezTo>
                  <a:cubicBezTo>
                    <a:pt x="3594" y="2606"/>
                    <a:pt x="3594" y="2606"/>
                    <a:pt x="3594" y="1655"/>
                  </a:cubicBezTo>
                  <a:cubicBezTo>
                    <a:pt x="3594" y="1655"/>
                    <a:pt x="3594" y="1655"/>
                    <a:pt x="3594" y="1655"/>
                  </a:cubicBezTo>
                  <a:cubicBezTo>
                    <a:pt x="3594" y="833"/>
                    <a:pt x="3594" y="833"/>
                    <a:pt x="3594" y="833"/>
                  </a:cubicBezTo>
                  <a:cubicBezTo>
                    <a:pt x="3594" y="626"/>
                    <a:pt x="3473" y="471"/>
                    <a:pt x="3356" y="382"/>
                  </a:cubicBezTo>
                  <a:close/>
                  <a:moveTo>
                    <a:pt x="1800" y="332"/>
                  </a:moveTo>
                  <a:cubicBezTo>
                    <a:pt x="2605" y="332"/>
                    <a:pt x="3266" y="557"/>
                    <a:pt x="3266" y="833"/>
                  </a:cubicBezTo>
                  <a:cubicBezTo>
                    <a:pt x="3266" y="1112"/>
                    <a:pt x="2605" y="1337"/>
                    <a:pt x="1800" y="1337"/>
                  </a:cubicBezTo>
                  <a:cubicBezTo>
                    <a:pt x="988" y="1337"/>
                    <a:pt x="331" y="1112"/>
                    <a:pt x="331" y="833"/>
                  </a:cubicBezTo>
                  <a:cubicBezTo>
                    <a:pt x="331" y="557"/>
                    <a:pt x="988" y="332"/>
                    <a:pt x="1800" y="332"/>
                  </a:cubicBezTo>
                  <a:close/>
                  <a:moveTo>
                    <a:pt x="331" y="1179"/>
                  </a:moveTo>
                  <a:cubicBezTo>
                    <a:pt x="369" y="1211"/>
                    <a:pt x="413" y="1243"/>
                    <a:pt x="460" y="1269"/>
                  </a:cubicBezTo>
                  <a:cubicBezTo>
                    <a:pt x="764" y="1436"/>
                    <a:pt x="1242" y="1530"/>
                    <a:pt x="1800" y="1533"/>
                  </a:cubicBezTo>
                  <a:cubicBezTo>
                    <a:pt x="2216" y="1533"/>
                    <a:pt x="2599" y="1476"/>
                    <a:pt x="2887" y="1376"/>
                  </a:cubicBezTo>
                  <a:cubicBezTo>
                    <a:pt x="3034" y="1327"/>
                    <a:pt x="3155" y="1265"/>
                    <a:pt x="3256" y="1189"/>
                  </a:cubicBezTo>
                  <a:cubicBezTo>
                    <a:pt x="3258" y="1185"/>
                    <a:pt x="3262" y="1181"/>
                    <a:pt x="3266" y="1179"/>
                  </a:cubicBezTo>
                  <a:cubicBezTo>
                    <a:pt x="3266" y="1539"/>
                    <a:pt x="3266" y="1539"/>
                    <a:pt x="3266" y="1539"/>
                  </a:cubicBezTo>
                  <a:cubicBezTo>
                    <a:pt x="3266" y="1635"/>
                    <a:pt x="3266" y="1635"/>
                    <a:pt x="3266" y="1635"/>
                  </a:cubicBezTo>
                  <a:cubicBezTo>
                    <a:pt x="2921" y="1780"/>
                    <a:pt x="2470" y="1854"/>
                    <a:pt x="2470" y="1854"/>
                  </a:cubicBezTo>
                  <a:cubicBezTo>
                    <a:pt x="2268" y="1890"/>
                    <a:pt x="2034" y="1913"/>
                    <a:pt x="1788" y="1913"/>
                  </a:cubicBezTo>
                  <a:cubicBezTo>
                    <a:pt x="1002" y="1913"/>
                    <a:pt x="361" y="1699"/>
                    <a:pt x="331" y="1436"/>
                  </a:cubicBezTo>
                  <a:cubicBezTo>
                    <a:pt x="331" y="1179"/>
                    <a:pt x="331" y="1179"/>
                    <a:pt x="331" y="1179"/>
                  </a:cubicBezTo>
                  <a:close/>
                  <a:moveTo>
                    <a:pt x="1800" y="3204"/>
                  </a:moveTo>
                  <a:cubicBezTo>
                    <a:pt x="988" y="3204"/>
                    <a:pt x="331" y="2932"/>
                    <a:pt x="331" y="2598"/>
                  </a:cubicBezTo>
                  <a:cubicBezTo>
                    <a:pt x="331" y="2510"/>
                    <a:pt x="331" y="2439"/>
                    <a:pt x="331" y="2379"/>
                  </a:cubicBezTo>
                  <a:cubicBezTo>
                    <a:pt x="369" y="2407"/>
                    <a:pt x="407" y="2429"/>
                    <a:pt x="448" y="2452"/>
                  </a:cubicBezTo>
                  <a:cubicBezTo>
                    <a:pt x="750" y="2622"/>
                    <a:pt x="1234" y="2715"/>
                    <a:pt x="1788" y="2715"/>
                  </a:cubicBezTo>
                  <a:cubicBezTo>
                    <a:pt x="1966" y="2715"/>
                    <a:pt x="2135" y="2703"/>
                    <a:pt x="2296" y="2685"/>
                  </a:cubicBezTo>
                  <a:cubicBezTo>
                    <a:pt x="2671" y="2639"/>
                    <a:pt x="3064" y="2530"/>
                    <a:pt x="3266" y="2468"/>
                  </a:cubicBezTo>
                  <a:cubicBezTo>
                    <a:pt x="3266" y="2773"/>
                    <a:pt x="3266" y="2773"/>
                    <a:pt x="3266" y="2773"/>
                  </a:cubicBezTo>
                  <a:cubicBezTo>
                    <a:pt x="3246" y="2822"/>
                    <a:pt x="3189" y="2908"/>
                    <a:pt x="3010" y="3003"/>
                  </a:cubicBezTo>
                  <a:cubicBezTo>
                    <a:pt x="2562" y="3141"/>
                    <a:pt x="2288" y="3171"/>
                    <a:pt x="2288" y="3171"/>
                  </a:cubicBezTo>
                  <a:cubicBezTo>
                    <a:pt x="2137" y="3194"/>
                    <a:pt x="1966" y="3204"/>
                    <a:pt x="1800" y="3204"/>
                  </a:cubicBez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716592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nodeType="with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fade">
                                      <p:cBhvr>
                                        <p:cTn id="24" dur="500"/>
                                        <p:tgtEl>
                                          <p:spTgt spid="65"/>
                                        </p:tgtEl>
                                      </p:cBhvr>
                                    </p:animEffect>
                                  </p:childTnLst>
                                </p:cTn>
                              </p:par>
                              <p:par>
                                <p:cTn id="25" presetID="10" presetClass="entr" presetSubtype="0" fill="hold" nodeType="withEffect">
                                  <p:stCondLst>
                                    <p:cond delay="500"/>
                                  </p:stCondLst>
                                  <p:childTnLst>
                                    <p:set>
                                      <p:cBhvr>
                                        <p:cTn id="26" dur="1" fill="hold">
                                          <p:stCondLst>
                                            <p:cond delay="0"/>
                                          </p:stCondLst>
                                        </p:cTn>
                                        <p:tgtEl>
                                          <p:spTgt spid="68"/>
                                        </p:tgtEl>
                                        <p:attrNameLst>
                                          <p:attrName>style.visibility</p:attrName>
                                        </p:attrNameLst>
                                      </p:cBhvr>
                                      <p:to>
                                        <p:strVal val="visible"/>
                                      </p:to>
                                    </p:set>
                                    <p:animEffect transition="in" filter="fade">
                                      <p:cBhvr>
                                        <p:cTn id="27" dur="500"/>
                                        <p:tgtEl>
                                          <p:spTgt spid="6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par>
                                <p:cTn id="48" presetID="10" presetClass="exit" presetSubtype="0" fill="hold" nodeType="withEffect">
                                  <p:stCondLst>
                                    <p:cond delay="0"/>
                                  </p:stCondLst>
                                  <p:childTnLst>
                                    <p:animEffect transition="out" filter="fade">
                                      <p:cBhvr>
                                        <p:cTn id="49" dur="500"/>
                                        <p:tgtEl>
                                          <p:spTgt spid="65"/>
                                        </p:tgtEl>
                                      </p:cBhvr>
                                    </p:animEffect>
                                    <p:set>
                                      <p:cBhvr>
                                        <p:cTn id="50" dur="1" fill="hold">
                                          <p:stCondLst>
                                            <p:cond delay="499"/>
                                          </p:stCondLst>
                                        </p:cTn>
                                        <p:tgtEl>
                                          <p:spTgt spid="6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51">
                                            <p:txEl>
                                              <p:pRg st="0" end="0"/>
                                            </p:txEl>
                                          </p:spTgt>
                                        </p:tgtEl>
                                        <p:attrNameLst>
                                          <p:attrName>style.visibility</p:attrName>
                                        </p:attrNameLst>
                                      </p:cBhvr>
                                      <p:to>
                                        <p:strVal val="visible"/>
                                      </p:to>
                                    </p:set>
                                    <p:animEffect transition="in" filter="fade">
                                      <p:cBhvr>
                                        <p:cTn id="55" dur="500"/>
                                        <p:tgtEl>
                                          <p:spTgt spid="51">
                                            <p:txEl>
                                              <p:pRg st="0" end="0"/>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51">
                                            <p:txEl>
                                              <p:pRg st="1" end="1"/>
                                            </p:txEl>
                                          </p:spTgt>
                                        </p:tgtEl>
                                        <p:attrNameLst>
                                          <p:attrName>style.visibility</p:attrName>
                                        </p:attrNameLst>
                                      </p:cBhvr>
                                      <p:to>
                                        <p:strVal val="visible"/>
                                      </p:to>
                                    </p:set>
                                    <p:animEffect transition="in" filter="fade">
                                      <p:cBhvr>
                                        <p:cTn id="58" dur="500"/>
                                        <p:tgtEl>
                                          <p:spTgt spid="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34" grpId="0" animBg="1"/>
      <p:bldP spid="8" grpId="0" animBg="1"/>
      <p:bldP spid="10" grpId="0" animBg="1"/>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Caching</a:t>
            </a:r>
            <a:endParaRPr lang="en-US" dirty="0"/>
          </a:p>
        </p:txBody>
      </p:sp>
      <p:sp>
        <p:nvSpPr>
          <p:cNvPr id="4" name="Content Placeholder 3"/>
          <p:cNvSpPr>
            <a:spLocks noGrp="1"/>
          </p:cNvSpPr>
          <p:nvPr>
            <p:ph type="body" sz="quarter" idx="10"/>
          </p:nvPr>
        </p:nvSpPr>
        <p:spPr>
          <a:xfrm>
            <a:off x="519112" y="1417319"/>
            <a:ext cx="11149013" cy="4108817"/>
          </a:xfrm>
        </p:spPr>
        <p:txBody>
          <a:bodyPr/>
          <a:lstStyle/>
          <a:p>
            <a:r>
              <a:rPr lang="en-IN" dirty="0" smtClean="0">
                <a:solidFill>
                  <a:schemeClr val="accent4">
                    <a:alpha val="99000"/>
                  </a:schemeClr>
                </a:solidFill>
              </a:rPr>
              <a:t>Caching is a hosted distributed cache </a:t>
            </a:r>
            <a:br>
              <a:rPr lang="en-IN" dirty="0" smtClean="0">
                <a:solidFill>
                  <a:schemeClr val="accent4">
                    <a:alpha val="99000"/>
                  </a:schemeClr>
                </a:solidFill>
              </a:rPr>
            </a:br>
            <a:r>
              <a:rPr lang="en-IN" dirty="0" smtClean="0">
                <a:solidFill>
                  <a:schemeClr val="accent4">
                    <a:alpha val="99000"/>
                  </a:schemeClr>
                </a:solidFill>
              </a:rPr>
              <a:t>as a service</a:t>
            </a:r>
          </a:p>
          <a:p>
            <a:pPr lvl="1"/>
            <a:r>
              <a:rPr lang="en-IN" dirty="0" smtClean="0"/>
              <a:t>Globally provisioned and managed by Microsoft with SLAs &amp; pricing</a:t>
            </a:r>
          </a:p>
          <a:p>
            <a:pPr lvl="1"/>
            <a:r>
              <a:rPr lang="en-IN" dirty="0" smtClean="0"/>
              <a:t>Low latency, hosted per subregion for app affinity</a:t>
            </a:r>
          </a:p>
          <a:p>
            <a:pPr lvl="1"/>
            <a:r>
              <a:rPr lang="en-IN" dirty="0" smtClean="0"/>
              <a:t>AuthN/Z integrated with Access Control Service</a:t>
            </a:r>
          </a:p>
          <a:p>
            <a:pPr lvl="1"/>
            <a:endParaRPr lang="en-IN" dirty="0" smtClean="0"/>
          </a:p>
          <a:p>
            <a:r>
              <a:rPr lang="en-IN" dirty="0" smtClean="0">
                <a:solidFill>
                  <a:schemeClr val="accent4">
                    <a:alpha val="99000"/>
                  </a:schemeClr>
                </a:solidFill>
              </a:rPr>
              <a:t>Advantages</a:t>
            </a:r>
          </a:p>
          <a:p>
            <a:pPr lvl="1"/>
            <a:r>
              <a:rPr lang="en-IN" dirty="0" smtClean="0"/>
              <a:t>Simple to administer</a:t>
            </a:r>
          </a:p>
          <a:p>
            <a:pPr lvl="1"/>
            <a:r>
              <a:rPr lang="en-IN" dirty="0" smtClean="0"/>
              <a:t>ASP.NET session state and output cache providers</a:t>
            </a:r>
          </a:p>
          <a:p>
            <a:pPr lvl="1"/>
            <a:r>
              <a:rPr lang="en-IN" dirty="0" smtClean="0"/>
              <a:t>Same APIs as Windows Server Cache</a:t>
            </a:r>
          </a:p>
          <a:p>
            <a:pPr lvl="1"/>
            <a:r>
              <a:rPr lang="en-IN" dirty="0" smtClean="0"/>
              <a:t>Client-local near cache for hot data without serialization costs</a:t>
            </a:r>
            <a:endParaRPr lang="en-US" dirty="0"/>
          </a:p>
        </p:txBody>
      </p:sp>
      <p:sp>
        <p:nvSpPr>
          <p:cNvPr id="6" name="Freeform 5"/>
          <p:cNvSpPr>
            <a:spLocks noEditPoints="1"/>
          </p:cNvSpPr>
          <p:nvPr/>
        </p:nvSpPr>
        <p:spPr bwMode="auto">
          <a:xfrm>
            <a:off x="8337036" y="3399703"/>
            <a:ext cx="2611432" cy="2302454"/>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125968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fade">
                                      <p:cBhvr>
                                        <p:cTn id="33"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custDataLst>
              <p:tags r:id="rId1"/>
            </p:custDataLst>
          </p:nvPr>
        </p:nvSpPr>
        <p:spPr bwMode="auto">
          <a:xfrm>
            <a:off x="519112" y="3883069"/>
            <a:ext cx="9226137" cy="218079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defTabSz="913788" fontAlgn="base">
              <a:spcBef>
                <a:spcPts val="600"/>
              </a:spcBef>
              <a:spcAft>
                <a:spcPts val="600"/>
              </a:spcAft>
            </a:pPr>
            <a:endParaRPr lang="en-US" sz="2000" dirty="0">
              <a:ln>
                <a:solidFill>
                  <a:schemeClr val="bg1">
                    <a:alpha val="0"/>
                  </a:schemeClr>
                </a:solidFill>
              </a:ln>
              <a:solidFill>
                <a:schemeClr val="bg2">
                  <a:lumMod val="50000"/>
                  <a:alpha val="99000"/>
                </a:schemeClr>
              </a:solidFill>
            </a:endParaRPr>
          </a:p>
        </p:txBody>
      </p:sp>
      <p:grpSp>
        <p:nvGrpSpPr>
          <p:cNvPr id="30" name="Group 29"/>
          <p:cNvGrpSpPr/>
          <p:nvPr>
            <p:custDataLst>
              <p:tags r:id="rId2"/>
            </p:custDataLst>
          </p:nvPr>
        </p:nvGrpSpPr>
        <p:grpSpPr>
          <a:xfrm>
            <a:off x="5616804" y="4191394"/>
            <a:ext cx="1737360" cy="1552259"/>
            <a:chOff x="7520760" y="1849026"/>
            <a:chExt cx="1737360" cy="1552259"/>
          </a:xfrm>
        </p:grpSpPr>
        <p:sp>
          <p:nvSpPr>
            <p:cNvPr id="13" name="Rectangle 12"/>
            <p:cNvSpPr/>
            <p:nvPr/>
          </p:nvSpPr>
          <p:spPr>
            <a:xfrm>
              <a:off x="7520760" y="1849026"/>
              <a:ext cx="1737360" cy="1544795"/>
            </a:xfrm>
            <a:prstGeom prst="rect">
              <a:avLst/>
            </a:prstGeom>
            <a:solidFill>
              <a:schemeClr val="accent2">
                <a:lumMod val="20000"/>
                <a:lumOff val="80000"/>
              </a:schemeClr>
            </a:solidFill>
            <a:ln w="9525" cap="flat" cmpd="sng" algn="ctr">
              <a:noFill/>
              <a:prstDash val="solid"/>
            </a:ln>
            <a:effectLst/>
          </p:spPr>
          <p:txBody>
            <a:bodyPr lIns="45720" rIns="4572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363">
                <a:spcBef>
                  <a:spcPts val="1000"/>
                </a:spcBef>
                <a:buSzPct val="80000"/>
              </a:pPr>
              <a:r>
                <a:rPr lang="en-IN" sz="1600" dirty="0">
                  <a:ln>
                    <a:solidFill>
                      <a:schemeClr val="bg1">
                        <a:alpha val="0"/>
                      </a:schemeClr>
                    </a:solidFill>
                  </a:ln>
                  <a:gradFill>
                    <a:gsLst>
                      <a:gs pos="0">
                        <a:srgbClr val="595959"/>
                      </a:gs>
                      <a:gs pos="86000">
                        <a:srgbClr val="595959"/>
                      </a:gs>
                    </a:gsLst>
                    <a:lin ang="5400000" scaled="0"/>
                  </a:gradFill>
                </a:rPr>
                <a:t>WA Storage Acct</a:t>
              </a:r>
            </a:p>
          </p:txBody>
        </p:sp>
        <p:sp>
          <p:nvSpPr>
            <p:cNvPr id="16" name="Flowchart: Internal Storage 15"/>
            <p:cNvSpPr/>
            <p:nvPr/>
          </p:nvSpPr>
          <p:spPr bwMode="auto">
            <a:xfrm>
              <a:off x="7558095" y="2203474"/>
              <a:ext cx="1662689" cy="596876"/>
            </a:xfrm>
            <a:prstGeom prst="flowChartInternalStorage">
              <a:avLst/>
            </a:prstGeom>
            <a:solidFill>
              <a:schemeClr val="accent2">
                <a:lumMod val="20000"/>
                <a:lumOff val="80000"/>
              </a:schemeClr>
            </a:solidFill>
            <a:ln>
              <a:solidFill>
                <a:schemeClr val="accent2"/>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a:spcBef>
                  <a:spcPts val="1000"/>
                </a:spcBef>
                <a:buSzPct val="80000"/>
              </a:pPr>
              <a:r>
                <a:rPr lang="en-US" sz="1400" dirty="0" smtClean="0">
                  <a:ln>
                    <a:solidFill>
                      <a:schemeClr val="bg1">
                        <a:alpha val="0"/>
                      </a:schemeClr>
                    </a:solidFill>
                  </a:ln>
                  <a:gradFill>
                    <a:gsLst>
                      <a:gs pos="0">
                        <a:srgbClr val="595959"/>
                      </a:gs>
                      <a:gs pos="86000">
                        <a:srgbClr val="595959"/>
                      </a:gs>
                    </a:gsLst>
                    <a:lin ang="5400000" scaled="0"/>
                  </a:gradFill>
                </a:rPr>
                <a:t>Partitioned Table</a:t>
              </a:r>
              <a:endParaRPr lang="en-US" sz="1400" dirty="0">
                <a:ln>
                  <a:solidFill>
                    <a:schemeClr val="bg1">
                      <a:alpha val="0"/>
                    </a:schemeClr>
                  </a:solidFill>
                </a:ln>
                <a:gradFill>
                  <a:gsLst>
                    <a:gs pos="0">
                      <a:srgbClr val="595959"/>
                    </a:gs>
                    <a:gs pos="86000">
                      <a:srgbClr val="595959"/>
                    </a:gs>
                  </a:gsLst>
                  <a:lin ang="5400000" scaled="0"/>
                </a:gradFill>
              </a:endParaRPr>
            </a:p>
          </p:txBody>
        </p:sp>
        <p:sp>
          <p:nvSpPr>
            <p:cNvPr id="18" name="Rectangle 17"/>
            <p:cNvSpPr/>
            <p:nvPr/>
          </p:nvSpPr>
          <p:spPr bwMode="auto">
            <a:xfrm>
              <a:off x="8598566" y="3132550"/>
              <a:ext cx="622218" cy="21389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fontAlgn="base">
                <a:spcBef>
                  <a:spcPts val="1000"/>
                </a:spcBef>
                <a:spcAft>
                  <a:spcPct val="0"/>
                </a:spcAft>
                <a:buSzPct val="80000"/>
              </a:pPr>
              <a:r>
                <a:rPr lang="en-US" sz="1400" dirty="0">
                  <a:ln>
                    <a:solidFill>
                      <a:schemeClr val="bg1">
                        <a:alpha val="0"/>
                      </a:schemeClr>
                    </a:solidFill>
                  </a:ln>
                  <a:solidFill>
                    <a:schemeClr val="bg1">
                      <a:alpha val="99000"/>
                    </a:schemeClr>
                  </a:solidFill>
                </a:rPr>
                <a:t>Blob</a:t>
              </a:r>
            </a:p>
          </p:txBody>
        </p:sp>
        <p:sp>
          <p:nvSpPr>
            <p:cNvPr id="19" name="Oval 18"/>
            <p:cNvSpPr/>
            <p:nvPr/>
          </p:nvSpPr>
          <p:spPr bwMode="auto">
            <a:xfrm>
              <a:off x="7659695" y="2850724"/>
              <a:ext cx="303205" cy="241300"/>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gradFill>
                  <a:gsLst>
                    <a:gs pos="0">
                      <a:srgbClr val="FFFFFF"/>
                    </a:gs>
                    <a:gs pos="100000">
                      <a:srgbClr val="FFFFFF"/>
                    </a:gs>
                  </a:gsLst>
                  <a:lin ang="5400000" scaled="0"/>
                </a:gradFill>
              </a:endParaRPr>
            </a:p>
          </p:txBody>
        </p:sp>
        <p:sp>
          <p:nvSpPr>
            <p:cNvPr id="20" name="Oval 19"/>
            <p:cNvSpPr/>
            <p:nvPr/>
          </p:nvSpPr>
          <p:spPr bwMode="auto">
            <a:xfrm>
              <a:off x="8259683" y="2850724"/>
              <a:ext cx="303205" cy="241300"/>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gradFill>
                  <a:gsLst>
                    <a:gs pos="0">
                      <a:srgbClr val="FFFFFF"/>
                    </a:gs>
                    <a:gs pos="100000">
                      <a:srgbClr val="FFFFFF"/>
                    </a:gs>
                  </a:gsLst>
                  <a:lin ang="5400000" scaled="0"/>
                </a:gradFill>
              </a:endParaRPr>
            </a:p>
          </p:txBody>
        </p:sp>
        <p:sp>
          <p:nvSpPr>
            <p:cNvPr id="21" name="Oval 20"/>
            <p:cNvSpPr/>
            <p:nvPr/>
          </p:nvSpPr>
          <p:spPr bwMode="auto">
            <a:xfrm>
              <a:off x="8859672" y="2850724"/>
              <a:ext cx="303205" cy="241300"/>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gradFill>
                  <a:gsLst>
                    <a:gs pos="0">
                      <a:srgbClr val="FFFFFF"/>
                    </a:gs>
                    <a:gs pos="100000">
                      <a:srgbClr val="FFFFFF"/>
                    </a:gs>
                  </a:gsLst>
                  <a:lin ang="5400000" scaled="0"/>
                </a:gradFill>
              </a:endParaRPr>
            </a:p>
          </p:txBody>
        </p:sp>
        <p:cxnSp>
          <p:nvCxnSpPr>
            <p:cNvPr id="25" name="Straight Arrow Connector 24"/>
            <p:cNvCxnSpPr>
              <a:stCxn id="19" idx="6"/>
              <a:endCxn id="20" idx="2"/>
            </p:cNvCxnSpPr>
            <p:nvPr/>
          </p:nvCxnSpPr>
          <p:spPr bwMode="auto">
            <a:xfrm>
              <a:off x="7962900" y="2971374"/>
              <a:ext cx="296783" cy="0"/>
            </a:xfrm>
            <a:prstGeom prst="straightConnector1">
              <a:avLst/>
            </a:prstGeom>
            <a:ln w="25400">
              <a:solidFill>
                <a:schemeClr val="bg1">
                  <a:lumMod val="50000"/>
                </a:schemeClr>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8" name="Straight Arrow Connector 27"/>
            <p:cNvCxnSpPr>
              <a:stCxn id="20" idx="6"/>
              <a:endCxn id="21" idx="2"/>
            </p:cNvCxnSpPr>
            <p:nvPr/>
          </p:nvCxnSpPr>
          <p:spPr bwMode="auto">
            <a:xfrm>
              <a:off x="8562888" y="2971374"/>
              <a:ext cx="296784" cy="0"/>
            </a:xfrm>
            <a:prstGeom prst="straightConnector1">
              <a:avLst/>
            </a:prstGeom>
            <a:ln w="25400">
              <a:solidFill>
                <a:schemeClr val="bg1">
                  <a:lumMod val="50000"/>
                </a:schemeClr>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37" name="Rectangle 36"/>
            <p:cNvSpPr/>
            <p:nvPr/>
          </p:nvSpPr>
          <p:spPr>
            <a:xfrm>
              <a:off x="7558095" y="3093508"/>
              <a:ext cx="710451" cy="307777"/>
            </a:xfrm>
            <a:prstGeom prst="rect">
              <a:avLst/>
            </a:prstGeom>
          </p:spPr>
          <p:txBody>
            <a:bodyPr wrap="none">
              <a:spAutoFit/>
            </a:bodyPr>
            <a:lstStyle/>
            <a:p>
              <a:pPr algn="ctr">
                <a:spcBef>
                  <a:spcPts val="1000"/>
                </a:spcBef>
                <a:buSzPct val="80000"/>
              </a:pPr>
              <a:r>
                <a:rPr lang="en-US" sz="1400" dirty="0">
                  <a:ln>
                    <a:solidFill>
                      <a:schemeClr val="bg1">
                        <a:alpha val="0"/>
                      </a:schemeClr>
                    </a:solidFill>
                  </a:ln>
                  <a:gradFill>
                    <a:gsLst>
                      <a:gs pos="0">
                        <a:srgbClr val="595959"/>
                      </a:gs>
                      <a:gs pos="86000">
                        <a:srgbClr val="595959"/>
                      </a:gs>
                    </a:gsLst>
                    <a:lin ang="5400000" scaled="0"/>
                  </a:gradFill>
                </a:rPr>
                <a:t>Queue</a:t>
              </a:r>
            </a:p>
          </p:txBody>
        </p:sp>
      </p:grpSp>
      <p:cxnSp>
        <p:nvCxnSpPr>
          <p:cNvPr id="57" name="Straight Arrow Connector 56"/>
          <p:cNvCxnSpPr>
            <a:stCxn id="5" idx="3"/>
          </p:cNvCxnSpPr>
          <p:nvPr>
            <p:custDataLst>
              <p:tags r:id="rId3"/>
            </p:custDataLst>
          </p:nvPr>
        </p:nvCxnSpPr>
        <p:spPr>
          <a:xfrm flipV="1">
            <a:off x="2619214" y="4470611"/>
            <a:ext cx="1153529" cy="506468"/>
          </a:xfrm>
          <a:prstGeom prst="straightConnector1">
            <a:avLst/>
          </a:prstGeom>
          <a:ln w="25400">
            <a:solidFill>
              <a:schemeClr val="accent1"/>
            </a:solidFill>
            <a:headEnd type="triangle" w="med" len="med"/>
            <a:tailEnd type="triangle"/>
          </a:ln>
          <a:effectLst/>
        </p:spPr>
        <p:style>
          <a:lnRef idx="3">
            <a:schemeClr val="accent3"/>
          </a:lnRef>
          <a:fillRef idx="0">
            <a:schemeClr val="accent3"/>
          </a:fillRef>
          <a:effectRef idx="2">
            <a:schemeClr val="accent3"/>
          </a:effectRef>
          <a:fontRef idx="minor">
            <a:schemeClr val="tx1"/>
          </a:fontRef>
        </p:style>
      </p:cxnSp>
      <p:sp>
        <p:nvSpPr>
          <p:cNvPr id="2" name="Title 1"/>
          <p:cNvSpPr>
            <a:spLocks noGrp="1"/>
          </p:cNvSpPr>
          <p:nvPr>
            <p:ph type="title"/>
            <p:custDataLst>
              <p:tags r:id="rId4"/>
            </p:custDataLst>
          </p:nvPr>
        </p:nvSpPr>
        <p:spPr/>
        <p:txBody>
          <a:bodyPr/>
          <a:lstStyle/>
          <a:p>
            <a:r>
              <a:rPr lang="en-US" dirty="0" smtClean="0"/>
              <a:t>Partitioning &amp; Sharding</a:t>
            </a:r>
            <a:endParaRPr lang="en-US" dirty="0"/>
          </a:p>
        </p:txBody>
      </p:sp>
      <p:sp>
        <p:nvSpPr>
          <p:cNvPr id="5" name="Rectangle 4"/>
          <p:cNvSpPr/>
          <p:nvPr>
            <p:custDataLst>
              <p:tags r:id="rId5"/>
            </p:custDataLst>
          </p:nvPr>
        </p:nvSpPr>
        <p:spPr>
          <a:xfrm>
            <a:off x="668664" y="4657039"/>
            <a:ext cx="1950550" cy="640080"/>
          </a:xfrm>
          <a:prstGeom prst="rect">
            <a:avLst/>
          </a:prstGeom>
          <a:solidFill>
            <a:schemeClr val="accent2">
              <a:lumMod val="20000"/>
              <a:lumOff val="80000"/>
            </a:schemeClr>
          </a:solidFill>
          <a:ln w="9525" cap="flat" cmpd="sng" algn="ctr">
            <a:noFill/>
            <a:prstDash val="solid"/>
          </a:ln>
          <a:effectLst/>
        </p:spPr>
        <p:txBody>
          <a:bodyPr lIns="45720" rIns="4572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363">
              <a:spcBef>
                <a:spcPts val="1000"/>
              </a:spcBef>
              <a:buSzPct val="80000"/>
            </a:pPr>
            <a:r>
              <a:rPr lang="en-IN" dirty="0">
                <a:ln>
                  <a:solidFill>
                    <a:schemeClr val="bg1">
                      <a:alpha val="0"/>
                    </a:schemeClr>
                  </a:solidFill>
                </a:ln>
                <a:gradFill>
                  <a:gsLst>
                    <a:gs pos="0">
                      <a:srgbClr val="595959"/>
                    </a:gs>
                    <a:gs pos="86000">
                      <a:srgbClr val="595959"/>
                    </a:gs>
                  </a:gsLst>
                  <a:lin ang="5400000" scaled="0"/>
                </a:gradFill>
              </a:rPr>
              <a:t>Hosted Compute</a:t>
            </a:r>
          </a:p>
        </p:txBody>
      </p:sp>
      <p:grpSp>
        <p:nvGrpSpPr>
          <p:cNvPr id="32" name="Group 31"/>
          <p:cNvGrpSpPr/>
          <p:nvPr>
            <p:custDataLst>
              <p:tags r:id="rId6"/>
            </p:custDataLst>
          </p:nvPr>
        </p:nvGrpSpPr>
        <p:grpSpPr>
          <a:xfrm>
            <a:off x="7681975" y="4191394"/>
            <a:ext cx="1737360" cy="1552259"/>
            <a:chOff x="9736243" y="1849026"/>
            <a:chExt cx="1737360" cy="1552259"/>
          </a:xfrm>
        </p:grpSpPr>
        <p:sp>
          <p:nvSpPr>
            <p:cNvPr id="14" name="Rectangle 13"/>
            <p:cNvSpPr/>
            <p:nvPr/>
          </p:nvSpPr>
          <p:spPr>
            <a:xfrm>
              <a:off x="9736243" y="1849026"/>
              <a:ext cx="1737360" cy="1544795"/>
            </a:xfrm>
            <a:prstGeom prst="rect">
              <a:avLst/>
            </a:prstGeom>
            <a:solidFill>
              <a:schemeClr val="accent2">
                <a:lumMod val="20000"/>
                <a:lumOff val="80000"/>
              </a:schemeClr>
            </a:solidFill>
            <a:ln w="9525" cap="flat" cmpd="sng" algn="ctr">
              <a:noFill/>
              <a:prstDash val="solid"/>
            </a:ln>
            <a:effectLst/>
          </p:spPr>
          <p:txBody>
            <a:bodyPr lIns="45720" rIns="4572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363">
                <a:spcBef>
                  <a:spcPts val="1000"/>
                </a:spcBef>
                <a:buSzPct val="80000"/>
              </a:pPr>
              <a:r>
                <a:rPr lang="en-IN" sz="1600" dirty="0">
                  <a:ln>
                    <a:solidFill>
                      <a:schemeClr val="bg1">
                        <a:alpha val="0"/>
                      </a:schemeClr>
                    </a:solidFill>
                  </a:ln>
                  <a:gradFill>
                    <a:gsLst>
                      <a:gs pos="0">
                        <a:srgbClr val="595959"/>
                      </a:gs>
                      <a:gs pos="86000">
                        <a:srgbClr val="595959"/>
                      </a:gs>
                    </a:gsLst>
                    <a:lin ang="5400000" scaled="0"/>
                  </a:gradFill>
                </a:rPr>
                <a:t>WA Storage Acct</a:t>
              </a:r>
            </a:p>
          </p:txBody>
        </p:sp>
        <p:sp>
          <p:nvSpPr>
            <p:cNvPr id="15" name="Flowchart: Internal Storage 14"/>
            <p:cNvSpPr/>
            <p:nvPr/>
          </p:nvSpPr>
          <p:spPr bwMode="auto">
            <a:xfrm>
              <a:off x="9773579" y="2203474"/>
              <a:ext cx="1662689" cy="596876"/>
            </a:xfrm>
            <a:prstGeom prst="flowChartInternalStorage">
              <a:avLst/>
            </a:prstGeom>
            <a:solidFill>
              <a:schemeClr val="accent2">
                <a:lumMod val="20000"/>
                <a:lumOff val="80000"/>
              </a:schemeClr>
            </a:solidFill>
            <a:ln>
              <a:solidFill>
                <a:schemeClr val="accent2"/>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a:spcBef>
                  <a:spcPts val="1000"/>
                </a:spcBef>
                <a:buSzPct val="80000"/>
              </a:pPr>
              <a:r>
                <a:rPr lang="en-US" sz="1400" dirty="0" smtClean="0">
                  <a:ln>
                    <a:solidFill>
                      <a:schemeClr val="bg1">
                        <a:alpha val="0"/>
                      </a:schemeClr>
                    </a:solidFill>
                  </a:ln>
                  <a:gradFill>
                    <a:gsLst>
                      <a:gs pos="0">
                        <a:srgbClr val="595959"/>
                      </a:gs>
                      <a:gs pos="86000">
                        <a:srgbClr val="595959"/>
                      </a:gs>
                    </a:gsLst>
                    <a:lin ang="5400000" scaled="0"/>
                  </a:gradFill>
                </a:rPr>
                <a:t>Partitioned Table</a:t>
              </a:r>
              <a:endParaRPr lang="en-US" sz="1400" dirty="0">
                <a:ln>
                  <a:solidFill>
                    <a:schemeClr val="bg1">
                      <a:alpha val="0"/>
                    </a:schemeClr>
                  </a:solidFill>
                </a:ln>
                <a:gradFill>
                  <a:gsLst>
                    <a:gs pos="0">
                      <a:srgbClr val="595959"/>
                    </a:gs>
                    <a:gs pos="86000">
                      <a:srgbClr val="595959"/>
                    </a:gs>
                  </a:gsLst>
                  <a:lin ang="5400000" scaled="0"/>
                </a:gradFill>
              </a:endParaRPr>
            </a:p>
          </p:txBody>
        </p:sp>
        <p:sp>
          <p:nvSpPr>
            <p:cNvPr id="17" name="Rectangle 16"/>
            <p:cNvSpPr/>
            <p:nvPr/>
          </p:nvSpPr>
          <p:spPr bwMode="auto">
            <a:xfrm>
              <a:off x="10801350" y="3132550"/>
              <a:ext cx="622218" cy="21389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fontAlgn="base">
                <a:spcBef>
                  <a:spcPts val="1000"/>
                </a:spcBef>
                <a:spcAft>
                  <a:spcPct val="0"/>
                </a:spcAft>
                <a:buSzPct val="80000"/>
              </a:pPr>
              <a:r>
                <a:rPr lang="en-US" sz="1400" dirty="0">
                  <a:ln>
                    <a:solidFill>
                      <a:schemeClr val="bg1">
                        <a:alpha val="0"/>
                      </a:schemeClr>
                    </a:solidFill>
                  </a:ln>
                  <a:solidFill>
                    <a:schemeClr val="bg1">
                      <a:alpha val="99000"/>
                    </a:schemeClr>
                  </a:solidFill>
                </a:rPr>
                <a:t>Blob</a:t>
              </a:r>
            </a:p>
          </p:txBody>
        </p:sp>
        <p:sp>
          <p:nvSpPr>
            <p:cNvPr id="22" name="Oval 21"/>
            <p:cNvSpPr/>
            <p:nvPr/>
          </p:nvSpPr>
          <p:spPr bwMode="auto">
            <a:xfrm>
              <a:off x="9837745" y="2850724"/>
              <a:ext cx="303205" cy="241300"/>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gradFill>
                  <a:gsLst>
                    <a:gs pos="0">
                      <a:srgbClr val="FFFFFF"/>
                    </a:gs>
                    <a:gs pos="100000">
                      <a:srgbClr val="FFFFFF"/>
                    </a:gs>
                  </a:gsLst>
                  <a:lin ang="5400000" scaled="0"/>
                </a:gradFill>
              </a:endParaRPr>
            </a:p>
          </p:txBody>
        </p:sp>
        <p:sp>
          <p:nvSpPr>
            <p:cNvPr id="23" name="Oval 22"/>
            <p:cNvSpPr/>
            <p:nvPr/>
          </p:nvSpPr>
          <p:spPr bwMode="auto">
            <a:xfrm>
              <a:off x="10437733" y="2850724"/>
              <a:ext cx="303205" cy="241300"/>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gradFill>
                  <a:gsLst>
                    <a:gs pos="0">
                      <a:srgbClr val="FFFFFF"/>
                    </a:gs>
                    <a:gs pos="100000">
                      <a:srgbClr val="FFFFFF"/>
                    </a:gs>
                  </a:gsLst>
                  <a:lin ang="5400000" scaled="0"/>
                </a:gradFill>
              </a:endParaRPr>
            </a:p>
          </p:txBody>
        </p:sp>
        <p:sp>
          <p:nvSpPr>
            <p:cNvPr id="24" name="Oval 23"/>
            <p:cNvSpPr/>
            <p:nvPr/>
          </p:nvSpPr>
          <p:spPr bwMode="auto">
            <a:xfrm>
              <a:off x="11037722" y="2850724"/>
              <a:ext cx="303205" cy="241300"/>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gradFill>
                  <a:gsLst>
                    <a:gs pos="0">
                      <a:srgbClr val="FFFFFF"/>
                    </a:gs>
                    <a:gs pos="100000">
                      <a:srgbClr val="FFFFFF"/>
                    </a:gs>
                  </a:gsLst>
                  <a:lin ang="5400000" scaled="0"/>
                </a:gradFill>
              </a:endParaRPr>
            </a:p>
          </p:txBody>
        </p:sp>
        <p:cxnSp>
          <p:nvCxnSpPr>
            <p:cNvPr id="31" name="Straight Arrow Connector 30"/>
            <p:cNvCxnSpPr>
              <a:stCxn id="22" idx="6"/>
              <a:endCxn id="23" idx="2"/>
            </p:cNvCxnSpPr>
            <p:nvPr/>
          </p:nvCxnSpPr>
          <p:spPr bwMode="auto">
            <a:xfrm>
              <a:off x="10140950" y="2971374"/>
              <a:ext cx="296783" cy="0"/>
            </a:xfrm>
            <a:prstGeom prst="straightConnector1">
              <a:avLst/>
            </a:prstGeom>
            <a:ln w="25400">
              <a:solidFill>
                <a:schemeClr val="bg1">
                  <a:lumMod val="50000"/>
                </a:schemeClr>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34" name="Straight Arrow Connector 33"/>
            <p:cNvCxnSpPr>
              <a:stCxn id="23" idx="6"/>
              <a:endCxn id="24" idx="2"/>
            </p:cNvCxnSpPr>
            <p:nvPr/>
          </p:nvCxnSpPr>
          <p:spPr bwMode="auto">
            <a:xfrm>
              <a:off x="10740938" y="2971374"/>
              <a:ext cx="296784" cy="0"/>
            </a:xfrm>
            <a:prstGeom prst="straightConnector1">
              <a:avLst/>
            </a:prstGeom>
            <a:ln w="25400">
              <a:solidFill>
                <a:schemeClr val="bg1">
                  <a:lumMod val="50000"/>
                </a:schemeClr>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38" name="Rectangle 37"/>
            <p:cNvSpPr/>
            <p:nvPr/>
          </p:nvSpPr>
          <p:spPr>
            <a:xfrm>
              <a:off x="9736243" y="3093508"/>
              <a:ext cx="710451" cy="307777"/>
            </a:xfrm>
            <a:prstGeom prst="rect">
              <a:avLst/>
            </a:prstGeom>
          </p:spPr>
          <p:txBody>
            <a:bodyPr wrap="none">
              <a:spAutoFit/>
            </a:bodyPr>
            <a:lstStyle/>
            <a:p>
              <a:pPr algn="ctr">
                <a:spcBef>
                  <a:spcPts val="1000"/>
                </a:spcBef>
                <a:buSzPct val="80000"/>
              </a:pPr>
              <a:r>
                <a:rPr lang="en-US" sz="1400" dirty="0">
                  <a:ln>
                    <a:solidFill>
                      <a:schemeClr val="bg1">
                        <a:alpha val="0"/>
                      </a:schemeClr>
                    </a:solidFill>
                  </a:ln>
                  <a:gradFill>
                    <a:gsLst>
                      <a:gs pos="0">
                        <a:srgbClr val="595959"/>
                      </a:gs>
                      <a:gs pos="86000">
                        <a:srgbClr val="595959"/>
                      </a:gs>
                    </a:gsLst>
                    <a:lin ang="5400000" scaled="0"/>
                  </a:gradFill>
                </a:rPr>
                <a:t>Queue</a:t>
              </a:r>
            </a:p>
          </p:txBody>
        </p:sp>
      </p:grpSp>
      <p:cxnSp>
        <p:nvCxnSpPr>
          <p:cNvPr id="53" name="Straight Arrow Connector 52"/>
          <p:cNvCxnSpPr/>
          <p:nvPr>
            <p:custDataLst>
              <p:tags r:id="rId7"/>
            </p:custDataLst>
          </p:nvPr>
        </p:nvCxnSpPr>
        <p:spPr>
          <a:xfrm flipV="1">
            <a:off x="2616048" y="4960307"/>
            <a:ext cx="5024829" cy="16773"/>
          </a:xfrm>
          <a:prstGeom prst="straightConnector1">
            <a:avLst/>
          </a:prstGeom>
          <a:ln w="25400">
            <a:solidFill>
              <a:schemeClr val="bg1">
                <a:lumMod val="50000"/>
              </a:schemeClr>
            </a:solidFill>
            <a:headEnd type="triangl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54" name="Straight Arrow Connector 53"/>
          <p:cNvCxnSpPr/>
          <p:nvPr>
            <p:custDataLst>
              <p:tags r:id="rId8"/>
            </p:custDataLst>
          </p:nvPr>
        </p:nvCxnSpPr>
        <p:spPr>
          <a:xfrm flipV="1">
            <a:off x="2619214" y="4873234"/>
            <a:ext cx="2943386" cy="103847"/>
          </a:xfrm>
          <a:prstGeom prst="straightConnector1">
            <a:avLst/>
          </a:prstGeom>
          <a:ln w="25400">
            <a:solidFill>
              <a:schemeClr val="accent1"/>
            </a:solidFill>
            <a:headEnd type="triangl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55" name="Straight Arrow Connector 54"/>
          <p:cNvCxnSpPr>
            <a:stCxn id="5" idx="3"/>
          </p:cNvCxnSpPr>
          <p:nvPr>
            <p:custDataLst>
              <p:tags r:id="rId9"/>
            </p:custDataLst>
          </p:nvPr>
        </p:nvCxnSpPr>
        <p:spPr>
          <a:xfrm flipV="1">
            <a:off x="2619214" y="4470611"/>
            <a:ext cx="1153529" cy="506468"/>
          </a:xfrm>
          <a:prstGeom prst="straightConnector1">
            <a:avLst/>
          </a:prstGeom>
          <a:ln w="25400">
            <a:solidFill>
              <a:schemeClr val="bg1">
                <a:lumMod val="50000"/>
              </a:schemeClr>
            </a:solidFill>
            <a:headEnd type="triangl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56" name="Straight Arrow Connector 55"/>
          <p:cNvCxnSpPr>
            <a:stCxn id="5" idx="3"/>
          </p:cNvCxnSpPr>
          <p:nvPr>
            <p:custDataLst>
              <p:tags r:id="rId10"/>
            </p:custDataLst>
          </p:nvPr>
        </p:nvCxnSpPr>
        <p:spPr>
          <a:xfrm>
            <a:off x="2619214" y="4977079"/>
            <a:ext cx="1195155" cy="439334"/>
          </a:xfrm>
          <a:prstGeom prst="straightConnector1">
            <a:avLst/>
          </a:prstGeom>
          <a:ln w="25400">
            <a:solidFill>
              <a:schemeClr val="bg1">
                <a:lumMod val="50000"/>
              </a:schemeClr>
            </a:solidFill>
            <a:headEnd type="triangl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58" name="Straight Arrow Connector 57"/>
          <p:cNvCxnSpPr/>
          <p:nvPr>
            <p:custDataLst>
              <p:tags r:id="rId11"/>
            </p:custDataLst>
          </p:nvPr>
        </p:nvCxnSpPr>
        <p:spPr>
          <a:xfrm flipV="1">
            <a:off x="2619214" y="4872625"/>
            <a:ext cx="2942342" cy="104455"/>
          </a:xfrm>
          <a:prstGeom prst="straightConnector1">
            <a:avLst/>
          </a:prstGeom>
          <a:ln w="25400">
            <a:solidFill>
              <a:schemeClr val="bg1">
                <a:lumMod val="50000"/>
              </a:schemeClr>
            </a:solidFill>
            <a:headEnd type="triangle" w="med" len="med"/>
            <a:tailEnd type="triangle"/>
          </a:ln>
          <a:effectLst/>
        </p:spPr>
        <p:style>
          <a:lnRef idx="3">
            <a:schemeClr val="accent3"/>
          </a:lnRef>
          <a:fillRef idx="0">
            <a:schemeClr val="accent3"/>
          </a:fillRef>
          <a:effectRef idx="2">
            <a:schemeClr val="accent3"/>
          </a:effectRef>
          <a:fontRef idx="minor">
            <a:schemeClr val="tx1"/>
          </a:fontRef>
        </p:style>
      </p:cxnSp>
      <p:grpSp>
        <p:nvGrpSpPr>
          <p:cNvPr id="59" name="Group 58"/>
          <p:cNvGrpSpPr/>
          <p:nvPr>
            <p:custDataLst>
              <p:tags r:id="rId12"/>
            </p:custDataLst>
          </p:nvPr>
        </p:nvGrpSpPr>
        <p:grpSpPr>
          <a:xfrm>
            <a:off x="5616804" y="4191394"/>
            <a:ext cx="1737360" cy="1552259"/>
            <a:chOff x="7520760" y="1849026"/>
            <a:chExt cx="1737360" cy="1552259"/>
          </a:xfrm>
        </p:grpSpPr>
        <p:sp>
          <p:nvSpPr>
            <p:cNvPr id="60" name="Rectangle 59"/>
            <p:cNvSpPr/>
            <p:nvPr/>
          </p:nvSpPr>
          <p:spPr>
            <a:xfrm>
              <a:off x="7520760" y="1849026"/>
              <a:ext cx="1737360" cy="1544795"/>
            </a:xfrm>
            <a:prstGeom prst="rect">
              <a:avLst/>
            </a:prstGeom>
            <a:solidFill>
              <a:schemeClr val="bg1"/>
            </a:solidFill>
            <a:ln w="9525" cap="flat" cmpd="sng" algn="ctr">
              <a:noFill/>
              <a:prstDash val="solid"/>
            </a:ln>
            <a:effectLst/>
          </p:spPr>
          <p:txBody>
            <a:bodyPr lIns="45720" rIns="4572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363">
                <a:spcBef>
                  <a:spcPts val="1000"/>
                </a:spcBef>
                <a:buSzPct val="80000"/>
              </a:pPr>
              <a:r>
                <a:rPr lang="en-IN" sz="1600" dirty="0">
                  <a:ln>
                    <a:solidFill>
                      <a:schemeClr val="bg1">
                        <a:alpha val="0"/>
                      </a:schemeClr>
                    </a:solidFill>
                  </a:ln>
                  <a:gradFill>
                    <a:gsLst>
                      <a:gs pos="0">
                        <a:srgbClr val="595959"/>
                      </a:gs>
                      <a:gs pos="86000">
                        <a:srgbClr val="595959"/>
                      </a:gs>
                    </a:gsLst>
                    <a:lin ang="5400000" scaled="0"/>
                  </a:gradFill>
                </a:rPr>
                <a:t>WA Storage Acct</a:t>
              </a:r>
            </a:p>
          </p:txBody>
        </p:sp>
        <p:sp>
          <p:nvSpPr>
            <p:cNvPr id="61" name="Flowchart: Internal Storage 60"/>
            <p:cNvSpPr/>
            <p:nvPr/>
          </p:nvSpPr>
          <p:spPr bwMode="auto">
            <a:xfrm>
              <a:off x="7558095" y="2203474"/>
              <a:ext cx="1662689" cy="596876"/>
            </a:xfrm>
            <a:prstGeom prst="flowChartInternalStorage">
              <a:avLst/>
            </a:prstGeom>
            <a:solidFill>
              <a:schemeClr val="accent2">
                <a:lumMod val="20000"/>
                <a:lumOff val="80000"/>
              </a:schemeClr>
            </a:solidFill>
            <a:ln>
              <a:solidFill>
                <a:schemeClr val="accent2"/>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a:spcBef>
                  <a:spcPts val="1000"/>
                </a:spcBef>
                <a:buSzPct val="80000"/>
              </a:pPr>
              <a:r>
                <a:rPr lang="en-US" sz="1400" dirty="0" smtClean="0">
                  <a:ln>
                    <a:solidFill>
                      <a:schemeClr val="bg1">
                        <a:alpha val="0"/>
                      </a:schemeClr>
                    </a:solidFill>
                  </a:ln>
                  <a:gradFill>
                    <a:gsLst>
                      <a:gs pos="0">
                        <a:srgbClr val="595959"/>
                      </a:gs>
                      <a:gs pos="86000">
                        <a:srgbClr val="595959"/>
                      </a:gs>
                    </a:gsLst>
                    <a:lin ang="5400000" scaled="0"/>
                  </a:gradFill>
                </a:rPr>
                <a:t>Partitioned Table</a:t>
              </a:r>
              <a:endParaRPr lang="en-US" sz="1400" dirty="0">
                <a:ln>
                  <a:solidFill>
                    <a:schemeClr val="bg1">
                      <a:alpha val="0"/>
                    </a:schemeClr>
                  </a:solidFill>
                </a:ln>
                <a:gradFill>
                  <a:gsLst>
                    <a:gs pos="0">
                      <a:srgbClr val="595959"/>
                    </a:gs>
                    <a:gs pos="86000">
                      <a:srgbClr val="595959"/>
                    </a:gs>
                  </a:gsLst>
                  <a:lin ang="5400000" scaled="0"/>
                </a:gradFill>
              </a:endParaRPr>
            </a:p>
          </p:txBody>
        </p:sp>
        <p:sp>
          <p:nvSpPr>
            <p:cNvPr id="62" name="Rectangle 61"/>
            <p:cNvSpPr/>
            <p:nvPr/>
          </p:nvSpPr>
          <p:spPr bwMode="auto">
            <a:xfrm>
              <a:off x="8598566" y="3132550"/>
              <a:ext cx="622218" cy="21389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fontAlgn="base">
                <a:spcBef>
                  <a:spcPts val="1000"/>
                </a:spcBef>
                <a:spcAft>
                  <a:spcPct val="0"/>
                </a:spcAft>
                <a:buSzPct val="80000"/>
              </a:pPr>
              <a:r>
                <a:rPr lang="en-US" sz="1400" dirty="0">
                  <a:ln>
                    <a:solidFill>
                      <a:schemeClr val="bg1">
                        <a:alpha val="0"/>
                      </a:schemeClr>
                    </a:solidFill>
                  </a:ln>
                  <a:solidFill>
                    <a:schemeClr val="bg1">
                      <a:alpha val="99000"/>
                    </a:schemeClr>
                  </a:solidFill>
                </a:rPr>
                <a:t>Blob</a:t>
              </a:r>
            </a:p>
          </p:txBody>
        </p:sp>
        <p:sp>
          <p:nvSpPr>
            <p:cNvPr id="63" name="Oval 62"/>
            <p:cNvSpPr/>
            <p:nvPr/>
          </p:nvSpPr>
          <p:spPr bwMode="auto">
            <a:xfrm>
              <a:off x="7659695" y="2850724"/>
              <a:ext cx="303205" cy="241300"/>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64" name="Oval 63"/>
            <p:cNvSpPr/>
            <p:nvPr/>
          </p:nvSpPr>
          <p:spPr bwMode="auto">
            <a:xfrm>
              <a:off x="8259683" y="2850724"/>
              <a:ext cx="303205" cy="241300"/>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65" name="Oval 64"/>
            <p:cNvSpPr/>
            <p:nvPr/>
          </p:nvSpPr>
          <p:spPr bwMode="auto">
            <a:xfrm>
              <a:off x="8859672" y="2850724"/>
              <a:ext cx="303205" cy="241300"/>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cxnSp>
          <p:nvCxnSpPr>
            <p:cNvPr id="66" name="Straight Arrow Connector 65"/>
            <p:cNvCxnSpPr>
              <a:stCxn id="63" idx="6"/>
              <a:endCxn id="64" idx="2"/>
            </p:cNvCxnSpPr>
            <p:nvPr/>
          </p:nvCxnSpPr>
          <p:spPr bwMode="auto">
            <a:xfrm>
              <a:off x="7962900" y="2971374"/>
              <a:ext cx="296783" cy="0"/>
            </a:xfrm>
            <a:prstGeom prst="straightConnector1">
              <a:avLst/>
            </a:prstGeom>
            <a:ln w="25400">
              <a:solidFill>
                <a:schemeClr val="bg1">
                  <a:lumMod val="50000"/>
                </a:schemeClr>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7" name="Straight Arrow Connector 66"/>
            <p:cNvCxnSpPr>
              <a:stCxn id="64" idx="6"/>
              <a:endCxn id="65" idx="2"/>
            </p:cNvCxnSpPr>
            <p:nvPr/>
          </p:nvCxnSpPr>
          <p:spPr bwMode="auto">
            <a:xfrm>
              <a:off x="8562888" y="2971374"/>
              <a:ext cx="296784" cy="0"/>
            </a:xfrm>
            <a:prstGeom prst="straightConnector1">
              <a:avLst/>
            </a:prstGeom>
            <a:ln w="25400">
              <a:solidFill>
                <a:schemeClr val="bg1">
                  <a:lumMod val="50000"/>
                </a:schemeClr>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68" name="Rectangle 67"/>
            <p:cNvSpPr/>
            <p:nvPr/>
          </p:nvSpPr>
          <p:spPr>
            <a:xfrm>
              <a:off x="7558095" y="3093508"/>
              <a:ext cx="710451" cy="307777"/>
            </a:xfrm>
            <a:prstGeom prst="rect">
              <a:avLst/>
            </a:prstGeom>
          </p:spPr>
          <p:txBody>
            <a:bodyPr wrap="none">
              <a:spAutoFit/>
            </a:bodyPr>
            <a:lstStyle/>
            <a:p>
              <a:pPr algn="ctr">
                <a:spcBef>
                  <a:spcPts val="1000"/>
                </a:spcBef>
                <a:buSzPct val="80000"/>
              </a:pPr>
              <a:r>
                <a:rPr lang="en-US" sz="1400" dirty="0">
                  <a:ln>
                    <a:solidFill>
                      <a:schemeClr val="bg1">
                        <a:alpha val="0"/>
                      </a:schemeClr>
                    </a:solidFill>
                  </a:ln>
                  <a:gradFill>
                    <a:gsLst>
                      <a:gs pos="0">
                        <a:srgbClr val="595959"/>
                      </a:gs>
                      <a:gs pos="86000">
                        <a:srgbClr val="595959"/>
                      </a:gs>
                    </a:gsLst>
                    <a:lin ang="5400000" scaled="0"/>
                  </a:gradFill>
                </a:rPr>
                <a:t>Queue</a:t>
              </a:r>
            </a:p>
          </p:txBody>
        </p:sp>
      </p:grpSp>
      <p:grpSp>
        <p:nvGrpSpPr>
          <p:cNvPr id="69" name="Group 68"/>
          <p:cNvGrpSpPr/>
          <p:nvPr/>
        </p:nvGrpSpPr>
        <p:grpSpPr>
          <a:xfrm>
            <a:off x="517525" y="1443038"/>
            <a:ext cx="2325883" cy="2302244"/>
            <a:chOff x="9571960" y="394594"/>
            <a:chExt cx="2325883" cy="2302244"/>
          </a:xfrm>
        </p:grpSpPr>
        <p:sp>
          <p:nvSpPr>
            <p:cNvPr id="70" name="Rectangle 69"/>
            <p:cNvSpPr/>
            <p:nvPr/>
          </p:nvSpPr>
          <p:spPr>
            <a:xfrm>
              <a:off x="9571960" y="394594"/>
              <a:ext cx="2188097" cy="2302244"/>
            </a:xfrm>
            <a:prstGeom prst="rect">
              <a:avLst/>
            </a:prstGeom>
            <a:solidFill>
              <a:schemeClr val="accent4">
                <a:lumMod val="20000"/>
                <a:lumOff val="80000"/>
              </a:schemeClr>
            </a:solidFill>
          </p:spPr>
          <p:txBody>
            <a:bodyPr wrap="square">
              <a:noAutofit/>
            </a:bodyPr>
            <a:lstStyle/>
            <a:p>
              <a:pPr lvl="0" defTabSz="914363">
                <a:spcBef>
                  <a:spcPts val="600"/>
                </a:spcBef>
                <a:buSzPct val="80000"/>
              </a:pPr>
              <a:r>
                <a:rPr lang="en-IN" sz="3200" dirty="0" smtClean="0">
                  <a:ln>
                    <a:solidFill>
                      <a:schemeClr val="bg1">
                        <a:alpha val="0"/>
                      </a:schemeClr>
                    </a:solidFill>
                  </a:ln>
                  <a:solidFill>
                    <a:srgbClr val="595959"/>
                  </a:solidFill>
                  <a:latin typeface="Segoe UI Light" pitchFamily="34" charset="0"/>
                </a:rPr>
                <a:t>Trick #5: </a:t>
              </a:r>
            </a:p>
          </p:txBody>
        </p:sp>
        <p:sp>
          <p:nvSpPr>
            <p:cNvPr id="71" name="Rectangle 70"/>
            <p:cNvSpPr/>
            <p:nvPr/>
          </p:nvSpPr>
          <p:spPr>
            <a:xfrm>
              <a:off x="9621120" y="996966"/>
              <a:ext cx="2276723" cy="707886"/>
            </a:xfrm>
            <a:prstGeom prst="rect">
              <a:avLst/>
            </a:prstGeom>
          </p:spPr>
          <p:txBody>
            <a:bodyPr wrap="square">
              <a:spAutoFit/>
            </a:bodyPr>
            <a:lstStyle/>
            <a:p>
              <a:pPr lvl="0" defTabSz="914363">
                <a:spcBef>
                  <a:spcPts val="600"/>
                </a:spcBef>
                <a:buSzPct val="80000"/>
              </a:pPr>
              <a:r>
                <a:rPr lang="en-US" sz="2000" dirty="0">
                  <a:ln>
                    <a:solidFill>
                      <a:srgbClr val="FFFFFF">
                        <a:alpha val="0"/>
                      </a:srgbClr>
                    </a:solidFill>
                  </a:ln>
                  <a:solidFill>
                    <a:srgbClr val="595959">
                      <a:alpha val="99000"/>
                    </a:srgbClr>
                  </a:solidFill>
                </a:rPr>
                <a:t>Partition &amp; shard at the data tier</a:t>
              </a:r>
            </a:p>
          </p:txBody>
        </p:sp>
      </p:grpSp>
      <p:sp>
        <p:nvSpPr>
          <p:cNvPr id="72" name="Rectangle 71"/>
          <p:cNvSpPr/>
          <p:nvPr/>
        </p:nvSpPr>
        <p:spPr>
          <a:xfrm>
            <a:off x="2755727" y="1305252"/>
            <a:ext cx="4409162" cy="2339102"/>
          </a:xfrm>
          <a:prstGeom prst="rect">
            <a:avLst/>
          </a:prstGeom>
        </p:spPr>
        <p:txBody>
          <a:bodyPr wrap="square">
            <a:spAutoFit/>
          </a:bodyPr>
          <a:lstStyle/>
          <a:p>
            <a:pPr defTabSz="914363">
              <a:spcBef>
                <a:spcPts val="1200"/>
              </a:spcBef>
              <a:buSzPct val="80000"/>
            </a:pPr>
            <a:r>
              <a:rPr lang="en-US" sz="2000" dirty="0">
                <a:ln>
                  <a:solidFill>
                    <a:srgbClr val="FFFFFF">
                      <a:alpha val="0"/>
                    </a:srgbClr>
                  </a:solidFill>
                </a:ln>
                <a:solidFill>
                  <a:schemeClr val="accent4">
                    <a:alpha val="99000"/>
                  </a:schemeClr>
                </a:solidFill>
                <a:latin typeface="Segoe UI Light" pitchFamily="34" charset="0"/>
              </a:rPr>
              <a:t>SQL Azure single DB limits</a:t>
            </a:r>
          </a:p>
          <a:p>
            <a:pPr defTabSz="914363">
              <a:spcBef>
                <a:spcPts val="1200"/>
              </a:spcBef>
              <a:buSzPct val="80000"/>
            </a:pPr>
            <a:r>
              <a:rPr lang="en-US" sz="1600" dirty="0">
                <a:ln>
                  <a:solidFill>
                    <a:schemeClr val="bg1">
                      <a:alpha val="0"/>
                    </a:schemeClr>
                  </a:solidFill>
                </a:ln>
                <a:solidFill>
                  <a:srgbClr val="595959"/>
                </a:solidFill>
                <a:latin typeface="+mj-lt"/>
              </a:rPr>
              <a:t>50 GB capacity, will expand over time</a:t>
            </a:r>
          </a:p>
          <a:p>
            <a:pPr defTabSz="914363">
              <a:spcBef>
                <a:spcPts val="1200"/>
              </a:spcBef>
              <a:buSzPct val="80000"/>
            </a:pPr>
            <a:r>
              <a:rPr lang="en-US" sz="1600" dirty="0">
                <a:ln>
                  <a:solidFill>
                    <a:schemeClr val="bg1">
                      <a:alpha val="0"/>
                    </a:schemeClr>
                  </a:solidFill>
                </a:ln>
                <a:solidFill>
                  <a:srgbClr val="595959"/>
                </a:solidFill>
                <a:latin typeface="+mj-lt"/>
              </a:rPr>
              <a:t>Overuse of more than one node’s worth of resources may result in </a:t>
            </a:r>
            <a:r>
              <a:rPr lang="en-US" sz="1600" dirty="0" smtClean="0">
                <a:ln>
                  <a:solidFill>
                    <a:schemeClr val="bg1">
                      <a:alpha val="0"/>
                    </a:schemeClr>
                  </a:solidFill>
                </a:ln>
                <a:solidFill>
                  <a:srgbClr val="595959"/>
                </a:solidFill>
                <a:latin typeface="+mj-lt"/>
              </a:rPr>
              <a:t>throttling</a:t>
            </a:r>
          </a:p>
          <a:p>
            <a:pPr defTabSz="914363">
              <a:spcBef>
                <a:spcPts val="1200"/>
              </a:spcBef>
              <a:buSzPct val="80000"/>
            </a:pPr>
            <a:r>
              <a:rPr lang="en-US" sz="1600" dirty="0" smtClean="0">
                <a:ln>
                  <a:solidFill>
                    <a:schemeClr val="bg1">
                      <a:alpha val="0"/>
                    </a:schemeClr>
                  </a:solidFill>
                </a:ln>
                <a:solidFill>
                  <a:srgbClr val="595959"/>
                </a:solidFill>
                <a:latin typeface="+mj-lt"/>
                <a:hlinkClick r:id="rId14"/>
              </a:rPr>
              <a:t>http</a:t>
            </a:r>
            <a:r>
              <a:rPr lang="en-US" sz="1600" dirty="0">
                <a:ln>
                  <a:solidFill>
                    <a:schemeClr val="bg1">
                      <a:alpha val="0"/>
                    </a:schemeClr>
                  </a:solidFill>
                </a:ln>
                <a:solidFill>
                  <a:srgbClr val="595959"/>
                </a:solidFill>
                <a:latin typeface="+mj-lt"/>
                <a:hlinkClick r:id="rId14"/>
              </a:rPr>
              <a:t>://</a:t>
            </a:r>
            <a:r>
              <a:rPr lang="en-US" sz="1600" dirty="0" smtClean="0">
                <a:ln>
                  <a:solidFill>
                    <a:schemeClr val="bg1">
                      <a:alpha val="0"/>
                    </a:schemeClr>
                  </a:solidFill>
                </a:ln>
                <a:solidFill>
                  <a:srgbClr val="595959"/>
                </a:solidFill>
                <a:latin typeface="+mj-lt"/>
                <a:hlinkClick r:id="rId14"/>
              </a:rPr>
              <a:t>social.technet.microsoft.com/wiki/contents/articles/sql-azure-connection-management.aspx</a:t>
            </a:r>
            <a:endParaRPr lang="en-US" sz="1600" dirty="0">
              <a:ln>
                <a:solidFill>
                  <a:schemeClr val="bg1">
                    <a:alpha val="0"/>
                  </a:schemeClr>
                </a:solidFill>
              </a:ln>
              <a:solidFill>
                <a:srgbClr val="595959"/>
              </a:solidFill>
              <a:latin typeface="+mj-lt"/>
            </a:endParaRPr>
          </a:p>
        </p:txBody>
      </p:sp>
      <p:grpSp>
        <p:nvGrpSpPr>
          <p:cNvPr id="87" name="Group 86"/>
          <p:cNvGrpSpPr/>
          <p:nvPr/>
        </p:nvGrpSpPr>
        <p:grpSpPr>
          <a:xfrm>
            <a:off x="3879423" y="4036710"/>
            <a:ext cx="760358" cy="748234"/>
            <a:chOff x="3872045" y="5927539"/>
            <a:chExt cx="1426466" cy="1403721"/>
          </a:xfrm>
        </p:grpSpPr>
        <p:grpSp>
          <p:nvGrpSpPr>
            <p:cNvPr id="88" name="Group 87"/>
            <p:cNvGrpSpPr/>
            <p:nvPr/>
          </p:nvGrpSpPr>
          <p:grpSpPr>
            <a:xfrm>
              <a:off x="3872045" y="5927539"/>
              <a:ext cx="1426466" cy="1403721"/>
              <a:chOff x="5938838" y="5600700"/>
              <a:chExt cx="2090737" cy="2057400"/>
            </a:xfrm>
          </p:grpSpPr>
          <p:sp>
            <p:nvSpPr>
              <p:cNvPr id="94" name="Freeform 6"/>
              <p:cNvSpPr>
                <a:spLocks/>
              </p:cNvSpPr>
              <p:nvPr/>
            </p:nvSpPr>
            <p:spPr bwMode="auto">
              <a:xfrm>
                <a:off x="6061075" y="5722938"/>
                <a:ext cx="1828800" cy="1824038"/>
              </a:xfrm>
              <a:custGeom>
                <a:avLst/>
                <a:gdLst>
                  <a:gd name="T0" fmla="*/ 34 w 3145"/>
                  <a:gd name="T1" fmla="*/ 531 h 3133"/>
                  <a:gd name="T2" fmla="*/ 1591 w 3145"/>
                  <a:gd name="T3" fmla="*/ 0 h 3133"/>
                  <a:gd name="T4" fmla="*/ 1591 w 3145"/>
                  <a:gd name="T5" fmla="*/ 0 h 3133"/>
                  <a:gd name="T6" fmla="*/ 3145 w 3145"/>
                  <a:gd name="T7" fmla="*/ 531 h 3133"/>
                  <a:gd name="T8" fmla="*/ 3145 w 3145"/>
                  <a:gd name="T9" fmla="*/ 2589 h 3133"/>
                  <a:gd name="T10" fmla="*/ 3024 w 3145"/>
                  <a:gd name="T11" fmla="*/ 2837 h 3133"/>
                  <a:gd name="T12" fmla="*/ 2384 w 3145"/>
                  <a:gd name="T13" fmla="*/ 3005 h 3133"/>
                  <a:gd name="T14" fmla="*/ 960 w 3145"/>
                  <a:gd name="T15" fmla="*/ 3133 h 3133"/>
                  <a:gd name="T16" fmla="*/ 0 w 3145"/>
                  <a:gd name="T17" fmla="*/ 2597 h 3133"/>
                  <a:gd name="T18" fmla="*/ 34 w 3145"/>
                  <a:gd name="T19" fmla="*/ 531 h 3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5" h="3133">
                    <a:moveTo>
                      <a:pt x="34" y="531"/>
                    </a:moveTo>
                    <a:cubicBezTo>
                      <a:pt x="34" y="238"/>
                      <a:pt x="731" y="0"/>
                      <a:pt x="1591" y="0"/>
                    </a:cubicBezTo>
                    <a:cubicBezTo>
                      <a:pt x="1591" y="0"/>
                      <a:pt x="1591" y="0"/>
                      <a:pt x="1591" y="0"/>
                    </a:cubicBezTo>
                    <a:cubicBezTo>
                      <a:pt x="2445" y="0"/>
                      <a:pt x="3145" y="238"/>
                      <a:pt x="3145" y="531"/>
                    </a:cubicBezTo>
                    <a:cubicBezTo>
                      <a:pt x="3145" y="2589"/>
                      <a:pt x="3145" y="2589"/>
                      <a:pt x="3145" y="2589"/>
                    </a:cubicBezTo>
                    <a:cubicBezTo>
                      <a:pt x="3024" y="2837"/>
                      <a:pt x="3024" y="2837"/>
                      <a:pt x="3024" y="2837"/>
                    </a:cubicBezTo>
                    <a:cubicBezTo>
                      <a:pt x="2384" y="3005"/>
                      <a:pt x="2384" y="3005"/>
                      <a:pt x="2384" y="3005"/>
                    </a:cubicBezTo>
                    <a:cubicBezTo>
                      <a:pt x="960" y="3133"/>
                      <a:pt x="960" y="3133"/>
                      <a:pt x="960" y="3133"/>
                    </a:cubicBezTo>
                    <a:cubicBezTo>
                      <a:pt x="0" y="2597"/>
                      <a:pt x="0" y="2597"/>
                      <a:pt x="0" y="2597"/>
                    </a:cubicBezTo>
                    <a:lnTo>
                      <a:pt x="34" y="531"/>
                    </a:lnTo>
                    <a:close/>
                  </a:path>
                </a:pathLst>
              </a:cu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5" name="Freeform 7"/>
              <p:cNvSpPr>
                <a:spLocks noEditPoints="1"/>
              </p:cNvSpPr>
              <p:nvPr/>
            </p:nvSpPr>
            <p:spPr bwMode="auto">
              <a:xfrm>
                <a:off x="5938838" y="5600700"/>
                <a:ext cx="2090737" cy="2057400"/>
              </a:xfrm>
              <a:custGeom>
                <a:avLst/>
                <a:gdLst>
                  <a:gd name="T0" fmla="*/ 3356 w 3594"/>
                  <a:gd name="T1" fmla="*/ 382 h 3535"/>
                  <a:gd name="T2" fmla="*/ 1800 w 3594"/>
                  <a:gd name="T3" fmla="*/ 0 h 3535"/>
                  <a:gd name="T4" fmla="*/ 655 w 3594"/>
                  <a:gd name="T5" fmla="*/ 165 h 3535"/>
                  <a:gd name="T6" fmla="*/ 238 w 3594"/>
                  <a:gd name="T7" fmla="*/ 382 h 3535"/>
                  <a:gd name="T8" fmla="*/ 0 w 3594"/>
                  <a:gd name="T9" fmla="*/ 833 h 3535"/>
                  <a:gd name="T10" fmla="*/ 0 w 3594"/>
                  <a:gd name="T11" fmla="*/ 2598 h 3535"/>
                  <a:gd name="T12" fmla="*/ 214 w 3594"/>
                  <a:gd name="T13" fmla="*/ 3069 h 3535"/>
                  <a:gd name="T14" fmla="*/ 1800 w 3594"/>
                  <a:gd name="T15" fmla="*/ 3535 h 3535"/>
                  <a:gd name="T16" fmla="*/ 2282 w 3594"/>
                  <a:gd name="T17" fmla="*/ 3505 h 3535"/>
                  <a:gd name="T18" fmla="*/ 3373 w 3594"/>
                  <a:gd name="T19" fmla="*/ 3077 h 3535"/>
                  <a:gd name="T20" fmla="*/ 3379 w 3594"/>
                  <a:gd name="T21" fmla="*/ 3077 h 3535"/>
                  <a:gd name="T22" fmla="*/ 3594 w 3594"/>
                  <a:gd name="T23" fmla="*/ 2606 h 3535"/>
                  <a:gd name="T24" fmla="*/ 3594 w 3594"/>
                  <a:gd name="T25" fmla="*/ 1655 h 3535"/>
                  <a:gd name="T26" fmla="*/ 3594 w 3594"/>
                  <a:gd name="T27" fmla="*/ 1655 h 3535"/>
                  <a:gd name="T28" fmla="*/ 3594 w 3594"/>
                  <a:gd name="T29" fmla="*/ 833 h 3535"/>
                  <a:gd name="T30" fmla="*/ 3356 w 3594"/>
                  <a:gd name="T31" fmla="*/ 382 h 3535"/>
                  <a:gd name="T32" fmla="*/ 1800 w 3594"/>
                  <a:gd name="T33" fmla="*/ 332 h 3535"/>
                  <a:gd name="T34" fmla="*/ 3266 w 3594"/>
                  <a:gd name="T35" fmla="*/ 833 h 3535"/>
                  <a:gd name="T36" fmla="*/ 1800 w 3594"/>
                  <a:gd name="T37" fmla="*/ 1337 h 3535"/>
                  <a:gd name="T38" fmla="*/ 331 w 3594"/>
                  <a:gd name="T39" fmla="*/ 833 h 3535"/>
                  <a:gd name="T40" fmla="*/ 1800 w 3594"/>
                  <a:gd name="T41" fmla="*/ 332 h 3535"/>
                  <a:gd name="T42" fmla="*/ 331 w 3594"/>
                  <a:gd name="T43" fmla="*/ 1436 h 3535"/>
                  <a:gd name="T44" fmla="*/ 331 w 3594"/>
                  <a:gd name="T45" fmla="*/ 1179 h 3535"/>
                  <a:gd name="T46" fmla="*/ 331 w 3594"/>
                  <a:gd name="T47" fmla="*/ 1179 h 3535"/>
                  <a:gd name="T48" fmla="*/ 460 w 3594"/>
                  <a:gd name="T49" fmla="*/ 1269 h 3535"/>
                  <a:gd name="T50" fmla="*/ 1800 w 3594"/>
                  <a:gd name="T51" fmla="*/ 1533 h 3535"/>
                  <a:gd name="T52" fmla="*/ 2887 w 3594"/>
                  <a:gd name="T53" fmla="*/ 1376 h 3535"/>
                  <a:gd name="T54" fmla="*/ 3256 w 3594"/>
                  <a:gd name="T55" fmla="*/ 1189 h 3535"/>
                  <a:gd name="T56" fmla="*/ 3266 w 3594"/>
                  <a:gd name="T57" fmla="*/ 1179 h 3535"/>
                  <a:gd name="T58" fmla="*/ 3266 w 3594"/>
                  <a:gd name="T59" fmla="*/ 1539 h 3535"/>
                  <a:gd name="T60" fmla="*/ 3266 w 3594"/>
                  <a:gd name="T61" fmla="*/ 1635 h 3535"/>
                  <a:gd name="T62" fmla="*/ 3266 w 3594"/>
                  <a:gd name="T63" fmla="*/ 2468 h 3535"/>
                  <a:gd name="T64" fmla="*/ 3266 w 3594"/>
                  <a:gd name="T65" fmla="*/ 2773 h 3535"/>
                  <a:gd name="T66" fmla="*/ 3010 w 3594"/>
                  <a:gd name="T67" fmla="*/ 3003 h 3535"/>
                  <a:gd name="T68" fmla="*/ 2288 w 3594"/>
                  <a:gd name="T69" fmla="*/ 3171 h 3535"/>
                  <a:gd name="T70" fmla="*/ 1800 w 3594"/>
                  <a:gd name="T71" fmla="*/ 3204 h 3535"/>
                  <a:gd name="T72" fmla="*/ 1800 w 3594"/>
                  <a:gd name="T73" fmla="*/ 3204 h 3535"/>
                  <a:gd name="T74" fmla="*/ 331 w 3594"/>
                  <a:gd name="T75" fmla="*/ 2598 h 3535"/>
                  <a:gd name="T76" fmla="*/ 331 w 3594"/>
                  <a:gd name="T77" fmla="*/ 2379 h 3535"/>
                  <a:gd name="T78" fmla="*/ 331 w 3594"/>
                  <a:gd name="T79" fmla="*/ 1436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4" h="3535">
                    <a:moveTo>
                      <a:pt x="3356" y="382"/>
                    </a:moveTo>
                    <a:cubicBezTo>
                      <a:pt x="3000" y="111"/>
                      <a:pt x="2455" y="10"/>
                      <a:pt x="1800" y="0"/>
                    </a:cubicBezTo>
                    <a:cubicBezTo>
                      <a:pt x="1361" y="0"/>
                      <a:pt x="964" y="60"/>
                      <a:pt x="655" y="165"/>
                    </a:cubicBezTo>
                    <a:cubicBezTo>
                      <a:pt x="496" y="221"/>
                      <a:pt x="359" y="284"/>
                      <a:pt x="238" y="382"/>
                    </a:cubicBezTo>
                    <a:cubicBezTo>
                      <a:pt x="121" y="471"/>
                      <a:pt x="0" y="626"/>
                      <a:pt x="0" y="833"/>
                    </a:cubicBezTo>
                    <a:cubicBezTo>
                      <a:pt x="0" y="2598"/>
                      <a:pt x="0" y="2598"/>
                      <a:pt x="0" y="2598"/>
                    </a:cubicBezTo>
                    <a:cubicBezTo>
                      <a:pt x="0" y="2795"/>
                      <a:pt x="97" y="2960"/>
                      <a:pt x="214" y="3069"/>
                    </a:cubicBezTo>
                    <a:cubicBezTo>
                      <a:pt x="567" y="3395"/>
                      <a:pt x="1133" y="3525"/>
                      <a:pt x="1800" y="3535"/>
                    </a:cubicBezTo>
                    <a:cubicBezTo>
                      <a:pt x="1962" y="3535"/>
                      <a:pt x="2131" y="3525"/>
                      <a:pt x="2282" y="3505"/>
                    </a:cubicBezTo>
                    <a:cubicBezTo>
                      <a:pt x="2282" y="3505"/>
                      <a:pt x="3096" y="3358"/>
                      <a:pt x="3373" y="3077"/>
                    </a:cubicBezTo>
                    <a:cubicBezTo>
                      <a:pt x="3379" y="3077"/>
                      <a:pt x="3379" y="3077"/>
                      <a:pt x="3379" y="3077"/>
                    </a:cubicBezTo>
                    <a:cubicBezTo>
                      <a:pt x="3496" y="2968"/>
                      <a:pt x="3594" y="2803"/>
                      <a:pt x="3594" y="2606"/>
                    </a:cubicBezTo>
                    <a:cubicBezTo>
                      <a:pt x="3594" y="2606"/>
                      <a:pt x="3594" y="2606"/>
                      <a:pt x="3594" y="1655"/>
                    </a:cubicBezTo>
                    <a:cubicBezTo>
                      <a:pt x="3594" y="1655"/>
                      <a:pt x="3594" y="1655"/>
                      <a:pt x="3594" y="1655"/>
                    </a:cubicBezTo>
                    <a:cubicBezTo>
                      <a:pt x="3594" y="833"/>
                      <a:pt x="3594" y="833"/>
                      <a:pt x="3594" y="833"/>
                    </a:cubicBezTo>
                    <a:cubicBezTo>
                      <a:pt x="3594" y="626"/>
                      <a:pt x="3473" y="471"/>
                      <a:pt x="3356" y="382"/>
                    </a:cubicBezTo>
                    <a:close/>
                    <a:moveTo>
                      <a:pt x="1800" y="332"/>
                    </a:moveTo>
                    <a:cubicBezTo>
                      <a:pt x="2605" y="332"/>
                      <a:pt x="3266" y="557"/>
                      <a:pt x="3266" y="833"/>
                    </a:cubicBezTo>
                    <a:cubicBezTo>
                      <a:pt x="3266" y="1112"/>
                      <a:pt x="2605" y="1337"/>
                      <a:pt x="1800" y="1337"/>
                    </a:cubicBezTo>
                    <a:cubicBezTo>
                      <a:pt x="988" y="1337"/>
                      <a:pt x="331" y="1112"/>
                      <a:pt x="331" y="833"/>
                    </a:cubicBezTo>
                    <a:cubicBezTo>
                      <a:pt x="331" y="557"/>
                      <a:pt x="988" y="332"/>
                      <a:pt x="1800" y="332"/>
                    </a:cubicBezTo>
                    <a:close/>
                    <a:moveTo>
                      <a:pt x="331" y="1436"/>
                    </a:moveTo>
                    <a:cubicBezTo>
                      <a:pt x="331" y="1179"/>
                      <a:pt x="331" y="1179"/>
                      <a:pt x="331" y="1179"/>
                    </a:cubicBezTo>
                    <a:cubicBezTo>
                      <a:pt x="331" y="1179"/>
                      <a:pt x="331" y="1179"/>
                      <a:pt x="331" y="1179"/>
                    </a:cubicBezTo>
                    <a:cubicBezTo>
                      <a:pt x="369" y="1211"/>
                      <a:pt x="413" y="1243"/>
                      <a:pt x="460" y="1269"/>
                    </a:cubicBezTo>
                    <a:cubicBezTo>
                      <a:pt x="764" y="1436"/>
                      <a:pt x="1242" y="1530"/>
                      <a:pt x="1800" y="1533"/>
                    </a:cubicBezTo>
                    <a:cubicBezTo>
                      <a:pt x="2216" y="1533"/>
                      <a:pt x="2599" y="1476"/>
                      <a:pt x="2887" y="1376"/>
                    </a:cubicBezTo>
                    <a:cubicBezTo>
                      <a:pt x="3034" y="1327"/>
                      <a:pt x="3155" y="1265"/>
                      <a:pt x="3256" y="1189"/>
                    </a:cubicBezTo>
                    <a:cubicBezTo>
                      <a:pt x="3258" y="1185"/>
                      <a:pt x="3262" y="1181"/>
                      <a:pt x="3266" y="1179"/>
                    </a:cubicBezTo>
                    <a:cubicBezTo>
                      <a:pt x="3266" y="1539"/>
                      <a:pt x="3266" y="1539"/>
                      <a:pt x="3266" y="1539"/>
                    </a:cubicBezTo>
                    <a:cubicBezTo>
                      <a:pt x="3266" y="1635"/>
                      <a:pt x="3266" y="1635"/>
                      <a:pt x="3266" y="1635"/>
                    </a:cubicBezTo>
                    <a:cubicBezTo>
                      <a:pt x="3266" y="2468"/>
                      <a:pt x="3266" y="2468"/>
                      <a:pt x="3266" y="2468"/>
                    </a:cubicBezTo>
                    <a:cubicBezTo>
                      <a:pt x="3266" y="2773"/>
                      <a:pt x="3266" y="2773"/>
                      <a:pt x="3266" y="2773"/>
                    </a:cubicBezTo>
                    <a:cubicBezTo>
                      <a:pt x="3246" y="2822"/>
                      <a:pt x="3189" y="2908"/>
                      <a:pt x="3010" y="3003"/>
                    </a:cubicBezTo>
                    <a:cubicBezTo>
                      <a:pt x="2562" y="3141"/>
                      <a:pt x="2288" y="3171"/>
                      <a:pt x="2288" y="3171"/>
                    </a:cubicBezTo>
                    <a:cubicBezTo>
                      <a:pt x="2137" y="3194"/>
                      <a:pt x="1966" y="3204"/>
                      <a:pt x="1800" y="3204"/>
                    </a:cubicBezTo>
                    <a:cubicBezTo>
                      <a:pt x="1800" y="3204"/>
                      <a:pt x="1800" y="3204"/>
                      <a:pt x="1800" y="3204"/>
                    </a:cubicBezTo>
                    <a:cubicBezTo>
                      <a:pt x="988" y="3204"/>
                      <a:pt x="331" y="2932"/>
                      <a:pt x="331" y="2598"/>
                    </a:cubicBezTo>
                    <a:cubicBezTo>
                      <a:pt x="331" y="2510"/>
                      <a:pt x="331" y="2439"/>
                      <a:pt x="331" y="2379"/>
                    </a:cubicBezTo>
                    <a:lnTo>
                      <a:pt x="331" y="1436"/>
                    </a:ln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9" name="Group 88"/>
            <p:cNvGrpSpPr/>
            <p:nvPr/>
          </p:nvGrpSpPr>
          <p:grpSpPr>
            <a:xfrm>
              <a:off x="4342388" y="6705905"/>
              <a:ext cx="502816" cy="272455"/>
              <a:chOff x="4542804" y="4084391"/>
              <a:chExt cx="502816" cy="272455"/>
            </a:xfrm>
          </p:grpSpPr>
          <p:sp>
            <p:nvSpPr>
              <p:cNvPr id="90" name="Rounded Rectangle 89"/>
              <p:cNvSpPr/>
              <p:nvPr/>
            </p:nvSpPr>
            <p:spPr bwMode="auto">
              <a:xfrm>
                <a:off x="4542804" y="4101643"/>
                <a:ext cx="233916" cy="255203"/>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chemeClr val="tx1"/>
                      </a:gs>
                      <a:gs pos="100000">
                        <a:schemeClr val="tx1"/>
                      </a:gs>
                    </a:gsLst>
                    <a:lin ang="5400000" scaled="0"/>
                  </a:gradFill>
                </a:endParaRPr>
              </a:p>
            </p:txBody>
          </p:sp>
          <p:sp>
            <p:nvSpPr>
              <p:cNvPr id="93" name="Rounded Rectangle 92"/>
              <p:cNvSpPr/>
              <p:nvPr/>
            </p:nvSpPr>
            <p:spPr bwMode="auto">
              <a:xfrm>
                <a:off x="4902080" y="4084391"/>
                <a:ext cx="143540" cy="152487"/>
              </a:xfrm>
              <a:prstGeom prst="round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chemeClr val="tx1"/>
                      </a:gs>
                      <a:gs pos="100000">
                        <a:schemeClr val="tx1"/>
                      </a:gs>
                    </a:gsLst>
                    <a:lin ang="5400000" scaled="0"/>
                  </a:gradFill>
                </a:endParaRPr>
              </a:p>
            </p:txBody>
          </p:sp>
        </p:grpSp>
      </p:grpSp>
      <p:grpSp>
        <p:nvGrpSpPr>
          <p:cNvPr id="82" name="Group 81"/>
          <p:cNvGrpSpPr/>
          <p:nvPr/>
        </p:nvGrpSpPr>
        <p:grpSpPr>
          <a:xfrm>
            <a:off x="3879423" y="4036710"/>
            <a:ext cx="760358" cy="748234"/>
            <a:chOff x="3872045" y="5927539"/>
            <a:chExt cx="1426466" cy="1403721"/>
          </a:xfrm>
        </p:grpSpPr>
        <p:grpSp>
          <p:nvGrpSpPr>
            <p:cNvPr id="75" name="Group 74"/>
            <p:cNvGrpSpPr/>
            <p:nvPr/>
          </p:nvGrpSpPr>
          <p:grpSpPr>
            <a:xfrm>
              <a:off x="3872045" y="5927539"/>
              <a:ext cx="1426466" cy="1403721"/>
              <a:chOff x="5938838" y="5600700"/>
              <a:chExt cx="2090737" cy="2057400"/>
            </a:xfrm>
          </p:grpSpPr>
          <p:sp>
            <p:nvSpPr>
              <p:cNvPr id="76" name="Freeform 6"/>
              <p:cNvSpPr>
                <a:spLocks/>
              </p:cNvSpPr>
              <p:nvPr/>
            </p:nvSpPr>
            <p:spPr bwMode="auto">
              <a:xfrm>
                <a:off x="6061075" y="5722938"/>
                <a:ext cx="1828800" cy="1824038"/>
              </a:xfrm>
              <a:custGeom>
                <a:avLst/>
                <a:gdLst>
                  <a:gd name="T0" fmla="*/ 34 w 3145"/>
                  <a:gd name="T1" fmla="*/ 531 h 3133"/>
                  <a:gd name="T2" fmla="*/ 1591 w 3145"/>
                  <a:gd name="T3" fmla="*/ 0 h 3133"/>
                  <a:gd name="T4" fmla="*/ 1591 w 3145"/>
                  <a:gd name="T5" fmla="*/ 0 h 3133"/>
                  <a:gd name="T6" fmla="*/ 3145 w 3145"/>
                  <a:gd name="T7" fmla="*/ 531 h 3133"/>
                  <a:gd name="T8" fmla="*/ 3145 w 3145"/>
                  <a:gd name="T9" fmla="*/ 2589 h 3133"/>
                  <a:gd name="T10" fmla="*/ 3024 w 3145"/>
                  <a:gd name="T11" fmla="*/ 2837 h 3133"/>
                  <a:gd name="T12" fmla="*/ 2384 w 3145"/>
                  <a:gd name="T13" fmla="*/ 3005 h 3133"/>
                  <a:gd name="T14" fmla="*/ 960 w 3145"/>
                  <a:gd name="T15" fmla="*/ 3133 h 3133"/>
                  <a:gd name="T16" fmla="*/ 0 w 3145"/>
                  <a:gd name="T17" fmla="*/ 2597 h 3133"/>
                  <a:gd name="T18" fmla="*/ 34 w 3145"/>
                  <a:gd name="T19" fmla="*/ 531 h 3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5" h="3133">
                    <a:moveTo>
                      <a:pt x="34" y="531"/>
                    </a:moveTo>
                    <a:cubicBezTo>
                      <a:pt x="34" y="238"/>
                      <a:pt x="731" y="0"/>
                      <a:pt x="1591" y="0"/>
                    </a:cubicBezTo>
                    <a:cubicBezTo>
                      <a:pt x="1591" y="0"/>
                      <a:pt x="1591" y="0"/>
                      <a:pt x="1591" y="0"/>
                    </a:cubicBezTo>
                    <a:cubicBezTo>
                      <a:pt x="2445" y="0"/>
                      <a:pt x="3145" y="238"/>
                      <a:pt x="3145" y="531"/>
                    </a:cubicBezTo>
                    <a:cubicBezTo>
                      <a:pt x="3145" y="2589"/>
                      <a:pt x="3145" y="2589"/>
                      <a:pt x="3145" y="2589"/>
                    </a:cubicBezTo>
                    <a:cubicBezTo>
                      <a:pt x="3024" y="2837"/>
                      <a:pt x="3024" y="2837"/>
                      <a:pt x="3024" y="2837"/>
                    </a:cubicBezTo>
                    <a:cubicBezTo>
                      <a:pt x="2384" y="3005"/>
                      <a:pt x="2384" y="3005"/>
                      <a:pt x="2384" y="3005"/>
                    </a:cubicBezTo>
                    <a:cubicBezTo>
                      <a:pt x="960" y="3133"/>
                      <a:pt x="960" y="3133"/>
                      <a:pt x="960" y="3133"/>
                    </a:cubicBezTo>
                    <a:cubicBezTo>
                      <a:pt x="0" y="2597"/>
                      <a:pt x="0" y="2597"/>
                      <a:pt x="0" y="2597"/>
                    </a:cubicBezTo>
                    <a:lnTo>
                      <a:pt x="34" y="531"/>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7"/>
              <p:cNvSpPr>
                <a:spLocks noEditPoints="1"/>
              </p:cNvSpPr>
              <p:nvPr/>
            </p:nvSpPr>
            <p:spPr bwMode="auto">
              <a:xfrm>
                <a:off x="5938838" y="5600700"/>
                <a:ext cx="2090737" cy="2057400"/>
              </a:xfrm>
              <a:custGeom>
                <a:avLst/>
                <a:gdLst>
                  <a:gd name="T0" fmla="*/ 3356 w 3594"/>
                  <a:gd name="T1" fmla="*/ 382 h 3535"/>
                  <a:gd name="T2" fmla="*/ 1800 w 3594"/>
                  <a:gd name="T3" fmla="*/ 0 h 3535"/>
                  <a:gd name="T4" fmla="*/ 655 w 3594"/>
                  <a:gd name="T5" fmla="*/ 165 h 3535"/>
                  <a:gd name="T6" fmla="*/ 238 w 3594"/>
                  <a:gd name="T7" fmla="*/ 382 h 3535"/>
                  <a:gd name="T8" fmla="*/ 0 w 3594"/>
                  <a:gd name="T9" fmla="*/ 833 h 3535"/>
                  <a:gd name="T10" fmla="*/ 0 w 3594"/>
                  <a:gd name="T11" fmla="*/ 2598 h 3535"/>
                  <a:gd name="T12" fmla="*/ 214 w 3594"/>
                  <a:gd name="T13" fmla="*/ 3069 h 3535"/>
                  <a:gd name="T14" fmla="*/ 1800 w 3594"/>
                  <a:gd name="T15" fmla="*/ 3535 h 3535"/>
                  <a:gd name="T16" fmla="*/ 2282 w 3594"/>
                  <a:gd name="T17" fmla="*/ 3505 h 3535"/>
                  <a:gd name="T18" fmla="*/ 3373 w 3594"/>
                  <a:gd name="T19" fmla="*/ 3077 h 3535"/>
                  <a:gd name="T20" fmla="*/ 3379 w 3594"/>
                  <a:gd name="T21" fmla="*/ 3077 h 3535"/>
                  <a:gd name="T22" fmla="*/ 3594 w 3594"/>
                  <a:gd name="T23" fmla="*/ 2606 h 3535"/>
                  <a:gd name="T24" fmla="*/ 3594 w 3594"/>
                  <a:gd name="T25" fmla="*/ 1655 h 3535"/>
                  <a:gd name="T26" fmla="*/ 3594 w 3594"/>
                  <a:gd name="T27" fmla="*/ 1655 h 3535"/>
                  <a:gd name="T28" fmla="*/ 3594 w 3594"/>
                  <a:gd name="T29" fmla="*/ 833 h 3535"/>
                  <a:gd name="T30" fmla="*/ 3356 w 3594"/>
                  <a:gd name="T31" fmla="*/ 382 h 3535"/>
                  <a:gd name="T32" fmla="*/ 1800 w 3594"/>
                  <a:gd name="T33" fmla="*/ 332 h 3535"/>
                  <a:gd name="T34" fmla="*/ 3266 w 3594"/>
                  <a:gd name="T35" fmla="*/ 833 h 3535"/>
                  <a:gd name="T36" fmla="*/ 1800 w 3594"/>
                  <a:gd name="T37" fmla="*/ 1337 h 3535"/>
                  <a:gd name="T38" fmla="*/ 331 w 3594"/>
                  <a:gd name="T39" fmla="*/ 833 h 3535"/>
                  <a:gd name="T40" fmla="*/ 1800 w 3594"/>
                  <a:gd name="T41" fmla="*/ 332 h 3535"/>
                  <a:gd name="T42" fmla="*/ 331 w 3594"/>
                  <a:gd name="T43" fmla="*/ 1436 h 3535"/>
                  <a:gd name="T44" fmla="*/ 331 w 3594"/>
                  <a:gd name="T45" fmla="*/ 1179 h 3535"/>
                  <a:gd name="T46" fmla="*/ 331 w 3594"/>
                  <a:gd name="T47" fmla="*/ 1179 h 3535"/>
                  <a:gd name="T48" fmla="*/ 460 w 3594"/>
                  <a:gd name="T49" fmla="*/ 1269 h 3535"/>
                  <a:gd name="T50" fmla="*/ 1800 w 3594"/>
                  <a:gd name="T51" fmla="*/ 1533 h 3535"/>
                  <a:gd name="T52" fmla="*/ 2887 w 3594"/>
                  <a:gd name="T53" fmla="*/ 1376 h 3535"/>
                  <a:gd name="T54" fmla="*/ 3256 w 3594"/>
                  <a:gd name="T55" fmla="*/ 1189 h 3535"/>
                  <a:gd name="T56" fmla="*/ 3266 w 3594"/>
                  <a:gd name="T57" fmla="*/ 1179 h 3535"/>
                  <a:gd name="T58" fmla="*/ 3266 w 3594"/>
                  <a:gd name="T59" fmla="*/ 1539 h 3535"/>
                  <a:gd name="T60" fmla="*/ 3266 w 3594"/>
                  <a:gd name="T61" fmla="*/ 1635 h 3535"/>
                  <a:gd name="T62" fmla="*/ 3266 w 3594"/>
                  <a:gd name="T63" fmla="*/ 2468 h 3535"/>
                  <a:gd name="T64" fmla="*/ 3266 w 3594"/>
                  <a:gd name="T65" fmla="*/ 2773 h 3535"/>
                  <a:gd name="T66" fmla="*/ 3010 w 3594"/>
                  <a:gd name="T67" fmla="*/ 3003 h 3535"/>
                  <a:gd name="T68" fmla="*/ 2288 w 3594"/>
                  <a:gd name="T69" fmla="*/ 3171 h 3535"/>
                  <a:gd name="T70" fmla="*/ 1800 w 3594"/>
                  <a:gd name="T71" fmla="*/ 3204 h 3535"/>
                  <a:gd name="T72" fmla="*/ 1800 w 3594"/>
                  <a:gd name="T73" fmla="*/ 3204 h 3535"/>
                  <a:gd name="T74" fmla="*/ 331 w 3594"/>
                  <a:gd name="T75" fmla="*/ 2598 h 3535"/>
                  <a:gd name="T76" fmla="*/ 331 w 3594"/>
                  <a:gd name="T77" fmla="*/ 2379 h 3535"/>
                  <a:gd name="T78" fmla="*/ 331 w 3594"/>
                  <a:gd name="T79" fmla="*/ 1436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4" h="3535">
                    <a:moveTo>
                      <a:pt x="3356" y="382"/>
                    </a:moveTo>
                    <a:cubicBezTo>
                      <a:pt x="3000" y="111"/>
                      <a:pt x="2455" y="10"/>
                      <a:pt x="1800" y="0"/>
                    </a:cubicBezTo>
                    <a:cubicBezTo>
                      <a:pt x="1361" y="0"/>
                      <a:pt x="964" y="60"/>
                      <a:pt x="655" y="165"/>
                    </a:cubicBezTo>
                    <a:cubicBezTo>
                      <a:pt x="496" y="221"/>
                      <a:pt x="359" y="284"/>
                      <a:pt x="238" y="382"/>
                    </a:cubicBezTo>
                    <a:cubicBezTo>
                      <a:pt x="121" y="471"/>
                      <a:pt x="0" y="626"/>
                      <a:pt x="0" y="833"/>
                    </a:cubicBezTo>
                    <a:cubicBezTo>
                      <a:pt x="0" y="2598"/>
                      <a:pt x="0" y="2598"/>
                      <a:pt x="0" y="2598"/>
                    </a:cubicBezTo>
                    <a:cubicBezTo>
                      <a:pt x="0" y="2795"/>
                      <a:pt x="97" y="2960"/>
                      <a:pt x="214" y="3069"/>
                    </a:cubicBezTo>
                    <a:cubicBezTo>
                      <a:pt x="567" y="3395"/>
                      <a:pt x="1133" y="3525"/>
                      <a:pt x="1800" y="3535"/>
                    </a:cubicBezTo>
                    <a:cubicBezTo>
                      <a:pt x="1962" y="3535"/>
                      <a:pt x="2131" y="3525"/>
                      <a:pt x="2282" y="3505"/>
                    </a:cubicBezTo>
                    <a:cubicBezTo>
                      <a:pt x="2282" y="3505"/>
                      <a:pt x="3096" y="3358"/>
                      <a:pt x="3373" y="3077"/>
                    </a:cubicBezTo>
                    <a:cubicBezTo>
                      <a:pt x="3379" y="3077"/>
                      <a:pt x="3379" y="3077"/>
                      <a:pt x="3379" y="3077"/>
                    </a:cubicBezTo>
                    <a:cubicBezTo>
                      <a:pt x="3496" y="2968"/>
                      <a:pt x="3594" y="2803"/>
                      <a:pt x="3594" y="2606"/>
                    </a:cubicBezTo>
                    <a:cubicBezTo>
                      <a:pt x="3594" y="2606"/>
                      <a:pt x="3594" y="2606"/>
                      <a:pt x="3594" y="1655"/>
                    </a:cubicBezTo>
                    <a:cubicBezTo>
                      <a:pt x="3594" y="1655"/>
                      <a:pt x="3594" y="1655"/>
                      <a:pt x="3594" y="1655"/>
                    </a:cubicBezTo>
                    <a:cubicBezTo>
                      <a:pt x="3594" y="833"/>
                      <a:pt x="3594" y="833"/>
                      <a:pt x="3594" y="833"/>
                    </a:cubicBezTo>
                    <a:cubicBezTo>
                      <a:pt x="3594" y="626"/>
                      <a:pt x="3473" y="471"/>
                      <a:pt x="3356" y="382"/>
                    </a:cubicBezTo>
                    <a:close/>
                    <a:moveTo>
                      <a:pt x="1800" y="332"/>
                    </a:moveTo>
                    <a:cubicBezTo>
                      <a:pt x="2605" y="332"/>
                      <a:pt x="3266" y="557"/>
                      <a:pt x="3266" y="833"/>
                    </a:cubicBezTo>
                    <a:cubicBezTo>
                      <a:pt x="3266" y="1112"/>
                      <a:pt x="2605" y="1337"/>
                      <a:pt x="1800" y="1337"/>
                    </a:cubicBezTo>
                    <a:cubicBezTo>
                      <a:pt x="988" y="1337"/>
                      <a:pt x="331" y="1112"/>
                      <a:pt x="331" y="833"/>
                    </a:cubicBezTo>
                    <a:cubicBezTo>
                      <a:pt x="331" y="557"/>
                      <a:pt x="988" y="332"/>
                      <a:pt x="1800" y="332"/>
                    </a:cubicBezTo>
                    <a:close/>
                    <a:moveTo>
                      <a:pt x="331" y="1436"/>
                    </a:moveTo>
                    <a:cubicBezTo>
                      <a:pt x="331" y="1179"/>
                      <a:pt x="331" y="1179"/>
                      <a:pt x="331" y="1179"/>
                    </a:cubicBezTo>
                    <a:cubicBezTo>
                      <a:pt x="331" y="1179"/>
                      <a:pt x="331" y="1179"/>
                      <a:pt x="331" y="1179"/>
                    </a:cubicBezTo>
                    <a:cubicBezTo>
                      <a:pt x="369" y="1211"/>
                      <a:pt x="413" y="1243"/>
                      <a:pt x="460" y="1269"/>
                    </a:cubicBezTo>
                    <a:cubicBezTo>
                      <a:pt x="764" y="1436"/>
                      <a:pt x="1242" y="1530"/>
                      <a:pt x="1800" y="1533"/>
                    </a:cubicBezTo>
                    <a:cubicBezTo>
                      <a:pt x="2216" y="1533"/>
                      <a:pt x="2599" y="1476"/>
                      <a:pt x="2887" y="1376"/>
                    </a:cubicBezTo>
                    <a:cubicBezTo>
                      <a:pt x="3034" y="1327"/>
                      <a:pt x="3155" y="1265"/>
                      <a:pt x="3256" y="1189"/>
                    </a:cubicBezTo>
                    <a:cubicBezTo>
                      <a:pt x="3258" y="1185"/>
                      <a:pt x="3262" y="1181"/>
                      <a:pt x="3266" y="1179"/>
                    </a:cubicBezTo>
                    <a:cubicBezTo>
                      <a:pt x="3266" y="1539"/>
                      <a:pt x="3266" y="1539"/>
                      <a:pt x="3266" y="1539"/>
                    </a:cubicBezTo>
                    <a:cubicBezTo>
                      <a:pt x="3266" y="1635"/>
                      <a:pt x="3266" y="1635"/>
                      <a:pt x="3266" y="1635"/>
                    </a:cubicBezTo>
                    <a:cubicBezTo>
                      <a:pt x="3266" y="2468"/>
                      <a:pt x="3266" y="2468"/>
                      <a:pt x="3266" y="2468"/>
                    </a:cubicBezTo>
                    <a:cubicBezTo>
                      <a:pt x="3266" y="2773"/>
                      <a:pt x="3266" y="2773"/>
                      <a:pt x="3266" y="2773"/>
                    </a:cubicBezTo>
                    <a:cubicBezTo>
                      <a:pt x="3246" y="2822"/>
                      <a:pt x="3189" y="2908"/>
                      <a:pt x="3010" y="3003"/>
                    </a:cubicBezTo>
                    <a:cubicBezTo>
                      <a:pt x="2562" y="3141"/>
                      <a:pt x="2288" y="3171"/>
                      <a:pt x="2288" y="3171"/>
                    </a:cubicBezTo>
                    <a:cubicBezTo>
                      <a:pt x="2137" y="3194"/>
                      <a:pt x="1966" y="3204"/>
                      <a:pt x="1800" y="3204"/>
                    </a:cubicBezTo>
                    <a:cubicBezTo>
                      <a:pt x="1800" y="3204"/>
                      <a:pt x="1800" y="3204"/>
                      <a:pt x="1800" y="3204"/>
                    </a:cubicBezTo>
                    <a:cubicBezTo>
                      <a:pt x="988" y="3204"/>
                      <a:pt x="331" y="2932"/>
                      <a:pt x="331" y="2598"/>
                    </a:cubicBezTo>
                    <a:cubicBezTo>
                      <a:pt x="331" y="2510"/>
                      <a:pt x="331" y="2439"/>
                      <a:pt x="331" y="2379"/>
                    </a:cubicBezTo>
                    <a:lnTo>
                      <a:pt x="331" y="1436"/>
                    </a:ln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4" name="Group 73"/>
            <p:cNvGrpSpPr/>
            <p:nvPr/>
          </p:nvGrpSpPr>
          <p:grpSpPr>
            <a:xfrm>
              <a:off x="4066816" y="6658630"/>
              <a:ext cx="994376" cy="398739"/>
              <a:chOff x="4267232" y="4037116"/>
              <a:chExt cx="994376" cy="398739"/>
            </a:xfrm>
          </p:grpSpPr>
          <p:sp>
            <p:nvSpPr>
              <p:cNvPr id="78" name="Rounded Rectangle 77"/>
              <p:cNvSpPr/>
              <p:nvPr/>
            </p:nvSpPr>
            <p:spPr bwMode="auto">
              <a:xfrm>
                <a:off x="4267232" y="4101643"/>
                <a:ext cx="233916" cy="255203"/>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chemeClr val="tx1"/>
                      </a:gs>
                      <a:gs pos="100000">
                        <a:schemeClr val="tx1"/>
                      </a:gs>
                    </a:gsLst>
                    <a:lin ang="5400000" scaled="0"/>
                  </a:gradFill>
                </a:endParaRPr>
              </a:p>
            </p:txBody>
          </p:sp>
          <p:sp>
            <p:nvSpPr>
              <p:cNvPr id="79" name="Rounded Rectangle 78"/>
              <p:cNvSpPr/>
              <p:nvPr/>
            </p:nvSpPr>
            <p:spPr bwMode="auto">
              <a:xfrm>
                <a:off x="4768876" y="4289925"/>
                <a:ext cx="152400" cy="145930"/>
              </a:xfrm>
              <a:prstGeom prst="round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chemeClr val="tx1"/>
                      </a:gs>
                      <a:gs pos="100000">
                        <a:schemeClr val="tx1"/>
                      </a:gs>
                    </a:gsLst>
                    <a:lin ang="5400000" scaled="0"/>
                  </a:gradFill>
                </a:endParaRPr>
              </a:p>
            </p:txBody>
          </p:sp>
          <p:sp>
            <p:nvSpPr>
              <p:cNvPr id="80" name="Rounded Rectangle 79"/>
              <p:cNvSpPr/>
              <p:nvPr/>
            </p:nvSpPr>
            <p:spPr bwMode="auto">
              <a:xfrm>
                <a:off x="5118069" y="4037116"/>
                <a:ext cx="143539" cy="205342"/>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chemeClr val="tx1"/>
                      </a:gs>
                      <a:gs pos="100000">
                        <a:schemeClr val="tx1"/>
                      </a:gs>
                    </a:gsLst>
                    <a:lin ang="5400000" scaled="0"/>
                  </a:gradFill>
                </a:endParaRPr>
              </a:p>
            </p:txBody>
          </p:sp>
          <p:sp>
            <p:nvSpPr>
              <p:cNvPr id="81" name="Rounded Rectangle 80"/>
              <p:cNvSpPr/>
              <p:nvPr/>
            </p:nvSpPr>
            <p:spPr bwMode="auto">
              <a:xfrm>
                <a:off x="4626508" y="4084391"/>
                <a:ext cx="143540" cy="152487"/>
              </a:xfrm>
              <a:prstGeom prst="round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chemeClr val="tx1"/>
                      </a:gs>
                      <a:gs pos="100000">
                        <a:schemeClr val="tx1"/>
                      </a:gs>
                    </a:gsLst>
                    <a:lin ang="5400000" scaled="0"/>
                  </a:gradFill>
                </a:endParaRPr>
              </a:p>
            </p:txBody>
          </p:sp>
        </p:grpSp>
      </p:grpSp>
      <p:grpSp>
        <p:nvGrpSpPr>
          <p:cNvPr id="86" name="Group 85"/>
          <p:cNvGrpSpPr/>
          <p:nvPr/>
        </p:nvGrpSpPr>
        <p:grpSpPr>
          <a:xfrm>
            <a:off x="3879423" y="5231684"/>
            <a:ext cx="760358" cy="748234"/>
            <a:chOff x="5888735" y="6858000"/>
            <a:chExt cx="1426466" cy="1403721"/>
          </a:xfrm>
        </p:grpSpPr>
        <p:grpSp>
          <p:nvGrpSpPr>
            <p:cNvPr id="97" name="Group 96"/>
            <p:cNvGrpSpPr/>
            <p:nvPr/>
          </p:nvGrpSpPr>
          <p:grpSpPr>
            <a:xfrm>
              <a:off x="5888735" y="6858000"/>
              <a:ext cx="1426466" cy="1403721"/>
              <a:chOff x="5938838" y="5600700"/>
              <a:chExt cx="2090737" cy="2057400"/>
            </a:xfrm>
          </p:grpSpPr>
          <p:sp>
            <p:nvSpPr>
              <p:cNvPr id="101" name="Freeform 6"/>
              <p:cNvSpPr>
                <a:spLocks/>
              </p:cNvSpPr>
              <p:nvPr/>
            </p:nvSpPr>
            <p:spPr bwMode="auto">
              <a:xfrm>
                <a:off x="6061075" y="5722938"/>
                <a:ext cx="1828800" cy="1824038"/>
              </a:xfrm>
              <a:custGeom>
                <a:avLst/>
                <a:gdLst>
                  <a:gd name="T0" fmla="*/ 34 w 3145"/>
                  <a:gd name="T1" fmla="*/ 531 h 3133"/>
                  <a:gd name="T2" fmla="*/ 1591 w 3145"/>
                  <a:gd name="T3" fmla="*/ 0 h 3133"/>
                  <a:gd name="T4" fmla="*/ 1591 w 3145"/>
                  <a:gd name="T5" fmla="*/ 0 h 3133"/>
                  <a:gd name="T6" fmla="*/ 3145 w 3145"/>
                  <a:gd name="T7" fmla="*/ 531 h 3133"/>
                  <a:gd name="T8" fmla="*/ 3145 w 3145"/>
                  <a:gd name="T9" fmla="*/ 2589 h 3133"/>
                  <a:gd name="T10" fmla="*/ 3024 w 3145"/>
                  <a:gd name="T11" fmla="*/ 2837 h 3133"/>
                  <a:gd name="T12" fmla="*/ 2384 w 3145"/>
                  <a:gd name="T13" fmla="*/ 3005 h 3133"/>
                  <a:gd name="T14" fmla="*/ 960 w 3145"/>
                  <a:gd name="T15" fmla="*/ 3133 h 3133"/>
                  <a:gd name="T16" fmla="*/ 0 w 3145"/>
                  <a:gd name="T17" fmla="*/ 2597 h 3133"/>
                  <a:gd name="T18" fmla="*/ 34 w 3145"/>
                  <a:gd name="T19" fmla="*/ 531 h 3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5" h="3133">
                    <a:moveTo>
                      <a:pt x="34" y="531"/>
                    </a:moveTo>
                    <a:cubicBezTo>
                      <a:pt x="34" y="238"/>
                      <a:pt x="731" y="0"/>
                      <a:pt x="1591" y="0"/>
                    </a:cubicBezTo>
                    <a:cubicBezTo>
                      <a:pt x="1591" y="0"/>
                      <a:pt x="1591" y="0"/>
                      <a:pt x="1591" y="0"/>
                    </a:cubicBezTo>
                    <a:cubicBezTo>
                      <a:pt x="2445" y="0"/>
                      <a:pt x="3145" y="238"/>
                      <a:pt x="3145" y="531"/>
                    </a:cubicBezTo>
                    <a:cubicBezTo>
                      <a:pt x="3145" y="2589"/>
                      <a:pt x="3145" y="2589"/>
                      <a:pt x="3145" y="2589"/>
                    </a:cubicBezTo>
                    <a:cubicBezTo>
                      <a:pt x="3024" y="2837"/>
                      <a:pt x="3024" y="2837"/>
                      <a:pt x="3024" y="2837"/>
                    </a:cubicBezTo>
                    <a:cubicBezTo>
                      <a:pt x="2384" y="3005"/>
                      <a:pt x="2384" y="3005"/>
                      <a:pt x="2384" y="3005"/>
                    </a:cubicBezTo>
                    <a:cubicBezTo>
                      <a:pt x="960" y="3133"/>
                      <a:pt x="960" y="3133"/>
                      <a:pt x="960" y="3133"/>
                    </a:cubicBezTo>
                    <a:cubicBezTo>
                      <a:pt x="0" y="2597"/>
                      <a:pt x="0" y="2597"/>
                      <a:pt x="0" y="2597"/>
                    </a:cubicBezTo>
                    <a:lnTo>
                      <a:pt x="34" y="531"/>
                    </a:lnTo>
                    <a:close/>
                  </a:path>
                </a:pathLst>
              </a:cu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2" name="Freeform 7"/>
              <p:cNvSpPr>
                <a:spLocks noEditPoints="1"/>
              </p:cNvSpPr>
              <p:nvPr/>
            </p:nvSpPr>
            <p:spPr bwMode="auto">
              <a:xfrm>
                <a:off x="5938838" y="5600700"/>
                <a:ext cx="2090737" cy="2057400"/>
              </a:xfrm>
              <a:custGeom>
                <a:avLst/>
                <a:gdLst>
                  <a:gd name="T0" fmla="*/ 3356 w 3594"/>
                  <a:gd name="T1" fmla="*/ 382 h 3535"/>
                  <a:gd name="T2" fmla="*/ 1800 w 3594"/>
                  <a:gd name="T3" fmla="*/ 0 h 3535"/>
                  <a:gd name="T4" fmla="*/ 655 w 3594"/>
                  <a:gd name="T5" fmla="*/ 165 h 3535"/>
                  <a:gd name="T6" fmla="*/ 238 w 3594"/>
                  <a:gd name="T7" fmla="*/ 382 h 3535"/>
                  <a:gd name="T8" fmla="*/ 0 w 3594"/>
                  <a:gd name="T9" fmla="*/ 833 h 3535"/>
                  <a:gd name="T10" fmla="*/ 0 w 3594"/>
                  <a:gd name="T11" fmla="*/ 2598 h 3535"/>
                  <a:gd name="T12" fmla="*/ 214 w 3594"/>
                  <a:gd name="T13" fmla="*/ 3069 h 3535"/>
                  <a:gd name="T14" fmla="*/ 1800 w 3594"/>
                  <a:gd name="T15" fmla="*/ 3535 h 3535"/>
                  <a:gd name="T16" fmla="*/ 2282 w 3594"/>
                  <a:gd name="T17" fmla="*/ 3505 h 3535"/>
                  <a:gd name="T18" fmla="*/ 3373 w 3594"/>
                  <a:gd name="T19" fmla="*/ 3077 h 3535"/>
                  <a:gd name="T20" fmla="*/ 3379 w 3594"/>
                  <a:gd name="T21" fmla="*/ 3077 h 3535"/>
                  <a:gd name="T22" fmla="*/ 3594 w 3594"/>
                  <a:gd name="T23" fmla="*/ 2606 h 3535"/>
                  <a:gd name="T24" fmla="*/ 3594 w 3594"/>
                  <a:gd name="T25" fmla="*/ 1655 h 3535"/>
                  <a:gd name="T26" fmla="*/ 3594 w 3594"/>
                  <a:gd name="T27" fmla="*/ 1655 h 3535"/>
                  <a:gd name="T28" fmla="*/ 3594 w 3594"/>
                  <a:gd name="T29" fmla="*/ 833 h 3535"/>
                  <a:gd name="T30" fmla="*/ 3356 w 3594"/>
                  <a:gd name="T31" fmla="*/ 382 h 3535"/>
                  <a:gd name="T32" fmla="*/ 1800 w 3594"/>
                  <a:gd name="T33" fmla="*/ 332 h 3535"/>
                  <a:gd name="T34" fmla="*/ 3266 w 3594"/>
                  <a:gd name="T35" fmla="*/ 833 h 3535"/>
                  <a:gd name="T36" fmla="*/ 1800 w 3594"/>
                  <a:gd name="T37" fmla="*/ 1337 h 3535"/>
                  <a:gd name="T38" fmla="*/ 331 w 3594"/>
                  <a:gd name="T39" fmla="*/ 833 h 3535"/>
                  <a:gd name="T40" fmla="*/ 1800 w 3594"/>
                  <a:gd name="T41" fmla="*/ 332 h 3535"/>
                  <a:gd name="T42" fmla="*/ 331 w 3594"/>
                  <a:gd name="T43" fmla="*/ 1436 h 3535"/>
                  <a:gd name="T44" fmla="*/ 331 w 3594"/>
                  <a:gd name="T45" fmla="*/ 1179 h 3535"/>
                  <a:gd name="T46" fmla="*/ 331 w 3594"/>
                  <a:gd name="T47" fmla="*/ 1179 h 3535"/>
                  <a:gd name="T48" fmla="*/ 460 w 3594"/>
                  <a:gd name="T49" fmla="*/ 1269 h 3535"/>
                  <a:gd name="T50" fmla="*/ 1800 w 3594"/>
                  <a:gd name="T51" fmla="*/ 1533 h 3535"/>
                  <a:gd name="T52" fmla="*/ 2887 w 3594"/>
                  <a:gd name="T53" fmla="*/ 1376 h 3535"/>
                  <a:gd name="T54" fmla="*/ 3256 w 3594"/>
                  <a:gd name="T55" fmla="*/ 1189 h 3535"/>
                  <a:gd name="T56" fmla="*/ 3266 w 3594"/>
                  <a:gd name="T57" fmla="*/ 1179 h 3535"/>
                  <a:gd name="T58" fmla="*/ 3266 w 3594"/>
                  <a:gd name="T59" fmla="*/ 1539 h 3535"/>
                  <a:gd name="T60" fmla="*/ 3266 w 3594"/>
                  <a:gd name="T61" fmla="*/ 1635 h 3535"/>
                  <a:gd name="T62" fmla="*/ 3266 w 3594"/>
                  <a:gd name="T63" fmla="*/ 2468 h 3535"/>
                  <a:gd name="T64" fmla="*/ 3266 w 3594"/>
                  <a:gd name="T65" fmla="*/ 2773 h 3535"/>
                  <a:gd name="T66" fmla="*/ 3010 w 3594"/>
                  <a:gd name="T67" fmla="*/ 3003 h 3535"/>
                  <a:gd name="T68" fmla="*/ 2288 w 3594"/>
                  <a:gd name="T69" fmla="*/ 3171 h 3535"/>
                  <a:gd name="T70" fmla="*/ 1800 w 3594"/>
                  <a:gd name="T71" fmla="*/ 3204 h 3535"/>
                  <a:gd name="T72" fmla="*/ 1800 w 3594"/>
                  <a:gd name="T73" fmla="*/ 3204 h 3535"/>
                  <a:gd name="T74" fmla="*/ 331 w 3594"/>
                  <a:gd name="T75" fmla="*/ 2598 h 3535"/>
                  <a:gd name="T76" fmla="*/ 331 w 3594"/>
                  <a:gd name="T77" fmla="*/ 2379 h 3535"/>
                  <a:gd name="T78" fmla="*/ 331 w 3594"/>
                  <a:gd name="T79" fmla="*/ 1436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4" h="3535">
                    <a:moveTo>
                      <a:pt x="3356" y="382"/>
                    </a:moveTo>
                    <a:cubicBezTo>
                      <a:pt x="3000" y="111"/>
                      <a:pt x="2455" y="10"/>
                      <a:pt x="1800" y="0"/>
                    </a:cubicBezTo>
                    <a:cubicBezTo>
                      <a:pt x="1361" y="0"/>
                      <a:pt x="964" y="60"/>
                      <a:pt x="655" y="165"/>
                    </a:cubicBezTo>
                    <a:cubicBezTo>
                      <a:pt x="496" y="221"/>
                      <a:pt x="359" y="284"/>
                      <a:pt x="238" y="382"/>
                    </a:cubicBezTo>
                    <a:cubicBezTo>
                      <a:pt x="121" y="471"/>
                      <a:pt x="0" y="626"/>
                      <a:pt x="0" y="833"/>
                    </a:cubicBezTo>
                    <a:cubicBezTo>
                      <a:pt x="0" y="2598"/>
                      <a:pt x="0" y="2598"/>
                      <a:pt x="0" y="2598"/>
                    </a:cubicBezTo>
                    <a:cubicBezTo>
                      <a:pt x="0" y="2795"/>
                      <a:pt x="97" y="2960"/>
                      <a:pt x="214" y="3069"/>
                    </a:cubicBezTo>
                    <a:cubicBezTo>
                      <a:pt x="567" y="3395"/>
                      <a:pt x="1133" y="3525"/>
                      <a:pt x="1800" y="3535"/>
                    </a:cubicBezTo>
                    <a:cubicBezTo>
                      <a:pt x="1962" y="3535"/>
                      <a:pt x="2131" y="3525"/>
                      <a:pt x="2282" y="3505"/>
                    </a:cubicBezTo>
                    <a:cubicBezTo>
                      <a:pt x="2282" y="3505"/>
                      <a:pt x="3096" y="3358"/>
                      <a:pt x="3373" y="3077"/>
                    </a:cubicBezTo>
                    <a:cubicBezTo>
                      <a:pt x="3379" y="3077"/>
                      <a:pt x="3379" y="3077"/>
                      <a:pt x="3379" y="3077"/>
                    </a:cubicBezTo>
                    <a:cubicBezTo>
                      <a:pt x="3496" y="2968"/>
                      <a:pt x="3594" y="2803"/>
                      <a:pt x="3594" y="2606"/>
                    </a:cubicBezTo>
                    <a:cubicBezTo>
                      <a:pt x="3594" y="2606"/>
                      <a:pt x="3594" y="2606"/>
                      <a:pt x="3594" y="1655"/>
                    </a:cubicBezTo>
                    <a:cubicBezTo>
                      <a:pt x="3594" y="1655"/>
                      <a:pt x="3594" y="1655"/>
                      <a:pt x="3594" y="1655"/>
                    </a:cubicBezTo>
                    <a:cubicBezTo>
                      <a:pt x="3594" y="833"/>
                      <a:pt x="3594" y="833"/>
                      <a:pt x="3594" y="833"/>
                    </a:cubicBezTo>
                    <a:cubicBezTo>
                      <a:pt x="3594" y="626"/>
                      <a:pt x="3473" y="471"/>
                      <a:pt x="3356" y="382"/>
                    </a:cubicBezTo>
                    <a:close/>
                    <a:moveTo>
                      <a:pt x="1800" y="332"/>
                    </a:moveTo>
                    <a:cubicBezTo>
                      <a:pt x="2605" y="332"/>
                      <a:pt x="3266" y="557"/>
                      <a:pt x="3266" y="833"/>
                    </a:cubicBezTo>
                    <a:cubicBezTo>
                      <a:pt x="3266" y="1112"/>
                      <a:pt x="2605" y="1337"/>
                      <a:pt x="1800" y="1337"/>
                    </a:cubicBezTo>
                    <a:cubicBezTo>
                      <a:pt x="988" y="1337"/>
                      <a:pt x="331" y="1112"/>
                      <a:pt x="331" y="833"/>
                    </a:cubicBezTo>
                    <a:cubicBezTo>
                      <a:pt x="331" y="557"/>
                      <a:pt x="988" y="332"/>
                      <a:pt x="1800" y="332"/>
                    </a:cubicBezTo>
                    <a:close/>
                    <a:moveTo>
                      <a:pt x="331" y="1436"/>
                    </a:moveTo>
                    <a:cubicBezTo>
                      <a:pt x="331" y="1179"/>
                      <a:pt x="331" y="1179"/>
                      <a:pt x="331" y="1179"/>
                    </a:cubicBezTo>
                    <a:cubicBezTo>
                      <a:pt x="331" y="1179"/>
                      <a:pt x="331" y="1179"/>
                      <a:pt x="331" y="1179"/>
                    </a:cubicBezTo>
                    <a:cubicBezTo>
                      <a:pt x="369" y="1211"/>
                      <a:pt x="413" y="1243"/>
                      <a:pt x="460" y="1269"/>
                    </a:cubicBezTo>
                    <a:cubicBezTo>
                      <a:pt x="764" y="1436"/>
                      <a:pt x="1242" y="1530"/>
                      <a:pt x="1800" y="1533"/>
                    </a:cubicBezTo>
                    <a:cubicBezTo>
                      <a:pt x="2216" y="1533"/>
                      <a:pt x="2599" y="1476"/>
                      <a:pt x="2887" y="1376"/>
                    </a:cubicBezTo>
                    <a:cubicBezTo>
                      <a:pt x="3034" y="1327"/>
                      <a:pt x="3155" y="1265"/>
                      <a:pt x="3256" y="1189"/>
                    </a:cubicBezTo>
                    <a:cubicBezTo>
                      <a:pt x="3258" y="1185"/>
                      <a:pt x="3262" y="1181"/>
                      <a:pt x="3266" y="1179"/>
                    </a:cubicBezTo>
                    <a:cubicBezTo>
                      <a:pt x="3266" y="1539"/>
                      <a:pt x="3266" y="1539"/>
                      <a:pt x="3266" y="1539"/>
                    </a:cubicBezTo>
                    <a:cubicBezTo>
                      <a:pt x="3266" y="1635"/>
                      <a:pt x="3266" y="1635"/>
                      <a:pt x="3266" y="1635"/>
                    </a:cubicBezTo>
                    <a:cubicBezTo>
                      <a:pt x="3266" y="2468"/>
                      <a:pt x="3266" y="2468"/>
                      <a:pt x="3266" y="2468"/>
                    </a:cubicBezTo>
                    <a:cubicBezTo>
                      <a:pt x="3266" y="2773"/>
                      <a:pt x="3266" y="2773"/>
                      <a:pt x="3266" y="2773"/>
                    </a:cubicBezTo>
                    <a:cubicBezTo>
                      <a:pt x="3246" y="2822"/>
                      <a:pt x="3189" y="2908"/>
                      <a:pt x="3010" y="3003"/>
                    </a:cubicBezTo>
                    <a:cubicBezTo>
                      <a:pt x="2562" y="3141"/>
                      <a:pt x="2288" y="3171"/>
                      <a:pt x="2288" y="3171"/>
                    </a:cubicBezTo>
                    <a:cubicBezTo>
                      <a:pt x="2137" y="3194"/>
                      <a:pt x="1966" y="3204"/>
                      <a:pt x="1800" y="3204"/>
                    </a:cubicBezTo>
                    <a:cubicBezTo>
                      <a:pt x="1800" y="3204"/>
                      <a:pt x="1800" y="3204"/>
                      <a:pt x="1800" y="3204"/>
                    </a:cubicBezTo>
                    <a:cubicBezTo>
                      <a:pt x="988" y="3204"/>
                      <a:pt x="331" y="2932"/>
                      <a:pt x="331" y="2598"/>
                    </a:cubicBezTo>
                    <a:cubicBezTo>
                      <a:pt x="331" y="2510"/>
                      <a:pt x="331" y="2439"/>
                      <a:pt x="331" y="2379"/>
                    </a:cubicBezTo>
                    <a:lnTo>
                      <a:pt x="331" y="1436"/>
                    </a:ln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2" name="Group 111"/>
            <p:cNvGrpSpPr/>
            <p:nvPr/>
          </p:nvGrpSpPr>
          <p:grpSpPr>
            <a:xfrm>
              <a:off x="6347156" y="7589091"/>
              <a:ext cx="492732" cy="398739"/>
              <a:chOff x="4768876" y="4037116"/>
              <a:chExt cx="492732" cy="398739"/>
            </a:xfrm>
          </p:grpSpPr>
          <p:sp>
            <p:nvSpPr>
              <p:cNvPr id="114" name="Rounded Rectangle 113"/>
              <p:cNvSpPr/>
              <p:nvPr/>
            </p:nvSpPr>
            <p:spPr bwMode="auto">
              <a:xfrm>
                <a:off x="4768876" y="4289925"/>
                <a:ext cx="152400" cy="145930"/>
              </a:xfrm>
              <a:prstGeom prst="round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chemeClr val="tx1"/>
                      </a:gs>
                      <a:gs pos="100000">
                        <a:schemeClr val="tx1"/>
                      </a:gs>
                    </a:gsLst>
                    <a:lin ang="5400000" scaled="0"/>
                  </a:gradFill>
                </a:endParaRPr>
              </a:p>
            </p:txBody>
          </p:sp>
          <p:sp>
            <p:nvSpPr>
              <p:cNvPr id="115" name="Rounded Rectangle 114"/>
              <p:cNvSpPr/>
              <p:nvPr/>
            </p:nvSpPr>
            <p:spPr bwMode="auto">
              <a:xfrm>
                <a:off x="5118069" y="4037116"/>
                <a:ext cx="143539" cy="205342"/>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chemeClr val="tx1"/>
                      </a:gs>
                      <a:gs pos="100000">
                        <a:schemeClr val="tx1"/>
                      </a:gs>
                    </a:gsLst>
                    <a:lin ang="5400000" scaled="0"/>
                  </a:gradFill>
                </a:endParaRPr>
              </a:p>
            </p:txBody>
          </p:sp>
        </p:grpSp>
      </p:grpSp>
      <p:sp>
        <p:nvSpPr>
          <p:cNvPr id="122" name="Rectangle 121"/>
          <p:cNvSpPr/>
          <p:nvPr/>
        </p:nvSpPr>
        <p:spPr>
          <a:xfrm>
            <a:off x="7214992" y="1305252"/>
            <a:ext cx="4747364" cy="2492990"/>
          </a:xfrm>
          <a:prstGeom prst="rect">
            <a:avLst/>
          </a:prstGeom>
        </p:spPr>
        <p:txBody>
          <a:bodyPr wrap="square">
            <a:spAutoFit/>
          </a:bodyPr>
          <a:lstStyle/>
          <a:p>
            <a:pPr lvl="0" defTabSz="914363">
              <a:spcBef>
                <a:spcPts val="1200"/>
              </a:spcBef>
              <a:buSzPct val="80000"/>
            </a:pPr>
            <a:r>
              <a:rPr lang="en-US" sz="2000" dirty="0">
                <a:ln>
                  <a:solidFill>
                    <a:srgbClr val="FFFFFF">
                      <a:alpha val="0"/>
                    </a:srgbClr>
                  </a:solidFill>
                </a:ln>
                <a:solidFill>
                  <a:schemeClr val="accent4">
                    <a:alpha val="99000"/>
                  </a:schemeClr>
                </a:solidFill>
                <a:latin typeface="Segoe UI Light" pitchFamily="34" charset="0"/>
              </a:rPr>
              <a:t>Windows Azure Storage scalability targets</a:t>
            </a:r>
          </a:p>
          <a:p>
            <a:pPr lvl="0" defTabSz="914363">
              <a:spcBef>
                <a:spcPts val="1200"/>
              </a:spcBef>
              <a:buSzPct val="80000"/>
            </a:pPr>
            <a:r>
              <a:rPr lang="en-US" sz="1600" dirty="0">
                <a:ln>
                  <a:solidFill>
                    <a:srgbClr val="FFFFFF">
                      <a:alpha val="0"/>
                    </a:srgbClr>
                  </a:solidFill>
                </a:ln>
                <a:solidFill>
                  <a:srgbClr val="595959"/>
                </a:solidFill>
              </a:rPr>
              <a:t>Each account supports 100 TB capacity, 5K transactions/sec, 3 Gbps bandwidth</a:t>
            </a:r>
          </a:p>
          <a:p>
            <a:pPr lvl="0" defTabSz="914363">
              <a:spcBef>
                <a:spcPts val="1200"/>
              </a:spcBef>
              <a:buSzPct val="80000"/>
            </a:pPr>
            <a:r>
              <a:rPr lang="en-US" sz="1600" dirty="0">
                <a:ln>
                  <a:solidFill>
                    <a:srgbClr val="FFFFFF">
                      <a:alpha val="0"/>
                    </a:srgbClr>
                  </a:solidFill>
                </a:ln>
                <a:solidFill>
                  <a:srgbClr val="595959"/>
                </a:solidFill>
              </a:rPr>
              <a:t>500 messages/sec per queue</a:t>
            </a:r>
          </a:p>
          <a:p>
            <a:pPr lvl="0" defTabSz="914363">
              <a:spcBef>
                <a:spcPts val="1200"/>
              </a:spcBef>
              <a:buSzPct val="80000"/>
            </a:pPr>
            <a:r>
              <a:rPr lang="en-US" sz="1600" dirty="0">
                <a:ln>
                  <a:solidFill>
                    <a:srgbClr val="FFFFFF">
                      <a:alpha val="0"/>
                    </a:srgbClr>
                  </a:solidFill>
                </a:ln>
                <a:solidFill>
                  <a:srgbClr val="595959"/>
                </a:solidFill>
              </a:rPr>
              <a:t>500 entities/sec per table partition (multiple partitions permitted per table)</a:t>
            </a:r>
          </a:p>
          <a:p>
            <a:pPr lvl="0" defTabSz="914363">
              <a:spcBef>
                <a:spcPts val="1200"/>
              </a:spcBef>
              <a:buSzPct val="80000"/>
            </a:pPr>
            <a:r>
              <a:rPr lang="en-US" sz="1600" dirty="0">
                <a:ln>
                  <a:solidFill>
                    <a:srgbClr val="FFFFFF">
                      <a:alpha val="0"/>
                    </a:srgbClr>
                  </a:solidFill>
                </a:ln>
                <a:solidFill>
                  <a:srgbClr val="595959"/>
                </a:solidFill>
              </a:rPr>
              <a:t>60 MB/sec per blob</a:t>
            </a:r>
          </a:p>
        </p:txBody>
      </p:sp>
    </p:spTree>
    <p:extLst>
      <p:ext uri="{BB962C8B-B14F-4D97-AF65-F5344CB8AC3E}">
        <p14:creationId xmlns:p14="http://schemas.microsoft.com/office/powerpoint/2010/main" val="33033301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500"/>
                                        <p:tgtEl>
                                          <p:spTgt spid="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fade">
                                      <p:cBhvr>
                                        <p:cTn id="18" dur="500"/>
                                        <p:tgtEl>
                                          <p:spTgt spid="57"/>
                                        </p:tgtEl>
                                      </p:cBhvr>
                                    </p:animEffect>
                                  </p:childTnLst>
                                </p:cTn>
                              </p:par>
                              <p:par>
                                <p:cTn id="19" presetID="10" presetClass="entr" presetSubtype="0" fill="hold" nodeType="withEffect">
                                  <p:stCondLst>
                                    <p:cond delay="0"/>
                                  </p:stCondLst>
                                  <p:childTnLst>
                                    <p:set>
                                      <p:cBhvr>
                                        <p:cTn id="20" dur="1" fill="hold">
                                          <p:stCondLst>
                                            <p:cond delay="0"/>
                                          </p:stCondLst>
                                        </p:cTn>
                                        <p:tgtEl>
                                          <p:spTgt spid="82"/>
                                        </p:tgtEl>
                                        <p:attrNameLst>
                                          <p:attrName>style.visibility</p:attrName>
                                        </p:attrNameLst>
                                      </p:cBhvr>
                                      <p:to>
                                        <p:strVal val="visible"/>
                                      </p:to>
                                    </p:set>
                                    <p:animEffect transition="in" filter="fade">
                                      <p:cBhvr>
                                        <p:cTn id="21" dur="500"/>
                                        <p:tgtEl>
                                          <p:spTgt spid="82"/>
                                        </p:tgtEl>
                                      </p:cBhvr>
                                    </p:animEffect>
                                  </p:childTnLst>
                                </p:cTn>
                              </p:par>
                              <p:par>
                                <p:cTn id="22" presetID="10" presetClass="entr" presetSubtype="0" fill="hold"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fade">
                                      <p:cBhvr>
                                        <p:cTn id="24" dur="500"/>
                                        <p:tgtEl>
                                          <p:spTgt spid="54"/>
                                        </p:tgtEl>
                                      </p:cBhvr>
                                    </p:animEffect>
                                  </p:childTnLst>
                                </p:cTn>
                              </p:par>
                              <p:par>
                                <p:cTn id="25" presetID="10"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par>
                          <p:cTn id="28" fill="hold">
                            <p:stCondLst>
                              <p:cond delay="500"/>
                            </p:stCondLst>
                            <p:childTnLst>
                              <p:par>
                                <p:cTn id="29" presetID="1" presetClass="entr" presetSubtype="0" fill="hold" nodeType="afterEffect">
                                  <p:stCondLst>
                                    <p:cond delay="0"/>
                                  </p:stCondLst>
                                  <p:childTnLst>
                                    <p:set>
                                      <p:cBhvr>
                                        <p:cTn id="30" dur="1" fill="hold">
                                          <p:stCondLst>
                                            <p:cond delay="0"/>
                                          </p:stCondLst>
                                        </p:cTn>
                                        <p:tgtEl>
                                          <p:spTgt spid="8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57"/>
                                        </p:tgtEl>
                                      </p:cBhvr>
                                    </p:animEffect>
                                    <p:set>
                                      <p:cBhvr>
                                        <p:cTn id="35" dur="1" fill="hold">
                                          <p:stCondLst>
                                            <p:cond delay="499"/>
                                          </p:stCondLst>
                                        </p:cTn>
                                        <p:tgtEl>
                                          <p:spTgt spid="57"/>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82"/>
                                        </p:tgtEl>
                                      </p:cBhvr>
                                    </p:animEffect>
                                    <p:set>
                                      <p:cBhvr>
                                        <p:cTn id="38" dur="1" fill="hold">
                                          <p:stCondLst>
                                            <p:cond delay="499"/>
                                          </p:stCondLst>
                                        </p:cTn>
                                        <p:tgtEl>
                                          <p:spTgt spid="82"/>
                                        </p:tgtEl>
                                        <p:attrNameLst>
                                          <p:attrName>style.visibility</p:attrName>
                                        </p:attrNameLst>
                                      </p:cBhvr>
                                      <p:to>
                                        <p:strVal val="hidden"/>
                                      </p:to>
                                    </p:set>
                                  </p:childTnLst>
                                </p:cTn>
                              </p:par>
                              <p:par>
                                <p:cTn id="39" presetID="10"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fade">
                                      <p:cBhvr>
                                        <p:cTn id="41" dur="500"/>
                                        <p:tgtEl>
                                          <p:spTgt spid="55"/>
                                        </p:tgtEl>
                                      </p:cBhvr>
                                    </p:animEffect>
                                  </p:childTnLst>
                                </p:cTn>
                              </p:par>
                              <p:par>
                                <p:cTn id="42" presetID="10" presetClass="entr" presetSubtype="0" fill="hold" nodeType="with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fade">
                                      <p:cBhvr>
                                        <p:cTn id="44" dur="500"/>
                                        <p:tgtEl>
                                          <p:spTgt spid="56"/>
                                        </p:tgtEl>
                                      </p:cBhvr>
                                    </p:animEffect>
                                  </p:childTnLst>
                                </p:cTn>
                              </p:par>
                              <p:par>
                                <p:cTn id="45" presetID="10" presetClass="entr" presetSubtype="0" fill="hold" nodeType="withEffect">
                                  <p:stCondLst>
                                    <p:cond delay="0"/>
                                  </p:stCondLst>
                                  <p:childTnLst>
                                    <p:set>
                                      <p:cBhvr>
                                        <p:cTn id="46" dur="1" fill="hold">
                                          <p:stCondLst>
                                            <p:cond delay="0"/>
                                          </p:stCondLst>
                                        </p:cTn>
                                        <p:tgtEl>
                                          <p:spTgt spid="86"/>
                                        </p:tgtEl>
                                        <p:attrNameLst>
                                          <p:attrName>style.visibility</p:attrName>
                                        </p:attrNameLst>
                                      </p:cBhvr>
                                      <p:to>
                                        <p:strVal val="visible"/>
                                      </p:to>
                                    </p:set>
                                    <p:animEffect transition="in" filter="fade">
                                      <p:cBhvr>
                                        <p:cTn id="47" dur="500"/>
                                        <p:tgtEl>
                                          <p:spTgt spid="8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54"/>
                                        </p:tgtEl>
                                      </p:cBhvr>
                                    </p:animEffect>
                                    <p:set>
                                      <p:cBhvr>
                                        <p:cTn id="52" dur="1" fill="hold">
                                          <p:stCondLst>
                                            <p:cond delay="499"/>
                                          </p:stCondLst>
                                        </p:cTn>
                                        <p:tgtEl>
                                          <p:spTgt spid="5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53"/>
                                        </p:tgtEl>
                                        <p:attrNameLst>
                                          <p:attrName>style.visibility</p:attrName>
                                        </p:attrNameLst>
                                      </p:cBhvr>
                                      <p:to>
                                        <p:strVal val="visible"/>
                                      </p:to>
                                    </p:set>
                                    <p:animEffect transition="in" filter="fade">
                                      <p:cBhvr>
                                        <p:cTn id="55" dur="500"/>
                                        <p:tgtEl>
                                          <p:spTgt spid="53"/>
                                        </p:tgtEl>
                                      </p:cBhvr>
                                    </p:animEffect>
                                  </p:childTnLst>
                                </p:cTn>
                              </p:par>
                              <p:par>
                                <p:cTn id="56" presetID="10" presetClass="entr" presetSubtype="0" fill="hold" nodeType="with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500"/>
                                        <p:tgtEl>
                                          <p:spTgt spid="32"/>
                                        </p:tgtEl>
                                      </p:cBhvr>
                                    </p:animEffect>
                                  </p:childTnLst>
                                </p:cTn>
                              </p:par>
                              <p:par>
                                <p:cTn id="59" presetID="10" presetClass="entr" presetSubtype="0" fill="hold" nodeType="with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fade">
                                      <p:cBhvr>
                                        <p:cTn id="61" dur="500"/>
                                        <p:tgtEl>
                                          <p:spTgt spid="58"/>
                                        </p:tgtEl>
                                      </p:cBhvr>
                                    </p:animEffect>
                                  </p:childTnLst>
                                </p:cTn>
                              </p:par>
                              <p:par>
                                <p:cTn id="62" presetID="10" presetClass="entr" presetSubtype="0" fill="hold" nodeType="withEffect">
                                  <p:stCondLst>
                                    <p:cond delay="0"/>
                                  </p:stCondLst>
                                  <p:childTnLst>
                                    <p:set>
                                      <p:cBhvr>
                                        <p:cTn id="63" dur="1" fill="hold">
                                          <p:stCondLst>
                                            <p:cond delay="0"/>
                                          </p:stCondLst>
                                        </p:cTn>
                                        <p:tgtEl>
                                          <p:spTgt spid="59"/>
                                        </p:tgtEl>
                                        <p:attrNameLst>
                                          <p:attrName>style.visibility</p:attrName>
                                        </p:attrNameLst>
                                      </p:cBhvr>
                                      <p:to>
                                        <p:strVal val="visible"/>
                                      </p:to>
                                    </p:set>
                                    <p:animEffect transition="in" filter="fade">
                                      <p:cBhvr>
                                        <p:cTn id="64" dur="500"/>
                                        <p:tgtEl>
                                          <p:spTgt spid="59"/>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72">
                                            <p:txEl>
                                              <p:pRg st="0" end="0"/>
                                            </p:txEl>
                                          </p:spTgt>
                                        </p:tgtEl>
                                        <p:attrNameLst>
                                          <p:attrName>style.visibility</p:attrName>
                                        </p:attrNameLst>
                                      </p:cBhvr>
                                      <p:to>
                                        <p:strVal val="visible"/>
                                      </p:to>
                                    </p:set>
                                    <p:animEffect transition="in" filter="fade">
                                      <p:cBhvr>
                                        <p:cTn id="69" dur="500"/>
                                        <p:tgtEl>
                                          <p:spTgt spid="72">
                                            <p:txEl>
                                              <p:pRg st="0" end="0"/>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72">
                                            <p:txEl>
                                              <p:pRg st="1" end="1"/>
                                            </p:txEl>
                                          </p:spTgt>
                                        </p:tgtEl>
                                        <p:attrNameLst>
                                          <p:attrName>style.visibility</p:attrName>
                                        </p:attrNameLst>
                                      </p:cBhvr>
                                      <p:to>
                                        <p:strVal val="visible"/>
                                      </p:to>
                                    </p:set>
                                    <p:animEffect transition="in" filter="fade">
                                      <p:cBhvr>
                                        <p:cTn id="72" dur="500"/>
                                        <p:tgtEl>
                                          <p:spTgt spid="72">
                                            <p:txEl>
                                              <p:pRg st="1" end="1"/>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72">
                                            <p:txEl>
                                              <p:pRg st="2" end="2"/>
                                            </p:txEl>
                                          </p:spTgt>
                                        </p:tgtEl>
                                        <p:attrNameLst>
                                          <p:attrName>style.visibility</p:attrName>
                                        </p:attrNameLst>
                                      </p:cBhvr>
                                      <p:to>
                                        <p:strVal val="visible"/>
                                      </p:to>
                                    </p:set>
                                    <p:animEffect transition="in" filter="fade">
                                      <p:cBhvr>
                                        <p:cTn id="75" dur="500"/>
                                        <p:tgtEl>
                                          <p:spTgt spid="72">
                                            <p:txEl>
                                              <p:pRg st="2" end="2"/>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72">
                                            <p:txEl>
                                              <p:pRg st="3" end="3"/>
                                            </p:txEl>
                                          </p:spTgt>
                                        </p:tgtEl>
                                        <p:attrNameLst>
                                          <p:attrName>style.visibility</p:attrName>
                                        </p:attrNameLst>
                                      </p:cBhvr>
                                      <p:to>
                                        <p:strVal val="visible"/>
                                      </p:to>
                                    </p:set>
                                    <p:animEffect transition="in" filter="fade">
                                      <p:cBhvr>
                                        <p:cTn id="78" dur="500"/>
                                        <p:tgtEl>
                                          <p:spTgt spid="72">
                                            <p:txEl>
                                              <p:pRg st="3" end="3"/>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122">
                                            <p:txEl>
                                              <p:pRg st="0" end="0"/>
                                            </p:txEl>
                                          </p:spTgt>
                                        </p:tgtEl>
                                        <p:attrNameLst>
                                          <p:attrName>style.visibility</p:attrName>
                                        </p:attrNameLst>
                                      </p:cBhvr>
                                      <p:to>
                                        <p:strVal val="visible"/>
                                      </p:to>
                                    </p:set>
                                    <p:animEffect transition="in" filter="fade">
                                      <p:cBhvr>
                                        <p:cTn id="83" dur="500"/>
                                        <p:tgtEl>
                                          <p:spTgt spid="122">
                                            <p:txEl>
                                              <p:pRg st="0" end="0"/>
                                            </p:txEl>
                                          </p:spTgt>
                                        </p:tgtEl>
                                      </p:cBhvr>
                                    </p:animEffect>
                                  </p:childTnLst>
                                </p:cTn>
                              </p:par>
                              <p:par>
                                <p:cTn id="84" presetID="10" presetClass="entr" presetSubtype="0" fill="hold" nodeType="withEffect">
                                  <p:stCondLst>
                                    <p:cond delay="0"/>
                                  </p:stCondLst>
                                  <p:childTnLst>
                                    <p:set>
                                      <p:cBhvr>
                                        <p:cTn id="85" dur="1" fill="hold">
                                          <p:stCondLst>
                                            <p:cond delay="0"/>
                                          </p:stCondLst>
                                        </p:cTn>
                                        <p:tgtEl>
                                          <p:spTgt spid="122">
                                            <p:txEl>
                                              <p:pRg st="1" end="1"/>
                                            </p:txEl>
                                          </p:spTgt>
                                        </p:tgtEl>
                                        <p:attrNameLst>
                                          <p:attrName>style.visibility</p:attrName>
                                        </p:attrNameLst>
                                      </p:cBhvr>
                                      <p:to>
                                        <p:strVal val="visible"/>
                                      </p:to>
                                    </p:set>
                                    <p:animEffect transition="in" filter="fade">
                                      <p:cBhvr>
                                        <p:cTn id="86" dur="500"/>
                                        <p:tgtEl>
                                          <p:spTgt spid="122">
                                            <p:txEl>
                                              <p:pRg st="1" end="1"/>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122">
                                            <p:txEl>
                                              <p:pRg st="2" end="2"/>
                                            </p:txEl>
                                          </p:spTgt>
                                        </p:tgtEl>
                                        <p:attrNameLst>
                                          <p:attrName>style.visibility</p:attrName>
                                        </p:attrNameLst>
                                      </p:cBhvr>
                                      <p:to>
                                        <p:strVal val="visible"/>
                                      </p:to>
                                    </p:set>
                                    <p:animEffect transition="in" filter="fade">
                                      <p:cBhvr>
                                        <p:cTn id="89" dur="500"/>
                                        <p:tgtEl>
                                          <p:spTgt spid="122">
                                            <p:txEl>
                                              <p:pRg st="2" end="2"/>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122">
                                            <p:txEl>
                                              <p:pRg st="3" end="3"/>
                                            </p:txEl>
                                          </p:spTgt>
                                        </p:tgtEl>
                                        <p:attrNameLst>
                                          <p:attrName>style.visibility</p:attrName>
                                        </p:attrNameLst>
                                      </p:cBhvr>
                                      <p:to>
                                        <p:strVal val="visible"/>
                                      </p:to>
                                    </p:set>
                                    <p:animEffect transition="in" filter="fade">
                                      <p:cBhvr>
                                        <p:cTn id="92" dur="500"/>
                                        <p:tgtEl>
                                          <p:spTgt spid="122">
                                            <p:txEl>
                                              <p:pRg st="3" end="3"/>
                                            </p:txEl>
                                          </p:spTgt>
                                        </p:tgtEl>
                                      </p:cBhvr>
                                    </p:animEffect>
                                  </p:childTnLst>
                                </p:cTn>
                              </p:par>
                              <p:par>
                                <p:cTn id="93" presetID="10" presetClass="entr" presetSubtype="0" fill="hold" nodeType="withEffect">
                                  <p:stCondLst>
                                    <p:cond delay="0"/>
                                  </p:stCondLst>
                                  <p:childTnLst>
                                    <p:set>
                                      <p:cBhvr>
                                        <p:cTn id="94" dur="1" fill="hold">
                                          <p:stCondLst>
                                            <p:cond delay="0"/>
                                          </p:stCondLst>
                                        </p:cTn>
                                        <p:tgtEl>
                                          <p:spTgt spid="122">
                                            <p:txEl>
                                              <p:pRg st="4" end="4"/>
                                            </p:txEl>
                                          </p:spTgt>
                                        </p:tgtEl>
                                        <p:attrNameLst>
                                          <p:attrName>style.visibility</p:attrName>
                                        </p:attrNameLst>
                                      </p:cBhvr>
                                      <p:to>
                                        <p:strVal val="visible"/>
                                      </p:to>
                                    </p:set>
                                    <p:animEffect transition="in" filter="fade">
                                      <p:cBhvr>
                                        <p:cTn id="95" dur="500"/>
                                        <p:tgtEl>
                                          <p:spTgt spid="1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Azure Federations</a:t>
            </a:r>
            <a:endParaRPr lang="en-US" dirty="0"/>
          </a:p>
        </p:txBody>
      </p:sp>
      <p:sp>
        <p:nvSpPr>
          <p:cNvPr id="4" name="Content Placeholder 3"/>
          <p:cNvSpPr>
            <a:spLocks noGrp="1"/>
          </p:cNvSpPr>
          <p:nvPr>
            <p:ph type="body" sz="quarter" idx="10"/>
          </p:nvPr>
        </p:nvSpPr>
        <p:spPr/>
        <p:txBody>
          <a:bodyPr/>
          <a:lstStyle/>
          <a:p>
            <a:r>
              <a:rPr lang="en-IN" sz="3200" dirty="0" smtClean="0">
                <a:solidFill>
                  <a:schemeClr val="accent4">
                    <a:alpha val="99000"/>
                  </a:schemeClr>
                </a:solidFill>
              </a:rPr>
              <a:t>Sharding is…</a:t>
            </a:r>
          </a:p>
          <a:p>
            <a:pPr lvl="1"/>
            <a:r>
              <a:rPr lang="en-IN" dirty="0" smtClean="0"/>
              <a:t>A pattern that scales out data tier access by partitioning data and queries across multiple servers</a:t>
            </a:r>
          </a:p>
          <a:p>
            <a:pPr lvl="1"/>
            <a:r>
              <a:rPr lang="en-IN" dirty="0" smtClean="0"/>
              <a:t>A design choice that impacts the app, schema and DBA</a:t>
            </a:r>
          </a:p>
          <a:p>
            <a:pPr lvl="1"/>
            <a:endParaRPr lang="en-IN" dirty="0" smtClean="0"/>
          </a:p>
          <a:p>
            <a:r>
              <a:rPr lang="en-IN" sz="3200" dirty="0" smtClean="0">
                <a:solidFill>
                  <a:schemeClr val="accent4">
                    <a:alpha val="99000"/>
                  </a:schemeClr>
                </a:solidFill>
              </a:rPr>
              <a:t>Federation is SQL Azure’s new native sharding implementation</a:t>
            </a:r>
          </a:p>
          <a:p>
            <a:pPr lvl="1"/>
            <a:r>
              <a:rPr lang="en-IN" dirty="0" smtClean="0"/>
              <a:t>Distributes data across databases (federation members)</a:t>
            </a:r>
          </a:p>
          <a:p>
            <a:pPr lvl="1"/>
            <a:r>
              <a:rPr lang="en-IN" dirty="0" smtClean="0"/>
              <a:t>Routes queries to the correct federation members</a:t>
            </a:r>
          </a:p>
          <a:p>
            <a:pPr lvl="1"/>
            <a:r>
              <a:rPr lang="en-IN" dirty="0" smtClean="0"/>
              <a:t>Enables dynamic repartitioning without downtime</a:t>
            </a:r>
          </a:p>
          <a:p>
            <a:pPr lvl="1"/>
            <a:endParaRPr lang="en-IN" dirty="0" smtClean="0"/>
          </a:p>
          <a:p>
            <a:r>
              <a:rPr lang="en-IN" sz="3200" dirty="0" smtClean="0">
                <a:solidFill>
                  <a:schemeClr val="accent4">
                    <a:alpha val="99000"/>
                  </a:schemeClr>
                </a:solidFill>
              </a:rPr>
              <a:t>SQL Azure Federation is in CTP now, will release in 2011</a:t>
            </a:r>
          </a:p>
          <a:p>
            <a:r>
              <a:rPr lang="en-IN" sz="3200" dirty="0" smtClean="0">
                <a:hlinkClick r:id="rId2"/>
              </a:rPr>
              <a:t>http://social.technet.microsoft.com/wiki/contents/articles/2281.aspx</a:t>
            </a:r>
            <a:r>
              <a:rPr lang="en-IN" sz="3200" dirty="0" smtClean="0"/>
              <a:t> </a:t>
            </a:r>
            <a:endParaRPr lang="en-US" sz="3200" dirty="0"/>
          </a:p>
        </p:txBody>
      </p:sp>
    </p:spTree>
    <p:extLst>
      <p:ext uri="{BB962C8B-B14F-4D97-AF65-F5344CB8AC3E}">
        <p14:creationId xmlns:p14="http://schemas.microsoft.com/office/powerpoint/2010/main" val="16897578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9" end="9"/>
                                            </p:txEl>
                                          </p:spTgt>
                                        </p:tgtEl>
                                        <p:attrNameLst>
                                          <p:attrName>style.visibility</p:attrName>
                                        </p:attrNameLst>
                                      </p:cBhvr>
                                      <p:to>
                                        <p:strVal val="visible"/>
                                      </p:to>
                                    </p:set>
                                    <p:animEffect transition="in" filter="fade">
                                      <p:cBhvr>
                                        <p:cTn id="32" dur="500"/>
                                        <p:tgtEl>
                                          <p:spTgt spid="4">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animEffect transition="in" filter="fade">
                                      <p:cBhvr>
                                        <p:cTn id="35"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14" name="Text Placeholder 13"/>
          <p:cNvSpPr>
            <a:spLocks noGrp="1"/>
          </p:cNvSpPr>
          <p:nvPr>
            <p:ph type="body" sz="quarter" idx="11"/>
          </p:nvPr>
        </p:nvSpPr>
        <p:spPr>
          <a:xfrm>
            <a:off x="3473804" y="1519565"/>
            <a:ext cx="6945312" cy="5681555"/>
          </a:xfrm>
        </p:spPr>
        <p:txBody>
          <a:bodyPr/>
          <a:lstStyle/>
          <a:p>
            <a:r>
              <a:rPr lang="en-US" sz="3200" dirty="0" smtClean="0"/>
              <a:t>Who will benefit from this talk</a:t>
            </a:r>
          </a:p>
          <a:p>
            <a:pPr>
              <a:spcBef>
                <a:spcPts val="600"/>
              </a:spcBef>
              <a:spcAft>
                <a:spcPts val="0"/>
              </a:spcAft>
            </a:pPr>
            <a:r>
              <a:rPr lang="en-US" sz="1800" dirty="0">
                <a:latin typeface="+mn-lt"/>
              </a:rPr>
              <a:t>Web app </a:t>
            </a:r>
            <a:r>
              <a:rPr lang="en-US" sz="1800" dirty="0" smtClean="0">
                <a:latin typeface="+mn-lt"/>
              </a:rPr>
              <a:t>developers</a:t>
            </a:r>
            <a:endParaRPr lang="en-US" sz="1800" dirty="0">
              <a:latin typeface="+mn-lt"/>
            </a:endParaRPr>
          </a:p>
          <a:p>
            <a:pPr>
              <a:spcBef>
                <a:spcPts val="600"/>
              </a:spcBef>
              <a:spcAft>
                <a:spcPts val="0"/>
              </a:spcAft>
            </a:pPr>
            <a:r>
              <a:rPr lang="en-US" sz="1800" dirty="0">
                <a:latin typeface="+mn-lt"/>
              </a:rPr>
              <a:t>who are already familiar with Windows </a:t>
            </a:r>
            <a:r>
              <a:rPr lang="en-US" sz="1800" dirty="0" smtClean="0">
                <a:latin typeface="+mn-lt"/>
              </a:rPr>
              <a:t>Azure</a:t>
            </a:r>
            <a:endParaRPr lang="en-US" sz="1800" dirty="0">
              <a:latin typeface="+mn-lt"/>
            </a:endParaRPr>
          </a:p>
          <a:p>
            <a:pPr>
              <a:spcBef>
                <a:spcPts val="600"/>
              </a:spcBef>
              <a:spcAft>
                <a:spcPts val="600"/>
              </a:spcAft>
            </a:pPr>
            <a:r>
              <a:rPr lang="en-US" sz="1800" dirty="0">
                <a:latin typeface="+mn-lt"/>
              </a:rPr>
              <a:t>with scaling </a:t>
            </a:r>
            <a:r>
              <a:rPr lang="en-US" sz="1800" dirty="0" smtClean="0">
                <a:latin typeface="+mn-lt"/>
              </a:rPr>
              <a:t>needs</a:t>
            </a:r>
            <a:endParaRPr lang="en-US" sz="4800" dirty="0" smtClean="0">
              <a:latin typeface="+mn-lt"/>
            </a:endParaRPr>
          </a:p>
          <a:p>
            <a:r>
              <a:rPr lang="en-US" sz="3200" dirty="0" smtClean="0"/>
              <a:t>Topics</a:t>
            </a:r>
          </a:p>
          <a:p>
            <a:pPr>
              <a:spcBef>
                <a:spcPts val="600"/>
              </a:spcBef>
              <a:spcAft>
                <a:spcPts val="0"/>
              </a:spcAft>
            </a:pPr>
            <a:r>
              <a:rPr lang="en-US" sz="1800" dirty="0">
                <a:latin typeface="+mn-lt"/>
              </a:rPr>
              <a:t>Asynchronous patterns &amp; techniques</a:t>
            </a:r>
          </a:p>
          <a:p>
            <a:pPr>
              <a:spcBef>
                <a:spcPts val="600"/>
              </a:spcBef>
              <a:spcAft>
                <a:spcPts val="0"/>
              </a:spcAft>
            </a:pPr>
            <a:r>
              <a:rPr lang="en-US" sz="1800" dirty="0">
                <a:latin typeface="+mn-lt"/>
              </a:rPr>
              <a:t>Managing data access</a:t>
            </a:r>
          </a:p>
          <a:p>
            <a:pPr>
              <a:spcBef>
                <a:spcPts val="600"/>
              </a:spcBef>
              <a:spcAft>
                <a:spcPts val="600"/>
              </a:spcAft>
            </a:pPr>
            <a:r>
              <a:rPr lang="en-US" sz="1800" dirty="0">
                <a:latin typeface="+mn-lt"/>
              </a:rPr>
              <a:t>Tuning application performance</a:t>
            </a:r>
          </a:p>
          <a:p>
            <a:r>
              <a:rPr lang="en-US" sz="3200" dirty="0" smtClean="0"/>
              <a:t>What you’ll leave with</a:t>
            </a:r>
          </a:p>
          <a:p>
            <a:pPr>
              <a:spcBef>
                <a:spcPts val="600"/>
              </a:spcBef>
              <a:spcAft>
                <a:spcPts val="0"/>
              </a:spcAft>
            </a:pPr>
            <a:r>
              <a:rPr lang="en-US" sz="1800" dirty="0">
                <a:latin typeface="+mn-lt"/>
              </a:rPr>
              <a:t>Windows Azure helps you build scalable web apps</a:t>
            </a:r>
          </a:p>
          <a:p>
            <a:pPr>
              <a:spcBef>
                <a:spcPts val="600"/>
              </a:spcBef>
              <a:spcAft>
                <a:spcPts val="0"/>
              </a:spcAft>
            </a:pPr>
            <a:r>
              <a:rPr lang="en-US" sz="1800" dirty="0">
                <a:latin typeface="+mn-lt"/>
              </a:rPr>
              <a:t>using the approaches that you’re already familiar with</a:t>
            </a:r>
          </a:p>
          <a:p>
            <a:endParaRPr lang="en-US" dirty="0"/>
          </a:p>
        </p:txBody>
      </p:sp>
    </p:spTree>
    <p:extLst>
      <p:ext uri="{BB962C8B-B14F-4D97-AF65-F5344CB8AC3E}">
        <p14:creationId xmlns:p14="http://schemas.microsoft.com/office/powerpoint/2010/main" val="120759044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Performance Tuning</a:t>
            </a:r>
            <a:endParaRPr lang="en-US" dirty="0"/>
          </a:p>
        </p:txBody>
      </p:sp>
      <p:sp>
        <p:nvSpPr>
          <p:cNvPr id="4" name="Content Placeholder 3"/>
          <p:cNvSpPr>
            <a:spLocks noGrp="1"/>
          </p:cNvSpPr>
          <p:nvPr>
            <p:ph type="body" sz="quarter" idx="10"/>
          </p:nvPr>
        </p:nvSpPr>
        <p:spPr>
          <a:xfrm>
            <a:off x="519112" y="1447799"/>
            <a:ext cx="5575301" cy="946413"/>
          </a:xfrm>
        </p:spPr>
        <p:txBody>
          <a:bodyPr/>
          <a:lstStyle/>
          <a:p>
            <a:r>
              <a:rPr lang="en-IN" sz="3600" dirty="0" smtClean="0">
                <a:solidFill>
                  <a:schemeClr val="accent4">
                    <a:alpha val="99000"/>
                  </a:schemeClr>
                </a:solidFill>
              </a:rPr>
              <a:t>Tune Windows Azure applications just as you would on-premises applications</a:t>
            </a:r>
          </a:p>
          <a:p>
            <a:pPr lvl="1"/>
            <a:r>
              <a:rPr lang="en-IN" dirty="0" smtClean="0"/>
              <a:t>Measure &amp; optimize where it makes a difference</a:t>
            </a:r>
          </a:p>
          <a:p>
            <a:pPr lvl="1"/>
            <a:endParaRPr lang="en-IN" dirty="0" smtClean="0"/>
          </a:p>
          <a:p>
            <a:r>
              <a:rPr lang="en-IN" sz="3600" dirty="0">
                <a:solidFill>
                  <a:schemeClr val="accent4">
                    <a:alpha val="99000"/>
                  </a:schemeClr>
                </a:solidFill>
              </a:rPr>
              <a:t>Windows Azure uses Full IIS for web roles in the 1.3+ SDK</a:t>
            </a:r>
          </a:p>
          <a:p>
            <a:pPr lvl="1"/>
            <a:r>
              <a:rPr lang="en-IN" dirty="0" smtClean="0"/>
              <a:t>Startup admin tasks using WebPI can install up-to-date extensions as desired</a:t>
            </a:r>
          </a:p>
          <a:p>
            <a:pPr lvl="1"/>
            <a:r>
              <a:rPr lang="en-IN" dirty="0" smtClean="0"/>
              <a:t>Startup admin tasks using AppCmd can configure IIS as desired</a:t>
            </a:r>
          </a:p>
        </p:txBody>
      </p:sp>
      <p:grpSp>
        <p:nvGrpSpPr>
          <p:cNvPr id="6" name="Group 5"/>
          <p:cNvGrpSpPr/>
          <p:nvPr/>
        </p:nvGrpSpPr>
        <p:grpSpPr>
          <a:xfrm>
            <a:off x="7954027" y="3692075"/>
            <a:ext cx="2605414" cy="2494353"/>
            <a:chOff x="4470400" y="1935163"/>
            <a:chExt cx="3240088" cy="3101975"/>
          </a:xfrm>
          <a:solidFill>
            <a:schemeClr val="accent4"/>
          </a:solidFill>
        </p:grpSpPr>
        <p:sp>
          <p:nvSpPr>
            <p:cNvPr id="7" name="Freeform 7"/>
            <p:cNvSpPr>
              <a:spLocks/>
            </p:cNvSpPr>
            <p:nvPr/>
          </p:nvSpPr>
          <p:spPr bwMode="auto">
            <a:xfrm>
              <a:off x="4564063" y="1935163"/>
              <a:ext cx="3146425" cy="2981325"/>
            </a:xfrm>
            <a:custGeom>
              <a:avLst/>
              <a:gdLst>
                <a:gd name="T0" fmla="*/ 504 w 839"/>
                <a:gd name="T1" fmla="*/ 432 h 795"/>
                <a:gd name="T2" fmla="*/ 589 w 839"/>
                <a:gd name="T3" fmla="*/ 352 h 795"/>
                <a:gd name="T4" fmla="*/ 600 w 839"/>
                <a:gd name="T5" fmla="*/ 353 h 795"/>
                <a:gd name="T6" fmla="*/ 839 w 839"/>
                <a:gd name="T7" fmla="*/ 127 h 795"/>
                <a:gd name="T8" fmla="*/ 707 w 839"/>
                <a:gd name="T9" fmla="*/ 0 h 795"/>
                <a:gd name="T10" fmla="*/ 469 w 839"/>
                <a:gd name="T11" fmla="*/ 226 h 795"/>
                <a:gd name="T12" fmla="*/ 471 w 839"/>
                <a:gd name="T13" fmla="*/ 241 h 795"/>
                <a:gd name="T14" fmla="*/ 386 w 839"/>
                <a:gd name="T15" fmla="*/ 320 h 795"/>
                <a:gd name="T16" fmla="*/ 371 w 839"/>
                <a:gd name="T17" fmla="*/ 319 h 795"/>
                <a:gd name="T18" fmla="*/ 316 w 839"/>
                <a:gd name="T19" fmla="*/ 371 h 795"/>
                <a:gd name="T20" fmla="*/ 363 w 839"/>
                <a:gd name="T21" fmla="*/ 415 h 795"/>
                <a:gd name="T22" fmla="*/ 131 w 839"/>
                <a:gd name="T23" fmla="*/ 636 h 795"/>
                <a:gd name="T24" fmla="*/ 121 w 839"/>
                <a:gd name="T25" fmla="*/ 628 h 795"/>
                <a:gd name="T26" fmla="*/ 64 w 839"/>
                <a:gd name="T27" fmla="*/ 676 h 795"/>
                <a:gd name="T28" fmla="*/ 0 w 839"/>
                <a:gd name="T29" fmla="*/ 776 h 795"/>
                <a:gd name="T30" fmla="*/ 19 w 839"/>
                <a:gd name="T31" fmla="*/ 795 h 795"/>
                <a:gd name="T32" fmla="*/ 133 w 839"/>
                <a:gd name="T33" fmla="*/ 732 h 795"/>
                <a:gd name="T34" fmla="*/ 176 w 839"/>
                <a:gd name="T35" fmla="*/ 682 h 795"/>
                <a:gd name="T36" fmla="*/ 168 w 839"/>
                <a:gd name="T37" fmla="*/ 672 h 795"/>
                <a:gd name="T38" fmla="*/ 402 w 839"/>
                <a:gd name="T39" fmla="*/ 452 h 795"/>
                <a:gd name="T40" fmla="*/ 449 w 839"/>
                <a:gd name="T41" fmla="*/ 496 h 795"/>
                <a:gd name="T42" fmla="*/ 505 w 839"/>
                <a:gd name="T43" fmla="*/ 443 h 795"/>
                <a:gd name="T44" fmla="*/ 504 w 839"/>
                <a:gd name="T45" fmla="*/ 43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39" h="795">
                  <a:moveTo>
                    <a:pt x="504" y="432"/>
                  </a:moveTo>
                  <a:cubicBezTo>
                    <a:pt x="504" y="388"/>
                    <a:pt x="542" y="352"/>
                    <a:pt x="589" y="352"/>
                  </a:cubicBezTo>
                  <a:cubicBezTo>
                    <a:pt x="593" y="352"/>
                    <a:pt x="596" y="353"/>
                    <a:pt x="600" y="353"/>
                  </a:cubicBezTo>
                  <a:cubicBezTo>
                    <a:pt x="839" y="127"/>
                    <a:pt x="839" y="127"/>
                    <a:pt x="839" y="127"/>
                  </a:cubicBezTo>
                  <a:cubicBezTo>
                    <a:pt x="707" y="0"/>
                    <a:pt x="707" y="0"/>
                    <a:pt x="707" y="0"/>
                  </a:cubicBezTo>
                  <a:cubicBezTo>
                    <a:pt x="469" y="226"/>
                    <a:pt x="469" y="226"/>
                    <a:pt x="469" y="226"/>
                  </a:cubicBezTo>
                  <a:cubicBezTo>
                    <a:pt x="470" y="231"/>
                    <a:pt x="471" y="236"/>
                    <a:pt x="471" y="241"/>
                  </a:cubicBezTo>
                  <a:cubicBezTo>
                    <a:pt x="471" y="285"/>
                    <a:pt x="433" y="320"/>
                    <a:pt x="386" y="320"/>
                  </a:cubicBezTo>
                  <a:cubicBezTo>
                    <a:pt x="381" y="320"/>
                    <a:pt x="376" y="320"/>
                    <a:pt x="371" y="319"/>
                  </a:cubicBezTo>
                  <a:cubicBezTo>
                    <a:pt x="316" y="371"/>
                    <a:pt x="316" y="371"/>
                    <a:pt x="316" y="371"/>
                  </a:cubicBezTo>
                  <a:cubicBezTo>
                    <a:pt x="363" y="415"/>
                    <a:pt x="363" y="415"/>
                    <a:pt x="363" y="415"/>
                  </a:cubicBezTo>
                  <a:cubicBezTo>
                    <a:pt x="131" y="636"/>
                    <a:pt x="131" y="636"/>
                    <a:pt x="131" y="636"/>
                  </a:cubicBezTo>
                  <a:cubicBezTo>
                    <a:pt x="121" y="628"/>
                    <a:pt x="121" y="628"/>
                    <a:pt x="121" y="628"/>
                  </a:cubicBezTo>
                  <a:cubicBezTo>
                    <a:pt x="64" y="676"/>
                    <a:pt x="64" y="676"/>
                    <a:pt x="64" y="676"/>
                  </a:cubicBezTo>
                  <a:cubicBezTo>
                    <a:pt x="0" y="776"/>
                    <a:pt x="0" y="776"/>
                    <a:pt x="0" y="776"/>
                  </a:cubicBezTo>
                  <a:cubicBezTo>
                    <a:pt x="19" y="795"/>
                    <a:pt x="19" y="795"/>
                    <a:pt x="19" y="795"/>
                  </a:cubicBezTo>
                  <a:cubicBezTo>
                    <a:pt x="133" y="732"/>
                    <a:pt x="133" y="732"/>
                    <a:pt x="133" y="732"/>
                  </a:cubicBezTo>
                  <a:cubicBezTo>
                    <a:pt x="176" y="682"/>
                    <a:pt x="176" y="682"/>
                    <a:pt x="176" y="682"/>
                  </a:cubicBezTo>
                  <a:cubicBezTo>
                    <a:pt x="168" y="672"/>
                    <a:pt x="168" y="672"/>
                    <a:pt x="168" y="672"/>
                  </a:cubicBezTo>
                  <a:cubicBezTo>
                    <a:pt x="402" y="452"/>
                    <a:pt x="402" y="452"/>
                    <a:pt x="402" y="452"/>
                  </a:cubicBezTo>
                  <a:cubicBezTo>
                    <a:pt x="449" y="496"/>
                    <a:pt x="449" y="496"/>
                    <a:pt x="449" y="496"/>
                  </a:cubicBezTo>
                  <a:cubicBezTo>
                    <a:pt x="505" y="443"/>
                    <a:pt x="505" y="443"/>
                    <a:pt x="505" y="443"/>
                  </a:cubicBezTo>
                  <a:cubicBezTo>
                    <a:pt x="504" y="440"/>
                    <a:pt x="504" y="436"/>
                    <a:pt x="504" y="4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p:nvSpPr>
          <p:spPr bwMode="auto">
            <a:xfrm>
              <a:off x="5946775" y="3503613"/>
              <a:ext cx="1717675" cy="1533525"/>
            </a:xfrm>
            <a:custGeom>
              <a:avLst/>
              <a:gdLst>
                <a:gd name="T0" fmla="*/ 408 w 458"/>
                <a:gd name="T1" fmla="*/ 244 h 409"/>
                <a:gd name="T2" fmla="*/ 154 w 458"/>
                <a:gd name="T3" fmla="*/ 0 h 409"/>
                <a:gd name="T4" fmla="*/ 154 w 458"/>
                <a:gd name="T5" fmla="*/ 36 h 409"/>
                <a:gd name="T6" fmla="*/ 79 w 458"/>
                <a:gd name="T7" fmla="*/ 105 h 409"/>
                <a:gd name="T8" fmla="*/ 31 w 458"/>
                <a:gd name="T9" fmla="*/ 60 h 409"/>
                <a:gd name="T10" fmla="*/ 0 w 458"/>
                <a:gd name="T11" fmla="*/ 92 h 409"/>
                <a:gd name="T12" fmla="*/ 287 w 458"/>
                <a:gd name="T13" fmla="*/ 360 h 409"/>
                <a:gd name="T14" fmla="*/ 398 w 458"/>
                <a:gd name="T15" fmla="*/ 356 h 409"/>
                <a:gd name="T16" fmla="*/ 408 w 458"/>
                <a:gd name="T17" fmla="*/ 244 h 409"/>
                <a:gd name="T18" fmla="*/ 370 w 458"/>
                <a:gd name="T19" fmla="*/ 325 h 409"/>
                <a:gd name="T20" fmla="*/ 325 w 458"/>
                <a:gd name="T21" fmla="*/ 338 h 409"/>
                <a:gd name="T22" fmla="*/ 292 w 458"/>
                <a:gd name="T23" fmla="*/ 306 h 409"/>
                <a:gd name="T24" fmla="*/ 303 w 458"/>
                <a:gd name="T25" fmla="*/ 261 h 409"/>
                <a:gd name="T26" fmla="*/ 347 w 458"/>
                <a:gd name="T27" fmla="*/ 248 h 409"/>
                <a:gd name="T28" fmla="*/ 381 w 458"/>
                <a:gd name="T29" fmla="*/ 280 h 409"/>
                <a:gd name="T30" fmla="*/ 370 w 458"/>
                <a:gd name="T31" fmla="*/ 325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8" h="409">
                  <a:moveTo>
                    <a:pt x="408" y="244"/>
                  </a:moveTo>
                  <a:cubicBezTo>
                    <a:pt x="154" y="0"/>
                    <a:pt x="154" y="0"/>
                    <a:pt x="154" y="0"/>
                  </a:cubicBezTo>
                  <a:cubicBezTo>
                    <a:pt x="154" y="36"/>
                    <a:pt x="154" y="36"/>
                    <a:pt x="154" y="36"/>
                  </a:cubicBezTo>
                  <a:cubicBezTo>
                    <a:pt x="79" y="105"/>
                    <a:pt x="79" y="105"/>
                    <a:pt x="79" y="105"/>
                  </a:cubicBezTo>
                  <a:cubicBezTo>
                    <a:pt x="31" y="60"/>
                    <a:pt x="31" y="60"/>
                    <a:pt x="31" y="60"/>
                  </a:cubicBezTo>
                  <a:cubicBezTo>
                    <a:pt x="0" y="92"/>
                    <a:pt x="0" y="92"/>
                    <a:pt x="0" y="92"/>
                  </a:cubicBezTo>
                  <a:cubicBezTo>
                    <a:pt x="287" y="360"/>
                    <a:pt x="287" y="360"/>
                    <a:pt x="287" y="360"/>
                  </a:cubicBezTo>
                  <a:cubicBezTo>
                    <a:pt x="287" y="360"/>
                    <a:pt x="338" y="409"/>
                    <a:pt x="398" y="356"/>
                  </a:cubicBezTo>
                  <a:cubicBezTo>
                    <a:pt x="458" y="302"/>
                    <a:pt x="408" y="244"/>
                    <a:pt x="408" y="244"/>
                  </a:cubicBezTo>
                  <a:close/>
                  <a:moveTo>
                    <a:pt x="370" y="325"/>
                  </a:moveTo>
                  <a:cubicBezTo>
                    <a:pt x="325" y="338"/>
                    <a:pt x="325" y="338"/>
                    <a:pt x="325" y="338"/>
                  </a:cubicBezTo>
                  <a:cubicBezTo>
                    <a:pt x="292" y="306"/>
                    <a:pt x="292" y="306"/>
                    <a:pt x="292" y="306"/>
                  </a:cubicBezTo>
                  <a:cubicBezTo>
                    <a:pt x="303" y="261"/>
                    <a:pt x="303" y="261"/>
                    <a:pt x="303" y="261"/>
                  </a:cubicBezTo>
                  <a:cubicBezTo>
                    <a:pt x="347" y="248"/>
                    <a:pt x="347" y="248"/>
                    <a:pt x="347" y="248"/>
                  </a:cubicBezTo>
                  <a:cubicBezTo>
                    <a:pt x="381" y="280"/>
                    <a:pt x="381" y="280"/>
                    <a:pt x="381" y="280"/>
                  </a:cubicBezTo>
                  <a:lnTo>
                    <a:pt x="370" y="3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p:nvSpPr>
          <p:spPr bwMode="auto">
            <a:xfrm>
              <a:off x="4470400" y="2006600"/>
              <a:ext cx="1589088" cy="1604962"/>
            </a:xfrm>
            <a:custGeom>
              <a:avLst/>
              <a:gdLst>
                <a:gd name="T0" fmla="*/ 359 w 424"/>
                <a:gd name="T1" fmla="*/ 398 h 428"/>
                <a:gd name="T2" fmla="*/ 313 w 424"/>
                <a:gd name="T3" fmla="*/ 355 h 428"/>
                <a:gd name="T4" fmla="*/ 386 w 424"/>
                <a:gd name="T5" fmla="*/ 281 h 428"/>
                <a:gd name="T6" fmla="*/ 424 w 424"/>
                <a:gd name="T7" fmla="*/ 281 h 428"/>
                <a:gd name="T8" fmla="*/ 363 w 424"/>
                <a:gd name="T9" fmla="*/ 223 h 428"/>
                <a:gd name="T10" fmla="*/ 369 w 424"/>
                <a:gd name="T11" fmla="*/ 177 h 428"/>
                <a:gd name="T12" fmla="*/ 184 w 424"/>
                <a:gd name="T13" fmla="*/ 0 h 428"/>
                <a:gd name="T14" fmla="*/ 135 w 424"/>
                <a:gd name="T15" fmla="*/ 6 h 428"/>
                <a:gd name="T16" fmla="*/ 237 w 424"/>
                <a:gd name="T17" fmla="*/ 107 h 428"/>
                <a:gd name="T18" fmla="*/ 212 w 424"/>
                <a:gd name="T19" fmla="*/ 200 h 428"/>
                <a:gd name="T20" fmla="*/ 110 w 424"/>
                <a:gd name="T21" fmla="*/ 231 h 428"/>
                <a:gd name="T22" fmla="*/ 6 w 424"/>
                <a:gd name="T23" fmla="*/ 131 h 428"/>
                <a:gd name="T24" fmla="*/ 0 w 424"/>
                <a:gd name="T25" fmla="*/ 177 h 428"/>
                <a:gd name="T26" fmla="*/ 184 w 424"/>
                <a:gd name="T27" fmla="*/ 355 h 428"/>
                <a:gd name="T28" fmla="*/ 240 w 424"/>
                <a:gd name="T29" fmla="*/ 346 h 428"/>
                <a:gd name="T30" fmla="*/ 328 w 424"/>
                <a:gd name="T31" fmla="*/ 428 h 428"/>
                <a:gd name="T32" fmla="*/ 359 w 424"/>
                <a:gd name="T33" fmla="*/ 398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4" h="428">
                  <a:moveTo>
                    <a:pt x="359" y="398"/>
                  </a:moveTo>
                  <a:cubicBezTo>
                    <a:pt x="313" y="355"/>
                    <a:pt x="313" y="355"/>
                    <a:pt x="313" y="355"/>
                  </a:cubicBezTo>
                  <a:cubicBezTo>
                    <a:pt x="386" y="281"/>
                    <a:pt x="386" y="281"/>
                    <a:pt x="386" y="281"/>
                  </a:cubicBezTo>
                  <a:cubicBezTo>
                    <a:pt x="424" y="281"/>
                    <a:pt x="424" y="281"/>
                    <a:pt x="424" y="281"/>
                  </a:cubicBezTo>
                  <a:cubicBezTo>
                    <a:pt x="363" y="223"/>
                    <a:pt x="363" y="223"/>
                    <a:pt x="363" y="223"/>
                  </a:cubicBezTo>
                  <a:cubicBezTo>
                    <a:pt x="367" y="208"/>
                    <a:pt x="369" y="193"/>
                    <a:pt x="369" y="177"/>
                  </a:cubicBezTo>
                  <a:cubicBezTo>
                    <a:pt x="369" y="79"/>
                    <a:pt x="286" y="0"/>
                    <a:pt x="184" y="0"/>
                  </a:cubicBezTo>
                  <a:cubicBezTo>
                    <a:pt x="167" y="0"/>
                    <a:pt x="151" y="2"/>
                    <a:pt x="135" y="6"/>
                  </a:cubicBezTo>
                  <a:cubicBezTo>
                    <a:pt x="237" y="107"/>
                    <a:pt x="237" y="107"/>
                    <a:pt x="237" y="107"/>
                  </a:cubicBezTo>
                  <a:cubicBezTo>
                    <a:pt x="212" y="200"/>
                    <a:pt x="212" y="200"/>
                    <a:pt x="212" y="200"/>
                  </a:cubicBezTo>
                  <a:cubicBezTo>
                    <a:pt x="110" y="231"/>
                    <a:pt x="110" y="231"/>
                    <a:pt x="110" y="231"/>
                  </a:cubicBezTo>
                  <a:cubicBezTo>
                    <a:pt x="6" y="131"/>
                    <a:pt x="6" y="131"/>
                    <a:pt x="6" y="131"/>
                  </a:cubicBezTo>
                  <a:cubicBezTo>
                    <a:pt x="2" y="146"/>
                    <a:pt x="0" y="161"/>
                    <a:pt x="0" y="177"/>
                  </a:cubicBezTo>
                  <a:cubicBezTo>
                    <a:pt x="0" y="275"/>
                    <a:pt x="82" y="355"/>
                    <a:pt x="184" y="355"/>
                  </a:cubicBezTo>
                  <a:cubicBezTo>
                    <a:pt x="204" y="355"/>
                    <a:pt x="222" y="352"/>
                    <a:pt x="240" y="346"/>
                  </a:cubicBezTo>
                  <a:cubicBezTo>
                    <a:pt x="328" y="428"/>
                    <a:pt x="328" y="428"/>
                    <a:pt x="328" y="428"/>
                  </a:cubicBezTo>
                  <a:lnTo>
                    <a:pt x="359" y="3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292878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Performance Tuning</a:t>
            </a:r>
            <a:endParaRPr lang="en-US" dirty="0"/>
          </a:p>
        </p:txBody>
      </p:sp>
      <p:sp>
        <p:nvSpPr>
          <p:cNvPr id="4" name="Content Placeholder 3"/>
          <p:cNvSpPr>
            <a:spLocks noGrp="1"/>
          </p:cNvSpPr>
          <p:nvPr>
            <p:ph type="body" sz="quarter" idx="10"/>
          </p:nvPr>
        </p:nvSpPr>
        <p:spPr>
          <a:xfrm>
            <a:off x="519112" y="1447799"/>
            <a:ext cx="5575301" cy="946413"/>
          </a:xfrm>
        </p:spPr>
        <p:txBody>
          <a:bodyPr/>
          <a:lstStyle/>
          <a:p>
            <a:pPr lvl="0"/>
            <a:r>
              <a:rPr lang="en-IN" sz="3600" dirty="0">
                <a:solidFill>
                  <a:schemeClr val="accent4">
                    <a:alpha val="99000"/>
                  </a:schemeClr>
                </a:solidFill>
              </a:rPr>
              <a:t>Basic tips</a:t>
            </a:r>
          </a:p>
          <a:p>
            <a:pPr lvl="1"/>
            <a:r>
              <a:rPr lang="en-IN" dirty="0">
                <a:ln>
                  <a:solidFill>
                    <a:srgbClr val="FFFFFF">
                      <a:alpha val="0"/>
                    </a:srgbClr>
                  </a:solidFill>
                </a:ln>
              </a:rPr>
              <a:t>Build in release mode (not debug mode) for production</a:t>
            </a:r>
          </a:p>
          <a:p>
            <a:pPr lvl="1"/>
            <a:r>
              <a:rPr lang="en-IN" dirty="0">
                <a:ln>
                  <a:solidFill>
                    <a:srgbClr val="FFFFFF">
                      <a:alpha val="0"/>
                    </a:srgbClr>
                  </a:solidFill>
                </a:ln>
              </a:rPr>
              <a:t>Do not enable IntelliTrace or Failed Request Tracing in production</a:t>
            </a:r>
          </a:p>
          <a:p>
            <a:pPr lvl="1"/>
            <a:endParaRPr lang="en-IN" dirty="0">
              <a:ln>
                <a:solidFill>
                  <a:srgbClr val="FFFFFF">
                    <a:alpha val="0"/>
                  </a:srgbClr>
                </a:solidFill>
              </a:ln>
            </a:endParaRPr>
          </a:p>
          <a:p>
            <a:pPr lvl="0"/>
            <a:r>
              <a:rPr lang="en-IN" sz="3600" dirty="0">
                <a:solidFill>
                  <a:schemeClr val="accent4">
                    <a:alpha val="99000"/>
                  </a:schemeClr>
                </a:solidFill>
              </a:rPr>
              <a:t>Tune role instance counts and consider dynamic scaling</a:t>
            </a:r>
            <a:endParaRPr lang="en-US" sz="3600" dirty="0">
              <a:solidFill>
                <a:schemeClr val="accent4">
                  <a:alpha val="99000"/>
                </a:schemeClr>
              </a:solidFill>
            </a:endParaRPr>
          </a:p>
        </p:txBody>
      </p:sp>
      <p:grpSp>
        <p:nvGrpSpPr>
          <p:cNvPr id="10" name="Group 9"/>
          <p:cNvGrpSpPr/>
          <p:nvPr/>
        </p:nvGrpSpPr>
        <p:grpSpPr>
          <a:xfrm>
            <a:off x="7954027" y="3692075"/>
            <a:ext cx="2605414" cy="2494353"/>
            <a:chOff x="4470400" y="1935163"/>
            <a:chExt cx="3240088" cy="3101975"/>
          </a:xfrm>
          <a:solidFill>
            <a:schemeClr val="accent4"/>
          </a:solidFill>
        </p:grpSpPr>
        <p:sp>
          <p:nvSpPr>
            <p:cNvPr id="11" name="Freeform 7"/>
            <p:cNvSpPr>
              <a:spLocks/>
            </p:cNvSpPr>
            <p:nvPr/>
          </p:nvSpPr>
          <p:spPr bwMode="auto">
            <a:xfrm>
              <a:off x="4564063" y="1935163"/>
              <a:ext cx="3146425" cy="2981325"/>
            </a:xfrm>
            <a:custGeom>
              <a:avLst/>
              <a:gdLst>
                <a:gd name="T0" fmla="*/ 504 w 839"/>
                <a:gd name="T1" fmla="*/ 432 h 795"/>
                <a:gd name="T2" fmla="*/ 589 w 839"/>
                <a:gd name="T3" fmla="*/ 352 h 795"/>
                <a:gd name="T4" fmla="*/ 600 w 839"/>
                <a:gd name="T5" fmla="*/ 353 h 795"/>
                <a:gd name="T6" fmla="*/ 839 w 839"/>
                <a:gd name="T7" fmla="*/ 127 h 795"/>
                <a:gd name="T8" fmla="*/ 707 w 839"/>
                <a:gd name="T9" fmla="*/ 0 h 795"/>
                <a:gd name="T10" fmla="*/ 469 w 839"/>
                <a:gd name="T11" fmla="*/ 226 h 795"/>
                <a:gd name="T12" fmla="*/ 471 w 839"/>
                <a:gd name="T13" fmla="*/ 241 h 795"/>
                <a:gd name="T14" fmla="*/ 386 w 839"/>
                <a:gd name="T15" fmla="*/ 320 h 795"/>
                <a:gd name="T16" fmla="*/ 371 w 839"/>
                <a:gd name="T17" fmla="*/ 319 h 795"/>
                <a:gd name="T18" fmla="*/ 316 w 839"/>
                <a:gd name="T19" fmla="*/ 371 h 795"/>
                <a:gd name="T20" fmla="*/ 363 w 839"/>
                <a:gd name="T21" fmla="*/ 415 h 795"/>
                <a:gd name="T22" fmla="*/ 131 w 839"/>
                <a:gd name="T23" fmla="*/ 636 h 795"/>
                <a:gd name="T24" fmla="*/ 121 w 839"/>
                <a:gd name="T25" fmla="*/ 628 h 795"/>
                <a:gd name="T26" fmla="*/ 64 w 839"/>
                <a:gd name="T27" fmla="*/ 676 h 795"/>
                <a:gd name="T28" fmla="*/ 0 w 839"/>
                <a:gd name="T29" fmla="*/ 776 h 795"/>
                <a:gd name="T30" fmla="*/ 19 w 839"/>
                <a:gd name="T31" fmla="*/ 795 h 795"/>
                <a:gd name="T32" fmla="*/ 133 w 839"/>
                <a:gd name="T33" fmla="*/ 732 h 795"/>
                <a:gd name="T34" fmla="*/ 176 w 839"/>
                <a:gd name="T35" fmla="*/ 682 h 795"/>
                <a:gd name="T36" fmla="*/ 168 w 839"/>
                <a:gd name="T37" fmla="*/ 672 h 795"/>
                <a:gd name="T38" fmla="*/ 402 w 839"/>
                <a:gd name="T39" fmla="*/ 452 h 795"/>
                <a:gd name="T40" fmla="*/ 449 w 839"/>
                <a:gd name="T41" fmla="*/ 496 h 795"/>
                <a:gd name="T42" fmla="*/ 505 w 839"/>
                <a:gd name="T43" fmla="*/ 443 h 795"/>
                <a:gd name="T44" fmla="*/ 504 w 839"/>
                <a:gd name="T45" fmla="*/ 43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39" h="795">
                  <a:moveTo>
                    <a:pt x="504" y="432"/>
                  </a:moveTo>
                  <a:cubicBezTo>
                    <a:pt x="504" y="388"/>
                    <a:pt x="542" y="352"/>
                    <a:pt x="589" y="352"/>
                  </a:cubicBezTo>
                  <a:cubicBezTo>
                    <a:pt x="593" y="352"/>
                    <a:pt x="596" y="353"/>
                    <a:pt x="600" y="353"/>
                  </a:cubicBezTo>
                  <a:cubicBezTo>
                    <a:pt x="839" y="127"/>
                    <a:pt x="839" y="127"/>
                    <a:pt x="839" y="127"/>
                  </a:cubicBezTo>
                  <a:cubicBezTo>
                    <a:pt x="707" y="0"/>
                    <a:pt x="707" y="0"/>
                    <a:pt x="707" y="0"/>
                  </a:cubicBezTo>
                  <a:cubicBezTo>
                    <a:pt x="469" y="226"/>
                    <a:pt x="469" y="226"/>
                    <a:pt x="469" y="226"/>
                  </a:cubicBezTo>
                  <a:cubicBezTo>
                    <a:pt x="470" y="231"/>
                    <a:pt x="471" y="236"/>
                    <a:pt x="471" y="241"/>
                  </a:cubicBezTo>
                  <a:cubicBezTo>
                    <a:pt x="471" y="285"/>
                    <a:pt x="433" y="320"/>
                    <a:pt x="386" y="320"/>
                  </a:cubicBezTo>
                  <a:cubicBezTo>
                    <a:pt x="381" y="320"/>
                    <a:pt x="376" y="320"/>
                    <a:pt x="371" y="319"/>
                  </a:cubicBezTo>
                  <a:cubicBezTo>
                    <a:pt x="316" y="371"/>
                    <a:pt x="316" y="371"/>
                    <a:pt x="316" y="371"/>
                  </a:cubicBezTo>
                  <a:cubicBezTo>
                    <a:pt x="363" y="415"/>
                    <a:pt x="363" y="415"/>
                    <a:pt x="363" y="415"/>
                  </a:cubicBezTo>
                  <a:cubicBezTo>
                    <a:pt x="131" y="636"/>
                    <a:pt x="131" y="636"/>
                    <a:pt x="131" y="636"/>
                  </a:cubicBezTo>
                  <a:cubicBezTo>
                    <a:pt x="121" y="628"/>
                    <a:pt x="121" y="628"/>
                    <a:pt x="121" y="628"/>
                  </a:cubicBezTo>
                  <a:cubicBezTo>
                    <a:pt x="64" y="676"/>
                    <a:pt x="64" y="676"/>
                    <a:pt x="64" y="676"/>
                  </a:cubicBezTo>
                  <a:cubicBezTo>
                    <a:pt x="0" y="776"/>
                    <a:pt x="0" y="776"/>
                    <a:pt x="0" y="776"/>
                  </a:cubicBezTo>
                  <a:cubicBezTo>
                    <a:pt x="19" y="795"/>
                    <a:pt x="19" y="795"/>
                    <a:pt x="19" y="795"/>
                  </a:cubicBezTo>
                  <a:cubicBezTo>
                    <a:pt x="133" y="732"/>
                    <a:pt x="133" y="732"/>
                    <a:pt x="133" y="732"/>
                  </a:cubicBezTo>
                  <a:cubicBezTo>
                    <a:pt x="176" y="682"/>
                    <a:pt x="176" y="682"/>
                    <a:pt x="176" y="682"/>
                  </a:cubicBezTo>
                  <a:cubicBezTo>
                    <a:pt x="168" y="672"/>
                    <a:pt x="168" y="672"/>
                    <a:pt x="168" y="672"/>
                  </a:cubicBezTo>
                  <a:cubicBezTo>
                    <a:pt x="402" y="452"/>
                    <a:pt x="402" y="452"/>
                    <a:pt x="402" y="452"/>
                  </a:cubicBezTo>
                  <a:cubicBezTo>
                    <a:pt x="449" y="496"/>
                    <a:pt x="449" y="496"/>
                    <a:pt x="449" y="496"/>
                  </a:cubicBezTo>
                  <a:cubicBezTo>
                    <a:pt x="505" y="443"/>
                    <a:pt x="505" y="443"/>
                    <a:pt x="505" y="443"/>
                  </a:cubicBezTo>
                  <a:cubicBezTo>
                    <a:pt x="504" y="440"/>
                    <a:pt x="504" y="436"/>
                    <a:pt x="504" y="4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8"/>
            <p:cNvSpPr>
              <a:spLocks noEditPoints="1"/>
            </p:cNvSpPr>
            <p:nvPr/>
          </p:nvSpPr>
          <p:spPr bwMode="auto">
            <a:xfrm>
              <a:off x="5946775" y="3503613"/>
              <a:ext cx="1717675" cy="1533525"/>
            </a:xfrm>
            <a:custGeom>
              <a:avLst/>
              <a:gdLst>
                <a:gd name="T0" fmla="*/ 408 w 458"/>
                <a:gd name="T1" fmla="*/ 244 h 409"/>
                <a:gd name="T2" fmla="*/ 154 w 458"/>
                <a:gd name="T3" fmla="*/ 0 h 409"/>
                <a:gd name="T4" fmla="*/ 154 w 458"/>
                <a:gd name="T5" fmla="*/ 36 h 409"/>
                <a:gd name="T6" fmla="*/ 79 w 458"/>
                <a:gd name="T7" fmla="*/ 105 h 409"/>
                <a:gd name="T8" fmla="*/ 31 w 458"/>
                <a:gd name="T9" fmla="*/ 60 h 409"/>
                <a:gd name="T10" fmla="*/ 0 w 458"/>
                <a:gd name="T11" fmla="*/ 92 h 409"/>
                <a:gd name="T12" fmla="*/ 287 w 458"/>
                <a:gd name="T13" fmla="*/ 360 h 409"/>
                <a:gd name="T14" fmla="*/ 398 w 458"/>
                <a:gd name="T15" fmla="*/ 356 h 409"/>
                <a:gd name="T16" fmla="*/ 408 w 458"/>
                <a:gd name="T17" fmla="*/ 244 h 409"/>
                <a:gd name="T18" fmla="*/ 370 w 458"/>
                <a:gd name="T19" fmla="*/ 325 h 409"/>
                <a:gd name="T20" fmla="*/ 325 w 458"/>
                <a:gd name="T21" fmla="*/ 338 h 409"/>
                <a:gd name="T22" fmla="*/ 292 w 458"/>
                <a:gd name="T23" fmla="*/ 306 h 409"/>
                <a:gd name="T24" fmla="*/ 303 w 458"/>
                <a:gd name="T25" fmla="*/ 261 h 409"/>
                <a:gd name="T26" fmla="*/ 347 w 458"/>
                <a:gd name="T27" fmla="*/ 248 h 409"/>
                <a:gd name="T28" fmla="*/ 381 w 458"/>
                <a:gd name="T29" fmla="*/ 280 h 409"/>
                <a:gd name="T30" fmla="*/ 370 w 458"/>
                <a:gd name="T31" fmla="*/ 325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8" h="409">
                  <a:moveTo>
                    <a:pt x="408" y="244"/>
                  </a:moveTo>
                  <a:cubicBezTo>
                    <a:pt x="154" y="0"/>
                    <a:pt x="154" y="0"/>
                    <a:pt x="154" y="0"/>
                  </a:cubicBezTo>
                  <a:cubicBezTo>
                    <a:pt x="154" y="36"/>
                    <a:pt x="154" y="36"/>
                    <a:pt x="154" y="36"/>
                  </a:cubicBezTo>
                  <a:cubicBezTo>
                    <a:pt x="79" y="105"/>
                    <a:pt x="79" y="105"/>
                    <a:pt x="79" y="105"/>
                  </a:cubicBezTo>
                  <a:cubicBezTo>
                    <a:pt x="31" y="60"/>
                    <a:pt x="31" y="60"/>
                    <a:pt x="31" y="60"/>
                  </a:cubicBezTo>
                  <a:cubicBezTo>
                    <a:pt x="0" y="92"/>
                    <a:pt x="0" y="92"/>
                    <a:pt x="0" y="92"/>
                  </a:cubicBezTo>
                  <a:cubicBezTo>
                    <a:pt x="287" y="360"/>
                    <a:pt x="287" y="360"/>
                    <a:pt x="287" y="360"/>
                  </a:cubicBezTo>
                  <a:cubicBezTo>
                    <a:pt x="287" y="360"/>
                    <a:pt x="338" y="409"/>
                    <a:pt x="398" y="356"/>
                  </a:cubicBezTo>
                  <a:cubicBezTo>
                    <a:pt x="458" y="302"/>
                    <a:pt x="408" y="244"/>
                    <a:pt x="408" y="244"/>
                  </a:cubicBezTo>
                  <a:close/>
                  <a:moveTo>
                    <a:pt x="370" y="325"/>
                  </a:moveTo>
                  <a:cubicBezTo>
                    <a:pt x="325" y="338"/>
                    <a:pt x="325" y="338"/>
                    <a:pt x="325" y="338"/>
                  </a:cubicBezTo>
                  <a:cubicBezTo>
                    <a:pt x="292" y="306"/>
                    <a:pt x="292" y="306"/>
                    <a:pt x="292" y="306"/>
                  </a:cubicBezTo>
                  <a:cubicBezTo>
                    <a:pt x="303" y="261"/>
                    <a:pt x="303" y="261"/>
                    <a:pt x="303" y="261"/>
                  </a:cubicBezTo>
                  <a:cubicBezTo>
                    <a:pt x="347" y="248"/>
                    <a:pt x="347" y="248"/>
                    <a:pt x="347" y="248"/>
                  </a:cubicBezTo>
                  <a:cubicBezTo>
                    <a:pt x="381" y="280"/>
                    <a:pt x="381" y="280"/>
                    <a:pt x="381" y="280"/>
                  </a:cubicBezTo>
                  <a:lnTo>
                    <a:pt x="370" y="3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9"/>
            <p:cNvSpPr>
              <a:spLocks/>
            </p:cNvSpPr>
            <p:nvPr/>
          </p:nvSpPr>
          <p:spPr bwMode="auto">
            <a:xfrm>
              <a:off x="4470400" y="2006600"/>
              <a:ext cx="1589088" cy="1604962"/>
            </a:xfrm>
            <a:custGeom>
              <a:avLst/>
              <a:gdLst>
                <a:gd name="T0" fmla="*/ 359 w 424"/>
                <a:gd name="T1" fmla="*/ 398 h 428"/>
                <a:gd name="T2" fmla="*/ 313 w 424"/>
                <a:gd name="T3" fmla="*/ 355 h 428"/>
                <a:gd name="T4" fmla="*/ 386 w 424"/>
                <a:gd name="T5" fmla="*/ 281 h 428"/>
                <a:gd name="T6" fmla="*/ 424 w 424"/>
                <a:gd name="T7" fmla="*/ 281 h 428"/>
                <a:gd name="T8" fmla="*/ 363 w 424"/>
                <a:gd name="T9" fmla="*/ 223 h 428"/>
                <a:gd name="T10" fmla="*/ 369 w 424"/>
                <a:gd name="T11" fmla="*/ 177 h 428"/>
                <a:gd name="T12" fmla="*/ 184 w 424"/>
                <a:gd name="T13" fmla="*/ 0 h 428"/>
                <a:gd name="T14" fmla="*/ 135 w 424"/>
                <a:gd name="T15" fmla="*/ 6 h 428"/>
                <a:gd name="T16" fmla="*/ 237 w 424"/>
                <a:gd name="T17" fmla="*/ 107 h 428"/>
                <a:gd name="T18" fmla="*/ 212 w 424"/>
                <a:gd name="T19" fmla="*/ 200 h 428"/>
                <a:gd name="T20" fmla="*/ 110 w 424"/>
                <a:gd name="T21" fmla="*/ 231 h 428"/>
                <a:gd name="T22" fmla="*/ 6 w 424"/>
                <a:gd name="T23" fmla="*/ 131 h 428"/>
                <a:gd name="T24" fmla="*/ 0 w 424"/>
                <a:gd name="T25" fmla="*/ 177 h 428"/>
                <a:gd name="T26" fmla="*/ 184 w 424"/>
                <a:gd name="T27" fmla="*/ 355 h 428"/>
                <a:gd name="T28" fmla="*/ 240 w 424"/>
                <a:gd name="T29" fmla="*/ 346 h 428"/>
                <a:gd name="T30" fmla="*/ 328 w 424"/>
                <a:gd name="T31" fmla="*/ 428 h 428"/>
                <a:gd name="T32" fmla="*/ 359 w 424"/>
                <a:gd name="T33" fmla="*/ 398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4" h="428">
                  <a:moveTo>
                    <a:pt x="359" y="398"/>
                  </a:moveTo>
                  <a:cubicBezTo>
                    <a:pt x="313" y="355"/>
                    <a:pt x="313" y="355"/>
                    <a:pt x="313" y="355"/>
                  </a:cubicBezTo>
                  <a:cubicBezTo>
                    <a:pt x="386" y="281"/>
                    <a:pt x="386" y="281"/>
                    <a:pt x="386" y="281"/>
                  </a:cubicBezTo>
                  <a:cubicBezTo>
                    <a:pt x="424" y="281"/>
                    <a:pt x="424" y="281"/>
                    <a:pt x="424" y="281"/>
                  </a:cubicBezTo>
                  <a:cubicBezTo>
                    <a:pt x="363" y="223"/>
                    <a:pt x="363" y="223"/>
                    <a:pt x="363" y="223"/>
                  </a:cubicBezTo>
                  <a:cubicBezTo>
                    <a:pt x="367" y="208"/>
                    <a:pt x="369" y="193"/>
                    <a:pt x="369" y="177"/>
                  </a:cubicBezTo>
                  <a:cubicBezTo>
                    <a:pt x="369" y="79"/>
                    <a:pt x="286" y="0"/>
                    <a:pt x="184" y="0"/>
                  </a:cubicBezTo>
                  <a:cubicBezTo>
                    <a:pt x="167" y="0"/>
                    <a:pt x="151" y="2"/>
                    <a:pt x="135" y="6"/>
                  </a:cubicBezTo>
                  <a:cubicBezTo>
                    <a:pt x="237" y="107"/>
                    <a:pt x="237" y="107"/>
                    <a:pt x="237" y="107"/>
                  </a:cubicBezTo>
                  <a:cubicBezTo>
                    <a:pt x="212" y="200"/>
                    <a:pt x="212" y="200"/>
                    <a:pt x="212" y="200"/>
                  </a:cubicBezTo>
                  <a:cubicBezTo>
                    <a:pt x="110" y="231"/>
                    <a:pt x="110" y="231"/>
                    <a:pt x="110" y="231"/>
                  </a:cubicBezTo>
                  <a:cubicBezTo>
                    <a:pt x="6" y="131"/>
                    <a:pt x="6" y="131"/>
                    <a:pt x="6" y="131"/>
                  </a:cubicBezTo>
                  <a:cubicBezTo>
                    <a:pt x="2" y="146"/>
                    <a:pt x="0" y="161"/>
                    <a:pt x="0" y="177"/>
                  </a:cubicBezTo>
                  <a:cubicBezTo>
                    <a:pt x="0" y="275"/>
                    <a:pt x="82" y="355"/>
                    <a:pt x="184" y="355"/>
                  </a:cubicBezTo>
                  <a:cubicBezTo>
                    <a:pt x="204" y="355"/>
                    <a:pt x="222" y="352"/>
                    <a:pt x="240" y="346"/>
                  </a:cubicBezTo>
                  <a:cubicBezTo>
                    <a:pt x="328" y="428"/>
                    <a:pt x="328" y="428"/>
                    <a:pt x="328" y="428"/>
                  </a:cubicBezTo>
                  <a:lnTo>
                    <a:pt x="359" y="3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2576822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Advanced Performance Tuning</a:t>
            </a:r>
          </a:p>
        </p:txBody>
      </p:sp>
      <p:sp>
        <p:nvSpPr>
          <p:cNvPr id="7" name="Content Placeholder 6"/>
          <p:cNvSpPr>
            <a:spLocks noGrp="1"/>
          </p:cNvSpPr>
          <p:nvPr>
            <p:ph type="body" sz="quarter" idx="10"/>
          </p:nvPr>
        </p:nvSpPr>
        <p:spPr/>
        <p:txBody>
          <a:bodyPr/>
          <a:lstStyle/>
          <a:p>
            <a:r>
              <a:rPr lang="en-US" sz="2800" dirty="0">
                <a:solidFill>
                  <a:schemeClr val="accent4">
                    <a:alpha val="99000"/>
                  </a:schemeClr>
                </a:solidFill>
              </a:rPr>
              <a:t>Enable compression for additional dynamic content types</a:t>
            </a:r>
          </a:p>
          <a:p>
            <a:pPr marL="460375" lvl="1">
              <a:spcBef>
                <a:spcPts val="300"/>
              </a:spcBef>
            </a:pPr>
            <a:r>
              <a:rPr lang="en-US" sz="2200" dirty="0">
                <a:latin typeface="Consolas" pitchFamily="49" charset="0"/>
                <a:cs typeface="Consolas" pitchFamily="49" charset="0"/>
              </a:rPr>
              <a:t>&lt;add mimeType="application/json" enabled="true" /&gt;</a:t>
            </a:r>
          </a:p>
          <a:p>
            <a:pPr marL="460375" lvl="1">
              <a:spcBef>
                <a:spcPts val="300"/>
              </a:spcBef>
            </a:pPr>
            <a:r>
              <a:rPr lang="en-US" sz="2200" dirty="0">
                <a:latin typeface="Consolas" pitchFamily="49" charset="0"/>
                <a:cs typeface="Consolas" pitchFamily="49" charset="0"/>
              </a:rPr>
              <a:t>&lt;add mimeType="application/json; charset=utf-8" enabled="true" /&gt;</a:t>
            </a:r>
          </a:p>
          <a:p>
            <a:pPr marL="460375" lvl="1">
              <a:spcBef>
                <a:spcPts val="300"/>
              </a:spcBef>
            </a:pPr>
            <a:r>
              <a:rPr lang="en-US" sz="2200" dirty="0"/>
              <a:t>Office document formats</a:t>
            </a:r>
          </a:p>
          <a:p>
            <a:r>
              <a:rPr lang="en-US" sz="2800" dirty="0">
                <a:solidFill>
                  <a:schemeClr val="accent4">
                    <a:alpha val="99000"/>
                  </a:schemeClr>
                </a:solidFill>
              </a:rPr>
              <a:t>Tune application pool recycling to suit your workload</a:t>
            </a:r>
          </a:p>
          <a:p>
            <a:pPr marL="0" lvl="1">
              <a:spcBef>
                <a:spcPts val="300"/>
              </a:spcBef>
            </a:pPr>
            <a:r>
              <a:rPr lang="en-US" sz="2200" dirty="0"/>
              <a:t>Modify default schedule to avoid peak times</a:t>
            </a:r>
          </a:p>
          <a:p>
            <a:pPr marL="0" lvl="2" indent="0">
              <a:buNone/>
            </a:pPr>
            <a:r>
              <a:rPr lang="en-US" sz="2000" dirty="0">
                <a:latin typeface="Segoe UI Light" pitchFamily="34" charset="0"/>
                <a:hlinkClick r:id="rId2"/>
              </a:rPr>
              <a:t>http://</a:t>
            </a:r>
            <a:r>
              <a:rPr lang="en-US" sz="2000" dirty="0" smtClean="0">
                <a:latin typeface="Segoe UI Light" pitchFamily="34" charset="0"/>
                <a:hlinkClick r:id="rId2"/>
              </a:rPr>
              <a:t>blog.smarx.com/posts/controlling-application-pool-idle</a:t>
            </a:r>
            <a:br>
              <a:rPr lang="en-US" sz="2000" dirty="0" smtClean="0">
                <a:latin typeface="Segoe UI Light" pitchFamily="34" charset="0"/>
                <a:hlinkClick r:id="rId2"/>
              </a:rPr>
            </a:br>
            <a:r>
              <a:rPr lang="en-US" sz="2000" dirty="0" smtClean="0">
                <a:latin typeface="Segoe UI Light" pitchFamily="34" charset="0"/>
                <a:hlinkClick r:id="rId2"/>
              </a:rPr>
              <a:t>-timeouts-in-windows-azure</a:t>
            </a:r>
            <a:r>
              <a:rPr lang="en-US" sz="2000" dirty="0" smtClean="0">
                <a:latin typeface="Segoe UI Light" pitchFamily="34" charset="0"/>
              </a:rPr>
              <a:t>  </a:t>
            </a:r>
            <a:endParaRPr lang="en-US" sz="2000" dirty="0">
              <a:latin typeface="Segoe UI Light" pitchFamily="34" charset="0"/>
            </a:endParaRPr>
          </a:p>
          <a:p>
            <a:pPr marL="0" lvl="1">
              <a:spcBef>
                <a:spcPts val="300"/>
              </a:spcBef>
            </a:pPr>
            <a:r>
              <a:rPr lang="en-US" sz="2200" dirty="0"/>
              <a:t>Measure and eliminate memory leaks if footprint </a:t>
            </a:r>
            <a:r>
              <a:rPr lang="en-US" sz="2200" dirty="0" smtClean="0"/>
              <a:t/>
            </a:r>
            <a:br>
              <a:rPr lang="en-US" sz="2200" dirty="0" smtClean="0"/>
            </a:br>
            <a:r>
              <a:rPr lang="en-US" sz="2200" dirty="0" smtClean="0"/>
              <a:t>grows </a:t>
            </a:r>
            <a:r>
              <a:rPr lang="en-US" sz="2200" dirty="0"/>
              <a:t>over </a:t>
            </a:r>
            <a:r>
              <a:rPr lang="en-US" sz="2200" dirty="0" smtClean="0"/>
              <a:t>time</a:t>
            </a:r>
          </a:p>
        </p:txBody>
      </p:sp>
      <p:grpSp>
        <p:nvGrpSpPr>
          <p:cNvPr id="14" name="Group 13"/>
          <p:cNvGrpSpPr/>
          <p:nvPr/>
        </p:nvGrpSpPr>
        <p:grpSpPr>
          <a:xfrm>
            <a:off x="7954027" y="3079227"/>
            <a:ext cx="2799698" cy="3107201"/>
            <a:chOff x="5211763" y="3503613"/>
            <a:chExt cx="2486025" cy="2759076"/>
          </a:xfrm>
          <a:solidFill>
            <a:schemeClr val="accent4"/>
          </a:solidFill>
        </p:grpSpPr>
        <p:sp>
          <p:nvSpPr>
            <p:cNvPr id="15" name="Freeform 16"/>
            <p:cNvSpPr>
              <a:spLocks noEditPoints="1"/>
            </p:cNvSpPr>
            <p:nvPr/>
          </p:nvSpPr>
          <p:spPr bwMode="auto">
            <a:xfrm>
              <a:off x="6264275" y="5168901"/>
              <a:ext cx="1225550" cy="1093788"/>
            </a:xfrm>
            <a:custGeom>
              <a:avLst/>
              <a:gdLst>
                <a:gd name="T0" fmla="*/ 531 w 1580"/>
                <a:gd name="T1" fmla="*/ 0 h 1410"/>
                <a:gd name="T2" fmla="*/ 531 w 1580"/>
                <a:gd name="T3" fmla="*/ 124 h 1410"/>
                <a:gd name="T4" fmla="*/ 273 w 1580"/>
                <a:gd name="T5" fmla="*/ 362 h 1410"/>
                <a:gd name="T6" fmla="*/ 107 w 1580"/>
                <a:gd name="T7" fmla="*/ 207 h 1410"/>
                <a:gd name="T8" fmla="*/ 0 w 1580"/>
                <a:gd name="T9" fmla="*/ 317 h 1410"/>
                <a:gd name="T10" fmla="*/ 990 w 1580"/>
                <a:gd name="T11" fmla="*/ 1241 h 1410"/>
                <a:gd name="T12" fmla="*/ 1373 w 1580"/>
                <a:gd name="T13" fmla="*/ 1227 h 1410"/>
                <a:gd name="T14" fmla="*/ 1407 w 1580"/>
                <a:gd name="T15" fmla="*/ 841 h 1410"/>
                <a:gd name="T16" fmla="*/ 531 w 1580"/>
                <a:gd name="T17" fmla="*/ 0 h 1410"/>
                <a:gd name="T18" fmla="*/ 1276 w 1580"/>
                <a:gd name="T19" fmla="*/ 1120 h 1410"/>
                <a:gd name="T20" fmla="*/ 1121 w 1580"/>
                <a:gd name="T21" fmla="*/ 1165 h 1410"/>
                <a:gd name="T22" fmla="*/ 1007 w 1580"/>
                <a:gd name="T23" fmla="*/ 1055 h 1410"/>
                <a:gd name="T24" fmla="*/ 1045 w 1580"/>
                <a:gd name="T25" fmla="*/ 900 h 1410"/>
                <a:gd name="T26" fmla="*/ 1197 w 1580"/>
                <a:gd name="T27" fmla="*/ 855 h 1410"/>
                <a:gd name="T28" fmla="*/ 1314 w 1580"/>
                <a:gd name="T29" fmla="*/ 965 h 1410"/>
                <a:gd name="T30" fmla="*/ 1276 w 1580"/>
                <a:gd name="T31" fmla="*/ 112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80" h="1410">
                  <a:moveTo>
                    <a:pt x="531" y="0"/>
                  </a:moveTo>
                  <a:cubicBezTo>
                    <a:pt x="531" y="124"/>
                    <a:pt x="531" y="124"/>
                    <a:pt x="531" y="124"/>
                  </a:cubicBezTo>
                  <a:cubicBezTo>
                    <a:pt x="273" y="362"/>
                    <a:pt x="273" y="362"/>
                    <a:pt x="273" y="362"/>
                  </a:cubicBezTo>
                  <a:cubicBezTo>
                    <a:pt x="107" y="207"/>
                    <a:pt x="107" y="207"/>
                    <a:pt x="107" y="207"/>
                  </a:cubicBezTo>
                  <a:cubicBezTo>
                    <a:pt x="0" y="317"/>
                    <a:pt x="0" y="317"/>
                    <a:pt x="0" y="317"/>
                  </a:cubicBezTo>
                  <a:cubicBezTo>
                    <a:pt x="990" y="1241"/>
                    <a:pt x="990" y="1241"/>
                    <a:pt x="990" y="1241"/>
                  </a:cubicBezTo>
                  <a:cubicBezTo>
                    <a:pt x="990" y="1241"/>
                    <a:pt x="1166" y="1410"/>
                    <a:pt x="1373" y="1227"/>
                  </a:cubicBezTo>
                  <a:cubicBezTo>
                    <a:pt x="1580" y="1041"/>
                    <a:pt x="1407" y="841"/>
                    <a:pt x="1407" y="841"/>
                  </a:cubicBezTo>
                  <a:cubicBezTo>
                    <a:pt x="531" y="0"/>
                    <a:pt x="531" y="0"/>
                    <a:pt x="531" y="0"/>
                  </a:cubicBezTo>
                  <a:close/>
                  <a:moveTo>
                    <a:pt x="1276" y="1120"/>
                  </a:moveTo>
                  <a:cubicBezTo>
                    <a:pt x="1121" y="1165"/>
                    <a:pt x="1121" y="1165"/>
                    <a:pt x="1121" y="1165"/>
                  </a:cubicBezTo>
                  <a:cubicBezTo>
                    <a:pt x="1007" y="1055"/>
                    <a:pt x="1007" y="1055"/>
                    <a:pt x="1007" y="1055"/>
                  </a:cubicBezTo>
                  <a:cubicBezTo>
                    <a:pt x="1045" y="900"/>
                    <a:pt x="1045" y="900"/>
                    <a:pt x="1045" y="900"/>
                  </a:cubicBezTo>
                  <a:cubicBezTo>
                    <a:pt x="1197" y="855"/>
                    <a:pt x="1197" y="855"/>
                    <a:pt x="1197" y="855"/>
                  </a:cubicBezTo>
                  <a:cubicBezTo>
                    <a:pt x="1314" y="965"/>
                    <a:pt x="1314" y="965"/>
                    <a:pt x="1314" y="965"/>
                  </a:cubicBezTo>
                  <a:lnTo>
                    <a:pt x="1276"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7"/>
            <p:cNvSpPr>
              <a:spLocks/>
            </p:cNvSpPr>
            <p:nvPr/>
          </p:nvSpPr>
          <p:spPr bwMode="auto">
            <a:xfrm>
              <a:off x="5211763" y="4100513"/>
              <a:ext cx="1133475" cy="1144588"/>
            </a:xfrm>
            <a:custGeom>
              <a:avLst/>
              <a:gdLst>
                <a:gd name="T0" fmla="*/ 635 w 1463"/>
                <a:gd name="T1" fmla="*/ 1224 h 1476"/>
                <a:gd name="T2" fmla="*/ 828 w 1463"/>
                <a:gd name="T3" fmla="*/ 1193 h 1476"/>
                <a:gd name="T4" fmla="*/ 1132 w 1463"/>
                <a:gd name="T5" fmla="*/ 1476 h 1476"/>
                <a:gd name="T6" fmla="*/ 1239 w 1463"/>
                <a:gd name="T7" fmla="*/ 1373 h 1476"/>
                <a:gd name="T8" fmla="*/ 1080 w 1463"/>
                <a:gd name="T9" fmla="*/ 1224 h 1476"/>
                <a:gd name="T10" fmla="*/ 1332 w 1463"/>
                <a:gd name="T11" fmla="*/ 969 h 1476"/>
                <a:gd name="T12" fmla="*/ 1463 w 1463"/>
                <a:gd name="T13" fmla="*/ 969 h 1476"/>
                <a:gd name="T14" fmla="*/ 1252 w 1463"/>
                <a:gd name="T15" fmla="*/ 769 h 1476"/>
                <a:gd name="T16" fmla="*/ 1273 w 1463"/>
                <a:gd name="T17" fmla="*/ 610 h 1476"/>
                <a:gd name="T18" fmla="*/ 635 w 1463"/>
                <a:gd name="T19" fmla="*/ 0 h 1476"/>
                <a:gd name="T20" fmla="*/ 466 w 1463"/>
                <a:gd name="T21" fmla="*/ 20 h 1476"/>
                <a:gd name="T22" fmla="*/ 818 w 1463"/>
                <a:gd name="T23" fmla="*/ 369 h 1476"/>
                <a:gd name="T24" fmla="*/ 732 w 1463"/>
                <a:gd name="T25" fmla="*/ 690 h 1476"/>
                <a:gd name="T26" fmla="*/ 380 w 1463"/>
                <a:gd name="T27" fmla="*/ 797 h 1476"/>
                <a:gd name="T28" fmla="*/ 21 w 1463"/>
                <a:gd name="T29" fmla="*/ 452 h 1476"/>
                <a:gd name="T30" fmla="*/ 0 w 1463"/>
                <a:gd name="T31" fmla="*/ 610 h 1476"/>
                <a:gd name="T32" fmla="*/ 635 w 1463"/>
                <a:gd name="T33" fmla="*/ 1224 h 1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3" h="1476">
                  <a:moveTo>
                    <a:pt x="635" y="1224"/>
                  </a:moveTo>
                  <a:cubicBezTo>
                    <a:pt x="704" y="1224"/>
                    <a:pt x="766" y="1214"/>
                    <a:pt x="828" y="1193"/>
                  </a:cubicBezTo>
                  <a:cubicBezTo>
                    <a:pt x="1132" y="1476"/>
                    <a:pt x="1132" y="1476"/>
                    <a:pt x="1132" y="1476"/>
                  </a:cubicBezTo>
                  <a:cubicBezTo>
                    <a:pt x="1239" y="1373"/>
                    <a:pt x="1239" y="1373"/>
                    <a:pt x="1239" y="1373"/>
                  </a:cubicBezTo>
                  <a:cubicBezTo>
                    <a:pt x="1080" y="1224"/>
                    <a:pt x="1080" y="1224"/>
                    <a:pt x="1080" y="1224"/>
                  </a:cubicBezTo>
                  <a:cubicBezTo>
                    <a:pt x="1332" y="969"/>
                    <a:pt x="1332" y="969"/>
                    <a:pt x="1332" y="969"/>
                  </a:cubicBezTo>
                  <a:cubicBezTo>
                    <a:pt x="1463" y="969"/>
                    <a:pt x="1463" y="969"/>
                    <a:pt x="1463" y="969"/>
                  </a:cubicBezTo>
                  <a:cubicBezTo>
                    <a:pt x="1252" y="769"/>
                    <a:pt x="1252" y="769"/>
                    <a:pt x="1252" y="769"/>
                  </a:cubicBezTo>
                  <a:cubicBezTo>
                    <a:pt x="1266" y="717"/>
                    <a:pt x="1273" y="665"/>
                    <a:pt x="1273" y="610"/>
                  </a:cubicBezTo>
                  <a:cubicBezTo>
                    <a:pt x="1273" y="272"/>
                    <a:pt x="987" y="0"/>
                    <a:pt x="635" y="0"/>
                  </a:cubicBezTo>
                  <a:cubicBezTo>
                    <a:pt x="576" y="0"/>
                    <a:pt x="521" y="7"/>
                    <a:pt x="466" y="20"/>
                  </a:cubicBezTo>
                  <a:cubicBezTo>
                    <a:pt x="818" y="369"/>
                    <a:pt x="818" y="369"/>
                    <a:pt x="818" y="369"/>
                  </a:cubicBezTo>
                  <a:cubicBezTo>
                    <a:pt x="732" y="690"/>
                    <a:pt x="732" y="690"/>
                    <a:pt x="732" y="690"/>
                  </a:cubicBezTo>
                  <a:cubicBezTo>
                    <a:pt x="380" y="797"/>
                    <a:pt x="380" y="797"/>
                    <a:pt x="380" y="797"/>
                  </a:cubicBezTo>
                  <a:cubicBezTo>
                    <a:pt x="21" y="452"/>
                    <a:pt x="21" y="452"/>
                    <a:pt x="21" y="452"/>
                  </a:cubicBezTo>
                  <a:cubicBezTo>
                    <a:pt x="7" y="503"/>
                    <a:pt x="0" y="555"/>
                    <a:pt x="0" y="610"/>
                  </a:cubicBezTo>
                  <a:cubicBezTo>
                    <a:pt x="0" y="948"/>
                    <a:pt x="283" y="1224"/>
                    <a:pt x="635" y="1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8"/>
            <p:cNvSpPr>
              <a:spLocks/>
            </p:cNvSpPr>
            <p:nvPr/>
          </p:nvSpPr>
          <p:spPr bwMode="auto">
            <a:xfrm>
              <a:off x="5280025" y="4498976"/>
              <a:ext cx="1973263" cy="1677988"/>
            </a:xfrm>
            <a:custGeom>
              <a:avLst/>
              <a:gdLst>
                <a:gd name="T0" fmla="*/ 2275 w 2545"/>
                <a:gd name="T1" fmla="*/ 0 h 2163"/>
                <a:gd name="T2" fmla="*/ 1693 w 2545"/>
                <a:gd name="T3" fmla="*/ 418 h 2163"/>
                <a:gd name="T4" fmla="*/ 1817 w 2545"/>
                <a:gd name="T5" fmla="*/ 11 h 2163"/>
                <a:gd name="T6" fmla="*/ 1617 w 2545"/>
                <a:gd name="T7" fmla="*/ 201 h 2163"/>
                <a:gd name="T8" fmla="*/ 1624 w 2545"/>
                <a:gd name="T9" fmla="*/ 252 h 2163"/>
                <a:gd name="T10" fmla="*/ 1331 w 2545"/>
                <a:gd name="T11" fmla="*/ 525 h 2163"/>
                <a:gd name="T12" fmla="*/ 1279 w 2545"/>
                <a:gd name="T13" fmla="*/ 521 h 2163"/>
                <a:gd name="T14" fmla="*/ 1089 w 2545"/>
                <a:gd name="T15" fmla="*/ 701 h 2163"/>
                <a:gd name="T16" fmla="*/ 1251 w 2545"/>
                <a:gd name="T17" fmla="*/ 853 h 2163"/>
                <a:gd name="T18" fmla="*/ 451 w 2545"/>
                <a:gd name="T19" fmla="*/ 1615 h 2163"/>
                <a:gd name="T20" fmla="*/ 417 w 2545"/>
                <a:gd name="T21" fmla="*/ 1587 h 2163"/>
                <a:gd name="T22" fmla="*/ 220 w 2545"/>
                <a:gd name="T23" fmla="*/ 1753 h 2163"/>
                <a:gd name="T24" fmla="*/ 0 w 2545"/>
                <a:gd name="T25" fmla="*/ 2098 h 2163"/>
                <a:gd name="T26" fmla="*/ 65 w 2545"/>
                <a:gd name="T27" fmla="*/ 2163 h 2163"/>
                <a:gd name="T28" fmla="*/ 458 w 2545"/>
                <a:gd name="T29" fmla="*/ 1946 h 2163"/>
                <a:gd name="T30" fmla="*/ 607 w 2545"/>
                <a:gd name="T31" fmla="*/ 1773 h 2163"/>
                <a:gd name="T32" fmla="*/ 579 w 2545"/>
                <a:gd name="T33" fmla="*/ 1739 h 2163"/>
                <a:gd name="T34" fmla="*/ 1386 w 2545"/>
                <a:gd name="T35" fmla="*/ 980 h 2163"/>
                <a:gd name="T36" fmla="*/ 1548 w 2545"/>
                <a:gd name="T37" fmla="*/ 1132 h 2163"/>
                <a:gd name="T38" fmla="*/ 1741 w 2545"/>
                <a:gd name="T39" fmla="*/ 949 h 2163"/>
                <a:gd name="T40" fmla="*/ 1738 w 2545"/>
                <a:gd name="T41" fmla="*/ 911 h 2163"/>
                <a:gd name="T42" fmla="*/ 2031 w 2545"/>
                <a:gd name="T43" fmla="*/ 635 h 2163"/>
                <a:gd name="T44" fmla="*/ 2069 w 2545"/>
                <a:gd name="T45" fmla="*/ 639 h 2163"/>
                <a:gd name="T46" fmla="*/ 2545 w 2545"/>
                <a:gd name="T47" fmla="*/ 189 h 2163"/>
                <a:gd name="T48" fmla="*/ 2275 w 2545"/>
                <a:gd name="T49" fmla="*/ 0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45" h="2163">
                  <a:moveTo>
                    <a:pt x="2275" y="0"/>
                  </a:moveTo>
                  <a:cubicBezTo>
                    <a:pt x="1693" y="418"/>
                    <a:pt x="1693" y="418"/>
                    <a:pt x="1693" y="418"/>
                  </a:cubicBezTo>
                  <a:cubicBezTo>
                    <a:pt x="1817" y="11"/>
                    <a:pt x="1817" y="11"/>
                    <a:pt x="1817" y="11"/>
                  </a:cubicBezTo>
                  <a:cubicBezTo>
                    <a:pt x="1617" y="201"/>
                    <a:pt x="1617" y="201"/>
                    <a:pt x="1617" y="201"/>
                  </a:cubicBezTo>
                  <a:cubicBezTo>
                    <a:pt x="1621" y="218"/>
                    <a:pt x="1624" y="235"/>
                    <a:pt x="1624" y="252"/>
                  </a:cubicBezTo>
                  <a:cubicBezTo>
                    <a:pt x="1624" y="404"/>
                    <a:pt x="1493" y="525"/>
                    <a:pt x="1331" y="525"/>
                  </a:cubicBezTo>
                  <a:cubicBezTo>
                    <a:pt x="1314" y="525"/>
                    <a:pt x="1296" y="525"/>
                    <a:pt x="1279" y="521"/>
                  </a:cubicBezTo>
                  <a:cubicBezTo>
                    <a:pt x="1089" y="701"/>
                    <a:pt x="1089" y="701"/>
                    <a:pt x="1089" y="701"/>
                  </a:cubicBezTo>
                  <a:cubicBezTo>
                    <a:pt x="1251" y="853"/>
                    <a:pt x="1251" y="853"/>
                    <a:pt x="1251" y="853"/>
                  </a:cubicBezTo>
                  <a:cubicBezTo>
                    <a:pt x="451" y="1615"/>
                    <a:pt x="451" y="1615"/>
                    <a:pt x="451" y="1615"/>
                  </a:cubicBezTo>
                  <a:cubicBezTo>
                    <a:pt x="417" y="1587"/>
                    <a:pt x="417" y="1587"/>
                    <a:pt x="417" y="1587"/>
                  </a:cubicBezTo>
                  <a:cubicBezTo>
                    <a:pt x="220" y="1753"/>
                    <a:pt x="220" y="1753"/>
                    <a:pt x="220" y="1753"/>
                  </a:cubicBezTo>
                  <a:cubicBezTo>
                    <a:pt x="0" y="2098"/>
                    <a:pt x="0" y="2098"/>
                    <a:pt x="0" y="2098"/>
                  </a:cubicBezTo>
                  <a:cubicBezTo>
                    <a:pt x="65" y="2163"/>
                    <a:pt x="65" y="2163"/>
                    <a:pt x="65" y="2163"/>
                  </a:cubicBezTo>
                  <a:cubicBezTo>
                    <a:pt x="458" y="1946"/>
                    <a:pt x="458" y="1946"/>
                    <a:pt x="458" y="1946"/>
                  </a:cubicBezTo>
                  <a:cubicBezTo>
                    <a:pt x="607" y="1773"/>
                    <a:pt x="607" y="1773"/>
                    <a:pt x="607" y="1773"/>
                  </a:cubicBezTo>
                  <a:cubicBezTo>
                    <a:pt x="579" y="1739"/>
                    <a:pt x="579" y="1739"/>
                    <a:pt x="579" y="1739"/>
                  </a:cubicBezTo>
                  <a:cubicBezTo>
                    <a:pt x="1386" y="980"/>
                    <a:pt x="1386" y="980"/>
                    <a:pt x="1386" y="980"/>
                  </a:cubicBezTo>
                  <a:cubicBezTo>
                    <a:pt x="1548" y="1132"/>
                    <a:pt x="1548" y="1132"/>
                    <a:pt x="1548" y="1132"/>
                  </a:cubicBezTo>
                  <a:cubicBezTo>
                    <a:pt x="1741" y="949"/>
                    <a:pt x="1741" y="949"/>
                    <a:pt x="1741" y="949"/>
                  </a:cubicBezTo>
                  <a:cubicBezTo>
                    <a:pt x="1738" y="939"/>
                    <a:pt x="1738" y="925"/>
                    <a:pt x="1738" y="911"/>
                  </a:cubicBezTo>
                  <a:cubicBezTo>
                    <a:pt x="1738" y="759"/>
                    <a:pt x="1869" y="635"/>
                    <a:pt x="2031" y="635"/>
                  </a:cubicBezTo>
                  <a:cubicBezTo>
                    <a:pt x="2045" y="635"/>
                    <a:pt x="2055" y="639"/>
                    <a:pt x="2069" y="639"/>
                  </a:cubicBezTo>
                  <a:cubicBezTo>
                    <a:pt x="2275" y="444"/>
                    <a:pt x="2429" y="298"/>
                    <a:pt x="2545" y="189"/>
                  </a:cubicBezTo>
                  <a:lnTo>
                    <a:pt x="22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9"/>
            <p:cNvSpPr>
              <a:spLocks/>
            </p:cNvSpPr>
            <p:nvPr/>
          </p:nvSpPr>
          <p:spPr bwMode="auto">
            <a:xfrm>
              <a:off x="7334250" y="4256088"/>
              <a:ext cx="188913" cy="247650"/>
            </a:xfrm>
            <a:custGeom>
              <a:avLst/>
              <a:gdLst>
                <a:gd name="T0" fmla="*/ 0 w 244"/>
                <a:gd name="T1" fmla="*/ 44 h 320"/>
                <a:gd name="T2" fmla="*/ 89 w 244"/>
                <a:gd name="T3" fmla="*/ 320 h 320"/>
                <a:gd name="T4" fmla="*/ 244 w 244"/>
                <a:gd name="T5" fmla="*/ 173 h 320"/>
                <a:gd name="T6" fmla="*/ 64 w 244"/>
                <a:gd name="T7" fmla="*/ 0 h 320"/>
                <a:gd name="T8" fmla="*/ 0 w 244"/>
                <a:gd name="T9" fmla="*/ 44 h 320"/>
              </a:gdLst>
              <a:ahLst/>
              <a:cxnLst>
                <a:cxn ang="0">
                  <a:pos x="T0" y="T1"/>
                </a:cxn>
                <a:cxn ang="0">
                  <a:pos x="T2" y="T3"/>
                </a:cxn>
                <a:cxn ang="0">
                  <a:pos x="T4" y="T5"/>
                </a:cxn>
                <a:cxn ang="0">
                  <a:pos x="T6" y="T7"/>
                </a:cxn>
                <a:cxn ang="0">
                  <a:pos x="T8" y="T9"/>
                </a:cxn>
              </a:cxnLst>
              <a:rect l="0" t="0" r="r" b="b"/>
              <a:pathLst>
                <a:path w="244" h="320">
                  <a:moveTo>
                    <a:pt x="0" y="44"/>
                  </a:moveTo>
                  <a:cubicBezTo>
                    <a:pt x="89" y="320"/>
                    <a:pt x="89" y="320"/>
                    <a:pt x="89" y="320"/>
                  </a:cubicBezTo>
                  <a:cubicBezTo>
                    <a:pt x="244" y="173"/>
                    <a:pt x="244" y="173"/>
                    <a:pt x="244" y="173"/>
                  </a:cubicBezTo>
                  <a:cubicBezTo>
                    <a:pt x="174" y="105"/>
                    <a:pt x="114" y="48"/>
                    <a:pt x="64" y="0"/>
                  </a:cubicBezTo>
                  <a:lnTo>
                    <a:pt x="0"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20"/>
            <p:cNvSpPr>
              <a:spLocks/>
            </p:cNvSpPr>
            <p:nvPr/>
          </p:nvSpPr>
          <p:spPr bwMode="auto">
            <a:xfrm>
              <a:off x="6402388" y="3503613"/>
              <a:ext cx="1295400" cy="1225550"/>
            </a:xfrm>
            <a:custGeom>
              <a:avLst/>
              <a:gdLst>
                <a:gd name="T0" fmla="*/ 563 w 816"/>
                <a:gd name="T1" fmla="*/ 481 h 772"/>
                <a:gd name="T2" fmla="*/ 816 w 816"/>
                <a:gd name="T3" fmla="*/ 304 h 772"/>
                <a:gd name="T4" fmla="*/ 512 w 816"/>
                <a:gd name="T5" fmla="*/ 304 h 772"/>
                <a:gd name="T6" fmla="*/ 405 w 816"/>
                <a:gd name="T7" fmla="*/ 0 h 772"/>
                <a:gd name="T8" fmla="*/ 310 w 816"/>
                <a:gd name="T9" fmla="*/ 304 h 772"/>
                <a:gd name="T10" fmla="*/ 0 w 816"/>
                <a:gd name="T11" fmla="*/ 304 h 772"/>
                <a:gd name="T12" fmla="*/ 247 w 816"/>
                <a:gd name="T13" fmla="*/ 481 h 772"/>
                <a:gd name="T14" fmla="*/ 158 w 816"/>
                <a:gd name="T15" fmla="*/ 772 h 772"/>
                <a:gd name="T16" fmla="*/ 405 w 816"/>
                <a:gd name="T17" fmla="*/ 595 h 772"/>
                <a:gd name="T18" fmla="*/ 658 w 816"/>
                <a:gd name="T19" fmla="*/ 772 h 772"/>
                <a:gd name="T20" fmla="*/ 563 w 816"/>
                <a:gd name="T21" fmla="*/ 481 h 772"/>
                <a:gd name="T22" fmla="*/ 563 w 816"/>
                <a:gd name="T23" fmla="*/ 481 h 772"/>
                <a:gd name="T24" fmla="*/ 563 w 816"/>
                <a:gd name="T25" fmla="*/ 481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6" h="772">
                  <a:moveTo>
                    <a:pt x="563" y="481"/>
                  </a:moveTo>
                  <a:lnTo>
                    <a:pt x="816" y="304"/>
                  </a:lnTo>
                  <a:lnTo>
                    <a:pt x="512" y="304"/>
                  </a:lnTo>
                  <a:lnTo>
                    <a:pt x="405" y="0"/>
                  </a:lnTo>
                  <a:lnTo>
                    <a:pt x="310" y="304"/>
                  </a:lnTo>
                  <a:lnTo>
                    <a:pt x="0" y="304"/>
                  </a:lnTo>
                  <a:lnTo>
                    <a:pt x="247" y="481"/>
                  </a:lnTo>
                  <a:lnTo>
                    <a:pt x="158" y="772"/>
                  </a:lnTo>
                  <a:lnTo>
                    <a:pt x="405" y="595"/>
                  </a:lnTo>
                  <a:lnTo>
                    <a:pt x="658" y="772"/>
                  </a:lnTo>
                  <a:lnTo>
                    <a:pt x="563" y="481"/>
                  </a:lnTo>
                  <a:lnTo>
                    <a:pt x="563" y="481"/>
                  </a:lnTo>
                  <a:lnTo>
                    <a:pt x="563" y="4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44096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500"/>
                                        <p:tgtEl>
                                          <p:spTgt spid="7">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fade">
                                      <p:cBhvr>
                                        <p:cTn id="24" dur="500"/>
                                        <p:tgtEl>
                                          <p:spTgt spid="7">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500"/>
                                        <p:tgtEl>
                                          <p:spTgt spid="7">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7">
                                            <p:txEl>
                                              <p:pRg st="7" end="7"/>
                                            </p:txEl>
                                          </p:spTgt>
                                        </p:tgtEl>
                                        <p:attrNameLst>
                                          <p:attrName>style.visibility</p:attrName>
                                        </p:attrNameLst>
                                      </p:cBhvr>
                                      <p:to>
                                        <p:strVal val="visible"/>
                                      </p:to>
                                    </p:set>
                                    <p:animEffect transition="in" filter="fade">
                                      <p:cBhvr>
                                        <p:cTn id="30"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Advanced Performance Tuning</a:t>
            </a:r>
          </a:p>
        </p:txBody>
      </p:sp>
      <p:sp>
        <p:nvSpPr>
          <p:cNvPr id="7" name="Content Placeholder 6"/>
          <p:cNvSpPr>
            <a:spLocks noGrp="1"/>
          </p:cNvSpPr>
          <p:nvPr>
            <p:ph type="body" sz="quarter" idx="10"/>
          </p:nvPr>
        </p:nvSpPr>
        <p:spPr>
          <a:xfrm>
            <a:off x="519112" y="1447799"/>
            <a:ext cx="5575301" cy="946413"/>
          </a:xfrm>
        </p:spPr>
        <p:txBody>
          <a:bodyPr/>
          <a:lstStyle/>
          <a:p>
            <a:pPr lvl="0"/>
            <a:r>
              <a:rPr lang="en-US" dirty="0">
                <a:ln>
                  <a:solidFill>
                    <a:srgbClr val="FFFFFF">
                      <a:alpha val="0"/>
                    </a:srgbClr>
                  </a:solidFill>
                </a:ln>
                <a:solidFill>
                  <a:srgbClr val="8CC600">
                    <a:alpha val="99000"/>
                  </a:srgbClr>
                </a:solidFill>
              </a:rPr>
              <a:t>Move ASP.NET cache to the resource disk for more </a:t>
            </a:r>
            <a:r>
              <a:rPr lang="en-US" dirty="0" smtClean="0">
                <a:ln>
                  <a:solidFill>
                    <a:srgbClr val="FFFFFF">
                      <a:alpha val="0"/>
                    </a:srgbClr>
                  </a:solidFill>
                </a:ln>
                <a:solidFill>
                  <a:srgbClr val="8CC600">
                    <a:alpha val="99000"/>
                  </a:srgbClr>
                </a:solidFill>
              </a:rPr>
              <a:t>space</a:t>
            </a:r>
            <a:br>
              <a:rPr lang="en-US" dirty="0" smtClean="0">
                <a:ln>
                  <a:solidFill>
                    <a:srgbClr val="FFFFFF">
                      <a:alpha val="0"/>
                    </a:srgbClr>
                  </a:solidFill>
                </a:ln>
                <a:solidFill>
                  <a:srgbClr val="8CC600">
                    <a:alpha val="99000"/>
                  </a:srgbClr>
                </a:solidFill>
              </a:rPr>
            </a:br>
            <a:r>
              <a:rPr lang="en-US" dirty="0" smtClean="0">
                <a:ln>
                  <a:solidFill>
                    <a:srgbClr val="FFFFFF">
                      <a:alpha val="0"/>
                    </a:srgbClr>
                  </a:solidFill>
                </a:ln>
                <a:solidFill>
                  <a:srgbClr val="8CC600">
                    <a:alpha val="99000"/>
                  </a:srgbClr>
                </a:solidFill>
              </a:rPr>
              <a:t/>
            </a:r>
            <a:br>
              <a:rPr lang="en-US" dirty="0" smtClean="0">
                <a:ln>
                  <a:solidFill>
                    <a:srgbClr val="FFFFFF">
                      <a:alpha val="0"/>
                    </a:srgbClr>
                  </a:solidFill>
                </a:ln>
                <a:solidFill>
                  <a:srgbClr val="8CC600">
                    <a:alpha val="99000"/>
                  </a:srgbClr>
                </a:solidFill>
              </a:rPr>
            </a:br>
            <a:r>
              <a:rPr lang="en-US" dirty="0" smtClean="0">
                <a:ln>
                  <a:solidFill>
                    <a:srgbClr val="FFFFFF">
                      <a:alpha val="0"/>
                    </a:srgbClr>
                  </a:solidFill>
                </a:ln>
                <a:solidFill>
                  <a:srgbClr val="8CC600">
                    <a:alpha val="99000"/>
                  </a:srgbClr>
                </a:solidFill>
              </a:rPr>
              <a:t>Tune </a:t>
            </a:r>
            <a:r>
              <a:rPr lang="en-US" dirty="0">
                <a:ln>
                  <a:solidFill>
                    <a:srgbClr val="FFFFFF">
                      <a:alpha val="0"/>
                    </a:srgbClr>
                  </a:solidFill>
                </a:ln>
                <a:solidFill>
                  <a:srgbClr val="8CC600">
                    <a:alpha val="99000"/>
                  </a:srgbClr>
                </a:solidFill>
              </a:rPr>
              <a:t>Windows Azure Diagnostics settings</a:t>
            </a:r>
          </a:p>
        </p:txBody>
      </p:sp>
      <p:grpSp>
        <p:nvGrpSpPr>
          <p:cNvPr id="14" name="Group 13"/>
          <p:cNvGrpSpPr/>
          <p:nvPr/>
        </p:nvGrpSpPr>
        <p:grpSpPr>
          <a:xfrm>
            <a:off x="7954027" y="3079227"/>
            <a:ext cx="2799698" cy="3107201"/>
            <a:chOff x="5211763" y="3503613"/>
            <a:chExt cx="2486025" cy="2759076"/>
          </a:xfrm>
          <a:solidFill>
            <a:schemeClr val="accent4"/>
          </a:solidFill>
        </p:grpSpPr>
        <p:sp>
          <p:nvSpPr>
            <p:cNvPr id="15" name="Freeform 16"/>
            <p:cNvSpPr>
              <a:spLocks noEditPoints="1"/>
            </p:cNvSpPr>
            <p:nvPr/>
          </p:nvSpPr>
          <p:spPr bwMode="auto">
            <a:xfrm>
              <a:off x="6264275" y="5168901"/>
              <a:ext cx="1225550" cy="1093788"/>
            </a:xfrm>
            <a:custGeom>
              <a:avLst/>
              <a:gdLst>
                <a:gd name="T0" fmla="*/ 531 w 1580"/>
                <a:gd name="T1" fmla="*/ 0 h 1410"/>
                <a:gd name="T2" fmla="*/ 531 w 1580"/>
                <a:gd name="T3" fmla="*/ 124 h 1410"/>
                <a:gd name="T4" fmla="*/ 273 w 1580"/>
                <a:gd name="T5" fmla="*/ 362 h 1410"/>
                <a:gd name="T6" fmla="*/ 107 w 1580"/>
                <a:gd name="T7" fmla="*/ 207 h 1410"/>
                <a:gd name="T8" fmla="*/ 0 w 1580"/>
                <a:gd name="T9" fmla="*/ 317 h 1410"/>
                <a:gd name="T10" fmla="*/ 990 w 1580"/>
                <a:gd name="T11" fmla="*/ 1241 h 1410"/>
                <a:gd name="T12" fmla="*/ 1373 w 1580"/>
                <a:gd name="T13" fmla="*/ 1227 h 1410"/>
                <a:gd name="T14" fmla="*/ 1407 w 1580"/>
                <a:gd name="T15" fmla="*/ 841 h 1410"/>
                <a:gd name="T16" fmla="*/ 531 w 1580"/>
                <a:gd name="T17" fmla="*/ 0 h 1410"/>
                <a:gd name="T18" fmla="*/ 1276 w 1580"/>
                <a:gd name="T19" fmla="*/ 1120 h 1410"/>
                <a:gd name="T20" fmla="*/ 1121 w 1580"/>
                <a:gd name="T21" fmla="*/ 1165 h 1410"/>
                <a:gd name="T22" fmla="*/ 1007 w 1580"/>
                <a:gd name="T23" fmla="*/ 1055 h 1410"/>
                <a:gd name="T24" fmla="*/ 1045 w 1580"/>
                <a:gd name="T25" fmla="*/ 900 h 1410"/>
                <a:gd name="T26" fmla="*/ 1197 w 1580"/>
                <a:gd name="T27" fmla="*/ 855 h 1410"/>
                <a:gd name="T28" fmla="*/ 1314 w 1580"/>
                <a:gd name="T29" fmla="*/ 965 h 1410"/>
                <a:gd name="T30" fmla="*/ 1276 w 1580"/>
                <a:gd name="T31" fmla="*/ 112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80" h="1410">
                  <a:moveTo>
                    <a:pt x="531" y="0"/>
                  </a:moveTo>
                  <a:cubicBezTo>
                    <a:pt x="531" y="124"/>
                    <a:pt x="531" y="124"/>
                    <a:pt x="531" y="124"/>
                  </a:cubicBezTo>
                  <a:cubicBezTo>
                    <a:pt x="273" y="362"/>
                    <a:pt x="273" y="362"/>
                    <a:pt x="273" y="362"/>
                  </a:cubicBezTo>
                  <a:cubicBezTo>
                    <a:pt x="107" y="207"/>
                    <a:pt x="107" y="207"/>
                    <a:pt x="107" y="207"/>
                  </a:cubicBezTo>
                  <a:cubicBezTo>
                    <a:pt x="0" y="317"/>
                    <a:pt x="0" y="317"/>
                    <a:pt x="0" y="317"/>
                  </a:cubicBezTo>
                  <a:cubicBezTo>
                    <a:pt x="990" y="1241"/>
                    <a:pt x="990" y="1241"/>
                    <a:pt x="990" y="1241"/>
                  </a:cubicBezTo>
                  <a:cubicBezTo>
                    <a:pt x="990" y="1241"/>
                    <a:pt x="1166" y="1410"/>
                    <a:pt x="1373" y="1227"/>
                  </a:cubicBezTo>
                  <a:cubicBezTo>
                    <a:pt x="1580" y="1041"/>
                    <a:pt x="1407" y="841"/>
                    <a:pt x="1407" y="841"/>
                  </a:cubicBezTo>
                  <a:cubicBezTo>
                    <a:pt x="531" y="0"/>
                    <a:pt x="531" y="0"/>
                    <a:pt x="531" y="0"/>
                  </a:cubicBezTo>
                  <a:close/>
                  <a:moveTo>
                    <a:pt x="1276" y="1120"/>
                  </a:moveTo>
                  <a:cubicBezTo>
                    <a:pt x="1121" y="1165"/>
                    <a:pt x="1121" y="1165"/>
                    <a:pt x="1121" y="1165"/>
                  </a:cubicBezTo>
                  <a:cubicBezTo>
                    <a:pt x="1007" y="1055"/>
                    <a:pt x="1007" y="1055"/>
                    <a:pt x="1007" y="1055"/>
                  </a:cubicBezTo>
                  <a:cubicBezTo>
                    <a:pt x="1045" y="900"/>
                    <a:pt x="1045" y="900"/>
                    <a:pt x="1045" y="900"/>
                  </a:cubicBezTo>
                  <a:cubicBezTo>
                    <a:pt x="1197" y="855"/>
                    <a:pt x="1197" y="855"/>
                    <a:pt x="1197" y="855"/>
                  </a:cubicBezTo>
                  <a:cubicBezTo>
                    <a:pt x="1314" y="965"/>
                    <a:pt x="1314" y="965"/>
                    <a:pt x="1314" y="965"/>
                  </a:cubicBezTo>
                  <a:lnTo>
                    <a:pt x="1276"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7"/>
            <p:cNvSpPr>
              <a:spLocks/>
            </p:cNvSpPr>
            <p:nvPr/>
          </p:nvSpPr>
          <p:spPr bwMode="auto">
            <a:xfrm>
              <a:off x="5211763" y="4100513"/>
              <a:ext cx="1133475" cy="1144588"/>
            </a:xfrm>
            <a:custGeom>
              <a:avLst/>
              <a:gdLst>
                <a:gd name="T0" fmla="*/ 635 w 1463"/>
                <a:gd name="T1" fmla="*/ 1224 h 1476"/>
                <a:gd name="T2" fmla="*/ 828 w 1463"/>
                <a:gd name="T3" fmla="*/ 1193 h 1476"/>
                <a:gd name="T4" fmla="*/ 1132 w 1463"/>
                <a:gd name="T5" fmla="*/ 1476 h 1476"/>
                <a:gd name="T6" fmla="*/ 1239 w 1463"/>
                <a:gd name="T7" fmla="*/ 1373 h 1476"/>
                <a:gd name="T8" fmla="*/ 1080 w 1463"/>
                <a:gd name="T9" fmla="*/ 1224 h 1476"/>
                <a:gd name="T10" fmla="*/ 1332 w 1463"/>
                <a:gd name="T11" fmla="*/ 969 h 1476"/>
                <a:gd name="T12" fmla="*/ 1463 w 1463"/>
                <a:gd name="T13" fmla="*/ 969 h 1476"/>
                <a:gd name="T14" fmla="*/ 1252 w 1463"/>
                <a:gd name="T15" fmla="*/ 769 h 1476"/>
                <a:gd name="T16" fmla="*/ 1273 w 1463"/>
                <a:gd name="T17" fmla="*/ 610 h 1476"/>
                <a:gd name="T18" fmla="*/ 635 w 1463"/>
                <a:gd name="T19" fmla="*/ 0 h 1476"/>
                <a:gd name="T20" fmla="*/ 466 w 1463"/>
                <a:gd name="T21" fmla="*/ 20 h 1476"/>
                <a:gd name="T22" fmla="*/ 818 w 1463"/>
                <a:gd name="T23" fmla="*/ 369 h 1476"/>
                <a:gd name="T24" fmla="*/ 732 w 1463"/>
                <a:gd name="T25" fmla="*/ 690 h 1476"/>
                <a:gd name="T26" fmla="*/ 380 w 1463"/>
                <a:gd name="T27" fmla="*/ 797 h 1476"/>
                <a:gd name="T28" fmla="*/ 21 w 1463"/>
                <a:gd name="T29" fmla="*/ 452 h 1476"/>
                <a:gd name="T30" fmla="*/ 0 w 1463"/>
                <a:gd name="T31" fmla="*/ 610 h 1476"/>
                <a:gd name="T32" fmla="*/ 635 w 1463"/>
                <a:gd name="T33" fmla="*/ 1224 h 1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3" h="1476">
                  <a:moveTo>
                    <a:pt x="635" y="1224"/>
                  </a:moveTo>
                  <a:cubicBezTo>
                    <a:pt x="704" y="1224"/>
                    <a:pt x="766" y="1214"/>
                    <a:pt x="828" y="1193"/>
                  </a:cubicBezTo>
                  <a:cubicBezTo>
                    <a:pt x="1132" y="1476"/>
                    <a:pt x="1132" y="1476"/>
                    <a:pt x="1132" y="1476"/>
                  </a:cubicBezTo>
                  <a:cubicBezTo>
                    <a:pt x="1239" y="1373"/>
                    <a:pt x="1239" y="1373"/>
                    <a:pt x="1239" y="1373"/>
                  </a:cubicBezTo>
                  <a:cubicBezTo>
                    <a:pt x="1080" y="1224"/>
                    <a:pt x="1080" y="1224"/>
                    <a:pt x="1080" y="1224"/>
                  </a:cubicBezTo>
                  <a:cubicBezTo>
                    <a:pt x="1332" y="969"/>
                    <a:pt x="1332" y="969"/>
                    <a:pt x="1332" y="969"/>
                  </a:cubicBezTo>
                  <a:cubicBezTo>
                    <a:pt x="1463" y="969"/>
                    <a:pt x="1463" y="969"/>
                    <a:pt x="1463" y="969"/>
                  </a:cubicBezTo>
                  <a:cubicBezTo>
                    <a:pt x="1252" y="769"/>
                    <a:pt x="1252" y="769"/>
                    <a:pt x="1252" y="769"/>
                  </a:cubicBezTo>
                  <a:cubicBezTo>
                    <a:pt x="1266" y="717"/>
                    <a:pt x="1273" y="665"/>
                    <a:pt x="1273" y="610"/>
                  </a:cubicBezTo>
                  <a:cubicBezTo>
                    <a:pt x="1273" y="272"/>
                    <a:pt x="987" y="0"/>
                    <a:pt x="635" y="0"/>
                  </a:cubicBezTo>
                  <a:cubicBezTo>
                    <a:pt x="576" y="0"/>
                    <a:pt x="521" y="7"/>
                    <a:pt x="466" y="20"/>
                  </a:cubicBezTo>
                  <a:cubicBezTo>
                    <a:pt x="818" y="369"/>
                    <a:pt x="818" y="369"/>
                    <a:pt x="818" y="369"/>
                  </a:cubicBezTo>
                  <a:cubicBezTo>
                    <a:pt x="732" y="690"/>
                    <a:pt x="732" y="690"/>
                    <a:pt x="732" y="690"/>
                  </a:cubicBezTo>
                  <a:cubicBezTo>
                    <a:pt x="380" y="797"/>
                    <a:pt x="380" y="797"/>
                    <a:pt x="380" y="797"/>
                  </a:cubicBezTo>
                  <a:cubicBezTo>
                    <a:pt x="21" y="452"/>
                    <a:pt x="21" y="452"/>
                    <a:pt x="21" y="452"/>
                  </a:cubicBezTo>
                  <a:cubicBezTo>
                    <a:pt x="7" y="503"/>
                    <a:pt x="0" y="555"/>
                    <a:pt x="0" y="610"/>
                  </a:cubicBezTo>
                  <a:cubicBezTo>
                    <a:pt x="0" y="948"/>
                    <a:pt x="283" y="1224"/>
                    <a:pt x="635" y="1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8"/>
            <p:cNvSpPr>
              <a:spLocks/>
            </p:cNvSpPr>
            <p:nvPr/>
          </p:nvSpPr>
          <p:spPr bwMode="auto">
            <a:xfrm>
              <a:off x="5280025" y="4498976"/>
              <a:ext cx="1973263" cy="1677988"/>
            </a:xfrm>
            <a:custGeom>
              <a:avLst/>
              <a:gdLst>
                <a:gd name="T0" fmla="*/ 2275 w 2545"/>
                <a:gd name="T1" fmla="*/ 0 h 2163"/>
                <a:gd name="T2" fmla="*/ 1693 w 2545"/>
                <a:gd name="T3" fmla="*/ 418 h 2163"/>
                <a:gd name="T4" fmla="*/ 1817 w 2545"/>
                <a:gd name="T5" fmla="*/ 11 h 2163"/>
                <a:gd name="T6" fmla="*/ 1617 w 2545"/>
                <a:gd name="T7" fmla="*/ 201 h 2163"/>
                <a:gd name="T8" fmla="*/ 1624 w 2545"/>
                <a:gd name="T9" fmla="*/ 252 h 2163"/>
                <a:gd name="T10" fmla="*/ 1331 w 2545"/>
                <a:gd name="T11" fmla="*/ 525 h 2163"/>
                <a:gd name="T12" fmla="*/ 1279 w 2545"/>
                <a:gd name="T13" fmla="*/ 521 h 2163"/>
                <a:gd name="T14" fmla="*/ 1089 w 2545"/>
                <a:gd name="T15" fmla="*/ 701 h 2163"/>
                <a:gd name="T16" fmla="*/ 1251 w 2545"/>
                <a:gd name="T17" fmla="*/ 853 h 2163"/>
                <a:gd name="T18" fmla="*/ 451 w 2545"/>
                <a:gd name="T19" fmla="*/ 1615 h 2163"/>
                <a:gd name="T20" fmla="*/ 417 w 2545"/>
                <a:gd name="T21" fmla="*/ 1587 h 2163"/>
                <a:gd name="T22" fmla="*/ 220 w 2545"/>
                <a:gd name="T23" fmla="*/ 1753 h 2163"/>
                <a:gd name="T24" fmla="*/ 0 w 2545"/>
                <a:gd name="T25" fmla="*/ 2098 h 2163"/>
                <a:gd name="T26" fmla="*/ 65 w 2545"/>
                <a:gd name="T27" fmla="*/ 2163 h 2163"/>
                <a:gd name="T28" fmla="*/ 458 w 2545"/>
                <a:gd name="T29" fmla="*/ 1946 h 2163"/>
                <a:gd name="T30" fmla="*/ 607 w 2545"/>
                <a:gd name="T31" fmla="*/ 1773 h 2163"/>
                <a:gd name="T32" fmla="*/ 579 w 2545"/>
                <a:gd name="T33" fmla="*/ 1739 h 2163"/>
                <a:gd name="T34" fmla="*/ 1386 w 2545"/>
                <a:gd name="T35" fmla="*/ 980 h 2163"/>
                <a:gd name="T36" fmla="*/ 1548 w 2545"/>
                <a:gd name="T37" fmla="*/ 1132 h 2163"/>
                <a:gd name="T38" fmla="*/ 1741 w 2545"/>
                <a:gd name="T39" fmla="*/ 949 h 2163"/>
                <a:gd name="T40" fmla="*/ 1738 w 2545"/>
                <a:gd name="T41" fmla="*/ 911 h 2163"/>
                <a:gd name="T42" fmla="*/ 2031 w 2545"/>
                <a:gd name="T43" fmla="*/ 635 h 2163"/>
                <a:gd name="T44" fmla="*/ 2069 w 2545"/>
                <a:gd name="T45" fmla="*/ 639 h 2163"/>
                <a:gd name="T46" fmla="*/ 2545 w 2545"/>
                <a:gd name="T47" fmla="*/ 189 h 2163"/>
                <a:gd name="T48" fmla="*/ 2275 w 2545"/>
                <a:gd name="T49" fmla="*/ 0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45" h="2163">
                  <a:moveTo>
                    <a:pt x="2275" y="0"/>
                  </a:moveTo>
                  <a:cubicBezTo>
                    <a:pt x="1693" y="418"/>
                    <a:pt x="1693" y="418"/>
                    <a:pt x="1693" y="418"/>
                  </a:cubicBezTo>
                  <a:cubicBezTo>
                    <a:pt x="1817" y="11"/>
                    <a:pt x="1817" y="11"/>
                    <a:pt x="1817" y="11"/>
                  </a:cubicBezTo>
                  <a:cubicBezTo>
                    <a:pt x="1617" y="201"/>
                    <a:pt x="1617" y="201"/>
                    <a:pt x="1617" y="201"/>
                  </a:cubicBezTo>
                  <a:cubicBezTo>
                    <a:pt x="1621" y="218"/>
                    <a:pt x="1624" y="235"/>
                    <a:pt x="1624" y="252"/>
                  </a:cubicBezTo>
                  <a:cubicBezTo>
                    <a:pt x="1624" y="404"/>
                    <a:pt x="1493" y="525"/>
                    <a:pt x="1331" y="525"/>
                  </a:cubicBezTo>
                  <a:cubicBezTo>
                    <a:pt x="1314" y="525"/>
                    <a:pt x="1296" y="525"/>
                    <a:pt x="1279" y="521"/>
                  </a:cubicBezTo>
                  <a:cubicBezTo>
                    <a:pt x="1089" y="701"/>
                    <a:pt x="1089" y="701"/>
                    <a:pt x="1089" y="701"/>
                  </a:cubicBezTo>
                  <a:cubicBezTo>
                    <a:pt x="1251" y="853"/>
                    <a:pt x="1251" y="853"/>
                    <a:pt x="1251" y="853"/>
                  </a:cubicBezTo>
                  <a:cubicBezTo>
                    <a:pt x="451" y="1615"/>
                    <a:pt x="451" y="1615"/>
                    <a:pt x="451" y="1615"/>
                  </a:cubicBezTo>
                  <a:cubicBezTo>
                    <a:pt x="417" y="1587"/>
                    <a:pt x="417" y="1587"/>
                    <a:pt x="417" y="1587"/>
                  </a:cubicBezTo>
                  <a:cubicBezTo>
                    <a:pt x="220" y="1753"/>
                    <a:pt x="220" y="1753"/>
                    <a:pt x="220" y="1753"/>
                  </a:cubicBezTo>
                  <a:cubicBezTo>
                    <a:pt x="0" y="2098"/>
                    <a:pt x="0" y="2098"/>
                    <a:pt x="0" y="2098"/>
                  </a:cubicBezTo>
                  <a:cubicBezTo>
                    <a:pt x="65" y="2163"/>
                    <a:pt x="65" y="2163"/>
                    <a:pt x="65" y="2163"/>
                  </a:cubicBezTo>
                  <a:cubicBezTo>
                    <a:pt x="458" y="1946"/>
                    <a:pt x="458" y="1946"/>
                    <a:pt x="458" y="1946"/>
                  </a:cubicBezTo>
                  <a:cubicBezTo>
                    <a:pt x="607" y="1773"/>
                    <a:pt x="607" y="1773"/>
                    <a:pt x="607" y="1773"/>
                  </a:cubicBezTo>
                  <a:cubicBezTo>
                    <a:pt x="579" y="1739"/>
                    <a:pt x="579" y="1739"/>
                    <a:pt x="579" y="1739"/>
                  </a:cubicBezTo>
                  <a:cubicBezTo>
                    <a:pt x="1386" y="980"/>
                    <a:pt x="1386" y="980"/>
                    <a:pt x="1386" y="980"/>
                  </a:cubicBezTo>
                  <a:cubicBezTo>
                    <a:pt x="1548" y="1132"/>
                    <a:pt x="1548" y="1132"/>
                    <a:pt x="1548" y="1132"/>
                  </a:cubicBezTo>
                  <a:cubicBezTo>
                    <a:pt x="1741" y="949"/>
                    <a:pt x="1741" y="949"/>
                    <a:pt x="1741" y="949"/>
                  </a:cubicBezTo>
                  <a:cubicBezTo>
                    <a:pt x="1738" y="939"/>
                    <a:pt x="1738" y="925"/>
                    <a:pt x="1738" y="911"/>
                  </a:cubicBezTo>
                  <a:cubicBezTo>
                    <a:pt x="1738" y="759"/>
                    <a:pt x="1869" y="635"/>
                    <a:pt x="2031" y="635"/>
                  </a:cubicBezTo>
                  <a:cubicBezTo>
                    <a:pt x="2045" y="635"/>
                    <a:pt x="2055" y="639"/>
                    <a:pt x="2069" y="639"/>
                  </a:cubicBezTo>
                  <a:cubicBezTo>
                    <a:pt x="2275" y="444"/>
                    <a:pt x="2429" y="298"/>
                    <a:pt x="2545" y="189"/>
                  </a:cubicBezTo>
                  <a:lnTo>
                    <a:pt x="22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9"/>
            <p:cNvSpPr>
              <a:spLocks/>
            </p:cNvSpPr>
            <p:nvPr/>
          </p:nvSpPr>
          <p:spPr bwMode="auto">
            <a:xfrm>
              <a:off x="7334250" y="4256088"/>
              <a:ext cx="188913" cy="247650"/>
            </a:xfrm>
            <a:custGeom>
              <a:avLst/>
              <a:gdLst>
                <a:gd name="T0" fmla="*/ 0 w 244"/>
                <a:gd name="T1" fmla="*/ 44 h 320"/>
                <a:gd name="T2" fmla="*/ 89 w 244"/>
                <a:gd name="T3" fmla="*/ 320 h 320"/>
                <a:gd name="T4" fmla="*/ 244 w 244"/>
                <a:gd name="T5" fmla="*/ 173 h 320"/>
                <a:gd name="T6" fmla="*/ 64 w 244"/>
                <a:gd name="T7" fmla="*/ 0 h 320"/>
                <a:gd name="T8" fmla="*/ 0 w 244"/>
                <a:gd name="T9" fmla="*/ 44 h 320"/>
              </a:gdLst>
              <a:ahLst/>
              <a:cxnLst>
                <a:cxn ang="0">
                  <a:pos x="T0" y="T1"/>
                </a:cxn>
                <a:cxn ang="0">
                  <a:pos x="T2" y="T3"/>
                </a:cxn>
                <a:cxn ang="0">
                  <a:pos x="T4" y="T5"/>
                </a:cxn>
                <a:cxn ang="0">
                  <a:pos x="T6" y="T7"/>
                </a:cxn>
                <a:cxn ang="0">
                  <a:pos x="T8" y="T9"/>
                </a:cxn>
              </a:cxnLst>
              <a:rect l="0" t="0" r="r" b="b"/>
              <a:pathLst>
                <a:path w="244" h="320">
                  <a:moveTo>
                    <a:pt x="0" y="44"/>
                  </a:moveTo>
                  <a:cubicBezTo>
                    <a:pt x="89" y="320"/>
                    <a:pt x="89" y="320"/>
                    <a:pt x="89" y="320"/>
                  </a:cubicBezTo>
                  <a:cubicBezTo>
                    <a:pt x="244" y="173"/>
                    <a:pt x="244" y="173"/>
                    <a:pt x="244" y="173"/>
                  </a:cubicBezTo>
                  <a:cubicBezTo>
                    <a:pt x="174" y="105"/>
                    <a:pt x="114" y="48"/>
                    <a:pt x="64" y="0"/>
                  </a:cubicBezTo>
                  <a:lnTo>
                    <a:pt x="0"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20"/>
            <p:cNvSpPr>
              <a:spLocks/>
            </p:cNvSpPr>
            <p:nvPr/>
          </p:nvSpPr>
          <p:spPr bwMode="auto">
            <a:xfrm>
              <a:off x="6402388" y="3503613"/>
              <a:ext cx="1295400" cy="1225550"/>
            </a:xfrm>
            <a:custGeom>
              <a:avLst/>
              <a:gdLst>
                <a:gd name="T0" fmla="*/ 563 w 816"/>
                <a:gd name="T1" fmla="*/ 481 h 772"/>
                <a:gd name="T2" fmla="*/ 816 w 816"/>
                <a:gd name="T3" fmla="*/ 304 h 772"/>
                <a:gd name="T4" fmla="*/ 512 w 816"/>
                <a:gd name="T5" fmla="*/ 304 h 772"/>
                <a:gd name="T6" fmla="*/ 405 w 816"/>
                <a:gd name="T7" fmla="*/ 0 h 772"/>
                <a:gd name="T8" fmla="*/ 310 w 816"/>
                <a:gd name="T9" fmla="*/ 304 h 772"/>
                <a:gd name="T10" fmla="*/ 0 w 816"/>
                <a:gd name="T11" fmla="*/ 304 h 772"/>
                <a:gd name="T12" fmla="*/ 247 w 816"/>
                <a:gd name="T13" fmla="*/ 481 h 772"/>
                <a:gd name="T14" fmla="*/ 158 w 816"/>
                <a:gd name="T15" fmla="*/ 772 h 772"/>
                <a:gd name="T16" fmla="*/ 405 w 816"/>
                <a:gd name="T17" fmla="*/ 595 h 772"/>
                <a:gd name="T18" fmla="*/ 658 w 816"/>
                <a:gd name="T19" fmla="*/ 772 h 772"/>
                <a:gd name="T20" fmla="*/ 563 w 816"/>
                <a:gd name="T21" fmla="*/ 481 h 772"/>
                <a:gd name="T22" fmla="*/ 563 w 816"/>
                <a:gd name="T23" fmla="*/ 481 h 772"/>
                <a:gd name="T24" fmla="*/ 563 w 816"/>
                <a:gd name="T25" fmla="*/ 481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6" h="772">
                  <a:moveTo>
                    <a:pt x="563" y="481"/>
                  </a:moveTo>
                  <a:lnTo>
                    <a:pt x="816" y="304"/>
                  </a:lnTo>
                  <a:lnTo>
                    <a:pt x="512" y="304"/>
                  </a:lnTo>
                  <a:lnTo>
                    <a:pt x="405" y="0"/>
                  </a:lnTo>
                  <a:lnTo>
                    <a:pt x="310" y="304"/>
                  </a:lnTo>
                  <a:lnTo>
                    <a:pt x="0" y="304"/>
                  </a:lnTo>
                  <a:lnTo>
                    <a:pt x="247" y="481"/>
                  </a:lnTo>
                  <a:lnTo>
                    <a:pt x="158" y="772"/>
                  </a:lnTo>
                  <a:lnTo>
                    <a:pt x="405" y="595"/>
                  </a:lnTo>
                  <a:lnTo>
                    <a:pt x="658" y="772"/>
                  </a:lnTo>
                  <a:lnTo>
                    <a:pt x="563" y="481"/>
                  </a:lnTo>
                  <a:lnTo>
                    <a:pt x="563" y="481"/>
                  </a:lnTo>
                  <a:lnTo>
                    <a:pt x="563" y="4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6796175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custDataLst>
              <p:tags r:id="rId2"/>
            </p:custDataLst>
          </p:nvPr>
        </p:nvSpPr>
        <p:spPr bwMode="auto">
          <a:xfrm>
            <a:off x="529182" y="2464229"/>
            <a:ext cx="11138943" cy="380163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defTabSz="913788" fontAlgn="base">
              <a:spcBef>
                <a:spcPts val="600"/>
              </a:spcBef>
              <a:spcAft>
                <a:spcPts val="600"/>
              </a:spcAft>
            </a:pPr>
            <a:endParaRPr lang="en-US" sz="2000" dirty="0">
              <a:ln>
                <a:solidFill>
                  <a:schemeClr val="bg1">
                    <a:alpha val="0"/>
                  </a:schemeClr>
                </a:solidFill>
              </a:ln>
              <a:solidFill>
                <a:schemeClr val="bg2">
                  <a:lumMod val="50000"/>
                  <a:alpha val="99000"/>
                </a:schemeClr>
              </a:solidFill>
            </a:endParaRPr>
          </a:p>
        </p:txBody>
      </p:sp>
      <p:grpSp>
        <p:nvGrpSpPr>
          <p:cNvPr id="87" name="Group 86"/>
          <p:cNvGrpSpPr/>
          <p:nvPr/>
        </p:nvGrpSpPr>
        <p:grpSpPr>
          <a:xfrm>
            <a:off x="9889805" y="4841697"/>
            <a:ext cx="760358" cy="748234"/>
            <a:chOff x="5938838" y="5600700"/>
            <a:chExt cx="2090737" cy="2057400"/>
          </a:xfrm>
        </p:grpSpPr>
        <p:sp>
          <p:nvSpPr>
            <p:cNvPr id="93" name="Freeform 6"/>
            <p:cNvSpPr>
              <a:spLocks/>
            </p:cNvSpPr>
            <p:nvPr/>
          </p:nvSpPr>
          <p:spPr bwMode="auto">
            <a:xfrm>
              <a:off x="6061075" y="5722938"/>
              <a:ext cx="1828800" cy="1824038"/>
            </a:xfrm>
            <a:custGeom>
              <a:avLst/>
              <a:gdLst>
                <a:gd name="T0" fmla="*/ 34 w 3145"/>
                <a:gd name="T1" fmla="*/ 531 h 3133"/>
                <a:gd name="T2" fmla="*/ 1591 w 3145"/>
                <a:gd name="T3" fmla="*/ 0 h 3133"/>
                <a:gd name="T4" fmla="*/ 1591 w 3145"/>
                <a:gd name="T5" fmla="*/ 0 h 3133"/>
                <a:gd name="T6" fmla="*/ 3145 w 3145"/>
                <a:gd name="T7" fmla="*/ 531 h 3133"/>
                <a:gd name="T8" fmla="*/ 3145 w 3145"/>
                <a:gd name="T9" fmla="*/ 2589 h 3133"/>
                <a:gd name="T10" fmla="*/ 3024 w 3145"/>
                <a:gd name="T11" fmla="*/ 2837 h 3133"/>
                <a:gd name="T12" fmla="*/ 2384 w 3145"/>
                <a:gd name="T13" fmla="*/ 3005 h 3133"/>
                <a:gd name="T14" fmla="*/ 960 w 3145"/>
                <a:gd name="T15" fmla="*/ 3133 h 3133"/>
                <a:gd name="T16" fmla="*/ 0 w 3145"/>
                <a:gd name="T17" fmla="*/ 2597 h 3133"/>
                <a:gd name="T18" fmla="*/ 34 w 3145"/>
                <a:gd name="T19" fmla="*/ 531 h 3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5" h="3133">
                  <a:moveTo>
                    <a:pt x="34" y="531"/>
                  </a:moveTo>
                  <a:cubicBezTo>
                    <a:pt x="34" y="238"/>
                    <a:pt x="731" y="0"/>
                    <a:pt x="1591" y="0"/>
                  </a:cubicBezTo>
                  <a:cubicBezTo>
                    <a:pt x="1591" y="0"/>
                    <a:pt x="1591" y="0"/>
                    <a:pt x="1591" y="0"/>
                  </a:cubicBezTo>
                  <a:cubicBezTo>
                    <a:pt x="2445" y="0"/>
                    <a:pt x="3145" y="238"/>
                    <a:pt x="3145" y="531"/>
                  </a:cubicBezTo>
                  <a:cubicBezTo>
                    <a:pt x="3145" y="2589"/>
                    <a:pt x="3145" y="2589"/>
                    <a:pt x="3145" y="2589"/>
                  </a:cubicBezTo>
                  <a:cubicBezTo>
                    <a:pt x="3024" y="2837"/>
                    <a:pt x="3024" y="2837"/>
                    <a:pt x="3024" y="2837"/>
                  </a:cubicBezTo>
                  <a:cubicBezTo>
                    <a:pt x="2384" y="3005"/>
                    <a:pt x="2384" y="3005"/>
                    <a:pt x="2384" y="3005"/>
                  </a:cubicBezTo>
                  <a:cubicBezTo>
                    <a:pt x="960" y="3133"/>
                    <a:pt x="960" y="3133"/>
                    <a:pt x="960" y="3133"/>
                  </a:cubicBezTo>
                  <a:cubicBezTo>
                    <a:pt x="0" y="2597"/>
                    <a:pt x="0" y="2597"/>
                    <a:pt x="0" y="2597"/>
                  </a:cubicBezTo>
                  <a:lnTo>
                    <a:pt x="34" y="531"/>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4" name="Freeform 7"/>
            <p:cNvSpPr>
              <a:spLocks noEditPoints="1"/>
            </p:cNvSpPr>
            <p:nvPr/>
          </p:nvSpPr>
          <p:spPr bwMode="auto">
            <a:xfrm>
              <a:off x="5938838" y="5600700"/>
              <a:ext cx="2090737" cy="2057400"/>
            </a:xfrm>
            <a:custGeom>
              <a:avLst/>
              <a:gdLst>
                <a:gd name="T0" fmla="*/ 3356 w 3594"/>
                <a:gd name="T1" fmla="*/ 382 h 3535"/>
                <a:gd name="T2" fmla="*/ 1800 w 3594"/>
                <a:gd name="T3" fmla="*/ 0 h 3535"/>
                <a:gd name="T4" fmla="*/ 655 w 3594"/>
                <a:gd name="T5" fmla="*/ 165 h 3535"/>
                <a:gd name="T6" fmla="*/ 238 w 3594"/>
                <a:gd name="T7" fmla="*/ 382 h 3535"/>
                <a:gd name="T8" fmla="*/ 0 w 3594"/>
                <a:gd name="T9" fmla="*/ 833 h 3535"/>
                <a:gd name="T10" fmla="*/ 0 w 3594"/>
                <a:gd name="T11" fmla="*/ 2598 h 3535"/>
                <a:gd name="T12" fmla="*/ 214 w 3594"/>
                <a:gd name="T13" fmla="*/ 3069 h 3535"/>
                <a:gd name="T14" fmla="*/ 1800 w 3594"/>
                <a:gd name="T15" fmla="*/ 3535 h 3535"/>
                <a:gd name="T16" fmla="*/ 2282 w 3594"/>
                <a:gd name="T17" fmla="*/ 3505 h 3535"/>
                <a:gd name="T18" fmla="*/ 3373 w 3594"/>
                <a:gd name="T19" fmla="*/ 3077 h 3535"/>
                <a:gd name="T20" fmla="*/ 3379 w 3594"/>
                <a:gd name="T21" fmla="*/ 3077 h 3535"/>
                <a:gd name="T22" fmla="*/ 3594 w 3594"/>
                <a:gd name="T23" fmla="*/ 2606 h 3535"/>
                <a:gd name="T24" fmla="*/ 3594 w 3594"/>
                <a:gd name="T25" fmla="*/ 1655 h 3535"/>
                <a:gd name="T26" fmla="*/ 3594 w 3594"/>
                <a:gd name="T27" fmla="*/ 1655 h 3535"/>
                <a:gd name="T28" fmla="*/ 3594 w 3594"/>
                <a:gd name="T29" fmla="*/ 833 h 3535"/>
                <a:gd name="T30" fmla="*/ 3356 w 3594"/>
                <a:gd name="T31" fmla="*/ 382 h 3535"/>
                <a:gd name="T32" fmla="*/ 1800 w 3594"/>
                <a:gd name="T33" fmla="*/ 332 h 3535"/>
                <a:gd name="T34" fmla="*/ 3266 w 3594"/>
                <a:gd name="T35" fmla="*/ 833 h 3535"/>
                <a:gd name="T36" fmla="*/ 1800 w 3594"/>
                <a:gd name="T37" fmla="*/ 1337 h 3535"/>
                <a:gd name="T38" fmla="*/ 331 w 3594"/>
                <a:gd name="T39" fmla="*/ 833 h 3535"/>
                <a:gd name="T40" fmla="*/ 1800 w 3594"/>
                <a:gd name="T41" fmla="*/ 332 h 3535"/>
                <a:gd name="T42" fmla="*/ 331 w 3594"/>
                <a:gd name="T43" fmla="*/ 1436 h 3535"/>
                <a:gd name="T44" fmla="*/ 331 w 3594"/>
                <a:gd name="T45" fmla="*/ 1179 h 3535"/>
                <a:gd name="T46" fmla="*/ 331 w 3594"/>
                <a:gd name="T47" fmla="*/ 1179 h 3535"/>
                <a:gd name="T48" fmla="*/ 460 w 3594"/>
                <a:gd name="T49" fmla="*/ 1269 h 3535"/>
                <a:gd name="T50" fmla="*/ 1800 w 3594"/>
                <a:gd name="T51" fmla="*/ 1533 h 3535"/>
                <a:gd name="T52" fmla="*/ 2887 w 3594"/>
                <a:gd name="T53" fmla="*/ 1376 h 3535"/>
                <a:gd name="T54" fmla="*/ 3256 w 3594"/>
                <a:gd name="T55" fmla="*/ 1189 h 3535"/>
                <a:gd name="T56" fmla="*/ 3266 w 3594"/>
                <a:gd name="T57" fmla="*/ 1179 h 3535"/>
                <a:gd name="T58" fmla="*/ 3266 w 3594"/>
                <a:gd name="T59" fmla="*/ 1539 h 3535"/>
                <a:gd name="T60" fmla="*/ 3266 w 3594"/>
                <a:gd name="T61" fmla="*/ 1635 h 3535"/>
                <a:gd name="T62" fmla="*/ 3266 w 3594"/>
                <a:gd name="T63" fmla="*/ 2468 h 3535"/>
                <a:gd name="T64" fmla="*/ 3266 w 3594"/>
                <a:gd name="T65" fmla="*/ 2773 h 3535"/>
                <a:gd name="T66" fmla="*/ 3010 w 3594"/>
                <a:gd name="T67" fmla="*/ 3003 h 3535"/>
                <a:gd name="T68" fmla="*/ 2288 w 3594"/>
                <a:gd name="T69" fmla="*/ 3171 h 3535"/>
                <a:gd name="T70" fmla="*/ 1800 w 3594"/>
                <a:gd name="T71" fmla="*/ 3204 h 3535"/>
                <a:gd name="T72" fmla="*/ 1800 w 3594"/>
                <a:gd name="T73" fmla="*/ 3204 h 3535"/>
                <a:gd name="T74" fmla="*/ 331 w 3594"/>
                <a:gd name="T75" fmla="*/ 2598 h 3535"/>
                <a:gd name="T76" fmla="*/ 331 w 3594"/>
                <a:gd name="T77" fmla="*/ 2379 h 3535"/>
                <a:gd name="T78" fmla="*/ 331 w 3594"/>
                <a:gd name="T79" fmla="*/ 1436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4" h="3535">
                  <a:moveTo>
                    <a:pt x="3356" y="382"/>
                  </a:moveTo>
                  <a:cubicBezTo>
                    <a:pt x="3000" y="111"/>
                    <a:pt x="2455" y="10"/>
                    <a:pt x="1800" y="0"/>
                  </a:cubicBezTo>
                  <a:cubicBezTo>
                    <a:pt x="1361" y="0"/>
                    <a:pt x="964" y="60"/>
                    <a:pt x="655" y="165"/>
                  </a:cubicBezTo>
                  <a:cubicBezTo>
                    <a:pt x="496" y="221"/>
                    <a:pt x="359" y="284"/>
                    <a:pt x="238" y="382"/>
                  </a:cubicBezTo>
                  <a:cubicBezTo>
                    <a:pt x="121" y="471"/>
                    <a:pt x="0" y="626"/>
                    <a:pt x="0" y="833"/>
                  </a:cubicBezTo>
                  <a:cubicBezTo>
                    <a:pt x="0" y="2598"/>
                    <a:pt x="0" y="2598"/>
                    <a:pt x="0" y="2598"/>
                  </a:cubicBezTo>
                  <a:cubicBezTo>
                    <a:pt x="0" y="2795"/>
                    <a:pt x="97" y="2960"/>
                    <a:pt x="214" y="3069"/>
                  </a:cubicBezTo>
                  <a:cubicBezTo>
                    <a:pt x="567" y="3395"/>
                    <a:pt x="1133" y="3525"/>
                    <a:pt x="1800" y="3535"/>
                  </a:cubicBezTo>
                  <a:cubicBezTo>
                    <a:pt x="1962" y="3535"/>
                    <a:pt x="2131" y="3525"/>
                    <a:pt x="2282" y="3505"/>
                  </a:cubicBezTo>
                  <a:cubicBezTo>
                    <a:pt x="2282" y="3505"/>
                    <a:pt x="3096" y="3358"/>
                    <a:pt x="3373" y="3077"/>
                  </a:cubicBezTo>
                  <a:cubicBezTo>
                    <a:pt x="3379" y="3077"/>
                    <a:pt x="3379" y="3077"/>
                    <a:pt x="3379" y="3077"/>
                  </a:cubicBezTo>
                  <a:cubicBezTo>
                    <a:pt x="3496" y="2968"/>
                    <a:pt x="3594" y="2803"/>
                    <a:pt x="3594" y="2606"/>
                  </a:cubicBezTo>
                  <a:cubicBezTo>
                    <a:pt x="3594" y="2606"/>
                    <a:pt x="3594" y="2606"/>
                    <a:pt x="3594" y="1655"/>
                  </a:cubicBezTo>
                  <a:cubicBezTo>
                    <a:pt x="3594" y="1655"/>
                    <a:pt x="3594" y="1655"/>
                    <a:pt x="3594" y="1655"/>
                  </a:cubicBezTo>
                  <a:cubicBezTo>
                    <a:pt x="3594" y="833"/>
                    <a:pt x="3594" y="833"/>
                    <a:pt x="3594" y="833"/>
                  </a:cubicBezTo>
                  <a:cubicBezTo>
                    <a:pt x="3594" y="626"/>
                    <a:pt x="3473" y="471"/>
                    <a:pt x="3356" y="382"/>
                  </a:cubicBezTo>
                  <a:close/>
                  <a:moveTo>
                    <a:pt x="1800" y="332"/>
                  </a:moveTo>
                  <a:cubicBezTo>
                    <a:pt x="2605" y="332"/>
                    <a:pt x="3266" y="557"/>
                    <a:pt x="3266" y="833"/>
                  </a:cubicBezTo>
                  <a:cubicBezTo>
                    <a:pt x="3266" y="1112"/>
                    <a:pt x="2605" y="1337"/>
                    <a:pt x="1800" y="1337"/>
                  </a:cubicBezTo>
                  <a:cubicBezTo>
                    <a:pt x="988" y="1337"/>
                    <a:pt x="331" y="1112"/>
                    <a:pt x="331" y="833"/>
                  </a:cubicBezTo>
                  <a:cubicBezTo>
                    <a:pt x="331" y="557"/>
                    <a:pt x="988" y="332"/>
                    <a:pt x="1800" y="332"/>
                  </a:cubicBezTo>
                  <a:close/>
                  <a:moveTo>
                    <a:pt x="331" y="1436"/>
                  </a:moveTo>
                  <a:cubicBezTo>
                    <a:pt x="331" y="1179"/>
                    <a:pt x="331" y="1179"/>
                    <a:pt x="331" y="1179"/>
                  </a:cubicBezTo>
                  <a:cubicBezTo>
                    <a:pt x="331" y="1179"/>
                    <a:pt x="331" y="1179"/>
                    <a:pt x="331" y="1179"/>
                  </a:cubicBezTo>
                  <a:cubicBezTo>
                    <a:pt x="369" y="1211"/>
                    <a:pt x="413" y="1243"/>
                    <a:pt x="460" y="1269"/>
                  </a:cubicBezTo>
                  <a:cubicBezTo>
                    <a:pt x="764" y="1436"/>
                    <a:pt x="1242" y="1530"/>
                    <a:pt x="1800" y="1533"/>
                  </a:cubicBezTo>
                  <a:cubicBezTo>
                    <a:pt x="2216" y="1533"/>
                    <a:pt x="2599" y="1476"/>
                    <a:pt x="2887" y="1376"/>
                  </a:cubicBezTo>
                  <a:cubicBezTo>
                    <a:pt x="3034" y="1327"/>
                    <a:pt x="3155" y="1265"/>
                    <a:pt x="3256" y="1189"/>
                  </a:cubicBezTo>
                  <a:cubicBezTo>
                    <a:pt x="3258" y="1185"/>
                    <a:pt x="3262" y="1181"/>
                    <a:pt x="3266" y="1179"/>
                  </a:cubicBezTo>
                  <a:cubicBezTo>
                    <a:pt x="3266" y="1539"/>
                    <a:pt x="3266" y="1539"/>
                    <a:pt x="3266" y="1539"/>
                  </a:cubicBezTo>
                  <a:cubicBezTo>
                    <a:pt x="3266" y="1635"/>
                    <a:pt x="3266" y="1635"/>
                    <a:pt x="3266" y="1635"/>
                  </a:cubicBezTo>
                  <a:cubicBezTo>
                    <a:pt x="3266" y="2468"/>
                    <a:pt x="3266" y="2468"/>
                    <a:pt x="3266" y="2468"/>
                  </a:cubicBezTo>
                  <a:cubicBezTo>
                    <a:pt x="3266" y="2773"/>
                    <a:pt x="3266" y="2773"/>
                    <a:pt x="3266" y="2773"/>
                  </a:cubicBezTo>
                  <a:cubicBezTo>
                    <a:pt x="3246" y="2822"/>
                    <a:pt x="3189" y="2908"/>
                    <a:pt x="3010" y="3003"/>
                  </a:cubicBezTo>
                  <a:cubicBezTo>
                    <a:pt x="2562" y="3141"/>
                    <a:pt x="2288" y="3171"/>
                    <a:pt x="2288" y="3171"/>
                  </a:cubicBezTo>
                  <a:cubicBezTo>
                    <a:pt x="2137" y="3194"/>
                    <a:pt x="1966" y="3204"/>
                    <a:pt x="1800" y="3204"/>
                  </a:cubicBezTo>
                  <a:cubicBezTo>
                    <a:pt x="1800" y="3204"/>
                    <a:pt x="1800" y="3204"/>
                    <a:pt x="1800" y="3204"/>
                  </a:cubicBezTo>
                  <a:cubicBezTo>
                    <a:pt x="988" y="3204"/>
                    <a:pt x="331" y="2932"/>
                    <a:pt x="331" y="2598"/>
                  </a:cubicBezTo>
                  <a:cubicBezTo>
                    <a:pt x="331" y="2510"/>
                    <a:pt x="331" y="2439"/>
                    <a:pt x="331" y="2379"/>
                  </a:cubicBezTo>
                  <a:lnTo>
                    <a:pt x="331" y="1436"/>
                  </a:ln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320040" rIns="91440" bIns="0" numCol="1" anchor="t" anchorCtr="0" compatLnSpc="1">
              <a:prstTxWarp prst="textNoShape">
                <a:avLst/>
              </a:prstTxWarp>
            </a:bodyPr>
            <a:lstStyle/>
            <a:p>
              <a:r>
                <a:rPr lang="en-US" sz="1100" dirty="0" smtClean="0">
                  <a:ln>
                    <a:solidFill>
                      <a:schemeClr val="bg1">
                        <a:alpha val="0"/>
                      </a:schemeClr>
                    </a:solidFill>
                  </a:ln>
                  <a:gradFill>
                    <a:gsLst>
                      <a:gs pos="0">
                        <a:srgbClr val="595959"/>
                      </a:gs>
                      <a:gs pos="86000">
                        <a:srgbClr val="595959"/>
                      </a:gs>
                    </a:gsLst>
                    <a:lin ang="5400000" scaled="0"/>
                  </a:gradFill>
                </a:rPr>
                <a:t>SQL</a:t>
              </a:r>
              <a:br>
                <a:rPr lang="en-US" sz="1100" dirty="0" smtClean="0">
                  <a:ln>
                    <a:solidFill>
                      <a:schemeClr val="bg1">
                        <a:alpha val="0"/>
                      </a:schemeClr>
                    </a:solidFill>
                  </a:ln>
                  <a:gradFill>
                    <a:gsLst>
                      <a:gs pos="0">
                        <a:srgbClr val="595959"/>
                      </a:gs>
                      <a:gs pos="86000">
                        <a:srgbClr val="595959"/>
                      </a:gs>
                    </a:gsLst>
                    <a:lin ang="5400000" scaled="0"/>
                  </a:gradFill>
                </a:rPr>
              </a:br>
              <a:r>
                <a:rPr lang="en-US" sz="1100" dirty="0" smtClean="0">
                  <a:ln>
                    <a:solidFill>
                      <a:schemeClr val="bg1">
                        <a:alpha val="0"/>
                      </a:schemeClr>
                    </a:solidFill>
                  </a:ln>
                  <a:gradFill>
                    <a:gsLst>
                      <a:gs pos="0">
                        <a:srgbClr val="595959"/>
                      </a:gs>
                      <a:gs pos="86000">
                        <a:srgbClr val="595959"/>
                      </a:gs>
                    </a:gsLst>
                    <a:lin ang="5400000" scaled="0"/>
                  </a:gradFill>
                </a:rPr>
                <a:t>Azure</a:t>
              </a:r>
              <a:endParaRPr lang="en-US" sz="1100" dirty="0">
                <a:ln>
                  <a:solidFill>
                    <a:schemeClr val="bg1">
                      <a:alpha val="0"/>
                    </a:schemeClr>
                  </a:solidFill>
                </a:ln>
                <a:gradFill>
                  <a:gsLst>
                    <a:gs pos="0">
                      <a:srgbClr val="595959"/>
                    </a:gs>
                    <a:gs pos="86000">
                      <a:srgbClr val="595959"/>
                    </a:gs>
                  </a:gsLst>
                  <a:lin ang="5400000" scaled="0"/>
                </a:gradFill>
              </a:endParaRPr>
            </a:p>
          </p:txBody>
        </p:sp>
      </p:grpSp>
      <p:grpSp>
        <p:nvGrpSpPr>
          <p:cNvPr id="80" name="Group 79"/>
          <p:cNvGrpSpPr/>
          <p:nvPr/>
        </p:nvGrpSpPr>
        <p:grpSpPr>
          <a:xfrm>
            <a:off x="10171917" y="4886963"/>
            <a:ext cx="760358" cy="748234"/>
            <a:chOff x="5938838" y="5600701"/>
            <a:chExt cx="2090737" cy="2057401"/>
          </a:xfrm>
        </p:grpSpPr>
        <p:sp>
          <p:nvSpPr>
            <p:cNvPr id="84" name="Freeform 6"/>
            <p:cNvSpPr>
              <a:spLocks/>
            </p:cNvSpPr>
            <p:nvPr/>
          </p:nvSpPr>
          <p:spPr bwMode="auto">
            <a:xfrm>
              <a:off x="6061075" y="5722938"/>
              <a:ext cx="1828800" cy="1824038"/>
            </a:xfrm>
            <a:custGeom>
              <a:avLst/>
              <a:gdLst>
                <a:gd name="T0" fmla="*/ 34 w 3145"/>
                <a:gd name="T1" fmla="*/ 531 h 3133"/>
                <a:gd name="T2" fmla="*/ 1591 w 3145"/>
                <a:gd name="T3" fmla="*/ 0 h 3133"/>
                <a:gd name="T4" fmla="*/ 1591 w 3145"/>
                <a:gd name="T5" fmla="*/ 0 h 3133"/>
                <a:gd name="T6" fmla="*/ 3145 w 3145"/>
                <a:gd name="T7" fmla="*/ 531 h 3133"/>
                <a:gd name="T8" fmla="*/ 3145 w 3145"/>
                <a:gd name="T9" fmla="*/ 2589 h 3133"/>
                <a:gd name="T10" fmla="*/ 3024 w 3145"/>
                <a:gd name="T11" fmla="*/ 2837 h 3133"/>
                <a:gd name="T12" fmla="*/ 2384 w 3145"/>
                <a:gd name="T13" fmla="*/ 3005 h 3133"/>
                <a:gd name="T14" fmla="*/ 960 w 3145"/>
                <a:gd name="T15" fmla="*/ 3133 h 3133"/>
                <a:gd name="T16" fmla="*/ 0 w 3145"/>
                <a:gd name="T17" fmla="*/ 2597 h 3133"/>
                <a:gd name="T18" fmla="*/ 34 w 3145"/>
                <a:gd name="T19" fmla="*/ 531 h 3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5" h="3133">
                  <a:moveTo>
                    <a:pt x="34" y="531"/>
                  </a:moveTo>
                  <a:cubicBezTo>
                    <a:pt x="34" y="238"/>
                    <a:pt x="731" y="0"/>
                    <a:pt x="1591" y="0"/>
                  </a:cubicBezTo>
                  <a:cubicBezTo>
                    <a:pt x="1591" y="0"/>
                    <a:pt x="1591" y="0"/>
                    <a:pt x="1591" y="0"/>
                  </a:cubicBezTo>
                  <a:cubicBezTo>
                    <a:pt x="2445" y="0"/>
                    <a:pt x="3145" y="238"/>
                    <a:pt x="3145" y="531"/>
                  </a:cubicBezTo>
                  <a:cubicBezTo>
                    <a:pt x="3145" y="2589"/>
                    <a:pt x="3145" y="2589"/>
                    <a:pt x="3145" y="2589"/>
                  </a:cubicBezTo>
                  <a:cubicBezTo>
                    <a:pt x="3024" y="2837"/>
                    <a:pt x="3024" y="2837"/>
                    <a:pt x="3024" y="2837"/>
                  </a:cubicBezTo>
                  <a:cubicBezTo>
                    <a:pt x="2384" y="3005"/>
                    <a:pt x="2384" y="3005"/>
                    <a:pt x="2384" y="3005"/>
                  </a:cubicBezTo>
                  <a:cubicBezTo>
                    <a:pt x="960" y="3133"/>
                    <a:pt x="960" y="3133"/>
                    <a:pt x="960" y="3133"/>
                  </a:cubicBezTo>
                  <a:cubicBezTo>
                    <a:pt x="0" y="2597"/>
                    <a:pt x="0" y="2597"/>
                    <a:pt x="0" y="2597"/>
                  </a:cubicBezTo>
                  <a:lnTo>
                    <a:pt x="34" y="531"/>
                  </a:lnTo>
                  <a:close/>
                </a:path>
              </a:pathLst>
            </a:cu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7"/>
            <p:cNvSpPr>
              <a:spLocks noEditPoints="1"/>
            </p:cNvSpPr>
            <p:nvPr/>
          </p:nvSpPr>
          <p:spPr bwMode="auto">
            <a:xfrm>
              <a:off x="5938838" y="5600701"/>
              <a:ext cx="2090737" cy="2057401"/>
            </a:xfrm>
            <a:custGeom>
              <a:avLst/>
              <a:gdLst>
                <a:gd name="T0" fmla="*/ 3356 w 3594"/>
                <a:gd name="T1" fmla="*/ 382 h 3535"/>
                <a:gd name="T2" fmla="*/ 1800 w 3594"/>
                <a:gd name="T3" fmla="*/ 0 h 3535"/>
                <a:gd name="T4" fmla="*/ 655 w 3594"/>
                <a:gd name="T5" fmla="*/ 165 h 3535"/>
                <a:gd name="T6" fmla="*/ 238 w 3594"/>
                <a:gd name="T7" fmla="*/ 382 h 3535"/>
                <a:gd name="T8" fmla="*/ 0 w 3594"/>
                <a:gd name="T9" fmla="*/ 833 h 3535"/>
                <a:gd name="T10" fmla="*/ 0 w 3594"/>
                <a:gd name="T11" fmla="*/ 2598 h 3535"/>
                <a:gd name="T12" fmla="*/ 214 w 3594"/>
                <a:gd name="T13" fmla="*/ 3069 h 3535"/>
                <a:gd name="T14" fmla="*/ 1800 w 3594"/>
                <a:gd name="T15" fmla="*/ 3535 h 3535"/>
                <a:gd name="T16" fmla="*/ 2282 w 3594"/>
                <a:gd name="T17" fmla="*/ 3505 h 3535"/>
                <a:gd name="T18" fmla="*/ 3373 w 3594"/>
                <a:gd name="T19" fmla="*/ 3077 h 3535"/>
                <a:gd name="T20" fmla="*/ 3379 w 3594"/>
                <a:gd name="T21" fmla="*/ 3077 h 3535"/>
                <a:gd name="T22" fmla="*/ 3594 w 3594"/>
                <a:gd name="T23" fmla="*/ 2606 h 3535"/>
                <a:gd name="T24" fmla="*/ 3594 w 3594"/>
                <a:gd name="T25" fmla="*/ 1655 h 3535"/>
                <a:gd name="T26" fmla="*/ 3594 w 3594"/>
                <a:gd name="T27" fmla="*/ 1655 h 3535"/>
                <a:gd name="T28" fmla="*/ 3594 w 3594"/>
                <a:gd name="T29" fmla="*/ 833 h 3535"/>
                <a:gd name="T30" fmla="*/ 3356 w 3594"/>
                <a:gd name="T31" fmla="*/ 382 h 3535"/>
                <a:gd name="T32" fmla="*/ 1800 w 3594"/>
                <a:gd name="T33" fmla="*/ 332 h 3535"/>
                <a:gd name="T34" fmla="*/ 3266 w 3594"/>
                <a:gd name="T35" fmla="*/ 833 h 3535"/>
                <a:gd name="T36" fmla="*/ 1800 w 3594"/>
                <a:gd name="T37" fmla="*/ 1337 h 3535"/>
                <a:gd name="T38" fmla="*/ 331 w 3594"/>
                <a:gd name="T39" fmla="*/ 833 h 3535"/>
                <a:gd name="T40" fmla="*/ 1800 w 3594"/>
                <a:gd name="T41" fmla="*/ 332 h 3535"/>
                <a:gd name="T42" fmla="*/ 331 w 3594"/>
                <a:gd name="T43" fmla="*/ 1436 h 3535"/>
                <a:gd name="T44" fmla="*/ 331 w 3594"/>
                <a:gd name="T45" fmla="*/ 1179 h 3535"/>
                <a:gd name="T46" fmla="*/ 331 w 3594"/>
                <a:gd name="T47" fmla="*/ 1179 h 3535"/>
                <a:gd name="T48" fmla="*/ 460 w 3594"/>
                <a:gd name="T49" fmla="*/ 1269 h 3535"/>
                <a:gd name="T50" fmla="*/ 1800 w 3594"/>
                <a:gd name="T51" fmla="*/ 1533 h 3535"/>
                <a:gd name="T52" fmla="*/ 2887 w 3594"/>
                <a:gd name="T53" fmla="*/ 1376 h 3535"/>
                <a:gd name="T54" fmla="*/ 3256 w 3594"/>
                <a:gd name="T55" fmla="*/ 1189 h 3535"/>
                <a:gd name="T56" fmla="*/ 3266 w 3594"/>
                <a:gd name="T57" fmla="*/ 1179 h 3535"/>
                <a:gd name="T58" fmla="*/ 3266 w 3594"/>
                <a:gd name="T59" fmla="*/ 1539 h 3535"/>
                <a:gd name="T60" fmla="*/ 3266 w 3594"/>
                <a:gd name="T61" fmla="*/ 1635 h 3535"/>
                <a:gd name="T62" fmla="*/ 3266 w 3594"/>
                <a:gd name="T63" fmla="*/ 2468 h 3535"/>
                <a:gd name="T64" fmla="*/ 3266 w 3594"/>
                <a:gd name="T65" fmla="*/ 2773 h 3535"/>
                <a:gd name="T66" fmla="*/ 3010 w 3594"/>
                <a:gd name="T67" fmla="*/ 3003 h 3535"/>
                <a:gd name="T68" fmla="*/ 2288 w 3594"/>
                <a:gd name="T69" fmla="*/ 3171 h 3535"/>
                <a:gd name="T70" fmla="*/ 1800 w 3594"/>
                <a:gd name="T71" fmla="*/ 3204 h 3535"/>
                <a:gd name="T72" fmla="*/ 1800 w 3594"/>
                <a:gd name="T73" fmla="*/ 3204 h 3535"/>
                <a:gd name="T74" fmla="*/ 331 w 3594"/>
                <a:gd name="T75" fmla="*/ 2598 h 3535"/>
                <a:gd name="T76" fmla="*/ 331 w 3594"/>
                <a:gd name="T77" fmla="*/ 2379 h 3535"/>
                <a:gd name="T78" fmla="*/ 331 w 3594"/>
                <a:gd name="T79" fmla="*/ 1436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4" h="3535">
                  <a:moveTo>
                    <a:pt x="3356" y="382"/>
                  </a:moveTo>
                  <a:cubicBezTo>
                    <a:pt x="3000" y="111"/>
                    <a:pt x="2455" y="10"/>
                    <a:pt x="1800" y="0"/>
                  </a:cubicBezTo>
                  <a:cubicBezTo>
                    <a:pt x="1361" y="0"/>
                    <a:pt x="964" y="60"/>
                    <a:pt x="655" y="165"/>
                  </a:cubicBezTo>
                  <a:cubicBezTo>
                    <a:pt x="496" y="221"/>
                    <a:pt x="359" y="284"/>
                    <a:pt x="238" y="382"/>
                  </a:cubicBezTo>
                  <a:cubicBezTo>
                    <a:pt x="121" y="471"/>
                    <a:pt x="0" y="626"/>
                    <a:pt x="0" y="833"/>
                  </a:cubicBezTo>
                  <a:cubicBezTo>
                    <a:pt x="0" y="2598"/>
                    <a:pt x="0" y="2598"/>
                    <a:pt x="0" y="2598"/>
                  </a:cubicBezTo>
                  <a:cubicBezTo>
                    <a:pt x="0" y="2795"/>
                    <a:pt x="97" y="2960"/>
                    <a:pt x="214" y="3069"/>
                  </a:cubicBezTo>
                  <a:cubicBezTo>
                    <a:pt x="567" y="3395"/>
                    <a:pt x="1133" y="3525"/>
                    <a:pt x="1800" y="3535"/>
                  </a:cubicBezTo>
                  <a:cubicBezTo>
                    <a:pt x="1962" y="3535"/>
                    <a:pt x="2131" y="3525"/>
                    <a:pt x="2282" y="3505"/>
                  </a:cubicBezTo>
                  <a:cubicBezTo>
                    <a:pt x="2282" y="3505"/>
                    <a:pt x="3096" y="3358"/>
                    <a:pt x="3373" y="3077"/>
                  </a:cubicBezTo>
                  <a:cubicBezTo>
                    <a:pt x="3379" y="3077"/>
                    <a:pt x="3379" y="3077"/>
                    <a:pt x="3379" y="3077"/>
                  </a:cubicBezTo>
                  <a:cubicBezTo>
                    <a:pt x="3496" y="2968"/>
                    <a:pt x="3594" y="2803"/>
                    <a:pt x="3594" y="2606"/>
                  </a:cubicBezTo>
                  <a:cubicBezTo>
                    <a:pt x="3594" y="2606"/>
                    <a:pt x="3594" y="2606"/>
                    <a:pt x="3594" y="1655"/>
                  </a:cubicBezTo>
                  <a:cubicBezTo>
                    <a:pt x="3594" y="1655"/>
                    <a:pt x="3594" y="1655"/>
                    <a:pt x="3594" y="1655"/>
                  </a:cubicBezTo>
                  <a:cubicBezTo>
                    <a:pt x="3594" y="833"/>
                    <a:pt x="3594" y="833"/>
                    <a:pt x="3594" y="833"/>
                  </a:cubicBezTo>
                  <a:cubicBezTo>
                    <a:pt x="3594" y="626"/>
                    <a:pt x="3473" y="471"/>
                    <a:pt x="3356" y="382"/>
                  </a:cubicBezTo>
                  <a:close/>
                  <a:moveTo>
                    <a:pt x="1800" y="332"/>
                  </a:moveTo>
                  <a:cubicBezTo>
                    <a:pt x="2605" y="332"/>
                    <a:pt x="3266" y="557"/>
                    <a:pt x="3266" y="833"/>
                  </a:cubicBezTo>
                  <a:cubicBezTo>
                    <a:pt x="3266" y="1112"/>
                    <a:pt x="2605" y="1337"/>
                    <a:pt x="1800" y="1337"/>
                  </a:cubicBezTo>
                  <a:cubicBezTo>
                    <a:pt x="988" y="1337"/>
                    <a:pt x="331" y="1112"/>
                    <a:pt x="331" y="833"/>
                  </a:cubicBezTo>
                  <a:cubicBezTo>
                    <a:pt x="331" y="557"/>
                    <a:pt x="988" y="332"/>
                    <a:pt x="1800" y="332"/>
                  </a:cubicBezTo>
                  <a:close/>
                  <a:moveTo>
                    <a:pt x="331" y="1436"/>
                  </a:moveTo>
                  <a:cubicBezTo>
                    <a:pt x="331" y="1179"/>
                    <a:pt x="331" y="1179"/>
                    <a:pt x="331" y="1179"/>
                  </a:cubicBezTo>
                  <a:cubicBezTo>
                    <a:pt x="331" y="1179"/>
                    <a:pt x="331" y="1179"/>
                    <a:pt x="331" y="1179"/>
                  </a:cubicBezTo>
                  <a:cubicBezTo>
                    <a:pt x="369" y="1211"/>
                    <a:pt x="413" y="1243"/>
                    <a:pt x="460" y="1269"/>
                  </a:cubicBezTo>
                  <a:cubicBezTo>
                    <a:pt x="764" y="1436"/>
                    <a:pt x="1242" y="1530"/>
                    <a:pt x="1800" y="1533"/>
                  </a:cubicBezTo>
                  <a:cubicBezTo>
                    <a:pt x="2216" y="1533"/>
                    <a:pt x="2599" y="1476"/>
                    <a:pt x="2887" y="1376"/>
                  </a:cubicBezTo>
                  <a:cubicBezTo>
                    <a:pt x="3034" y="1327"/>
                    <a:pt x="3155" y="1265"/>
                    <a:pt x="3256" y="1189"/>
                  </a:cubicBezTo>
                  <a:cubicBezTo>
                    <a:pt x="3258" y="1185"/>
                    <a:pt x="3262" y="1181"/>
                    <a:pt x="3266" y="1179"/>
                  </a:cubicBezTo>
                  <a:cubicBezTo>
                    <a:pt x="3266" y="1539"/>
                    <a:pt x="3266" y="1539"/>
                    <a:pt x="3266" y="1539"/>
                  </a:cubicBezTo>
                  <a:cubicBezTo>
                    <a:pt x="3266" y="1635"/>
                    <a:pt x="3266" y="1635"/>
                    <a:pt x="3266" y="1635"/>
                  </a:cubicBezTo>
                  <a:cubicBezTo>
                    <a:pt x="3266" y="2468"/>
                    <a:pt x="3266" y="2468"/>
                    <a:pt x="3266" y="2468"/>
                  </a:cubicBezTo>
                  <a:cubicBezTo>
                    <a:pt x="3266" y="2773"/>
                    <a:pt x="3266" y="2773"/>
                    <a:pt x="3266" y="2773"/>
                  </a:cubicBezTo>
                  <a:cubicBezTo>
                    <a:pt x="3246" y="2822"/>
                    <a:pt x="3189" y="2908"/>
                    <a:pt x="3010" y="3003"/>
                  </a:cubicBezTo>
                  <a:cubicBezTo>
                    <a:pt x="2562" y="3141"/>
                    <a:pt x="2288" y="3171"/>
                    <a:pt x="2288" y="3171"/>
                  </a:cubicBezTo>
                  <a:cubicBezTo>
                    <a:pt x="2137" y="3194"/>
                    <a:pt x="1966" y="3204"/>
                    <a:pt x="1800" y="3204"/>
                  </a:cubicBezTo>
                  <a:cubicBezTo>
                    <a:pt x="1800" y="3204"/>
                    <a:pt x="1800" y="3204"/>
                    <a:pt x="1800" y="3204"/>
                  </a:cubicBezTo>
                  <a:cubicBezTo>
                    <a:pt x="988" y="3204"/>
                    <a:pt x="331" y="2932"/>
                    <a:pt x="331" y="2598"/>
                  </a:cubicBezTo>
                  <a:cubicBezTo>
                    <a:pt x="331" y="2510"/>
                    <a:pt x="331" y="2439"/>
                    <a:pt x="331" y="2379"/>
                  </a:cubicBezTo>
                  <a:lnTo>
                    <a:pt x="331" y="1436"/>
                  </a:ln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320040" rIns="91440" bIns="0" numCol="1" anchor="t" anchorCtr="0" compatLnSpc="1">
              <a:prstTxWarp prst="textNoShape">
                <a:avLst/>
              </a:prstTxWarp>
            </a:bodyPr>
            <a:lstStyle/>
            <a:p>
              <a:r>
                <a:rPr lang="en-US" sz="1100" dirty="0">
                  <a:ln>
                    <a:solidFill>
                      <a:schemeClr val="bg1">
                        <a:alpha val="0"/>
                      </a:schemeClr>
                    </a:solidFill>
                  </a:ln>
                  <a:gradFill>
                    <a:gsLst>
                      <a:gs pos="0">
                        <a:srgbClr val="595959"/>
                      </a:gs>
                      <a:gs pos="86000">
                        <a:srgbClr val="595959"/>
                      </a:gs>
                    </a:gsLst>
                    <a:lin ang="5400000" scaled="0"/>
                  </a:gradFill>
                </a:rPr>
                <a:t>SQL Azure</a:t>
              </a:r>
            </a:p>
          </p:txBody>
        </p:sp>
      </p:grpSp>
      <p:grpSp>
        <p:nvGrpSpPr>
          <p:cNvPr id="64" name="Group 63"/>
          <p:cNvGrpSpPr/>
          <p:nvPr/>
        </p:nvGrpSpPr>
        <p:grpSpPr>
          <a:xfrm>
            <a:off x="10007940" y="2836696"/>
            <a:ext cx="1190891" cy="1077874"/>
            <a:chOff x="8858251" y="3476625"/>
            <a:chExt cx="903288" cy="817563"/>
          </a:xfrm>
          <a:solidFill>
            <a:schemeClr val="accent4"/>
          </a:solidFill>
        </p:grpSpPr>
        <p:sp>
          <p:nvSpPr>
            <p:cNvPr id="65" name="Freeform 7"/>
            <p:cNvSpPr>
              <a:spLocks noEditPoints="1"/>
            </p:cNvSpPr>
            <p:nvPr/>
          </p:nvSpPr>
          <p:spPr bwMode="auto">
            <a:xfrm>
              <a:off x="8858251" y="3811588"/>
              <a:ext cx="903288" cy="482600"/>
            </a:xfrm>
            <a:custGeom>
              <a:avLst/>
              <a:gdLst>
                <a:gd name="T0" fmla="*/ 90 w 534"/>
                <a:gd name="T1" fmla="*/ 0 h 285"/>
                <a:gd name="T2" fmla="*/ 2 w 534"/>
                <a:gd name="T3" fmla="*/ 124 h 285"/>
                <a:gd name="T4" fmla="*/ 2 w 534"/>
                <a:gd name="T5" fmla="*/ 136 h 285"/>
                <a:gd name="T6" fmla="*/ 14 w 534"/>
                <a:gd name="T7" fmla="*/ 140 h 285"/>
                <a:gd name="T8" fmla="*/ 23 w 534"/>
                <a:gd name="T9" fmla="*/ 140 h 285"/>
                <a:gd name="T10" fmla="*/ 90 w 534"/>
                <a:gd name="T11" fmla="*/ 40 h 285"/>
                <a:gd name="T12" fmla="*/ 90 w 534"/>
                <a:gd name="T13" fmla="*/ 271 h 285"/>
                <a:gd name="T14" fmla="*/ 104 w 534"/>
                <a:gd name="T15" fmla="*/ 285 h 285"/>
                <a:gd name="T16" fmla="*/ 429 w 534"/>
                <a:gd name="T17" fmla="*/ 285 h 285"/>
                <a:gd name="T18" fmla="*/ 443 w 534"/>
                <a:gd name="T19" fmla="*/ 271 h 285"/>
                <a:gd name="T20" fmla="*/ 443 w 534"/>
                <a:gd name="T21" fmla="*/ 40 h 285"/>
                <a:gd name="T22" fmla="*/ 513 w 534"/>
                <a:gd name="T23" fmla="*/ 140 h 285"/>
                <a:gd name="T24" fmla="*/ 522 w 534"/>
                <a:gd name="T25" fmla="*/ 140 h 285"/>
                <a:gd name="T26" fmla="*/ 532 w 534"/>
                <a:gd name="T27" fmla="*/ 136 h 285"/>
                <a:gd name="T28" fmla="*/ 532 w 534"/>
                <a:gd name="T29" fmla="*/ 124 h 285"/>
                <a:gd name="T30" fmla="*/ 532 w 534"/>
                <a:gd name="T31" fmla="*/ 124 h 285"/>
                <a:gd name="T32" fmla="*/ 443 w 534"/>
                <a:gd name="T33" fmla="*/ 0 h 285"/>
                <a:gd name="T34" fmla="*/ 90 w 534"/>
                <a:gd name="T35" fmla="*/ 0 h 285"/>
                <a:gd name="T36" fmla="*/ 320 w 534"/>
                <a:gd name="T37" fmla="*/ 112 h 285"/>
                <a:gd name="T38" fmla="*/ 213 w 534"/>
                <a:gd name="T39" fmla="*/ 112 h 285"/>
                <a:gd name="T40" fmla="*/ 199 w 534"/>
                <a:gd name="T41" fmla="*/ 98 h 285"/>
                <a:gd name="T42" fmla="*/ 213 w 534"/>
                <a:gd name="T43" fmla="*/ 84 h 285"/>
                <a:gd name="T44" fmla="*/ 320 w 534"/>
                <a:gd name="T45" fmla="*/ 84 h 285"/>
                <a:gd name="T46" fmla="*/ 334 w 534"/>
                <a:gd name="T47" fmla="*/ 98 h 285"/>
                <a:gd name="T48" fmla="*/ 320 w 534"/>
                <a:gd name="T49" fmla="*/ 11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4" h="285">
                  <a:moveTo>
                    <a:pt x="90" y="0"/>
                  </a:moveTo>
                  <a:cubicBezTo>
                    <a:pt x="2" y="124"/>
                    <a:pt x="2" y="124"/>
                    <a:pt x="2" y="124"/>
                  </a:cubicBezTo>
                  <a:cubicBezTo>
                    <a:pt x="0" y="129"/>
                    <a:pt x="0" y="133"/>
                    <a:pt x="2" y="136"/>
                  </a:cubicBezTo>
                  <a:cubicBezTo>
                    <a:pt x="14" y="140"/>
                    <a:pt x="14" y="140"/>
                    <a:pt x="14" y="140"/>
                  </a:cubicBezTo>
                  <a:cubicBezTo>
                    <a:pt x="16" y="143"/>
                    <a:pt x="21" y="143"/>
                    <a:pt x="23" y="140"/>
                  </a:cubicBezTo>
                  <a:cubicBezTo>
                    <a:pt x="90" y="40"/>
                    <a:pt x="90" y="40"/>
                    <a:pt x="90" y="40"/>
                  </a:cubicBezTo>
                  <a:cubicBezTo>
                    <a:pt x="90" y="271"/>
                    <a:pt x="90" y="271"/>
                    <a:pt x="90" y="271"/>
                  </a:cubicBezTo>
                  <a:cubicBezTo>
                    <a:pt x="90" y="278"/>
                    <a:pt x="97" y="285"/>
                    <a:pt x="104" y="285"/>
                  </a:cubicBezTo>
                  <a:cubicBezTo>
                    <a:pt x="429" y="285"/>
                    <a:pt x="429" y="285"/>
                    <a:pt x="429" y="285"/>
                  </a:cubicBezTo>
                  <a:cubicBezTo>
                    <a:pt x="436" y="285"/>
                    <a:pt x="443" y="278"/>
                    <a:pt x="443" y="271"/>
                  </a:cubicBezTo>
                  <a:cubicBezTo>
                    <a:pt x="443" y="40"/>
                    <a:pt x="443" y="40"/>
                    <a:pt x="443" y="40"/>
                  </a:cubicBezTo>
                  <a:cubicBezTo>
                    <a:pt x="513" y="140"/>
                    <a:pt x="513" y="140"/>
                    <a:pt x="513" y="140"/>
                  </a:cubicBezTo>
                  <a:cubicBezTo>
                    <a:pt x="515" y="143"/>
                    <a:pt x="518" y="143"/>
                    <a:pt x="522" y="140"/>
                  </a:cubicBezTo>
                  <a:cubicBezTo>
                    <a:pt x="532" y="136"/>
                    <a:pt x="532" y="136"/>
                    <a:pt x="532" y="136"/>
                  </a:cubicBezTo>
                  <a:cubicBezTo>
                    <a:pt x="534" y="133"/>
                    <a:pt x="534" y="129"/>
                    <a:pt x="532" y="124"/>
                  </a:cubicBezTo>
                  <a:cubicBezTo>
                    <a:pt x="532" y="124"/>
                    <a:pt x="532" y="124"/>
                    <a:pt x="532" y="124"/>
                  </a:cubicBezTo>
                  <a:cubicBezTo>
                    <a:pt x="443" y="0"/>
                    <a:pt x="443" y="0"/>
                    <a:pt x="443" y="0"/>
                  </a:cubicBezTo>
                  <a:lnTo>
                    <a:pt x="90" y="0"/>
                  </a:lnTo>
                  <a:close/>
                  <a:moveTo>
                    <a:pt x="320" y="112"/>
                  </a:moveTo>
                  <a:cubicBezTo>
                    <a:pt x="213" y="112"/>
                    <a:pt x="213" y="112"/>
                    <a:pt x="213" y="112"/>
                  </a:cubicBezTo>
                  <a:cubicBezTo>
                    <a:pt x="206" y="112"/>
                    <a:pt x="199" y="105"/>
                    <a:pt x="199" y="98"/>
                  </a:cubicBezTo>
                  <a:cubicBezTo>
                    <a:pt x="199" y="89"/>
                    <a:pt x="206" y="84"/>
                    <a:pt x="213" y="84"/>
                  </a:cubicBezTo>
                  <a:cubicBezTo>
                    <a:pt x="320" y="84"/>
                    <a:pt x="320" y="84"/>
                    <a:pt x="320" y="84"/>
                  </a:cubicBezTo>
                  <a:cubicBezTo>
                    <a:pt x="327" y="84"/>
                    <a:pt x="334" y="89"/>
                    <a:pt x="334" y="98"/>
                  </a:cubicBezTo>
                  <a:cubicBezTo>
                    <a:pt x="334" y="105"/>
                    <a:pt x="327" y="112"/>
                    <a:pt x="32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8"/>
            <p:cNvSpPr>
              <a:spLocks/>
            </p:cNvSpPr>
            <p:nvPr/>
          </p:nvSpPr>
          <p:spPr bwMode="auto">
            <a:xfrm>
              <a:off x="9424988" y="3476625"/>
              <a:ext cx="153988" cy="304800"/>
            </a:xfrm>
            <a:custGeom>
              <a:avLst/>
              <a:gdLst>
                <a:gd name="T0" fmla="*/ 65 w 91"/>
                <a:gd name="T1" fmla="*/ 78 h 180"/>
                <a:gd name="T2" fmla="*/ 65 w 91"/>
                <a:gd name="T3" fmla="*/ 180 h 180"/>
                <a:gd name="T4" fmla="*/ 91 w 91"/>
                <a:gd name="T5" fmla="*/ 180 h 180"/>
                <a:gd name="T6" fmla="*/ 91 w 91"/>
                <a:gd name="T7" fmla="*/ 74 h 180"/>
                <a:gd name="T8" fmla="*/ 82 w 91"/>
                <a:gd name="T9" fmla="*/ 56 h 180"/>
                <a:gd name="T10" fmla="*/ 39 w 91"/>
                <a:gd name="T11" fmla="*/ 13 h 180"/>
                <a:gd name="T12" fmla="*/ 8 w 91"/>
                <a:gd name="T13" fmla="*/ 0 h 180"/>
                <a:gd name="T14" fmla="*/ 4 w 91"/>
                <a:gd name="T15" fmla="*/ 0 h 180"/>
                <a:gd name="T16" fmla="*/ 0 w 91"/>
                <a:gd name="T17" fmla="*/ 0 h 180"/>
                <a:gd name="T18" fmla="*/ 60 w 91"/>
                <a:gd name="T19" fmla="*/ 61 h 180"/>
                <a:gd name="T20" fmla="*/ 65 w 91"/>
                <a:gd name="T21" fmla="*/ 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180">
                  <a:moveTo>
                    <a:pt x="65" y="78"/>
                  </a:moveTo>
                  <a:cubicBezTo>
                    <a:pt x="65" y="78"/>
                    <a:pt x="65" y="78"/>
                    <a:pt x="65" y="180"/>
                  </a:cubicBezTo>
                  <a:cubicBezTo>
                    <a:pt x="91" y="180"/>
                    <a:pt x="91" y="180"/>
                    <a:pt x="91" y="180"/>
                  </a:cubicBezTo>
                  <a:cubicBezTo>
                    <a:pt x="91" y="155"/>
                    <a:pt x="91" y="121"/>
                    <a:pt x="91" y="74"/>
                  </a:cubicBezTo>
                  <a:cubicBezTo>
                    <a:pt x="91" y="69"/>
                    <a:pt x="86" y="61"/>
                    <a:pt x="82" y="56"/>
                  </a:cubicBezTo>
                  <a:cubicBezTo>
                    <a:pt x="82" y="56"/>
                    <a:pt x="82" y="56"/>
                    <a:pt x="39" y="13"/>
                  </a:cubicBezTo>
                  <a:cubicBezTo>
                    <a:pt x="26" y="0"/>
                    <a:pt x="17" y="0"/>
                    <a:pt x="8" y="0"/>
                  </a:cubicBezTo>
                  <a:cubicBezTo>
                    <a:pt x="8" y="0"/>
                    <a:pt x="8" y="0"/>
                    <a:pt x="4" y="0"/>
                  </a:cubicBezTo>
                  <a:cubicBezTo>
                    <a:pt x="4" y="0"/>
                    <a:pt x="4" y="0"/>
                    <a:pt x="0" y="0"/>
                  </a:cubicBezTo>
                  <a:cubicBezTo>
                    <a:pt x="0" y="0"/>
                    <a:pt x="0" y="0"/>
                    <a:pt x="60" y="61"/>
                  </a:cubicBezTo>
                  <a:cubicBezTo>
                    <a:pt x="65" y="65"/>
                    <a:pt x="65" y="74"/>
                    <a:pt x="65"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9"/>
            <p:cNvSpPr>
              <a:spLocks/>
            </p:cNvSpPr>
            <p:nvPr/>
          </p:nvSpPr>
          <p:spPr bwMode="auto">
            <a:xfrm>
              <a:off x="9328151" y="3476625"/>
              <a:ext cx="169863" cy="304800"/>
            </a:xfrm>
            <a:custGeom>
              <a:avLst/>
              <a:gdLst>
                <a:gd name="T0" fmla="*/ 78 w 100"/>
                <a:gd name="T1" fmla="*/ 91 h 180"/>
                <a:gd name="T2" fmla="*/ 78 w 100"/>
                <a:gd name="T3" fmla="*/ 180 h 180"/>
                <a:gd name="T4" fmla="*/ 100 w 100"/>
                <a:gd name="T5" fmla="*/ 180 h 180"/>
                <a:gd name="T6" fmla="*/ 100 w 100"/>
                <a:gd name="T7" fmla="*/ 82 h 180"/>
                <a:gd name="T8" fmla="*/ 91 w 100"/>
                <a:gd name="T9" fmla="*/ 61 h 180"/>
                <a:gd name="T10" fmla="*/ 44 w 100"/>
                <a:gd name="T11" fmla="*/ 13 h 180"/>
                <a:gd name="T12" fmla="*/ 13 w 100"/>
                <a:gd name="T13" fmla="*/ 0 h 180"/>
                <a:gd name="T14" fmla="*/ 9 w 100"/>
                <a:gd name="T15" fmla="*/ 0 h 180"/>
                <a:gd name="T16" fmla="*/ 0 w 100"/>
                <a:gd name="T17" fmla="*/ 0 h 180"/>
                <a:gd name="T18" fmla="*/ 70 w 100"/>
                <a:gd name="T19" fmla="*/ 65 h 180"/>
                <a:gd name="T20" fmla="*/ 78 w 100"/>
                <a:gd name="T21" fmla="*/ 9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180">
                  <a:moveTo>
                    <a:pt x="78" y="91"/>
                  </a:moveTo>
                  <a:cubicBezTo>
                    <a:pt x="78" y="91"/>
                    <a:pt x="78" y="91"/>
                    <a:pt x="78" y="180"/>
                  </a:cubicBezTo>
                  <a:cubicBezTo>
                    <a:pt x="100" y="180"/>
                    <a:pt x="100" y="180"/>
                    <a:pt x="100" y="180"/>
                  </a:cubicBezTo>
                  <a:cubicBezTo>
                    <a:pt x="100" y="157"/>
                    <a:pt x="100" y="125"/>
                    <a:pt x="100" y="82"/>
                  </a:cubicBezTo>
                  <a:cubicBezTo>
                    <a:pt x="100" y="74"/>
                    <a:pt x="96" y="65"/>
                    <a:pt x="91" y="61"/>
                  </a:cubicBezTo>
                  <a:cubicBezTo>
                    <a:pt x="91" y="61"/>
                    <a:pt x="91" y="61"/>
                    <a:pt x="44" y="13"/>
                  </a:cubicBezTo>
                  <a:cubicBezTo>
                    <a:pt x="31" y="0"/>
                    <a:pt x="18" y="0"/>
                    <a:pt x="13" y="0"/>
                  </a:cubicBezTo>
                  <a:cubicBezTo>
                    <a:pt x="13" y="0"/>
                    <a:pt x="13" y="0"/>
                    <a:pt x="9" y="0"/>
                  </a:cubicBezTo>
                  <a:cubicBezTo>
                    <a:pt x="9" y="0"/>
                    <a:pt x="9" y="0"/>
                    <a:pt x="0" y="0"/>
                  </a:cubicBezTo>
                  <a:cubicBezTo>
                    <a:pt x="0" y="0"/>
                    <a:pt x="1" y="0"/>
                    <a:pt x="70" y="65"/>
                  </a:cubicBezTo>
                  <a:cubicBezTo>
                    <a:pt x="79" y="74"/>
                    <a:pt x="78" y="82"/>
                    <a:pt x="78"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10"/>
            <p:cNvSpPr>
              <a:spLocks noEditPoints="1"/>
            </p:cNvSpPr>
            <p:nvPr/>
          </p:nvSpPr>
          <p:spPr bwMode="auto">
            <a:xfrm>
              <a:off x="9058276" y="3476625"/>
              <a:ext cx="366713" cy="304800"/>
            </a:xfrm>
            <a:custGeom>
              <a:avLst/>
              <a:gdLst>
                <a:gd name="T0" fmla="*/ 26 w 217"/>
                <a:gd name="T1" fmla="*/ 180 h 180"/>
                <a:gd name="T2" fmla="*/ 26 w 217"/>
                <a:gd name="T3" fmla="*/ 21 h 180"/>
                <a:gd name="T4" fmla="*/ 100 w 217"/>
                <a:gd name="T5" fmla="*/ 21 h 180"/>
                <a:gd name="T6" fmla="*/ 100 w 217"/>
                <a:gd name="T7" fmla="*/ 91 h 180"/>
                <a:gd name="T8" fmla="*/ 121 w 217"/>
                <a:gd name="T9" fmla="*/ 117 h 180"/>
                <a:gd name="T10" fmla="*/ 191 w 217"/>
                <a:gd name="T11" fmla="*/ 117 h 180"/>
                <a:gd name="T12" fmla="*/ 191 w 217"/>
                <a:gd name="T13" fmla="*/ 180 h 180"/>
                <a:gd name="T14" fmla="*/ 217 w 217"/>
                <a:gd name="T15" fmla="*/ 180 h 180"/>
                <a:gd name="T16" fmla="*/ 217 w 217"/>
                <a:gd name="T17" fmla="*/ 91 h 180"/>
                <a:gd name="T18" fmla="*/ 217 w 217"/>
                <a:gd name="T19" fmla="*/ 87 h 180"/>
                <a:gd name="T20" fmla="*/ 208 w 217"/>
                <a:gd name="T21" fmla="*/ 74 h 180"/>
                <a:gd name="T22" fmla="*/ 139 w 217"/>
                <a:gd name="T23" fmla="*/ 8 h 180"/>
                <a:gd name="T24" fmla="*/ 121 w 217"/>
                <a:gd name="T25" fmla="*/ 0 h 180"/>
                <a:gd name="T26" fmla="*/ 26 w 217"/>
                <a:gd name="T27" fmla="*/ 0 h 180"/>
                <a:gd name="T28" fmla="*/ 0 w 217"/>
                <a:gd name="T29" fmla="*/ 21 h 180"/>
                <a:gd name="T30" fmla="*/ 0 w 217"/>
                <a:gd name="T31" fmla="*/ 180 h 180"/>
                <a:gd name="T32" fmla="*/ 26 w 217"/>
                <a:gd name="T33" fmla="*/ 180 h 180"/>
                <a:gd name="T34" fmla="*/ 121 w 217"/>
                <a:gd name="T35" fmla="*/ 21 h 180"/>
                <a:gd name="T36" fmla="*/ 191 w 217"/>
                <a:gd name="T37" fmla="*/ 91 h 180"/>
                <a:gd name="T38" fmla="*/ 121 w 217"/>
                <a:gd name="T39" fmla="*/ 91 h 180"/>
                <a:gd name="T40" fmla="*/ 121 w 217"/>
                <a:gd name="T41" fmla="*/ 2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7" h="180">
                  <a:moveTo>
                    <a:pt x="26" y="180"/>
                  </a:moveTo>
                  <a:cubicBezTo>
                    <a:pt x="26" y="22"/>
                    <a:pt x="26" y="21"/>
                    <a:pt x="26" y="21"/>
                  </a:cubicBezTo>
                  <a:cubicBezTo>
                    <a:pt x="100" y="21"/>
                    <a:pt x="100" y="21"/>
                    <a:pt x="100" y="21"/>
                  </a:cubicBezTo>
                  <a:cubicBezTo>
                    <a:pt x="100" y="91"/>
                    <a:pt x="100" y="91"/>
                    <a:pt x="100" y="91"/>
                  </a:cubicBezTo>
                  <a:cubicBezTo>
                    <a:pt x="100" y="104"/>
                    <a:pt x="108" y="117"/>
                    <a:pt x="121" y="117"/>
                  </a:cubicBezTo>
                  <a:cubicBezTo>
                    <a:pt x="191" y="117"/>
                    <a:pt x="191" y="117"/>
                    <a:pt x="191" y="117"/>
                  </a:cubicBezTo>
                  <a:cubicBezTo>
                    <a:pt x="191" y="143"/>
                    <a:pt x="191" y="163"/>
                    <a:pt x="191" y="180"/>
                  </a:cubicBezTo>
                  <a:cubicBezTo>
                    <a:pt x="217" y="180"/>
                    <a:pt x="217" y="180"/>
                    <a:pt x="217" y="180"/>
                  </a:cubicBezTo>
                  <a:cubicBezTo>
                    <a:pt x="217" y="91"/>
                    <a:pt x="217" y="91"/>
                    <a:pt x="217" y="91"/>
                  </a:cubicBezTo>
                  <a:cubicBezTo>
                    <a:pt x="217" y="87"/>
                    <a:pt x="217" y="87"/>
                    <a:pt x="217" y="87"/>
                  </a:cubicBezTo>
                  <a:cubicBezTo>
                    <a:pt x="217" y="83"/>
                    <a:pt x="215" y="80"/>
                    <a:pt x="208" y="74"/>
                  </a:cubicBezTo>
                  <a:cubicBezTo>
                    <a:pt x="138" y="9"/>
                    <a:pt x="139" y="8"/>
                    <a:pt x="139" y="8"/>
                  </a:cubicBezTo>
                  <a:cubicBezTo>
                    <a:pt x="133" y="2"/>
                    <a:pt x="127" y="0"/>
                    <a:pt x="121" y="0"/>
                  </a:cubicBezTo>
                  <a:cubicBezTo>
                    <a:pt x="26" y="0"/>
                    <a:pt x="26" y="0"/>
                    <a:pt x="26" y="0"/>
                  </a:cubicBezTo>
                  <a:cubicBezTo>
                    <a:pt x="13" y="0"/>
                    <a:pt x="0" y="8"/>
                    <a:pt x="0" y="21"/>
                  </a:cubicBezTo>
                  <a:cubicBezTo>
                    <a:pt x="0" y="97"/>
                    <a:pt x="0" y="147"/>
                    <a:pt x="0" y="180"/>
                  </a:cubicBezTo>
                  <a:lnTo>
                    <a:pt x="26" y="180"/>
                  </a:lnTo>
                  <a:close/>
                  <a:moveTo>
                    <a:pt x="121" y="21"/>
                  </a:moveTo>
                  <a:cubicBezTo>
                    <a:pt x="191" y="91"/>
                    <a:pt x="191" y="91"/>
                    <a:pt x="191" y="91"/>
                  </a:cubicBezTo>
                  <a:cubicBezTo>
                    <a:pt x="121" y="91"/>
                    <a:pt x="121" y="91"/>
                    <a:pt x="121" y="91"/>
                  </a:cubicBezTo>
                  <a:cubicBezTo>
                    <a:pt x="121" y="21"/>
                    <a:pt x="121" y="21"/>
                    <a:pt x="121"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6"/>
          <p:cNvSpPr>
            <a:spLocks/>
          </p:cNvSpPr>
          <p:nvPr/>
        </p:nvSpPr>
        <p:spPr bwMode="auto">
          <a:xfrm>
            <a:off x="2684250" y="2547991"/>
            <a:ext cx="1528154" cy="1024238"/>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lumMod val="85000"/>
            </a:schemeClr>
          </a:solidFill>
          <a:ln>
            <a:noFill/>
          </a:ln>
        </p:spPr>
        <p:txBody>
          <a:bodyPr vert="horz" wrap="square" lIns="274320" tIns="274320" rIns="91440" bIns="45720" numCol="1" anchor="t" anchorCtr="0" compatLnSpc="1">
            <a:prstTxWarp prst="textNoShape">
              <a:avLst/>
            </a:prstTxWarp>
          </a:bodyPr>
          <a:lstStyle/>
          <a:p>
            <a:r>
              <a:rPr lang="en-US" sz="1800" dirty="0" smtClean="0">
                <a:ln>
                  <a:solidFill>
                    <a:srgbClr val="FFFFFF">
                      <a:alpha val="0"/>
                    </a:srgbClr>
                  </a:solidFill>
                </a:ln>
                <a:gradFill>
                  <a:gsLst>
                    <a:gs pos="0">
                      <a:srgbClr val="595959"/>
                    </a:gs>
                    <a:gs pos="86000">
                      <a:srgbClr val="595959"/>
                    </a:gs>
                  </a:gsLst>
                  <a:lin ang="5400000" scaled="0"/>
                </a:gradFill>
              </a:rPr>
              <a:t>CDN</a:t>
            </a:r>
            <a:endParaRPr lang="en-US" sz="2000" dirty="0">
              <a:solidFill>
                <a:schemeClr val="bg1">
                  <a:alpha val="99000"/>
                </a:schemeClr>
              </a:solidFill>
            </a:endParaRPr>
          </a:p>
        </p:txBody>
      </p:sp>
      <p:graphicFrame>
        <p:nvGraphicFramePr>
          <p:cNvPr id="3" name="Object 2"/>
          <p:cNvGraphicFramePr>
            <a:graphicFrameLocks noChangeAspect="1"/>
          </p:cNvGraphicFramePr>
          <p:nvPr>
            <p:custDataLst>
              <p:tags r:id="rId3"/>
            </p:custDataLst>
            <p:extLst>
              <p:ext uri="{D42A27DB-BD31-4B8C-83A1-F6EECF244321}">
                <p14:modId xmlns:p14="http://schemas.microsoft.com/office/powerpoint/2010/main" val="317782364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240" name="think-cell Slide" r:id="rId35" imgW="270" imgH="270" progId="TCLayout.ActiveDocument.1">
                  <p:embed/>
                </p:oleObj>
              </mc:Choice>
              <mc:Fallback>
                <p:oleObj name="think-cell Slide" r:id="rId35" imgW="270" imgH="270" progId="TCLayout.ActiveDocument.1">
                  <p:embed/>
                  <p:pic>
                    <p:nvPicPr>
                      <p:cNvPr id="0" name=""/>
                      <p:cNvPicPr/>
                      <p:nvPr/>
                    </p:nvPicPr>
                    <p:blipFill>
                      <a:blip r:embed="rId36"/>
                      <a:stretch>
                        <a:fillRect/>
                      </a:stretch>
                    </p:blipFill>
                    <p:spPr>
                      <a:xfrm>
                        <a:off x="0" y="0"/>
                        <a:ext cx="158750" cy="158750"/>
                      </a:xfrm>
                      <a:prstGeom prst="rect">
                        <a:avLst/>
                      </a:prstGeom>
                    </p:spPr>
                  </p:pic>
                </p:oleObj>
              </mc:Fallback>
            </mc:AlternateContent>
          </a:graphicData>
        </a:graphic>
      </p:graphicFrame>
      <p:grpSp>
        <p:nvGrpSpPr>
          <p:cNvPr id="56" name="Group 55"/>
          <p:cNvGrpSpPr/>
          <p:nvPr>
            <p:custDataLst>
              <p:tags r:id="rId4"/>
            </p:custDataLst>
          </p:nvPr>
        </p:nvGrpSpPr>
        <p:grpSpPr>
          <a:xfrm>
            <a:off x="3705943" y="3987548"/>
            <a:ext cx="3440624" cy="917826"/>
            <a:chOff x="4277532" y="4365046"/>
            <a:chExt cx="3440624" cy="917826"/>
          </a:xfrm>
          <a:solidFill>
            <a:schemeClr val="accent2">
              <a:lumMod val="20000"/>
              <a:lumOff val="80000"/>
            </a:schemeClr>
          </a:solidFill>
        </p:grpSpPr>
        <p:sp>
          <p:nvSpPr>
            <p:cNvPr id="58" name="Rectangle 57"/>
            <p:cNvSpPr/>
            <p:nvPr/>
          </p:nvSpPr>
          <p:spPr>
            <a:xfrm>
              <a:off x="4277532" y="4365046"/>
              <a:ext cx="3440624" cy="917826"/>
            </a:xfrm>
            <a:prstGeom prst="rect">
              <a:avLst/>
            </a:prstGeom>
            <a:grp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363">
                <a:spcBef>
                  <a:spcPts val="1000"/>
                </a:spcBef>
                <a:buSzPct val="80000"/>
              </a:pPr>
              <a:r>
                <a:rPr lang="en-US" dirty="0" smtClean="0">
                  <a:ln>
                    <a:solidFill>
                      <a:schemeClr val="bg1">
                        <a:alpha val="0"/>
                      </a:schemeClr>
                    </a:solidFill>
                  </a:ln>
                  <a:gradFill>
                    <a:gsLst>
                      <a:gs pos="0">
                        <a:srgbClr val="595959"/>
                      </a:gs>
                      <a:gs pos="86000">
                        <a:srgbClr val="595959"/>
                      </a:gs>
                    </a:gsLst>
                    <a:lin ang="5400000" scaled="0"/>
                  </a:gradFill>
                </a:rPr>
                <a:t>Asynchronous Hosted Compute</a:t>
              </a:r>
              <a:endParaRPr lang="en-US" dirty="0">
                <a:ln>
                  <a:solidFill>
                    <a:schemeClr val="bg1">
                      <a:alpha val="0"/>
                    </a:schemeClr>
                  </a:solidFill>
                </a:ln>
                <a:gradFill>
                  <a:gsLst>
                    <a:gs pos="0">
                      <a:srgbClr val="595959"/>
                    </a:gs>
                    <a:gs pos="86000">
                      <a:srgbClr val="595959"/>
                    </a:gs>
                  </a:gsLst>
                  <a:lin ang="5400000" scaled="0"/>
                </a:gradFill>
              </a:endParaRPr>
            </a:p>
          </p:txBody>
        </p:sp>
        <p:sp>
          <p:nvSpPr>
            <p:cNvPr id="59" name="Up Ribbon 58"/>
            <p:cNvSpPr/>
            <p:nvPr/>
          </p:nvSpPr>
          <p:spPr bwMode="auto">
            <a:xfrm>
              <a:off x="4849120" y="4777458"/>
              <a:ext cx="2297447" cy="406988"/>
            </a:xfrm>
            <a:prstGeom prst="ribbon2">
              <a:avLst>
                <a:gd name="adj1" fmla="val 21666"/>
                <a:gd name="adj2" fmla="val 64372"/>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936" fontAlgn="base">
                <a:spcBef>
                  <a:spcPct val="0"/>
                </a:spcBef>
                <a:spcAft>
                  <a:spcPct val="0"/>
                </a:spcAft>
              </a:pPr>
              <a:r>
                <a:rPr lang="en-US" dirty="0">
                  <a:ln>
                    <a:solidFill>
                      <a:schemeClr val="bg1">
                        <a:alpha val="0"/>
                      </a:schemeClr>
                    </a:solidFill>
                  </a:ln>
                  <a:solidFill>
                    <a:schemeClr val="bg1">
                      <a:alpha val="99000"/>
                    </a:schemeClr>
                  </a:solidFill>
                  <a:ea typeface="Segoe UI" pitchFamily="34" charset="0"/>
                  <a:cs typeface="Segoe UI" pitchFamily="34" charset="0"/>
                </a:rPr>
                <a:t>Stg Key</a:t>
              </a:r>
            </a:p>
          </p:txBody>
        </p:sp>
      </p:grpSp>
      <p:grpSp>
        <p:nvGrpSpPr>
          <p:cNvPr id="32" name="Group 31"/>
          <p:cNvGrpSpPr/>
          <p:nvPr>
            <p:custDataLst>
              <p:tags r:id="rId5"/>
            </p:custDataLst>
          </p:nvPr>
        </p:nvGrpSpPr>
        <p:grpSpPr>
          <a:xfrm>
            <a:off x="3705943" y="3987548"/>
            <a:ext cx="3440624" cy="917826"/>
            <a:chOff x="4277532" y="4365046"/>
            <a:chExt cx="3440624" cy="917826"/>
          </a:xfrm>
          <a:solidFill>
            <a:schemeClr val="accent2">
              <a:lumMod val="20000"/>
              <a:lumOff val="80000"/>
            </a:schemeClr>
          </a:solidFill>
        </p:grpSpPr>
        <p:sp>
          <p:nvSpPr>
            <p:cNvPr id="33" name="Rectangle 32"/>
            <p:cNvSpPr/>
            <p:nvPr/>
          </p:nvSpPr>
          <p:spPr>
            <a:xfrm>
              <a:off x="4277532" y="4365046"/>
              <a:ext cx="3440624" cy="917826"/>
            </a:xfrm>
            <a:prstGeom prst="rect">
              <a:avLst/>
            </a:prstGeom>
            <a:grp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363">
                <a:spcBef>
                  <a:spcPts val="1000"/>
                </a:spcBef>
                <a:buSzPct val="80000"/>
              </a:pPr>
              <a:r>
                <a:rPr lang="en-US" sz="1600" dirty="0" smtClean="0">
                  <a:ln>
                    <a:solidFill>
                      <a:schemeClr val="bg1">
                        <a:alpha val="0"/>
                      </a:schemeClr>
                    </a:solidFill>
                  </a:ln>
                  <a:gradFill>
                    <a:gsLst>
                      <a:gs pos="0">
                        <a:srgbClr val="595959"/>
                      </a:gs>
                      <a:gs pos="86000">
                        <a:srgbClr val="595959"/>
                      </a:gs>
                    </a:gsLst>
                    <a:lin ang="5400000" scaled="0"/>
                  </a:gradFill>
                </a:rPr>
                <a:t>Asynchronous Hosted Compute</a:t>
              </a:r>
              <a:endParaRPr lang="en-US" sz="1600" dirty="0">
                <a:ln>
                  <a:solidFill>
                    <a:schemeClr val="bg1">
                      <a:alpha val="0"/>
                    </a:schemeClr>
                  </a:solidFill>
                </a:ln>
                <a:gradFill>
                  <a:gsLst>
                    <a:gs pos="0">
                      <a:srgbClr val="595959"/>
                    </a:gs>
                    <a:gs pos="86000">
                      <a:srgbClr val="595959"/>
                    </a:gs>
                  </a:gsLst>
                  <a:lin ang="5400000" scaled="0"/>
                </a:gradFill>
              </a:endParaRPr>
            </a:p>
          </p:txBody>
        </p:sp>
        <p:sp>
          <p:nvSpPr>
            <p:cNvPr id="34" name="Up Ribbon 33"/>
            <p:cNvSpPr/>
            <p:nvPr/>
          </p:nvSpPr>
          <p:spPr bwMode="auto">
            <a:xfrm>
              <a:off x="4849120" y="4777458"/>
              <a:ext cx="2297447" cy="406988"/>
            </a:xfrm>
            <a:prstGeom prst="ribbon2">
              <a:avLst>
                <a:gd name="adj1" fmla="val 21666"/>
                <a:gd name="adj2" fmla="val 64372"/>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936" fontAlgn="base">
                <a:spcBef>
                  <a:spcPct val="0"/>
                </a:spcBef>
                <a:spcAft>
                  <a:spcPct val="0"/>
                </a:spcAft>
              </a:pPr>
              <a:r>
                <a:rPr lang="en-US" dirty="0">
                  <a:ln>
                    <a:solidFill>
                      <a:schemeClr val="bg1">
                        <a:alpha val="0"/>
                      </a:schemeClr>
                    </a:solidFill>
                  </a:ln>
                  <a:solidFill>
                    <a:schemeClr val="bg1">
                      <a:alpha val="99000"/>
                    </a:schemeClr>
                  </a:solidFill>
                  <a:ea typeface="Segoe UI" pitchFamily="34" charset="0"/>
                  <a:cs typeface="Segoe UI" pitchFamily="34" charset="0"/>
                </a:rPr>
                <a:t>Stg Key</a:t>
              </a:r>
            </a:p>
          </p:txBody>
        </p:sp>
      </p:grpSp>
      <p:grpSp>
        <p:nvGrpSpPr>
          <p:cNvPr id="35" name="Group 34"/>
          <p:cNvGrpSpPr/>
          <p:nvPr>
            <p:custDataLst>
              <p:tags r:id="rId6"/>
            </p:custDataLst>
          </p:nvPr>
        </p:nvGrpSpPr>
        <p:grpSpPr>
          <a:xfrm>
            <a:off x="4277532" y="4352451"/>
            <a:ext cx="3440624" cy="917826"/>
            <a:chOff x="4277532" y="4365046"/>
            <a:chExt cx="3440624" cy="917826"/>
          </a:xfrm>
          <a:solidFill>
            <a:schemeClr val="accent2">
              <a:lumMod val="20000"/>
              <a:lumOff val="80000"/>
            </a:schemeClr>
          </a:solidFill>
        </p:grpSpPr>
        <p:sp>
          <p:nvSpPr>
            <p:cNvPr id="36" name="Rectangle 35"/>
            <p:cNvSpPr/>
            <p:nvPr/>
          </p:nvSpPr>
          <p:spPr>
            <a:xfrm>
              <a:off x="4277532" y="4365046"/>
              <a:ext cx="3440624" cy="917826"/>
            </a:xfrm>
            <a:prstGeom prst="rect">
              <a:avLst/>
            </a:prstGeom>
            <a:grp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363">
                <a:spcBef>
                  <a:spcPts val="1000"/>
                </a:spcBef>
                <a:buSzPct val="80000"/>
              </a:pPr>
              <a:r>
                <a:rPr lang="en-US" sz="1600" dirty="0">
                  <a:ln>
                    <a:solidFill>
                      <a:schemeClr val="bg1">
                        <a:alpha val="0"/>
                      </a:schemeClr>
                    </a:solidFill>
                  </a:ln>
                  <a:gradFill>
                    <a:gsLst>
                      <a:gs pos="0">
                        <a:srgbClr val="595959"/>
                      </a:gs>
                      <a:gs pos="86000">
                        <a:srgbClr val="595959"/>
                      </a:gs>
                    </a:gsLst>
                    <a:lin ang="5400000" scaled="0"/>
                  </a:gradFill>
                </a:rPr>
                <a:t>Asynchronous Hosted Compute</a:t>
              </a:r>
            </a:p>
          </p:txBody>
        </p:sp>
        <p:sp>
          <p:nvSpPr>
            <p:cNvPr id="37" name="Up Ribbon 36"/>
            <p:cNvSpPr/>
            <p:nvPr/>
          </p:nvSpPr>
          <p:spPr bwMode="auto">
            <a:xfrm>
              <a:off x="4849120" y="4777458"/>
              <a:ext cx="2297447" cy="406988"/>
            </a:xfrm>
            <a:prstGeom prst="ribbon2">
              <a:avLst>
                <a:gd name="adj1" fmla="val 21666"/>
                <a:gd name="adj2" fmla="val 64372"/>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936" fontAlgn="base">
                <a:spcBef>
                  <a:spcPct val="0"/>
                </a:spcBef>
                <a:spcAft>
                  <a:spcPct val="0"/>
                </a:spcAft>
              </a:pPr>
              <a:r>
                <a:rPr lang="en-US" dirty="0">
                  <a:ln>
                    <a:solidFill>
                      <a:schemeClr val="bg1">
                        <a:alpha val="0"/>
                      </a:schemeClr>
                    </a:solidFill>
                  </a:ln>
                  <a:solidFill>
                    <a:schemeClr val="bg1">
                      <a:alpha val="99000"/>
                    </a:schemeClr>
                  </a:solidFill>
                  <a:ea typeface="Segoe UI" pitchFamily="34" charset="0"/>
                  <a:cs typeface="Segoe UI" pitchFamily="34" charset="0"/>
                </a:rPr>
                <a:t>Stg Key</a:t>
              </a:r>
            </a:p>
          </p:txBody>
        </p:sp>
      </p:grpSp>
      <p:sp>
        <p:nvSpPr>
          <p:cNvPr id="2" name="Title 1"/>
          <p:cNvSpPr>
            <a:spLocks noGrp="1"/>
          </p:cNvSpPr>
          <p:nvPr>
            <p:ph type="title"/>
            <p:custDataLst>
              <p:tags r:id="rId7"/>
            </p:custDataLst>
          </p:nvPr>
        </p:nvSpPr>
        <p:spPr/>
        <p:txBody>
          <a:bodyPr/>
          <a:lstStyle/>
          <a:p>
            <a:r>
              <a:rPr lang="en-US" dirty="0" smtClean="0"/>
              <a:t>Summary</a:t>
            </a:r>
            <a:endParaRPr lang="en-US" dirty="0"/>
          </a:p>
        </p:txBody>
      </p:sp>
      <p:sp>
        <p:nvSpPr>
          <p:cNvPr id="11" name="Content Placeholder 10"/>
          <p:cNvSpPr>
            <a:spLocks noGrp="1"/>
          </p:cNvSpPr>
          <p:nvPr>
            <p:ph type="body" sz="quarter" idx="10"/>
            <p:custDataLst>
              <p:tags r:id="rId8"/>
            </p:custDataLst>
          </p:nvPr>
        </p:nvSpPr>
        <p:spPr>
          <a:xfrm>
            <a:off x="519112" y="1106723"/>
            <a:ext cx="11149013" cy="1001813"/>
          </a:xfrm>
        </p:spPr>
        <p:txBody>
          <a:bodyPr/>
          <a:lstStyle/>
          <a:p>
            <a:r>
              <a:rPr lang="en-IN" sz="3200" dirty="0" smtClean="0"/>
              <a:t>Approach WA apps like you would on-premises apps</a:t>
            </a:r>
          </a:p>
          <a:p>
            <a:r>
              <a:rPr lang="en-IN" sz="3200" dirty="0" smtClean="0"/>
              <a:t>Use rich platform features in Windows Azure to tune for the cloud too</a:t>
            </a:r>
            <a:endParaRPr lang="en-US" sz="3200" dirty="0"/>
          </a:p>
        </p:txBody>
      </p:sp>
      <p:sp>
        <p:nvSpPr>
          <p:cNvPr id="12" name="Rectangle 11"/>
          <p:cNvSpPr/>
          <p:nvPr>
            <p:custDataLst>
              <p:tags r:id="rId9"/>
            </p:custDataLst>
          </p:nvPr>
        </p:nvSpPr>
        <p:spPr>
          <a:xfrm>
            <a:off x="9921288" y="2523138"/>
            <a:ext cx="1359736" cy="307777"/>
          </a:xfrm>
          <a:prstGeom prst="rect">
            <a:avLst/>
          </a:prstGeom>
        </p:spPr>
        <p:txBody>
          <a:bodyPr wrap="square">
            <a:spAutoFit/>
          </a:bodyPr>
          <a:lstStyle/>
          <a:p>
            <a:pPr lvl="0" algn="ctr" fontAlgn="base">
              <a:spcBef>
                <a:spcPts val="1000"/>
              </a:spcBef>
              <a:buSzPct val="80000"/>
              <a:defRPr/>
            </a:pPr>
            <a:r>
              <a:rPr lang="en-US" sz="1400" dirty="0" smtClean="0">
                <a:ln>
                  <a:solidFill>
                    <a:schemeClr val="bg1">
                      <a:alpha val="0"/>
                    </a:schemeClr>
                  </a:solidFill>
                </a:ln>
                <a:gradFill>
                  <a:gsLst>
                    <a:gs pos="0">
                      <a:srgbClr val="595959"/>
                    </a:gs>
                    <a:gs pos="86000">
                      <a:srgbClr val="595959"/>
                    </a:gs>
                  </a:gsLst>
                  <a:lin ang="5400000" scaled="0"/>
                </a:gradFill>
              </a:rPr>
              <a:t>Blob Storage</a:t>
            </a:r>
            <a:endParaRPr lang="en-US" sz="1400" dirty="0">
              <a:ln>
                <a:solidFill>
                  <a:schemeClr val="bg1">
                    <a:alpha val="0"/>
                  </a:schemeClr>
                </a:solidFill>
              </a:ln>
              <a:gradFill>
                <a:gsLst>
                  <a:gs pos="0">
                    <a:srgbClr val="595959"/>
                  </a:gs>
                  <a:gs pos="86000">
                    <a:srgbClr val="595959"/>
                  </a:gs>
                </a:gsLst>
                <a:lin ang="5400000" scaled="0"/>
              </a:gradFill>
            </a:endParaRPr>
          </a:p>
        </p:txBody>
      </p:sp>
      <p:sp>
        <p:nvSpPr>
          <p:cNvPr id="22" name="Flowchart: Internal Storage 21"/>
          <p:cNvSpPr/>
          <p:nvPr>
            <p:custDataLst>
              <p:tags r:id="rId10"/>
            </p:custDataLst>
          </p:nvPr>
        </p:nvSpPr>
        <p:spPr bwMode="auto">
          <a:xfrm>
            <a:off x="10180495" y="4177579"/>
            <a:ext cx="1333995" cy="587647"/>
          </a:xfrm>
          <a:prstGeom prst="flowChartInternalStorage">
            <a:avLst/>
          </a:prstGeom>
          <a:solidFill>
            <a:schemeClr val="bg1"/>
          </a:solidFill>
          <a:ln>
            <a:solidFill>
              <a:schemeClr val="accent2"/>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a:spcBef>
                <a:spcPts val="1000"/>
              </a:spcBef>
              <a:buSzPct val="80000"/>
            </a:pPr>
            <a:r>
              <a:rPr lang="en-US" sz="1400" dirty="0">
                <a:ln>
                  <a:solidFill>
                    <a:schemeClr val="bg1">
                      <a:alpha val="0"/>
                    </a:schemeClr>
                  </a:solidFill>
                </a:ln>
                <a:gradFill>
                  <a:gsLst>
                    <a:gs pos="0">
                      <a:srgbClr val="595959"/>
                    </a:gs>
                    <a:gs pos="86000">
                      <a:srgbClr val="595959"/>
                    </a:gs>
                  </a:gsLst>
                  <a:lin ang="5400000" scaled="0"/>
                </a:gradFill>
              </a:rPr>
              <a:t>Table Storage</a:t>
            </a:r>
          </a:p>
        </p:txBody>
      </p:sp>
      <p:sp>
        <p:nvSpPr>
          <p:cNvPr id="28" name="Pentagon 27"/>
          <p:cNvSpPr/>
          <p:nvPr>
            <p:custDataLst>
              <p:tags r:id="rId11"/>
            </p:custDataLst>
          </p:nvPr>
        </p:nvSpPr>
        <p:spPr bwMode="auto">
          <a:xfrm>
            <a:off x="10281480" y="3427413"/>
            <a:ext cx="686558" cy="198223"/>
          </a:xfrm>
          <a:prstGeom prst="homePlate">
            <a:avLst/>
          </a:prstGeom>
          <a:solidFill>
            <a:schemeClr val="accent2">
              <a:lumMod val="20000"/>
              <a:lumOff val="80000"/>
            </a:schemeClr>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fontAlgn="base">
              <a:spcBef>
                <a:spcPts val="1000"/>
              </a:spcBef>
              <a:buSzPct val="80000"/>
            </a:pPr>
            <a:r>
              <a:rPr lang="en-US" sz="1100" dirty="0">
                <a:ln>
                  <a:solidFill>
                    <a:schemeClr val="bg1">
                      <a:alpha val="0"/>
                    </a:schemeClr>
                  </a:solidFill>
                </a:ln>
                <a:gradFill>
                  <a:gsLst>
                    <a:gs pos="0">
                      <a:srgbClr val="595959"/>
                    </a:gs>
                    <a:gs pos="86000">
                      <a:srgbClr val="595959"/>
                    </a:gs>
                  </a:gsLst>
                  <a:lin ang="5400000" scaled="0"/>
                </a:gradFill>
              </a:rPr>
              <a:t>Public</a:t>
            </a:r>
          </a:p>
        </p:txBody>
      </p:sp>
      <p:sp>
        <p:nvSpPr>
          <p:cNvPr id="30" name="Pentagon 29"/>
          <p:cNvSpPr/>
          <p:nvPr>
            <p:custDataLst>
              <p:tags r:id="rId12"/>
            </p:custDataLst>
          </p:nvPr>
        </p:nvSpPr>
        <p:spPr bwMode="auto">
          <a:xfrm>
            <a:off x="10281480" y="3668926"/>
            <a:ext cx="686558" cy="198223"/>
          </a:xfrm>
          <a:prstGeom prst="homePlate">
            <a:avLst/>
          </a:prstGeom>
          <a:solidFill>
            <a:schemeClr val="bg1"/>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fontAlgn="base">
              <a:spcBef>
                <a:spcPts val="1000"/>
              </a:spcBef>
              <a:buSzPct val="80000"/>
            </a:pPr>
            <a:r>
              <a:rPr lang="en-US" sz="1100" dirty="0">
                <a:ln>
                  <a:solidFill>
                    <a:schemeClr val="bg1">
                      <a:alpha val="0"/>
                    </a:schemeClr>
                  </a:solidFill>
                </a:ln>
                <a:gradFill>
                  <a:gsLst>
                    <a:gs pos="0">
                      <a:srgbClr val="595959"/>
                    </a:gs>
                    <a:gs pos="86000">
                      <a:srgbClr val="595959"/>
                    </a:gs>
                  </a:gsLst>
                  <a:lin ang="5400000" scaled="0"/>
                </a:gradFill>
              </a:rPr>
              <a:t>Private</a:t>
            </a:r>
          </a:p>
        </p:txBody>
      </p:sp>
      <p:sp>
        <p:nvSpPr>
          <p:cNvPr id="38" name="Rectangle 37"/>
          <p:cNvSpPr/>
          <p:nvPr>
            <p:custDataLst>
              <p:tags r:id="rId13"/>
            </p:custDataLst>
          </p:nvPr>
        </p:nvSpPr>
        <p:spPr>
          <a:xfrm>
            <a:off x="9271580" y="5652985"/>
            <a:ext cx="1126949" cy="338554"/>
          </a:xfrm>
          <a:prstGeom prst="rect">
            <a:avLst/>
          </a:prstGeom>
        </p:spPr>
        <p:txBody>
          <a:bodyPr wrap="square">
            <a:spAutoFit/>
          </a:bodyPr>
          <a:lstStyle/>
          <a:p>
            <a:pPr lvl="0" algn="r" fontAlgn="base">
              <a:spcBef>
                <a:spcPts val="1000"/>
              </a:spcBef>
              <a:buSzPct val="80000"/>
              <a:defRPr/>
            </a:pPr>
            <a:r>
              <a:rPr lang="en-US" sz="1600" dirty="0">
                <a:ln>
                  <a:solidFill>
                    <a:schemeClr val="bg1">
                      <a:alpha val="0"/>
                    </a:schemeClr>
                  </a:solidFill>
                </a:ln>
                <a:gradFill>
                  <a:gsLst>
                    <a:gs pos="0">
                      <a:srgbClr val="595959"/>
                    </a:gs>
                    <a:gs pos="86000">
                      <a:srgbClr val="595959"/>
                    </a:gs>
                  </a:gsLst>
                  <a:lin ang="5400000" scaled="0"/>
                </a:gradFill>
              </a:rPr>
              <a:t>Sharding</a:t>
            </a:r>
          </a:p>
        </p:txBody>
      </p:sp>
      <p:cxnSp>
        <p:nvCxnSpPr>
          <p:cNvPr id="45" name="Straight Arrow Connector 44"/>
          <p:cNvCxnSpPr/>
          <p:nvPr>
            <p:custDataLst>
              <p:tags r:id="rId14"/>
            </p:custDataLst>
          </p:nvPr>
        </p:nvCxnSpPr>
        <p:spPr>
          <a:xfrm flipV="1">
            <a:off x="7718156" y="3402290"/>
            <a:ext cx="1946544" cy="1421670"/>
          </a:xfrm>
          <a:prstGeom prst="straightConnector1">
            <a:avLst/>
          </a:prstGeom>
          <a:ln w="25400">
            <a:solidFill>
              <a:schemeClr val="bg1">
                <a:lumMod val="50000"/>
              </a:schemeClr>
            </a:solidFill>
            <a:headEnd type="triangle"/>
            <a:tailEnd type="triangle"/>
          </a:ln>
          <a:effectLst/>
        </p:spPr>
        <p:style>
          <a:lnRef idx="3">
            <a:schemeClr val="accent2"/>
          </a:lnRef>
          <a:fillRef idx="0">
            <a:schemeClr val="accent2"/>
          </a:fillRef>
          <a:effectRef idx="2">
            <a:schemeClr val="accent2"/>
          </a:effectRef>
          <a:fontRef idx="minor">
            <a:schemeClr val="tx1"/>
          </a:fontRef>
        </p:style>
      </p:cxnSp>
      <p:cxnSp>
        <p:nvCxnSpPr>
          <p:cNvPr id="46" name="Straight Arrow Connector 45"/>
          <p:cNvCxnSpPr/>
          <p:nvPr>
            <p:custDataLst>
              <p:tags r:id="rId15"/>
            </p:custDataLst>
          </p:nvPr>
        </p:nvCxnSpPr>
        <p:spPr>
          <a:xfrm>
            <a:off x="1693862" y="3402290"/>
            <a:ext cx="7970838" cy="0"/>
          </a:xfrm>
          <a:prstGeom prst="straightConnector1">
            <a:avLst/>
          </a:prstGeom>
          <a:ln w="25400">
            <a:headEnd type="triangle"/>
            <a:tailEnd type="triangle"/>
          </a:ln>
          <a:effectLst/>
        </p:spPr>
        <p:style>
          <a:lnRef idx="3">
            <a:schemeClr val="accent1"/>
          </a:lnRef>
          <a:fillRef idx="0">
            <a:schemeClr val="accent1"/>
          </a:fillRef>
          <a:effectRef idx="2">
            <a:schemeClr val="accent1"/>
          </a:effectRef>
          <a:fontRef idx="minor">
            <a:schemeClr val="tx1"/>
          </a:fontRef>
        </p:style>
      </p:cxnSp>
      <p:sp>
        <p:nvSpPr>
          <p:cNvPr id="42" name="Pentagon 41"/>
          <p:cNvSpPr/>
          <p:nvPr>
            <p:custDataLst>
              <p:tags r:id="rId16"/>
            </p:custDataLst>
          </p:nvPr>
        </p:nvSpPr>
        <p:spPr bwMode="auto">
          <a:xfrm>
            <a:off x="3876509" y="3045593"/>
            <a:ext cx="1295731" cy="248374"/>
          </a:xfrm>
          <a:prstGeom prst="homePlate">
            <a:avLst/>
          </a:prstGeom>
          <a:solidFill>
            <a:schemeClr val="accent2">
              <a:lumMod val="20000"/>
              <a:lumOff val="80000"/>
            </a:schemeClr>
          </a:solidFill>
          <a:ln>
            <a:solidFill>
              <a:schemeClr val="accent2"/>
            </a:solid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365760" tIns="45718" rIns="91436" bIns="45718" numCol="1" rtlCol="0" anchor="ctr" anchorCtr="0" compatLnSpc="1">
            <a:prstTxWarp prst="textNoShape">
              <a:avLst/>
            </a:prstTxWarp>
          </a:bodyPr>
          <a:lstStyle/>
          <a:p>
            <a:pPr fontAlgn="base">
              <a:spcBef>
                <a:spcPts val="1000"/>
              </a:spcBef>
              <a:buSzPct val="80000"/>
            </a:pPr>
            <a:r>
              <a:rPr lang="en-US" sz="1400" dirty="0">
                <a:ln>
                  <a:solidFill>
                    <a:schemeClr val="bg1">
                      <a:alpha val="0"/>
                    </a:schemeClr>
                  </a:solidFill>
                </a:ln>
                <a:gradFill>
                  <a:gsLst>
                    <a:gs pos="0">
                      <a:srgbClr val="595959"/>
                    </a:gs>
                    <a:gs pos="86000">
                      <a:srgbClr val="595959"/>
                    </a:gs>
                  </a:gsLst>
                  <a:lin ang="5400000" scaled="0"/>
                </a:gradFill>
              </a:rPr>
              <a:t>Public</a:t>
            </a:r>
          </a:p>
        </p:txBody>
      </p:sp>
      <p:sp>
        <p:nvSpPr>
          <p:cNvPr id="44" name="Rectangle 43"/>
          <p:cNvSpPr/>
          <p:nvPr>
            <p:custDataLst>
              <p:tags r:id="rId17"/>
            </p:custDataLst>
          </p:nvPr>
        </p:nvSpPr>
        <p:spPr bwMode="auto">
          <a:xfrm>
            <a:off x="3876509" y="3402290"/>
            <a:ext cx="1295731" cy="248374"/>
          </a:xfrm>
          <a:prstGeom prst="rect">
            <a:avLst/>
          </a:prstGeom>
          <a:solidFill>
            <a:schemeClr val="accent4"/>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365760" tIns="45718" rIns="91436" bIns="45718" numCol="1" rtlCol="0" anchor="ctr" anchorCtr="0" compatLnSpc="1">
            <a:prstTxWarp prst="textNoShape">
              <a:avLst/>
            </a:prstTxWarp>
          </a:bodyPr>
          <a:lstStyle/>
          <a:p>
            <a:pPr defTabSz="1218936" fontAlgn="base">
              <a:spcBef>
                <a:spcPct val="0"/>
              </a:spcBef>
              <a:spcAft>
                <a:spcPct val="0"/>
              </a:spcAft>
              <a:buSzPct val="80000"/>
            </a:pPr>
            <a:r>
              <a:rPr lang="en-US" sz="1400" dirty="0">
                <a:ln>
                  <a:solidFill>
                    <a:schemeClr val="bg1">
                      <a:alpha val="0"/>
                    </a:schemeClr>
                  </a:solidFill>
                </a:ln>
                <a:solidFill>
                  <a:schemeClr val="bg1">
                    <a:alpha val="99000"/>
                  </a:schemeClr>
                </a:solidFill>
                <a:ea typeface="Segoe UI" pitchFamily="34" charset="0"/>
                <a:cs typeface="Segoe UI" pitchFamily="34" charset="0"/>
              </a:rPr>
              <a:t>Web App</a:t>
            </a:r>
          </a:p>
        </p:txBody>
      </p:sp>
      <p:cxnSp>
        <p:nvCxnSpPr>
          <p:cNvPr id="53" name="Straight Arrow Connector 52"/>
          <p:cNvCxnSpPr>
            <a:endCxn id="22" idx="1"/>
          </p:cNvCxnSpPr>
          <p:nvPr>
            <p:custDataLst>
              <p:tags r:id="rId18"/>
            </p:custDataLst>
          </p:nvPr>
        </p:nvCxnSpPr>
        <p:spPr>
          <a:xfrm flipV="1">
            <a:off x="7718156" y="4471403"/>
            <a:ext cx="2462339" cy="364574"/>
          </a:xfrm>
          <a:prstGeom prst="straightConnector1">
            <a:avLst/>
          </a:prstGeom>
          <a:ln w="25400">
            <a:headEnd type="triangle"/>
            <a:tailEnd type="triangle"/>
          </a:ln>
          <a:effectLst/>
        </p:spPr>
        <p:style>
          <a:lnRef idx="3">
            <a:schemeClr val="accent1"/>
          </a:lnRef>
          <a:fillRef idx="0">
            <a:schemeClr val="accent1"/>
          </a:fillRef>
          <a:effectRef idx="2">
            <a:schemeClr val="accent1"/>
          </a:effectRef>
          <a:fontRef idx="minor">
            <a:schemeClr val="tx1"/>
          </a:fontRef>
        </p:style>
      </p:cxnSp>
      <p:cxnSp>
        <p:nvCxnSpPr>
          <p:cNvPr id="57" name="Straight Arrow Connector 56"/>
          <p:cNvCxnSpPr/>
          <p:nvPr>
            <p:custDataLst>
              <p:tags r:id="rId19"/>
            </p:custDataLst>
          </p:nvPr>
        </p:nvCxnSpPr>
        <p:spPr>
          <a:xfrm>
            <a:off x="7718156" y="4883194"/>
            <a:ext cx="2654673" cy="818926"/>
          </a:xfrm>
          <a:prstGeom prst="straightConnector1">
            <a:avLst/>
          </a:prstGeom>
          <a:ln w="25400">
            <a:headEnd type="triangle"/>
            <a:tailEnd type="triangle"/>
          </a:ln>
          <a:effectLst/>
        </p:spPr>
        <p:style>
          <a:lnRef idx="3">
            <a:schemeClr val="accent1"/>
          </a:lnRef>
          <a:fillRef idx="0">
            <a:schemeClr val="accent1"/>
          </a:fillRef>
          <a:effectRef idx="2">
            <a:schemeClr val="accent1"/>
          </a:effectRef>
          <a:fontRef idx="minor">
            <a:schemeClr val="tx1"/>
          </a:fontRef>
        </p:style>
      </p:cxnSp>
      <p:cxnSp>
        <p:nvCxnSpPr>
          <p:cNvPr id="60" name="Straight Arrow Connector 59"/>
          <p:cNvCxnSpPr/>
          <p:nvPr>
            <p:custDataLst>
              <p:tags r:id="rId20"/>
            </p:custDataLst>
          </p:nvPr>
        </p:nvCxnSpPr>
        <p:spPr>
          <a:xfrm>
            <a:off x="7718156" y="4905374"/>
            <a:ext cx="2358963" cy="421885"/>
          </a:xfrm>
          <a:prstGeom prst="straightConnector1">
            <a:avLst/>
          </a:prstGeom>
          <a:ln w="25400">
            <a:headEnd type="triangle"/>
            <a:tailEnd type="triangle"/>
          </a:ln>
          <a:effectLst/>
        </p:spPr>
        <p:style>
          <a:lnRef idx="3">
            <a:schemeClr val="accent1"/>
          </a:lnRef>
          <a:fillRef idx="0">
            <a:schemeClr val="accent1"/>
          </a:fillRef>
          <a:effectRef idx="2">
            <a:schemeClr val="accent1"/>
          </a:effectRef>
          <a:fontRef idx="minor">
            <a:schemeClr val="tx1"/>
          </a:fontRef>
        </p:style>
      </p:cxnSp>
      <p:cxnSp>
        <p:nvCxnSpPr>
          <p:cNvPr id="63" name="Straight Arrow Connector 62"/>
          <p:cNvCxnSpPr/>
          <p:nvPr>
            <p:custDataLst>
              <p:tags r:id="rId21"/>
            </p:custDataLst>
          </p:nvPr>
        </p:nvCxnSpPr>
        <p:spPr>
          <a:xfrm>
            <a:off x="7718425" y="4997450"/>
            <a:ext cx="2085975" cy="241300"/>
          </a:xfrm>
          <a:prstGeom prst="straightConnector1">
            <a:avLst/>
          </a:prstGeom>
          <a:ln w="25400">
            <a:headEnd type="triangle"/>
            <a:tailEnd type="triangle"/>
          </a:ln>
          <a:effectLst/>
        </p:spPr>
        <p:style>
          <a:lnRef idx="3">
            <a:schemeClr val="accent1"/>
          </a:lnRef>
          <a:fillRef idx="0">
            <a:schemeClr val="accent1"/>
          </a:fillRef>
          <a:effectRef idx="2">
            <a:schemeClr val="accent1"/>
          </a:effectRef>
          <a:fontRef idx="minor">
            <a:schemeClr val="tx1"/>
          </a:fontRef>
        </p:style>
      </p:cxnSp>
      <p:sp>
        <p:nvSpPr>
          <p:cNvPr id="23" name="Rounded Rectangle 22"/>
          <p:cNvSpPr/>
          <p:nvPr>
            <p:custDataLst>
              <p:tags r:id="rId22"/>
            </p:custDataLst>
          </p:nvPr>
        </p:nvSpPr>
        <p:spPr>
          <a:xfrm>
            <a:off x="8497928" y="4587729"/>
            <a:ext cx="173879" cy="844696"/>
          </a:xfrm>
          <a:prstGeom prst="roundRect">
            <a:avLst/>
          </a:prstGeom>
          <a:solidFill>
            <a:schemeClr val="accent2"/>
          </a:solidFill>
          <a:ln w="9525" cap="flat" cmpd="sng" algn="ctr">
            <a:noFill/>
            <a:prstDash val="solid"/>
          </a:ln>
          <a:effectLst/>
        </p:spPr>
        <p:txBody>
          <a:bodyPr lIns="0" rIns="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endParaRPr lang="en-US" dirty="0">
              <a:ln>
                <a:solidFill>
                  <a:schemeClr val="bg1">
                    <a:alpha val="0"/>
                  </a:schemeClr>
                </a:solidFill>
              </a:ln>
              <a:solidFill>
                <a:schemeClr val="bg1">
                  <a:alpha val="99000"/>
                </a:schemeClr>
              </a:solidFill>
              <a:ea typeface="Segoe UI" pitchFamily="34" charset="0"/>
              <a:cs typeface="Segoe UI" pitchFamily="34" charset="0"/>
            </a:endParaRPr>
          </a:p>
        </p:txBody>
      </p:sp>
      <p:sp>
        <p:nvSpPr>
          <p:cNvPr id="66" name="Freeform 62"/>
          <p:cNvSpPr>
            <a:spLocks noEditPoints="1"/>
          </p:cNvSpPr>
          <p:nvPr>
            <p:custDataLst>
              <p:tags r:id="rId23"/>
            </p:custDataLst>
          </p:nvPr>
        </p:nvSpPr>
        <p:spPr bwMode="black">
          <a:xfrm>
            <a:off x="3486091" y="2625710"/>
            <a:ext cx="407815" cy="407709"/>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ln>
                <a:solidFill>
                  <a:schemeClr val="bg1">
                    <a:alpha val="0"/>
                  </a:schemeClr>
                </a:solidFill>
              </a:ln>
            </a:endParaRPr>
          </a:p>
        </p:txBody>
      </p:sp>
      <p:sp>
        <p:nvSpPr>
          <p:cNvPr id="52" name="Up Ribbon 51"/>
          <p:cNvSpPr/>
          <p:nvPr>
            <p:custDataLst>
              <p:tags r:id="rId24"/>
            </p:custDataLst>
          </p:nvPr>
        </p:nvSpPr>
        <p:spPr bwMode="auto">
          <a:xfrm>
            <a:off x="4844357" y="4777458"/>
            <a:ext cx="2297447" cy="406988"/>
          </a:xfrm>
          <a:prstGeom prst="ribbon2">
            <a:avLst>
              <a:gd name="adj1" fmla="val 21666"/>
              <a:gd name="adj2" fmla="val 64372"/>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936" fontAlgn="base">
              <a:spcBef>
                <a:spcPct val="0"/>
              </a:spcBef>
              <a:spcAft>
                <a:spcPct val="0"/>
              </a:spcAft>
            </a:pPr>
            <a:r>
              <a:rPr lang="en-US" dirty="0">
                <a:ln>
                  <a:solidFill>
                    <a:schemeClr val="bg1">
                      <a:alpha val="0"/>
                    </a:schemeClr>
                  </a:solidFill>
                </a:ln>
                <a:solidFill>
                  <a:schemeClr val="bg1">
                    <a:alpha val="99000"/>
                  </a:schemeClr>
                </a:solidFill>
                <a:ea typeface="Segoe UI" pitchFamily="34" charset="0"/>
                <a:cs typeface="Segoe UI" pitchFamily="34" charset="0"/>
              </a:rPr>
              <a:t>Stg Key</a:t>
            </a:r>
          </a:p>
        </p:txBody>
      </p:sp>
      <p:sp>
        <p:nvSpPr>
          <p:cNvPr id="54" name="Rectangle 53"/>
          <p:cNvSpPr/>
          <p:nvPr>
            <p:custDataLst>
              <p:tags r:id="rId25"/>
            </p:custDataLst>
          </p:nvPr>
        </p:nvSpPr>
        <p:spPr>
          <a:xfrm>
            <a:off x="1910993" y="4346349"/>
            <a:ext cx="1379656" cy="523220"/>
          </a:xfrm>
          <a:prstGeom prst="rect">
            <a:avLst/>
          </a:prstGeom>
        </p:spPr>
        <p:txBody>
          <a:bodyPr wrap="square">
            <a:spAutoFit/>
          </a:bodyPr>
          <a:lstStyle/>
          <a:p>
            <a:pPr lvl="0" fontAlgn="base">
              <a:spcBef>
                <a:spcPts val="1000"/>
              </a:spcBef>
              <a:buSzPct val="80000"/>
              <a:defRPr/>
            </a:pPr>
            <a:r>
              <a:rPr lang="en-US" sz="1400" dirty="0">
                <a:ln>
                  <a:solidFill>
                    <a:schemeClr val="bg1">
                      <a:alpha val="0"/>
                    </a:schemeClr>
                  </a:solidFill>
                </a:ln>
                <a:gradFill>
                  <a:gsLst>
                    <a:gs pos="0">
                      <a:srgbClr val="595959"/>
                    </a:gs>
                    <a:gs pos="86000">
                      <a:srgbClr val="595959"/>
                    </a:gs>
                  </a:gsLst>
                  <a:lin ang="5400000" scaled="0"/>
                </a:gradFill>
              </a:rPr>
              <a:t>Shared Access Signatures</a:t>
            </a:r>
          </a:p>
        </p:txBody>
      </p:sp>
      <p:sp>
        <p:nvSpPr>
          <p:cNvPr id="55" name="Rectangle 54"/>
          <p:cNvSpPr/>
          <p:nvPr>
            <p:custDataLst>
              <p:tags r:id="rId26"/>
            </p:custDataLst>
          </p:nvPr>
        </p:nvSpPr>
        <p:spPr>
          <a:xfrm>
            <a:off x="4132220" y="2490481"/>
            <a:ext cx="3472329" cy="523220"/>
          </a:xfrm>
          <a:prstGeom prst="rect">
            <a:avLst/>
          </a:prstGeom>
        </p:spPr>
        <p:txBody>
          <a:bodyPr wrap="square">
            <a:spAutoFit/>
          </a:bodyPr>
          <a:lstStyle/>
          <a:p>
            <a:pPr lvl="0" fontAlgn="base">
              <a:spcBef>
                <a:spcPts val="1000"/>
              </a:spcBef>
              <a:buSzPct val="80000"/>
              <a:defRPr/>
            </a:pPr>
            <a:r>
              <a:rPr lang="en-US" sz="1400" dirty="0">
                <a:ln>
                  <a:solidFill>
                    <a:schemeClr val="bg1">
                      <a:alpha val="0"/>
                    </a:schemeClr>
                  </a:solidFill>
                </a:ln>
                <a:gradFill>
                  <a:gsLst>
                    <a:gs pos="0">
                      <a:srgbClr val="595959"/>
                    </a:gs>
                    <a:gs pos="86000">
                      <a:srgbClr val="595959"/>
                    </a:gs>
                  </a:gsLst>
                  <a:lin ang="5400000" scaled="0"/>
                </a:gradFill>
              </a:rPr>
              <a:t>Cache control </a:t>
            </a:r>
            <a:r>
              <a:rPr lang="en-US" sz="1400" dirty="0" smtClean="0">
                <a:ln>
                  <a:solidFill>
                    <a:schemeClr val="bg1">
                      <a:alpha val="0"/>
                    </a:schemeClr>
                  </a:solidFill>
                </a:ln>
                <a:gradFill>
                  <a:gsLst>
                    <a:gs pos="0">
                      <a:srgbClr val="595959"/>
                    </a:gs>
                    <a:gs pos="86000">
                      <a:srgbClr val="595959"/>
                    </a:gs>
                  </a:gsLst>
                  <a:lin ang="5400000" scaled="0"/>
                </a:gradFill>
              </a:rPr>
              <a:t/>
            </a:r>
            <a:br>
              <a:rPr lang="en-US" sz="1400" dirty="0" smtClean="0">
                <a:ln>
                  <a:solidFill>
                    <a:schemeClr val="bg1">
                      <a:alpha val="0"/>
                    </a:schemeClr>
                  </a:solidFill>
                </a:ln>
                <a:gradFill>
                  <a:gsLst>
                    <a:gs pos="0">
                      <a:srgbClr val="595959"/>
                    </a:gs>
                    <a:gs pos="86000">
                      <a:srgbClr val="595959"/>
                    </a:gs>
                  </a:gsLst>
                  <a:lin ang="5400000" scaled="0"/>
                </a:gradFill>
              </a:rPr>
            </a:br>
            <a:r>
              <a:rPr lang="en-US" sz="1400" dirty="0" smtClean="0">
                <a:ln>
                  <a:solidFill>
                    <a:schemeClr val="bg1">
                      <a:alpha val="0"/>
                    </a:schemeClr>
                  </a:solidFill>
                </a:ln>
                <a:gradFill>
                  <a:gsLst>
                    <a:gs pos="0">
                      <a:srgbClr val="595959"/>
                    </a:gs>
                    <a:gs pos="86000">
                      <a:srgbClr val="595959"/>
                    </a:gs>
                  </a:gsLst>
                  <a:lin ang="5400000" scaled="0"/>
                </a:gradFill>
              </a:rPr>
              <a:t>Versioned </a:t>
            </a:r>
            <a:r>
              <a:rPr lang="en-US" sz="1400" dirty="0">
                <a:ln>
                  <a:solidFill>
                    <a:schemeClr val="bg1">
                      <a:alpha val="0"/>
                    </a:schemeClr>
                  </a:solidFill>
                </a:ln>
                <a:gradFill>
                  <a:gsLst>
                    <a:gs pos="0">
                      <a:srgbClr val="595959"/>
                    </a:gs>
                    <a:gs pos="86000">
                      <a:srgbClr val="595959"/>
                    </a:gs>
                  </a:gsLst>
                  <a:lin ang="5400000" scaled="0"/>
                </a:gradFill>
              </a:rPr>
              <a:t>URLs</a:t>
            </a:r>
          </a:p>
        </p:txBody>
      </p:sp>
      <p:grpSp>
        <p:nvGrpSpPr>
          <p:cNvPr id="31" name="Group 30"/>
          <p:cNvGrpSpPr/>
          <p:nvPr>
            <p:custDataLst>
              <p:tags r:id="rId27"/>
            </p:custDataLst>
          </p:nvPr>
        </p:nvGrpSpPr>
        <p:grpSpPr>
          <a:xfrm>
            <a:off x="4277532" y="4352451"/>
            <a:ext cx="3440624" cy="917826"/>
            <a:chOff x="4277532" y="4365046"/>
            <a:chExt cx="3440624" cy="917826"/>
          </a:xfrm>
        </p:grpSpPr>
        <p:sp>
          <p:nvSpPr>
            <p:cNvPr id="27" name="Rectangle 26"/>
            <p:cNvSpPr/>
            <p:nvPr/>
          </p:nvSpPr>
          <p:spPr>
            <a:xfrm>
              <a:off x="4277532" y="4365046"/>
              <a:ext cx="3440624" cy="917826"/>
            </a:xfrm>
            <a:prstGeom prst="rect">
              <a:avLst/>
            </a:prstGeom>
            <a:solidFill>
              <a:schemeClr val="bg1"/>
            </a:solid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363">
                <a:spcBef>
                  <a:spcPts val="1000"/>
                </a:spcBef>
                <a:buSzPct val="80000"/>
              </a:pPr>
              <a:r>
                <a:rPr lang="en-US" sz="1600" dirty="0">
                  <a:ln>
                    <a:solidFill>
                      <a:schemeClr val="bg1">
                        <a:alpha val="0"/>
                      </a:schemeClr>
                    </a:solidFill>
                  </a:ln>
                  <a:gradFill>
                    <a:gsLst>
                      <a:gs pos="0">
                        <a:srgbClr val="595959"/>
                      </a:gs>
                      <a:gs pos="86000">
                        <a:srgbClr val="595959"/>
                      </a:gs>
                    </a:gsLst>
                    <a:lin ang="5400000" scaled="0"/>
                  </a:gradFill>
                </a:rPr>
                <a:t>Synchronous Hosted Compute</a:t>
              </a:r>
            </a:p>
          </p:txBody>
        </p:sp>
        <p:sp>
          <p:nvSpPr>
            <p:cNvPr id="29" name="Up Ribbon 28"/>
            <p:cNvSpPr/>
            <p:nvPr/>
          </p:nvSpPr>
          <p:spPr bwMode="auto">
            <a:xfrm>
              <a:off x="4849120" y="4777458"/>
              <a:ext cx="2297447" cy="406988"/>
            </a:xfrm>
            <a:prstGeom prst="ribbon2">
              <a:avLst>
                <a:gd name="adj1" fmla="val 21666"/>
                <a:gd name="adj2" fmla="val 64372"/>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936" fontAlgn="base">
                <a:spcBef>
                  <a:spcPct val="0"/>
                </a:spcBef>
                <a:spcAft>
                  <a:spcPct val="0"/>
                </a:spcAft>
              </a:pPr>
              <a:r>
                <a:rPr lang="en-US" sz="1800" dirty="0">
                  <a:ln>
                    <a:solidFill>
                      <a:schemeClr val="bg1">
                        <a:alpha val="0"/>
                      </a:schemeClr>
                    </a:solidFill>
                  </a:ln>
                  <a:solidFill>
                    <a:schemeClr val="bg1">
                      <a:alpha val="99000"/>
                    </a:schemeClr>
                  </a:solidFill>
                  <a:ea typeface="Segoe UI" pitchFamily="34" charset="0"/>
                  <a:cs typeface="Segoe UI" pitchFamily="34" charset="0"/>
                </a:rPr>
                <a:t>Stg Key</a:t>
              </a:r>
            </a:p>
          </p:txBody>
        </p:sp>
      </p:grpSp>
      <p:sp>
        <p:nvSpPr>
          <p:cNvPr id="40" name="Rectangle 39"/>
          <p:cNvSpPr/>
          <p:nvPr>
            <p:custDataLst>
              <p:tags r:id="rId28"/>
            </p:custDataLst>
          </p:nvPr>
        </p:nvSpPr>
        <p:spPr bwMode="auto">
          <a:xfrm>
            <a:off x="3514725" y="4883194"/>
            <a:ext cx="1009650" cy="681787"/>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fontAlgn="base">
              <a:spcBef>
                <a:spcPts val="1000"/>
              </a:spcBef>
              <a:spcAft>
                <a:spcPct val="0"/>
              </a:spcAft>
              <a:buSzPct val="80000"/>
              <a:defRPr/>
            </a:pPr>
            <a:r>
              <a:rPr lang="en-US" sz="1600" dirty="0" smtClean="0">
                <a:ln>
                  <a:solidFill>
                    <a:schemeClr val="bg1">
                      <a:alpha val="0"/>
                    </a:schemeClr>
                  </a:solidFill>
                </a:ln>
                <a:gradFill>
                  <a:gsLst>
                    <a:gs pos="0">
                      <a:srgbClr val="595959"/>
                    </a:gs>
                    <a:gs pos="86000">
                      <a:srgbClr val="595959"/>
                    </a:gs>
                  </a:gsLst>
                  <a:lin ang="5400000" scaled="0"/>
                </a:gradFill>
              </a:rPr>
              <a:t>Tuning</a:t>
            </a:r>
            <a:endParaRPr lang="en-US" sz="1600" dirty="0">
              <a:ln>
                <a:solidFill>
                  <a:schemeClr val="bg1">
                    <a:alpha val="0"/>
                  </a:schemeClr>
                </a:solidFill>
              </a:ln>
              <a:gradFill>
                <a:gsLst>
                  <a:gs pos="0">
                    <a:srgbClr val="595959"/>
                  </a:gs>
                  <a:gs pos="86000">
                    <a:srgbClr val="595959"/>
                  </a:gs>
                </a:gsLst>
                <a:lin ang="5400000" scaled="0"/>
              </a:gradFill>
            </a:endParaRPr>
          </a:p>
        </p:txBody>
      </p:sp>
      <p:sp>
        <p:nvSpPr>
          <p:cNvPr id="61" name="Flowchart: Internal Storage 60"/>
          <p:cNvSpPr/>
          <p:nvPr>
            <p:custDataLst>
              <p:tags r:id="rId29"/>
            </p:custDataLst>
          </p:nvPr>
        </p:nvSpPr>
        <p:spPr bwMode="auto">
          <a:xfrm>
            <a:off x="10180495" y="4177579"/>
            <a:ext cx="1333995" cy="587647"/>
          </a:xfrm>
          <a:prstGeom prst="flowChartInternalStorage">
            <a:avLst/>
          </a:prstGeom>
          <a:solidFill>
            <a:schemeClr val="accent2">
              <a:lumMod val="20000"/>
              <a:lumOff val="80000"/>
            </a:schemeClr>
          </a:solidFill>
          <a:ln>
            <a:solidFill>
              <a:schemeClr val="accent2"/>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a:spcBef>
                <a:spcPts val="1000"/>
              </a:spcBef>
              <a:buSzPct val="80000"/>
            </a:pPr>
            <a:r>
              <a:rPr lang="en-US" sz="1400" dirty="0">
                <a:ln>
                  <a:solidFill>
                    <a:schemeClr val="bg1">
                      <a:alpha val="0"/>
                    </a:schemeClr>
                  </a:solidFill>
                </a:ln>
                <a:gradFill>
                  <a:gsLst>
                    <a:gs pos="0">
                      <a:srgbClr val="595959"/>
                    </a:gs>
                    <a:gs pos="86000">
                      <a:srgbClr val="595959"/>
                    </a:gs>
                  </a:gsLst>
                  <a:lin ang="5400000" scaled="0"/>
                </a:gradFill>
              </a:rPr>
              <a:t>Table Storage</a:t>
            </a:r>
          </a:p>
        </p:txBody>
      </p:sp>
      <p:cxnSp>
        <p:nvCxnSpPr>
          <p:cNvPr id="51" name="Straight Arrow Connector 50"/>
          <p:cNvCxnSpPr/>
          <p:nvPr>
            <p:custDataLst>
              <p:tags r:id="rId30"/>
            </p:custDataLst>
          </p:nvPr>
        </p:nvCxnSpPr>
        <p:spPr>
          <a:xfrm>
            <a:off x="1693862" y="3768037"/>
            <a:ext cx="2583669" cy="968161"/>
          </a:xfrm>
          <a:prstGeom prst="straightConnector1">
            <a:avLst/>
          </a:prstGeom>
          <a:ln w="25400">
            <a:headEnd type="triangle"/>
            <a:tailEnd type="triangle"/>
          </a:ln>
          <a:effectLst/>
        </p:spPr>
        <p:style>
          <a:lnRef idx="3">
            <a:schemeClr val="accent1"/>
          </a:lnRef>
          <a:fillRef idx="0">
            <a:schemeClr val="accent1"/>
          </a:fillRef>
          <a:effectRef idx="2">
            <a:schemeClr val="accent1"/>
          </a:effectRef>
          <a:fontRef idx="minor">
            <a:schemeClr val="tx1"/>
          </a:fontRef>
        </p:style>
      </p:cxnSp>
      <p:sp>
        <p:nvSpPr>
          <p:cNvPr id="43" name="Rectangle 42"/>
          <p:cNvSpPr/>
          <p:nvPr>
            <p:custDataLst>
              <p:tags r:id="rId31"/>
            </p:custDataLst>
          </p:nvPr>
        </p:nvSpPr>
        <p:spPr bwMode="auto">
          <a:xfrm>
            <a:off x="1957146" y="3987548"/>
            <a:ext cx="1295731" cy="371594"/>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fontAlgn="base">
              <a:spcBef>
                <a:spcPts val="1000"/>
              </a:spcBef>
              <a:spcAft>
                <a:spcPct val="0"/>
              </a:spcAft>
              <a:buSzPct val="80000"/>
            </a:pPr>
            <a:r>
              <a:rPr lang="en-US" sz="1600" dirty="0">
                <a:ln>
                  <a:solidFill>
                    <a:schemeClr val="bg1">
                      <a:alpha val="0"/>
                    </a:schemeClr>
                  </a:solidFill>
                </a:ln>
                <a:gradFill>
                  <a:gsLst>
                    <a:gs pos="0">
                      <a:srgbClr val="595959"/>
                    </a:gs>
                    <a:gs pos="86000">
                      <a:srgbClr val="595959"/>
                    </a:gs>
                  </a:gsLst>
                  <a:lin ang="5400000" scaled="0"/>
                </a:gradFill>
              </a:rPr>
              <a:t>Traffic Mgr</a:t>
            </a:r>
          </a:p>
        </p:txBody>
      </p:sp>
      <p:grpSp>
        <p:nvGrpSpPr>
          <p:cNvPr id="73" name="Group 72"/>
          <p:cNvGrpSpPr/>
          <p:nvPr/>
        </p:nvGrpSpPr>
        <p:grpSpPr>
          <a:xfrm>
            <a:off x="533133" y="3140175"/>
            <a:ext cx="1207390" cy="794827"/>
            <a:chOff x="13073063" y="587375"/>
            <a:chExt cx="19038888" cy="12533313"/>
          </a:xfrm>
          <a:solidFill>
            <a:schemeClr val="accent4"/>
          </a:solidFill>
        </p:grpSpPr>
        <p:sp>
          <p:nvSpPr>
            <p:cNvPr id="74" name="Freeform 12"/>
            <p:cNvSpPr>
              <a:spLocks/>
            </p:cNvSpPr>
            <p:nvPr/>
          </p:nvSpPr>
          <p:spPr bwMode="auto">
            <a:xfrm>
              <a:off x="13073063" y="5135563"/>
              <a:ext cx="3543300" cy="552132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3"/>
            <p:cNvSpPr>
              <a:spLocks/>
            </p:cNvSpPr>
            <p:nvPr/>
          </p:nvSpPr>
          <p:spPr bwMode="auto">
            <a:xfrm>
              <a:off x="21409025" y="5135563"/>
              <a:ext cx="3584575" cy="552132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4"/>
            <p:cNvSpPr>
              <a:spLocks/>
            </p:cNvSpPr>
            <p:nvPr/>
          </p:nvSpPr>
          <p:spPr bwMode="auto">
            <a:xfrm>
              <a:off x="15495588" y="5421313"/>
              <a:ext cx="7038975" cy="7699375"/>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Oval 15"/>
            <p:cNvSpPr>
              <a:spLocks noChangeArrowheads="1"/>
            </p:cNvSpPr>
            <p:nvPr/>
          </p:nvSpPr>
          <p:spPr bwMode="auto">
            <a:xfrm>
              <a:off x="16748125" y="1066800"/>
              <a:ext cx="4660900" cy="46624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6"/>
            <p:cNvSpPr>
              <a:spLocks noEditPoints="1"/>
            </p:cNvSpPr>
            <p:nvPr/>
          </p:nvSpPr>
          <p:spPr bwMode="auto">
            <a:xfrm>
              <a:off x="23055263" y="587375"/>
              <a:ext cx="9056688" cy="7851775"/>
            </a:xfrm>
            <a:custGeom>
              <a:avLst/>
              <a:gdLst>
                <a:gd name="T0" fmla="*/ 1840 w 2415"/>
                <a:gd name="T1" fmla="*/ 0 h 2094"/>
                <a:gd name="T2" fmla="*/ 348 w 2415"/>
                <a:gd name="T3" fmla="*/ 1482 h 2094"/>
                <a:gd name="T4" fmla="*/ 365 w 2415"/>
                <a:gd name="T5" fmla="*/ 1612 h 2094"/>
                <a:gd name="T6" fmla="*/ 492 w 2415"/>
                <a:gd name="T7" fmla="*/ 1682 h 2094"/>
                <a:gd name="T8" fmla="*/ 1001 w 2415"/>
                <a:gd name="T9" fmla="*/ 1739 h 2094"/>
                <a:gd name="T10" fmla="*/ 1036 w 2415"/>
                <a:gd name="T11" fmla="*/ 1756 h 2094"/>
                <a:gd name="T12" fmla="*/ 1032 w 2415"/>
                <a:gd name="T13" fmla="*/ 1845 h 2094"/>
                <a:gd name="T14" fmla="*/ 1002 w 2415"/>
                <a:gd name="T15" fmla="*/ 1859 h 2094"/>
                <a:gd name="T16" fmla="*/ 2411 w 2415"/>
                <a:gd name="T17" fmla="*/ 2038 h 2094"/>
                <a:gd name="T18" fmla="*/ 558 w 2415"/>
                <a:gd name="T19" fmla="*/ 1534 h 2094"/>
                <a:gd name="T20" fmla="*/ 484 w 2415"/>
                <a:gd name="T21" fmla="*/ 1550 h 2094"/>
                <a:gd name="T22" fmla="*/ 430 w 2415"/>
                <a:gd name="T23" fmla="*/ 1482 h 2094"/>
                <a:gd name="T24" fmla="*/ 575 w 2415"/>
                <a:gd name="T25" fmla="*/ 1480 h 2094"/>
                <a:gd name="T26" fmla="*/ 768 w 2415"/>
                <a:gd name="T27" fmla="*/ 1675 h 2094"/>
                <a:gd name="T28" fmla="*/ 604 w 2415"/>
                <a:gd name="T29" fmla="*/ 1678 h 2094"/>
                <a:gd name="T30" fmla="*/ 762 w 2415"/>
                <a:gd name="T31" fmla="*/ 1593 h 2094"/>
                <a:gd name="T32" fmla="*/ 795 w 2415"/>
                <a:gd name="T33" fmla="*/ 1536 h 2094"/>
                <a:gd name="T34" fmla="*/ 654 w 2415"/>
                <a:gd name="T35" fmla="*/ 1489 h 2094"/>
                <a:gd name="T36" fmla="*/ 770 w 2415"/>
                <a:gd name="T37" fmla="*/ 1468 h 2094"/>
                <a:gd name="T38" fmla="*/ 1035 w 2415"/>
                <a:gd name="T39" fmla="*/ 1673 h 2094"/>
                <a:gd name="T40" fmla="*/ 870 w 2415"/>
                <a:gd name="T41" fmla="*/ 1678 h 2094"/>
                <a:gd name="T42" fmla="*/ 1038 w 2415"/>
                <a:gd name="T43" fmla="*/ 1615 h 2094"/>
                <a:gd name="T44" fmla="*/ 882 w 2415"/>
                <a:gd name="T45" fmla="*/ 1536 h 2094"/>
                <a:gd name="T46" fmla="*/ 894 w 2415"/>
                <a:gd name="T47" fmla="*/ 1476 h 2094"/>
                <a:gd name="T48" fmla="*/ 928 w 2415"/>
                <a:gd name="T49" fmla="*/ 1468 h 2094"/>
                <a:gd name="T50" fmla="*/ 231 w 2415"/>
                <a:gd name="T51" fmla="*/ 1302 h 2094"/>
                <a:gd name="T52" fmla="*/ 1880 w 2415"/>
                <a:gd name="T53" fmla="*/ 1540 h 2094"/>
                <a:gd name="T54" fmla="*/ 1723 w 2415"/>
                <a:gd name="T55" fmla="*/ 1525 h 2094"/>
                <a:gd name="T56" fmla="*/ 1818 w 2415"/>
                <a:gd name="T57" fmla="*/ 1467 h 2094"/>
                <a:gd name="T58" fmla="*/ 1121 w 2415"/>
                <a:gd name="T59" fmla="*/ 1536 h 2094"/>
                <a:gd name="T60" fmla="*/ 1137 w 2415"/>
                <a:gd name="T61" fmla="*/ 1470 h 2094"/>
                <a:gd name="T62" fmla="*/ 1272 w 2415"/>
                <a:gd name="T63" fmla="*/ 1534 h 2094"/>
                <a:gd name="T64" fmla="*/ 1144 w 2415"/>
                <a:gd name="T65" fmla="*/ 1547 h 2094"/>
                <a:gd name="T66" fmla="*/ 1126 w 2415"/>
                <a:gd name="T67" fmla="*/ 1657 h 2094"/>
                <a:gd name="T68" fmla="*/ 1300 w 2415"/>
                <a:gd name="T69" fmla="*/ 1672 h 2094"/>
                <a:gd name="T70" fmla="*/ 1274 w 2415"/>
                <a:gd name="T71" fmla="*/ 1687 h 2094"/>
                <a:gd name="T72" fmla="*/ 1147 w 2415"/>
                <a:gd name="T73" fmla="*/ 1683 h 2094"/>
                <a:gd name="T74" fmla="*/ 1193 w 2415"/>
                <a:gd name="T75" fmla="*/ 1859 h 2094"/>
                <a:gd name="T76" fmla="*/ 1139 w 2415"/>
                <a:gd name="T77" fmla="*/ 1824 h 2094"/>
                <a:gd name="T78" fmla="*/ 1143 w 2415"/>
                <a:gd name="T79" fmla="*/ 1749 h 2094"/>
                <a:gd name="T80" fmla="*/ 1166 w 2415"/>
                <a:gd name="T81" fmla="*/ 1739 h 2094"/>
                <a:gd name="T82" fmla="*/ 1284 w 2415"/>
                <a:gd name="T83" fmla="*/ 1739 h 2094"/>
                <a:gd name="T84" fmla="*/ 1328 w 2415"/>
                <a:gd name="T85" fmla="*/ 1790 h 2094"/>
                <a:gd name="T86" fmla="*/ 1472 w 2415"/>
                <a:gd name="T87" fmla="*/ 1481 h 2094"/>
                <a:gd name="T88" fmla="*/ 1607 w 2415"/>
                <a:gd name="T89" fmla="*/ 1473 h 2094"/>
                <a:gd name="T90" fmla="*/ 1630 w 2415"/>
                <a:gd name="T91" fmla="*/ 1545 h 2094"/>
                <a:gd name="T92" fmla="*/ 1505 w 2415"/>
                <a:gd name="T93" fmla="*/ 1541 h 2094"/>
                <a:gd name="T94" fmla="*/ 1525 w 2415"/>
                <a:gd name="T95" fmla="*/ 1596 h 2094"/>
                <a:gd name="T96" fmla="*/ 1712 w 2415"/>
                <a:gd name="T97" fmla="*/ 1672 h 2094"/>
                <a:gd name="T98" fmla="*/ 1686 w 2415"/>
                <a:gd name="T99" fmla="*/ 1687 h 2094"/>
                <a:gd name="T100" fmla="*/ 1790 w 2415"/>
                <a:gd name="T101" fmla="*/ 1847 h 2094"/>
                <a:gd name="T102" fmla="*/ 1649 w 2415"/>
                <a:gd name="T103" fmla="*/ 1857 h 2094"/>
                <a:gd name="T104" fmla="*/ 1603 w 2415"/>
                <a:gd name="T105" fmla="*/ 1737 h 2094"/>
                <a:gd name="T106" fmla="*/ 1763 w 2415"/>
                <a:gd name="T107" fmla="*/ 1765 h 2094"/>
                <a:gd name="T108" fmla="*/ 1770 w 2415"/>
                <a:gd name="T109" fmla="*/ 1604 h 2094"/>
                <a:gd name="T110" fmla="*/ 1975 w 2415"/>
                <a:gd name="T111" fmla="*/ 1676 h 2094"/>
                <a:gd name="T112" fmla="*/ 1814 w 2415"/>
                <a:gd name="T113" fmla="*/ 1675 h 2094"/>
                <a:gd name="T114" fmla="*/ 1891 w 2415"/>
                <a:gd name="T115" fmla="*/ 1824 h 2094"/>
                <a:gd name="T116" fmla="*/ 1979 w 2415"/>
                <a:gd name="T117" fmla="*/ 1736 h 2094"/>
                <a:gd name="T118" fmla="*/ 2089 w 2415"/>
                <a:gd name="T119" fmla="*/ 1829 h 2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15" h="2094">
                  <a:moveTo>
                    <a:pt x="2389" y="1883"/>
                  </a:moveTo>
                  <a:cubicBezTo>
                    <a:pt x="2381" y="1875"/>
                    <a:pt x="2375" y="1868"/>
                    <a:pt x="2369" y="1860"/>
                  </a:cubicBezTo>
                  <a:cubicBezTo>
                    <a:pt x="2335" y="1820"/>
                    <a:pt x="2301" y="1780"/>
                    <a:pt x="2267" y="1740"/>
                  </a:cubicBezTo>
                  <a:cubicBezTo>
                    <a:pt x="2191" y="1651"/>
                    <a:pt x="2117" y="1563"/>
                    <a:pt x="2041" y="1475"/>
                  </a:cubicBezTo>
                  <a:cubicBezTo>
                    <a:pt x="2038" y="1471"/>
                    <a:pt x="2034" y="1465"/>
                    <a:pt x="2030" y="1461"/>
                  </a:cubicBezTo>
                  <a:cubicBezTo>
                    <a:pt x="2014" y="1443"/>
                    <a:pt x="1991" y="1432"/>
                    <a:pt x="1968" y="1424"/>
                  </a:cubicBezTo>
                  <a:cubicBezTo>
                    <a:pt x="1944" y="1416"/>
                    <a:pt x="1918" y="1411"/>
                    <a:pt x="1892" y="1410"/>
                  </a:cubicBezTo>
                  <a:cubicBezTo>
                    <a:pt x="1982" y="1386"/>
                    <a:pt x="2049" y="1306"/>
                    <a:pt x="2049" y="1209"/>
                  </a:cubicBezTo>
                  <a:cubicBezTo>
                    <a:pt x="2049" y="208"/>
                    <a:pt x="2049" y="208"/>
                    <a:pt x="2049" y="208"/>
                  </a:cubicBezTo>
                  <a:cubicBezTo>
                    <a:pt x="2049" y="93"/>
                    <a:pt x="1954" y="0"/>
                    <a:pt x="1840" y="0"/>
                  </a:cubicBezTo>
                  <a:cubicBezTo>
                    <a:pt x="209" y="0"/>
                    <a:pt x="209" y="0"/>
                    <a:pt x="209" y="0"/>
                  </a:cubicBezTo>
                  <a:cubicBezTo>
                    <a:pt x="94" y="0"/>
                    <a:pt x="0" y="93"/>
                    <a:pt x="0" y="208"/>
                  </a:cubicBezTo>
                  <a:cubicBezTo>
                    <a:pt x="0" y="1209"/>
                    <a:pt x="0" y="1209"/>
                    <a:pt x="0" y="1209"/>
                  </a:cubicBezTo>
                  <a:cubicBezTo>
                    <a:pt x="0" y="1215"/>
                    <a:pt x="0" y="1220"/>
                    <a:pt x="1" y="1226"/>
                  </a:cubicBezTo>
                  <a:cubicBezTo>
                    <a:pt x="85" y="1281"/>
                    <a:pt x="176" y="1358"/>
                    <a:pt x="263" y="1469"/>
                  </a:cubicBezTo>
                  <a:cubicBezTo>
                    <a:pt x="275" y="1469"/>
                    <a:pt x="287" y="1470"/>
                    <a:pt x="297" y="1470"/>
                  </a:cubicBezTo>
                  <a:cubicBezTo>
                    <a:pt x="310" y="1470"/>
                    <a:pt x="326" y="1467"/>
                    <a:pt x="338" y="1473"/>
                  </a:cubicBezTo>
                  <a:cubicBezTo>
                    <a:pt x="340" y="1474"/>
                    <a:pt x="341" y="1475"/>
                    <a:pt x="342" y="1475"/>
                  </a:cubicBezTo>
                  <a:cubicBezTo>
                    <a:pt x="342" y="1475"/>
                    <a:pt x="342" y="1476"/>
                    <a:pt x="343" y="1476"/>
                  </a:cubicBezTo>
                  <a:cubicBezTo>
                    <a:pt x="345" y="1477"/>
                    <a:pt x="348" y="1480"/>
                    <a:pt x="348" y="1482"/>
                  </a:cubicBezTo>
                  <a:cubicBezTo>
                    <a:pt x="349" y="1484"/>
                    <a:pt x="349" y="1487"/>
                    <a:pt x="347" y="1489"/>
                  </a:cubicBezTo>
                  <a:cubicBezTo>
                    <a:pt x="345" y="1491"/>
                    <a:pt x="345" y="1491"/>
                    <a:pt x="345" y="1491"/>
                  </a:cubicBezTo>
                  <a:cubicBezTo>
                    <a:pt x="343" y="1497"/>
                    <a:pt x="338" y="1506"/>
                    <a:pt x="335" y="1511"/>
                  </a:cubicBezTo>
                  <a:cubicBezTo>
                    <a:pt x="325" y="1528"/>
                    <a:pt x="325" y="1528"/>
                    <a:pt x="325" y="1528"/>
                  </a:cubicBezTo>
                  <a:cubicBezTo>
                    <a:pt x="324" y="1531"/>
                    <a:pt x="321" y="1534"/>
                    <a:pt x="318" y="1537"/>
                  </a:cubicBezTo>
                  <a:cubicBezTo>
                    <a:pt x="316" y="1537"/>
                    <a:pt x="315" y="1538"/>
                    <a:pt x="314" y="1539"/>
                  </a:cubicBezTo>
                  <a:cubicBezTo>
                    <a:pt x="330" y="1563"/>
                    <a:pt x="346" y="1589"/>
                    <a:pt x="362" y="1615"/>
                  </a:cubicBezTo>
                  <a:cubicBezTo>
                    <a:pt x="362" y="1615"/>
                    <a:pt x="363" y="1615"/>
                    <a:pt x="363" y="1615"/>
                  </a:cubicBezTo>
                  <a:cubicBezTo>
                    <a:pt x="363" y="1614"/>
                    <a:pt x="364" y="1613"/>
                    <a:pt x="364" y="1612"/>
                  </a:cubicBezTo>
                  <a:cubicBezTo>
                    <a:pt x="364" y="1612"/>
                    <a:pt x="364" y="1612"/>
                    <a:pt x="365" y="1612"/>
                  </a:cubicBezTo>
                  <a:cubicBezTo>
                    <a:pt x="383" y="1587"/>
                    <a:pt x="425" y="1592"/>
                    <a:pt x="452" y="1592"/>
                  </a:cubicBezTo>
                  <a:cubicBezTo>
                    <a:pt x="459" y="1592"/>
                    <a:pt x="479" y="1590"/>
                    <a:pt x="496" y="1592"/>
                  </a:cubicBezTo>
                  <a:cubicBezTo>
                    <a:pt x="502" y="1592"/>
                    <a:pt x="508" y="1592"/>
                    <a:pt x="512" y="1593"/>
                  </a:cubicBezTo>
                  <a:cubicBezTo>
                    <a:pt x="515" y="1594"/>
                    <a:pt x="518" y="1595"/>
                    <a:pt x="520" y="1596"/>
                  </a:cubicBezTo>
                  <a:cubicBezTo>
                    <a:pt x="526" y="1599"/>
                    <a:pt x="531" y="1605"/>
                    <a:pt x="531" y="1611"/>
                  </a:cubicBezTo>
                  <a:cubicBezTo>
                    <a:pt x="531" y="1612"/>
                    <a:pt x="531" y="1612"/>
                    <a:pt x="531" y="1613"/>
                  </a:cubicBezTo>
                  <a:cubicBezTo>
                    <a:pt x="531" y="1614"/>
                    <a:pt x="531" y="1615"/>
                    <a:pt x="531" y="1616"/>
                  </a:cubicBezTo>
                  <a:cubicBezTo>
                    <a:pt x="513" y="1663"/>
                    <a:pt x="513" y="1663"/>
                    <a:pt x="513" y="1663"/>
                  </a:cubicBezTo>
                  <a:cubicBezTo>
                    <a:pt x="512" y="1667"/>
                    <a:pt x="509" y="1671"/>
                    <a:pt x="506" y="1674"/>
                  </a:cubicBezTo>
                  <a:cubicBezTo>
                    <a:pt x="502" y="1677"/>
                    <a:pt x="497" y="1680"/>
                    <a:pt x="492" y="1682"/>
                  </a:cubicBezTo>
                  <a:cubicBezTo>
                    <a:pt x="492" y="1683"/>
                    <a:pt x="491" y="1683"/>
                    <a:pt x="491" y="1683"/>
                  </a:cubicBezTo>
                  <a:cubicBezTo>
                    <a:pt x="484" y="1686"/>
                    <a:pt x="477" y="1688"/>
                    <a:pt x="469" y="1690"/>
                  </a:cubicBezTo>
                  <a:cubicBezTo>
                    <a:pt x="467" y="1690"/>
                    <a:pt x="467" y="1690"/>
                    <a:pt x="467" y="1690"/>
                  </a:cubicBezTo>
                  <a:cubicBezTo>
                    <a:pt x="465" y="1690"/>
                    <a:pt x="464" y="1690"/>
                    <a:pt x="463" y="1690"/>
                  </a:cubicBezTo>
                  <a:cubicBezTo>
                    <a:pt x="449" y="1691"/>
                    <a:pt x="433" y="1690"/>
                    <a:pt x="418" y="1690"/>
                  </a:cubicBezTo>
                  <a:cubicBezTo>
                    <a:pt x="413" y="1690"/>
                    <a:pt x="409" y="1690"/>
                    <a:pt x="404" y="1690"/>
                  </a:cubicBezTo>
                  <a:cubicBezTo>
                    <a:pt x="412" y="1706"/>
                    <a:pt x="420" y="1723"/>
                    <a:pt x="428" y="1739"/>
                  </a:cubicBezTo>
                  <a:cubicBezTo>
                    <a:pt x="592" y="1739"/>
                    <a:pt x="954" y="1738"/>
                    <a:pt x="971" y="1738"/>
                  </a:cubicBezTo>
                  <a:cubicBezTo>
                    <a:pt x="977" y="1738"/>
                    <a:pt x="985" y="1738"/>
                    <a:pt x="992" y="1738"/>
                  </a:cubicBezTo>
                  <a:cubicBezTo>
                    <a:pt x="995" y="1738"/>
                    <a:pt x="998" y="1738"/>
                    <a:pt x="1001" y="1739"/>
                  </a:cubicBezTo>
                  <a:cubicBezTo>
                    <a:pt x="1002" y="1739"/>
                    <a:pt x="1002" y="1739"/>
                    <a:pt x="1002" y="1739"/>
                  </a:cubicBezTo>
                  <a:cubicBezTo>
                    <a:pt x="1004" y="1739"/>
                    <a:pt x="1007" y="1739"/>
                    <a:pt x="1009" y="1740"/>
                  </a:cubicBezTo>
                  <a:cubicBezTo>
                    <a:pt x="1010" y="1740"/>
                    <a:pt x="1010" y="1740"/>
                    <a:pt x="1010" y="1740"/>
                  </a:cubicBezTo>
                  <a:cubicBezTo>
                    <a:pt x="1013" y="1741"/>
                    <a:pt x="1016" y="1742"/>
                    <a:pt x="1018" y="1743"/>
                  </a:cubicBezTo>
                  <a:cubicBezTo>
                    <a:pt x="1019" y="1743"/>
                    <a:pt x="1019" y="1743"/>
                    <a:pt x="1019" y="1743"/>
                  </a:cubicBezTo>
                  <a:cubicBezTo>
                    <a:pt x="1021" y="1744"/>
                    <a:pt x="1023" y="1745"/>
                    <a:pt x="1025" y="1746"/>
                  </a:cubicBezTo>
                  <a:cubicBezTo>
                    <a:pt x="1025" y="1746"/>
                    <a:pt x="1025" y="1746"/>
                    <a:pt x="1026" y="1746"/>
                  </a:cubicBezTo>
                  <a:cubicBezTo>
                    <a:pt x="1026" y="1747"/>
                    <a:pt x="1026" y="1747"/>
                    <a:pt x="1026" y="1747"/>
                  </a:cubicBezTo>
                  <a:cubicBezTo>
                    <a:pt x="1028" y="1748"/>
                    <a:pt x="1029" y="1749"/>
                    <a:pt x="1030" y="1750"/>
                  </a:cubicBezTo>
                  <a:cubicBezTo>
                    <a:pt x="1032" y="1751"/>
                    <a:pt x="1034" y="1753"/>
                    <a:pt x="1036" y="1756"/>
                  </a:cubicBezTo>
                  <a:cubicBezTo>
                    <a:pt x="1038" y="1759"/>
                    <a:pt x="1040" y="1763"/>
                    <a:pt x="1040" y="1768"/>
                  </a:cubicBezTo>
                  <a:cubicBezTo>
                    <a:pt x="1040" y="1771"/>
                    <a:pt x="1040" y="1771"/>
                    <a:pt x="1040" y="1771"/>
                  </a:cubicBezTo>
                  <a:cubicBezTo>
                    <a:pt x="1040" y="1785"/>
                    <a:pt x="1040" y="1801"/>
                    <a:pt x="1040" y="1815"/>
                  </a:cubicBezTo>
                  <a:cubicBezTo>
                    <a:pt x="1040" y="1819"/>
                    <a:pt x="1041" y="1822"/>
                    <a:pt x="1040" y="1826"/>
                  </a:cubicBezTo>
                  <a:cubicBezTo>
                    <a:pt x="1040" y="1828"/>
                    <a:pt x="1040" y="1830"/>
                    <a:pt x="1039" y="1832"/>
                  </a:cubicBezTo>
                  <a:cubicBezTo>
                    <a:pt x="1039" y="1834"/>
                    <a:pt x="1039" y="1834"/>
                    <a:pt x="1039" y="1834"/>
                  </a:cubicBezTo>
                  <a:cubicBezTo>
                    <a:pt x="1038" y="1836"/>
                    <a:pt x="1038" y="1838"/>
                    <a:pt x="1037" y="1839"/>
                  </a:cubicBezTo>
                  <a:cubicBezTo>
                    <a:pt x="1037" y="1839"/>
                    <a:pt x="1037" y="1839"/>
                    <a:pt x="1037" y="1840"/>
                  </a:cubicBezTo>
                  <a:cubicBezTo>
                    <a:pt x="1036" y="1840"/>
                    <a:pt x="1036" y="1840"/>
                    <a:pt x="1036" y="1840"/>
                  </a:cubicBezTo>
                  <a:cubicBezTo>
                    <a:pt x="1035" y="1842"/>
                    <a:pt x="1034" y="1844"/>
                    <a:pt x="1032" y="1845"/>
                  </a:cubicBezTo>
                  <a:cubicBezTo>
                    <a:pt x="1030" y="1847"/>
                    <a:pt x="1029" y="1848"/>
                    <a:pt x="1027" y="1850"/>
                  </a:cubicBezTo>
                  <a:cubicBezTo>
                    <a:pt x="1026" y="1850"/>
                    <a:pt x="1026" y="1850"/>
                    <a:pt x="1026" y="1850"/>
                  </a:cubicBezTo>
                  <a:cubicBezTo>
                    <a:pt x="1025" y="1851"/>
                    <a:pt x="1025" y="1851"/>
                    <a:pt x="1025" y="1851"/>
                  </a:cubicBezTo>
                  <a:cubicBezTo>
                    <a:pt x="1023" y="1852"/>
                    <a:pt x="1021" y="1853"/>
                    <a:pt x="1019" y="1854"/>
                  </a:cubicBezTo>
                  <a:cubicBezTo>
                    <a:pt x="1019" y="1854"/>
                    <a:pt x="1019" y="1854"/>
                    <a:pt x="1018" y="1854"/>
                  </a:cubicBezTo>
                  <a:cubicBezTo>
                    <a:pt x="1017" y="1855"/>
                    <a:pt x="1015" y="1856"/>
                    <a:pt x="1013" y="1856"/>
                  </a:cubicBezTo>
                  <a:cubicBezTo>
                    <a:pt x="1012" y="1856"/>
                    <a:pt x="1011" y="1857"/>
                    <a:pt x="1010" y="1857"/>
                  </a:cubicBezTo>
                  <a:cubicBezTo>
                    <a:pt x="1010" y="1857"/>
                    <a:pt x="1010" y="1857"/>
                    <a:pt x="1009" y="1857"/>
                  </a:cubicBezTo>
                  <a:cubicBezTo>
                    <a:pt x="1009" y="1857"/>
                    <a:pt x="1008" y="1857"/>
                    <a:pt x="1008" y="1858"/>
                  </a:cubicBezTo>
                  <a:cubicBezTo>
                    <a:pt x="1006" y="1858"/>
                    <a:pt x="1004" y="1858"/>
                    <a:pt x="1002" y="1859"/>
                  </a:cubicBezTo>
                  <a:cubicBezTo>
                    <a:pt x="1000" y="1859"/>
                    <a:pt x="998" y="1859"/>
                    <a:pt x="997" y="1859"/>
                  </a:cubicBezTo>
                  <a:cubicBezTo>
                    <a:pt x="995" y="1860"/>
                    <a:pt x="993" y="1860"/>
                    <a:pt x="991" y="1860"/>
                  </a:cubicBezTo>
                  <a:cubicBezTo>
                    <a:pt x="991" y="1860"/>
                    <a:pt x="990" y="1860"/>
                    <a:pt x="989" y="1860"/>
                  </a:cubicBezTo>
                  <a:cubicBezTo>
                    <a:pt x="987" y="1860"/>
                    <a:pt x="987" y="1860"/>
                    <a:pt x="987" y="1860"/>
                  </a:cubicBezTo>
                  <a:cubicBezTo>
                    <a:pt x="976" y="1860"/>
                    <a:pt x="965" y="1860"/>
                    <a:pt x="955" y="1860"/>
                  </a:cubicBezTo>
                  <a:cubicBezTo>
                    <a:pt x="922" y="1860"/>
                    <a:pt x="668" y="1861"/>
                    <a:pt x="484" y="1862"/>
                  </a:cubicBezTo>
                  <a:cubicBezTo>
                    <a:pt x="517" y="1942"/>
                    <a:pt x="531" y="2020"/>
                    <a:pt x="532" y="2094"/>
                  </a:cubicBezTo>
                  <a:cubicBezTo>
                    <a:pt x="1249" y="2094"/>
                    <a:pt x="2201" y="2094"/>
                    <a:pt x="2246" y="2094"/>
                  </a:cubicBezTo>
                  <a:cubicBezTo>
                    <a:pt x="2281" y="2094"/>
                    <a:pt x="2322" y="2090"/>
                    <a:pt x="2357" y="2083"/>
                  </a:cubicBezTo>
                  <a:cubicBezTo>
                    <a:pt x="2380" y="2079"/>
                    <a:pt x="2408" y="2066"/>
                    <a:pt x="2411" y="2038"/>
                  </a:cubicBezTo>
                  <a:cubicBezTo>
                    <a:pt x="2411" y="1941"/>
                    <a:pt x="2411" y="1941"/>
                    <a:pt x="2411" y="1941"/>
                  </a:cubicBezTo>
                  <a:cubicBezTo>
                    <a:pt x="2415" y="1919"/>
                    <a:pt x="2402" y="1898"/>
                    <a:pt x="2389" y="1883"/>
                  </a:cubicBezTo>
                  <a:close/>
                  <a:moveTo>
                    <a:pt x="566" y="1519"/>
                  </a:moveTo>
                  <a:cubicBezTo>
                    <a:pt x="566" y="1520"/>
                    <a:pt x="566" y="1520"/>
                    <a:pt x="566" y="1520"/>
                  </a:cubicBezTo>
                  <a:cubicBezTo>
                    <a:pt x="565" y="1522"/>
                    <a:pt x="564" y="1524"/>
                    <a:pt x="563" y="1526"/>
                  </a:cubicBezTo>
                  <a:cubicBezTo>
                    <a:pt x="563" y="1527"/>
                    <a:pt x="563" y="1527"/>
                    <a:pt x="563" y="1527"/>
                  </a:cubicBezTo>
                  <a:cubicBezTo>
                    <a:pt x="563" y="1528"/>
                    <a:pt x="562" y="1529"/>
                    <a:pt x="562" y="1529"/>
                  </a:cubicBezTo>
                  <a:cubicBezTo>
                    <a:pt x="562" y="1530"/>
                    <a:pt x="561" y="1530"/>
                    <a:pt x="561" y="1531"/>
                  </a:cubicBezTo>
                  <a:cubicBezTo>
                    <a:pt x="561" y="1531"/>
                    <a:pt x="560" y="1532"/>
                    <a:pt x="560" y="1533"/>
                  </a:cubicBezTo>
                  <a:cubicBezTo>
                    <a:pt x="558" y="1533"/>
                    <a:pt x="558" y="1533"/>
                    <a:pt x="558" y="1534"/>
                  </a:cubicBezTo>
                  <a:cubicBezTo>
                    <a:pt x="557" y="1534"/>
                    <a:pt x="557" y="1534"/>
                    <a:pt x="557" y="1534"/>
                  </a:cubicBezTo>
                  <a:cubicBezTo>
                    <a:pt x="556" y="1536"/>
                    <a:pt x="556" y="1536"/>
                    <a:pt x="556" y="1537"/>
                  </a:cubicBezTo>
                  <a:cubicBezTo>
                    <a:pt x="554" y="1538"/>
                    <a:pt x="553" y="1539"/>
                    <a:pt x="551" y="1540"/>
                  </a:cubicBezTo>
                  <a:cubicBezTo>
                    <a:pt x="549" y="1541"/>
                    <a:pt x="547" y="1542"/>
                    <a:pt x="546" y="1543"/>
                  </a:cubicBezTo>
                  <a:cubicBezTo>
                    <a:pt x="545" y="1543"/>
                    <a:pt x="545" y="1543"/>
                    <a:pt x="545" y="1543"/>
                  </a:cubicBezTo>
                  <a:cubicBezTo>
                    <a:pt x="544" y="1544"/>
                    <a:pt x="544" y="1544"/>
                    <a:pt x="544" y="1544"/>
                  </a:cubicBezTo>
                  <a:cubicBezTo>
                    <a:pt x="538" y="1546"/>
                    <a:pt x="532" y="1548"/>
                    <a:pt x="526" y="1549"/>
                  </a:cubicBezTo>
                  <a:cubicBezTo>
                    <a:pt x="524" y="1549"/>
                    <a:pt x="522" y="1549"/>
                    <a:pt x="520" y="1549"/>
                  </a:cubicBezTo>
                  <a:cubicBezTo>
                    <a:pt x="520" y="1549"/>
                    <a:pt x="520" y="1550"/>
                    <a:pt x="519" y="1550"/>
                  </a:cubicBezTo>
                  <a:cubicBezTo>
                    <a:pt x="508" y="1551"/>
                    <a:pt x="496" y="1550"/>
                    <a:pt x="484" y="1550"/>
                  </a:cubicBezTo>
                  <a:cubicBezTo>
                    <a:pt x="435" y="1550"/>
                    <a:pt x="435" y="1550"/>
                    <a:pt x="435" y="1550"/>
                  </a:cubicBezTo>
                  <a:cubicBezTo>
                    <a:pt x="425" y="1550"/>
                    <a:pt x="408" y="1548"/>
                    <a:pt x="403" y="1537"/>
                  </a:cubicBezTo>
                  <a:cubicBezTo>
                    <a:pt x="403" y="1536"/>
                    <a:pt x="403" y="1534"/>
                    <a:pt x="403" y="1533"/>
                  </a:cubicBezTo>
                  <a:cubicBezTo>
                    <a:pt x="403" y="1532"/>
                    <a:pt x="403" y="1532"/>
                    <a:pt x="403" y="1531"/>
                  </a:cubicBezTo>
                  <a:cubicBezTo>
                    <a:pt x="404" y="1527"/>
                    <a:pt x="408" y="1523"/>
                    <a:pt x="410" y="1519"/>
                  </a:cubicBezTo>
                  <a:cubicBezTo>
                    <a:pt x="414" y="1509"/>
                    <a:pt x="418" y="1494"/>
                    <a:pt x="426" y="1486"/>
                  </a:cubicBezTo>
                  <a:cubicBezTo>
                    <a:pt x="426" y="1485"/>
                    <a:pt x="427" y="1485"/>
                    <a:pt x="427" y="1485"/>
                  </a:cubicBezTo>
                  <a:cubicBezTo>
                    <a:pt x="428" y="1484"/>
                    <a:pt x="428" y="1484"/>
                    <a:pt x="428" y="1483"/>
                  </a:cubicBezTo>
                  <a:cubicBezTo>
                    <a:pt x="429" y="1483"/>
                    <a:pt x="429" y="1483"/>
                    <a:pt x="429" y="1483"/>
                  </a:cubicBezTo>
                  <a:cubicBezTo>
                    <a:pt x="430" y="1482"/>
                    <a:pt x="430" y="1482"/>
                    <a:pt x="430" y="1482"/>
                  </a:cubicBezTo>
                  <a:cubicBezTo>
                    <a:pt x="431" y="1481"/>
                    <a:pt x="431" y="1481"/>
                    <a:pt x="431" y="1481"/>
                  </a:cubicBezTo>
                  <a:cubicBezTo>
                    <a:pt x="439" y="1476"/>
                    <a:pt x="447" y="1473"/>
                    <a:pt x="456" y="1472"/>
                  </a:cubicBezTo>
                  <a:cubicBezTo>
                    <a:pt x="456" y="1472"/>
                    <a:pt x="456" y="1471"/>
                    <a:pt x="457" y="1471"/>
                  </a:cubicBezTo>
                  <a:cubicBezTo>
                    <a:pt x="462" y="1470"/>
                    <a:pt x="467" y="1470"/>
                    <a:pt x="473" y="1470"/>
                  </a:cubicBezTo>
                  <a:cubicBezTo>
                    <a:pt x="503" y="1470"/>
                    <a:pt x="503" y="1470"/>
                    <a:pt x="503" y="1470"/>
                  </a:cubicBezTo>
                  <a:cubicBezTo>
                    <a:pt x="512" y="1470"/>
                    <a:pt x="521" y="1470"/>
                    <a:pt x="531" y="1470"/>
                  </a:cubicBezTo>
                  <a:cubicBezTo>
                    <a:pt x="544" y="1470"/>
                    <a:pt x="563" y="1467"/>
                    <a:pt x="573" y="1477"/>
                  </a:cubicBezTo>
                  <a:cubicBezTo>
                    <a:pt x="573" y="1478"/>
                    <a:pt x="574" y="1478"/>
                    <a:pt x="574" y="1479"/>
                  </a:cubicBezTo>
                  <a:cubicBezTo>
                    <a:pt x="575" y="1479"/>
                    <a:pt x="575" y="1479"/>
                    <a:pt x="575" y="1479"/>
                  </a:cubicBezTo>
                  <a:cubicBezTo>
                    <a:pt x="575" y="1480"/>
                    <a:pt x="575" y="1480"/>
                    <a:pt x="575" y="1480"/>
                  </a:cubicBezTo>
                  <a:cubicBezTo>
                    <a:pt x="576" y="1480"/>
                    <a:pt x="576" y="1481"/>
                    <a:pt x="576" y="1481"/>
                  </a:cubicBezTo>
                  <a:cubicBezTo>
                    <a:pt x="577" y="1483"/>
                    <a:pt x="577" y="1485"/>
                    <a:pt x="577" y="1487"/>
                  </a:cubicBezTo>
                  <a:cubicBezTo>
                    <a:pt x="576" y="1497"/>
                    <a:pt x="568" y="1513"/>
                    <a:pt x="566" y="1519"/>
                  </a:cubicBezTo>
                  <a:close/>
                  <a:moveTo>
                    <a:pt x="784" y="1616"/>
                  </a:moveTo>
                  <a:cubicBezTo>
                    <a:pt x="784" y="1618"/>
                    <a:pt x="784" y="1618"/>
                    <a:pt x="784" y="1618"/>
                  </a:cubicBezTo>
                  <a:cubicBezTo>
                    <a:pt x="783" y="1625"/>
                    <a:pt x="781" y="1632"/>
                    <a:pt x="780" y="1639"/>
                  </a:cubicBezTo>
                  <a:cubicBezTo>
                    <a:pt x="776" y="1662"/>
                    <a:pt x="776" y="1662"/>
                    <a:pt x="776" y="1662"/>
                  </a:cubicBezTo>
                  <a:cubicBezTo>
                    <a:pt x="776" y="1667"/>
                    <a:pt x="774" y="1670"/>
                    <a:pt x="770" y="1673"/>
                  </a:cubicBezTo>
                  <a:cubicBezTo>
                    <a:pt x="770" y="1674"/>
                    <a:pt x="769" y="1674"/>
                    <a:pt x="769" y="1674"/>
                  </a:cubicBezTo>
                  <a:cubicBezTo>
                    <a:pt x="769" y="1675"/>
                    <a:pt x="768" y="1675"/>
                    <a:pt x="768" y="1675"/>
                  </a:cubicBezTo>
                  <a:cubicBezTo>
                    <a:pt x="767" y="1676"/>
                    <a:pt x="766" y="1677"/>
                    <a:pt x="765" y="1678"/>
                  </a:cubicBezTo>
                  <a:cubicBezTo>
                    <a:pt x="759" y="1683"/>
                    <a:pt x="751" y="1686"/>
                    <a:pt x="744" y="1687"/>
                  </a:cubicBezTo>
                  <a:cubicBezTo>
                    <a:pt x="744" y="1688"/>
                    <a:pt x="744" y="1688"/>
                    <a:pt x="744" y="1688"/>
                  </a:cubicBezTo>
                  <a:cubicBezTo>
                    <a:pt x="743" y="1688"/>
                    <a:pt x="743" y="1688"/>
                    <a:pt x="743" y="1688"/>
                  </a:cubicBezTo>
                  <a:cubicBezTo>
                    <a:pt x="740" y="1688"/>
                    <a:pt x="738" y="1689"/>
                    <a:pt x="735" y="1689"/>
                  </a:cubicBezTo>
                  <a:cubicBezTo>
                    <a:pt x="735" y="1689"/>
                    <a:pt x="734" y="1689"/>
                    <a:pt x="733" y="1689"/>
                  </a:cubicBezTo>
                  <a:cubicBezTo>
                    <a:pt x="730" y="1689"/>
                    <a:pt x="728" y="1690"/>
                    <a:pt x="725" y="1690"/>
                  </a:cubicBezTo>
                  <a:cubicBezTo>
                    <a:pt x="639" y="1690"/>
                    <a:pt x="639" y="1690"/>
                    <a:pt x="639" y="1690"/>
                  </a:cubicBezTo>
                  <a:cubicBezTo>
                    <a:pt x="629" y="1690"/>
                    <a:pt x="617" y="1688"/>
                    <a:pt x="609" y="1682"/>
                  </a:cubicBezTo>
                  <a:cubicBezTo>
                    <a:pt x="607" y="1681"/>
                    <a:pt x="606" y="1680"/>
                    <a:pt x="604" y="1678"/>
                  </a:cubicBezTo>
                  <a:cubicBezTo>
                    <a:pt x="603" y="1677"/>
                    <a:pt x="603" y="1676"/>
                    <a:pt x="602" y="1675"/>
                  </a:cubicBezTo>
                  <a:cubicBezTo>
                    <a:pt x="602" y="1674"/>
                    <a:pt x="602" y="1674"/>
                    <a:pt x="602" y="1674"/>
                  </a:cubicBezTo>
                  <a:cubicBezTo>
                    <a:pt x="600" y="1671"/>
                    <a:pt x="600" y="1667"/>
                    <a:pt x="601" y="1663"/>
                  </a:cubicBezTo>
                  <a:cubicBezTo>
                    <a:pt x="603" y="1657"/>
                    <a:pt x="603" y="1657"/>
                    <a:pt x="603" y="1657"/>
                  </a:cubicBezTo>
                  <a:cubicBezTo>
                    <a:pt x="603" y="1656"/>
                    <a:pt x="603" y="1655"/>
                    <a:pt x="604" y="1654"/>
                  </a:cubicBezTo>
                  <a:cubicBezTo>
                    <a:pt x="615" y="1616"/>
                    <a:pt x="615" y="1616"/>
                    <a:pt x="615" y="1616"/>
                  </a:cubicBezTo>
                  <a:cubicBezTo>
                    <a:pt x="615" y="1615"/>
                    <a:pt x="615" y="1615"/>
                    <a:pt x="616" y="1614"/>
                  </a:cubicBezTo>
                  <a:cubicBezTo>
                    <a:pt x="628" y="1585"/>
                    <a:pt x="681" y="1591"/>
                    <a:pt x="705" y="1591"/>
                  </a:cubicBezTo>
                  <a:cubicBezTo>
                    <a:pt x="716" y="1591"/>
                    <a:pt x="735" y="1590"/>
                    <a:pt x="753" y="1591"/>
                  </a:cubicBezTo>
                  <a:cubicBezTo>
                    <a:pt x="756" y="1592"/>
                    <a:pt x="759" y="1592"/>
                    <a:pt x="762" y="1593"/>
                  </a:cubicBezTo>
                  <a:cubicBezTo>
                    <a:pt x="762" y="1593"/>
                    <a:pt x="762" y="1593"/>
                    <a:pt x="763" y="1593"/>
                  </a:cubicBezTo>
                  <a:cubicBezTo>
                    <a:pt x="771" y="1595"/>
                    <a:pt x="779" y="1599"/>
                    <a:pt x="782" y="1605"/>
                  </a:cubicBezTo>
                  <a:cubicBezTo>
                    <a:pt x="782" y="1606"/>
                    <a:pt x="782" y="1606"/>
                    <a:pt x="783" y="1606"/>
                  </a:cubicBezTo>
                  <a:cubicBezTo>
                    <a:pt x="783" y="1607"/>
                    <a:pt x="783" y="1607"/>
                    <a:pt x="783" y="1607"/>
                  </a:cubicBezTo>
                  <a:cubicBezTo>
                    <a:pt x="783" y="1608"/>
                    <a:pt x="783" y="1608"/>
                    <a:pt x="783" y="1608"/>
                  </a:cubicBezTo>
                  <a:cubicBezTo>
                    <a:pt x="784" y="1610"/>
                    <a:pt x="785" y="1613"/>
                    <a:pt x="784" y="1616"/>
                  </a:cubicBezTo>
                  <a:close/>
                  <a:moveTo>
                    <a:pt x="800" y="1524"/>
                  </a:moveTo>
                  <a:cubicBezTo>
                    <a:pt x="799" y="1527"/>
                    <a:pt x="799" y="1527"/>
                    <a:pt x="799" y="1527"/>
                  </a:cubicBezTo>
                  <a:cubicBezTo>
                    <a:pt x="799" y="1529"/>
                    <a:pt x="798" y="1531"/>
                    <a:pt x="796" y="1533"/>
                  </a:cubicBezTo>
                  <a:cubicBezTo>
                    <a:pt x="796" y="1534"/>
                    <a:pt x="795" y="1534"/>
                    <a:pt x="795" y="1536"/>
                  </a:cubicBezTo>
                  <a:cubicBezTo>
                    <a:pt x="795" y="1536"/>
                    <a:pt x="795" y="1536"/>
                    <a:pt x="794" y="1536"/>
                  </a:cubicBezTo>
                  <a:cubicBezTo>
                    <a:pt x="779" y="1554"/>
                    <a:pt x="736" y="1549"/>
                    <a:pt x="716" y="1549"/>
                  </a:cubicBezTo>
                  <a:cubicBezTo>
                    <a:pt x="703" y="1549"/>
                    <a:pt x="690" y="1549"/>
                    <a:pt x="677" y="1549"/>
                  </a:cubicBezTo>
                  <a:cubicBezTo>
                    <a:pt x="666" y="1549"/>
                    <a:pt x="648" y="1547"/>
                    <a:pt x="642" y="1536"/>
                  </a:cubicBezTo>
                  <a:cubicBezTo>
                    <a:pt x="642" y="1534"/>
                    <a:pt x="642" y="1533"/>
                    <a:pt x="642" y="1532"/>
                  </a:cubicBezTo>
                  <a:cubicBezTo>
                    <a:pt x="641" y="1532"/>
                    <a:pt x="641" y="1531"/>
                    <a:pt x="641" y="1530"/>
                  </a:cubicBezTo>
                  <a:cubicBezTo>
                    <a:pt x="641" y="1529"/>
                    <a:pt x="642" y="1528"/>
                    <a:pt x="642" y="1527"/>
                  </a:cubicBezTo>
                  <a:cubicBezTo>
                    <a:pt x="642" y="1524"/>
                    <a:pt x="644" y="1520"/>
                    <a:pt x="645" y="1518"/>
                  </a:cubicBezTo>
                  <a:cubicBezTo>
                    <a:pt x="647" y="1509"/>
                    <a:pt x="649" y="1498"/>
                    <a:pt x="654" y="1490"/>
                  </a:cubicBezTo>
                  <a:cubicBezTo>
                    <a:pt x="654" y="1489"/>
                    <a:pt x="654" y="1489"/>
                    <a:pt x="654" y="1489"/>
                  </a:cubicBezTo>
                  <a:cubicBezTo>
                    <a:pt x="655" y="1486"/>
                    <a:pt x="657" y="1483"/>
                    <a:pt x="659" y="1481"/>
                  </a:cubicBezTo>
                  <a:cubicBezTo>
                    <a:pt x="661" y="1480"/>
                    <a:pt x="662" y="1479"/>
                    <a:pt x="664" y="1478"/>
                  </a:cubicBezTo>
                  <a:cubicBezTo>
                    <a:pt x="669" y="1474"/>
                    <a:pt x="675" y="1472"/>
                    <a:pt x="682" y="1471"/>
                  </a:cubicBezTo>
                  <a:cubicBezTo>
                    <a:pt x="683" y="1471"/>
                    <a:pt x="683" y="1471"/>
                    <a:pt x="684" y="1471"/>
                  </a:cubicBezTo>
                  <a:cubicBezTo>
                    <a:pt x="688" y="1470"/>
                    <a:pt x="694" y="1468"/>
                    <a:pt x="699" y="1468"/>
                  </a:cubicBezTo>
                  <a:cubicBezTo>
                    <a:pt x="706" y="1468"/>
                    <a:pt x="706" y="1468"/>
                    <a:pt x="706" y="1468"/>
                  </a:cubicBezTo>
                  <a:cubicBezTo>
                    <a:pt x="708" y="1468"/>
                    <a:pt x="712" y="1468"/>
                    <a:pt x="714" y="1468"/>
                  </a:cubicBezTo>
                  <a:cubicBezTo>
                    <a:pt x="729" y="1468"/>
                    <a:pt x="746" y="1468"/>
                    <a:pt x="761" y="1468"/>
                  </a:cubicBezTo>
                  <a:cubicBezTo>
                    <a:pt x="763" y="1468"/>
                    <a:pt x="765" y="1468"/>
                    <a:pt x="768" y="1468"/>
                  </a:cubicBezTo>
                  <a:cubicBezTo>
                    <a:pt x="770" y="1468"/>
                    <a:pt x="770" y="1468"/>
                    <a:pt x="770" y="1468"/>
                  </a:cubicBezTo>
                  <a:cubicBezTo>
                    <a:pt x="771" y="1468"/>
                    <a:pt x="771" y="1468"/>
                    <a:pt x="773" y="1468"/>
                  </a:cubicBezTo>
                  <a:cubicBezTo>
                    <a:pt x="775" y="1468"/>
                    <a:pt x="777" y="1468"/>
                    <a:pt x="779" y="1470"/>
                  </a:cubicBezTo>
                  <a:cubicBezTo>
                    <a:pt x="791" y="1471"/>
                    <a:pt x="805" y="1474"/>
                    <a:pt x="807" y="1484"/>
                  </a:cubicBezTo>
                  <a:cubicBezTo>
                    <a:pt x="807" y="1485"/>
                    <a:pt x="807" y="1485"/>
                    <a:pt x="807" y="1485"/>
                  </a:cubicBezTo>
                  <a:cubicBezTo>
                    <a:pt x="807" y="1485"/>
                    <a:pt x="807" y="1485"/>
                    <a:pt x="807" y="1486"/>
                  </a:cubicBezTo>
                  <a:cubicBezTo>
                    <a:pt x="808" y="1497"/>
                    <a:pt x="803" y="1513"/>
                    <a:pt x="800" y="1524"/>
                  </a:cubicBezTo>
                  <a:close/>
                  <a:moveTo>
                    <a:pt x="1038" y="1639"/>
                  </a:moveTo>
                  <a:cubicBezTo>
                    <a:pt x="1038" y="1645"/>
                    <a:pt x="1038" y="1652"/>
                    <a:pt x="1038" y="1659"/>
                  </a:cubicBezTo>
                  <a:cubicBezTo>
                    <a:pt x="1038" y="1662"/>
                    <a:pt x="1038" y="1662"/>
                    <a:pt x="1038" y="1662"/>
                  </a:cubicBezTo>
                  <a:cubicBezTo>
                    <a:pt x="1038" y="1665"/>
                    <a:pt x="1037" y="1670"/>
                    <a:pt x="1035" y="1673"/>
                  </a:cubicBezTo>
                  <a:cubicBezTo>
                    <a:pt x="1034" y="1674"/>
                    <a:pt x="1034" y="1674"/>
                    <a:pt x="1034" y="1674"/>
                  </a:cubicBezTo>
                  <a:cubicBezTo>
                    <a:pt x="1033" y="1675"/>
                    <a:pt x="1032" y="1676"/>
                    <a:pt x="1031" y="1677"/>
                  </a:cubicBezTo>
                  <a:cubicBezTo>
                    <a:pt x="1026" y="1682"/>
                    <a:pt x="1019" y="1685"/>
                    <a:pt x="1010" y="1687"/>
                  </a:cubicBezTo>
                  <a:cubicBezTo>
                    <a:pt x="1007" y="1688"/>
                    <a:pt x="1005" y="1688"/>
                    <a:pt x="1003" y="1688"/>
                  </a:cubicBezTo>
                  <a:cubicBezTo>
                    <a:pt x="1002" y="1688"/>
                    <a:pt x="1001" y="1688"/>
                    <a:pt x="1001" y="1689"/>
                  </a:cubicBezTo>
                  <a:cubicBezTo>
                    <a:pt x="998" y="1689"/>
                    <a:pt x="995" y="1689"/>
                    <a:pt x="993" y="1689"/>
                  </a:cubicBezTo>
                  <a:cubicBezTo>
                    <a:pt x="907" y="1689"/>
                    <a:pt x="907" y="1689"/>
                    <a:pt x="907" y="1689"/>
                  </a:cubicBezTo>
                  <a:cubicBezTo>
                    <a:pt x="897" y="1689"/>
                    <a:pt x="884" y="1687"/>
                    <a:pt x="875" y="1682"/>
                  </a:cubicBezTo>
                  <a:cubicBezTo>
                    <a:pt x="875" y="1681"/>
                    <a:pt x="875" y="1681"/>
                    <a:pt x="875" y="1681"/>
                  </a:cubicBezTo>
                  <a:cubicBezTo>
                    <a:pt x="874" y="1680"/>
                    <a:pt x="872" y="1679"/>
                    <a:pt x="870" y="1678"/>
                  </a:cubicBezTo>
                  <a:cubicBezTo>
                    <a:pt x="869" y="1677"/>
                    <a:pt x="868" y="1675"/>
                    <a:pt x="867" y="1674"/>
                  </a:cubicBezTo>
                  <a:cubicBezTo>
                    <a:pt x="867" y="1674"/>
                    <a:pt x="867" y="1674"/>
                    <a:pt x="867" y="1673"/>
                  </a:cubicBezTo>
                  <a:cubicBezTo>
                    <a:pt x="865" y="1670"/>
                    <a:pt x="864" y="1667"/>
                    <a:pt x="864" y="1662"/>
                  </a:cubicBezTo>
                  <a:cubicBezTo>
                    <a:pt x="865" y="1656"/>
                    <a:pt x="865" y="1656"/>
                    <a:pt x="865" y="1656"/>
                  </a:cubicBezTo>
                  <a:cubicBezTo>
                    <a:pt x="867" y="1643"/>
                    <a:pt x="868" y="1629"/>
                    <a:pt x="870" y="1616"/>
                  </a:cubicBezTo>
                  <a:cubicBezTo>
                    <a:pt x="870" y="1615"/>
                    <a:pt x="870" y="1615"/>
                    <a:pt x="870" y="1615"/>
                  </a:cubicBezTo>
                  <a:cubicBezTo>
                    <a:pt x="870" y="1615"/>
                    <a:pt x="870" y="1615"/>
                    <a:pt x="870" y="1614"/>
                  </a:cubicBezTo>
                  <a:cubicBezTo>
                    <a:pt x="875" y="1584"/>
                    <a:pt x="935" y="1591"/>
                    <a:pt x="957" y="1591"/>
                  </a:cubicBezTo>
                  <a:cubicBezTo>
                    <a:pt x="977" y="1591"/>
                    <a:pt x="1025" y="1585"/>
                    <a:pt x="1036" y="1608"/>
                  </a:cubicBezTo>
                  <a:cubicBezTo>
                    <a:pt x="1037" y="1610"/>
                    <a:pt x="1038" y="1612"/>
                    <a:pt x="1038" y="1615"/>
                  </a:cubicBezTo>
                  <a:cubicBezTo>
                    <a:pt x="1038" y="1639"/>
                    <a:pt x="1038" y="1639"/>
                    <a:pt x="1038" y="1639"/>
                  </a:cubicBezTo>
                  <a:close/>
                  <a:moveTo>
                    <a:pt x="1037" y="1524"/>
                  </a:moveTo>
                  <a:cubicBezTo>
                    <a:pt x="1037" y="1526"/>
                    <a:pt x="1037" y="1526"/>
                    <a:pt x="1037" y="1526"/>
                  </a:cubicBezTo>
                  <a:cubicBezTo>
                    <a:pt x="1037" y="1529"/>
                    <a:pt x="1036" y="1531"/>
                    <a:pt x="1035" y="1533"/>
                  </a:cubicBezTo>
                  <a:cubicBezTo>
                    <a:pt x="1024" y="1554"/>
                    <a:pt x="971" y="1549"/>
                    <a:pt x="952" y="1549"/>
                  </a:cubicBezTo>
                  <a:cubicBezTo>
                    <a:pt x="941" y="1549"/>
                    <a:pt x="930" y="1549"/>
                    <a:pt x="918" y="1549"/>
                  </a:cubicBezTo>
                  <a:cubicBezTo>
                    <a:pt x="908" y="1549"/>
                    <a:pt x="895" y="1547"/>
                    <a:pt x="885" y="1540"/>
                  </a:cubicBezTo>
                  <a:cubicBezTo>
                    <a:pt x="884" y="1539"/>
                    <a:pt x="884" y="1539"/>
                    <a:pt x="884" y="1539"/>
                  </a:cubicBezTo>
                  <a:cubicBezTo>
                    <a:pt x="883" y="1538"/>
                    <a:pt x="883" y="1538"/>
                    <a:pt x="883" y="1538"/>
                  </a:cubicBezTo>
                  <a:cubicBezTo>
                    <a:pt x="882" y="1537"/>
                    <a:pt x="882" y="1537"/>
                    <a:pt x="882" y="1536"/>
                  </a:cubicBezTo>
                  <a:cubicBezTo>
                    <a:pt x="882" y="1536"/>
                    <a:pt x="882" y="1536"/>
                    <a:pt x="881" y="1536"/>
                  </a:cubicBezTo>
                  <a:cubicBezTo>
                    <a:pt x="881" y="1534"/>
                    <a:pt x="880" y="1533"/>
                    <a:pt x="880" y="1532"/>
                  </a:cubicBezTo>
                  <a:cubicBezTo>
                    <a:pt x="879" y="1530"/>
                    <a:pt x="879" y="1529"/>
                    <a:pt x="879" y="1527"/>
                  </a:cubicBezTo>
                  <a:cubicBezTo>
                    <a:pt x="879" y="1525"/>
                    <a:pt x="879" y="1525"/>
                    <a:pt x="879" y="1525"/>
                  </a:cubicBezTo>
                  <a:cubicBezTo>
                    <a:pt x="880" y="1523"/>
                    <a:pt x="880" y="1520"/>
                    <a:pt x="880" y="1518"/>
                  </a:cubicBezTo>
                  <a:cubicBezTo>
                    <a:pt x="880" y="1517"/>
                    <a:pt x="880" y="1517"/>
                    <a:pt x="880" y="1517"/>
                  </a:cubicBezTo>
                  <a:cubicBezTo>
                    <a:pt x="881" y="1509"/>
                    <a:pt x="881" y="1499"/>
                    <a:pt x="883" y="1491"/>
                  </a:cubicBezTo>
                  <a:cubicBezTo>
                    <a:pt x="883" y="1488"/>
                    <a:pt x="883" y="1488"/>
                    <a:pt x="883" y="1488"/>
                  </a:cubicBezTo>
                  <a:cubicBezTo>
                    <a:pt x="884" y="1486"/>
                    <a:pt x="885" y="1483"/>
                    <a:pt x="887" y="1481"/>
                  </a:cubicBezTo>
                  <a:cubicBezTo>
                    <a:pt x="889" y="1479"/>
                    <a:pt x="891" y="1478"/>
                    <a:pt x="894" y="1476"/>
                  </a:cubicBezTo>
                  <a:cubicBezTo>
                    <a:pt x="895" y="1476"/>
                    <a:pt x="895" y="1475"/>
                    <a:pt x="896" y="1475"/>
                  </a:cubicBezTo>
                  <a:cubicBezTo>
                    <a:pt x="896" y="1475"/>
                    <a:pt x="897" y="1475"/>
                    <a:pt x="897" y="1474"/>
                  </a:cubicBezTo>
                  <a:cubicBezTo>
                    <a:pt x="898" y="1474"/>
                    <a:pt x="898" y="1474"/>
                    <a:pt x="898" y="1474"/>
                  </a:cubicBezTo>
                  <a:cubicBezTo>
                    <a:pt x="899" y="1473"/>
                    <a:pt x="901" y="1473"/>
                    <a:pt x="902" y="1472"/>
                  </a:cubicBezTo>
                  <a:cubicBezTo>
                    <a:pt x="903" y="1472"/>
                    <a:pt x="903" y="1472"/>
                    <a:pt x="904" y="1472"/>
                  </a:cubicBezTo>
                  <a:cubicBezTo>
                    <a:pt x="905" y="1471"/>
                    <a:pt x="907" y="1471"/>
                    <a:pt x="908" y="1471"/>
                  </a:cubicBezTo>
                  <a:cubicBezTo>
                    <a:pt x="909" y="1471"/>
                    <a:pt x="909" y="1470"/>
                    <a:pt x="910" y="1470"/>
                  </a:cubicBezTo>
                  <a:cubicBezTo>
                    <a:pt x="911" y="1470"/>
                    <a:pt x="912" y="1470"/>
                    <a:pt x="912" y="1470"/>
                  </a:cubicBezTo>
                  <a:cubicBezTo>
                    <a:pt x="916" y="1468"/>
                    <a:pt x="920" y="1468"/>
                    <a:pt x="925" y="1468"/>
                  </a:cubicBezTo>
                  <a:cubicBezTo>
                    <a:pt x="928" y="1468"/>
                    <a:pt x="928" y="1468"/>
                    <a:pt x="928" y="1468"/>
                  </a:cubicBezTo>
                  <a:cubicBezTo>
                    <a:pt x="932" y="1468"/>
                    <a:pt x="937" y="1468"/>
                    <a:pt x="941" y="1468"/>
                  </a:cubicBezTo>
                  <a:cubicBezTo>
                    <a:pt x="997" y="1468"/>
                    <a:pt x="997" y="1468"/>
                    <a:pt x="997" y="1468"/>
                  </a:cubicBezTo>
                  <a:cubicBezTo>
                    <a:pt x="998" y="1468"/>
                    <a:pt x="999" y="1468"/>
                    <a:pt x="1001" y="1468"/>
                  </a:cubicBezTo>
                  <a:cubicBezTo>
                    <a:pt x="1002" y="1468"/>
                    <a:pt x="1002" y="1468"/>
                    <a:pt x="1002" y="1468"/>
                  </a:cubicBezTo>
                  <a:cubicBezTo>
                    <a:pt x="1003" y="1468"/>
                    <a:pt x="1005" y="1468"/>
                    <a:pt x="1006" y="1468"/>
                  </a:cubicBezTo>
                  <a:cubicBezTo>
                    <a:pt x="1018" y="1470"/>
                    <a:pt x="1030" y="1473"/>
                    <a:pt x="1034" y="1483"/>
                  </a:cubicBezTo>
                  <a:cubicBezTo>
                    <a:pt x="1035" y="1483"/>
                    <a:pt x="1035" y="1484"/>
                    <a:pt x="1035" y="1485"/>
                  </a:cubicBezTo>
                  <a:cubicBezTo>
                    <a:pt x="1036" y="1485"/>
                    <a:pt x="1036" y="1485"/>
                    <a:pt x="1036" y="1485"/>
                  </a:cubicBezTo>
                  <a:cubicBezTo>
                    <a:pt x="1039" y="1497"/>
                    <a:pt x="1036" y="1512"/>
                    <a:pt x="1037" y="1524"/>
                  </a:cubicBezTo>
                  <a:close/>
                  <a:moveTo>
                    <a:pt x="231" y="1302"/>
                  </a:moveTo>
                  <a:cubicBezTo>
                    <a:pt x="172" y="1302"/>
                    <a:pt x="123" y="1254"/>
                    <a:pt x="123" y="1195"/>
                  </a:cubicBezTo>
                  <a:cubicBezTo>
                    <a:pt x="123" y="222"/>
                    <a:pt x="123" y="222"/>
                    <a:pt x="123" y="222"/>
                  </a:cubicBezTo>
                  <a:cubicBezTo>
                    <a:pt x="123" y="162"/>
                    <a:pt x="172" y="115"/>
                    <a:pt x="231" y="115"/>
                  </a:cubicBezTo>
                  <a:cubicBezTo>
                    <a:pt x="1818" y="115"/>
                    <a:pt x="1818" y="115"/>
                    <a:pt x="1818" y="115"/>
                  </a:cubicBezTo>
                  <a:cubicBezTo>
                    <a:pt x="1877" y="115"/>
                    <a:pt x="1925" y="162"/>
                    <a:pt x="1925" y="222"/>
                  </a:cubicBezTo>
                  <a:cubicBezTo>
                    <a:pt x="1925" y="1195"/>
                    <a:pt x="1925" y="1195"/>
                    <a:pt x="1925" y="1195"/>
                  </a:cubicBezTo>
                  <a:cubicBezTo>
                    <a:pt x="1925" y="1254"/>
                    <a:pt x="1877" y="1302"/>
                    <a:pt x="1818" y="1302"/>
                  </a:cubicBezTo>
                  <a:cubicBezTo>
                    <a:pt x="231" y="1302"/>
                    <a:pt x="231" y="1302"/>
                    <a:pt x="231" y="1302"/>
                  </a:cubicBezTo>
                  <a:close/>
                  <a:moveTo>
                    <a:pt x="1883" y="1533"/>
                  </a:moveTo>
                  <a:cubicBezTo>
                    <a:pt x="1883" y="1536"/>
                    <a:pt x="1882" y="1538"/>
                    <a:pt x="1880" y="1540"/>
                  </a:cubicBezTo>
                  <a:cubicBezTo>
                    <a:pt x="1879" y="1540"/>
                    <a:pt x="1879" y="1540"/>
                    <a:pt x="1879" y="1540"/>
                  </a:cubicBezTo>
                  <a:cubicBezTo>
                    <a:pt x="1879" y="1541"/>
                    <a:pt x="1879" y="1541"/>
                    <a:pt x="1878" y="1541"/>
                  </a:cubicBezTo>
                  <a:cubicBezTo>
                    <a:pt x="1878" y="1541"/>
                    <a:pt x="1878" y="1541"/>
                    <a:pt x="1877" y="1542"/>
                  </a:cubicBezTo>
                  <a:cubicBezTo>
                    <a:pt x="1877" y="1542"/>
                    <a:pt x="1876" y="1542"/>
                    <a:pt x="1876" y="1543"/>
                  </a:cubicBezTo>
                  <a:cubicBezTo>
                    <a:pt x="1875" y="1543"/>
                    <a:pt x="1875" y="1543"/>
                    <a:pt x="1874" y="1543"/>
                  </a:cubicBezTo>
                  <a:cubicBezTo>
                    <a:pt x="1863" y="1548"/>
                    <a:pt x="1849" y="1547"/>
                    <a:pt x="1837" y="1547"/>
                  </a:cubicBezTo>
                  <a:cubicBezTo>
                    <a:pt x="1777" y="1547"/>
                    <a:pt x="1777" y="1547"/>
                    <a:pt x="1777" y="1547"/>
                  </a:cubicBezTo>
                  <a:cubicBezTo>
                    <a:pt x="1765" y="1547"/>
                    <a:pt x="1753" y="1545"/>
                    <a:pt x="1742" y="1540"/>
                  </a:cubicBezTo>
                  <a:cubicBezTo>
                    <a:pt x="1738" y="1538"/>
                    <a:pt x="1734" y="1536"/>
                    <a:pt x="1731" y="1533"/>
                  </a:cubicBezTo>
                  <a:cubicBezTo>
                    <a:pt x="1728" y="1530"/>
                    <a:pt x="1725" y="1528"/>
                    <a:pt x="1723" y="1525"/>
                  </a:cubicBezTo>
                  <a:cubicBezTo>
                    <a:pt x="1721" y="1520"/>
                    <a:pt x="1721" y="1520"/>
                    <a:pt x="1721" y="1520"/>
                  </a:cubicBezTo>
                  <a:cubicBezTo>
                    <a:pt x="1715" y="1509"/>
                    <a:pt x="1706" y="1498"/>
                    <a:pt x="1701" y="1486"/>
                  </a:cubicBezTo>
                  <a:cubicBezTo>
                    <a:pt x="1697" y="1478"/>
                    <a:pt x="1701" y="1474"/>
                    <a:pt x="1708" y="1471"/>
                  </a:cubicBezTo>
                  <a:cubicBezTo>
                    <a:pt x="1710" y="1470"/>
                    <a:pt x="1712" y="1468"/>
                    <a:pt x="1715" y="1468"/>
                  </a:cubicBezTo>
                  <a:cubicBezTo>
                    <a:pt x="1719" y="1467"/>
                    <a:pt x="1724" y="1466"/>
                    <a:pt x="1729" y="1466"/>
                  </a:cubicBezTo>
                  <a:cubicBezTo>
                    <a:pt x="1737" y="1466"/>
                    <a:pt x="1737" y="1466"/>
                    <a:pt x="1737" y="1466"/>
                  </a:cubicBezTo>
                  <a:cubicBezTo>
                    <a:pt x="1754" y="1466"/>
                    <a:pt x="1769" y="1466"/>
                    <a:pt x="1785" y="1466"/>
                  </a:cubicBezTo>
                  <a:cubicBezTo>
                    <a:pt x="1786" y="1466"/>
                    <a:pt x="1786" y="1466"/>
                    <a:pt x="1786" y="1466"/>
                  </a:cubicBezTo>
                  <a:cubicBezTo>
                    <a:pt x="1801" y="1466"/>
                    <a:pt x="1801" y="1466"/>
                    <a:pt x="1801" y="1466"/>
                  </a:cubicBezTo>
                  <a:cubicBezTo>
                    <a:pt x="1807" y="1466"/>
                    <a:pt x="1813" y="1466"/>
                    <a:pt x="1818" y="1467"/>
                  </a:cubicBezTo>
                  <a:cubicBezTo>
                    <a:pt x="1821" y="1468"/>
                    <a:pt x="1825" y="1470"/>
                    <a:pt x="1828" y="1471"/>
                  </a:cubicBezTo>
                  <a:cubicBezTo>
                    <a:pt x="1829" y="1471"/>
                    <a:pt x="1829" y="1471"/>
                    <a:pt x="1830" y="1471"/>
                  </a:cubicBezTo>
                  <a:cubicBezTo>
                    <a:pt x="1830" y="1472"/>
                    <a:pt x="1830" y="1472"/>
                    <a:pt x="1831" y="1472"/>
                  </a:cubicBezTo>
                  <a:cubicBezTo>
                    <a:pt x="1832" y="1472"/>
                    <a:pt x="1832" y="1472"/>
                    <a:pt x="1832" y="1472"/>
                  </a:cubicBezTo>
                  <a:cubicBezTo>
                    <a:pt x="1838" y="1474"/>
                    <a:pt x="1842" y="1476"/>
                    <a:pt x="1846" y="1478"/>
                  </a:cubicBezTo>
                  <a:cubicBezTo>
                    <a:pt x="1849" y="1481"/>
                    <a:pt x="1852" y="1483"/>
                    <a:pt x="1854" y="1486"/>
                  </a:cubicBezTo>
                  <a:cubicBezTo>
                    <a:pt x="1867" y="1504"/>
                    <a:pt x="1867" y="1504"/>
                    <a:pt x="1867" y="1504"/>
                  </a:cubicBezTo>
                  <a:cubicBezTo>
                    <a:pt x="1870" y="1509"/>
                    <a:pt x="1877" y="1517"/>
                    <a:pt x="1880" y="1524"/>
                  </a:cubicBezTo>
                  <a:cubicBezTo>
                    <a:pt x="1882" y="1527"/>
                    <a:pt x="1883" y="1530"/>
                    <a:pt x="1883" y="1533"/>
                  </a:cubicBezTo>
                  <a:close/>
                  <a:moveTo>
                    <a:pt x="1121" y="1536"/>
                  </a:moveTo>
                  <a:cubicBezTo>
                    <a:pt x="1121" y="1536"/>
                    <a:pt x="1120" y="1536"/>
                    <a:pt x="1120" y="1534"/>
                  </a:cubicBezTo>
                  <a:cubicBezTo>
                    <a:pt x="1118" y="1532"/>
                    <a:pt x="1117" y="1529"/>
                    <a:pt x="1116" y="1526"/>
                  </a:cubicBezTo>
                  <a:cubicBezTo>
                    <a:pt x="1116" y="1523"/>
                    <a:pt x="1116" y="1523"/>
                    <a:pt x="1116" y="1523"/>
                  </a:cubicBezTo>
                  <a:cubicBezTo>
                    <a:pt x="1116" y="1521"/>
                    <a:pt x="1116" y="1519"/>
                    <a:pt x="1116" y="1517"/>
                  </a:cubicBezTo>
                  <a:cubicBezTo>
                    <a:pt x="1115" y="1509"/>
                    <a:pt x="1113" y="1499"/>
                    <a:pt x="1114" y="1490"/>
                  </a:cubicBezTo>
                  <a:cubicBezTo>
                    <a:pt x="1114" y="1488"/>
                    <a:pt x="1114" y="1488"/>
                    <a:pt x="1114" y="1488"/>
                  </a:cubicBezTo>
                  <a:cubicBezTo>
                    <a:pt x="1113" y="1485"/>
                    <a:pt x="1114" y="1482"/>
                    <a:pt x="1116" y="1480"/>
                  </a:cubicBezTo>
                  <a:cubicBezTo>
                    <a:pt x="1118" y="1478"/>
                    <a:pt x="1120" y="1476"/>
                    <a:pt x="1124" y="1474"/>
                  </a:cubicBezTo>
                  <a:cubicBezTo>
                    <a:pt x="1127" y="1472"/>
                    <a:pt x="1131" y="1471"/>
                    <a:pt x="1135" y="1470"/>
                  </a:cubicBezTo>
                  <a:cubicBezTo>
                    <a:pt x="1137" y="1470"/>
                    <a:pt x="1137" y="1470"/>
                    <a:pt x="1137" y="1470"/>
                  </a:cubicBezTo>
                  <a:cubicBezTo>
                    <a:pt x="1139" y="1468"/>
                    <a:pt x="1141" y="1468"/>
                    <a:pt x="1142" y="1468"/>
                  </a:cubicBezTo>
                  <a:cubicBezTo>
                    <a:pt x="1143" y="1468"/>
                    <a:pt x="1144" y="1468"/>
                    <a:pt x="1145" y="1468"/>
                  </a:cubicBezTo>
                  <a:cubicBezTo>
                    <a:pt x="1152" y="1467"/>
                    <a:pt x="1160" y="1467"/>
                    <a:pt x="1169" y="1467"/>
                  </a:cubicBezTo>
                  <a:cubicBezTo>
                    <a:pt x="1223" y="1467"/>
                    <a:pt x="1223" y="1467"/>
                    <a:pt x="1223" y="1467"/>
                  </a:cubicBezTo>
                  <a:cubicBezTo>
                    <a:pt x="1226" y="1467"/>
                    <a:pt x="1230" y="1467"/>
                    <a:pt x="1233" y="1468"/>
                  </a:cubicBezTo>
                  <a:cubicBezTo>
                    <a:pt x="1247" y="1470"/>
                    <a:pt x="1264" y="1474"/>
                    <a:pt x="1266" y="1487"/>
                  </a:cubicBezTo>
                  <a:cubicBezTo>
                    <a:pt x="1270" y="1499"/>
                    <a:pt x="1271" y="1512"/>
                    <a:pt x="1273" y="1524"/>
                  </a:cubicBezTo>
                  <a:cubicBezTo>
                    <a:pt x="1274" y="1526"/>
                    <a:pt x="1274" y="1526"/>
                    <a:pt x="1274" y="1526"/>
                  </a:cubicBezTo>
                  <a:cubicBezTo>
                    <a:pt x="1274" y="1528"/>
                    <a:pt x="1274" y="1531"/>
                    <a:pt x="1273" y="1533"/>
                  </a:cubicBezTo>
                  <a:cubicBezTo>
                    <a:pt x="1273" y="1533"/>
                    <a:pt x="1273" y="1534"/>
                    <a:pt x="1272" y="1534"/>
                  </a:cubicBezTo>
                  <a:cubicBezTo>
                    <a:pt x="1269" y="1541"/>
                    <a:pt x="1263" y="1544"/>
                    <a:pt x="1254" y="1546"/>
                  </a:cubicBezTo>
                  <a:cubicBezTo>
                    <a:pt x="1253" y="1546"/>
                    <a:pt x="1253" y="1546"/>
                    <a:pt x="1252" y="1546"/>
                  </a:cubicBezTo>
                  <a:cubicBezTo>
                    <a:pt x="1251" y="1547"/>
                    <a:pt x="1251" y="1547"/>
                    <a:pt x="1250" y="1547"/>
                  </a:cubicBezTo>
                  <a:cubicBezTo>
                    <a:pt x="1249" y="1547"/>
                    <a:pt x="1249" y="1547"/>
                    <a:pt x="1248" y="1547"/>
                  </a:cubicBezTo>
                  <a:cubicBezTo>
                    <a:pt x="1247" y="1547"/>
                    <a:pt x="1245" y="1548"/>
                    <a:pt x="1244" y="1548"/>
                  </a:cubicBezTo>
                  <a:cubicBezTo>
                    <a:pt x="1225" y="1550"/>
                    <a:pt x="1204" y="1548"/>
                    <a:pt x="1194" y="1548"/>
                  </a:cubicBezTo>
                  <a:cubicBezTo>
                    <a:pt x="1159" y="1548"/>
                    <a:pt x="1159" y="1548"/>
                    <a:pt x="1159" y="1548"/>
                  </a:cubicBezTo>
                  <a:cubicBezTo>
                    <a:pt x="1156" y="1548"/>
                    <a:pt x="1154" y="1548"/>
                    <a:pt x="1151" y="1548"/>
                  </a:cubicBezTo>
                  <a:cubicBezTo>
                    <a:pt x="1149" y="1548"/>
                    <a:pt x="1147" y="1547"/>
                    <a:pt x="1145" y="1547"/>
                  </a:cubicBezTo>
                  <a:cubicBezTo>
                    <a:pt x="1144" y="1547"/>
                    <a:pt x="1144" y="1547"/>
                    <a:pt x="1144" y="1547"/>
                  </a:cubicBezTo>
                  <a:cubicBezTo>
                    <a:pt x="1143" y="1547"/>
                    <a:pt x="1143" y="1547"/>
                    <a:pt x="1143" y="1547"/>
                  </a:cubicBezTo>
                  <a:cubicBezTo>
                    <a:pt x="1141" y="1546"/>
                    <a:pt x="1139" y="1546"/>
                    <a:pt x="1137" y="1545"/>
                  </a:cubicBezTo>
                  <a:cubicBezTo>
                    <a:pt x="1135" y="1545"/>
                    <a:pt x="1135" y="1544"/>
                    <a:pt x="1134" y="1544"/>
                  </a:cubicBezTo>
                  <a:cubicBezTo>
                    <a:pt x="1132" y="1543"/>
                    <a:pt x="1131" y="1543"/>
                    <a:pt x="1129" y="1542"/>
                  </a:cubicBezTo>
                  <a:cubicBezTo>
                    <a:pt x="1127" y="1541"/>
                    <a:pt x="1125" y="1539"/>
                    <a:pt x="1123" y="1538"/>
                  </a:cubicBezTo>
                  <a:cubicBezTo>
                    <a:pt x="1122" y="1537"/>
                    <a:pt x="1122" y="1537"/>
                    <a:pt x="1122" y="1537"/>
                  </a:cubicBezTo>
                  <a:lnTo>
                    <a:pt x="1121" y="1536"/>
                  </a:lnTo>
                  <a:close/>
                  <a:moveTo>
                    <a:pt x="1131" y="1673"/>
                  </a:moveTo>
                  <a:cubicBezTo>
                    <a:pt x="1128" y="1669"/>
                    <a:pt x="1127" y="1665"/>
                    <a:pt x="1126" y="1662"/>
                  </a:cubicBezTo>
                  <a:cubicBezTo>
                    <a:pt x="1126" y="1657"/>
                    <a:pt x="1126" y="1657"/>
                    <a:pt x="1126" y="1657"/>
                  </a:cubicBezTo>
                  <a:cubicBezTo>
                    <a:pt x="1125" y="1643"/>
                    <a:pt x="1124" y="1629"/>
                    <a:pt x="1123" y="1616"/>
                  </a:cubicBezTo>
                  <a:cubicBezTo>
                    <a:pt x="1123" y="1615"/>
                    <a:pt x="1123" y="1615"/>
                    <a:pt x="1123" y="1615"/>
                  </a:cubicBezTo>
                  <a:cubicBezTo>
                    <a:pt x="1123" y="1614"/>
                    <a:pt x="1123" y="1613"/>
                    <a:pt x="1123" y="1612"/>
                  </a:cubicBezTo>
                  <a:cubicBezTo>
                    <a:pt x="1126" y="1583"/>
                    <a:pt x="1188" y="1590"/>
                    <a:pt x="1208" y="1590"/>
                  </a:cubicBezTo>
                  <a:cubicBezTo>
                    <a:pt x="1231" y="1590"/>
                    <a:pt x="1275" y="1585"/>
                    <a:pt x="1288" y="1608"/>
                  </a:cubicBezTo>
                  <a:cubicBezTo>
                    <a:pt x="1290" y="1610"/>
                    <a:pt x="1292" y="1612"/>
                    <a:pt x="1292" y="1614"/>
                  </a:cubicBezTo>
                  <a:cubicBezTo>
                    <a:pt x="1293" y="1617"/>
                    <a:pt x="1293" y="1617"/>
                    <a:pt x="1293" y="1617"/>
                  </a:cubicBezTo>
                  <a:cubicBezTo>
                    <a:pt x="1294" y="1624"/>
                    <a:pt x="1295" y="1630"/>
                    <a:pt x="1297" y="1638"/>
                  </a:cubicBezTo>
                  <a:cubicBezTo>
                    <a:pt x="1301" y="1661"/>
                    <a:pt x="1301" y="1661"/>
                    <a:pt x="1301" y="1661"/>
                  </a:cubicBezTo>
                  <a:cubicBezTo>
                    <a:pt x="1302" y="1665"/>
                    <a:pt x="1301" y="1669"/>
                    <a:pt x="1300" y="1672"/>
                  </a:cubicBezTo>
                  <a:cubicBezTo>
                    <a:pt x="1299" y="1674"/>
                    <a:pt x="1297" y="1676"/>
                    <a:pt x="1295" y="1678"/>
                  </a:cubicBezTo>
                  <a:cubicBezTo>
                    <a:pt x="1295" y="1678"/>
                    <a:pt x="1294" y="1679"/>
                    <a:pt x="1293" y="1680"/>
                  </a:cubicBezTo>
                  <a:cubicBezTo>
                    <a:pt x="1293" y="1680"/>
                    <a:pt x="1292" y="1680"/>
                    <a:pt x="1292" y="1681"/>
                  </a:cubicBezTo>
                  <a:cubicBezTo>
                    <a:pt x="1291" y="1681"/>
                    <a:pt x="1291" y="1681"/>
                    <a:pt x="1291" y="1681"/>
                  </a:cubicBezTo>
                  <a:cubicBezTo>
                    <a:pt x="1290" y="1682"/>
                    <a:pt x="1288" y="1682"/>
                    <a:pt x="1286" y="1683"/>
                  </a:cubicBezTo>
                  <a:cubicBezTo>
                    <a:pt x="1285" y="1684"/>
                    <a:pt x="1284" y="1684"/>
                    <a:pt x="1283" y="1685"/>
                  </a:cubicBezTo>
                  <a:cubicBezTo>
                    <a:pt x="1282" y="1685"/>
                    <a:pt x="1281" y="1685"/>
                    <a:pt x="1281" y="1685"/>
                  </a:cubicBezTo>
                  <a:cubicBezTo>
                    <a:pt x="1280" y="1686"/>
                    <a:pt x="1279" y="1686"/>
                    <a:pt x="1278" y="1686"/>
                  </a:cubicBezTo>
                  <a:cubicBezTo>
                    <a:pt x="1277" y="1686"/>
                    <a:pt x="1276" y="1687"/>
                    <a:pt x="1275" y="1687"/>
                  </a:cubicBezTo>
                  <a:cubicBezTo>
                    <a:pt x="1274" y="1687"/>
                    <a:pt x="1274" y="1687"/>
                    <a:pt x="1274" y="1687"/>
                  </a:cubicBezTo>
                  <a:cubicBezTo>
                    <a:pt x="1272" y="1687"/>
                    <a:pt x="1270" y="1688"/>
                    <a:pt x="1268" y="1688"/>
                  </a:cubicBezTo>
                  <a:cubicBezTo>
                    <a:pt x="1265" y="1688"/>
                    <a:pt x="1263" y="1688"/>
                    <a:pt x="1261" y="1688"/>
                  </a:cubicBezTo>
                  <a:cubicBezTo>
                    <a:pt x="1260" y="1688"/>
                    <a:pt x="1260" y="1688"/>
                    <a:pt x="1260" y="1688"/>
                  </a:cubicBezTo>
                  <a:cubicBezTo>
                    <a:pt x="1232" y="1688"/>
                    <a:pt x="1204" y="1688"/>
                    <a:pt x="1175" y="1689"/>
                  </a:cubicBezTo>
                  <a:cubicBezTo>
                    <a:pt x="1172" y="1689"/>
                    <a:pt x="1169" y="1688"/>
                    <a:pt x="1166" y="1688"/>
                  </a:cubicBezTo>
                  <a:cubicBezTo>
                    <a:pt x="1165" y="1688"/>
                    <a:pt x="1164" y="1688"/>
                    <a:pt x="1164" y="1688"/>
                  </a:cubicBezTo>
                  <a:cubicBezTo>
                    <a:pt x="1161" y="1687"/>
                    <a:pt x="1159" y="1687"/>
                    <a:pt x="1157" y="1687"/>
                  </a:cubicBezTo>
                  <a:cubicBezTo>
                    <a:pt x="1156" y="1686"/>
                    <a:pt x="1156" y="1686"/>
                    <a:pt x="1156" y="1686"/>
                  </a:cubicBezTo>
                  <a:cubicBezTo>
                    <a:pt x="1153" y="1686"/>
                    <a:pt x="1151" y="1685"/>
                    <a:pt x="1149" y="1684"/>
                  </a:cubicBezTo>
                  <a:cubicBezTo>
                    <a:pt x="1148" y="1684"/>
                    <a:pt x="1147" y="1683"/>
                    <a:pt x="1147" y="1683"/>
                  </a:cubicBezTo>
                  <a:cubicBezTo>
                    <a:pt x="1145" y="1683"/>
                    <a:pt x="1144" y="1682"/>
                    <a:pt x="1143" y="1681"/>
                  </a:cubicBezTo>
                  <a:cubicBezTo>
                    <a:pt x="1142" y="1681"/>
                    <a:pt x="1142" y="1681"/>
                    <a:pt x="1142" y="1681"/>
                  </a:cubicBezTo>
                  <a:cubicBezTo>
                    <a:pt x="1138" y="1679"/>
                    <a:pt x="1133" y="1676"/>
                    <a:pt x="1131" y="1673"/>
                  </a:cubicBezTo>
                  <a:close/>
                  <a:moveTo>
                    <a:pt x="1333" y="1839"/>
                  </a:moveTo>
                  <a:cubicBezTo>
                    <a:pt x="1331" y="1843"/>
                    <a:pt x="1328" y="1846"/>
                    <a:pt x="1324" y="1849"/>
                  </a:cubicBezTo>
                  <a:cubicBezTo>
                    <a:pt x="1320" y="1852"/>
                    <a:pt x="1315" y="1855"/>
                    <a:pt x="1309" y="1856"/>
                  </a:cubicBezTo>
                  <a:cubicBezTo>
                    <a:pt x="1303" y="1858"/>
                    <a:pt x="1297" y="1859"/>
                    <a:pt x="1290" y="1859"/>
                  </a:cubicBezTo>
                  <a:cubicBezTo>
                    <a:pt x="1271" y="1859"/>
                    <a:pt x="1271" y="1859"/>
                    <a:pt x="1271" y="1859"/>
                  </a:cubicBezTo>
                  <a:cubicBezTo>
                    <a:pt x="1270" y="1859"/>
                    <a:pt x="1270" y="1859"/>
                    <a:pt x="1270" y="1859"/>
                  </a:cubicBezTo>
                  <a:cubicBezTo>
                    <a:pt x="1244" y="1859"/>
                    <a:pt x="1219" y="1859"/>
                    <a:pt x="1193" y="1859"/>
                  </a:cubicBezTo>
                  <a:cubicBezTo>
                    <a:pt x="1190" y="1859"/>
                    <a:pt x="1187" y="1859"/>
                    <a:pt x="1184" y="1859"/>
                  </a:cubicBezTo>
                  <a:cubicBezTo>
                    <a:pt x="1183" y="1859"/>
                    <a:pt x="1183" y="1859"/>
                    <a:pt x="1182" y="1859"/>
                  </a:cubicBezTo>
                  <a:cubicBezTo>
                    <a:pt x="1179" y="1858"/>
                    <a:pt x="1177" y="1858"/>
                    <a:pt x="1174" y="1857"/>
                  </a:cubicBezTo>
                  <a:cubicBezTo>
                    <a:pt x="1174" y="1857"/>
                    <a:pt x="1174" y="1857"/>
                    <a:pt x="1173" y="1857"/>
                  </a:cubicBezTo>
                  <a:cubicBezTo>
                    <a:pt x="1161" y="1854"/>
                    <a:pt x="1150" y="1848"/>
                    <a:pt x="1144" y="1839"/>
                  </a:cubicBezTo>
                  <a:cubicBezTo>
                    <a:pt x="1143" y="1838"/>
                    <a:pt x="1142" y="1836"/>
                    <a:pt x="1142" y="1834"/>
                  </a:cubicBezTo>
                  <a:cubicBezTo>
                    <a:pt x="1141" y="1832"/>
                    <a:pt x="1141" y="1831"/>
                    <a:pt x="1141" y="1830"/>
                  </a:cubicBezTo>
                  <a:cubicBezTo>
                    <a:pt x="1140" y="1829"/>
                    <a:pt x="1140" y="1828"/>
                    <a:pt x="1140" y="1827"/>
                  </a:cubicBezTo>
                  <a:cubicBezTo>
                    <a:pt x="1140" y="1826"/>
                    <a:pt x="1140" y="1826"/>
                    <a:pt x="1140" y="1826"/>
                  </a:cubicBezTo>
                  <a:cubicBezTo>
                    <a:pt x="1139" y="1824"/>
                    <a:pt x="1139" y="1824"/>
                    <a:pt x="1139" y="1824"/>
                  </a:cubicBezTo>
                  <a:cubicBezTo>
                    <a:pt x="1138" y="1811"/>
                    <a:pt x="1137" y="1796"/>
                    <a:pt x="1135" y="1782"/>
                  </a:cubicBezTo>
                  <a:cubicBezTo>
                    <a:pt x="1135" y="1779"/>
                    <a:pt x="1135" y="1777"/>
                    <a:pt x="1135" y="1775"/>
                  </a:cubicBezTo>
                  <a:cubicBezTo>
                    <a:pt x="1134" y="1768"/>
                    <a:pt x="1134" y="1768"/>
                    <a:pt x="1134" y="1768"/>
                  </a:cubicBezTo>
                  <a:cubicBezTo>
                    <a:pt x="1134" y="1766"/>
                    <a:pt x="1134" y="1766"/>
                    <a:pt x="1134" y="1766"/>
                  </a:cubicBezTo>
                  <a:cubicBezTo>
                    <a:pt x="1134" y="1764"/>
                    <a:pt x="1134" y="1763"/>
                    <a:pt x="1135" y="1762"/>
                  </a:cubicBezTo>
                  <a:cubicBezTo>
                    <a:pt x="1135" y="1761"/>
                    <a:pt x="1135" y="1760"/>
                    <a:pt x="1135" y="1760"/>
                  </a:cubicBezTo>
                  <a:cubicBezTo>
                    <a:pt x="1137" y="1759"/>
                    <a:pt x="1137" y="1758"/>
                    <a:pt x="1137" y="1757"/>
                  </a:cubicBezTo>
                  <a:cubicBezTo>
                    <a:pt x="1138" y="1756"/>
                    <a:pt x="1138" y="1756"/>
                    <a:pt x="1138" y="1755"/>
                  </a:cubicBezTo>
                  <a:cubicBezTo>
                    <a:pt x="1139" y="1753"/>
                    <a:pt x="1140" y="1752"/>
                    <a:pt x="1141" y="1751"/>
                  </a:cubicBezTo>
                  <a:cubicBezTo>
                    <a:pt x="1142" y="1750"/>
                    <a:pt x="1143" y="1750"/>
                    <a:pt x="1143" y="1749"/>
                  </a:cubicBezTo>
                  <a:cubicBezTo>
                    <a:pt x="1144" y="1748"/>
                    <a:pt x="1145" y="1748"/>
                    <a:pt x="1146" y="1747"/>
                  </a:cubicBezTo>
                  <a:cubicBezTo>
                    <a:pt x="1147" y="1747"/>
                    <a:pt x="1147" y="1746"/>
                    <a:pt x="1147" y="1746"/>
                  </a:cubicBezTo>
                  <a:cubicBezTo>
                    <a:pt x="1148" y="1746"/>
                    <a:pt x="1148" y="1746"/>
                    <a:pt x="1148" y="1746"/>
                  </a:cubicBezTo>
                  <a:cubicBezTo>
                    <a:pt x="1150" y="1745"/>
                    <a:pt x="1151" y="1744"/>
                    <a:pt x="1153" y="1743"/>
                  </a:cubicBezTo>
                  <a:cubicBezTo>
                    <a:pt x="1154" y="1743"/>
                    <a:pt x="1154" y="1742"/>
                    <a:pt x="1154" y="1742"/>
                  </a:cubicBezTo>
                  <a:cubicBezTo>
                    <a:pt x="1155" y="1742"/>
                    <a:pt x="1155" y="1742"/>
                    <a:pt x="1155" y="1742"/>
                  </a:cubicBezTo>
                  <a:cubicBezTo>
                    <a:pt x="1156" y="1742"/>
                    <a:pt x="1156" y="1742"/>
                    <a:pt x="1157" y="1741"/>
                  </a:cubicBezTo>
                  <a:cubicBezTo>
                    <a:pt x="1158" y="1741"/>
                    <a:pt x="1160" y="1740"/>
                    <a:pt x="1161" y="1740"/>
                  </a:cubicBezTo>
                  <a:cubicBezTo>
                    <a:pt x="1162" y="1740"/>
                    <a:pt x="1163" y="1739"/>
                    <a:pt x="1164" y="1739"/>
                  </a:cubicBezTo>
                  <a:cubicBezTo>
                    <a:pt x="1165" y="1739"/>
                    <a:pt x="1166" y="1739"/>
                    <a:pt x="1166" y="1739"/>
                  </a:cubicBezTo>
                  <a:cubicBezTo>
                    <a:pt x="1170" y="1738"/>
                    <a:pt x="1173" y="1738"/>
                    <a:pt x="1176" y="1738"/>
                  </a:cubicBezTo>
                  <a:cubicBezTo>
                    <a:pt x="1177" y="1738"/>
                    <a:pt x="1177" y="1738"/>
                    <a:pt x="1177" y="1738"/>
                  </a:cubicBezTo>
                  <a:cubicBezTo>
                    <a:pt x="1178" y="1738"/>
                    <a:pt x="1179" y="1738"/>
                    <a:pt x="1180" y="1738"/>
                  </a:cubicBezTo>
                  <a:cubicBezTo>
                    <a:pt x="1184" y="1738"/>
                    <a:pt x="1184" y="1738"/>
                    <a:pt x="1184" y="1738"/>
                  </a:cubicBezTo>
                  <a:cubicBezTo>
                    <a:pt x="1189" y="1737"/>
                    <a:pt x="1193" y="1737"/>
                    <a:pt x="1198" y="1737"/>
                  </a:cubicBezTo>
                  <a:cubicBezTo>
                    <a:pt x="1202" y="1737"/>
                    <a:pt x="1206" y="1737"/>
                    <a:pt x="1209" y="1737"/>
                  </a:cubicBezTo>
                  <a:cubicBezTo>
                    <a:pt x="1246" y="1737"/>
                    <a:pt x="1246" y="1737"/>
                    <a:pt x="1246" y="1737"/>
                  </a:cubicBezTo>
                  <a:cubicBezTo>
                    <a:pt x="1256" y="1737"/>
                    <a:pt x="1267" y="1737"/>
                    <a:pt x="1276" y="1738"/>
                  </a:cubicBezTo>
                  <a:cubicBezTo>
                    <a:pt x="1278" y="1738"/>
                    <a:pt x="1279" y="1738"/>
                    <a:pt x="1281" y="1738"/>
                  </a:cubicBezTo>
                  <a:cubicBezTo>
                    <a:pt x="1282" y="1739"/>
                    <a:pt x="1283" y="1739"/>
                    <a:pt x="1284" y="1739"/>
                  </a:cubicBezTo>
                  <a:cubicBezTo>
                    <a:pt x="1284" y="1739"/>
                    <a:pt x="1285" y="1739"/>
                    <a:pt x="1286" y="1739"/>
                  </a:cubicBezTo>
                  <a:cubicBezTo>
                    <a:pt x="1286" y="1739"/>
                    <a:pt x="1287" y="1739"/>
                    <a:pt x="1287" y="1740"/>
                  </a:cubicBezTo>
                  <a:cubicBezTo>
                    <a:pt x="1288" y="1740"/>
                    <a:pt x="1288" y="1740"/>
                    <a:pt x="1290" y="1740"/>
                  </a:cubicBezTo>
                  <a:cubicBezTo>
                    <a:pt x="1291" y="1740"/>
                    <a:pt x="1293" y="1741"/>
                    <a:pt x="1295" y="1742"/>
                  </a:cubicBezTo>
                  <a:cubicBezTo>
                    <a:pt x="1296" y="1742"/>
                    <a:pt x="1297" y="1742"/>
                    <a:pt x="1298" y="1743"/>
                  </a:cubicBezTo>
                  <a:cubicBezTo>
                    <a:pt x="1299" y="1743"/>
                    <a:pt x="1299" y="1743"/>
                    <a:pt x="1300" y="1744"/>
                  </a:cubicBezTo>
                  <a:cubicBezTo>
                    <a:pt x="1302" y="1744"/>
                    <a:pt x="1303" y="1745"/>
                    <a:pt x="1304" y="1746"/>
                  </a:cubicBezTo>
                  <a:cubicBezTo>
                    <a:pt x="1309" y="1748"/>
                    <a:pt x="1313" y="1751"/>
                    <a:pt x="1316" y="1755"/>
                  </a:cubicBezTo>
                  <a:cubicBezTo>
                    <a:pt x="1320" y="1758"/>
                    <a:pt x="1322" y="1762"/>
                    <a:pt x="1323" y="1766"/>
                  </a:cubicBezTo>
                  <a:cubicBezTo>
                    <a:pt x="1328" y="1790"/>
                    <a:pt x="1328" y="1790"/>
                    <a:pt x="1328" y="1790"/>
                  </a:cubicBezTo>
                  <a:cubicBezTo>
                    <a:pt x="1329" y="1801"/>
                    <a:pt x="1331" y="1810"/>
                    <a:pt x="1333" y="1819"/>
                  </a:cubicBezTo>
                  <a:cubicBezTo>
                    <a:pt x="1334" y="1825"/>
                    <a:pt x="1334" y="1825"/>
                    <a:pt x="1334" y="1825"/>
                  </a:cubicBezTo>
                  <a:cubicBezTo>
                    <a:pt x="1335" y="1830"/>
                    <a:pt x="1335" y="1835"/>
                    <a:pt x="1333" y="1839"/>
                  </a:cubicBezTo>
                  <a:close/>
                  <a:moveTo>
                    <a:pt x="1493" y="1533"/>
                  </a:moveTo>
                  <a:cubicBezTo>
                    <a:pt x="1490" y="1531"/>
                    <a:pt x="1487" y="1528"/>
                    <a:pt x="1486" y="1525"/>
                  </a:cubicBezTo>
                  <a:cubicBezTo>
                    <a:pt x="1484" y="1520"/>
                    <a:pt x="1484" y="1520"/>
                    <a:pt x="1484" y="1520"/>
                  </a:cubicBezTo>
                  <a:cubicBezTo>
                    <a:pt x="1482" y="1513"/>
                    <a:pt x="1479" y="1506"/>
                    <a:pt x="1477" y="1498"/>
                  </a:cubicBezTo>
                  <a:cubicBezTo>
                    <a:pt x="1475" y="1494"/>
                    <a:pt x="1472" y="1489"/>
                    <a:pt x="1472" y="1484"/>
                  </a:cubicBezTo>
                  <a:cubicBezTo>
                    <a:pt x="1472" y="1484"/>
                    <a:pt x="1472" y="1483"/>
                    <a:pt x="1472" y="1482"/>
                  </a:cubicBezTo>
                  <a:cubicBezTo>
                    <a:pt x="1472" y="1481"/>
                    <a:pt x="1472" y="1481"/>
                    <a:pt x="1472" y="1481"/>
                  </a:cubicBezTo>
                  <a:cubicBezTo>
                    <a:pt x="1473" y="1480"/>
                    <a:pt x="1472" y="1480"/>
                    <a:pt x="1473" y="1479"/>
                  </a:cubicBezTo>
                  <a:cubicBezTo>
                    <a:pt x="1479" y="1465"/>
                    <a:pt x="1503" y="1467"/>
                    <a:pt x="1515" y="1467"/>
                  </a:cubicBezTo>
                  <a:cubicBezTo>
                    <a:pt x="1576" y="1466"/>
                    <a:pt x="1576" y="1466"/>
                    <a:pt x="1576" y="1466"/>
                  </a:cubicBezTo>
                  <a:cubicBezTo>
                    <a:pt x="1581" y="1466"/>
                    <a:pt x="1586" y="1467"/>
                    <a:pt x="1591" y="1468"/>
                  </a:cubicBezTo>
                  <a:cubicBezTo>
                    <a:pt x="1593" y="1468"/>
                    <a:pt x="1595" y="1468"/>
                    <a:pt x="1596" y="1470"/>
                  </a:cubicBezTo>
                  <a:cubicBezTo>
                    <a:pt x="1596" y="1470"/>
                    <a:pt x="1597" y="1470"/>
                    <a:pt x="1598" y="1470"/>
                  </a:cubicBezTo>
                  <a:cubicBezTo>
                    <a:pt x="1599" y="1470"/>
                    <a:pt x="1600" y="1471"/>
                    <a:pt x="1600" y="1471"/>
                  </a:cubicBezTo>
                  <a:cubicBezTo>
                    <a:pt x="1602" y="1471"/>
                    <a:pt x="1604" y="1472"/>
                    <a:pt x="1605" y="1473"/>
                  </a:cubicBezTo>
                  <a:cubicBezTo>
                    <a:pt x="1606" y="1473"/>
                    <a:pt x="1606" y="1473"/>
                    <a:pt x="1606" y="1473"/>
                  </a:cubicBezTo>
                  <a:cubicBezTo>
                    <a:pt x="1606" y="1473"/>
                    <a:pt x="1606" y="1473"/>
                    <a:pt x="1607" y="1473"/>
                  </a:cubicBezTo>
                  <a:cubicBezTo>
                    <a:pt x="1608" y="1474"/>
                    <a:pt x="1609" y="1474"/>
                    <a:pt x="1611" y="1475"/>
                  </a:cubicBezTo>
                  <a:cubicBezTo>
                    <a:pt x="1612" y="1476"/>
                    <a:pt x="1613" y="1476"/>
                    <a:pt x="1613" y="1476"/>
                  </a:cubicBezTo>
                  <a:cubicBezTo>
                    <a:pt x="1614" y="1477"/>
                    <a:pt x="1614" y="1477"/>
                    <a:pt x="1615" y="1477"/>
                  </a:cubicBezTo>
                  <a:cubicBezTo>
                    <a:pt x="1615" y="1478"/>
                    <a:pt x="1615" y="1478"/>
                    <a:pt x="1616" y="1478"/>
                  </a:cubicBezTo>
                  <a:cubicBezTo>
                    <a:pt x="1617" y="1479"/>
                    <a:pt x="1617" y="1479"/>
                    <a:pt x="1617" y="1479"/>
                  </a:cubicBezTo>
                  <a:cubicBezTo>
                    <a:pt x="1620" y="1481"/>
                    <a:pt x="1624" y="1484"/>
                    <a:pt x="1625" y="1487"/>
                  </a:cubicBezTo>
                  <a:cubicBezTo>
                    <a:pt x="1631" y="1495"/>
                    <a:pt x="1634" y="1506"/>
                    <a:pt x="1638" y="1514"/>
                  </a:cubicBezTo>
                  <a:cubicBezTo>
                    <a:pt x="1640" y="1519"/>
                    <a:pt x="1644" y="1523"/>
                    <a:pt x="1645" y="1528"/>
                  </a:cubicBezTo>
                  <a:cubicBezTo>
                    <a:pt x="1645" y="1529"/>
                    <a:pt x="1645" y="1529"/>
                    <a:pt x="1645" y="1529"/>
                  </a:cubicBezTo>
                  <a:cubicBezTo>
                    <a:pt x="1646" y="1539"/>
                    <a:pt x="1638" y="1543"/>
                    <a:pt x="1630" y="1545"/>
                  </a:cubicBezTo>
                  <a:cubicBezTo>
                    <a:pt x="1629" y="1545"/>
                    <a:pt x="1629" y="1545"/>
                    <a:pt x="1629" y="1546"/>
                  </a:cubicBezTo>
                  <a:cubicBezTo>
                    <a:pt x="1628" y="1546"/>
                    <a:pt x="1628" y="1546"/>
                    <a:pt x="1627" y="1546"/>
                  </a:cubicBezTo>
                  <a:cubicBezTo>
                    <a:pt x="1626" y="1546"/>
                    <a:pt x="1624" y="1546"/>
                    <a:pt x="1623" y="1547"/>
                  </a:cubicBezTo>
                  <a:cubicBezTo>
                    <a:pt x="1621" y="1547"/>
                    <a:pt x="1621" y="1547"/>
                    <a:pt x="1620" y="1547"/>
                  </a:cubicBezTo>
                  <a:cubicBezTo>
                    <a:pt x="1619" y="1547"/>
                    <a:pt x="1617" y="1547"/>
                    <a:pt x="1616" y="1547"/>
                  </a:cubicBezTo>
                  <a:cubicBezTo>
                    <a:pt x="1615" y="1547"/>
                    <a:pt x="1614" y="1547"/>
                    <a:pt x="1613" y="1547"/>
                  </a:cubicBezTo>
                  <a:cubicBezTo>
                    <a:pt x="1611" y="1547"/>
                    <a:pt x="1611" y="1547"/>
                    <a:pt x="1611" y="1547"/>
                  </a:cubicBezTo>
                  <a:cubicBezTo>
                    <a:pt x="1602" y="1547"/>
                    <a:pt x="1593" y="1547"/>
                    <a:pt x="1583" y="1547"/>
                  </a:cubicBezTo>
                  <a:cubicBezTo>
                    <a:pt x="1568" y="1547"/>
                    <a:pt x="1552" y="1547"/>
                    <a:pt x="1537" y="1547"/>
                  </a:cubicBezTo>
                  <a:cubicBezTo>
                    <a:pt x="1525" y="1547"/>
                    <a:pt x="1514" y="1546"/>
                    <a:pt x="1505" y="1541"/>
                  </a:cubicBezTo>
                  <a:cubicBezTo>
                    <a:pt x="1499" y="1539"/>
                    <a:pt x="1495" y="1537"/>
                    <a:pt x="1493" y="1533"/>
                  </a:cubicBezTo>
                  <a:close/>
                  <a:moveTo>
                    <a:pt x="1544" y="1672"/>
                  </a:moveTo>
                  <a:cubicBezTo>
                    <a:pt x="1541" y="1667"/>
                    <a:pt x="1538" y="1664"/>
                    <a:pt x="1537" y="1661"/>
                  </a:cubicBezTo>
                  <a:cubicBezTo>
                    <a:pt x="1528" y="1638"/>
                    <a:pt x="1528" y="1638"/>
                    <a:pt x="1528" y="1638"/>
                  </a:cubicBezTo>
                  <a:cubicBezTo>
                    <a:pt x="1525" y="1630"/>
                    <a:pt x="1523" y="1624"/>
                    <a:pt x="1520" y="1617"/>
                  </a:cubicBezTo>
                  <a:cubicBezTo>
                    <a:pt x="1519" y="1614"/>
                    <a:pt x="1519" y="1614"/>
                    <a:pt x="1519" y="1614"/>
                  </a:cubicBezTo>
                  <a:cubicBezTo>
                    <a:pt x="1518" y="1610"/>
                    <a:pt x="1518" y="1607"/>
                    <a:pt x="1519" y="1604"/>
                  </a:cubicBezTo>
                  <a:cubicBezTo>
                    <a:pt x="1520" y="1601"/>
                    <a:pt x="1521" y="1600"/>
                    <a:pt x="1523" y="1598"/>
                  </a:cubicBezTo>
                  <a:cubicBezTo>
                    <a:pt x="1523" y="1598"/>
                    <a:pt x="1523" y="1598"/>
                    <a:pt x="1524" y="1597"/>
                  </a:cubicBezTo>
                  <a:cubicBezTo>
                    <a:pt x="1525" y="1596"/>
                    <a:pt x="1525" y="1596"/>
                    <a:pt x="1525" y="1596"/>
                  </a:cubicBezTo>
                  <a:cubicBezTo>
                    <a:pt x="1528" y="1594"/>
                    <a:pt x="1533" y="1592"/>
                    <a:pt x="1537" y="1591"/>
                  </a:cubicBezTo>
                  <a:cubicBezTo>
                    <a:pt x="1541" y="1590"/>
                    <a:pt x="1545" y="1590"/>
                    <a:pt x="1549" y="1589"/>
                  </a:cubicBezTo>
                  <a:cubicBezTo>
                    <a:pt x="1566" y="1588"/>
                    <a:pt x="1583" y="1589"/>
                    <a:pt x="1591" y="1589"/>
                  </a:cubicBezTo>
                  <a:cubicBezTo>
                    <a:pt x="1620" y="1589"/>
                    <a:pt x="1671" y="1583"/>
                    <a:pt x="1688" y="1613"/>
                  </a:cubicBezTo>
                  <a:cubicBezTo>
                    <a:pt x="1688" y="1614"/>
                    <a:pt x="1688" y="1614"/>
                    <a:pt x="1688" y="1614"/>
                  </a:cubicBezTo>
                  <a:cubicBezTo>
                    <a:pt x="1694" y="1626"/>
                    <a:pt x="1700" y="1639"/>
                    <a:pt x="1706" y="1651"/>
                  </a:cubicBezTo>
                  <a:cubicBezTo>
                    <a:pt x="1708" y="1655"/>
                    <a:pt x="1711" y="1659"/>
                    <a:pt x="1712" y="1664"/>
                  </a:cubicBezTo>
                  <a:cubicBezTo>
                    <a:pt x="1712" y="1665"/>
                    <a:pt x="1712" y="1667"/>
                    <a:pt x="1712" y="1667"/>
                  </a:cubicBezTo>
                  <a:cubicBezTo>
                    <a:pt x="1712" y="1669"/>
                    <a:pt x="1712" y="1670"/>
                    <a:pt x="1712" y="1671"/>
                  </a:cubicBezTo>
                  <a:cubicBezTo>
                    <a:pt x="1712" y="1672"/>
                    <a:pt x="1712" y="1672"/>
                    <a:pt x="1712" y="1672"/>
                  </a:cubicBezTo>
                  <a:cubicBezTo>
                    <a:pt x="1712" y="1673"/>
                    <a:pt x="1711" y="1674"/>
                    <a:pt x="1710" y="1675"/>
                  </a:cubicBezTo>
                  <a:cubicBezTo>
                    <a:pt x="1710" y="1676"/>
                    <a:pt x="1710" y="1676"/>
                    <a:pt x="1710" y="1676"/>
                  </a:cubicBezTo>
                  <a:cubicBezTo>
                    <a:pt x="1709" y="1677"/>
                    <a:pt x="1708" y="1678"/>
                    <a:pt x="1707" y="1679"/>
                  </a:cubicBezTo>
                  <a:cubicBezTo>
                    <a:pt x="1706" y="1680"/>
                    <a:pt x="1706" y="1680"/>
                    <a:pt x="1706" y="1680"/>
                  </a:cubicBezTo>
                  <a:cubicBezTo>
                    <a:pt x="1705" y="1681"/>
                    <a:pt x="1704" y="1681"/>
                    <a:pt x="1704" y="1681"/>
                  </a:cubicBezTo>
                  <a:cubicBezTo>
                    <a:pt x="1701" y="1683"/>
                    <a:pt x="1699" y="1684"/>
                    <a:pt x="1695" y="1685"/>
                  </a:cubicBezTo>
                  <a:cubicBezTo>
                    <a:pt x="1695" y="1685"/>
                    <a:pt x="1694" y="1686"/>
                    <a:pt x="1693" y="1686"/>
                  </a:cubicBezTo>
                  <a:cubicBezTo>
                    <a:pt x="1691" y="1686"/>
                    <a:pt x="1690" y="1686"/>
                    <a:pt x="1689" y="1687"/>
                  </a:cubicBezTo>
                  <a:cubicBezTo>
                    <a:pt x="1688" y="1687"/>
                    <a:pt x="1688" y="1687"/>
                    <a:pt x="1687" y="1687"/>
                  </a:cubicBezTo>
                  <a:cubicBezTo>
                    <a:pt x="1686" y="1687"/>
                    <a:pt x="1686" y="1687"/>
                    <a:pt x="1686" y="1687"/>
                  </a:cubicBezTo>
                  <a:cubicBezTo>
                    <a:pt x="1656" y="1690"/>
                    <a:pt x="1624" y="1687"/>
                    <a:pt x="1593" y="1688"/>
                  </a:cubicBezTo>
                  <a:cubicBezTo>
                    <a:pt x="1589" y="1688"/>
                    <a:pt x="1586" y="1687"/>
                    <a:pt x="1583" y="1687"/>
                  </a:cubicBezTo>
                  <a:cubicBezTo>
                    <a:pt x="1572" y="1686"/>
                    <a:pt x="1560" y="1682"/>
                    <a:pt x="1551" y="1676"/>
                  </a:cubicBezTo>
                  <a:cubicBezTo>
                    <a:pt x="1548" y="1675"/>
                    <a:pt x="1546" y="1673"/>
                    <a:pt x="1544" y="1672"/>
                  </a:cubicBezTo>
                  <a:close/>
                  <a:moveTo>
                    <a:pt x="1795" y="1838"/>
                  </a:moveTo>
                  <a:cubicBezTo>
                    <a:pt x="1795" y="1839"/>
                    <a:pt x="1794" y="1839"/>
                    <a:pt x="1794" y="1840"/>
                  </a:cubicBezTo>
                  <a:cubicBezTo>
                    <a:pt x="1794" y="1841"/>
                    <a:pt x="1794" y="1841"/>
                    <a:pt x="1794" y="1842"/>
                  </a:cubicBezTo>
                  <a:cubicBezTo>
                    <a:pt x="1793" y="1843"/>
                    <a:pt x="1793" y="1844"/>
                    <a:pt x="1792" y="1845"/>
                  </a:cubicBezTo>
                  <a:cubicBezTo>
                    <a:pt x="1792" y="1845"/>
                    <a:pt x="1792" y="1845"/>
                    <a:pt x="1792" y="1846"/>
                  </a:cubicBezTo>
                  <a:cubicBezTo>
                    <a:pt x="1791" y="1846"/>
                    <a:pt x="1791" y="1847"/>
                    <a:pt x="1790" y="1847"/>
                  </a:cubicBezTo>
                  <a:cubicBezTo>
                    <a:pt x="1790" y="1847"/>
                    <a:pt x="1790" y="1848"/>
                    <a:pt x="1789" y="1848"/>
                  </a:cubicBezTo>
                  <a:cubicBezTo>
                    <a:pt x="1789" y="1848"/>
                    <a:pt x="1789" y="1848"/>
                    <a:pt x="1789" y="1849"/>
                  </a:cubicBezTo>
                  <a:cubicBezTo>
                    <a:pt x="1783" y="1854"/>
                    <a:pt x="1776" y="1856"/>
                    <a:pt x="1768" y="1857"/>
                  </a:cubicBezTo>
                  <a:cubicBezTo>
                    <a:pt x="1767" y="1857"/>
                    <a:pt x="1767" y="1857"/>
                    <a:pt x="1767" y="1857"/>
                  </a:cubicBezTo>
                  <a:cubicBezTo>
                    <a:pt x="1764" y="1858"/>
                    <a:pt x="1761" y="1858"/>
                    <a:pt x="1758" y="1858"/>
                  </a:cubicBezTo>
                  <a:cubicBezTo>
                    <a:pt x="1755" y="1858"/>
                    <a:pt x="1755" y="1858"/>
                    <a:pt x="1755" y="1858"/>
                  </a:cubicBezTo>
                  <a:cubicBezTo>
                    <a:pt x="1752" y="1858"/>
                    <a:pt x="1749" y="1858"/>
                    <a:pt x="1747" y="1858"/>
                  </a:cubicBezTo>
                  <a:cubicBezTo>
                    <a:pt x="1662" y="1858"/>
                    <a:pt x="1662" y="1858"/>
                    <a:pt x="1662" y="1858"/>
                  </a:cubicBezTo>
                  <a:cubicBezTo>
                    <a:pt x="1659" y="1858"/>
                    <a:pt x="1656" y="1858"/>
                    <a:pt x="1653" y="1858"/>
                  </a:cubicBezTo>
                  <a:cubicBezTo>
                    <a:pt x="1651" y="1857"/>
                    <a:pt x="1650" y="1857"/>
                    <a:pt x="1649" y="1857"/>
                  </a:cubicBezTo>
                  <a:cubicBezTo>
                    <a:pt x="1632" y="1855"/>
                    <a:pt x="1611" y="1847"/>
                    <a:pt x="1602" y="1831"/>
                  </a:cubicBezTo>
                  <a:cubicBezTo>
                    <a:pt x="1600" y="1829"/>
                    <a:pt x="1599" y="1827"/>
                    <a:pt x="1598" y="1825"/>
                  </a:cubicBezTo>
                  <a:cubicBezTo>
                    <a:pt x="1598" y="1824"/>
                    <a:pt x="1598" y="1824"/>
                    <a:pt x="1598" y="1824"/>
                  </a:cubicBezTo>
                  <a:cubicBezTo>
                    <a:pt x="1594" y="1812"/>
                    <a:pt x="1588" y="1801"/>
                    <a:pt x="1584" y="1788"/>
                  </a:cubicBezTo>
                  <a:cubicBezTo>
                    <a:pt x="1582" y="1782"/>
                    <a:pt x="1578" y="1774"/>
                    <a:pt x="1576" y="1766"/>
                  </a:cubicBezTo>
                  <a:cubicBezTo>
                    <a:pt x="1576" y="1765"/>
                    <a:pt x="1576" y="1765"/>
                    <a:pt x="1576" y="1765"/>
                  </a:cubicBezTo>
                  <a:cubicBezTo>
                    <a:pt x="1576" y="1765"/>
                    <a:pt x="1575" y="1764"/>
                    <a:pt x="1575" y="1763"/>
                  </a:cubicBezTo>
                  <a:cubicBezTo>
                    <a:pt x="1575" y="1760"/>
                    <a:pt x="1575" y="1757"/>
                    <a:pt x="1575" y="1754"/>
                  </a:cubicBezTo>
                  <a:cubicBezTo>
                    <a:pt x="1576" y="1752"/>
                    <a:pt x="1577" y="1751"/>
                    <a:pt x="1578" y="1749"/>
                  </a:cubicBezTo>
                  <a:cubicBezTo>
                    <a:pt x="1583" y="1741"/>
                    <a:pt x="1593" y="1738"/>
                    <a:pt x="1603" y="1737"/>
                  </a:cubicBezTo>
                  <a:cubicBezTo>
                    <a:pt x="1603" y="1737"/>
                    <a:pt x="1603" y="1737"/>
                    <a:pt x="1604" y="1737"/>
                  </a:cubicBezTo>
                  <a:cubicBezTo>
                    <a:pt x="1606" y="1737"/>
                    <a:pt x="1608" y="1737"/>
                    <a:pt x="1611" y="1737"/>
                  </a:cubicBezTo>
                  <a:cubicBezTo>
                    <a:pt x="1612" y="1736"/>
                    <a:pt x="1612" y="1736"/>
                    <a:pt x="1612" y="1736"/>
                  </a:cubicBezTo>
                  <a:cubicBezTo>
                    <a:pt x="1618" y="1736"/>
                    <a:pt x="1618" y="1736"/>
                    <a:pt x="1618" y="1736"/>
                  </a:cubicBezTo>
                  <a:cubicBezTo>
                    <a:pt x="1619" y="1736"/>
                    <a:pt x="1620" y="1736"/>
                    <a:pt x="1623" y="1736"/>
                  </a:cubicBezTo>
                  <a:cubicBezTo>
                    <a:pt x="1648" y="1736"/>
                    <a:pt x="1674" y="1736"/>
                    <a:pt x="1701" y="1736"/>
                  </a:cubicBezTo>
                  <a:cubicBezTo>
                    <a:pt x="1704" y="1736"/>
                    <a:pt x="1707" y="1736"/>
                    <a:pt x="1710" y="1737"/>
                  </a:cubicBezTo>
                  <a:cubicBezTo>
                    <a:pt x="1711" y="1737"/>
                    <a:pt x="1711" y="1737"/>
                    <a:pt x="1711" y="1737"/>
                  </a:cubicBezTo>
                  <a:cubicBezTo>
                    <a:pt x="1729" y="1739"/>
                    <a:pt x="1749" y="1746"/>
                    <a:pt x="1759" y="1759"/>
                  </a:cubicBezTo>
                  <a:cubicBezTo>
                    <a:pt x="1761" y="1761"/>
                    <a:pt x="1762" y="1763"/>
                    <a:pt x="1763" y="1765"/>
                  </a:cubicBezTo>
                  <a:cubicBezTo>
                    <a:pt x="1766" y="1771"/>
                    <a:pt x="1766" y="1771"/>
                    <a:pt x="1766" y="1771"/>
                  </a:cubicBezTo>
                  <a:cubicBezTo>
                    <a:pt x="1771" y="1781"/>
                    <a:pt x="1777" y="1791"/>
                    <a:pt x="1782" y="1803"/>
                  </a:cubicBezTo>
                  <a:cubicBezTo>
                    <a:pt x="1785" y="1809"/>
                    <a:pt x="1791" y="1817"/>
                    <a:pt x="1793" y="1826"/>
                  </a:cubicBezTo>
                  <a:cubicBezTo>
                    <a:pt x="1795" y="1830"/>
                    <a:pt x="1796" y="1834"/>
                    <a:pt x="1795" y="1838"/>
                  </a:cubicBezTo>
                  <a:close/>
                  <a:moveTo>
                    <a:pt x="1809" y="1671"/>
                  </a:moveTo>
                  <a:cubicBezTo>
                    <a:pt x="1805" y="1667"/>
                    <a:pt x="1801" y="1663"/>
                    <a:pt x="1799" y="1660"/>
                  </a:cubicBezTo>
                  <a:cubicBezTo>
                    <a:pt x="1797" y="1657"/>
                    <a:pt x="1797" y="1657"/>
                    <a:pt x="1797" y="1657"/>
                  </a:cubicBezTo>
                  <a:cubicBezTo>
                    <a:pt x="1790" y="1644"/>
                    <a:pt x="1783" y="1631"/>
                    <a:pt x="1776" y="1618"/>
                  </a:cubicBezTo>
                  <a:cubicBezTo>
                    <a:pt x="1772" y="1613"/>
                    <a:pt x="1772" y="1613"/>
                    <a:pt x="1772" y="1613"/>
                  </a:cubicBezTo>
                  <a:cubicBezTo>
                    <a:pt x="1770" y="1610"/>
                    <a:pt x="1770" y="1607"/>
                    <a:pt x="1770" y="1604"/>
                  </a:cubicBezTo>
                  <a:cubicBezTo>
                    <a:pt x="1771" y="1600"/>
                    <a:pt x="1772" y="1598"/>
                    <a:pt x="1776" y="1595"/>
                  </a:cubicBezTo>
                  <a:cubicBezTo>
                    <a:pt x="1779" y="1593"/>
                    <a:pt x="1782" y="1592"/>
                    <a:pt x="1786" y="1590"/>
                  </a:cubicBezTo>
                  <a:cubicBezTo>
                    <a:pt x="1791" y="1589"/>
                    <a:pt x="1796" y="1589"/>
                    <a:pt x="1802" y="1589"/>
                  </a:cubicBezTo>
                  <a:cubicBezTo>
                    <a:pt x="1803" y="1589"/>
                    <a:pt x="1803" y="1589"/>
                    <a:pt x="1803" y="1589"/>
                  </a:cubicBezTo>
                  <a:cubicBezTo>
                    <a:pt x="1816" y="1588"/>
                    <a:pt x="1830" y="1588"/>
                    <a:pt x="1838" y="1588"/>
                  </a:cubicBezTo>
                  <a:cubicBezTo>
                    <a:pt x="1870" y="1588"/>
                    <a:pt x="1920" y="1582"/>
                    <a:pt x="1941" y="1613"/>
                  </a:cubicBezTo>
                  <a:cubicBezTo>
                    <a:pt x="1948" y="1622"/>
                    <a:pt x="1954" y="1632"/>
                    <a:pt x="1962" y="1643"/>
                  </a:cubicBezTo>
                  <a:cubicBezTo>
                    <a:pt x="1965" y="1648"/>
                    <a:pt x="1971" y="1655"/>
                    <a:pt x="1974" y="1661"/>
                  </a:cubicBezTo>
                  <a:cubicBezTo>
                    <a:pt x="1976" y="1664"/>
                    <a:pt x="1977" y="1667"/>
                    <a:pt x="1977" y="1671"/>
                  </a:cubicBezTo>
                  <a:cubicBezTo>
                    <a:pt x="1977" y="1672"/>
                    <a:pt x="1976" y="1674"/>
                    <a:pt x="1975" y="1676"/>
                  </a:cubicBezTo>
                  <a:cubicBezTo>
                    <a:pt x="1975" y="1677"/>
                    <a:pt x="1974" y="1678"/>
                    <a:pt x="1973" y="1679"/>
                  </a:cubicBezTo>
                  <a:cubicBezTo>
                    <a:pt x="1972" y="1680"/>
                    <a:pt x="1972" y="1680"/>
                    <a:pt x="1971" y="1681"/>
                  </a:cubicBezTo>
                  <a:cubicBezTo>
                    <a:pt x="1970" y="1681"/>
                    <a:pt x="1970" y="1681"/>
                    <a:pt x="1970" y="1681"/>
                  </a:cubicBezTo>
                  <a:cubicBezTo>
                    <a:pt x="1969" y="1682"/>
                    <a:pt x="1968" y="1682"/>
                    <a:pt x="1967" y="1683"/>
                  </a:cubicBezTo>
                  <a:cubicBezTo>
                    <a:pt x="1966" y="1683"/>
                    <a:pt x="1964" y="1684"/>
                    <a:pt x="1963" y="1684"/>
                  </a:cubicBezTo>
                  <a:cubicBezTo>
                    <a:pt x="1963" y="1685"/>
                    <a:pt x="1963" y="1685"/>
                    <a:pt x="1963" y="1685"/>
                  </a:cubicBezTo>
                  <a:cubicBezTo>
                    <a:pt x="1962" y="1685"/>
                    <a:pt x="1962" y="1685"/>
                    <a:pt x="1962" y="1685"/>
                  </a:cubicBezTo>
                  <a:cubicBezTo>
                    <a:pt x="1947" y="1689"/>
                    <a:pt x="1925" y="1687"/>
                    <a:pt x="1911" y="1687"/>
                  </a:cubicBezTo>
                  <a:cubicBezTo>
                    <a:pt x="1894" y="1687"/>
                    <a:pt x="1877" y="1687"/>
                    <a:pt x="1860" y="1687"/>
                  </a:cubicBezTo>
                  <a:cubicBezTo>
                    <a:pt x="1845" y="1687"/>
                    <a:pt x="1827" y="1683"/>
                    <a:pt x="1814" y="1675"/>
                  </a:cubicBezTo>
                  <a:cubicBezTo>
                    <a:pt x="1812" y="1673"/>
                    <a:pt x="1811" y="1672"/>
                    <a:pt x="1809" y="1671"/>
                  </a:cubicBezTo>
                  <a:close/>
                  <a:moveTo>
                    <a:pt x="2088" y="1847"/>
                  </a:moveTo>
                  <a:cubicBezTo>
                    <a:pt x="2088" y="1847"/>
                    <a:pt x="2088" y="1847"/>
                    <a:pt x="2087" y="1847"/>
                  </a:cubicBezTo>
                  <a:cubicBezTo>
                    <a:pt x="2085" y="1850"/>
                    <a:pt x="2081" y="1853"/>
                    <a:pt x="2075" y="1854"/>
                  </a:cubicBezTo>
                  <a:cubicBezTo>
                    <a:pt x="2071" y="1856"/>
                    <a:pt x="2065" y="1857"/>
                    <a:pt x="2058" y="1857"/>
                  </a:cubicBezTo>
                  <a:cubicBezTo>
                    <a:pt x="2051" y="1857"/>
                    <a:pt x="2051" y="1857"/>
                    <a:pt x="2051" y="1857"/>
                  </a:cubicBezTo>
                  <a:cubicBezTo>
                    <a:pt x="2022" y="1857"/>
                    <a:pt x="1992" y="1857"/>
                    <a:pt x="1962" y="1857"/>
                  </a:cubicBezTo>
                  <a:cubicBezTo>
                    <a:pt x="1959" y="1857"/>
                    <a:pt x="1954" y="1857"/>
                    <a:pt x="1951" y="1857"/>
                  </a:cubicBezTo>
                  <a:cubicBezTo>
                    <a:pt x="1931" y="1855"/>
                    <a:pt x="1909" y="1846"/>
                    <a:pt x="1896" y="1830"/>
                  </a:cubicBezTo>
                  <a:cubicBezTo>
                    <a:pt x="1894" y="1828"/>
                    <a:pt x="1892" y="1826"/>
                    <a:pt x="1891" y="1824"/>
                  </a:cubicBezTo>
                  <a:cubicBezTo>
                    <a:pt x="1885" y="1813"/>
                    <a:pt x="1878" y="1802"/>
                    <a:pt x="1872" y="1790"/>
                  </a:cubicBezTo>
                  <a:cubicBezTo>
                    <a:pt x="1868" y="1782"/>
                    <a:pt x="1858" y="1770"/>
                    <a:pt x="1856" y="1759"/>
                  </a:cubicBezTo>
                  <a:cubicBezTo>
                    <a:pt x="1855" y="1758"/>
                    <a:pt x="1855" y="1757"/>
                    <a:pt x="1855" y="1756"/>
                  </a:cubicBezTo>
                  <a:cubicBezTo>
                    <a:pt x="1854" y="1746"/>
                    <a:pt x="1862" y="1741"/>
                    <a:pt x="1872" y="1738"/>
                  </a:cubicBezTo>
                  <a:cubicBezTo>
                    <a:pt x="1873" y="1738"/>
                    <a:pt x="1873" y="1738"/>
                    <a:pt x="1873" y="1738"/>
                  </a:cubicBezTo>
                  <a:cubicBezTo>
                    <a:pt x="1874" y="1738"/>
                    <a:pt x="1874" y="1738"/>
                    <a:pt x="1875" y="1737"/>
                  </a:cubicBezTo>
                  <a:cubicBezTo>
                    <a:pt x="1879" y="1736"/>
                    <a:pt x="1884" y="1736"/>
                    <a:pt x="1889" y="1736"/>
                  </a:cubicBezTo>
                  <a:cubicBezTo>
                    <a:pt x="1948" y="1736"/>
                    <a:pt x="1948" y="1736"/>
                    <a:pt x="1948" y="1736"/>
                  </a:cubicBezTo>
                  <a:cubicBezTo>
                    <a:pt x="1958" y="1736"/>
                    <a:pt x="1968" y="1736"/>
                    <a:pt x="1977" y="1736"/>
                  </a:cubicBezTo>
                  <a:cubicBezTo>
                    <a:pt x="1978" y="1736"/>
                    <a:pt x="1978" y="1736"/>
                    <a:pt x="1979" y="1736"/>
                  </a:cubicBezTo>
                  <a:cubicBezTo>
                    <a:pt x="1981" y="1736"/>
                    <a:pt x="1984" y="1736"/>
                    <a:pt x="1986" y="1736"/>
                  </a:cubicBezTo>
                  <a:cubicBezTo>
                    <a:pt x="1988" y="1736"/>
                    <a:pt x="1988" y="1736"/>
                    <a:pt x="1989" y="1736"/>
                  </a:cubicBezTo>
                  <a:cubicBezTo>
                    <a:pt x="2007" y="1738"/>
                    <a:pt x="2027" y="1745"/>
                    <a:pt x="2039" y="1758"/>
                  </a:cubicBezTo>
                  <a:cubicBezTo>
                    <a:pt x="2040" y="1758"/>
                    <a:pt x="2041" y="1759"/>
                    <a:pt x="2042" y="1760"/>
                  </a:cubicBezTo>
                  <a:cubicBezTo>
                    <a:pt x="2042" y="1761"/>
                    <a:pt x="2043" y="1761"/>
                    <a:pt x="2043" y="1762"/>
                  </a:cubicBezTo>
                  <a:cubicBezTo>
                    <a:pt x="2044" y="1763"/>
                    <a:pt x="2044" y="1763"/>
                    <a:pt x="2045" y="1764"/>
                  </a:cubicBezTo>
                  <a:cubicBezTo>
                    <a:pt x="2048" y="1766"/>
                    <a:pt x="2048" y="1766"/>
                    <a:pt x="2048" y="1766"/>
                  </a:cubicBezTo>
                  <a:cubicBezTo>
                    <a:pt x="2053" y="1775"/>
                    <a:pt x="2058" y="1783"/>
                    <a:pt x="2064" y="1791"/>
                  </a:cubicBezTo>
                  <a:cubicBezTo>
                    <a:pt x="2071" y="1803"/>
                    <a:pt x="2082" y="1814"/>
                    <a:pt x="2088" y="1827"/>
                  </a:cubicBezTo>
                  <a:cubicBezTo>
                    <a:pt x="2089" y="1828"/>
                    <a:pt x="2089" y="1828"/>
                    <a:pt x="2089" y="1829"/>
                  </a:cubicBezTo>
                  <a:cubicBezTo>
                    <a:pt x="2090" y="1830"/>
                    <a:pt x="2090" y="1830"/>
                    <a:pt x="2090" y="1830"/>
                  </a:cubicBezTo>
                  <a:cubicBezTo>
                    <a:pt x="2092" y="1838"/>
                    <a:pt x="2091" y="1843"/>
                    <a:pt x="2088" y="18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7" name="Freeform 62"/>
          <p:cNvSpPr>
            <a:spLocks noEditPoints="1"/>
          </p:cNvSpPr>
          <p:nvPr>
            <p:custDataLst>
              <p:tags r:id="rId32"/>
            </p:custDataLst>
          </p:nvPr>
        </p:nvSpPr>
        <p:spPr bwMode="black">
          <a:xfrm>
            <a:off x="3128741" y="3761845"/>
            <a:ext cx="411480" cy="411480"/>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ln>
                <a:solidFill>
                  <a:schemeClr val="bg1">
                    <a:alpha val="0"/>
                  </a:schemeClr>
                </a:solidFill>
              </a:ln>
            </a:endParaRPr>
          </a:p>
        </p:txBody>
      </p:sp>
      <p:sp>
        <p:nvSpPr>
          <p:cNvPr id="39" name="Rectangle 38"/>
          <p:cNvSpPr/>
          <p:nvPr>
            <p:custDataLst>
              <p:tags r:id="rId33"/>
            </p:custDataLst>
          </p:nvPr>
        </p:nvSpPr>
        <p:spPr>
          <a:xfrm>
            <a:off x="8644024" y="4014273"/>
            <a:ext cx="1274675" cy="338554"/>
          </a:xfrm>
          <a:prstGeom prst="rect">
            <a:avLst/>
          </a:prstGeom>
        </p:spPr>
        <p:txBody>
          <a:bodyPr wrap="square">
            <a:spAutoFit/>
          </a:bodyPr>
          <a:lstStyle/>
          <a:p>
            <a:pPr lvl="0" fontAlgn="base">
              <a:spcBef>
                <a:spcPts val="1000"/>
              </a:spcBef>
              <a:buSzPct val="80000"/>
              <a:defRPr/>
            </a:pPr>
            <a:r>
              <a:rPr lang="en-US" sz="1600" smtClean="0">
                <a:ln>
                  <a:solidFill>
                    <a:schemeClr val="bg1">
                      <a:alpha val="0"/>
                    </a:schemeClr>
                  </a:solidFill>
                </a:ln>
                <a:gradFill>
                  <a:gsLst>
                    <a:gs pos="0">
                      <a:srgbClr val="595959"/>
                    </a:gs>
                    <a:gs pos="86000">
                      <a:srgbClr val="595959"/>
                    </a:gs>
                  </a:gsLst>
                  <a:lin ang="5400000" scaled="0"/>
                </a:gradFill>
              </a:rPr>
              <a:t>Caching</a:t>
            </a:r>
            <a:endParaRPr lang="en-US" sz="1600" dirty="0">
              <a:ln>
                <a:solidFill>
                  <a:schemeClr val="bg1">
                    <a:alpha val="0"/>
                  </a:schemeClr>
                </a:solidFill>
              </a:ln>
              <a:gradFill>
                <a:gsLst>
                  <a:gs pos="0">
                    <a:srgbClr val="595959"/>
                  </a:gs>
                  <a:gs pos="86000">
                    <a:srgbClr val="595959"/>
                  </a:gs>
                </a:gsLst>
                <a:lin ang="5400000" scaled="0"/>
              </a:gradFill>
            </a:endParaRPr>
          </a:p>
        </p:txBody>
      </p:sp>
      <p:grpSp>
        <p:nvGrpSpPr>
          <p:cNvPr id="79" name="Group 78"/>
          <p:cNvGrpSpPr/>
          <p:nvPr/>
        </p:nvGrpSpPr>
        <p:grpSpPr>
          <a:xfrm>
            <a:off x="10455098" y="5308560"/>
            <a:ext cx="760358" cy="748234"/>
            <a:chOff x="5938838" y="5600701"/>
            <a:chExt cx="2090737" cy="2057401"/>
          </a:xfrm>
        </p:grpSpPr>
        <p:sp>
          <p:nvSpPr>
            <p:cNvPr id="81" name="Freeform 6"/>
            <p:cNvSpPr>
              <a:spLocks/>
            </p:cNvSpPr>
            <p:nvPr/>
          </p:nvSpPr>
          <p:spPr bwMode="auto">
            <a:xfrm>
              <a:off x="6061075" y="5722938"/>
              <a:ext cx="1828800" cy="1824038"/>
            </a:xfrm>
            <a:custGeom>
              <a:avLst/>
              <a:gdLst>
                <a:gd name="T0" fmla="*/ 34 w 3145"/>
                <a:gd name="T1" fmla="*/ 531 h 3133"/>
                <a:gd name="T2" fmla="*/ 1591 w 3145"/>
                <a:gd name="T3" fmla="*/ 0 h 3133"/>
                <a:gd name="T4" fmla="*/ 1591 w 3145"/>
                <a:gd name="T5" fmla="*/ 0 h 3133"/>
                <a:gd name="T6" fmla="*/ 3145 w 3145"/>
                <a:gd name="T7" fmla="*/ 531 h 3133"/>
                <a:gd name="T8" fmla="*/ 3145 w 3145"/>
                <a:gd name="T9" fmla="*/ 2589 h 3133"/>
                <a:gd name="T10" fmla="*/ 3024 w 3145"/>
                <a:gd name="T11" fmla="*/ 2837 h 3133"/>
                <a:gd name="T12" fmla="*/ 2384 w 3145"/>
                <a:gd name="T13" fmla="*/ 3005 h 3133"/>
                <a:gd name="T14" fmla="*/ 960 w 3145"/>
                <a:gd name="T15" fmla="*/ 3133 h 3133"/>
                <a:gd name="T16" fmla="*/ 0 w 3145"/>
                <a:gd name="T17" fmla="*/ 2597 h 3133"/>
                <a:gd name="T18" fmla="*/ 34 w 3145"/>
                <a:gd name="T19" fmla="*/ 531 h 3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5" h="3133">
                  <a:moveTo>
                    <a:pt x="34" y="531"/>
                  </a:moveTo>
                  <a:cubicBezTo>
                    <a:pt x="34" y="238"/>
                    <a:pt x="731" y="0"/>
                    <a:pt x="1591" y="0"/>
                  </a:cubicBezTo>
                  <a:cubicBezTo>
                    <a:pt x="1591" y="0"/>
                    <a:pt x="1591" y="0"/>
                    <a:pt x="1591" y="0"/>
                  </a:cubicBezTo>
                  <a:cubicBezTo>
                    <a:pt x="2445" y="0"/>
                    <a:pt x="3145" y="238"/>
                    <a:pt x="3145" y="531"/>
                  </a:cubicBezTo>
                  <a:cubicBezTo>
                    <a:pt x="3145" y="2589"/>
                    <a:pt x="3145" y="2589"/>
                    <a:pt x="3145" y="2589"/>
                  </a:cubicBezTo>
                  <a:cubicBezTo>
                    <a:pt x="3024" y="2837"/>
                    <a:pt x="3024" y="2837"/>
                    <a:pt x="3024" y="2837"/>
                  </a:cubicBezTo>
                  <a:cubicBezTo>
                    <a:pt x="2384" y="3005"/>
                    <a:pt x="2384" y="3005"/>
                    <a:pt x="2384" y="3005"/>
                  </a:cubicBezTo>
                  <a:cubicBezTo>
                    <a:pt x="960" y="3133"/>
                    <a:pt x="960" y="3133"/>
                    <a:pt x="960" y="3133"/>
                  </a:cubicBezTo>
                  <a:cubicBezTo>
                    <a:pt x="0" y="2597"/>
                    <a:pt x="0" y="2597"/>
                    <a:pt x="0" y="2597"/>
                  </a:cubicBezTo>
                  <a:lnTo>
                    <a:pt x="34" y="531"/>
                  </a:lnTo>
                  <a:close/>
                </a:path>
              </a:pathLst>
            </a:cu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7"/>
            <p:cNvSpPr>
              <a:spLocks noEditPoints="1"/>
            </p:cNvSpPr>
            <p:nvPr/>
          </p:nvSpPr>
          <p:spPr bwMode="auto">
            <a:xfrm>
              <a:off x="5938838" y="5600701"/>
              <a:ext cx="2090737" cy="2057401"/>
            </a:xfrm>
            <a:custGeom>
              <a:avLst/>
              <a:gdLst>
                <a:gd name="T0" fmla="*/ 3356 w 3594"/>
                <a:gd name="T1" fmla="*/ 382 h 3535"/>
                <a:gd name="T2" fmla="*/ 1800 w 3594"/>
                <a:gd name="T3" fmla="*/ 0 h 3535"/>
                <a:gd name="T4" fmla="*/ 655 w 3594"/>
                <a:gd name="T5" fmla="*/ 165 h 3535"/>
                <a:gd name="T6" fmla="*/ 238 w 3594"/>
                <a:gd name="T7" fmla="*/ 382 h 3535"/>
                <a:gd name="T8" fmla="*/ 0 w 3594"/>
                <a:gd name="T9" fmla="*/ 833 h 3535"/>
                <a:gd name="T10" fmla="*/ 0 w 3594"/>
                <a:gd name="T11" fmla="*/ 2598 h 3535"/>
                <a:gd name="T12" fmla="*/ 214 w 3594"/>
                <a:gd name="T13" fmla="*/ 3069 h 3535"/>
                <a:gd name="T14" fmla="*/ 1800 w 3594"/>
                <a:gd name="T15" fmla="*/ 3535 h 3535"/>
                <a:gd name="T16" fmla="*/ 2282 w 3594"/>
                <a:gd name="T17" fmla="*/ 3505 h 3535"/>
                <a:gd name="T18" fmla="*/ 3373 w 3594"/>
                <a:gd name="T19" fmla="*/ 3077 h 3535"/>
                <a:gd name="T20" fmla="*/ 3379 w 3594"/>
                <a:gd name="T21" fmla="*/ 3077 h 3535"/>
                <a:gd name="T22" fmla="*/ 3594 w 3594"/>
                <a:gd name="T23" fmla="*/ 2606 h 3535"/>
                <a:gd name="T24" fmla="*/ 3594 w 3594"/>
                <a:gd name="T25" fmla="*/ 1655 h 3535"/>
                <a:gd name="T26" fmla="*/ 3594 w 3594"/>
                <a:gd name="T27" fmla="*/ 1655 h 3535"/>
                <a:gd name="T28" fmla="*/ 3594 w 3594"/>
                <a:gd name="T29" fmla="*/ 833 h 3535"/>
                <a:gd name="T30" fmla="*/ 3356 w 3594"/>
                <a:gd name="T31" fmla="*/ 382 h 3535"/>
                <a:gd name="T32" fmla="*/ 1800 w 3594"/>
                <a:gd name="T33" fmla="*/ 332 h 3535"/>
                <a:gd name="T34" fmla="*/ 3266 w 3594"/>
                <a:gd name="T35" fmla="*/ 833 h 3535"/>
                <a:gd name="T36" fmla="*/ 1800 w 3594"/>
                <a:gd name="T37" fmla="*/ 1337 h 3535"/>
                <a:gd name="T38" fmla="*/ 331 w 3594"/>
                <a:gd name="T39" fmla="*/ 833 h 3535"/>
                <a:gd name="T40" fmla="*/ 1800 w 3594"/>
                <a:gd name="T41" fmla="*/ 332 h 3535"/>
                <a:gd name="T42" fmla="*/ 331 w 3594"/>
                <a:gd name="T43" fmla="*/ 1436 h 3535"/>
                <a:gd name="T44" fmla="*/ 331 w 3594"/>
                <a:gd name="T45" fmla="*/ 1179 h 3535"/>
                <a:gd name="T46" fmla="*/ 331 w 3594"/>
                <a:gd name="T47" fmla="*/ 1179 h 3535"/>
                <a:gd name="T48" fmla="*/ 460 w 3594"/>
                <a:gd name="T49" fmla="*/ 1269 h 3535"/>
                <a:gd name="T50" fmla="*/ 1800 w 3594"/>
                <a:gd name="T51" fmla="*/ 1533 h 3535"/>
                <a:gd name="T52" fmla="*/ 2887 w 3594"/>
                <a:gd name="T53" fmla="*/ 1376 h 3535"/>
                <a:gd name="T54" fmla="*/ 3256 w 3594"/>
                <a:gd name="T55" fmla="*/ 1189 h 3535"/>
                <a:gd name="T56" fmla="*/ 3266 w 3594"/>
                <a:gd name="T57" fmla="*/ 1179 h 3535"/>
                <a:gd name="T58" fmla="*/ 3266 w 3594"/>
                <a:gd name="T59" fmla="*/ 1539 h 3535"/>
                <a:gd name="T60" fmla="*/ 3266 w 3594"/>
                <a:gd name="T61" fmla="*/ 1635 h 3535"/>
                <a:gd name="T62" fmla="*/ 3266 w 3594"/>
                <a:gd name="T63" fmla="*/ 2468 h 3535"/>
                <a:gd name="T64" fmla="*/ 3266 w 3594"/>
                <a:gd name="T65" fmla="*/ 2773 h 3535"/>
                <a:gd name="T66" fmla="*/ 3010 w 3594"/>
                <a:gd name="T67" fmla="*/ 3003 h 3535"/>
                <a:gd name="T68" fmla="*/ 2288 w 3594"/>
                <a:gd name="T69" fmla="*/ 3171 h 3535"/>
                <a:gd name="T70" fmla="*/ 1800 w 3594"/>
                <a:gd name="T71" fmla="*/ 3204 h 3535"/>
                <a:gd name="T72" fmla="*/ 1800 w 3594"/>
                <a:gd name="T73" fmla="*/ 3204 h 3535"/>
                <a:gd name="T74" fmla="*/ 331 w 3594"/>
                <a:gd name="T75" fmla="*/ 2598 h 3535"/>
                <a:gd name="T76" fmla="*/ 331 w 3594"/>
                <a:gd name="T77" fmla="*/ 2379 h 3535"/>
                <a:gd name="T78" fmla="*/ 331 w 3594"/>
                <a:gd name="T79" fmla="*/ 1436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4" h="3535">
                  <a:moveTo>
                    <a:pt x="3356" y="382"/>
                  </a:moveTo>
                  <a:cubicBezTo>
                    <a:pt x="3000" y="111"/>
                    <a:pt x="2455" y="10"/>
                    <a:pt x="1800" y="0"/>
                  </a:cubicBezTo>
                  <a:cubicBezTo>
                    <a:pt x="1361" y="0"/>
                    <a:pt x="964" y="60"/>
                    <a:pt x="655" y="165"/>
                  </a:cubicBezTo>
                  <a:cubicBezTo>
                    <a:pt x="496" y="221"/>
                    <a:pt x="359" y="284"/>
                    <a:pt x="238" y="382"/>
                  </a:cubicBezTo>
                  <a:cubicBezTo>
                    <a:pt x="121" y="471"/>
                    <a:pt x="0" y="626"/>
                    <a:pt x="0" y="833"/>
                  </a:cubicBezTo>
                  <a:cubicBezTo>
                    <a:pt x="0" y="2598"/>
                    <a:pt x="0" y="2598"/>
                    <a:pt x="0" y="2598"/>
                  </a:cubicBezTo>
                  <a:cubicBezTo>
                    <a:pt x="0" y="2795"/>
                    <a:pt x="97" y="2960"/>
                    <a:pt x="214" y="3069"/>
                  </a:cubicBezTo>
                  <a:cubicBezTo>
                    <a:pt x="567" y="3395"/>
                    <a:pt x="1133" y="3525"/>
                    <a:pt x="1800" y="3535"/>
                  </a:cubicBezTo>
                  <a:cubicBezTo>
                    <a:pt x="1962" y="3535"/>
                    <a:pt x="2131" y="3525"/>
                    <a:pt x="2282" y="3505"/>
                  </a:cubicBezTo>
                  <a:cubicBezTo>
                    <a:pt x="2282" y="3505"/>
                    <a:pt x="3096" y="3358"/>
                    <a:pt x="3373" y="3077"/>
                  </a:cubicBezTo>
                  <a:cubicBezTo>
                    <a:pt x="3379" y="3077"/>
                    <a:pt x="3379" y="3077"/>
                    <a:pt x="3379" y="3077"/>
                  </a:cubicBezTo>
                  <a:cubicBezTo>
                    <a:pt x="3496" y="2968"/>
                    <a:pt x="3594" y="2803"/>
                    <a:pt x="3594" y="2606"/>
                  </a:cubicBezTo>
                  <a:cubicBezTo>
                    <a:pt x="3594" y="2606"/>
                    <a:pt x="3594" y="2606"/>
                    <a:pt x="3594" y="1655"/>
                  </a:cubicBezTo>
                  <a:cubicBezTo>
                    <a:pt x="3594" y="1655"/>
                    <a:pt x="3594" y="1655"/>
                    <a:pt x="3594" y="1655"/>
                  </a:cubicBezTo>
                  <a:cubicBezTo>
                    <a:pt x="3594" y="833"/>
                    <a:pt x="3594" y="833"/>
                    <a:pt x="3594" y="833"/>
                  </a:cubicBezTo>
                  <a:cubicBezTo>
                    <a:pt x="3594" y="626"/>
                    <a:pt x="3473" y="471"/>
                    <a:pt x="3356" y="382"/>
                  </a:cubicBezTo>
                  <a:close/>
                  <a:moveTo>
                    <a:pt x="1800" y="332"/>
                  </a:moveTo>
                  <a:cubicBezTo>
                    <a:pt x="2605" y="332"/>
                    <a:pt x="3266" y="557"/>
                    <a:pt x="3266" y="833"/>
                  </a:cubicBezTo>
                  <a:cubicBezTo>
                    <a:pt x="3266" y="1112"/>
                    <a:pt x="2605" y="1337"/>
                    <a:pt x="1800" y="1337"/>
                  </a:cubicBezTo>
                  <a:cubicBezTo>
                    <a:pt x="988" y="1337"/>
                    <a:pt x="331" y="1112"/>
                    <a:pt x="331" y="833"/>
                  </a:cubicBezTo>
                  <a:cubicBezTo>
                    <a:pt x="331" y="557"/>
                    <a:pt x="988" y="332"/>
                    <a:pt x="1800" y="332"/>
                  </a:cubicBezTo>
                  <a:close/>
                  <a:moveTo>
                    <a:pt x="331" y="1436"/>
                  </a:moveTo>
                  <a:cubicBezTo>
                    <a:pt x="331" y="1179"/>
                    <a:pt x="331" y="1179"/>
                    <a:pt x="331" y="1179"/>
                  </a:cubicBezTo>
                  <a:cubicBezTo>
                    <a:pt x="331" y="1179"/>
                    <a:pt x="331" y="1179"/>
                    <a:pt x="331" y="1179"/>
                  </a:cubicBezTo>
                  <a:cubicBezTo>
                    <a:pt x="369" y="1211"/>
                    <a:pt x="413" y="1243"/>
                    <a:pt x="460" y="1269"/>
                  </a:cubicBezTo>
                  <a:cubicBezTo>
                    <a:pt x="764" y="1436"/>
                    <a:pt x="1242" y="1530"/>
                    <a:pt x="1800" y="1533"/>
                  </a:cubicBezTo>
                  <a:cubicBezTo>
                    <a:pt x="2216" y="1533"/>
                    <a:pt x="2599" y="1476"/>
                    <a:pt x="2887" y="1376"/>
                  </a:cubicBezTo>
                  <a:cubicBezTo>
                    <a:pt x="3034" y="1327"/>
                    <a:pt x="3155" y="1265"/>
                    <a:pt x="3256" y="1189"/>
                  </a:cubicBezTo>
                  <a:cubicBezTo>
                    <a:pt x="3258" y="1185"/>
                    <a:pt x="3262" y="1181"/>
                    <a:pt x="3266" y="1179"/>
                  </a:cubicBezTo>
                  <a:cubicBezTo>
                    <a:pt x="3266" y="1539"/>
                    <a:pt x="3266" y="1539"/>
                    <a:pt x="3266" y="1539"/>
                  </a:cubicBezTo>
                  <a:cubicBezTo>
                    <a:pt x="3266" y="1635"/>
                    <a:pt x="3266" y="1635"/>
                    <a:pt x="3266" y="1635"/>
                  </a:cubicBezTo>
                  <a:cubicBezTo>
                    <a:pt x="3266" y="2468"/>
                    <a:pt x="3266" y="2468"/>
                    <a:pt x="3266" y="2468"/>
                  </a:cubicBezTo>
                  <a:cubicBezTo>
                    <a:pt x="3266" y="2773"/>
                    <a:pt x="3266" y="2773"/>
                    <a:pt x="3266" y="2773"/>
                  </a:cubicBezTo>
                  <a:cubicBezTo>
                    <a:pt x="3246" y="2822"/>
                    <a:pt x="3189" y="2908"/>
                    <a:pt x="3010" y="3003"/>
                  </a:cubicBezTo>
                  <a:cubicBezTo>
                    <a:pt x="2562" y="3141"/>
                    <a:pt x="2288" y="3171"/>
                    <a:pt x="2288" y="3171"/>
                  </a:cubicBezTo>
                  <a:cubicBezTo>
                    <a:pt x="2137" y="3194"/>
                    <a:pt x="1966" y="3204"/>
                    <a:pt x="1800" y="3204"/>
                  </a:cubicBezTo>
                  <a:cubicBezTo>
                    <a:pt x="1800" y="3204"/>
                    <a:pt x="1800" y="3204"/>
                    <a:pt x="1800" y="3204"/>
                  </a:cubicBezTo>
                  <a:cubicBezTo>
                    <a:pt x="988" y="3204"/>
                    <a:pt x="331" y="2932"/>
                    <a:pt x="331" y="2598"/>
                  </a:cubicBezTo>
                  <a:cubicBezTo>
                    <a:pt x="331" y="2510"/>
                    <a:pt x="331" y="2439"/>
                    <a:pt x="331" y="2379"/>
                  </a:cubicBezTo>
                  <a:lnTo>
                    <a:pt x="331" y="1436"/>
                  </a:ln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320040" rIns="91440" bIns="0" numCol="1" anchor="t" anchorCtr="0" compatLnSpc="1">
              <a:prstTxWarp prst="textNoShape">
                <a:avLst/>
              </a:prstTxWarp>
            </a:bodyPr>
            <a:lstStyle/>
            <a:p>
              <a:r>
                <a:rPr lang="en-US" sz="1100" dirty="0">
                  <a:ln>
                    <a:solidFill>
                      <a:schemeClr val="bg1">
                        <a:alpha val="0"/>
                      </a:schemeClr>
                    </a:solidFill>
                  </a:ln>
                  <a:gradFill>
                    <a:gsLst>
                      <a:gs pos="0">
                        <a:srgbClr val="595959"/>
                      </a:gs>
                      <a:gs pos="86000">
                        <a:srgbClr val="595959"/>
                      </a:gs>
                    </a:gsLst>
                    <a:lin ang="5400000" scaled="0"/>
                  </a:gradFill>
                </a:rPr>
                <a:t>SQL Azure</a:t>
              </a:r>
            </a:p>
          </p:txBody>
        </p:sp>
      </p:grpSp>
      <p:grpSp>
        <p:nvGrpSpPr>
          <p:cNvPr id="83" name="Group 82"/>
          <p:cNvGrpSpPr/>
          <p:nvPr/>
        </p:nvGrpSpPr>
        <p:grpSpPr>
          <a:xfrm>
            <a:off x="4106113" y="4943087"/>
            <a:ext cx="352871" cy="337830"/>
            <a:chOff x="4470400" y="1935163"/>
            <a:chExt cx="3240088" cy="3101975"/>
          </a:xfrm>
          <a:solidFill>
            <a:srgbClr val="595959"/>
          </a:solidFill>
        </p:grpSpPr>
        <p:sp>
          <p:nvSpPr>
            <p:cNvPr id="86" name="Freeform 7"/>
            <p:cNvSpPr>
              <a:spLocks/>
            </p:cNvSpPr>
            <p:nvPr/>
          </p:nvSpPr>
          <p:spPr bwMode="auto">
            <a:xfrm>
              <a:off x="4564063" y="1935163"/>
              <a:ext cx="3146425" cy="2981325"/>
            </a:xfrm>
            <a:custGeom>
              <a:avLst/>
              <a:gdLst>
                <a:gd name="T0" fmla="*/ 504 w 839"/>
                <a:gd name="T1" fmla="*/ 432 h 795"/>
                <a:gd name="T2" fmla="*/ 589 w 839"/>
                <a:gd name="T3" fmla="*/ 352 h 795"/>
                <a:gd name="T4" fmla="*/ 600 w 839"/>
                <a:gd name="T5" fmla="*/ 353 h 795"/>
                <a:gd name="T6" fmla="*/ 839 w 839"/>
                <a:gd name="T7" fmla="*/ 127 h 795"/>
                <a:gd name="T8" fmla="*/ 707 w 839"/>
                <a:gd name="T9" fmla="*/ 0 h 795"/>
                <a:gd name="T10" fmla="*/ 469 w 839"/>
                <a:gd name="T11" fmla="*/ 226 h 795"/>
                <a:gd name="T12" fmla="*/ 471 w 839"/>
                <a:gd name="T13" fmla="*/ 241 h 795"/>
                <a:gd name="T14" fmla="*/ 386 w 839"/>
                <a:gd name="T15" fmla="*/ 320 h 795"/>
                <a:gd name="T16" fmla="*/ 371 w 839"/>
                <a:gd name="T17" fmla="*/ 319 h 795"/>
                <a:gd name="T18" fmla="*/ 316 w 839"/>
                <a:gd name="T19" fmla="*/ 371 h 795"/>
                <a:gd name="T20" fmla="*/ 363 w 839"/>
                <a:gd name="T21" fmla="*/ 415 h 795"/>
                <a:gd name="T22" fmla="*/ 131 w 839"/>
                <a:gd name="T23" fmla="*/ 636 h 795"/>
                <a:gd name="T24" fmla="*/ 121 w 839"/>
                <a:gd name="T25" fmla="*/ 628 h 795"/>
                <a:gd name="T26" fmla="*/ 64 w 839"/>
                <a:gd name="T27" fmla="*/ 676 h 795"/>
                <a:gd name="T28" fmla="*/ 0 w 839"/>
                <a:gd name="T29" fmla="*/ 776 h 795"/>
                <a:gd name="T30" fmla="*/ 19 w 839"/>
                <a:gd name="T31" fmla="*/ 795 h 795"/>
                <a:gd name="T32" fmla="*/ 133 w 839"/>
                <a:gd name="T33" fmla="*/ 732 h 795"/>
                <a:gd name="T34" fmla="*/ 176 w 839"/>
                <a:gd name="T35" fmla="*/ 682 h 795"/>
                <a:gd name="T36" fmla="*/ 168 w 839"/>
                <a:gd name="T37" fmla="*/ 672 h 795"/>
                <a:gd name="T38" fmla="*/ 402 w 839"/>
                <a:gd name="T39" fmla="*/ 452 h 795"/>
                <a:gd name="T40" fmla="*/ 449 w 839"/>
                <a:gd name="T41" fmla="*/ 496 h 795"/>
                <a:gd name="T42" fmla="*/ 505 w 839"/>
                <a:gd name="T43" fmla="*/ 443 h 795"/>
                <a:gd name="T44" fmla="*/ 504 w 839"/>
                <a:gd name="T45" fmla="*/ 43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39" h="795">
                  <a:moveTo>
                    <a:pt x="504" y="432"/>
                  </a:moveTo>
                  <a:cubicBezTo>
                    <a:pt x="504" y="388"/>
                    <a:pt x="542" y="352"/>
                    <a:pt x="589" y="352"/>
                  </a:cubicBezTo>
                  <a:cubicBezTo>
                    <a:pt x="593" y="352"/>
                    <a:pt x="596" y="353"/>
                    <a:pt x="600" y="353"/>
                  </a:cubicBezTo>
                  <a:cubicBezTo>
                    <a:pt x="839" y="127"/>
                    <a:pt x="839" y="127"/>
                    <a:pt x="839" y="127"/>
                  </a:cubicBezTo>
                  <a:cubicBezTo>
                    <a:pt x="707" y="0"/>
                    <a:pt x="707" y="0"/>
                    <a:pt x="707" y="0"/>
                  </a:cubicBezTo>
                  <a:cubicBezTo>
                    <a:pt x="469" y="226"/>
                    <a:pt x="469" y="226"/>
                    <a:pt x="469" y="226"/>
                  </a:cubicBezTo>
                  <a:cubicBezTo>
                    <a:pt x="470" y="231"/>
                    <a:pt x="471" y="236"/>
                    <a:pt x="471" y="241"/>
                  </a:cubicBezTo>
                  <a:cubicBezTo>
                    <a:pt x="471" y="285"/>
                    <a:pt x="433" y="320"/>
                    <a:pt x="386" y="320"/>
                  </a:cubicBezTo>
                  <a:cubicBezTo>
                    <a:pt x="381" y="320"/>
                    <a:pt x="376" y="320"/>
                    <a:pt x="371" y="319"/>
                  </a:cubicBezTo>
                  <a:cubicBezTo>
                    <a:pt x="316" y="371"/>
                    <a:pt x="316" y="371"/>
                    <a:pt x="316" y="371"/>
                  </a:cubicBezTo>
                  <a:cubicBezTo>
                    <a:pt x="363" y="415"/>
                    <a:pt x="363" y="415"/>
                    <a:pt x="363" y="415"/>
                  </a:cubicBezTo>
                  <a:cubicBezTo>
                    <a:pt x="131" y="636"/>
                    <a:pt x="131" y="636"/>
                    <a:pt x="131" y="636"/>
                  </a:cubicBezTo>
                  <a:cubicBezTo>
                    <a:pt x="121" y="628"/>
                    <a:pt x="121" y="628"/>
                    <a:pt x="121" y="628"/>
                  </a:cubicBezTo>
                  <a:cubicBezTo>
                    <a:pt x="64" y="676"/>
                    <a:pt x="64" y="676"/>
                    <a:pt x="64" y="676"/>
                  </a:cubicBezTo>
                  <a:cubicBezTo>
                    <a:pt x="0" y="776"/>
                    <a:pt x="0" y="776"/>
                    <a:pt x="0" y="776"/>
                  </a:cubicBezTo>
                  <a:cubicBezTo>
                    <a:pt x="19" y="795"/>
                    <a:pt x="19" y="795"/>
                    <a:pt x="19" y="795"/>
                  </a:cubicBezTo>
                  <a:cubicBezTo>
                    <a:pt x="133" y="732"/>
                    <a:pt x="133" y="732"/>
                    <a:pt x="133" y="732"/>
                  </a:cubicBezTo>
                  <a:cubicBezTo>
                    <a:pt x="176" y="682"/>
                    <a:pt x="176" y="682"/>
                    <a:pt x="176" y="682"/>
                  </a:cubicBezTo>
                  <a:cubicBezTo>
                    <a:pt x="168" y="672"/>
                    <a:pt x="168" y="672"/>
                    <a:pt x="168" y="672"/>
                  </a:cubicBezTo>
                  <a:cubicBezTo>
                    <a:pt x="402" y="452"/>
                    <a:pt x="402" y="452"/>
                    <a:pt x="402" y="452"/>
                  </a:cubicBezTo>
                  <a:cubicBezTo>
                    <a:pt x="449" y="496"/>
                    <a:pt x="449" y="496"/>
                    <a:pt x="449" y="496"/>
                  </a:cubicBezTo>
                  <a:cubicBezTo>
                    <a:pt x="505" y="443"/>
                    <a:pt x="505" y="443"/>
                    <a:pt x="505" y="443"/>
                  </a:cubicBezTo>
                  <a:cubicBezTo>
                    <a:pt x="504" y="440"/>
                    <a:pt x="504" y="436"/>
                    <a:pt x="504" y="4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8"/>
            <p:cNvSpPr>
              <a:spLocks noEditPoints="1"/>
            </p:cNvSpPr>
            <p:nvPr/>
          </p:nvSpPr>
          <p:spPr bwMode="auto">
            <a:xfrm>
              <a:off x="5946775" y="3503613"/>
              <a:ext cx="1717675" cy="1533525"/>
            </a:xfrm>
            <a:custGeom>
              <a:avLst/>
              <a:gdLst>
                <a:gd name="T0" fmla="*/ 408 w 458"/>
                <a:gd name="T1" fmla="*/ 244 h 409"/>
                <a:gd name="T2" fmla="*/ 154 w 458"/>
                <a:gd name="T3" fmla="*/ 0 h 409"/>
                <a:gd name="T4" fmla="*/ 154 w 458"/>
                <a:gd name="T5" fmla="*/ 36 h 409"/>
                <a:gd name="T6" fmla="*/ 79 w 458"/>
                <a:gd name="T7" fmla="*/ 105 h 409"/>
                <a:gd name="T8" fmla="*/ 31 w 458"/>
                <a:gd name="T9" fmla="*/ 60 h 409"/>
                <a:gd name="T10" fmla="*/ 0 w 458"/>
                <a:gd name="T11" fmla="*/ 92 h 409"/>
                <a:gd name="T12" fmla="*/ 287 w 458"/>
                <a:gd name="T13" fmla="*/ 360 h 409"/>
                <a:gd name="T14" fmla="*/ 398 w 458"/>
                <a:gd name="T15" fmla="*/ 356 h 409"/>
                <a:gd name="T16" fmla="*/ 408 w 458"/>
                <a:gd name="T17" fmla="*/ 244 h 409"/>
                <a:gd name="T18" fmla="*/ 370 w 458"/>
                <a:gd name="T19" fmla="*/ 325 h 409"/>
                <a:gd name="T20" fmla="*/ 325 w 458"/>
                <a:gd name="T21" fmla="*/ 338 h 409"/>
                <a:gd name="T22" fmla="*/ 292 w 458"/>
                <a:gd name="T23" fmla="*/ 306 h 409"/>
                <a:gd name="T24" fmla="*/ 303 w 458"/>
                <a:gd name="T25" fmla="*/ 261 h 409"/>
                <a:gd name="T26" fmla="*/ 347 w 458"/>
                <a:gd name="T27" fmla="*/ 248 h 409"/>
                <a:gd name="T28" fmla="*/ 381 w 458"/>
                <a:gd name="T29" fmla="*/ 280 h 409"/>
                <a:gd name="T30" fmla="*/ 370 w 458"/>
                <a:gd name="T31" fmla="*/ 325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8" h="409">
                  <a:moveTo>
                    <a:pt x="408" y="244"/>
                  </a:moveTo>
                  <a:cubicBezTo>
                    <a:pt x="154" y="0"/>
                    <a:pt x="154" y="0"/>
                    <a:pt x="154" y="0"/>
                  </a:cubicBezTo>
                  <a:cubicBezTo>
                    <a:pt x="154" y="36"/>
                    <a:pt x="154" y="36"/>
                    <a:pt x="154" y="36"/>
                  </a:cubicBezTo>
                  <a:cubicBezTo>
                    <a:pt x="79" y="105"/>
                    <a:pt x="79" y="105"/>
                    <a:pt x="79" y="105"/>
                  </a:cubicBezTo>
                  <a:cubicBezTo>
                    <a:pt x="31" y="60"/>
                    <a:pt x="31" y="60"/>
                    <a:pt x="31" y="60"/>
                  </a:cubicBezTo>
                  <a:cubicBezTo>
                    <a:pt x="0" y="92"/>
                    <a:pt x="0" y="92"/>
                    <a:pt x="0" y="92"/>
                  </a:cubicBezTo>
                  <a:cubicBezTo>
                    <a:pt x="287" y="360"/>
                    <a:pt x="287" y="360"/>
                    <a:pt x="287" y="360"/>
                  </a:cubicBezTo>
                  <a:cubicBezTo>
                    <a:pt x="287" y="360"/>
                    <a:pt x="338" y="409"/>
                    <a:pt x="398" y="356"/>
                  </a:cubicBezTo>
                  <a:cubicBezTo>
                    <a:pt x="458" y="302"/>
                    <a:pt x="408" y="244"/>
                    <a:pt x="408" y="244"/>
                  </a:cubicBezTo>
                  <a:close/>
                  <a:moveTo>
                    <a:pt x="370" y="325"/>
                  </a:moveTo>
                  <a:cubicBezTo>
                    <a:pt x="325" y="338"/>
                    <a:pt x="325" y="338"/>
                    <a:pt x="325" y="338"/>
                  </a:cubicBezTo>
                  <a:cubicBezTo>
                    <a:pt x="292" y="306"/>
                    <a:pt x="292" y="306"/>
                    <a:pt x="292" y="306"/>
                  </a:cubicBezTo>
                  <a:cubicBezTo>
                    <a:pt x="303" y="261"/>
                    <a:pt x="303" y="261"/>
                    <a:pt x="303" y="261"/>
                  </a:cubicBezTo>
                  <a:cubicBezTo>
                    <a:pt x="347" y="248"/>
                    <a:pt x="347" y="248"/>
                    <a:pt x="347" y="248"/>
                  </a:cubicBezTo>
                  <a:cubicBezTo>
                    <a:pt x="381" y="280"/>
                    <a:pt x="381" y="280"/>
                    <a:pt x="381" y="280"/>
                  </a:cubicBezTo>
                  <a:lnTo>
                    <a:pt x="370" y="3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9"/>
            <p:cNvSpPr>
              <a:spLocks/>
            </p:cNvSpPr>
            <p:nvPr/>
          </p:nvSpPr>
          <p:spPr bwMode="auto">
            <a:xfrm>
              <a:off x="4470400" y="2006600"/>
              <a:ext cx="1589088" cy="1604962"/>
            </a:xfrm>
            <a:custGeom>
              <a:avLst/>
              <a:gdLst>
                <a:gd name="T0" fmla="*/ 359 w 424"/>
                <a:gd name="T1" fmla="*/ 398 h 428"/>
                <a:gd name="T2" fmla="*/ 313 w 424"/>
                <a:gd name="T3" fmla="*/ 355 h 428"/>
                <a:gd name="T4" fmla="*/ 386 w 424"/>
                <a:gd name="T5" fmla="*/ 281 h 428"/>
                <a:gd name="T6" fmla="*/ 424 w 424"/>
                <a:gd name="T7" fmla="*/ 281 h 428"/>
                <a:gd name="T8" fmla="*/ 363 w 424"/>
                <a:gd name="T9" fmla="*/ 223 h 428"/>
                <a:gd name="T10" fmla="*/ 369 w 424"/>
                <a:gd name="T11" fmla="*/ 177 h 428"/>
                <a:gd name="T12" fmla="*/ 184 w 424"/>
                <a:gd name="T13" fmla="*/ 0 h 428"/>
                <a:gd name="T14" fmla="*/ 135 w 424"/>
                <a:gd name="T15" fmla="*/ 6 h 428"/>
                <a:gd name="T16" fmla="*/ 237 w 424"/>
                <a:gd name="T17" fmla="*/ 107 h 428"/>
                <a:gd name="T18" fmla="*/ 212 w 424"/>
                <a:gd name="T19" fmla="*/ 200 h 428"/>
                <a:gd name="T20" fmla="*/ 110 w 424"/>
                <a:gd name="T21" fmla="*/ 231 h 428"/>
                <a:gd name="T22" fmla="*/ 6 w 424"/>
                <a:gd name="T23" fmla="*/ 131 h 428"/>
                <a:gd name="T24" fmla="*/ 0 w 424"/>
                <a:gd name="T25" fmla="*/ 177 h 428"/>
                <a:gd name="T26" fmla="*/ 184 w 424"/>
                <a:gd name="T27" fmla="*/ 355 h 428"/>
                <a:gd name="T28" fmla="*/ 240 w 424"/>
                <a:gd name="T29" fmla="*/ 346 h 428"/>
                <a:gd name="T30" fmla="*/ 328 w 424"/>
                <a:gd name="T31" fmla="*/ 428 h 428"/>
                <a:gd name="T32" fmla="*/ 359 w 424"/>
                <a:gd name="T33" fmla="*/ 398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4" h="428">
                  <a:moveTo>
                    <a:pt x="359" y="398"/>
                  </a:moveTo>
                  <a:cubicBezTo>
                    <a:pt x="313" y="355"/>
                    <a:pt x="313" y="355"/>
                    <a:pt x="313" y="355"/>
                  </a:cubicBezTo>
                  <a:cubicBezTo>
                    <a:pt x="386" y="281"/>
                    <a:pt x="386" y="281"/>
                    <a:pt x="386" y="281"/>
                  </a:cubicBezTo>
                  <a:cubicBezTo>
                    <a:pt x="424" y="281"/>
                    <a:pt x="424" y="281"/>
                    <a:pt x="424" y="281"/>
                  </a:cubicBezTo>
                  <a:cubicBezTo>
                    <a:pt x="363" y="223"/>
                    <a:pt x="363" y="223"/>
                    <a:pt x="363" y="223"/>
                  </a:cubicBezTo>
                  <a:cubicBezTo>
                    <a:pt x="367" y="208"/>
                    <a:pt x="369" y="193"/>
                    <a:pt x="369" y="177"/>
                  </a:cubicBezTo>
                  <a:cubicBezTo>
                    <a:pt x="369" y="79"/>
                    <a:pt x="286" y="0"/>
                    <a:pt x="184" y="0"/>
                  </a:cubicBezTo>
                  <a:cubicBezTo>
                    <a:pt x="167" y="0"/>
                    <a:pt x="151" y="2"/>
                    <a:pt x="135" y="6"/>
                  </a:cubicBezTo>
                  <a:cubicBezTo>
                    <a:pt x="237" y="107"/>
                    <a:pt x="237" y="107"/>
                    <a:pt x="237" y="107"/>
                  </a:cubicBezTo>
                  <a:cubicBezTo>
                    <a:pt x="212" y="200"/>
                    <a:pt x="212" y="200"/>
                    <a:pt x="212" y="200"/>
                  </a:cubicBezTo>
                  <a:cubicBezTo>
                    <a:pt x="110" y="231"/>
                    <a:pt x="110" y="231"/>
                    <a:pt x="110" y="231"/>
                  </a:cubicBezTo>
                  <a:cubicBezTo>
                    <a:pt x="6" y="131"/>
                    <a:pt x="6" y="131"/>
                    <a:pt x="6" y="131"/>
                  </a:cubicBezTo>
                  <a:cubicBezTo>
                    <a:pt x="2" y="146"/>
                    <a:pt x="0" y="161"/>
                    <a:pt x="0" y="177"/>
                  </a:cubicBezTo>
                  <a:cubicBezTo>
                    <a:pt x="0" y="275"/>
                    <a:pt x="82" y="355"/>
                    <a:pt x="184" y="355"/>
                  </a:cubicBezTo>
                  <a:cubicBezTo>
                    <a:pt x="204" y="355"/>
                    <a:pt x="222" y="352"/>
                    <a:pt x="240" y="346"/>
                  </a:cubicBezTo>
                  <a:cubicBezTo>
                    <a:pt x="328" y="428"/>
                    <a:pt x="328" y="428"/>
                    <a:pt x="328" y="428"/>
                  </a:cubicBezTo>
                  <a:lnTo>
                    <a:pt x="359" y="3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338241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par>
                                <p:cTn id="8" presetID="10" presetClass="entr" presetSubtype="0" fill="hold" nodeType="withEffect">
                                  <p:stCondLst>
                                    <p:cond delay="0"/>
                                  </p:stCondLst>
                                  <p:childTnLst>
                                    <p:set>
                                      <p:cBhvr>
                                        <p:cTn id="9" dur="1" fill="hold">
                                          <p:stCondLst>
                                            <p:cond delay="0"/>
                                          </p:stCondLst>
                                        </p:cTn>
                                        <p:tgtEl>
                                          <p:spTgt spid="73"/>
                                        </p:tgtEl>
                                        <p:attrNameLst>
                                          <p:attrName>style.visibility</p:attrName>
                                        </p:attrNameLst>
                                      </p:cBhvr>
                                      <p:to>
                                        <p:strVal val="visible"/>
                                      </p:to>
                                    </p:set>
                                    <p:animEffect transition="in" filter="fade">
                                      <p:cBhvr>
                                        <p:cTn id="10" dur="500"/>
                                        <p:tgtEl>
                                          <p:spTgt spid="7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500"/>
                                        <p:tgtEl>
                                          <p:spTgt spid="5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nodeType="with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par>
                                <p:cTn id="24" presetID="10" presetClass="entr" presetSubtype="0" fill="hold" nodeType="with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fade">
                                      <p:cBhvr>
                                        <p:cTn id="26" dur="500"/>
                                        <p:tgtEl>
                                          <p:spTgt spid="4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45"/>
                                        </p:tgtEl>
                                      </p:cBhvr>
                                    </p:animEffect>
                                    <p:set>
                                      <p:cBhvr>
                                        <p:cTn id="34" dur="1" fill="hold">
                                          <p:stCondLst>
                                            <p:cond delay="499"/>
                                          </p:stCondLst>
                                        </p:cTn>
                                        <p:tgtEl>
                                          <p:spTgt spid="45"/>
                                        </p:tgtEl>
                                        <p:attrNameLst>
                                          <p:attrName>style.visibility</p:attrName>
                                        </p:attrNameLst>
                                      </p:cBhvr>
                                      <p:to>
                                        <p:strVal val="hidden"/>
                                      </p:to>
                                    </p:set>
                                  </p:childTnLst>
                                </p:cTn>
                              </p:par>
                              <p:par>
                                <p:cTn id="35" presetID="10" presetClass="entr" presetSubtype="0" fill="hold" nodeType="with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500"/>
                                        <p:tgtEl>
                                          <p:spTgt spid="4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fade">
                                      <p:cBhvr>
                                        <p:cTn id="50" dur="500"/>
                                        <p:tgtEl>
                                          <p:spTgt spid="5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4"/>
                                        </p:tgtEl>
                                        <p:attrNameLst>
                                          <p:attrName>style.visibility</p:attrName>
                                        </p:attrNameLst>
                                      </p:cBhvr>
                                      <p:to>
                                        <p:strVal val="visible"/>
                                      </p:to>
                                    </p:set>
                                    <p:animEffect transition="in" filter="fade">
                                      <p:cBhvr>
                                        <p:cTn id="53" dur="500"/>
                                        <p:tgtEl>
                                          <p:spTgt spid="54"/>
                                        </p:tgtEl>
                                      </p:cBhvr>
                                    </p:animEffect>
                                  </p:childTnLst>
                                </p:cTn>
                              </p:par>
                              <p:par>
                                <p:cTn id="54" presetID="10" presetClass="exit" presetSubtype="0" fill="hold" nodeType="withEffect">
                                  <p:stCondLst>
                                    <p:cond delay="0"/>
                                  </p:stCondLst>
                                  <p:childTnLst>
                                    <p:animEffect transition="out" filter="fade">
                                      <p:cBhvr>
                                        <p:cTn id="55" dur="500"/>
                                        <p:tgtEl>
                                          <p:spTgt spid="45"/>
                                        </p:tgtEl>
                                      </p:cBhvr>
                                    </p:animEffect>
                                    <p:set>
                                      <p:cBhvr>
                                        <p:cTn id="56" dur="1" fill="hold">
                                          <p:stCondLst>
                                            <p:cond delay="499"/>
                                          </p:stCondLst>
                                        </p:cTn>
                                        <p:tgtEl>
                                          <p:spTgt spid="45"/>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fade">
                                      <p:cBhvr>
                                        <p:cTn id="61" dur="500"/>
                                        <p:tgtEl>
                                          <p:spTgt spid="7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6"/>
                                        </p:tgtEl>
                                        <p:attrNameLst>
                                          <p:attrName>style.visibility</p:attrName>
                                        </p:attrNameLst>
                                      </p:cBhvr>
                                      <p:to>
                                        <p:strVal val="visible"/>
                                      </p:to>
                                    </p:set>
                                    <p:animEffect transition="in" filter="fade">
                                      <p:cBhvr>
                                        <p:cTn id="64" dur="500"/>
                                        <p:tgtEl>
                                          <p:spTgt spid="6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42"/>
                                        </p:tgtEl>
                                        <p:attrNameLst>
                                          <p:attrName>style.visibility</p:attrName>
                                        </p:attrNameLst>
                                      </p:cBhvr>
                                      <p:to>
                                        <p:strVal val="visible"/>
                                      </p:to>
                                    </p:set>
                                    <p:animEffect transition="in" filter="fade">
                                      <p:cBhvr>
                                        <p:cTn id="69" dur="500"/>
                                        <p:tgtEl>
                                          <p:spTgt spid="4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5"/>
                                        </p:tgtEl>
                                        <p:attrNameLst>
                                          <p:attrName>style.visibility</p:attrName>
                                        </p:attrNameLst>
                                      </p:cBhvr>
                                      <p:to>
                                        <p:strVal val="visible"/>
                                      </p:to>
                                    </p:set>
                                    <p:animEffect transition="in" filter="fade">
                                      <p:cBhvr>
                                        <p:cTn id="72" dur="500"/>
                                        <p:tgtEl>
                                          <p:spTgt spid="5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4"/>
                                        </p:tgtEl>
                                        <p:attrNameLst>
                                          <p:attrName>style.visibility</p:attrName>
                                        </p:attrNameLst>
                                      </p:cBhvr>
                                      <p:to>
                                        <p:strVal val="visible"/>
                                      </p:to>
                                    </p:set>
                                    <p:animEffect transition="in" filter="fade">
                                      <p:cBhvr>
                                        <p:cTn id="75" dur="500"/>
                                        <p:tgtEl>
                                          <p:spTgt spid="44"/>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3"/>
                                        </p:tgtEl>
                                        <p:attrNameLst>
                                          <p:attrName>style.visibility</p:attrName>
                                        </p:attrNameLst>
                                      </p:cBhvr>
                                      <p:to>
                                        <p:strVal val="visible"/>
                                      </p:to>
                                    </p:set>
                                    <p:animEffect transition="in" filter="fade">
                                      <p:cBhvr>
                                        <p:cTn id="80" dur="500"/>
                                        <p:tgtEl>
                                          <p:spTgt spid="43"/>
                                        </p:tgtEl>
                                      </p:cBhvr>
                                    </p:animEffect>
                                  </p:childTnLst>
                                </p:cTn>
                              </p:par>
                              <p:par>
                                <p:cTn id="81" presetID="10" presetClass="entr" presetSubtype="0" fill="hold" nodeType="with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fade">
                                      <p:cBhvr>
                                        <p:cTn id="83" dur="500"/>
                                        <p:tgtEl>
                                          <p:spTgt spid="32"/>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67"/>
                                        </p:tgtEl>
                                        <p:attrNameLst>
                                          <p:attrName>style.visibility</p:attrName>
                                        </p:attrNameLst>
                                      </p:cBhvr>
                                      <p:to>
                                        <p:strVal val="visible"/>
                                      </p:to>
                                    </p:set>
                                    <p:animEffect transition="in" filter="fade">
                                      <p:cBhvr>
                                        <p:cTn id="86" dur="500"/>
                                        <p:tgtEl>
                                          <p:spTgt spid="67"/>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53"/>
                                        </p:tgtEl>
                                        <p:attrNameLst>
                                          <p:attrName>style.visibility</p:attrName>
                                        </p:attrNameLst>
                                      </p:cBhvr>
                                      <p:to>
                                        <p:strVal val="visible"/>
                                      </p:to>
                                    </p:set>
                                    <p:animEffect transition="in" filter="fade">
                                      <p:cBhvr>
                                        <p:cTn id="91" dur="500"/>
                                        <p:tgtEl>
                                          <p:spTgt spid="53"/>
                                        </p:tgtEl>
                                      </p:cBhvr>
                                    </p:animEffect>
                                  </p:childTnLst>
                                </p:cTn>
                              </p:par>
                              <p:par>
                                <p:cTn id="92" presetID="10" presetClass="entr" presetSubtype="0" fill="hold" nodeType="withEffect">
                                  <p:stCondLst>
                                    <p:cond delay="0"/>
                                  </p:stCondLst>
                                  <p:childTnLst>
                                    <p:set>
                                      <p:cBhvr>
                                        <p:cTn id="93" dur="1" fill="hold">
                                          <p:stCondLst>
                                            <p:cond delay="0"/>
                                          </p:stCondLst>
                                        </p:cTn>
                                        <p:tgtEl>
                                          <p:spTgt spid="63"/>
                                        </p:tgtEl>
                                        <p:attrNameLst>
                                          <p:attrName>style.visibility</p:attrName>
                                        </p:attrNameLst>
                                      </p:cBhvr>
                                      <p:to>
                                        <p:strVal val="visible"/>
                                      </p:to>
                                    </p:set>
                                    <p:animEffect transition="in" filter="fade">
                                      <p:cBhvr>
                                        <p:cTn id="94" dur="500"/>
                                        <p:tgtEl>
                                          <p:spTgt spid="63"/>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fade">
                                      <p:cBhvr>
                                        <p:cTn id="97" dur="500"/>
                                        <p:tgtEl>
                                          <p:spTgt spid="22"/>
                                        </p:tgtEl>
                                      </p:cBhvr>
                                    </p:animEffect>
                                  </p:childTnLst>
                                </p:cTn>
                              </p:par>
                              <p:par>
                                <p:cTn id="98" presetID="10" presetClass="entr" presetSubtype="0" fill="hold" nodeType="withEffect">
                                  <p:stCondLst>
                                    <p:cond delay="0"/>
                                  </p:stCondLst>
                                  <p:childTnLst>
                                    <p:set>
                                      <p:cBhvr>
                                        <p:cTn id="99" dur="1" fill="hold">
                                          <p:stCondLst>
                                            <p:cond delay="0"/>
                                          </p:stCondLst>
                                        </p:cTn>
                                        <p:tgtEl>
                                          <p:spTgt spid="87"/>
                                        </p:tgtEl>
                                        <p:attrNameLst>
                                          <p:attrName>style.visibility</p:attrName>
                                        </p:attrNameLst>
                                      </p:cBhvr>
                                      <p:to>
                                        <p:strVal val="visible"/>
                                      </p:to>
                                    </p:set>
                                    <p:animEffect transition="in" filter="fade">
                                      <p:cBhvr>
                                        <p:cTn id="100" dur="500"/>
                                        <p:tgtEl>
                                          <p:spTgt spid="87"/>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39"/>
                                        </p:tgtEl>
                                        <p:attrNameLst>
                                          <p:attrName>style.visibility</p:attrName>
                                        </p:attrNameLst>
                                      </p:cBhvr>
                                      <p:to>
                                        <p:strVal val="visible"/>
                                      </p:to>
                                    </p:set>
                                    <p:animEffect transition="in" filter="fade">
                                      <p:cBhvr>
                                        <p:cTn id="105" dur="500"/>
                                        <p:tgtEl>
                                          <p:spTgt spid="39"/>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23"/>
                                        </p:tgtEl>
                                        <p:attrNameLst>
                                          <p:attrName>style.visibility</p:attrName>
                                        </p:attrNameLst>
                                      </p:cBhvr>
                                      <p:to>
                                        <p:strVal val="visible"/>
                                      </p:to>
                                    </p:set>
                                    <p:animEffect transition="in" filter="fade">
                                      <p:cBhvr>
                                        <p:cTn id="108" dur="500"/>
                                        <p:tgtEl>
                                          <p:spTgt spid="23"/>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61"/>
                                        </p:tgtEl>
                                        <p:attrNameLst>
                                          <p:attrName>style.visibility</p:attrName>
                                        </p:attrNameLst>
                                      </p:cBhvr>
                                      <p:to>
                                        <p:strVal val="visible"/>
                                      </p:to>
                                    </p:set>
                                    <p:animEffect transition="in" filter="fade">
                                      <p:cBhvr>
                                        <p:cTn id="111" dur="500"/>
                                        <p:tgtEl>
                                          <p:spTgt spid="61"/>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xit" presetSubtype="0" fill="hold" nodeType="clickEffect">
                                  <p:stCondLst>
                                    <p:cond delay="0"/>
                                  </p:stCondLst>
                                  <p:childTnLst>
                                    <p:animEffect transition="out" filter="fade">
                                      <p:cBhvr>
                                        <p:cTn id="115" dur="500"/>
                                        <p:tgtEl>
                                          <p:spTgt spid="63"/>
                                        </p:tgtEl>
                                      </p:cBhvr>
                                    </p:animEffect>
                                    <p:set>
                                      <p:cBhvr>
                                        <p:cTn id="116" dur="1" fill="hold">
                                          <p:stCondLst>
                                            <p:cond delay="499"/>
                                          </p:stCondLst>
                                        </p:cTn>
                                        <p:tgtEl>
                                          <p:spTgt spid="63"/>
                                        </p:tgtEl>
                                        <p:attrNameLst>
                                          <p:attrName>style.visibility</p:attrName>
                                        </p:attrNameLst>
                                      </p:cBhvr>
                                      <p:to>
                                        <p:strVal val="hidden"/>
                                      </p:to>
                                    </p:set>
                                  </p:childTnLst>
                                </p:cTn>
                              </p:par>
                              <p:par>
                                <p:cTn id="117" presetID="10" presetClass="exit" presetSubtype="0" fill="hold" nodeType="withEffect">
                                  <p:stCondLst>
                                    <p:cond delay="0"/>
                                  </p:stCondLst>
                                  <p:childTnLst>
                                    <p:animEffect transition="out" filter="fade">
                                      <p:cBhvr>
                                        <p:cTn id="118" dur="500"/>
                                        <p:tgtEl>
                                          <p:spTgt spid="87"/>
                                        </p:tgtEl>
                                      </p:cBhvr>
                                    </p:animEffect>
                                    <p:set>
                                      <p:cBhvr>
                                        <p:cTn id="119" dur="1" fill="hold">
                                          <p:stCondLst>
                                            <p:cond delay="499"/>
                                          </p:stCondLst>
                                        </p:cTn>
                                        <p:tgtEl>
                                          <p:spTgt spid="87"/>
                                        </p:tgtEl>
                                        <p:attrNameLst>
                                          <p:attrName>style.visibility</p:attrName>
                                        </p:attrNameLst>
                                      </p:cBhvr>
                                      <p:to>
                                        <p:strVal val="hidden"/>
                                      </p:to>
                                    </p:set>
                                  </p:childTnLst>
                                </p:cTn>
                              </p:par>
                              <p:par>
                                <p:cTn id="120" presetID="10" presetClass="entr" presetSubtype="0" fill="hold" nodeType="withEffect">
                                  <p:stCondLst>
                                    <p:cond delay="0"/>
                                  </p:stCondLst>
                                  <p:childTnLst>
                                    <p:set>
                                      <p:cBhvr>
                                        <p:cTn id="121" dur="1" fill="hold">
                                          <p:stCondLst>
                                            <p:cond delay="0"/>
                                          </p:stCondLst>
                                        </p:cTn>
                                        <p:tgtEl>
                                          <p:spTgt spid="80"/>
                                        </p:tgtEl>
                                        <p:attrNameLst>
                                          <p:attrName>style.visibility</p:attrName>
                                        </p:attrNameLst>
                                      </p:cBhvr>
                                      <p:to>
                                        <p:strVal val="visible"/>
                                      </p:to>
                                    </p:set>
                                    <p:animEffect transition="in" filter="fade">
                                      <p:cBhvr>
                                        <p:cTn id="122" dur="500"/>
                                        <p:tgtEl>
                                          <p:spTgt spid="80"/>
                                        </p:tgtEl>
                                      </p:cBhvr>
                                    </p:animEffect>
                                  </p:childTnLst>
                                </p:cTn>
                              </p:par>
                              <p:par>
                                <p:cTn id="123" presetID="10" presetClass="entr" presetSubtype="0" fill="hold" nodeType="withEffect">
                                  <p:stCondLst>
                                    <p:cond delay="0"/>
                                  </p:stCondLst>
                                  <p:childTnLst>
                                    <p:set>
                                      <p:cBhvr>
                                        <p:cTn id="124" dur="1" fill="hold">
                                          <p:stCondLst>
                                            <p:cond delay="0"/>
                                          </p:stCondLst>
                                        </p:cTn>
                                        <p:tgtEl>
                                          <p:spTgt spid="79"/>
                                        </p:tgtEl>
                                        <p:attrNameLst>
                                          <p:attrName>style.visibility</p:attrName>
                                        </p:attrNameLst>
                                      </p:cBhvr>
                                      <p:to>
                                        <p:strVal val="visible"/>
                                      </p:to>
                                    </p:set>
                                    <p:animEffect transition="in" filter="fade">
                                      <p:cBhvr>
                                        <p:cTn id="125" dur="500"/>
                                        <p:tgtEl>
                                          <p:spTgt spid="79"/>
                                        </p:tgtEl>
                                      </p:cBhvr>
                                    </p:animEffect>
                                  </p:childTnLst>
                                </p:cTn>
                              </p:par>
                              <p:par>
                                <p:cTn id="126" presetID="10" presetClass="entr" presetSubtype="0" fill="hold" nodeType="withEffect">
                                  <p:stCondLst>
                                    <p:cond delay="0"/>
                                  </p:stCondLst>
                                  <p:childTnLst>
                                    <p:set>
                                      <p:cBhvr>
                                        <p:cTn id="127" dur="1" fill="hold">
                                          <p:stCondLst>
                                            <p:cond delay="0"/>
                                          </p:stCondLst>
                                        </p:cTn>
                                        <p:tgtEl>
                                          <p:spTgt spid="60"/>
                                        </p:tgtEl>
                                        <p:attrNameLst>
                                          <p:attrName>style.visibility</p:attrName>
                                        </p:attrNameLst>
                                      </p:cBhvr>
                                      <p:to>
                                        <p:strVal val="visible"/>
                                      </p:to>
                                    </p:set>
                                    <p:animEffect transition="in" filter="fade">
                                      <p:cBhvr>
                                        <p:cTn id="128" dur="500"/>
                                        <p:tgtEl>
                                          <p:spTgt spid="60"/>
                                        </p:tgtEl>
                                      </p:cBhvr>
                                    </p:animEffect>
                                  </p:childTnLst>
                                </p:cTn>
                              </p:par>
                              <p:par>
                                <p:cTn id="129" presetID="10" presetClass="entr" presetSubtype="0" fill="hold" nodeType="withEffect">
                                  <p:stCondLst>
                                    <p:cond delay="0"/>
                                  </p:stCondLst>
                                  <p:childTnLst>
                                    <p:set>
                                      <p:cBhvr>
                                        <p:cTn id="130" dur="1" fill="hold">
                                          <p:stCondLst>
                                            <p:cond delay="0"/>
                                          </p:stCondLst>
                                        </p:cTn>
                                        <p:tgtEl>
                                          <p:spTgt spid="57"/>
                                        </p:tgtEl>
                                        <p:attrNameLst>
                                          <p:attrName>style.visibility</p:attrName>
                                        </p:attrNameLst>
                                      </p:cBhvr>
                                      <p:to>
                                        <p:strVal val="visible"/>
                                      </p:to>
                                    </p:set>
                                    <p:animEffect transition="in" filter="fade">
                                      <p:cBhvr>
                                        <p:cTn id="131" dur="500"/>
                                        <p:tgtEl>
                                          <p:spTgt spid="57"/>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38"/>
                                        </p:tgtEl>
                                        <p:attrNameLst>
                                          <p:attrName>style.visibility</p:attrName>
                                        </p:attrNameLst>
                                      </p:cBhvr>
                                      <p:to>
                                        <p:strVal val="visible"/>
                                      </p:to>
                                    </p:set>
                                    <p:animEffect transition="in" filter="fade">
                                      <p:cBhvr>
                                        <p:cTn id="134" dur="500"/>
                                        <p:tgtEl>
                                          <p:spTgt spid="38"/>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nodeType="clickEffect">
                                  <p:stCondLst>
                                    <p:cond delay="0"/>
                                  </p:stCondLst>
                                  <p:childTnLst>
                                    <p:set>
                                      <p:cBhvr>
                                        <p:cTn id="138" dur="1" fill="hold">
                                          <p:stCondLst>
                                            <p:cond delay="0"/>
                                          </p:stCondLst>
                                        </p:cTn>
                                        <p:tgtEl>
                                          <p:spTgt spid="83"/>
                                        </p:tgtEl>
                                        <p:attrNameLst>
                                          <p:attrName>style.visibility</p:attrName>
                                        </p:attrNameLst>
                                      </p:cBhvr>
                                      <p:to>
                                        <p:strVal val="visible"/>
                                      </p:to>
                                    </p:set>
                                    <p:animEffect transition="in" filter="fade">
                                      <p:cBhvr>
                                        <p:cTn id="139" dur="500"/>
                                        <p:tgtEl>
                                          <p:spTgt spid="83"/>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40"/>
                                        </p:tgtEl>
                                        <p:attrNameLst>
                                          <p:attrName>style.visibility</p:attrName>
                                        </p:attrNameLst>
                                      </p:cBhvr>
                                      <p:to>
                                        <p:strVal val="visible"/>
                                      </p:to>
                                    </p:set>
                                    <p:animEffect transition="in" filter="fade">
                                      <p:cBhvr>
                                        <p:cTn id="142" dur="500"/>
                                        <p:tgtEl>
                                          <p:spTgt spid="40"/>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11">
                                            <p:txEl>
                                              <p:pRg st="0" end="0"/>
                                            </p:txEl>
                                          </p:spTgt>
                                        </p:tgtEl>
                                        <p:attrNameLst>
                                          <p:attrName>style.visibility</p:attrName>
                                        </p:attrNameLst>
                                      </p:cBhvr>
                                      <p:to>
                                        <p:strVal val="visible"/>
                                      </p:to>
                                    </p:set>
                                    <p:animEffect transition="in" filter="fade">
                                      <p:cBhvr>
                                        <p:cTn id="147" dur="500"/>
                                        <p:tgtEl>
                                          <p:spTgt spid="11">
                                            <p:txEl>
                                              <p:pRg st="0" end="0"/>
                                            </p:txEl>
                                          </p:spTgt>
                                        </p:tgtEl>
                                      </p:cBhvr>
                                    </p:animEffect>
                                  </p:childTnLst>
                                </p:cTn>
                              </p:par>
                              <p:par>
                                <p:cTn id="148" presetID="10" presetClass="entr" presetSubtype="0" fill="hold" nodeType="withEffect">
                                  <p:stCondLst>
                                    <p:cond delay="0"/>
                                  </p:stCondLst>
                                  <p:childTnLst>
                                    <p:set>
                                      <p:cBhvr>
                                        <p:cTn id="149" dur="1" fill="hold">
                                          <p:stCondLst>
                                            <p:cond delay="0"/>
                                          </p:stCondLst>
                                        </p:cTn>
                                        <p:tgtEl>
                                          <p:spTgt spid="11">
                                            <p:txEl>
                                              <p:pRg st="1" end="1"/>
                                            </p:txEl>
                                          </p:spTgt>
                                        </p:tgtEl>
                                        <p:attrNameLst>
                                          <p:attrName>style.visibility</p:attrName>
                                        </p:attrNameLst>
                                      </p:cBhvr>
                                      <p:to>
                                        <p:strVal val="visible"/>
                                      </p:to>
                                    </p:set>
                                    <p:animEffect transition="in" filter="fade">
                                      <p:cBhvr>
                                        <p:cTn id="150"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12" grpId="0"/>
      <p:bldP spid="22" grpId="0" animBg="1"/>
      <p:bldP spid="28" grpId="0" animBg="1"/>
      <p:bldP spid="30" grpId="0" animBg="1"/>
      <p:bldP spid="38" grpId="0"/>
      <p:bldP spid="42" grpId="0" animBg="1"/>
      <p:bldP spid="44" grpId="0" animBg="1"/>
      <p:bldP spid="23" grpId="0" animBg="1"/>
      <p:bldP spid="66" grpId="0" animBg="1"/>
      <p:bldP spid="52" grpId="0" animBg="1"/>
      <p:bldP spid="54" grpId="0"/>
      <p:bldP spid="55" grpId="0"/>
      <p:bldP spid="40" grpId="0" animBg="1"/>
      <p:bldP spid="61" grpId="0" animBg="1"/>
      <p:bldP spid="43" grpId="0" animBg="1"/>
      <p:bldP spid="67" grpId="0" animBg="1"/>
      <p:bldP spid="3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874951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Synchronous Design Pattern</a:t>
            </a:r>
            <a:endParaRPr lang="en-US" dirty="0"/>
          </a:p>
        </p:txBody>
      </p:sp>
      <p:sp>
        <p:nvSpPr>
          <p:cNvPr id="4" name="Content Placeholder 3"/>
          <p:cNvSpPr>
            <a:spLocks noGrp="1"/>
          </p:cNvSpPr>
          <p:nvPr>
            <p:ph type="body" sz="quarter" idx="10"/>
          </p:nvPr>
        </p:nvSpPr>
        <p:spPr>
          <a:xfrm>
            <a:off x="519112" y="1443038"/>
            <a:ext cx="11149013" cy="4439677"/>
          </a:xfrm>
        </p:spPr>
        <p:txBody>
          <a:bodyPr/>
          <a:lstStyle/>
          <a:p>
            <a:pPr>
              <a:spcAft>
                <a:spcPts val="600"/>
              </a:spcAft>
            </a:pPr>
            <a:r>
              <a:rPr lang="en-IN" sz="2800" dirty="0" smtClean="0">
                <a:solidFill>
                  <a:srgbClr val="595959">
                    <a:alpha val="99000"/>
                  </a:srgbClr>
                </a:solidFill>
              </a:rPr>
              <a:t>Each thread dedicated to one outstanding request</a:t>
            </a:r>
          </a:p>
          <a:p>
            <a:pPr lvl="1"/>
            <a:r>
              <a:rPr lang="en-IN" dirty="0" smtClean="0"/>
              <a:t>Block on each step of “the work” done for each request, then respond &amp; repeat</a:t>
            </a:r>
          </a:p>
          <a:p>
            <a:endParaRPr lang="en-IN" dirty="0" smtClean="0"/>
          </a:p>
          <a:p>
            <a:endParaRPr lang="en-IN" dirty="0" smtClean="0"/>
          </a:p>
          <a:p>
            <a:endParaRPr lang="en-IN" dirty="0" smtClean="0"/>
          </a:p>
          <a:p>
            <a:pPr>
              <a:spcAft>
                <a:spcPts val="600"/>
              </a:spcAft>
            </a:pPr>
            <a:r>
              <a:rPr lang="en-IN" sz="2800" dirty="0" smtClean="0">
                <a:solidFill>
                  <a:srgbClr val="595959">
                    <a:alpha val="99000"/>
                  </a:srgbClr>
                </a:solidFill>
              </a:rPr>
              <a:t/>
            </a:r>
            <a:br>
              <a:rPr lang="en-IN" sz="2800" dirty="0" smtClean="0">
                <a:solidFill>
                  <a:srgbClr val="595959">
                    <a:alpha val="99000"/>
                  </a:srgbClr>
                </a:solidFill>
              </a:rPr>
            </a:br>
            <a:r>
              <a:rPr lang="en-IN" sz="2800" dirty="0" smtClean="0">
                <a:solidFill>
                  <a:srgbClr val="595959">
                    <a:alpha val="99000"/>
                  </a:srgbClr>
                </a:solidFill>
              </a:rPr>
              <a:t>This </a:t>
            </a:r>
            <a:r>
              <a:rPr lang="en-IN" sz="2800" dirty="0">
                <a:solidFill>
                  <a:srgbClr val="595959">
                    <a:alpha val="99000"/>
                  </a:srgbClr>
                </a:solidFill>
              </a:rPr>
              <a:t>approach scales poorly</a:t>
            </a:r>
          </a:p>
          <a:p>
            <a:pPr lvl="1"/>
            <a:r>
              <a:rPr lang="en-IN" dirty="0" smtClean="0"/>
              <a:t>Each outstanding request is stored on a thread stack</a:t>
            </a:r>
          </a:p>
          <a:p>
            <a:pPr lvl="1"/>
            <a:r>
              <a:rPr lang="en-IN" dirty="0" smtClean="0"/>
              <a:t>Threads block even when there is work to be done</a:t>
            </a:r>
          </a:p>
          <a:p>
            <a:pPr lvl="1"/>
            <a:r>
              <a:rPr lang="en-IN" dirty="0" smtClean="0"/>
              <a:t>Adding a thread enables only one additional concurrent request</a:t>
            </a:r>
            <a:endParaRPr lang="en-US" dirty="0"/>
          </a:p>
        </p:txBody>
      </p:sp>
      <p:sp>
        <p:nvSpPr>
          <p:cNvPr id="15" name="Rectangle 14"/>
          <p:cNvSpPr/>
          <p:nvPr/>
        </p:nvSpPr>
        <p:spPr bwMode="auto">
          <a:xfrm>
            <a:off x="529182" y="2378934"/>
            <a:ext cx="11138943" cy="197897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defTabSz="913788" fontAlgn="base">
              <a:spcBef>
                <a:spcPts val="600"/>
              </a:spcBef>
              <a:spcAft>
                <a:spcPts val="600"/>
              </a:spcAft>
            </a:pPr>
            <a:endParaRPr lang="en-US" sz="2000" dirty="0">
              <a:solidFill>
                <a:schemeClr val="bg2">
                  <a:lumMod val="50000"/>
                  <a:alpha val="99000"/>
                </a:schemeClr>
              </a:solidFill>
            </a:endParaRPr>
          </a:p>
        </p:txBody>
      </p:sp>
      <p:sp>
        <p:nvSpPr>
          <p:cNvPr id="5" name="TextBox 4"/>
          <p:cNvSpPr txBox="1"/>
          <p:nvPr/>
        </p:nvSpPr>
        <p:spPr>
          <a:xfrm>
            <a:off x="623778" y="2791964"/>
            <a:ext cx="1586075"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Client Request #1</a:t>
            </a:r>
          </a:p>
        </p:txBody>
      </p:sp>
      <p:sp>
        <p:nvSpPr>
          <p:cNvPr id="6" name="Rectangle 5"/>
          <p:cNvSpPr/>
          <p:nvPr/>
        </p:nvSpPr>
        <p:spPr>
          <a:xfrm>
            <a:off x="3011862" y="2547598"/>
            <a:ext cx="2680138" cy="1607431"/>
          </a:xfrm>
          <a:prstGeom prst="rect">
            <a:avLst/>
          </a:prstGeom>
          <a:solidFill>
            <a:schemeClr val="accent2">
              <a:lumMod val="20000"/>
              <a:lumOff val="80000"/>
            </a:schemeClr>
          </a:solidFill>
          <a:ln w="9525" cap="flat" cmpd="sng" algn="ctr">
            <a:noFill/>
            <a:prstDash val="solid"/>
          </a:ln>
          <a:effectLst/>
        </p:spPr>
        <p:txBody>
          <a:bodyPr rtlCol="0" anchor="t" anchorCtr="0"/>
          <a:lstStyle/>
          <a:p>
            <a:pPr algn="ctr">
              <a:spcBef>
                <a:spcPts val="1200"/>
              </a:spcBef>
              <a:buSzPct val="80000"/>
            </a:pPr>
            <a:r>
              <a:rPr lang="en-US" sz="1600" dirty="0">
                <a:ln>
                  <a:solidFill>
                    <a:schemeClr val="bg1">
                      <a:alpha val="0"/>
                    </a:schemeClr>
                  </a:solidFill>
                </a:ln>
                <a:gradFill>
                  <a:gsLst>
                    <a:gs pos="0">
                      <a:srgbClr val="595959"/>
                    </a:gs>
                    <a:gs pos="86000">
                      <a:srgbClr val="595959"/>
                    </a:gs>
                  </a:gsLst>
                  <a:lin ang="5400000" scaled="0"/>
                </a:gradFill>
              </a:rPr>
              <a:t>Web App Front End</a:t>
            </a:r>
          </a:p>
        </p:txBody>
      </p:sp>
      <p:sp>
        <p:nvSpPr>
          <p:cNvPr id="8" name="Rectangle 7"/>
          <p:cNvSpPr/>
          <p:nvPr/>
        </p:nvSpPr>
        <p:spPr>
          <a:xfrm>
            <a:off x="9849550" y="2547598"/>
            <a:ext cx="1638241" cy="457200"/>
          </a:xfrm>
          <a:prstGeom prst="rect">
            <a:avLst/>
          </a:prstGeom>
          <a:solidFill>
            <a:schemeClr val="accent2"/>
          </a:solidFill>
          <a:ln w="9525" cap="flat" cmpd="sng" algn="ctr">
            <a:noFill/>
            <a:prstDash val="solid"/>
          </a:ln>
          <a:effectLst/>
        </p:spPr>
        <p:txBody>
          <a:bodyPr lIns="0" rIns="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600" dirty="0">
                <a:ln>
                  <a:solidFill>
                    <a:schemeClr val="bg1">
                      <a:alpha val="0"/>
                    </a:schemeClr>
                  </a:solidFill>
                </a:ln>
                <a:solidFill>
                  <a:schemeClr val="bg1">
                    <a:alpha val="99000"/>
                  </a:schemeClr>
                </a:solidFill>
                <a:ea typeface="Segoe UI" pitchFamily="34" charset="0"/>
                <a:cs typeface="Segoe UI" pitchFamily="34" charset="0"/>
              </a:rPr>
              <a:t>SQL Azure</a:t>
            </a:r>
          </a:p>
        </p:txBody>
      </p:sp>
      <p:sp>
        <p:nvSpPr>
          <p:cNvPr id="9" name="Rectangle 8"/>
          <p:cNvSpPr/>
          <p:nvPr/>
        </p:nvSpPr>
        <p:spPr>
          <a:xfrm>
            <a:off x="9849550" y="3697829"/>
            <a:ext cx="1638241" cy="457200"/>
          </a:xfrm>
          <a:prstGeom prst="rect">
            <a:avLst/>
          </a:prstGeom>
          <a:solidFill>
            <a:schemeClr val="accent2"/>
          </a:solidFill>
          <a:ln w="9525" cap="flat" cmpd="sng" algn="ctr">
            <a:noFill/>
            <a:prstDash val="solid"/>
          </a:ln>
          <a:effectLst/>
        </p:spPr>
        <p:txBody>
          <a:bodyPr lIns="0" rIns="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600" dirty="0">
                <a:ln>
                  <a:solidFill>
                    <a:schemeClr val="bg1">
                      <a:alpha val="0"/>
                    </a:schemeClr>
                  </a:solidFill>
                </a:ln>
                <a:solidFill>
                  <a:schemeClr val="bg1">
                    <a:alpha val="99000"/>
                  </a:schemeClr>
                </a:solidFill>
                <a:ea typeface="Segoe UI" pitchFamily="34" charset="0"/>
                <a:cs typeface="Segoe UI" pitchFamily="34" charset="0"/>
              </a:rPr>
              <a:t>WA Storage</a:t>
            </a:r>
          </a:p>
        </p:txBody>
      </p:sp>
      <p:sp>
        <p:nvSpPr>
          <p:cNvPr id="7" name="Rectangle 6"/>
          <p:cNvSpPr/>
          <p:nvPr/>
        </p:nvSpPr>
        <p:spPr>
          <a:xfrm>
            <a:off x="8667136" y="3122713"/>
            <a:ext cx="1638241" cy="457200"/>
          </a:xfrm>
          <a:prstGeom prst="rect">
            <a:avLst/>
          </a:prstGeom>
          <a:solidFill>
            <a:schemeClr val="accent2"/>
          </a:solidFill>
          <a:ln w="9525" cap="flat" cmpd="sng" algn="ctr">
            <a:noFill/>
            <a:prstDash val="solid"/>
          </a:ln>
          <a:effectLst/>
        </p:spPr>
        <p:txBody>
          <a:bodyPr lIns="0" rIns="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600" dirty="0">
                <a:ln>
                  <a:solidFill>
                    <a:schemeClr val="bg1">
                      <a:alpha val="0"/>
                    </a:schemeClr>
                  </a:solidFill>
                </a:ln>
                <a:solidFill>
                  <a:schemeClr val="bg1">
                    <a:alpha val="99000"/>
                  </a:schemeClr>
                </a:solidFill>
                <a:ea typeface="Segoe UI" pitchFamily="34" charset="0"/>
                <a:cs typeface="Segoe UI" pitchFamily="34" charset="0"/>
              </a:rPr>
              <a:t>Middle Tier</a:t>
            </a:r>
          </a:p>
        </p:txBody>
      </p:sp>
      <p:sp>
        <p:nvSpPr>
          <p:cNvPr id="10" name="TextBox 9"/>
          <p:cNvSpPr txBox="1"/>
          <p:nvPr/>
        </p:nvSpPr>
        <p:spPr>
          <a:xfrm>
            <a:off x="623778" y="3297834"/>
            <a:ext cx="1723933"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Client Response #1</a:t>
            </a:r>
          </a:p>
        </p:txBody>
      </p:sp>
      <p:sp>
        <p:nvSpPr>
          <p:cNvPr id="11" name="TextBox 10"/>
          <p:cNvSpPr txBox="1"/>
          <p:nvPr/>
        </p:nvSpPr>
        <p:spPr>
          <a:xfrm>
            <a:off x="623778" y="3908808"/>
            <a:ext cx="1586075"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Client </a:t>
            </a:r>
            <a:r>
              <a:rPr lang="en-US" sz="1600" dirty="0" smtClean="0">
                <a:ln>
                  <a:solidFill>
                    <a:schemeClr val="bg1">
                      <a:alpha val="0"/>
                    </a:schemeClr>
                  </a:solidFill>
                </a:ln>
                <a:gradFill>
                  <a:gsLst>
                    <a:gs pos="0">
                      <a:srgbClr val="595959"/>
                    </a:gs>
                    <a:gs pos="86000">
                      <a:srgbClr val="595959"/>
                    </a:gs>
                  </a:gsLst>
                  <a:lin ang="5400000" scaled="0"/>
                </a:gradFill>
              </a:rPr>
              <a:t>Request #2</a:t>
            </a:r>
            <a:endParaRPr lang="en-US" sz="1600" dirty="0">
              <a:ln>
                <a:solidFill>
                  <a:schemeClr val="bg1">
                    <a:alpha val="0"/>
                  </a:schemeClr>
                </a:solidFill>
              </a:ln>
              <a:gradFill>
                <a:gsLst>
                  <a:gs pos="0">
                    <a:srgbClr val="595959"/>
                  </a:gs>
                  <a:gs pos="86000">
                    <a:srgbClr val="595959"/>
                  </a:gs>
                </a:gsLst>
                <a:lin ang="5400000" scaled="0"/>
              </a:gradFill>
            </a:endParaRPr>
          </a:p>
        </p:txBody>
      </p:sp>
      <p:sp>
        <p:nvSpPr>
          <p:cNvPr id="12" name="TextBox 11"/>
          <p:cNvSpPr txBox="1"/>
          <p:nvPr/>
        </p:nvSpPr>
        <p:spPr>
          <a:xfrm>
            <a:off x="6184455" y="2670708"/>
            <a:ext cx="1375441"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“The  Work” #1</a:t>
            </a:r>
          </a:p>
        </p:txBody>
      </p:sp>
      <p:sp>
        <p:nvSpPr>
          <p:cNvPr id="13" name="TextBox 12"/>
          <p:cNvSpPr txBox="1"/>
          <p:nvPr/>
        </p:nvSpPr>
        <p:spPr>
          <a:xfrm>
            <a:off x="6184455" y="3289576"/>
            <a:ext cx="1150058"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Response #1</a:t>
            </a:r>
          </a:p>
        </p:txBody>
      </p:sp>
      <p:sp>
        <p:nvSpPr>
          <p:cNvPr id="14" name="TextBox 13"/>
          <p:cNvSpPr txBox="1"/>
          <p:nvPr/>
        </p:nvSpPr>
        <p:spPr>
          <a:xfrm>
            <a:off x="6184455" y="3956106"/>
            <a:ext cx="1236429"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Time passes…</a:t>
            </a:r>
          </a:p>
        </p:txBody>
      </p:sp>
      <p:sp>
        <p:nvSpPr>
          <p:cNvPr id="16" name="Oval 15"/>
          <p:cNvSpPr/>
          <p:nvPr/>
        </p:nvSpPr>
        <p:spPr bwMode="auto">
          <a:xfrm>
            <a:off x="3275012" y="2988664"/>
            <a:ext cx="320040" cy="316468"/>
          </a:xfrm>
          <a:prstGeom prst="ellipse">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7" name="Oval 16"/>
          <p:cNvSpPr/>
          <p:nvPr/>
        </p:nvSpPr>
        <p:spPr bwMode="auto">
          <a:xfrm>
            <a:off x="5072281" y="2988664"/>
            <a:ext cx="320040" cy="316468"/>
          </a:xfrm>
          <a:prstGeom prst="ellipse">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18" name="Straight Arrow Connector 17"/>
          <p:cNvCxnSpPr/>
          <p:nvPr/>
        </p:nvCxnSpPr>
        <p:spPr bwMode="auto">
          <a:xfrm>
            <a:off x="5392321" y="3122713"/>
            <a:ext cx="3274815" cy="0"/>
          </a:xfrm>
          <a:prstGeom prst="straightConnector1">
            <a:avLst/>
          </a:prstGeom>
          <a:ln w="25400">
            <a:solidFill>
              <a:schemeClr val="bg1">
                <a:lumMod val="50000"/>
              </a:schemeClr>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1" name="Straight Arrow Connector 20"/>
          <p:cNvCxnSpPr/>
          <p:nvPr/>
        </p:nvCxnSpPr>
        <p:spPr bwMode="auto">
          <a:xfrm>
            <a:off x="677917" y="3122713"/>
            <a:ext cx="2612138" cy="0"/>
          </a:xfrm>
          <a:prstGeom prst="straightConnector1">
            <a:avLst/>
          </a:prstGeom>
          <a:ln w="25400">
            <a:solidFill>
              <a:schemeClr val="bg1">
                <a:lumMod val="50000"/>
              </a:schemeClr>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3" name="Straight Arrow Connector 22"/>
          <p:cNvCxnSpPr/>
          <p:nvPr/>
        </p:nvCxnSpPr>
        <p:spPr bwMode="auto">
          <a:xfrm>
            <a:off x="677917" y="3266302"/>
            <a:ext cx="2612138" cy="0"/>
          </a:xfrm>
          <a:prstGeom prst="straightConnector1">
            <a:avLst/>
          </a:prstGeom>
          <a:ln w="25400">
            <a:solidFill>
              <a:schemeClr val="accent4"/>
            </a:solidFill>
            <a:headEnd type="triangle" w="med" len="med"/>
            <a:tailEnd type="none"/>
          </a:ln>
          <a:effectLst/>
        </p:spPr>
        <p:style>
          <a:lnRef idx="3">
            <a:schemeClr val="accent3"/>
          </a:lnRef>
          <a:fillRef idx="0">
            <a:schemeClr val="accent3"/>
          </a:fillRef>
          <a:effectRef idx="2">
            <a:schemeClr val="accent3"/>
          </a:effectRef>
          <a:fontRef idx="minor">
            <a:schemeClr val="tx1"/>
          </a:fontRef>
        </p:style>
      </p:cxnSp>
      <p:cxnSp>
        <p:nvCxnSpPr>
          <p:cNvPr id="24" name="Straight Arrow Connector 23"/>
          <p:cNvCxnSpPr/>
          <p:nvPr/>
        </p:nvCxnSpPr>
        <p:spPr bwMode="auto">
          <a:xfrm>
            <a:off x="677917" y="3886532"/>
            <a:ext cx="2612138" cy="0"/>
          </a:xfrm>
          <a:prstGeom prst="straightConnector1">
            <a:avLst/>
          </a:prstGeom>
          <a:ln w="25400">
            <a:solidFill>
              <a:schemeClr val="accent4">
                <a:lumMod val="75000"/>
              </a:schemeClr>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5" name="Straight Arrow Connector 24"/>
          <p:cNvCxnSpPr>
            <a:stCxn id="17" idx="5"/>
            <a:endCxn id="7" idx="1"/>
          </p:cNvCxnSpPr>
          <p:nvPr/>
        </p:nvCxnSpPr>
        <p:spPr bwMode="auto">
          <a:xfrm>
            <a:off x="5345452" y="3258786"/>
            <a:ext cx="3321684" cy="0"/>
          </a:xfrm>
          <a:prstGeom prst="straightConnector1">
            <a:avLst/>
          </a:prstGeom>
          <a:ln w="25400">
            <a:solidFill>
              <a:schemeClr val="accent4"/>
            </a:solidFill>
            <a:headEnd type="triangle" w="med" len="med"/>
            <a:tailEnd type="none"/>
          </a:ln>
          <a:effectLst/>
        </p:spPr>
        <p:style>
          <a:lnRef idx="3">
            <a:schemeClr val="accent3"/>
          </a:lnRef>
          <a:fillRef idx="0">
            <a:schemeClr val="accent3"/>
          </a:fillRef>
          <a:effectRef idx="2">
            <a:schemeClr val="accent3"/>
          </a:effectRef>
          <a:fontRef idx="minor">
            <a:schemeClr val="tx1"/>
          </a:fontRef>
        </p:style>
      </p:cxnSp>
      <p:sp>
        <p:nvSpPr>
          <p:cNvPr id="28" name="TextBox 27"/>
          <p:cNvSpPr txBox="1"/>
          <p:nvPr/>
        </p:nvSpPr>
        <p:spPr>
          <a:xfrm>
            <a:off x="3115371" y="3333692"/>
            <a:ext cx="624082"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Thread</a:t>
            </a:r>
          </a:p>
        </p:txBody>
      </p:sp>
      <p:sp>
        <p:nvSpPr>
          <p:cNvPr id="29" name="TextBox 28"/>
          <p:cNvSpPr txBox="1"/>
          <p:nvPr/>
        </p:nvSpPr>
        <p:spPr>
          <a:xfrm>
            <a:off x="4912640" y="3333692"/>
            <a:ext cx="624082"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Thread</a:t>
            </a:r>
          </a:p>
        </p:txBody>
      </p:sp>
      <p:sp>
        <p:nvSpPr>
          <p:cNvPr id="30" name="TextBox 29"/>
          <p:cNvSpPr txBox="1"/>
          <p:nvPr/>
        </p:nvSpPr>
        <p:spPr>
          <a:xfrm>
            <a:off x="3427412" y="3763421"/>
            <a:ext cx="843564"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solidFill>
                  <a:srgbClr val="FF0000"/>
                </a:solidFill>
              </a:rPr>
              <a:t>Waiting…</a:t>
            </a:r>
          </a:p>
        </p:txBody>
      </p:sp>
      <p:sp>
        <p:nvSpPr>
          <p:cNvPr id="31" name="TextBox 30"/>
          <p:cNvSpPr txBox="1"/>
          <p:nvPr/>
        </p:nvSpPr>
        <p:spPr>
          <a:xfrm>
            <a:off x="4912640" y="3579913"/>
            <a:ext cx="573875"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solidFill>
                  <a:srgbClr val="FF0000"/>
                </a:solidFill>
              </a:rPr>
              <a:t>blocks</a:t>
            </a:r>
          </a:p>
        </p:txBody>
      </p:sp>
      <p:pic>
        <p:nvPicPr>
          <p:cNvPr id="32" name="Picture 39" descr="C:\Users\sakuu\Documents\Ballmer WPC\PNGS\Timer.png"/>
          <p:cNvPicPr>
            <a:picLocks noChangeAspect="1" noChangeArrowheads="1"/>
          </p:cNvPicPr>
          <p:nvPr/>
        </p:nvPicPr>
        <p:blipFill>
          <a:blip r:embed="rId2" cstate="print">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black">
          <a:xfrm>
            <a:off x="6673850" y="3579041"/>
            <a:ext cx="282575" cy="425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0468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10"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par>
                                <p:cTn id="43" presetID="10" presetClass="exit" presetSubtype="0" fill="hold" grpId="1" nodeType="withEffect">
                                  <p:stCondLst>
                                    <p:cond delay="0"/>
                                  </p:stCondLst>
                                  <p:childTnLst>
                                    <p:animEffect transition="out" filter="fade">
                                      <p:cBhvr>
                                        <p:cTn id="44" dur="500"/>
                                        <p:tgtEl>
                                          <p:spTgt spid="16"/>
                                        </p:tgtEl>
                                      </p:cBhvr>
                                    </p:animEffect>
                                    <p:set>
                                      <p:cBhvr>
                                        <p:cTn id="45" dur="1" fill="hold">
                                          <p:stCondLst>
                                            <p:cond delay="499"/>
                                          </p:stCondLst>
                                        </p:cTn>
                                        <p:tgtEl>
                                          <p:spTgt spid="16"/>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28"/>
                                        </p:tgtEl>
                                      </p:cBhvr>
                                    </p:animEffect>
                                    <p:set>
                                      <p:cBhvr>
                                        <p:cTn id="48" dur="1" fill="hold">
                                          <p:stCondLst>
                                            <p:cond delay="499"/>
                                          </p:stCondLst>
                                        </p:cTn>
                                        <p:tgtEl>
                                          <p:spTgt spid="28"/>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500"/>
                                        <p:tgtEl>
                                          <p:spTgt spid="12"/>
                                        </p:tgtEl>
                                      </p:cBhvr>
                                    </p:animEffect>
                                  </p:childTnLst>
                                </p:cTn>
                              </p:par>
                              <p:par>
                                <p:cTn id="54" presetID="10" presetClass="entr" presetSubtype="0" fill="hold"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500"/>
                                        <p:tgtEl>
                                          <p:spTgt spid="18"/>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fade">
                                      <p:cBhvr>
                                        <p:cTn id="64" dur="500"/>
                                        <p:tgtEl>
                                          <p:spTgt spid="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fade">
                                      <p:cBhvr>
                                        <p:cTn id="67" dur="5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grpId="1" nodeType="clickEffect">
                                  <p:stCondLst>
                                    <p:cond delay="0"/>
                                  </p:stCondLst>
                                  <p:childTnLst>
                                    <p:animEffect transition="out" filter="fade">
                                      <p:cBhvr>
                                        <p:cTn id="71" dur="500"/>
                                        <p:tgtEl>
                                          <p:spTgt spid="12"/>
                                        </p:tgtEl>
                                      </p:cBhvr>
                                    </p:animEffect>
                                    <p:set>
                                      <p:cBhvr>
                                        <p:cTn id="72" dur="1" fill="hold">
                                          <p:stCondLst>
                                            <p:cond delay="499"/>
                                          </p:stCondLst>
                                        </p:cTn>
                                        <p:tgtEl>
                                          <p:spTgt spid="12"/>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18"/>
                                        </p:tgtEl>
                                      </p:cBhvr>
                                    </p:animEffect>
                                    <p:set>
                                      <p:cBhvr>
                                        <p:cTn id="75" dur="1" fill="hold">
                                          <p:stCondLst>
                                            <p:cond delay="499"/>
                                          </p:stCondLst>
                                        </p:cTn>
                                        <p:tgtEl>
                                          <p:spTgt spid="18"/>
                                        </p:tgtEl>
                                        <p:attrNameLst>
                                          <p:attrName>style.visibility</p:attrName>
                                        </p:attrNameLst>
                                      </p:cBhvr>
                                      <p:to>
                                        <p:strVal val="hidden"/>
                                      </p:to>
                                    </p:set>
                                  </p:childTnLst>
                                </p:cTn>
                              </p:par>
                              <p:par>
                                <p:cTn id="76" presetID="10" presetClass="entr" presetSubtype="0" fill="hold" grpId="0" nodeType="with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fade">
                                      <p:cBhvr>
                                        <p:cTn id="78" dur="500"/>
                                        <p:tgtEl>
                                          <p:spTgt spid="31"/>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1"/>
                                        </p:tgtEl>
                                        <p:attrNameLst>
                                          <p:attrName>style.visibility</p:attrName>
                                        </p:attrNameLst>
                                      </p:cBhvr>
                                      <p:to>
                                        <p:strVal val="visible"/>
                                      </p:to>
                                    </p:set>
                                    <p:animEffect transition="in" filter="fade">
                                      <p:cBhvr>
                                        <p:cTn id="86" dur="500"/>
                                        <p:tgtEl>
                                          <p:spTgt spid="11"/>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fade">
                                      <p:cBhvr>
                                        <p:cTn id="91" dur="500"/>
                                        <p:tgtEl>
                                          <p:spTgt spid="30"/>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14"/>
                                        </p:tgtEl>
                                        <p:attrNameLst>
                                          <p:attrName>style.visibility</p:attrName>
                                        </p:attrNameLst>
                                      </p:cBhvr>
                                      <p:to>
                                        <p:strVal val="visible"/>
                                      </p:to>
                                    </p:set>
                                    <p:animEffect transition="in" filter="fade">
                                      <p:cBhvr>
                                        <p:cTn id="96" dur="500"/>
                                        <p:tgtEl>
                                          <p:spTgt spid="14"/>
                                        </p:tgtEl>
                                      </p:cBhvr>
                                    </p:animEffect>
                                  </p:childTnLst>
                                </p:cTn>
                              </p:par>
                              <p:par>
                                <p:cTn id="97" presetID="10" presetClass="entr" presetSubtype="0" fill="hold" nodeType="with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fade">
                                      <p:cBhvr>
                                        <p:cTn id="99" dur="500"/>
                                        <p:tgtEl>
                                          <p:spTgt spid="32"/>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13"/>
                                        </p:tgtEl>
                                        <p:attrNameLst>
                                          <p:attrName>style.visibility</p:attrName>
                                        </p:attrNameLst>
                                      </p:cBhvr>
                                      <p:to>
                                        <p:strVal val="visible"/>
                                      </p:to>
                                    </p:set>
                                    <p:animEffect transition="in" filter="fade">
                                      <p:cBhvr>
                                        <p:cTn id="104" dur="500"/>
                                        <p:tgtEl>
                                          <p:spTgt spid="13"/>
                                        </p:tgtEl>
                                      </p:cBhvr>
                                    </p:animEffect>
                                  </p:childTnLst>
                                </p:cTn>
                              </p:par>
                              <p:par>
                                <p:cTn id="105" presetID="10" presetClass="entr" presetSubtype="0" fill="hold" nodeType="withEffect">
                                  <p:stCondLst>
                                    <p:cond delay="0"/>
                                  </p:stCondLst>
                                  <p:childTnLst>
                                    <p:set>
                                      <p:cBhvr>
                                        <p:cTn id="106" dur="1" fill="hold">
                                          <p:stCondLst>
                                            <p:cond delay="0"/>
                                          </p:stCondLst>
                                        </p:cTn>
                                        <p:tgtEl>
                                          <p:spTgt spid="25"/>
                                        </p:tgtEl>
                                        <p:attrNameLst>
                                          <p:attrName>style.visibility</p:attrName>
                                        </p:attrNameLst>
                                      </p:cBhvr>
                                      <p:to>
                                        <p:strVal val="visible"/>
                                      </p:to>
                                    </p:set>
                                    <p:animEffect transition="in" filter="fade">
                                      <p:cBhvr>
                                        <p:cTn id="107" dur="500"/>
                                        <p:tgtEl>
                                          <p:spTgt spid="25"/>
                                        </p:tgtEl>
                                      </p:cBhvr>
                                    </p:animEffect>
                                  </p:childTnLst>
                                </p:cTn>
                              </p:par>
                              <p:par>
                                <p:cTn id="108" presetID="10" presetClass="exit" presetSubtype="0" fill="hold" grpId="1" nodeType="withEffect">
                                  <p:stCondLst>
                                    <p:cond delay="0"/>
                                  </p:stCondLst>
                                  <p:childTnLst>
                                    <p:animEffect transition="out" filter="fade">
                                      <p:cBhvr>
                                        <p:cTn id="109" dur="500"/>
                                        <p:tgtEl>
                                          <p:spTgt spid="14"/>
                                        </p:tgtEl>
                                      </p:cBhvr>
                                    </p:animEffect>
                                    <p:set>
                                      <p:cBhvr>
                                        <p:cTn id="110" dur="1" fill="hold">
                                          <p:stCondLst>
                                            <p:cond delay="499"/>
                                          </p:stCondLst>
                                        </p:cTn>
                                        <p:tgtEl>
                                          <p:spTgt spid="14"/>
                                        </p:tgtEl>
                                        <p:attrNameLst>
                                          <p:attrName>style.visibility</p:attrName>
                                        </p:attrNameLst>
                                      </p:cBhvr>
                                      <p:to>
                                        <p:strVal val="hidden"/>
                                      </p:to>
                                    </p:set>
                                  </p:childTnLst>
                                </p:cTn>
                              </p:par>
                              <p:par>
                                <p:cTn id="111" presetID="10" presetClass="exit" presetSubtype="0" fill="hold" nodeType="withEffect">
                                  <p:stCondLst>
                                    <p:cond delay="0"/>
                                  </p:stCondLst>
                                  <p:childTnLst>
                                    <p:animEffect transition="out" filter="fade">
                                      <p:cBhvr>
                                        <p:cTn id="112" dur="500"/>
                                        <p:tgtEl>
                                          <p:spTgt spid="32"/>
                                        </p:tgtEl>
                                      </p:cBhvr>
                                    </p:animEffect>
                                    <p:set>
                                      <p:cBhvr>
                                        <p:cTn id="113" dur="1" fill="hold">
                                          <p:stCondLst>
                                            <p:cond delay="499"/>
                                          </p:stCondLst>
                                        </p:cTn>
                                        <p:tgtEl>
                                          <p:spTgt spid="32"/>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10" presetClass="exit" presetSubtype="0" fill="hold" grpId="1" nodeType="clickEffect">
                                  <p:stCondLst>
                                    <p:cond delay="0"/>
                                  </p:stCondLst>
                                  <p:childTnLst>
                                    <p:animEffect transition="out" filter="fade">
                                      <p:cBhvr>
                                        <p:cTn id="117" dur="500"/>
                                        <p:tgtEl>
                                          <p:spTgt spid="31"/>
                                        </p:tgtEl>
                                      </p:cBhvr>
                                    </p:animEffect>
                                    <p:set>
                                      <p:cBhvr>
                                        <p:cTn id="118" dur="1" fill="hold">
                                          <p:stCondLst>
                                            <p:cond delay="499"/>
                                          </p:stCondLst>
                                        </p:cTn>
                                        <p:tgtEl>
                                          <p:spTgt spid="31"/>
                                        </p:tgtEl>
                                        <p:attrNameLst>
                                          <p:attrName>style.visibility</p:attrName>
                                        </p:attrNameLst>
                                      </p:cBhvr>
                                      <p:to>
                                        <p:strVal val="hidden"/>
                                      </p:to>
                                    </p:set>
                                  </p:childTnLst>
                                </p:cTn>
                              </p:par>
                              <p:par>
                                <p:cTn id="119" presetID="10" presetClass="exit" presetSubtype="0" fill="hold" grpId="2" nodeType="withEffect">
                                  <p:stCondLst>
                                    <p:cond delay="0"/>
                                  </p:stCondLst>
                                  <p:childTnLst>
                                    <p:animEffect transition="out" filter="fade">
                                      <p:cBhvr>
                                        <p:cTn id="120" dur="500"/>
                                        <p:tgtEl>
                                          <p:spTgt spid="12"/>
                                        </p:tgtEl>
                                      </p:cBhvr>
                                    </p:animEffect>
                                    <p:set>
                                      <p:cBhvr>
                                        <p:cTn id="121" dur="1" fill="hold">
                                          <p:stCondLst>
                                            <p:cond delay="499"/>
                                          </p:stCondLst>
                                        </p:cTn>
                                        <p:tgtEl>
                                          <p:spTgt spid="12"/>
                                        </p:tgtEl>
                                        <p:attrNameLst>
                                          <p:attrName>style.visibility</p:attrName>
                                        </p:attrNameLst>
                                      </p:cBhvr>
                                      <p:to>
                                        <p:strVal val="hidden"/>
                                      </p:to>
                                    </p:set>
                                  </p:childTnLst>
                                </p:cTn>
                              </p:par>
                              <p:par>
                                <p:cTn id="122" presetID="10" presetClass="exit" presetSubtype="0" fill="hold" nodeType="withEffect">
                                  <p:stCondLst>
                                    <p:cond delay="0"/>
                                  </p:stCondLst>
                                  <p:childTnLst>
                                    <p:animEffect transition="out" filter="fade">
                                      <p:cBhvr>
                                        <p:cTn id="123" dur="500"/>
                                        <p:tgtEl>
                                          <p:spTgt spid="18"/>
                                        </p:tgtEl>
                                      </p:cBhvr>
                                    </p:animEffect>
                                    <p:set>
                                      <p:cBhvr>
                                        <p:cTn id="124" dur="1" fill="hold">
                                          <p:stCondLst>
                                            <p:cond delay="499"/>
                                          </p:stCondLst>
                                        </p:cTn>
                                        <p:tgtEl>
                                          <p:spTgt spid="18"/>
                                        </p:tgtEl>
                                        <p:attrNameLst>
                                          <p:attrName>style.visibility</p:attrName>
                                        </p:attrNameLst>
                                      </p:cBhvr>
                                      <p:to>
                                        <p:strVal val="hidden"/>
                                      </p:to>
                                    </p:set>
                                  </p:childTnLst>
                                </p:cTn>
                              </p:par>
                              <p:par>
                                <p:cTn id="125" presetID="10" presetClass="exit" presetSubtype="0" fill="hold" grpId="1" nodeType="withEffect">
                                  <p:stCondLst>
                                    <p:cond delay="0"/>
                                  </p:stCondLst>
                                  <p:childTnLst>
                                    <p:animEffect transition="out" filter="fade">
                                      <p:cBhvr>
                                        <p:cTn id="126" dur="500"/>
                                        <p:tgtEl>
                                          <p:spTgt spid="13"/>
                                        </p:tgtEl>
                                      </p:cBhvr>
                                    </p:animEffect>
                                    <p:set>
                                      <p:cBhvr>
                                        <p:cTn id="127" dur="1" fill="hold">
                                          <p:stCondLst>
                                            <p:cond delay="499"/>
                                          </p:stCondLst>
                                        </p:cTn>
                                        <p:tgtEl>
                                          <p:spTgt spid="13"/>
                                        </p:tgtEl>
                                        <p:attrNameLst>
                                          <p:attrName>style.visibility</p:attrName>
                                        </p:attrNameLst>
                                      </p:cBhvr>
                                      <p:to>
                                        <p:strVal val="hidden"/>
                                      </p:to>
                                    </p:set>
                                  </p:childTnLst>
                                </p:cTn>
                              </p:par>
                              <p:par>
                                <p:cTn id="128" presetID="10" presetClass="exit" presetSubtype="0" fill="hold" nodeType="withEffect">
                                  <p:stCondLst>
                                    <p:cond delay="0"/>
                                  </p:stCondLst>
                                  <p:childTnLst>
                                    <p:animEffect transition="out" filter="fade">
                                      <p:cBhvr>
                                        <p:cTn id="129" dur="500"/>
                                        <p:tgtEl>
                                          <p:spTgt spid="25"/>
                                        </p:tgtEl>
                                      </p:cBhvr>
                                    </p:animEffect>
                                    <p:set>
                                      <p:cBhvr>
                                        <p:cTn id="130" dur="1" fill="hold">
                                          <p:stCondLst>
                                            <p:cond delay="499"/>
                                          </p:stCondLst>
                                        </p:cTn>
                                        <p:tgtEl>
                                          <p:spTgt spid="25"/>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2" nodeType="clickEffect">
                                  <p:stCondLst>
                                    <p:cond delay="0"/>
                                  </p:stCondLst>
                                  <p:childTnLst>
                                    <p:set>
                                      <p:cBhvr>
                                        <p:cTn id="134" dur="1" fill="hold">
                                          <p:stCondLst>
                                            <p:cond delay="0"/>
                                          </p:stCondLst>
                                        </p:cTn>
                                        <p:tgtEl>
                                          <p:spTgt spid="16"/>
                                        </p:tgtEl>
                                        <p:attrNameLst>
                                          <p:attrName>style.visibility</p:attrName>
                                        </p:attrNameLst>
                                      </p:cBhvr>
                                      <p:to>
                                        <p:strVal val="visible"/>
                                      </p:to>
                                    </p:set>
                                    <p:animEffect transition="in" filter="fade">
                                      <p:cBhvr>
                                        <p:cTn id="135" dur="500"/>
                                        <p:tgtEl>
                                          <p:spTgt spid="16"/>
                                        </p:tgtEl>
                                      </p:cBhvr>
                                    </p:animEffect>
                                  </p:childTnLst>
                                </p:cTn>
                              </p:par>
                              <p:par>
                                <p:cTn id="136" presetID="10" presetClass="entr" presetSubtype="0" fill="hold" grpId="2" nodeType="withEffect">
                                  <p:stCondLst>
                                    <p:cond delay="0"/>
                                  </p:stCondLst>
                                  <p:childTnLst>
                                    <p:set>
                                      <p:cBhvr>
                                        <p:cTn id="137" dur="1" fill="hold">
                                          <p:stCondLst>
                                            <p:cond delay="0"/>
                                          </p:stCondLst>
                                        </p:cTn>
                                        <p:tgtEl>
                                          <p:spTgt spid="28"/>
                                        </p:tgtEl>
                                        <p:attrNameLst>
                                          <p:attrName>style.visibility</p:attrName>
                                        </p:attrNameLst>
                                      </p:cBhvr>
                                      <p:to>
                                        <p:strVal val="visible"/>
                                      </p:to>
                                    </p:set>
                                    <p:animEffect transition="in" filter="fade">
                                      <p:cBhvr>
                                        <p:cTn id="138" dur="500"/>
                                        <p:tgtEl>
                                          <p:spTgt spid="28"/>
                                        </p:tgtEl>
                                      </p:cBhvr>
                                    </p:animEffect>
                                  </p:childTnLst>
                                </p:cTn>
                              </p:par>
                              <p:par>
                                <p:cTn id="139" presetID="10" presetClass="exit" presetSubtype="0" fill="hold" grpId="1" nodeType="withEffect">
                                  <p:stCondLst>
                                    <p:cond delay="0"/>
                                  </p:stCondLst>
                                  <p:childTnLst>
                                    <p:animEffect transition="out" filter="fade">
                                      <p:cBhvr>
                                        <p:cTn id="140" dur="500"/>
                                        <p:tgtEl>
                                          <p:spTgt spid="17"/>
                                        </p:tgtEl>
                                      </p:cBhvr>
                                    </p:animEffect>
                                    <p:set>
                                      <p:cBhvr>
                                        <p:cTn id="141" dur="1" fill="hold">
                                          <p:stCondLst>
                                            <p:cond delay="499"/>
                                          </p:stCondLst>
                                        </p:cTn>
                                        <p:tgtEl>
                                          <p:spTgt spid="17"/>
                                        </p:tgtEl>
                                        <p:attrNameLst>
                                          <p:attrName>style.visibility</p:attrName>
                                        </p:attrNameLst>
                                      </p:cBhvr>
                                      <p:to>
                                        <p:strVal val="hidden"/>
                                      </p:to>
                                    </p:set>
                                  </p:childTnLst>
                                </p:cTn>
                              </p:par>
                              <p:par>
                                <p:cTn id="142" presetID="10" presetClass="exit" presetSubtype="0" fill="hold" grpId="1" nodeType="withEffect">
                                  <p:stCondLst>
                                    <p:cond delay="0"/>
                                  </p:stCondLst>
                                  <p:childTnLst>
                                    <p:animEffect transition="out" filter="fade">
                                      <p:cBhvr>
                                        <p:cTn id="143" dur="500"/>
                                        <p:tgtEl>
                                          <p:spTgt spid="29"/>
                                        </p:tgtEl>
                                      </p:cBhvr>
                                    </p:animEffect>
                                    <p:set>
                                      <p:cBhvr>
                                        <p:cTn id="144" dur="1" fill="hold">
                                          <p:stCondLst>
                                            <p:cond delay="499"/>
                                          </p:stCondLst>
                                        </p:cTn>
                                        <p:tgtEl>
                                          <p:spTgt spid="29"/>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grpId="0" nodeType="clickEffect">
                                  <p:stCondLst>
                                    <p:cond delay="0"/>
                                  </p:stCondLst>
                                  <p:childTnLst>
                                    <p:set>
                                      <p:cBhvr>
                                        <p:cTn id="148" dur="1" fill="hold">
                                          <p:stCondLst>
                                            <p:cond delay="0"/>
                                          </p:stCondLst>
                                        </p:cTn>
                                        <p:tgtEl>
                                          <p:spTgt spid="10"/>
                                        </p:tgtEl>
                                        <p:attrNameLst>
                                          <p:attrName>style.visibility</p:attrName>
                                        </p:attrNameLst>
                                      </p:cBhvr>
                                      <p:to>
                                        <p:strVal val="visible"/>
                                      </p:to>
                                    </p:set>
                                    <p:animEffect transition="in" filter="fade">
                                      <p:cBhvr>
                                        <p:cTn id="149" dur="500"/>
                                        <p:tgtEl>
                                          <p:spTgt spid="10"/>
                                        </p:tgtEl>
                                      </p:cBhvr>
                                    </p:animEffect>
                                  </p:childTnLst>
                                </p:cTn>
                              </p:par>
                              <p:par>
                                <p:cTn id="150" presetID="10" presetClass="entr" presetSubtype="0" fill="hold" nodeType="withEffect">
                                  <p:stCondLst>
                                    <p:cond delay="0"/>
                                  </p:stCondLst>
                                  <p:childTnLst>
                                    <p:set>
                                      <p:cBhvr>
                                        <p:cTn id="151" dur="1" fill="hold">
                                          <p:stCondLst>
                                            <p:cond delay="0"/>
                                          </p:stCondLst>
                                        </p:cTn>
                                        <p:tgtEl>
                                          <p:spTgt spid="23"/>
                                        </p:tgtEl>
                                        <p:attrNameLst>
                                          <p:attrName>style.visibility</p:attrName>
                                        </p:attrNameLst>
                                      </p:cBhvr>
                                      <p:to>
                                        <p:strVal val="visible"/>
                                      </p:to>
                                    </p:set>
                                    <p:animEffect transition="in" filter="fade">
                                      <p:cBhvr>
                                        <p:cTn id="152" dur="500"/>
                                        <p:tgtEl>
                                          <p:spTgt spid="23"/>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nodeType="clickEffect">
                                  <p:stCondLst>
                                    <p:cond delay="0"/>
                                  </p:stCondLst>
                                  <p:childTnLst>
                                    <p:set>
                                      <p:cBhvr>
                                        <p:cTn id="156" dur="1" fill="hold">
                                          <p:stCondLst>
                                            <p:cond delay="0"/>
                                          </p:stCondLst>
                                        </p:cTn>
                                        <p:tgtEl>
                                          <p:spTgt spid="4">
                                            <p:txEl>
                                              <p:pRg st="5" end="5"/>
                                            </p:txEl>
                                          </p:spTgt>
                                        </p:tgtEl>
                                        <p:attrNameLst>
                                          <p:attrName>style.visibility</p:attrName>
                                        </p:attrNameLst>
                                      </p:cBhvr>
                                      <p:to>
                                        <p:strVal val="visible"/>
                                      </p:to>
                                    </p:set>
                                    <p:animEffect transition="in" filter="fade">
                                      <p:cBhvr>
                                        <p:cTn id="157" dur="500"/>
                                        <p:tgtEl>
                                          <p:spTgt spid="4">
                                            <p:txEl>
                                              <p:pRg st="5" end="5"/>
                                            </p:txEl>
                                          </p:spTgt>
                                        </p:tgtEl>
                                      </p:cBhvr>
                                    </p:animEffect>
                                  </p:childTnLst>
                                </p:cTn>
                              </p:par>
                              <p:par>
                                <p:cTn id="158" presetID="10" presetClass="entr" presetSubtype="0" fill="hold" nodeType="withEffect">
                                  <p:stCondLst>
                                    <p:cond delay="0"/>
                                  </p:stCondLst>
                                  <p:childTnLst>
                                    <p:set>
                                      <p:cBhvr>
                                        <p:cTn id="159" dur="1" fill="hold">
                                          <p:stCondLst>
                                            <p:cond delay="0"/>
                                          </p:stCondLst>
                                        </p:cTn>
                                        <p:tgtEl>
                                          <p:spTgt spid="4">
                                            <p:txEl>
                                              <p:pRg st="6" end="6"/>
                                            </p:txEl>
                                          </p:spTgt>
                                        </p:tgtEl>
                                        <p:attrNameLst>
                                          <p:attrName>style.visibility</p:attrName>
                                        </p:attrNameLst>
                                      </p:cBhvr>
                                      <p:to>
                                        <p:strVal val="visible"/>
                                      </p:to>
                                    </p:set>
                                    <p:animEffect transition="in" filter="fade">
                                      <p:cBhvr>
                                        <p:cTn id="160" dur="500"/>
                                        <p:tgtEl>
                                          <p:spTgt spid="4">
                                            <p:txEl>
                                              <p:pRg st="6" end="6"/>
                                            </p:txEl>
                                          </p:spTgt>
                                        </p:tgtEl>
                                      </p:cBhvr>
                                    </p:animEffect>
                                  </p:childTnLst>
                                </p:cTn>
                              </p:par>
                              <p:par>
                                <p:cTn id="161" presetID="10" presetClass="entr" presetSubtype="0" fill="hold" nodeType="withEffect">
                                  <p:stCondLst>
                                    <p:cond delay="0"/>
                                  </p:stCondLst>
                                  <p:childTnLst>
                                    <p:set>
                                      <p:cBhvr>
                                        <p:cTn id="162" dur="1" fill="hold">
                                          <p:stCondLst>
                                            <p:cond delay="0"/>
                                          </p:stCondLst>
                                        </p:cTn>
                                        <p:tgtEl>
                                          <p:spTgt spid="4">
                                            <p:txEl>
                                              <p:pRg st="7" end="7"/>
                                            </p:txEl>
                                          </p:spTgt>
                                        </p:tgtEl>
                                        <p:attrNameLst>
                                          <p:attrName>style.visibility</p:attrName>
                                        </p:attrNameLst>
                                      </p:cBhvr>
                                      <p:to>
                                        <p:strVal val="visible"/>
                                      </p:to>
                                    </p:set>
                                    <p:animEffect transition="in" filter="fade">
                                      <p:cBhvr>
                                        <p:cTn id="163" dur="500"/>
                                        <p:tgtEl>
                                          <p:spTgt spid="4">
                                            <p:txEl>
                                              <p:pRg st="7" end="7"/>
                                            </p:txEl>
                                          </p:spTgt>
                                        </p:tgtEl>
                                      </p:cBhvr>
                                    </p:animEffect>
                                  </p:childTnLst>
                                </p:cTn>
                              </p:par>
                              <p:par>
                                <p:cTn id="164" presetID="10" presetClass="entr" presetSubtype="0" fill="hold" nodeType="withEffect">
                                  <p:stCondLst>
                                    <p:cond delay="0"/>
                                  </p:stCondLst>
                                  <p:childTnLst>
                                    <p:set>
                                      <p:cBhvr>
                                        <p:cTn id="165" dur="1" fill="hold">
                                          <p:stCondLst>
                                            <p:cond delay="0"/>
                                          </p:stCondLst>
                                        </p:cTn>
                                        <p:tgtEl>
                                          <p:spTgt spid="4">
                                            <p:txEl>
                                              <p:pRg st="8" end="8"/>
                                            </p:txEl>
                                          </p:spTgt>
                                        </p:tgtEl>
                                        <p:attrNameLst>
                                          <p:attrName>style.visibility</p:attrName>
                                        </p:attrNameLst>
                                      </p:cBhvr>
                                      <p:to>
                                        <p:strVal val="visible"/>
                                      </p:to>
                                    </p:set>
                                    <p:animEffect transition="in" filter="fade">
                                      <p:cBhvr>
                                        <p:cTn id="166"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5" grpId="0"/>
      <p:bldP spid="6" grpId="0" animBg="1"/>
      <p:bldP spid="8" grpId="0" animBg="1"/>
      <p:bldP spid="9" grpId="0" animBg="1"/>
      <p:bldP spid="7" grpId="0" animBg="1"/>
      <p:bldP spid="10" grpId="0"/>
      <p:bldP spid="11" grpId="0"/>
      <p:bldP spid="12" grpId="0"/>
      <p:bldP spid="12" grpId="1"/>
      <p:bldP spid="12" grpId="2"/>
      <p:bldP spid="13" grpId="0"/>
      <p:bldP spid="13" grpId="1"/>
      <p:bldP spid="14" grpId="0"/>
      <p:bldP spid="14" grpId="1"/>
      <p:bldP spid="16" grpId="0" animBg="1"/>
      <p:bldP spid="16" grpId="1" animBg="1"/>
      <p:bldP spid="16" grpId="2" animBg="1"/>
      <p:bldP spid="17" grpId="0" animBg="1"/>
      <p:bldP spid="17" grpId="1" animBg="1"/>
      <p:bldP spid="28" grpId="0"/>
      <p:bldP spid="28" grpId="1"/>
      <p:bldP spid="28" grpId="2"/>
      <p:bldP spid="29" grpId="0"/>
      <p:bldP spid="29" grpId="1"/>
      <p:bldP spid="30" grpId="0"/>
      <p:bldP spid="31" grpId="0"/>
      <p:bldP spid="31"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529182" y="2305659"/>
            <a:ext cx="11138943" cy="196850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defTabSz="913788" fontAlgn="base">
              <a:spcBef>
                <a:spcPts val="600"/>
              </a:spcBef>
              <a:spcAft>
                <a:spcPts val="600"/>
              </a:spcAft>
            </a:pPr>
            <a:endParaRPr lang="en-US" sz="2000" dirty="0">
              <a:solidFill>
                <a:schemeClr val="bg2">
                  <a:lumMod val="50000"/>
                  <a:alpha val="99000"/>
                </a:schemeClr>
              </a:solidFill>
            </a:endParaRPr>
          </a:p>
        </p:txBody>
      </p:sp>
      <p:sp>
        <p:nvSpPr>
          <p:cNvPr id="2" name="Title 1"/>
          <p:cNvSpPr>
            <a:spLocks noGrp="1"/>
          </p:cNvSpPr>
          <p:nvPr>
            <p:ph type="title"/>
          </p:nvPr>
        </p:nvSpPr>
        <p:spPr/>
        <p:txBody>
          <a:bodyPr/>
          <a:lstStyle/>
          <a:p>
            <a:r>
              <a:rPr lang="en-US" dirty="0" smtClean="0"/>
              <a:t>Asynchronous Design Pattern</a:t>
            </a:r>
            <a:endParaRPr lang="en-US" dirty="0"/>
          </a:p>
        </p:txBody>
      </p:sp>
      <p:sp>
        <p:nvSpPr>
          <p:cNvPr id="4" name="Content Placeholder 3"/>
          <p:cNvSpPr>
            <a:spLocks noGrp="1"/>
          </p:cNvSpPr>
          <p:nvPr>
            <p:ph type="body" sz="quarter" idx="10"/>
          </p:nvPr>
        </p:nvSpPr>
        <p:spPr>
          <a:xfrm>
            <a:off x="519112" y="1443038"/>
            <a:ext cx="11149013" cy="784830"/>
          </a:xfrm>
        </p:spPr>
        <p:txBody>
          <a:bodyPr/>
          <a:lstStyle/>
          <a:p>
            <a:pPr>
              <a:spcAft>
                <a:spcPts val="600"/>
              </a:spcAft>
            </a:pPr>
            <a:r>
              <a:rPr lang="en-IN" sz="2800" dirty="0">
                <a:solidFill>
                  <a:srgbClr val="595959">
                    <a:alpha val="99000"/>
                  </a:srgbClr>
                </a:solidFill>
              </a:rPr>
              <a:t>Each thread picks up work whenever it is ready</a:t>
            </a:r>
          </a:p>
          <a:p>
            <a:pPr lvl="1"/>
            <a:r>
              <a:rPr lang="en-IN" sz="1800" dirty="0" smtClean="0"/>
              <a:t>A thread handling one request may handle another before the first one completes</a:t>
            </a:r>
            <a:endParaRPr lang="en-IN" sz="1800" dirty="0"/>
          </a:p>
        </p:txBody>
      </p:sp>
      <p:sp>
        <p:nvSpPr>
          <p:cNvPr id="5" name="TextBox 4"/>
          <p:cNvSpPr txBox="1"/>
          <p:nvPr/>
        </p:nvSpPr>
        <p:spPr>
          <a:xfrm>
            <a:off x="623778" y="2685029"/>
            <a:ext cx="1586075"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Client Request #1</a:t>
            </a:r>
          </a:p>
        </p:txBody>
      </p:sp>
      <p:sp>
        <p:nvSpPr>
          <p:cNvPr id="6" name="Rectangle 5"/>
          <p:cNvSpPr/>
          <p:nvPr/>
        </p:nvSpPr>
        <p:spPr>
          <a:xfrm>
            <a:off x="3011862" y="2440663"/>
            <a:ext cx="2680138" cy="1607431"/>
          </a:xfrm>
          <a:prstGeom prst="rect">
            <a:avLst/>
          </a:prstGeom>
          <a:solidFill>
            <a:schemeClr val="accent2">
              <a:lumMod val="20000"/>
              <a:lumOff val="80000"/>
            </a:schemeClr>
          </a:solidFill>
          <a:ln w="9525" cap="flat" cmpd="sng" algn="ctr">
            <a:noFill/>
            <a:prstDash val="solid"/>
          </a:ln>
          <a:effectLst/>
        </p:spPr>
        <p:txBody>
          <a:bodyPr rtlCol="0" anchor="t" anchorCtr="0"/>
          <a:lstStyle/>
          <a:p>
            <a:pPr algn="ctr">
              <a:spcBef>
                <a:spcPts val="1200"/>
              </a:spcBef>
              <a:buSzPct val="80000"/>
            </a:pPr>
            <a:r>
              <a:rPr lang="en-US" sz="1600" dirty="0">
                <a:ln>
                  <a:solidFill>
                    <a:schemeClr val="bg1">
                      <a:alpha val="0"/>
                    </a:schemeClr>
                  </a:solidFill>
                </a:ln>
                <a:gradFill>
                  <a:gsLst>
                    <a:gs pos="0">
                      <a:srgbClr val="595959"/>
                    </a:gs>
                    <a:gs pos="86000">
                      <a:srgbClr val="595959"/>
                    </a:gs>
                  </a:gsLst>
                  <a:lin ang="5400000" scaled="0"/>
                </a:gradFill>
              </a:rPr>
              <a:t>Web App Front End</a:t>
            </a:r>
          </a:p>
        </p:txBody>
      </p:sp>
      <p:sp>
        <p:nvSpPr>
          <p:cNvPr id="8" name="Rectangle 7"/>
          <p:cNvSpPr/>
          <p:nvPr/>
        </p:nvSpPr>
        <p:spPr>
          <a:xfrm>
            <a:off x="9849550" y="2440663"/>
            <a:ext cx="1638241" cy="457200"/>
          </a:xfrm>
          <a:prstGeom prst="rect">
            <a:avLst/>
          </a:prstGeom>
          <a:solidFill>
            <a:schemeClr val="accent2"/>
          </a:solidFill>
          <a:ln w="9525" cap="flat" cmpd="sng" algn="ctr">
            <a:noFill/>
            <a:prstDash val="solid"/>
          </a:ln>
          <a:effectLst/>
        </p:spPr>
        <p:txBody>
          <a:bodyPr lIns="0" rIns="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600" dirty="0">
                <a:ln>
                  <a:solidFill>
                    <a:schemeClr val="bg1">
                      <a:alpha val="0"/>
                    </a:schemeClr>
                  </a:solidFill>
                </a:ln>
                <a:solidFill>
                  <a:schemeClr val="bg1">
                    <a:alpha val="99000"/>
                  </a:schemeClr>
                </a:solidFill>
                <a:ea typeface="Segoe UI" pitchFamily="34" charset="0"/>
                <a:cs typeface="Segoe UI" pitchFamily="34" charset="0"/>
              </a:rPr>
              <a:t>SQL Azure</a:t>
            </a:r>
          </a:p>
        </p:txBody>
      </p:sp>
      <p:sp>
        <p:nvSpPr>
          <p:cNvPr id="9" name="Rectangle 8"/>
          <p:cNvSpPr/>
          <p:nvPr/>
        </p:nvSpPr>
        <p:spPr>
          <a:xfrm>
            <a:off x="9849550" y="3590894"/>
            <a:ext cx="1638241" cy="457200"/>
          </a:xfrm>
          <a:prstGeom prst="rect">
            <a:avLst/>
          </a:prstGeom>
          <a:solidFill>
            <a:schemeClr val="accent2"/>
          </a:solidFill>
          <a:ln w="9525" cap="flat" cmpd="sng" algn="ctr">
            <a:noFill/>
            <a:prstDash val="solid"/>
          </a:ln>
          <a:effectLst/>
        </p:spPr>
        <p:txBody>
          <a:bodyPr lIns="0" rIns="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600" dirty="0">
                <a:ln>
                  <a:solidFill>
                    <a:schemeClr val="bg1">
                      <a:alpha val="0"/>
                    </a:schemeClr>
                  </a:solidFill>
                </a:ln>
                <a:solidFill>
                  <a:schemeClr val="bg1">
                    <a:alpha val="99000"/>
                  </a:schemeClr>
                </a:solidFill>
                <a:ea typeface="Segoe UI" pitchFamily="34" charset="0"/>
                <a:cs typeface="Segoe UI" pitchFamily="34" charset="0"/>
              </a:rPr>
              <a:t>WA Storage</a:t>
            </a:r>
          </a:p>
        </p:txBody>
      </p:sp>
      <p:sp>
        <p:nvSpPr>
          <p:cNvPr id="7" name="Rectangle 6"/>
          <p:cNvSpPr/>
          <p:nvPr/>
        </p:nvSpPr>
        <p:spPr>
          <a:xfrm>
            <a:off x="8667136" y="3015778"/>
            <a:ext cx="1638241" cy="457200"/>
          </a:xfrm>
          <a:prstGeom prst="rect">
            <a:avLst/>
          </a:prstGeom>
          <a:solidFill>
            <a:schemeClr val="accent2"/>
          </a:solidFill>
          <a:ln w="9525" cap="flat" cmpd="sng" algn="ctr">
            <a:noFill/>
            <a:prstDash val="solid"/>
          </a:ln>
          <a:effectLst/>
        </p:spPr>
        <p:txBody>
          <a:bodyPr lIns="0" rIns="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600" dirty="0">
                <a:ln>
                  <a:solidFill>
                    <a:schemeClr val="bg1">
                      <a:alpha val="0"/>
                    </a:schemeClr>
                  </a:solidFill>
                </a:ln>
                <a:solidFill>
                  <a:schemeClr val="bg1">
                    <a:alpha val="99000"/>
                  </a:schemeClr>
                </a:solidFill>
                <a:ea typeface="Segoe UI" pitchFamily="34" charset="0"/>
                <a:cs typeface="Segoe UI" pitchFamily="34" charset="0"/>
              </a:rPr>
              <a:t>Middle Tier</a:t>
            </a:r>
          </a:p>
        </p:txBody>
      </p:sp>
      <p:sp>
        <p:nvSpPr>
          <p:cNvPr id="10" name="TextBox 9"/>
          <p:cNvSpPr txBox="1"/>
          <p:nvPr/>
        </p:nvSpPr>
        <p:spPr>
          <a:xfrm>
            <a:off x="623778" y="3190899"/>
            <a:ext cx="1723933"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Client Response #1</a:t>
            </a:r>
          </a:p>
        </p:txBody>
      </p:sp>
      <p:sp>
        <p:nvSpPr>
          <p:cNvPr id="11" name="TextBox 10"/>
          <p:cNvSpPr txBox="1"/>
          <p:nvPr/>
        </p:nvSpPr>
        <p:spPr>
          <a:xfrm>
            <a:off x="623778" y="3443950"/>
            <a:ext cx="1586075"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Client </a:t>
            </a:r>
            <a:r>
              <a:rPr lang="en-US" sz="1600" dirty="0" smtClean="0">
                <a:ln>
                  <a:solidFill>
                    <a:schemeClr val="bg1">
                      <a:alpha val="0"/>
                    </a:schemeClr>
                  </a:solidFill>
                </a:ln>
                <a:gradFill>
                  <a:gsLst>
                    <a:gs pos="0">
                      <a:srgbClr val="595959"/>
                    </a:gs>
                    <a:gs pos="86000">
                      <a:srgbClr val="595959"/>
                    </a:gs>
                  </a:gsLst>
                  <a:lin ang="5400000" scaled="0"/>
                </a:gradFill>
              </a:rPr>
              <a:t>Request #2</a:t>
            </a:r>
            <a:endParaRPr lang="en-US" sz="1600" dirty="0">
              <a:ln>
                <a:solidFill>
                  <a:schemeClr val="bg1">
                    <a:alpha val="0"/>
                  </a:schemeClr>
                </a:solidFill>
              </a:ln>
              <a:gradFill>
                <a:gsLst>
                  <a:gs pos="0">
                    <a:srgbClr val="595959"/>
                  </a:gs>
                  <a:gs pos="86000">
                    <a:srgbClr val="595959"/>
                  </a:gs>
                </a:gsLst>
                <a:lin ang="5400000" scaled="0"/>
              </a:gradFill>
            </a:endParaRPr>
          </a:p>
        </p:txBody>
      </p:sp>
      <p:sp>
        <p:nvSpPr>
          <p:cNvPr id="12" name="TextBox 11"/>
          <p:cNvSpPr txBox="1"/>
          <p:nvPr/>
        </p:nvSpPr>
        <p:spPr>
          <a:xfrm>
            <a:off x="6184455" y="2563773"/>
            <a:ext cx="1375441"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“The  Work” #1</a:t>
            </a:r>
          </a:p>
        </p:txBody>
      </p:sp>
      <p:sp>
        <p:nvSpPr>
          <p:cNvPr id="13" name="TextBox 12"/>
          <p:cNvSpPr txBox="1"/>
          <p:nvPr/>
        </p:nvSpPr>
        <p:spPr>
          <a:xfrm>
            <a:off x="6184455" y="3182641"/>
            <a:ext cx="1150058"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Response #1</a:t>
            </a:r>
          </a:p>
        </p:txBody>
      </p:sp>
      <p:sp>
        <p:nvSpPr>
          <p:cNvPr id="16" name="Oval 15"/>
          <p:cNvSpPr/>
          <p:nvPr/>
        </p:nvSpPr>
        <p:spPr bwMode="auto">
          <a:xfrm>
            <a:off x="3275012" y="3118219"/>
            <a:ext cx="320040" cy="316468"/>
          </a:xfrm>
          <a:prstGeom prst="ellipse">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17" name="Oval 16"/>
          <p:cNvSpPr/>
          <p:nvPr/>
        </p:nvSpPr>
        <p:spPr bwMode="auto">
          <a:xfrm>
            <a:off x="5056515" y="3118219"/>
            <a:ext cx="320040" cy="316468"/>
          </a:xfrm>
          <a:prstGeom prst="ellipse">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cxnSp>
        <p:nvCxnSpPr>
          <p:cNvPr id="18" name="Straight Arrow Connector 17"/>
          <p:cNvCxnSpPr/>
          <p:nvPr/>
        </p:nvCxnSpPr>
        <p:spPr bwMode="auto">
          <a:xfrm>
            <a:off x="5457825" y="3015778"/>
            <a:ext cx="3209311" cy="0"/>
          </a:xfrm>
          <a:prstGeom prst="straightConnector1">
            <a:avLst/>
          </a:prstGeom>
          <a:ln w="25400">
            <a:solidFill>
              <a:schemeClr val="bg1">
                <a:lumMod val="50000"/>
              </a:schemeClr>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1" name="Straight Arrow Connector 20"/>
          <p:cNvCxnSpPr/>
          <p:nvPr/>
        </p:nvCxnSpPr>
        <p:spPr bwMode="auto">
          <a:xfrm>
            <a:off x="677917" y="3015778"/>
            <a:ext cx="2612138" cy="0"/>
          </a:xfrm>
          <a:prstGeom prst="straightConnector1">
            <a:avLst/>
          </a:prstGeom>
          <a:ln w="25400">
            <a:solidFill>
              <a:schemeClr val="bg1">
                <a:lumMod val="50000"/>
              </a:schemeClr>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3" name="Straight Arrow Connector 22"/>
          <p:cNvCxnSpPr/>
          <p:nvPr/>
        </p:nvCxnSpPr>
        <p:spPr bwMode="auto">
          <a:xfrm>
            <a:off x="677917" y="3130339"/>
            <a:ext cx="2612138" cy="0"/>
          </a:xfrm>
          <a:prstGeom prst="straightConnector1">
            <a:avLst/>
          </a:prstGeom>
          <a:ln w="25400">
            <a:solidFill>
              <a:schemeClr val="accent4"/>
            </a:solidFill>
            <a:headEnd type="triangle" w="med" len="med"/>
            <a:tailEnd type="none"/>
          </a:ln>
          <a:effectLst/>
        </p:spPr>
        <p:style>
          <a:lnRef idx="3">
            <a:schemeClr val="accent3"/>
          </a:lnRef>
          <a:fillRef idx="0">
            <a:schemeClr val="accent3"/>
          </a:fillRef>
          <a:effectRef idx="2">
            <a:schemeClr val="accent3"/>
          </a:effectRef>
          <a:fontRef idx="minor">
            <a:schemeClr val="tx1"/>
          </a:fontRef>
        </p:style>
      </p:cxnSp>
      <p:cxnSp>
        <p:nvCxnSpPr>
          <p:cNvPr id="24" name="Straight Arrow Connector 23"/>
          <p:cNvCxnSpPr/>
          <p:nvPr/>
        </p:nvCxnSpPr>
        <p:spPr bwMode="auto">
          <a:xfrm>
            <a:off x="677917" y="3750569"/>
            <a:ext cx="2612138" cy="0"/>
          </a:xfrm>
          <a:prstGeom prst="straightConnector1">
            <a:avLst/>
          </a:prstGeom>
          <a:ln w="25400">
            <a:solidFill>
              <a:schemeClr val="accent4">
                <a:lumMod val="75000"/>
              </a:schemeClr>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5" name="Straight Arrow Connector 24"/>
          <p:cNvCxnSpPr/>
          <p:nvPr/>
        </p:nvCxnSpPr>
        <p:spPr bwMode="auto">
          <a:xfrm>
            <a:off x="5457825" y="3130339"/>
            <a:ext cx="3209311" cy="0"/>
          </a:xfrm>
          <a:prstGeom prst="straightConnector1">
            <a:avLst/>
          </a:prstGeom>
          <a:ln w="25400">
            <a:solidFill>
              <a:schemeClr val="accent4"/>
            </a:solidFill>
            <a:headEnd type="triangle" w="med" len="med"/>
            <a:tailEnd type="none"/>
          </a:ln>
          <a:effectLst/>
        </p:spPr>
        <p:style>
          <a:lnRef idx="3">
            <a:schemeClr val="accent3"/>
          </a:lnRef>
          <a:fillRef idx="0">
            <a:schemeClr val="accent3"/>
          </a:fillRef>
          <a:effectRef idx="2">
            <a:schemeClr val="accent3"/>
          </a:effectRef>
          <a:fontRef idx="minor">
            <a:schemeClr val="tx1"/>
          </a:fontRef>
        </p:style>
      </p:cxnSp>
      <p:sp>
        <p:nvSpPr>
          <p:cNvPr id="28" name="TextBox 27"/>
          <p:cNvSpPr txBox="1"/>
          <p:nvPr/>
        </p:nvSpPr>
        <p:spPr>
          <a:xfrm>
            <a:off x="3115371" y="3463247"/>
            <a:ext cx="624082"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Thread</a:t>
            </a:r>
          </a:p>
        </p:txBody>
      </p:sp>
      <p:sp>
        <p:nvSpPr>
          <p:cNvPr id="29" name="TextBox 28"/>
          <p:cNvSpPr txBox="1"/>
          <p:nvPr/>
        </p:nvSpPr>
        <p:spPr>
          <a:xfrm>
            <a:off x="4941215" y="3463247"/>
            <a:ext cx="624082"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Thread</a:t>
            </a:r>
          </a:p>
        </p:txBody>
      </p:sp>
      <p:sp>
        <p:nvSpPr>
          <p:cNvPr id="33" name="TextBox 32"/>
          <p:cNvSpPr txBox="1"/>
          <p:nvPr/>
        </p:nvSpPr>
        <p:spPr>
          <a:xfrm>
            <a:off x="623778" y="3892938"/>
            <a:ext cx="1723933"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gradFill>
                  <a:gsLst>
                    <a:gs pos="0">
                      <a:srgbClr val="595959"/>
                    </a:gs>
                    <a:gs pos="86000">
                      <a:srgbClr val="595959"/>
                    </a:gs>
                  </a:gsLst>
                  <a:lin ang="5400000" scaled="0"/>
                </a:gradFill>
              </a:rPr>
              <a:t>Client </a:t>
            </a:r>
            <a:r>
              <a:rPr lang="en-US" sz="1600" dirty="0">
                <a:ln>
                  <a:solidFill>
                    <a:schemeClr val="bg1">
                      <a:alpha val="0"/>
                    </a:schemeClr>
                  </a:solidFill>
                </a:ln>
                <a:gradFill>
                  <a:gsLst>
                    <a:gs pos="0">
                      <a:srgbClr val="595959"/>
                    </a:gs>
                    <a:gs pos="86000">
                      <a:srgbClr val="595959"/>
                    </a:gs>
                  </a:gsLst>
                  <a:lin ang="5400000" scaled="0"/>
                </a:gradFill>
              </a:rPr>
              <a:t>Response</a:t>
            </a:r>
            <a:r>
              <a:rPr lang="en-US" sz="1600" dirty="0">
                <a:gradFill>
                  <a:gsLst>
                    <a:gs pos="0">
                      <a:srgbClr val="595959"/>
                    </a:gs>
                    <a:gs pos="86000">
                      <a:srgbClr val="595959"/>
                    </a:gs>
                  </a:gsLst>
                  <a:lin ang="5400000" scaled="0"/>
                </a:gradFill>
              </a:rPr>
              <a:t> </a:t>
            </a:r>
            <a:r>
              <a:rPr lang="en-US" sz="1600" dirty="0" smtClean="0">
                <a:gradFill>
                  <a:gsLst>
                    <a:gs pos="0">
                      <a:srgbClr val="595959"/>
                    </a:gs>
                    <a:gs pos="86000">
                      <a:srgbClr val="595959"/>
                    </a:gs>
                  </a:gsLst>
                  <a:lin ang="5400000" scaled="0"/>
                </a:gradFill>
              </a:rPr>
              <a:t>#2</a:t>
            </a:r>
            <a:endParaRPr lang="en-US" sz="1600" dirty="0">
              <a:gradFill>
                <a:gsLst>
                  <a:gs pos="0">
                    <a:srgbClr val="595959"/>
                  </a:gs>
                  <a:gs pos="86000">
                    <a:srgbClr val="595959"/>
                  </a:gs>
                </a:gsLst>
                <a:lin ang="5400000" scaled="0"/>
              </a:gradFill>
            </a:endParaRPr>
          </a:p>
        </p:txBody>
      </p:sp>
      <p:sp>
        <p:nvSpPr>
          <p:cNvPr id="34" name="TextBox 33"/>
          <p:cNvSpPr txBox="1"/>
          <p:nvPr/>
        </p:nvSpPr>
        <p:spPr>
          <a:xfrm>
            <a:off x="6184455" y="3475320"/>
            <a:ext cx="1375441"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“The  Work” </a:t>
            </a:r>
            <a:r>
              <a:rPr lang="en-US" sz="1600" dirty="0" smtClean="0">
                <a:ln>
                  <a:solidFill>
                    <a:schemeClr val="bg1">
                      <a:alpha val="0"/>
                    </a:schemeClr>
                  </a:solidFill>
                </a:ln>
                <a:gradFill>
                  <a:gsLst>
                    <a:gs pos="0">
                      <a:srgbClr val="595959"/>
                    </a:gs>
                    <a:gs pos="86000">
                      <a:srgbClr val="595959"/>
                    </a:gs>
                  </a:gsLst>
                  <a:lin ang="5400000" scaled="0"/>
                </a:gradFill>
              </a:rPr>
              <a:t>#2</a:t>
            </a:r>
            <a:endParaRPr lang="en-US" sz="1600" dirty="0">
              <a:ln>
                <a:solidFill>
                  <a:schemeClr val="bg1">
                    <a:alpha val="0"/>
                  </a:schemeClr>
                </a:solidFill>
              </a:ln>
              <a:gradFill>
                <a:gsLst>
                  <a:gs pos="0">
                    <a:srgbClr val="595959"/>
                  </a:gs>
                  <a:gs pos="86000">
                    <a:srgbClr val="595959"/>
                  </a:gs>
                </a:gsLst>
                <a:lin ang="5400000" scaled="0"/>
              </a:gradFill>
            </a:endParaRPr>
          </a:p>
        </p:txBody>
      </p:sp>
      <p:sp>
        <p:nvSpPr>
          <p:cNvPr id="35" name="TextBox 34"/>
          <p:cNvSpPr txBox="1"/>
          <p:nvPr/>
        </p:nvSpPr>
        <p:spPr>
          <a:xfrm>
            <a:off x="6184455" y="3892938"/>
            <a:ext cx="1150058"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Response</a:t>
            </a:r>
            <a:r>
              <a:rPr lang="en-US" sz="1600" dirty="0">
                <a:gradFill>
                  <a:gsLst>
                    <a:gs pos="0">
                      <a:srgbClr val="595959"/>
                    </a:gs>
                    <a:gs pos="86000">
                      <a:srgbClr val="595959"/>
                    </a:gs>
                  </a:gsLst>
                  <a:lin ang="5400000" scaled="0"/>
                </a:gradFill>
              </a:rPr>
              <a:t> </a:t>
            </a:r>
            <a:r>
              <a:rPr lang="en-US" sz="1600" dirty="0" smtClean="0">
                <a:gradFill>
                  <a:gsLst>
                    <a:gs pos="0">
                      <a:srgbClr val="595959"/>
                    </a:gs>
                    <a:gs pos="86000">
                      <a:srgbClr val="595959"/>
                    </a:gs>
                  </a:gsLst>
                  <a:lin ang="5400000" scaled="0"/>
                </a:gradFill>
              </a:rPr>
              <a:t>#2</a:t>
            </a:r>
            <a:endParaRPr lang="en-US" sz="1600" dirty="0">
              <a:gradFill>
                <a:gsLst>
                  <a:gs pos="0">
                    <a:srgbClr val="595959"/>
                  </a:gs>
                  <a:gs pos="86000">
                    <a:srgbClr val="595959"/>
                  </a:gs>
                </a:gsLst>
                <a:lin ang="5400000" scaled="0"/>
              </a:gradFill>
            </a:endParaRPr>
          </a:p>
        </p:txBody>
      </p:sp>
      <p:cxnSp>
        <p:nvCxnSpPr>
          <p:cNvPr id="36" name="Straight Arrow Connector 35"/>
          <p:cNvCxnSpPr/>
          <p:nvPr/>
        </p:nvCxnSpPr>
        <p:spPr bwMode="auto">
          <a:xfrm>
            <a:off x="5457825" y="3750569"/>
            <a:ext cx="3209311" cy="0"/>
          </a:xfrm>
          <a:prstGeom prst="straightConnector1">
            <a:avLst/>
          </a:prstGeom>
          <a:ln w="25400">
            <a:solidFill>
              <a:schemeClr val="accent4">
                <a:lumMod val="75000"/>
              </a:schemeClr>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37" name="Straight Arrow Connector 36"/>
          <p:cNvCxnSpPr/>
          <p:nvPr/>
        </p:nvCxnSpPr>
        <p:spPr bwMode="auto">
          <a:xfrm>
            <a:off x="5457825" y="3885815"/>
            <a:ext cx="3209311" cy="0"/>
          </a:xfrm>
          <a:prstGeom prst="straightConnector1">
            <a:avLst/>
          </a:prstGeom>
          <a:ln w="25400">
            <a:solidFill>
              <a:schemeClr val="accent4">
                <a:lumMod val="50000"/>
              </a:schemeClr>
            </a:solidFill>
            <a:headEnd type="triangle" w="med" len="med"/>
            <a:tailEnd type="none"/>
          </a:ln>
          <a:effectLst/>
        </p:spPr>
        <p:style>
          <a:lnRef idx="3">
            <a:schemeClr val="accent3"/>
          </a:lnRef>
          <a:fillRef idx="0">
            <a:schemeClr val="accent3"/>
          </a:fillRef>
          <a:effectRef idx="2">
            <a:schemeClr val="accent3"/>
          </a:effectRef>
          <a:fontRef idx="minor">
            <a:schemeClr val="tx1"/>
          </a:fontRef>
        </p:style>
      </p:cxnSp>
      <p:cxnSp>
        <p:nvCxnSpPr>
          <p:cNvPr id="38" name="Straight Arrow Connector 37"/>
          <p:cNvCxnSpPr/>
          <p:nvPr/>
        </p:nvCxnSpPr>
        <p:spPr bwMode="auto">
          <a:xfrm>
            <a:off x="677917" y="3885815"/>
            <a:ext cx="2597095" cy="0"/>
          </a:xfrm>
          <a:prstGeom prst="straightConnector1">
            <a:avLst/>
          </a:prstGeom>
          <a:ln w="25400">
            <a:solidFill>
              <a:schemeClr val="accent4">
                <a:lumMod val="50000"/>
              </a:schemeClr>
            </a:solidFill>
            <a:headEnd type="triangle" w="med" len="med"/>
            <a:tailEnd type="none"/>
          </a:ln>
          <a:effectLst/>
        </p:spPr>
        <p:style>
          <a:lnRef idx="3">
            <a:schemeClr val="accent3"/>
          </a:lnRef>
          <a:fillRef idx="0">
            <a:schemeClr val="accent3"/>
          </a:fillRef>
          <a:effectRef idx="2">
            <a:schemeClr val="accent3"/>
          </a:effectRef>
          <a:fontRef idx="minor">
            <a:schemeClr val="tx1"/>
          </a:fontRef>
        </p:style>
      </p:cxnSp>
      <p:sp>
        <p:nvSpPr>
          <p:cNvPr id="39" name="Rectangle 38"/>
          <p:cNvSpPr/>
          <p:nvPr/>
        </p:nvSpPr>
        <p:spPr>
          <a:xfrm>
            <a:off x="3809358" y="2809994"/>
            <a:ext cx="1085146" cy="1082944"/>
          </a:xfrm>
          <a:prstGeom prst="rect">
            <a:avLst/>
          </a:prstGeom>
          <a:solidFill>
            <a:schemeClr val="accent1"/>
          </a:solidFill>
          <a:ln w="9525" cap="flat" cmpd="sng" algn="ctr">
            <a:noFill/>
            <a:prstDash val="solid"/>
          </a:ln>
          <a:effectLst/>
        </p:spPr>
        <p:txBody>
          <a:bodyPr rtlCol="0" anchor="t" anchorCtr="0"/>
          <a:lstStyle/>
          <a:p>
            <a:pPr algn="ctr" defTabSz="1218936"/>
            <a:r>
              <a:rPr lang="en-US" sz="1500" dirty="0">
                <a:ln>
                  <a:solidFill>
                    <a:schemeClr val="bg1">
                      <a:alpha val="0"/>
                    </a:schemeClr>
                  </a:solidFill>
                </a:ln>
                <a:solidFill>
                  <a:schemeClr val="bg1">
                    <a:alpha val="99000"/>
                  </a:schemeClr>
                </a:solidFill>
                <a:ea typeface="Segoe UI" pitchFamily="34" charset="0"/>
                <a:cs typeface="Segoe UI" pitchFamily="34" charset="0"/>
              </a:rPr>
              <a:t>Context</a:t>
            </a:r>
          </a:p>
        </p:txBody>
      </p:sp>
      <p:sp>
        <p:nvSpPr>
          <p:cNvPr id="40" name="Pentagon 39"/>
          <p:cNvSpPr/>
          <p:nvPr/>
        </p:nvSpPr>
        <p:spPr bwMode="auto">
          <a:xfrm>
            <a:off x="4166555" y="3162153"/>
            <a:ext cx="370751" cy="228600"/>
          </a:xfrm>
          <a:prstGeom prst="homePlate">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41" name="Pentagon 40"/>
          <p:cNvSpPr/>
          <p:nvPr/>
        </p:nvSpPr>
        <p:spPr bwMode="auto">
          <a:xfrm>
            <a:off x="4156306" y="3543153"/>
            <a:ext cx="370751" cy="228600"/>
          </a:xfrm>
          <a:prstGeom prst="homePlate">
            <a:avLst/>
          </a:prstGeom>
          <a:solidFill>
            <a:schemeClr val="accent4">
              <a:lumMod val="40000"/>
              <a:lumOff val="6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42" name="Content Placeholder 3"/>
          <p:cNvSpPr txBox="1">
            <a:spLocks/>
          </p:cNvSpPr>
          <p:nvPr/>
        </p:nvSpPr>
        <p:spPr>
          <a:xfrm>
            <a:off x="519112" y="4276780"/>
            <a:ext cx="11149013" cy="2085186"/>
          </a:xfrm>
          <a:prstGeom prst="rect">
            <a:avLst/>
          </a:prstGeom>
        </p:spPr>
        <p:txBody>
          <a:bodyPr vert="horz" wrap="square" lIns="0" tIns="0" rIns="0" bIns="0" rtlCol="0">
            <a:spAutoFit/>
          </a:bodyPr>
          <a:lstStyle>
            <a:lvl1pPr marL="3175" indent="0" algn="l" defTabSz="914363" rtl="0" eaLnBrk="1" latinLnBrk="0" hangingPunct="1">
              <a:lnSpc>
                <a:spcPct val="100000"/>
              </a:lnSpc>
              <a:spcBef>
                <a:spcPts val="0"/>
              </a:spcBef>
              <a:spcAft>
                <a:spcPts val="900"/>
              </a:spcAft>
              <a:buSzPct val="80000"/>
              <a:buFont typeface="Arial" pitchFamily="34" charset="0"/>
              <a:buNone/>
              <a:defRPr sz="4000" kern="1200" spc="-100" baseline="0">
                <a:ln>
                  <a:solidFill>
                    <a:schemeClr val="bg1">
                      <a:alpha val="0"/>
                    </a:schemeClr>
                  </a:solidFill>
                </a:ln>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100000"/>
              </a:lnSpc>
              <a:spcBef>
                <a:spcPts val="0"/>
              </a:spcBef>
              <a:buSzPct val="80000"/>
              <a:buFont typeface="Arial" pitchFamily="34" charset="0"/>
              <a:buNone/>
              <a:defRPr sz="2000" kern="1200" spc="-50" baseline="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100000"/>
              </a:lnSpc>
              <a:spcBef>
                <a:spcPts val="300"/>
              </a:spcBef>
              <a:buSzPct val="80000"/>
              <a:buFontTx/>
              <a:buBlip>
                <a:blip r:embed="rId2"/>
              </a:buBlip>
              <a:defRPr sz="2400" kern="1200">
                <a:ln>
                  <a:solidFill>
                    <a:schemeClr val="bg1">
                      <a:alpha val="0"/>
                    </a:schemeClr>
                  </a:solidFill>
                </a:ln>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100000"/>
              </a:lnSpc>
              <a:spcBef>
                <a:spcPts val="300"/>
              </a:spcBef>
              <a:buSzPct val="80000"/>
              <a:buFontTx/>
              <a:buBlip>
                <a:blip r:embed="rId2"/>
              </a:buBlip>
              <a:defRPr sz="2000" kern="1200">
                <a:ln>
                  <a:solidFill>
                    <a:schemeClr val="bg1">
                      <a:alpha val="0"/>
                    </a:schemeClr>
                  </a:solidFill>
                </a:ln>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100000"/>
              </a:lnSpc>
              <a:spcBef>
                <a:spcPts val="300"/>
              </a:spcBef>
              <a:buSzPct val="80000"/>
              <a:buFontTx/>
              <a:buBlip>
                <a:blip r:embed="rId2"/>
              </a:buBlip>
              <a:defRPr sz="2000" kern="1200">
                <a:ln>
                  <a:solidFill>
                    <a:schemeClr val="bg1">
                      <a:alpha val="0"/>
                    </a:schemeClr>
                  </a:solidFill>
                </a:ln>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spcAft>
                <a:spcPts val="600"/>
              </a:spcAft>
            </a:pPr>
            <a:r>
              <a:rPr lang="en-IN" sz="2800" spc="-100" dirty="0">
                <a:solidFill>
                  <a:srgbClr val="595959">
                    <a:alpha val="99000"/>
                  </a:srgbClr>
                </a:solidFill>
                <a:latin typeface="Segoe UI Light" pitchFamily="34" charset="0"/>
              </a:rPr>
              <a:t>This approach scales well</a:t>
            </a:r>
          </a:p>
          <a:p>
            <a:pPr lvl="1"/>
            <a:r>
              <a:rPr lang="en-IN" sz="1800" dirty="0">
                <a:ln>
                  <a:solidFill>
                    <a:srgbClr val="FFFFFF">
                      <a:alpha val="0"/>
                    </a:srgbClr>
                  </a:solidFill>
                </a:ln>
              </a:rPr>
              <a:t>Client requests tracked explicitly in app’s data structures</a:t>
            </a:r>
          </a:p>
          <a:p>
            <a:pPr lvl="1"/>
            <a:r>
              <a:rPr lang="en-IN" sz="1800" dirty="0">
                <a:ln>
                  <a:solidFill>
                    <a:srgbClr val="FFFFFF">
                      <a:alpha val="0"/>
                    </a:srgbClr>
                  </a:solidFill>
                </a:ln>
              </a:rPr>
              <a:t>Threads never block while there is work to be done</a:t>
            </a:r>
          </a:p>
          <a:p>
            <a:pPr lvl="1"/>
            <a:r>
              <a:rPr lang="en-IN" sz="1800" dirty="0">
                <a:ln>
                  <a:solidFill>
                    <a:srgbClr val="FFFFFF">
                      <a:alpha val="0"/>
                    </a:srgbClr>
                  </a:solidFill>
                </a:ln>
              </a:rPr>
              <a:t>Each thread can handle possibly many concurrent requests</a:t>
            </a:r>
          </a:p>
          <a:p>
            <a:pPr lvl="1"/>
            <a:endParaRPr lang="en-IN" sz="1800" dirty="0">
              <a:ln>
                <a:solidFill>
                  <a:srgbClr val="FFFFFF">
                    <a:alpha val="0"/>
                  </a:srgbClr>
                </a:solidFill>
              </a:ln>
            </a:endParaRPr>
          </a:p>
          <a:p>
            <a:pPr lvl="0">
              <a:spcAft>
                <a:spcPts val="600"/>
              </a:spcAft>
            </a:pPr>
            <a:r>
              <a:rPr lang="en-IN" sz="2800" dirty="0">
                <a:solidFill>
                  <a:srgbClr val="595959">
                    <a:alpha val="99000"/>
                  </a:srgbClr>
                </a:solidFill>
              </a:rPr>
              <a:t>But bookkeeping &amp; synchronization can be difficult…</a:t>
            </a:r>
            <a:endParaRPr lang="en-US" sz="2800" dirty="0">
              <a:solidFill>
                <a:srgbClr val="595959">
                  <a:alpha val="99000"/>
                </a:srgbClr>
              </a:solidFill>
            </a:endParaRPr>
          </a:p>
        </p:txBody>
      </p:sp>
    </p:spTree>
    <p:extLst>
      <p:ext uri="{BB962C8B-B14F-4D97-AF65-F5344CB8AC3E}">
        <p14:creationId xmlns:p14="http://schemas.microsoft.com/office/powerpoint/2010/main" val="25594977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par>
                                <p:cTn id="40" presetID="10" presetClass="exit" presetSubtype="0" fill="hold" grpId="1" nodeType="withEffect">
                                  <p:stCondLst>
                                    <p:cond delay="0"/>
                                  </p:stCondLst>
                                  <p:childTnLst>
                                    <p:animEffect transition="out" filter="fade">
                                      <p:cBhvr>
                                        <p:cTn id="41" dur="500"/>
                                        <p:tgtEl>
                                          <p:spTgt spid="16"/>
                                        </p:tgtEl>
                                      </p:cBhvr>
                                    </p:animEffect>
                                    <p:set>
                                      <p:cBhvr>
                                        <p:cTn id="42" dur="1" fill="hold">
                                          <p:stCondLst>
                                            <p:cond delay="499"/>
                                          </p:stCondLst>
                                        </p:cTn>
                                        <p:tgtEl>
                                          <p:spTgt spid="16"/>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28"/>
                                        </p:tgtEl>
                                      </p:cBhvr>
                                    </p:animEffect>
                                    <p:set>
                                      <p:cBhvr>
                                        <p:cTn id="45" dur="1" fill="hold">
                                          <p:stCondLst>
                                            <p:cond delay="499"/>
                                          </p:stCondLst>
                                        </p:cTn>
                                        <p:tgtEl>
                                          <p:spTgt spid="28"/>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500"/>
                                        <p:tgtEl>
                                          <p:spTgt spid="12"/>
                                        </p:tgtEl>
                                      </p:cBhvr>
                                    </p:animEffect>
                                  </p:childTnLst>
                                </p:cTn>
                              </p:par>
                              <p:par>
                                <p:cTn id="51" presetID="10"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500"/>
                                        <p:tgtEl>
                                          <p:spTgt spid="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500"/>
                                        <p:tgtEl>
                                          <p:spTgt spid="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500"/>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500"/>
                                        <p:tgtEl>
                                          <p:spTgt spid="18"/>
                                        </p:tgtEl>
                                      </p:cBhvr>
                                    </p:animEffect>
                                    <p:set>
                                      <p:cBhvr>
                                        <p:cTn id="67" dur="1" fill="hold">
                                          <p:stCondLst>
                                            <p:cond delay="499"/>
                                          </p:stCondLst>
                                        </p:cTn>
                                        <p:tgtEl>
                                          <p:spTgt spid="18"/>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12"/>
                                        </p:tgtEl>
                                      </p:cBhvr>
                                    </p:animEffect>
                                    <p:set>
                                      <p:cBhvr>
                                        <p:cTn id="70" dur="1" fill="hold">
                                          <p:stCondLst>
                                            <p:cond delay="499"/>
                                          </p:stCondLst>
                                        </p:cTn>
                                        <p:tgtEl>
                                          <p:spTgt spid="12"/>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fade">
                                      <p:cBhvr>
                                        <p:cTn id="75" dur="500"/>
                                        <p:tgtEl>
                                          <p:spTgt spid="39"/>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fade">
                                      <p:cBhvr>
                                        <p:cTn id="80" dur="500"/>
                                        <p:tgtEl>
                                          <p:spTgt spid="40"/>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xit" presetSubtype="0" fill="hold" grpId="1" nodeType="clickEffect">
                                  <p:stCondLst>
                                    <p:cond delay="0"/>
                                  </p:stCondLst>
                                  <p:childTnLst>
                                    <p:animEffect transition="out" filter="fade">
                                      <p:cBhvr>
                                        <p:cTn id="84" dur="500"/>
                                        <p:tgtEl>
                                          <p:spTgt spid="29"/>
                                        </p:tgtEl>
                                      </p:cBhvr>
                                    </p:animEffect>
                                    <p:set>
                                      <p:cBhvr>
                                        <p:cTn id="85" dur="1" fill="hold">
                                          <p:stCondLst>
                                            <p:cond delay="499"/>
                                          </p:stCondLst>
                                        </p:cTn>
                                        <p:tgtEl>
                                          <p:spTgt spid="29"/>
                                        </p:tgtEl>
                                        <p:attrNameLst>
                                          <p:attrName>style.visibility</p:attrName>
                                        </p:attrNameLst>
                                      </p:cBhvr>
                                      <p:to>
                                        <p:strVal val="hidden"/>
                                      </p:to>
                                    </p:set>
                                  </p:childTnLst>
                                </p:cTn>
                              </p:par>
                              <p:par>
                                <p:cTn id="86" presetID="10" presetClass="exit" presetSubtype="0" fill="hold" grpId="1" nodeType="withEffect">
                                  <p:stCondLst>
                                    <p:cond delay="0"/>
                                  </p:stCondLst>
                                  <p:childTnLst>
                                    <p:animEffect transition="out" filter="fade">
                                      <p:cBhvr>
                                        <p:cTn id="87" dur="500"/>
                                        <p:tgtEl>
                                          <p:spTgt spid="17"/>
                                        </p:tgtEl>
                                      </p:cBhvr>
                                    </p:animEffect>
                                    <p:set>
                                      <p:cBhvr>
                                        <p:cTn id="88" dur="1" fill="hold">
                                          <p:stCondLst>
                                            <p:cond delay="499"/>
                                          </p:stCondLst>
                                        </p:cTn>
                                        <p:tgtEl>
                                          <p:spTgt spid="17"/>
                                        </p:tgtEl>
                                        <p:attrNameLst>
                                          <p:attrName>style.visibility</p:attrName>
                                        </p:attrNameLst>
                                      </p:cBhvr>
                                      <p:to>
                                        <p:strVal val="hidden"/>
                                      </p:to>
                                    </p:set>
                                  </p:childTnLst>
                                </p:cTn>
                              </p:par>
                              <p:par>
                                <p:cTn id="89" presetID="10" presetClass="entr" presetSubtype="0" fill="hold" grpId="2" nodeType="withEffect">
                                  <p:stCondLst>
                                    <p:cond delay="0"/>
                                  </p:stCondLst>
                                  <p:childTnLst>
                                    <p:set>
                                      <p:cBhvr>
                                        <p:cTn id="90" dur="1" fill="hold">
                                          <p:stCondLst>
                                            <p:cond delay="0"/>
                                          </p:stCondLst>
                                        </p:cTn>
                                        <p:tgtEl>
                                          <p:spTgt spid="16"/>
                                        </p:tgtEl>
                                        <p:attrNameLst>
                                          <p:attrName>style.visibility</p:attrName>
                                        </p:attrNameLst>
                                      </p:cBhvr>
                                      <p:to>
                                        <p:strVal val="visible"/>
                                      </p:to>
                                    </p:set>
                                    <p:animEffect transition="in" filter="fade">
                                      <p:cBhvr>
                                        <p:cTn id="91" dur="500"/>
                                        <p:tgtEl>
                                          <p:spTgt spid="16"/>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24"/>
                                        </p:tgtEl>
                                        <p:attrNameLst>
                                          <p:attrName>style.visibility</p:attrName>
                                        </p:attrNameLst>
                                      </p:cBhvr>
                                      <p:to>
                                        <p:strVal val="visible"/>
                                      </p:to>
                                    </p:set>
                                    <p:animEffect transition="in" filter="fade">
                                      <p:cBhvr>
                                        <p:cTn id="96" dur="500"/>
                                        <p:tgtEl>
                                          <p:spTgt spid="24"/>
                                        </p:tgtEl>
                                      </p:cBhvr>
                                    </p:animEffect>
                                  </p:childTnLst>
                                </p:cTn>
                              </p:par>
                              <p:par>
                                <p:cTn id="97" presetID="10" presetClass="entr" presetSubtype="0" fill="hold" grpId="2" nodeType="withEffect">
                                  <p:stCondLst>
                                    <p:cond delay="0"/>
                                  </p:stCondLst>
                                  <p:childTnLst>
                                    <p:set>
                                      <p:cBhvr>
                                        <p:cTn id="98" dur="1" fill="hold">
                                          <p:stCondLst>
                                            <p:cond delay="0"/>
                                          </p:stCondLst>
                                        </p:cTn>
                                        <p:tgtEl>
                                          <p:spTgt spid="28"/>
                                        </p:tgtEl>
                                        <p:attrNameLst>
                                          <p:attrName>style.visibility</p:attrName>
                                        </p:attrNameLst>
                                      </p:cBhvr>
                                      <p:to>
                                        <p:strVal val="visible"/>
                                      </p:to>
                                    </p:set>
                                    <p:animEffect transition="in" filter="fade">
                                      <p:cBhvr>
                                        <p:cTn id="99" dur="500"/>
                                        <p:tgtEl>
                                          <p:spTgt spid="28"/>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11"/>
                                        </p:tgtEl>
                                        <p:attrNameLst>
                                          <p:attrName>style.visibility</p:attrName>
                                        </p:attrNameLst>
                                      </p:cBhvr>
                                      <p:to>
                                        <p:strVal val="visible"/>
                                      </p:to>
                                    </p:set>
                                    <p:animEffect transition="in" filter="fade">
                                      <p:cBhvr>
                                        <p:cTn id="104" dur="500"/>
                                        <p:tgtEl>
                                          <p:spTgt spid="11"/>
                                        </p:tgtEl>
                                      </p:cBhvr>
                                    </p:animEffect>
                                  </p:childTnLst>
                                </p:cTn>
                              </p:par>
                              <p:par>
                                <p:cTn id="105" presetID="10" presetClass="entr" presetSubtype="0" fill="hold" grpId="2" nodeType="withEffect">
                                  <p:stCondLst>
                                    <p:cond delay="0"/>
                                  </p:stCondLst>
                                  <p:childTnLst>
                                    <p:set>
                                      <p:cBhvr>
                                        <p:cTn id="106" dur="1" fill="hold">
                                          <p:stCondLst>
                                            <p:cond delay="0"/>
                                          </p:stCondLst>
                                        </p:cTn>
                                        <p:tgtEl>
                                          <p:spTgt spid="17"/>
                                        </p:tgtEl>
                                        <p:attrNameLst>
                                          <p:attrName>style.visibility</p:attrName>
                                        </p:attrNameLst>
                                      </p:cBhvr>
                                      <p:to>
                                        <p:strVal val="visible"/>
                                      </p:to>
                                    </p:set>
                                    <p:animEffect transition="in" filter="fade">
                                      <p:cBhvr>
                                        <p:cTn id="107" dur="500"/>
                                        <p:tgtEl>
                                          <p:spTgt spid="17"/>
                                        </p:tgtEl>
                                      </p:cBhvr>
                                    </p:animEffect>
                                  </p:childTnLst>
                                </p:cTn>
                              </p:par>
                              <p:par>
                                <p:cTn id="108" presetID="10" presetClass="exit" presetSubtype="0" fill="hold" grpId="3" nodeType="withEffect">
                                  <p:stCondLst>
                                    <p:cond delay="0"/>
                                  </p:stCondLst>
                                  <p:childTnLst>
                                    <p:animEffect transition="out" filter="fade">
                                      <p:cBhvr>
                                        <p:cTn id="109" dur="500"/>
                                        <p:tgtEl>
                                          <p:spTgt spid="16"/>
                                        </p:tgtEl>
                                      </p:cBhvr>
                                    </p:animEffect>
                                    <p:set>
                                      <p:cBhvr>
                                        <p:cTn id="110" dur="1" fill="hold">
                                          <p:stCondLst>
                                            <p:cond delay="499"/>
                                          </p:stCondLst>
                                        </p:cTn>
                                        <p:tgtEl>
                                          <p:spTgt spid="16"/>
                                        </p:tgtEl>
                                        <p:attrNameLst>
                                          <p:attrName>style.visibility</p:attrName>
                                        </p:attrNameLst>
                                      </p:cBhvr>
                                      <p:to>
                                        <p:strVal val="hidden"/>
                                      </p:to>
                                    </p:set>
                                  </p:childTnLst>
                                </p:cTn>
                              </p:par>
                              <p:par>
                                <p:cTn id="111" presetID="10" presetClass="exit" presetSubtype="0" fill="hold" grpId="3" nodeType="withEffect">
                                  <p:stCondLst>
                                    <p:cond delay="0"/>
                                  </p:stCondLst>
                                  <p:childTnLst>
                                    <p:animEffect transition="out" filter="fade">
                                      <p:cBhvr>
                                        <p:cTn id="112" dur="500"/>
                                        <p:tgtEl>
                                          <p:spTgt spid="28"/>
                                        </p:tgtEl>
                                      </p:cBhvr>
                                    </p:animEffect>
                                    <p:set>
                                      <p:cBhvr>
                                        <p:cTn id="113" dur="1" fill="hold">
                                          <p:stCondLst>
                                            <p:cond delay="499"/>
                                          </p:stCondLst>
                                        </p:cTn>
                                        <p:tgtEl>
                                          <p:spTgt spid="28"/>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34"/>
                                        </p:tgtEl>
                                        <p:attrNameLst>
                                          <p:attrName>style.visibility</p:attrName>
                                        </p:attrNameLst>
                                      </p:cBhvr>
                                      <p:to>
                                        <p:strVal val="visible"/>
                                      </p:to>
                                    </p:set>
                                    <p:animEffect transition="in" filter="fade">
                                      <p:cBhvr>
                                        <p:cTn id="118" dur="500"/>
                                        <p:tgtEl>
                                          <p:spTgt spid="34"/>
                                        </p:tgtEl>
                                      </p:cBhvr>
                                    </p:animEffect>
                                  </p:childTnLst>
                                </p:cTn>
                              </p:par>
                              <p:par>
                                <p:cTn id="119" presetID="10" presetClass="entr" presetSubtype="0" fill="hold" nodeType="withEffect">
                                  <p:stCondLst>
                                    <p:cond delay="0"/>
                                  </p:stCondLst>
                                  <p:childTnLst>
                                    <p:set>
                                      <p:cBhvr>
                                        <p:cTn id="120" dur="1" fill="hold">
                                          <p:stCondLst>
                                            <p:cond delay="0"/>
                                          </p:stCondLst>
                                        </p:cTn>
                                        <p:tgtEl>
                                          <p:spTgt spid="36"/>
                                        </p:tgtEl>
                                        <p:attrNameLst>
                                          <p:attrName>style.visibility</p:attrName>
                                        </p:attrNameLst>
                                      </p:cBhvr>
                                      <p:to>
                                        <p:strVal val="visible"/>
                                      </p:to>
                                    </p:set>
                                    <p:animEffect transition="in" filter="fade">
                                      <p:cBhvr>
                                        <p:cTn id="121" dur="500"/>
                                        <p:tgtEl>
                                          <p:spTgt spid="36"/>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xit" presetSubtype="0" fill="hold" grpId="1" nodeType="clickEffect">
                                  <p:stCondLst>
                                    <p:cond delay="0"/>
                                  </p:stCondLst>
                                  <p:childTnLst>
                                    <p:animEffect transition="out" filter="fade">
                                      <p:cBhvr>
                                        <p:cTn id="125" dur="500"/>
                                        <p:tgtEl>
                                          <p:spTgt spid="34"/>
                                        </p:tgtEl>
                                      </p:cBhvr>
                                    </p:animEffect>
                                    <p:set>
                                      <p:cBhvr>
                                        <p:cTn id="126" dur="1" fill="hold">
                                          <p:stCondLst>
                                            <p:cond delay="499"/>
                                          </p:stCondLst>
                                        </p:cTn>
                                        <p:tgtEl>
                                          <p:spTgt spid="34"/>
                                        </p:tgtEl>
                                        <p:attrNameLst>
                                          <p:attrName>style.visibility</p:attrName>
                                        </p:attrNameLst>
                                      </p:cBhvr>
                                      <p:to>
                                        <p:strVal val="hidden"/>
                                      </p:to>
                                    </p:set>
                                  </p:childTnLst>
                                </p:cTn>
                              </p:par>
                              <p:par>
                                <p:cTn id="127" presetID="10" presetClass="exit" presetSubtype="0" fill="hold" nodeType="withEffect">
                                  <p:stCondLst>
                                    <p:cond delay="0"/>
                                  </p:stCondLst>
                                  <p:childTnLst>
                                    <p:animEffect transition="out" filter="fade">
                                      <p:cBhvr>
                                        <p:cTn id="128" dur="500"/>
                                        <p:tgtEl>
                                          <p:spTgt spid="36"/>
                                        </p:tgtEl>
                                      </p:cBhvr>
                                    </p:animEffect>
                                    <p:set>
                                      <p:cBhvr>
                                        <p:cTn id="129" dur="1" fill="hold">
                                          <p:stCondLst>
                                            <p:cond delay="499"/>
                                          </p:stCondLst>
                                        </p:cTn>
                                        <p:tgtEl>
                                          <p:spTgt spid="36"/>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41"/>
                                        </p:tgtEl>
                                        <p:attrNameLst>
                                          <p:attrName>style.visibility</p:attrName>
                                        </p:attrNameLst>
                                      </p:cBhvr>
                                      <p:to>
                                        <p:strVal val="visible"/>
                                      </p:to>
                                    </p:set>
                                    <p:animEffect transition="in" filter="fade">
                                      <p:cBhvr>
                                        <p:cTn id="134" dur="500"/>
                                        <p:tgtEl>
                                          <p:spTgt spid="41"/>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fade">
                                      <p:cBhvr>
                                        <p:cTn id="139" dur="500"/>
                                        <p:tgtEl>
                                          <p:spTgt spid="35"/>
                                        </p:tgtEl>
                                      </p:cBhvr>
                                    </p:animEffect>
                                  </p:childTnLst>
                                </p:cTn>
                              </p:par>
                              <p:par>
                                <p:cTn id="140" presetID="10" presetClass="entr" presetSubtype="0" fill="hold" nodeType="withEffect">
                                  <p:stCondLst>
                                    <p:cond delay="0"/>
                                  </p:stCondLst>
                                  <p:childTnLst>
                                    <p:set>
                                      <p:cBhvr>
                                        <p:cTn id="141" dur="1" fill="hold">
                                          <p:stCondLst>
                                            <p:cond delay="0"/>
                                          </p:stCondLst>
                                        </p:cTn>
                                        <p:tgtEl>
                                          <p:spTgt spid="37"/>
                                        </p:tgtEl>
                                        <p:attrNameLst>
                                          <p:attrName>style.visibility</p:attrName>
                                        </p:attrNameLst>
                                      </p:cBhvr>
                                      <p:to>
                                        <p:strVal val="visible"/>
                                      </p:to>
                                    </p:set>
                                    <p:animEffect transition="in" filter="fade">
                                      <p:cBhvr>
                                        <p:cTn id="142" dur="500"/>
                                        <p:tgtEl>
                                          <p:spTgt spid="37"/>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xit" presetSubtype="0" fill="hold" grpId="1" nodeType="clickEffect">
                                  <p:stCondLst>
                                    <p:cond delay="0"/>
                                  </p:stCondLst>
                                  <p:childTnLst>
                                    <p:animEffect transition="out" filter="fade">
                                      <p:cBhvr>
                                        <p:cTn id="146" dur="500"/>
                                        <p:tgtEl>
                                          <p:spTgt spid="35"/>
                                        </p:tgtEl>
                                      </p:cBhvr>
                                    </p:animEffect>
                                    <p:set>
                                      <p:cBhvr>
                                        <p:cTn id="147" dur="1" fill="hold">
                                          <p:stCondLst>
                                            <p:cond delay="499"/>
                                          </p:stCondLst>
                                        </p:cTn>
                                        <p:tgtEl>
                                          <p:spTgt spid="35"/>
                                        </p:tgtEl>
                                        <p:attrNameLst>
                                          <p:attrName>style.visibility</p:attrName>
                                        </p:attrNameLst>
                                      </p:cBhvr>
                                      <p:to>
                                        <p:strVal val="hidden"/>
                                      </p:to>
                                    </p:set>
                                  </p:childTnLst>
                                </p:cTn>
                              </p:par>
                              <p:par>
                                <p:cTn id="148" presetID="10" presetClass="exit" presetSubtype="0" fill="hold" nodeType="withEffect">
                                  <p:stCondLst>
                                    <p:cond delay="0"/>
                                  </p:stCondLst>
                                  <p:childTnLst>
                                    <p:animEffect transition="out" filter="fade">
                                      <p:cBhvr>
                                        <p:cTn id="149" dur="500"/>
                                        <p:tgtEl>
                                          <p:spTgt spid="37"/>
                                        </p:tgtEl>
                                      </p:cBhvr>
                                    </p:animEffect>
                                    <p:set>
                                      <p:cBhvr>
                                        <p:cTn id="150" dur="1" fill="hold">
                                          <p:stCondLst>
                                            <p:cond delay="499"/>
                                          </p:stCondLst>
                                        </p:cTn>
                                        <p:tgtEl>
                                          <p:spTgt spid="37"/>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10" presetClass="exit" presetSubtype="0" fill="hold" grpId="2" nodeType="clickEffect">
                                  <p:stCondLst>
                                    <p:cond delay="0"/>
                                  </p:stCondLst>
                                  <p:childTnLst>
                                    <p:animEffect transition="out" filter="fade">
                                      <p:cBhvr>
                                        <p:cTn id="154" dur="500"/>
                                        <p:tgtEl>
                                          <p:spTgt spid="29"/>
                                        </p:tgtEl>
                                      </p:cBhvr>
                                    </p:animEffect>
                                    <p:set>
                                      <p:cBhvr>
                                        <p:cTn id="155" dur="1" fill="hold">
                                          <p:stCondLst>
                                            <p:cond delay="499"/>
                                          </p:stCondLst>
                                        </p:cTn>
                                        <p:tgtEl>
                                          <p:spTgt spid="29"/>
                                        </p:tgtEl>
                                        <p:attrNameLst>
                                          <p:attrName>style.visibility</p:attrName>
                                        </p:attrNameLst>
                                      </p:cBhvr>
                                      <p:to>
                                        <p:strVal val="hidden"/>
                                      </p:to>
                                    </p:set>
                                  </p:childTnLst>
                                </p:cTn>
                              </p:par>
                              <p:par>
                                <p:cTn id="156" presetID="10" presetClass="exit" presetSubtype="0" fill="hold" grpId="3" nodeType="withEffect">
                                  <p:stCondLst>
                                    <p:cond delay="0"/>
                                  </p:stCondLst>
                                  <p:childTnLst>
                                    <p:animEffect transition="out" filter="fade">
                                      <p:cBhvr>
                                        <p:cTn id="157" dur="500"/>
                                        <p:tgtEl>
                                          <p:spTgt spid="17"/>
                                        </p:tgtEl>
                                      </p:cBhvr>
                                    </p:animEffect>
                                    <p:set>
                                      <p:cBhvr>
                                        <p:cTn id="158" dur="1" fill="hold">
                                          <p:stCondLst>
                                            <p:cond delay="499"/>
                                          </p:stCondLst>
                                        </p:cTn>
                                        <p:tgtEl>
                                          <p:spTgt spid="17"/>
                                        </p:tgtEl>
                                        <p:attrNameLst>
                                          <p:attrName>style.visibility</p:attrName>
                                        </p:attrNameLst>
                                      </p:cBhvr>
                                      <p:to>
                                        <p:strVal val="hidden"/>
                                      </p:to>
                                    </p:set>
                                  </p:childTnLst>
                                </p:cTn>
                              </p:par>
                              <p:par>
                                <p:cTn id="159" presetID="10" presetClass="entr" presetSubtype="0" fill="hold" grpId="4" nodeType="withEffect">
                                  <p:stCondLst>
                                    <p:cond delay="0"/>
                                  </p:stCondLst>
                                  <p:childTnLst>
                                    <p:set>
                                      <p:cBhvr>
                                        <p:cTn id="160" dur="1" fill="hold">
                                          <p:stCondLst>
                                            <p:cond delay="0"/>
                                          </p:stCondLst>
                                        </p:cTn>
                                        <p:tgtEl>
                                          <p:spTgt spid="16"/>
                                        </p:tgtEl>
                                        <p:attrNameLst>
                                          <p:attrName>style.visibility</p:attrName>
                                        </p:attrNameLst>
                                      </p:cBhvr>
                                      <p:to>
                                        <p:strVal val="visible"/>
                                      </p:to>
                                    </p:set>
                                    <p:animEffect transition="in" filter="fade">
                                      <p:cBhvr>
                                        <p:cTn id="161" dur="500"/>
                                        <p:tgtEl>
                                          <p:spTgt spid="16"/>
                                        </p:tgtEl>
                                      </p:cBhvr>
                                    </p:animEffect>
                                  </p:childTnLst>
                                </p:cTn>
                              </p:par>
                              <p:par>
                                <p:cTn id="162" presetID="10" presetClass="entr" presetSubtype="0" fill="hold" grpId="4" nodeType="withEffect">
                                  <p:stCondLst>
                                    <p:cond delay="0"/>
                                  </p:stCondLst>
                                  <p:childTnLst>
                                    <p:set>
                                      <p:cBhvr>
                                        <p:cTn id="163" dur="1" fill="hold">
                                          <p:stCondLst>
                                            <p:cond delay="0"/>
                                          </p:stCondLst>
                                        </p:cTn>
                                        <p:tgtEl>
                                          <p:spTgt spid="28"/>
                                        </p:tgtEl>
                                        <p:attrNameLst>
                                          <p:attrName>style.visibility</p:attrName>
                                        </p:attrNameLst>
                                      </p:cBhvr>
                                      <p:to>
                                        <p:strVal val="visible"/>
                                      </p:to>
                                    </p:set>
                                    <p:animEffect transition="in" filter="fade">
                                      <p:cBhvr>
                                        <p:cTn id="164" dur="500"/>
                                        <p:tgtEl>
                                          <p:spTgt spid="28"/>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nodeType="clickEffect">
                                  <p:stCondLst>
                                    <p:cond delay="0"/>
                                  </p:stCondLst>
                                  <p:childTnLst>
                                    <p:set>
                                      <p:cBhvr>
                                        <p:cTn id="168" dur="1" fill="hold">
                                          <p:stCondLst>
                                            <p:cond delay="0"/>
                                          </p:stCondLst>
                                        </p:cTn>
                                        <p:tgtEl>
                                          <p:spTgt spid="38"/>
                                        </p:tgtEl>
                                        <p:attrNameLst>
                                          <p:attrName>style.visibility</p:attrName>
                                        </p:attrNameLst>
                                      </p:cBhvr>
                                      <p:to>
                                        <p:strVal val="visible"/>
                                      </p:to>
                                    </p:set>
                                    <p:animEffect transition="in" filter="fade">
                                      <p:cBhvr>
                                        <p:cTn id="169" dur="500"/>
                                        <p:tgtEl>
                                          <p:spTgt spid="38"/>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33"/>
                                        </p:tgtEl>
                                        <p:attrNameLst>
                                          <p:attrName>style.visibility</p:attrName>
                                        </p:attrNameLst>
                                      </p:cBhvr>
                                      <p:to>
                                        <p:strVal val="visible"/>
                                      </p:to>
                                    </p:set>
                                    <p:animEffect transition="in" filter="fade">
                                      <p:cBhvr>
                                        <p:cTn id="172" dur="500"/>
                                        <p:tgtEl>
                                          <p:spTgt spid="33"/>
                                        </p:tgtEl>
                                      </p:cBhvr>
                                    </p:animEffect>
                                  </p:childTnLst>
                                </p:cTn>
                              </p:par>
                              <p:par>
                                <p:cTn id="173" presetID="10" presetClass="exit" presetSubtype="0" fill="hold" grpId="1" nodeType="withEffect">
                                  <p:stCondLst>
                                    <p:cond delay="0"/>
                                  </p:stCondLst>
                                  <p:childTnLst>
                                    <p:animEffect transition="out" filter="fade">
                                      <p:cBhvr>
                                        <p:cTn id="174" dur="500"/>
                                        <p:tgtEl>
                                          <p:spTgt spid="41"/>
                                        </p:tgtEl>
                                      </p:cBhvr>
                                    </p:animEffect>
                                    <p:set>
                                      <p:cBhvr>
                                        <p:cTn id="175" dur="1" fill="hold">
                                          <p:stCondLst>
                                            <p:cond delay="499"/>
                                          </p:stCondLst>
                                        </p:cTn>
                                        <p:tgtEl>
                                          <p:spTgt spid="41"/>
                                        </p:tgtEl>
                                        <p:attrNameLst>
                                          <p:attrName>style.visibility</p:attrName>
                                        </p:attrNameLst>
                                      </p:cBhvr>
                                      <p:to>
                                        <p:strVal val="hidden"/>
                                      </p:to>
                                    </p:set>
                                  </p:childTnLst>
                                </p:cTn>
                              </p:par>
                              <p:par>
                                <p:cTn id="176" presetID="10" presetClass="exit" presetSubtype="0" fill="hold" grpId="1" nodeType="withEffect">
                                  <p:stCondLst>
                                    <p:cond delay="0"/>
                                  </p:stCondLst>
                                  <p:childTnLst>
                                    <p:animEffect transition="out" filter="fade">
                                      <p:cBhvr>
                                        <p:cTn id="177" dur="500"/>
                                        <p:tgtEl>
                                          <p:spTgt spid="11"/>
                                        </p:tgtEl>
                                      </p:cBhvr>
                                    </p:animEffect>
                                    <p:set>
                                      <p:cBhvr>
                                        <p:cTn id="178" dur="1" fill="hold">
                                          <p:stCondLst>
                                            <p:cond delay="499"/>
                                          </p:stCondLst>
                                        </p:cTn>
                                        <p:tgtEl>
                                          <p:spTgt spid="11"/>
                                        </p:tgtEl>
                                        <p:attrNameLst>
                                          <p:attrName>style.visibility</p:attrName>
                                        </p:attrNameLst>
                                      </p:cBhvr>
                                      <p:to>
                                        <p:strVal val="hidden"/>
                                      </p:to>
                                    </p:set>
                                  </p:childTnLst>
                                </p:cTn>
                              </p:par>
                              <p:par>
                                <p:cTn id="179" presetID="10" presetClass="exit" presetSubtype="0" fill="hold" nodeType="withEffect">
                                  <p:stCondLst>
                                    <p:cond delay="0"/>
                                  </p:stCondLst>
                                  <p:childTnLst>
                                    <p:animEffect transition="out" filter="fade">
                                      <p:cBhvr>
                                        <p:cTn id="180" dur="500"/>
                                        <p:tgtEl>
                                          <p:spTgt spid="24"/>
                                        </p:tgtEl>
                                      </p:cBhvr>
                                    </p:animEffect>
                                    <p:set>
                                      <p:cBhvr>
                                        <p:cTn id="181" dur="1" fill="hold">
                                          <p:stCondLst>
                                            <p:cond delay="499"/>
                                          </p:stCondLst>
                                        </p:cTn>
                                        <p:tgtEl>
                                          <p:spTgt spid="24"/>
                                        </p:tgtEl>
                                        <p:attrNameLst>
                                          <p:attrName>style.visibility</p:attrName>
                                        </p:attrNameLst>
                                      </p:cBhvr>
                                      <p:to>
                                        <p:strVal val="hidden"/>
                                      </p:to>
                                    </p:set>
                                  </p:childTnLst>
                                </p:cTn>
                              </p:par>
                            </p:childTnLst>
                          </p:cTn>
                        </p:par>
                      </p:childTnLst>
                    </p:cTn>
                  </p:par>
                  <p:par>
                    <p:cTn id="182" fill="hold">
                      <p:stCondLst>
                        <p:cond delay="indefinite"/>
                      </p:stCondLst>
                      <p:childTnLst>
                        <p:par>
                          <p:cTn id="183" fill="hold">
                            <p:stCondLst>
                              <p:cond delay="0"/>
                            </p:stCondLst>
                            <p:childTnLst>
                              <p:par>
                                <p:cTn id="184" presetID="10" presetClass="entr" presetSubtype="0" fill="hold" grpId="0" nodeType="clickEffect">
                                  <p:stCondLst>
                                    <p:cond delay="0"/>
                                  </p:stCondLst>
                                  <p:childTnLst>
                                    <p:set>
                                      <p:cBhvr>
                                        <p:cTn id="185" dur="1" fill="hold">
                                          <p:stCondLst>
                                            <p:cond delay="0"/>
                                          </p:stCondLst>
                                        </p:cTn>
                                        <p:tgtEl>
                                          <p:spTgt spid="13"/>
                                        </p:tgtEl>
                                        <p:attrNameLst>
                                          <p:attrName>style.visibility</p:attrName>
                                        </p:attrNameLst>
                                      </p:cBhvr>
                                      <p:to>
                                        <p:strVal val="visible"/>
                                      </p:to>
                                    </p:set>
                                    <p:animEffect transition="in" filter="fade">
                                      <p:cBhvr>
                                        <p:cTn id="186" dur="500"/>
                                        <p:tgtEl>
                                          <p:spTgt spid="13"/>
                                        </p:tgtEl>
                                      </p:cBhvr>
                                    </p:animEffect>
                                  </p:childTnLst>
                                </p:cTn>
                              </p:par>
                              <p:par>
                                <p:cTn id="187" presetID="10" presetClass="entr" presetSubtype="0" fill="hold" nodeType="withEffect">
                                  <p:stCondLst>
                                    <p:cond delay="0"/>
                                  </p:stCondLst>
                                  <p:childTnLst>
                                    <p:set>
                                      <p:cBhvr>
                                        <p:cTn id="188" dur="1" fill="hold">
                                          <p:stCondLst>
                                            <p:cond delay="0"/>
                                          </p:stCondLst>
                                        </p:cTn>
                                        <p:tgtEl>
                                          <p:spTgt spid="25"/>
                                        </p:tgtEl>
                                        <p:attrNameLst>
                                          <p:attrName>style.visibility</p:attrName>
                                        </p:attrNameLst>
                                      </p:cBhvr>
                                      <p:to>
                                        <p:strVal val="visible"/>
                                      </p:to>
                                    </p:set>
                                    <p:animEffect transition="in" filter="fade">
                                      <p:cBhvr>
                                        <p:cTn id="189" dur="500"/>
                                        <p:tgtEl>
                                          <p:spTgt spid="25"/>
                                        </p:tgtEl>
                                      </p:cBhvr>
                                    </p:animEffect>
                                  </p:childTnLst>
                                </p:cTn>
                              </p:par>
                            </p:childTnLst>
                          </p:cTn>
                        </p:par>
                      </p:childTnLst>
                    </p:cTn>
                  </p:par>
                  <p:par>
                    <p:cTn id="190" fill="hold">
                      <p:stCondLst>
                        <p:cond delay="indefinite"/>
                      </p:stCondLst>
                      <p:childTnLst>
                        <p:par>
                          <p:cTn id="191" fill="hold">
                            <p:stCondLst>
                              <p:cond delay="0"/>
                            </p:stCondLst>
                            <p:childTnLst>
                              <p:par>
                                <p:cTn id="192" presetID="10" presetClass="exit" presetSubtype="0" fill="hold" grpId="1" nodeType="clickEffect">
                                  <p:stCondLst>
                                    <p:cond delay="0"/>
                                  </p:stCondLst>
                                  <p:childTnLst>
                                    <p:animEffect transition="out" filter="fade">
                                      <p:cBhvr>
                                        <p:cTn id="193" dur="500"/>
                                        <p:tgtEl>
                                          <p:spTgt spid="13"/>
                                        </p:tgtEl>
                                      </p:cBhvr>
                                    </p:animEffect>
                                    <p:set>
                                      <p:cBhvr>
                                        <p:cTn id="194" dur="1" fill="hold">
                                          <p:stCondLst>
                                            <p:cond delay="499"/>
                                          </p:stCondLst>
                                        </p:cTn>
                                        <p:tgtEl>
                                          <p:spTgt spid="13"/>
                                        </p:tgtEl>
                                        <p:attrNameLst>
                                          <p:attrName>style.visibility</p:attrName>
                                        </p:attrNameLst>
                                      </p:cBhvr>
                                      <p:to>
                                        <p:strVal val="hidden"/>
                                      </p:to>
                                    </p:set>
                                  </p:childTnLst>
                                </p:cTn>
                              </p:par>
                              <p:par>
                                <p:cTn id="195" presetID="10" presetClass="exit" presetSubtype="0" fill="hold" nodeType="withEffect">
                                  <p:stCondLst>
                                    <p:cond delay="0"/>
                                  </p:stCondLst>
                                  <p:childTnLst>
                                    <p:animEffect transition="out" filter="fade">
                                      <p:cBhvr>
                                        <p:cTn id="196" dur="500"/>
                                        <p:tgtEl>
                                          <p:spTgt spid="25"/>
                                        </p:tgtEl>
                                      </p:cBhvr>
                                    </p:animEffect>
                                    <p:set>
                                      <p:cBhvr>
                                        <p:cTn id="197" dur="1" fill="hold">
                                          <p:stCondLst>
                                            <p:cond delay="499"/>
                                          </p:stCondLst>
                                        </p:cTn>
                                        <p:tgtEl>
                                          <p:spTgt spid="25"/>
                                        </p:tgtEl>
                                        <p:attrNameLst>
                                          <p:attrName>style.visibility</p:attrName>
                                        </p:attrNameLst>
                                      </p:cBhvr>
                                      <p:to>
                                        <p:strVal val="hidden"/>
                                      </p:to>
                                    </p:set>
                                  </p:childTnLst>
                                </p:cTn>
                              </p:par>
                              <p:par>
                                <p:cTn id="198" presetID="10" presetClass="exit" presetSubtype="0" fill="hold" grpId="3" nodeType="withEffect">
                                  <p:stCondLst>
                                    <p:cond delay="0"/>
                                  </p:stCondLst>
                                  <p:childTnLst>
                                    <p:animEffect transition="out" filter="fade">
                                      <p:cBhvr>
                                        <p:cTn id="199" dur="500"/>
                                        <p:tgtEl>
                                          <p:spTgt spid="29"/>
                                        </p:tgtEl>
                                      </p:cBhvr>
                                    </p:animEffect>
                                    <p:set>
                                      <p:cBhvr>
                                        <p:cTn id="200" dur="1" fill="hold">
                                          <p:stCondLst>
                                            <p:cond delay="499"/>
                                          </p:stCondLst>
                                        </p:cTn>
                                        <p:tgtEl>
                                          <p:spTgt spid="29"/>
                                        </p:tgtEl>
                                        <p:attrNameLst>
                                          <p:attrName>style.visibility</p:attrName>
                                        </p:attrNameLst>
                                      </p:cBhvr>
                                      <p:to>
                                        <p:strVal val="hidden"/>
                                      </p:to>
                                    </p:set>
                                  </p:childTnLst>
                                </p:cTn>
                              </p:par>
                              <p:par>
                                <p:cTn id="201" presetID="10" presetClass="exit" presetSubtype="0" fill="hold" grpId="4" nodeType="withEffect">
                                  <p:stCondLst>
                                    <p:cond delay="0"/>
                                  </p:stCondLst>
                                  <p:childTnLst>
                                    <p:animEffect transition="out" filter="fade">
                                      <p:cBhvr>
                                        <p:cTn id="202" dur="500"/>
                                        <p:tgtEl>
                                          <p:spTgt spid="17"/>
                                        </p:tgtEl>
                                      </p:cBhvr>
                                    </p:animEffect>
                                    <p:set>
                                      <p:cBhvr>
                                        <p:cTn id="203" dur="1" fill="hold">
                                          <p:stCondLst>
                                            <p:cond delay="499"/>
                                          </p:stCondLst>
                                        </p:cTn>
                                        <p:tgtEl>
                                          <p:spTgt spid="17"/>
                                        </p:tgtEl>
                                        <p:attrNameLst>
                                          <p:attrName>style.visibility</p:attrName>
                                        </p:attrNameLst>
                                      </p:cBhvr>
                                      <p:to>
                                        <p:strVal val="hidden"/>
                                      </p:to>
                                    </p:set>
                                  </p:childTnLst>
                                </p:cTn>
                              </p:par>
                              <p:par>
                                <p:cTn id="204" presetID="10" presetClass="entr" presetSubtype="0" fill="hold" grpId="5" nodeType="withEffect">
                                  <p:stCondLst>
                                    <p:cond delay="0"/>
                                  </p:stCondLst>
                                  <p:childTnLst>
                                    <p:set>
                                      <p:cBhvr>
                                        <p:cTn id="205" dur="1" fill="hold">
                                          <p:stCondLst>
                                            <p:cond delay="0"/>
                                          </p:stCondLst>
                                        </p:cTn>
                                        <p:tgtEl>
                                          <p:spTgt spid="16"/>
                                        </p:tgtEl>
                                        <p:attrNameLst>
                                          <p:attrName>style.visibility</p:attrName>
                                        </p:attrNameLst>
                                      </p:cBhvr>
                                      <p:to>
                                        <p:strVal val="visible"/>
                                      </p:to>
                                    </p:set>
                                    <p:animEffect transition="in" filter="fade">
                                      <p:cBhvr>
                                        <p:cTn id="206" dur="500"/>
                                        <p:tgtEl>
                                          <p:spTgt spid="16"/>
                                        </p:tgtEl>
                                      </p:cBhvr>
                                    </p:animEffect>
                                  </p:childTnLst>
                                </p:cTn>
                              </p:par>
                              <p:par>
                                <p:cTn id="207" presetID="10" presetClass="entr" presetSubtype="0" fill="hold" grpId="5" nodeType="withEffect">
                                  <p:stCondLst>
                                    <p:cond delay="0"/>
                                  </p:stCondLst>
                                  <p:childTnLst>
                                    <p:set>
                                      <p:cBhvr>
                                        <p:cTn id="208" dur="1" fill="hold">
                                          <p:stCondLst>
                                            <p:cond delay="0"/>
                                          </p:stCondLst>
                                        </p:cTn>
                                        <p:tgtEl>
                                          <p:spTgt spid="28"/>
                                        </p:tgtEl>
                                        <p:attrNameLst>
                                          <p:attrName>style.visibility</p:attrName>
                                        </p:attrNameLst>
                                      </p:cBhvr>
                                      <p:to>
                                        <p:strVal val="visible"/>
                                      </p:to>
                                    </p:set>
                                    <p:animEffect transition="in" filter="fade">
                                      <p:cBhvr>
                                        <p:cTn id="209" dur="500"/>
                                        <p:tgtEl>
                                          <p:spTgt spid="28"/>
                                        </p:tgtEl>
                                      </p:cBhvr>
                                    </p:animEffect>
                                  </p:childTnLst>
                                </p:cTn>
                              </p:par>
                            </p:childTnLst>
                          </p:cTn>
                        </p:par>
                      </p:childTnLst>
                    </p:cTn>
                  </p:par>
                  <p:par>
                    <p:cTn id="210" fill="hold">
                      <p:stCondLst>
                        <p:cond delay="indefinite"/>
                      </p:stCondLst>
                      <p:childTnLst>
                        <p:par>
                          <p:cTn id="211" fill="hold">
                            <p:stCondLst>
                              <p:cond delay="0"/>
                            </p:stCondLst>
                            <p:childTnLst>
                              <p:par>
                                <p:cTn id="212" presetID="10" presetClass="entr" presetSubtype="0" fill="hold" nodeType="clickEffect">
                                  <p:stCondLst>
                                    <p:cond delay="0"/>
                                  </p:stCondLst>
                                  <p:childTnLst>
                                    <p:set>
                                      <p:cBhvr>
                                        <p:cTn id="213" dur="1" fill="hold">
                                          <p:stCondLst>
                                            <p:cond delay="0"/>
                                          </p:stCondLst>
                                        </p:cTn>
                                        <p:tgtEl>
                                          <p:spTgt spid="23"/>
                                        </p:tgtEl>
                                        <p:attrNameLst>
                                          <p:attrName>style.visibility</p:attrName>
                                        </p:attrNameLst>
                                      </p:cBhvr>
                                      <p:to>
                                        <p:strVal val="visible"/>
                                      </p:to>
                                    </p:set>
                                    <p:animEffect transition="in" filter="fade">
                                      <p:cBhvr>
                                        <p:cTn id="214" dur="500"/>
                                        <p:tgtEl>
                                          <p:spTgt spid="23"/>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0"/>
                                        </p:tgtEl>
                                        <p:attrNameLst>
                                          <p:attrName>style.visibility</p:attrName>
                                        </p:attrNameLst>
                                      </p:cBhvr>
                                      <p:to>
                                        <p:strVal val="visible"/>
                                      </p:to>
                                    </p:set>
                                    <p:animEffect transition="in" filter="fade">
                                      <p:cBhvr>
                                        <p:cTn id="217" dur="500"/>
                                        <p:tgtEl>
                                          <p:spTgt spid="10"/>
                                        </p:tgtEl>
                                      </p:cBhvr>
                                    </p:animEffect>
                                  </p:childTnLst>
                                </p:cTn>
                              </p:par>
                              <p:par>
                                <p:cTn id="218" presetID="10" presetClass="exit" presetSubtype="0" fill="hold" grpId="1" nodeType="withEffect">
                                  <p:stCondLst>
                                    <p:cond delay="0"/>
                                  </p:stCondLst>
                                  <p:childTnLst>
                                    <p:animEffect transition="out" filter="fade">
                                      <p:cBhvr>
                                        <p:cTn id="219" dur="500"/>
                                        <p:tgtEl>
                                          <p:spTgt spid="40"/>
                                        </p:tgtEl>
                                      </p:cBhvr>
                                    </p:animEffect>
                                    <p:set>
                                      <p:cBhvr>
                                        <p:cTn id="220" dur="1" fill="hold">
                                          <p:stCondLst>
                                            <p:cond delay="499"/>
                                          </p:stCondLst>
                                        </p:cTn>
                                        <p:tgtEl>
                                          <p:spTgt spid="40"/>
                                        </p:tgtEl>
                                        <p:attrNameLst>
                                          <p:attrName>style.visibility</p:attrName>
                                        </p:attrNameLst>
                                      </p:cBhvr>
                                      <p:to>
                                        <p:strVal val="hidden"/>
                                      </p:to>
                                    </p:set>
                                  </p:childTnLst>
                                </p:cTn>
                              </p:par>
                              <p:par>
                                <p:cTn id="221" presetID="10" presetClass="exit" presetSubtype="0" fill="hold" grpId="1" nodeType="withEffect">
                                  <p:stCondLst>
                                    <p:cond delay="0"/>
                                  </p:stCondLst>
                                  <p:childTnLst>
                                    <p:animEffect transition="out" filter="fade">
                                      <p:cBhvr>
                                        <p:cTn id="222" dur="500"/>
                                        <p:tgtEl>
                                          <p:spTgt spid="5"/>
                                        </p:tgtEl>
                                      </p:cBhvr>
                                    </p:animEffect>
                                    <p:set>
                                      <p:cBhvr>
                                        <p:cTn id="223" dur="1" fill="hold">
                                          <p:stCondLst>
                                            <p:cond delay="499"/>
                                          </p:stCondLst>
                                        </p:cTn>
                                        <p:tgtEl>
                                          <p:spTgt spid="5"/>
                                        </p:tgtEl>
                                        <p:attrNameLst>
                                          <p:attrName>style.visibility</p:attrName>
                                        </p:attrNameLst>
                                      </p:cBhvr>
                                      <p:to>
                                        <p:strVal val="hidden"/>
                                      </p:to>
                                    </p:set>
                                  </p:childTnLst>
                                </p:cTn>
                              </p:par>
                              <p:par>
                                <p:cTn id="224" presetID="10" presetClass="exit" presetSubtype="0" fill="hold" nodeType="withEffect">
                                  <p:stCondLst>
                                    <p:cond delay="0"/>
                                  </p:stCondLst>
                                  <p:childTnLst>
                                    <p:animEffect transition="out" filter="fade">
                                      <p:cBhvr>
                                        <p:cTn id="225" dur="500"/>
                                        <p:tgtEl>
                                          <p:spTgt spid="21"/>
                                        </p:tgtEl>
                                      </p:cBhvr>
                                    </p:animEffect>
                                    <p:set>
                                      <p:cBhvr>
                                        <p:cTn id="226" dur="1" fill="hold">
                                          <p:stCondLst>
                                            <p:cond delay="499"/>
                                          </p:stCondLst>
                                        </p:cTn>
                                        <p:tgtEl>
                                          <p:spTgt spid="21"/>
                                        </p:tgtEl>
                                        <p:attrNameLst>
                                          <p:attrName>style.visibility</p:attrName>
                                        </p:attrNameLst>
                                      </p:cBhvr>
                                      <p:to>
                                        <p:strVal val="hidden"/>
                                      </p:to>
                                    </p:set>
                                  </p:childTnLst>
                                </p:cTn>
                              </p:par>
                            </p:childTnLst>
                          </p:cTn>
                        </p:par>
                      </p:childTnLst>
                    </p:cTn>
                  </p:par>
                  <p:par>
                    <p:cTn id="227" fill="hold">
                      <p:stCondLst>
                        <p:cond delay="indefinite"/>
                      </p:stCondLst>
                      <p:childTnLst>
                        <p:par>
                          <p:cTn id="228" fill="hold">
                            <p:stCondLst>
                              <p:cond delay="0"/>
                            </p:stCondLst>
                            <p:childTnLst>
                              <p:par>
                                <p:cTn id="229" presetID="10" presetClass="entr" presetSubtype="0" fill="hold" nodeType="clickEffect">
                                  <p:stCondLst>
                                    <p:cond delay="0"/>
                                  </p:stCondLst>
                                  <p:childTnLst>
                                    <p:set>
                                      <p:cBhvr>
                                        <p:cTn id="230" dur="1" fill="hold">
                                          <p:stCondLst>
                                            <p:cond delay="0"/>
                                          </p:stCondLst>
                                        </p:cTn>
                                        <p:tgtEl>
                                          <p:spTgt spid="42">
                                            <p:txEl>
                                              <p:pRg st="0" end="0"/>
                                            </p:txEl>
                                          </p:spTgt>
                                        </p:tgtEl>
                                        <p:attrNameLst>
                                          <p:attrName>style.visibility</p:attrName>
                                        </p:attrNameLst>
                                      </p:cBhvr>
                                      <p:to>
                                        <p:strVal val="visible"/>
                                      </p:to>
                                    </p:set>
                                    <p:animEffect transition="in" filter="fade">
                                      <p:cBhvr>
                                        <p:cTn id="231" dur="500"/>
                                        <p:tgtEl>
                                          <p:spTgt spid="42">
                                            <p:txEl>
                                              <p:pRg st="0" end="0"/>
                                            </p:txEl>
                                          </p:spTgt>
                                        </p:tgtEl>
                                      </p:cBhvr>
                                    </p:animEffect>
                                  </p:childTnLst>
                                </p:cTn>
                              </p:par>
                              <p:par>
                                <p:cTn id="232" presetID="10" presetClass="entr" presetSubtype="0" fill="hold" nodeType="withEffect">
                                  <p:stCondLst>
                                    <p:cond delay="0"/>
                                  </p:stCondLst>
                                  <p:childTnLst>
                                    <p:set>
                                      <p:cBhvr>
                                        <p:cTn id="233" dur="1" fill="hold">
                                          <p:stCondLst>
                                            <p:cond delay="0"/>
                                          </p:stCondLst>
                                        </p:cTn>
                                        <p:tgtEl>
                                          <p:spTgt spid="42">
                                            <p:txEl>
                                              <p:pRg st="1" end="1"/>
                                            </p:txEl>
                                          </p:spTgt>
                                        </p:tgtEl>
                                        <p:attrNameLst>
                                          <p:attrName>style.visibility</p:attrName>
                                        </p:attrNameLst>
                                      </p:cBhvr>
                                      <p:to>
                                        <p:strVal val="visible"/>
                                      </p:to>
                                    </p:set>
                                    <p:animEffect transition="in" filter="fade">
                                      <p:cBhvr>
                                        <p:cTn id="234" dur="500"/>
                                        <p:tgtEl>
                                          <p:spTgt spid="42">
                                            <p:txEl>
                                              <p:pRg st="1" end="1"/>
                                            </p:txEl>
                                          </p:spTgt>
                                        </p:tgtEl>
                                      </p:cBhvr>
                                    </p:animEffect>
                                  </p:childTnLst>
                                </p:cTn>
                              </p:par>
                              <p:par>
                                <p:cTn id="235" presetID="10" presetClass="entr" presetSubtype="0" fill="hold" nodeType="withEffect">
                                  <p:stCondLst>
                                    <p:cond delay="0"/>
                                  </p:stCondLst>
                                  <p:childTnLst>
                                    <p:set>
                                      <p:cBhvr>
                                        <p:cTn id="236" dur="1" fill="hold">
                                          <p:stCondLst>
                                            <p:cond delay="0"/>
                                          </p:stCondLst>
                                        </p:cTn>
                                        <p:tgtEl>
                                          <p:spTgt spid="42">
                                            <p:txEl>
                                              <p:pRg st="2" end="2"/>
                                            </p:txEl>
                                          </p:spTgt>
                                        </p:tgtEl>
                                        <p:attrNameLst>
                                          <p:attrName>style.visibility</p:attrName>
                                        </p:attrNameLst>
                                      </p:cBhvr>
                                      <p:to>
                                        <p:strVal val="visible"/>
                                      </p:to>
                                    </p:set>
                                    <p:animEffect transition="in" filter="fade">
                                      <p:cBhvr>
                                        <p:cTn id="237" dur="500"/>
                                        <p:tgtEl>
                                          <p:spTgt spid="42">
                                            <p:txEl>
                                              <p:pRg st="2" end="2"/>
                                            </p:txEl>
                                          </p:spTgt>
                                        </p:tgtEl>
                                      </p:cBhvr>
                                    </p:animEffect>
                                  </p:childTnLst>
                                </p:cTn>
                              </p:par>
                              <p:par>
                                <p:cTn id="238" presetID="10" presetClass="entr" presetSubtype="0" fill="hold" nodeType="withEffect">
                                  <p:stCondLst>
                                    <p:cond delay="0"/>
                                  </p:stCondLst>
                                  <p:childTnLst>
                                    <p:set>
                                      <p:cBhvr>
                                        <p:cTn id="239" dur="1" fill="hold">
                                          <p:stCondLst>
                                            <p:cond delay="0"/>
                                          </p:stCondLst>
                                        </p:cTn>
                                        <p:tgtEl>
                                          <p:spTgt spid="42">
                                            <p:txEl>
                                              <p:pRg st="3" end="3"/>
                                            </p:txEl>
                                          </p:spTgt>
                                        </p:tgtEl>
                                        <p:attrNameLst>
                                          <p:attrName>style.visibility</p:attrName>
                                        </p:attrNameLst>
                                      </p:cBhvr>
                                      <p:to>
                                        <p:strVal val="visible"/>
                                      </p:to>
                                    </p:set>
                                    <p:animEffect transition="in" filter="fade">
                                      <p:cBhvr>
                                        <p:cTn id="240" dur="500"/>
                                        <p:tgtEl>
                                          <p:spTgt spid="42">
                                            <p:txEl>
                                              <p:pRg st="3" end="3"/>
                                            </p:txEl>
                                          </p:spTgt>
                                        </p:tgtEl>
                                      </p:cBhvr>
                                    </p:animEffect>
                                  </p:childTnLst>
                                </p:cTn>
                              </p:par>
                            </p:childTnLst>
                          </p:cTn>
                        </p:par>
                        <p:par>
                          <p:cTn id="241" fill="hold">
                            <p:stCondLst>
                              <p:cond delay="500"/>
                            </p:stCondLst>
                            <p:childTnLst>
                              <p:par>
                                <p:cTn id="242" presetID="10" presetClass="entr" presetSubtype="0" fill="hold" nodeType="afterEffect">
                                  <p:stCondLst>
                                    <p:cond delay="0"/>
                                  </p:stCondLst>
                                  <p:childTnLst>
                                    <p:set>
                                      <p:cBhvr>
                                        <p:cTn id="243" dur="1" fill="hold">
                                          <p:stCondLst>
                                            <p:cond delay="0"/>
                                          </p:stCondLst>
                                        </p:cTn>
                                        <p:tgtEl>
                                          <p:spTgt spid="42">
                                            <p:txEl>
                                              <p:pRg st="5" end="5"/>
                                            </p:txEl>
                                          </p:spTgt>
                                        </p:tgtEl>
                                        <p:attrNameLst>
                                          <p:attrName>style.visibility</p:attrName>
                                        </p:attrNameLst>
                                      </p:cBhvr>
                                      <p:to>
                                        <p:strVal val="visible"/>
                                      </p:to>
                                    </p:set>
                                    <p:animEffect transition="in" filter="fade">
                                      <p:cBhvr>
                                        <p:cTn id="244" dur="500"/>
                                        <p:tgtEl>
                                          <p:spTgt spid="4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5" grpId="0"/>
      <p:bldP spid="5" grpId="1"/>
      <p:bldP spid="6" grpId="0" animBg="1"/>
      <p:bldP spid="8" grpId="0" animBg="1"/>
      <p:bldP spid="9" grpId="0" animBg="1"/>
      <p:bldP spid="7" grpId="0" animBg="1"/>
      <p:bldP spid="10" grpId="0"/>
      <p:bldP spid="11" grpId="0"/>
      <p:bldP spid="11" grpId="1"/>
      <p:bldP spid="12" grpId="0"/>
      <p:bldP spid="12" grpId="1"/>
      <p:bldP spid="13" grpId="0"/>
      <p:bldP spid="13" grpId="1"/>
      <p:bldP spid="16" grpId="0" animBg="1"/>
      <p:bldP spid="16" grpId="1" animBg="1"/>
      <p:bldP spid="16" grpId="2" animBg="1"/>
      <p:bldP spid="16" grpId="3" animBg="1"/>
      <p:bldP spid="16" grpId="4" animBg="1"/>
      <p:bldP spid="16" grpId="5" animBg="1"/>
      <p:bldP spid="17" grpId="0" animBg="1"/>
      <p:bldP spid="17" grpId="1" animBg="1"/>
      <p:bldP spid="17" grpId="2" animBg="1"/>
      <p:bldP spid="17" grpId="3" animBg="1"/>
      <p:bldP spid="17" grpId="4" animBg="1"/>
      <p:bldP spid="28" grpId="0"/>
      <p:bldP spid="28" grpId="1"/>
      <p:bldP spid="28" grpId="2"/>
      <p:bldP spid="28" grpId="3"/>
      <p:bldP spid="28" grpId="4"/>
      <p:bldP spid="28" grpId="5"/>
      <p:bldP spid="29" grpId="0"/>
      <p:bldP spid="29" grpId="1"/>
      <p:bldP spid="29" grpId="2"/>
      <p:bldP spid="29" grpId="3"/>
      <p:bldP spid="33" grpId="0"/>
      <p:bldP spid="34" grpId="0"/>
      <p:bldP spid="34" grpId="1"/>
      <p:bldP spid="35" grpId="0"/>
      <p:bldP spid="35" grpId="1"/>
      <p:bldP spid="39" grpId="0" animBg="1"/>
      <p:bldP spid="40" grpId="0" animBg="1"/>
      <p:bldP spid="40" grpId="1" animBg="1"/>
      <p:bldP spid="41" grpId="0" animBg="1"/>
      <p:bldP spid="41"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t>Async/await support simplifies bookkeeping</a:t>
            </a:r>
          </a:p>
        </p:txBody>
      </p:sp>
      <p:sp>
        <p:nvSpPr>
          <p:cNvPr id="5" name="Text Placeholder 4"/>
          <p:cNvSpPr>
            <a:spLocks noGrp="1"/>
          </p:cNvSpPr>
          <p:nvPr>
            <p:ph type="body" sz="quarter" idx="10"/>
          </p:nvPr>
        </p:nvSpPr>
        <p:spPr/>
        <p:txBody>
          <a:bodyPr/>
          <a:lstStyle/>
          <a:p>
            <a:r>
              <a:rPr lang="en-US" sz="1400" dirty="0">
                <a:solidFill>
                  <a:srgbClr val="7030A0"/>
                </a:solidFill>
              </a:rPr>
              <a:t>void</a:t>
            </a:r>
            <a:r>
              <a:rPr lang="en-US" sz="1400" dirty="0"/>
              <a:t> UploadImage(</a:t>
            </a:r>
            <a:r>
              <a:rPr lang="en-US" sz="1400" dirty="0">
                <a:solidFill>
                  <a:schemeClr val="accent6"/>
                </a:solidFill>
              </a:rPr>
              <a:t>Stream</a:t>
            </a:r>
            <a:r>
              <a:rPr lang="en-US" sz="1400" dirty="0"/>
              <a:t> image, </a:t>
            </a:r>
            <a:r>
              <a:rPr lang="en-US" sz="1400" dirty="0">
                <a:solidFill>
                  <a:schemeClr val="accent6"/>
                </a:solidFill>
              </a:rPr>
              <a:t>CloudBlob</a:t>
            </a:r>
            <a:r>
              <a:rPr lang="en-US" sz="1400" dirty="0"/>
              <a:t> destBlob)</a:t>
            </a:r>
          </a:p>
          <a:p>
            <a:r>
              <a:rPr lang="en-US" sz="1400" dirty="0"/>
              <a:t>{</a:t>
            </a:r>
          </a:p>
          <a:p>
            <a:pPr marL="404813"/>
            <a:r>
              <a:rPr lang="en-US" sz="1400" dirty="0" smtClean="0">
                <a:solidFill>
                  <a:schemeClr val="accent4"/>
                </a:solidFill>
              </a:rPr>
              <a:t>// </a:t>
            </a:r>
            <a:r>
              <a:rPr lang="en-US" sz="1400" dirty="0">
                <a:solidFill>
                  <a:schemeClr val="accent4"/>
                </a:solidFill>
              </a:rPr>
              <a:t>Add image to list in SQL </a:t>
            </a:r>
            <a:r>
              <a:rPr lang="en-US" sz="1400" dirty="0" smtClean="0">
                <a:solidFill>
                  <a:schemeClr val="accent4"/>
                </a:solidFill>
              </a:rPr>
              <a:t>Azure</a:t>
            </a:r>
          </a:p>
          <a:p>
            <a:pPr marL="404813"/>
            <a:r>
              <a:rPr lang="en-US" sz="1400" dirty="0" smtClean="0"/>
              <a:t>AddImageToSQLAzure(destBlob.Uri</a:t>
            </a:r>
            <a:r>
              <a:rPr lang="en-US" sz="1400" dirty="0"/>
              <a:t>);</a:t>
            </a:r>
          </a:p>
          <a:p>
            <a:endParaRPr lang="en-US" sz="1400" dirty="0"/>
          </a:p>
          <a:p>
            <a:pPr marL="404813"/>
            <a:r>
              <a:rPr lang="en-US" sz="1400" dirty="0" smtClean="0">
                <a:solidFill>
                  <a:schemeClr val="accent4"/>
                </a:solidFill>
              </a:rPr>
              <a:t>// </a:t>
            </a:r>
            <a:r>
              <a:rPr lang="en-US" sz="1400" dirty="0">
                <a:solidFill>
                  <a:schemeClr val="accent4"/>
                </a:solidFill>
              </a:rPr>
              <a:t>Upload image to blob </a:t>
            </a:r>
            <a:r>
              <a:rPr lang="en-US" sz="1400" dirty="0" smtClean="0">
                <a:solidFill>
                  <a:schemeClr val="accent4"/>
                </a:solidFill>
              </a:rPr>
              <a:t>storage</a:t>
            </a:r>
          </a:p>
          <a:p>
            <a:pPr marL="404813"/>
            <a:r>
              <a:rPr lang="en-US" sz="1400" dirty="0" smtClean="0"/>
              <a:t>UploadImageToBlob(image</a:t>
            </a:r>
            <a:r>
              <a:rPr lang="en-US" sz="1400" dirty="0"/>
              <a:t>, destBlob);</a:t>
            </a:r>
          </a:p>
          <a:p>
            <a:r>
              <a:rPr lang="en-US" sz="1400" dirty="0" smtClean="0"/>
              <a:t>}</a:t>
            </a:r>
            <a:endParaRPr lang="en-US" sz="1400" dirty="0"/>
          </a:p>
        </p:txBody>
      </p:sp>
      <p:cxnSp>
        <p:nvCxnSpPr>
          <p:cNvPr id="7" name="Straight Connector 6"/>
          <p:cNvCxnSpPr/>
          <p:nvPr/>
        </p:nvCxnSpPr>
        <p:spPr>
          <a:xfrm>
            <a:off x="301625" y="3914851"/>
            <a:ext cx="11887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Text Placeholder 4"/>
          <p:cNvSpPr txBox="1">
            <a:spLocks/>
          </p:cNvSpPr>
          <p:nvPr/>
        </p:nvSpPr>
        <p:spPr>
          <a:xfrm>
            <a:off x="519114" y="4082143"/>
            <a:ext cx="11149012" cy="2326791"/>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a:solidFill>
                  <a:srgbClr val="7030A0"/>
                </a:solidFill>
              </a:rPr>
              <a:t>async </a:t>
            </a:r>
            <a:r>
              <a:rPr lang="en-US" sz="1400" dirty="0">
                <a:solidFill>
                  <a:schemeClr val="accent6"/>
                </a:solidFill>
              </a:rPr>
              <a:t>Task</a:t>
            </a:r>
            <a:r>
              <a:rPr lang="en-US" sz="1400" dirty="0">
                <a:solidFill>
                  <a:srgbClr val="7030A0"/>
                </a:solidFill>
              </a:rPr>
              <a:t> </a:t>
            </a:r>
            <a:r>
              <a:rPr lang="en-US" sz="1400" dirty="0"/>
              <a:t>UploadImageAsync(</a:t>
            </a:r>
            <a:r>
              <a:rPr lang="en-US" sz="1400" dirty="0">
                <a:solidFill>
                  <a:schemeClr val="accent6"/>
                </a:solidFill>
              </a:rPr>
              <a:t>Stream</a:t>
            </a:r>
            <a:r>
              <a:rPr lang="en-US" sz="1400" dirty="0">
                <a:solidFill>
                  <a:srgbClr val="7030A0"/>
                </a:solidFill>
              </a:rPr>
              <a:t> </a:t>
            </a:r>
            <a:r>
              <a:rPr lang="en-US" sz="1400" dirty="0"/>
              <a:t>image,</a:t>
            </a:r>
            <a:r>
              <a:rPr lang="en-US" sz="1400" dirty="0">
                <a:solidFill>
                  <a:srgbClr val="7030A0"/>
                </a:solidFill>
              </a:rPr>
              <a:t> </a:t>
            </a:r>
            <a:r>
              <a:rPr lang="en-US" sz="1400" dirty="0">
                <a:solidFill>
                  <a:schemeClr val="accent6"/>
                </a:solidFill>
              </a:rPr>
              <a:t>CloudBlob</a:t>
            </a:r>
            <a:r>
              <a:rPr lang="en-US" sz="1400" dirty="0">
                <a:solidFill>
                  <a:srgbClr val="7030A0"/>
                </a:solidFill>
              </a:rPr>
              <a:t> </a:t>
            </a:r>
            <a:r>
              <a:rPr lang="en-US" sz="1400" dirty="0"/>
              <a:t>destBlob)</a:t>
            </a:r>
          </a:p>
          <a:p>
            <a:r>
              <a:rPr lang="en-US" sz="1400" dirty="0"/>
              <a:t>{</a:t>
            </a:r>
          </a:p>
          <a:p>
            <a:pPr marL="404813"/>
            <a:r>
              <a:rPr lang="en-US" sz="1400" dirty="0" smtClean="0">
                <a:solidFill>
                  <a:schemeClr val="accent4"/>
                </a:solidFill>
              </a:rPr>
              <a:t>// </a:t>
            </a:r>
            <a:r>
              <a:rPr lang="en-US" sz="1400" dirty="0">
                <a:solidFill>
                  <a:schemeClr val="accent4"/>
                </a:solidFill>
              </a:rPr>
              <a:t>Add image to list in SQL </a:t>
            </a:r>
            <a:r>
              <a:rPr lang="en-US" sz="1400" dirty="0" smtClean="0">
                <a:solidFill>
                  <a:schemeClr val="accent4"/>
                </a:solidFill>
              </a:rPr>
              <a:t>Azure</a:t>
            </a:r>
          </a:p>
          <a:p>
            <a:pPr marL="404813"/>
            <a:r>
              <a:rPr lang="en-US" sz="1400" dirty="0" smtClean="0">
                <a:solidFill>
                  <a:srgbClr val="7030A0"/>
                </a:solidFill>
              </a:rPr>
              <a:t>var </a:t>
            </a:r>
            <a:r>
              <a:rPr lang="en-US" sz="1400" dirty="0"/>
              <a:t>t1 = AddImageToSQLAzureAsync(destBlob.Uri);</a:t>
            </a:r>
          </a:p>
          <a:p>
            <a:endParaRPr lang="en-US" sz="1400" dirty="0">
              <a:solidFill>
                <a:srgbClr val="7030A0"/>
              </a:solidFill>
            </a:endParaRPr>
          </a:p>
          <a:p>
            <a:pPr marL="404813"/>
            <a:r>
              <a:rPr lang="en-US" sz="1400" dirty="0" smtClean="0">
                <a:solidFill>
                  <a:schemeClr val="accent4"/>
                </a:solidFill>
              </a:rPr>
              <a:t>// </a:t>
            </a:r>
            <a:r>
              <a:rPr lang="en-US" sz="1400" dirty="0">
                <a:solidFill>
                  <a:schemeClr val="accent4"/>
                </a:solidFill>
              </a:rPr>
              <a:t>Upload image to blob </a:t>
            </a:r>
            <a:r>
              <a:rPr lang="en-US" sz="1400" dirty="0" smtClean="0">
                <a:solidFill>
                  <a:schemeClr val="accent4"/>
                </a:solidFill>
              </a:rPr>
              <a:t>storage</a:t>
            </a:r>
          </a:p>
          <a:p>
            <a:pPr marL="404813"/>
            <a:r>
              <a:rPr lang="en-US" sz="1400" dirty="0" smtClean="0">
                <a:solidFill>
                  <a:srgbClr val="7030A0"/>
                </a:solidFill>
              </a:rPr>
              <a:t>var </a:t>
            </a:r>
            <a:r>
              <a:rPr lang="en-US" sz="1400" dirty="0"/>
              <a:t>t2 = UploadImageToBlobAsync(image, destBlob);</a:t>
            </a:r>
          </a:p>
          <a:p>
            <a:endParaRPr lang="en-US" sz="1400" dirty="0">
              <a:solidFill>
                <a:srgbClr val="7030A0"/>
              </a:solidFill>
            </a:endParaRPr>
          </a:p>
          <a:p>
            <a:pPr marL="404813"/>
            <a:r>
              <a:rPr lang="en-US" sz="1400" dirty="0" smtClean="0">
                <a:solidFill>
                  <a:srgbClr val="7030A0"/>
                </a:solidFill>
              </a:rPr>
              <a:t>await </a:t>
            </a:r>
            <a:r>
              <a:rPr lang="en-US" sz="1400" dirty="0">
                <a:solidFill>
                  <a:schemeClr val="accent6"/>
                </a:solidFill>
              </a:rPr>
              <a:t>TaskEx</a:t>
            </a:r>
            <a:r>
              <a:rPr lang="en-US" sz="1400" dirty="0"/>
              <a:t>.WhenAll(t1, t2);</a:t>
            </a:r>
          </a:p>
          <a:p>
            <a:r>
              <a:rPr lang="en-US" sz="1400" dirty="0"/>
              <a:t>}</a:t>
            </a:r>
          </a:p>
        </p:txBody>
      </p:sp>
      <p:sp>
        <p:nvSpPr>
          <p:cNvPr id="10" name="Rectangle 9"/>
          <p:cNvSpPr/>
          <p:nvPr/>
        </p:nvSpPr>
        <p:spPr bwMode="auto">
          <a:xfrm>
            <a:off x="1778794" y="5467350"/>
            <a:ext cx="2207420" cy="222870"/>
          </a:xfrm>
          <a:prstGeom prst="rect">
            <a:avLst/>
          </a:prstGeom>
          <a:noFill/>
          <a:ln w="19050">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12" name="Elbow Connector 11"/>
          <p:cNvCxnSpPr>
            <a:endCxn id="10" idx="2"/>
          </p:cNvCxnSpPr>
          <p:nvPr/>
        </p:nvCxnSpPr>
        <p:spPr>
          <a:xfrm rot="10800000">
            <a:off x="2882504" y="5690220"/>
            <a:ext cx="3901756" cy="195508"/>
          </a:xfrm>
          <a:prstGeom prst="bentConnector2">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920338" y="5707849"/>
            <a:ext cx="4755725" cy="369332"/>
          </a:xfrm>
          <a:prstGeom prst="rect">
            <a:avLst/>
          </a:prstGeom>
          <a:noFill/>
        </p:spPr>
        <p:txBody>
          <a:bodyPr wrap="none" lIns="0" tIns="0" rIns="0" bIns="0" rtlCol="0">
            <a:spAutoFit/>
          </a:bodyPr>
          <a:lstStyle/>
          <a:p>
            <a:pPr marR="0" lvl="0" fontAlgn="auto">
              <a:spcBef>
                <a:spcPts val="1200"/>
              </a:spcBef>
              <a:buClrTx/>
              <a:buSzPct val="80000"/>
              <a:tabLst/>
              <a:defRPr/>
            </a:pPr>
            <a:r>
              <a:rPr lang="en-IN" sz="2400" dirty="0">
                <a:ln>
                  <a:solidFill>
                    <a:schemeClr val="bg1">
                      <a:alpha val="0"/>
                    </a:schemeClr>
                  </a:solidFill>
                </a:ln>
                <a:solidFill>
                  <a:schemeClr val="accent5">
                    <a:alpha val="99000"/>
                  </a:schemeClr>
                </a:solidFill>
              </a:rPr>
              <a:t>But how do we make one of these?</a:t>
            </a:r>
          </a:p>
        </p:txBody>
      </p:sp>
    </p:spTree>
    <p:extLst>
      <p:ext uri="{BB962C8B-B14F-4D97-AF65-F5344CB8AC3E}">
        <p14:creationId xmlns:p14="http://schemas.microsoft.com/office/powerpoint/2010/main" val="24997185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fade">
                                      <p:cBhvr>
                                        <p:cTn id="23" dur="500"/>
                                        <p:tgtEl>
                                          <p:spTgt spid="5">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6" end="6"/>
                                            </p:txEl>
                                          </p:spTgt>
                                        </p:tgtEl>
                                        <p:attrNameLst>
                                          <p:attrName>style.visibility</p:attrName>
                                        </p:attrNameLst>
                                      </p:cBhvr>
                                      <p:to>
                                        <p:strVal val="visible"/>
                                      </p:to>
                                    </p:set>
                                    <p:animEffect transition="in" filter="fade">
                                      <p:cBhvr>
                                        <p:cTn id="26" dur="500"/>
                                        <p:tgtEl>
                                          <p:spTgt spid="5">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animEffect transition="in" filter="fade">
                                      <p:cBhvr>
                                        <p:cTn id="29" dur="500"/>
                                        <p:tgtEl>
                                          <p:spTgt spid="5">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8">
                                            <p:txEl>
                                              <p:pRg st="0" end="0"/>
                                            </p:txEl>
                                          </p:spTgt>
                                        </p:tgtEl>
                                        <p:attrNameLst>
                                          <p:attrName>style.visibility</p:attrName>
                                        </p:attrNameLst>
                                      </p:cBhvr>
                                      <p:to>
                                        <p:strVal val="visible"/>
                                      </p:to>
                                    </p:set>
                                    <p:animEffect transition="in" filter="fade">
                                      <p:cBhvr>
                                        <p:cTn id="34" dur="500"/>
                                        <p:tgtEl>
                                          <p:spTgt spid="8">
                                            <p:txEl>
                                              <p:pRg st="0" end="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animEffect transition="in" filter="fade">
                                      <p:cBhvr>
                                        <p:cTn id="37" dur="500"/>
                                        <p:tgtEl>
                                          <p:spTgt spid="8">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xEl>
                                              <p:pRg st="2" end="2"/>
                                            </p:txEl>
                                          </p:spTgt>
                                        </p:tgtEl>
                                        <p:attrNameLst>
                                          <p:attrName>style.visibility</p:attrName>
                                        </p:attrNameLst>
                                      </p:cBhvr>
                                      <p:to>
                                        <p:strVal val="visible"/>
                                      </p:to>
                                    </p:set>
                                    <p:animEffect transition="in" filter="fade">
                                      <p:cBhvr>
                                        <p:cTn id="42" dur="500"/>
                                        <p:tgtEl>
                                          <p:spTgt spid="8">
                                            <p:txEl>
                                              <p:pRg st="2" end="2"/>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8">
                                            <p:txEl>
                                              <p:pRg st="3" end="3"/>
                                            </p:txEl>
                                          </p:spTgt>
                                        </p:tgtEl>
                                        <p:attrNameLst>
                                          <p:attrName>style.visibility</p:attrName>
                                        </p:attrNameLst>
                                      </p:cBhvr>
                                      <p:to>
                                        <p:strVal val="visible"/>
                                      </p:to>
                                    </p:set>
                                    <p:animEffect transition="in" filter="fade">
                                      <p:cBhvr>
                                        <p:cTn id="45" dur="500"/>
                                        <p:tgtEl>
                                          <p:spTgt spid="8">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8">
                                            <p:txEl>
                                              <p:pRg st="5" end="5"/>
                                            </p:txEl>
                                          </p:spTgt>
                                        </p:tgtEl>
                                        <p:attrNameLst>
                                          <p:attrName>style.visibility</p:attrName>
                                        </p:attrNameLst>
                                      </p:cBhvr>
                                      <p:to>
                                        <p:strVal val="visible"/>
                                      </p:to>
                                    </p:set>
                                    <p:animEffect transition="in" filter="fade">
                                      <p:cBhvr>
                                        <p:cTn id="50" dur="500"/>
                                        <p:tgtEl>
                                          <p:spTgt spid="8">
                                            <p:txEl>
                                              <p:pRg st="5" end="5"/>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8">
                                            <p:txEl>
                                              <p:pRg st="6" end="6"/>
                                            </p:txEl>
                                          </p:spTgt>
                                        </p:tgtEl>
                                        <p:attrNameLst>
                                          <p:attrName>style.visibility</p:attrName>
                                        </p:attrNameLst>
                                      </p:cBhvr>
                                      <p:to>
                                        <p:strVal val="visible"/>
                                      </p:to>
                                    </p:set>
                                    <p:animEffect transition="in" filter="fade">
                                      <p:cBhvr>
                                        <p:cTn id="53" dur="500"/>
                                        <p:tgtEl>
                                          <p:spTgt spid="8">
                                            <p:txEl>
                                              <p:pRg st="6" end="6"/>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8">
                                            <p:txEl>
                                              <p:pRg st="8" end="8"/>
                                            </p:txEl>
                                          </p:spTgt>
                                        </p:tgtEl>
                                        <p:attrNameLst>
                                          <p:attrName>style.visibility</p:attrName>
                                        </p:attrNameLst>
                                      </p:cBhvr>
                                      <p:to>
                                        <p:strVal val="visible"/>
                                      </p:to>
                                    </p:set>
                                    <p:animEffect transition="in" filter="fade">
                                      <p:cBhvr>
                                        <p:cTn id="58" dur="500"/>
                                        <p:tgtEl>
                                          <p:spTgt spid="8">
                                            <p:txEl>
                                              <p:pRg st="8" end="8"/>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8">
                                            <p:txEl>
                                              <p:pRg st="9" end="9"/>
                                            </p:txEl>
                                          </p:spTgt>
                                        </p:tgtEl>
                                        <p:attrNameLst>
                                          <p:attrName>style.visibility</p:attrName>
                                        </p:attrNameLst>
                                      </p:cBhvr>
                                      <p:to>
                                        <p:strVal val="visible"/>
                                      </p:to>
                                    </p:set>
                                    <p:animEffect transition="in" filter="fade">
                                      <p:cBhvr>
                                        <p:cTn id="61" dur="500"/>
                                        <p:tgtEl>
                                          <p:spTgt spid="8">
                                            <p:txEl>
                                              <p:pRg st="9" end="9"/>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500"/>
                                        <p:tgtEl>
                                          <p:spTgt spid="10"/>
                                        </p:tgtEl>
                                      </p:cBhvr>
                                    </p:animEffect>
                                  </p:childTnLst>
                                </p:cTn>
                              </p:par>
                              <p:par>
                                <p:cTn id="67" presetID="10" presetClass="entr" presetSubtype="0" fill="hold" nodeType="with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fade">
                                      <p:cBhvr>
                                        <p:cTn id="69" dur="500"/>
                                        <p:tgtEl>
                                          <p:spTgt spid="1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fade">
                                      <p:cBhvr>
                                        <p:cTn id="7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sz="4800" dirty="0"/>
              <a:t>Creating async methods from begin/end pairs</a:t>
            </a:r>
            <a:endParaRPr lang="en-US" sz="4800" dirty="0"/>
          </a:p>
        </p:txBody>
      </p:sp>
      <p:sp>
        <p:nvSpPr>
          <p:cNvPr id="5" name="Text Placeholder 4"/>
          <p:cNvSpPr>
            <a:spLocks noGrp="1"/>
          </p:cNvSpPr>
          <p:nvPr>
            <p:ph type="body" sz="quarter" idx="10"/>
          </p:nvPr>
        </p:nvSpPr>
        <p:spPr/>
        <p:txBody>
          <a:bodyPr/>
          <a:lstStyle/>
          <a:p>
            <a:r>
              <a:rPr lang="en-US" sz="2000" dirty="0">
                <a:solidFill>
                  <a:srgbClr val="7030A0"/>
                </a:solidFill>
              </a:rPr>
              <a:t>void </a:t>
            </a:r>
            <a:r>
              <a:rPr lang="en-US" sz="2000" dirty="0"/>
              <a:t>UploadImageToBlob (</a:t>
            </a:r>
            <a:r>
              <a:rPr lang="en-US" sz="2000" dirty="0">
                <a:solidFill>
                  <a:schemeClr val="accent6"/>
                </a:solidFill>
              </a:rPr>
              <a:t>Stream</a:t>
            </a:r>
            <a:r>
              <a:rPr lang="en-US" sz="2000" dirty="0"/>
              <a:t> image, </a:t>
            </a:r>
            <a:r>
              <a:rPr lang="en-US" sz="2000" dirty="0">
                <a:solidFill>
                  <a:schemeClr val="accent6"/>
                </a:solidFill>
              </a:rPr>
              <a:t>CloudBlob</a:t>
            </a:r>
            <a:r>
              <a:rPr lang="en-US" sz="2000" dirty="0"/>
              <a:t> destBlob)</a:t>
            </a:r>
          </a:p>
          <a:p>
            <a:r>
              <a:rPr lang="en-US" sz="2000" dirty="0"/>
              <a:t>{</a:t>
            </a:r>
          </a:p>
          <a:p>
            <a:pPr marL="571500"/>
            <a:r>
              <a:rPr lang="en-US" sz="2000" dirty="0" smtClean="0"/>
              <a:t>destBlob.UploadFromStream(image</a:t>
            </a:r>
            <a:r>
              <a:rPr lang="en-US" sz="2000" dirty="0"/>
              <a:t>);</a:t>
            </a:r>
          </a:p>
          <a:p>
            <a:r>
              <a:rPr lang="en-US" sz="2000" dirty="0"/>
              <a:t>}</a:t>
            </a:r>
          </a:p>
        </p:txBody>
      </p:sp>
      <p:cxnSp>
        <p:nvCxnSpPr>
          <p:cNvPr id="7" name="Straight Connector 6"/>
          <p:cNvCxnSpPr/>
          <p:nvPr/>
        </p:nvCxnSpPr>
        <p:spPr>
          <a:xfrm>
            <a:off x="301625" y="3426959"/>
            <a:ext cx="11887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Text Placeholder 4"/>
          <p:cNvSpPr txBox="1">
            <a:spLocks/>
          </p:cNvSpPr>
          <p:nvPr/>
        </p:nvSpPr>
        <p:spPr>
          <a:xfrm>
            <a:off x="519114" y="3607926"/>
            <a:ext cx="11149012" cy="2985433"/>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solidFill>
                  <a:srgbClr val="7030A0"/>
                </a:solidFill>
              </a:rPr>
              <a:t>async </a:t>
            </a:r>
            <a:r>
              <a:rPr lang="en-US" sz="2000" dirty="0">
                <a:solidFill>
                  <a:schemeClr val="accent6"/>
                </a:solidFill>
              </a:rPr>
              <a:t>Task</a:t>
            </a:r>
            <a:r>
              <a:rPr lang="en-US" sz="2000" dirty="0">
                <a:solidFill>
                  <a:srgbClr val="7030A0"/>
                </a:solidFill>
              </a:rPr>
              <a:t> </a:t>
            </a:r>
            <a:r>
              <a:rPr lang="en-US" sz="2000" dirty="0"/>
              <a:t>UploadImageToBlobAsync (</a:t>
            </a:r>
            <a:r>
              <a:rPr lang="en-US" sz="2000" dirty="0">
                <a:solidFill>
                  <a:schemeClr val="accent6"/>
                </a:solidFill>
              </a:rPr>
              <a:t>Stream</a:t>
            </a:r>
            <a:r>
              <a:rPr lang="en-US" sz="2000" dirty="0"/>
              <a:t> image, </a:t>
            </a:r>
            <a:r>
              <a:rPr lang="en-US" sz="2000" dirty="0">
                <a:solidFill>
                  <a:schemeClr val="accent6"/>
                </a:solidFill>
              </a:rPr>
              <a:t>CloudBlob</a:t>
            </a:r>
            <a:r>
              <a:rPr lang="en-US" sz="2000" dirty="0"/>
              <a:t> destBlob)</a:t>
            </a:r>
          </a:p>
          <a:p>
            <a:r>
              <a:rPr lang="en-US" sz="2000" dirty="0"/>
              <a:t>{</a:t>
            </a:r>
          </a:p>
          <a:p>
            <a:pPr marL="571500"/>
            <a:r>
              <a:rPr lang="en-US" sz="2000" dirty="0" smtClean="0">
                <a:solidFill>
                  <a:schemeClr val="accent4"/>
                </a:solidFill>
              </a:rPr>
              <a:t>// </a:t>
            </a:r>
            <a:r>
              <a:rPr lang="en-US" sz="2000" dirty="0">
                <a:solidFill>
                  <a:schemeClr val="accent4"/>
                </a:solidFill>
              </a:rPr>
              <a:t>Task.Factory.FromAsync method creates a Task or Task&lt;T&gt; </a:t>
            </a:r>
            <a:r>
              <a:rPr lang="en-US" sz="2000" dirty="0" smtClean="0">
                <a:solidFill>
                  <a:schemeClr val="accent4"/>
                </a:solidFill>
              </a:rPr>
              <a:t>to</a:t>
            </a:r>
          </a:p>
          <a:p>
            <a:pPr marL="571500"/>
            <a:r>
              <a:rPr lang="en-US" sz="2000" dirty="0" smtClean="0">
                <a:solidFill>
                  <a:schemeClr val="accent4"/>
                </a:solidFill>
              </a:rPr>
              <a:t>// </a:t>
            </a:r>
            <a:r>
              <a:rPr lang="en-US" sz="2000" dirty="0">
                <a:solidFill>
                  <a:schemeClr val="accent4"/>
                </a:solidFill>
              </a:rPr>
              <a:t>represent a Begin/End async </a:t>
            </a:r>
            <a:r>
              <a:rPr lang="en-US" sz="2000" dirty="0" smtClean="0">
                <a:solidFill>
                  <a:schemeClr val="accent4"/>
                </a:solidFill>
              </a:rPr>
              <a:t>invocation</a:t>
            </a:r>
          </a:p>
          <a:p>
            <a:pPr marL="571500"/>
            <a:r>
              <a:rPr lang="en-US" sz="2000" dirty="0" smtClean="0">
                <a:solidFill>
                  <a:srgbClr val="7030A0"/>
                </a:solidFill>
              </a:rPr>
              <a:t>await </a:t>
            </a:r>
            <a:r>
              <a:rPr lang="en-US" sz="2000" dirty="0">
                <a:solidFill>
                  <a:schemeClr val="accent6"/>
                </a:solidFill>
              </a:rPr>
              <a:t>Task</a:t>
            </a:r>
            <a:r>
              <a:rPr lang="en-US" sz="2000" dirty="0"/>
              <a:t>.Factory.FromAsync&lt;</a:t>
            </a:r>
            <a:r>
              <a:rPr lang="en-US" sz="2000" dirty="0">
                <a:solidFill>
                  <a:schemeClr val="accent6"/>
                </a:solidFill>
              </a:rPr>
              <a:t>Stream</a:t>
            </a:r>
            <a:r>
              <a:rPr lang="en-US" sz="2000" dirty="0"/>
              <a:t>&gt;(destBlob.BeginUploadFromStream, </a:t>
            </a:r>
          </a:p>
          <a:p>
            <a:pPr marL="5715000"/>
            <a:r>
              <a:rPr lang="en-US" sz="2000" dirty="0" smtClean="0"/>
              <a:t>destBlob.EndUploadFromStream,</a:t>
            </a:r>
          </a:p>
          <a:p>
            <a:pPr marL="5715000"/>
            <a:r>
              <a:rPr lang="en-US" sz="2000" dirty="0" smtClean="0"/>
              <a:t>image</a:t>
            </a:r>
            <a:r>
              <a:rPr lang="en-US" sz="2000" dirty="0"/>
              <a:t>, </a:t>
            </a:r>
            <a:endParaRPr lang="en-US" sz="2000" dirty="0" smtClean="0"/>
          </a:p>
          <a:p>
            <a:pPr marL="5715000"/>
            <a:r>
              <a:rPr lang="en-US" sz="2000" dirty="0" smtClean="0">
                <a:solidFill>
                  <a:srgbClr val="7030A0"/>
                </a:solidFill>
              </a:rPr>
              <a:t>null</a:t>
            </a:r>
            <a:r>
              <a:rPr lang="en-US" sz="2000" dirty="0"/>
              <a:t>);</a:t>
            </a:r>
          </a:p>
          <a:p>
            <a:r>
              <a:rPr lang="en-US" sz="2000" dirty="0"/>
              <a:t>}</a:t>
            </a:r>
          </a:p>
        </p:txBody>
      </p:sp>
    </p:spTree>
    <p:extLst>
      <p:ext uri="{BB962C8B-B14F-4D97-AF65-F5344CB8AC3E}">
        <p14:creationId xmlns:p14="http://schemas.microsoft.com/office/powerpoint/2010/main" val="26852958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fade">
                                      <p:cBhvr>
                                        <p:cTn id="21" dur="500"/>
                                        <p:tgtEl>
                                          <p:spTgt spid="8">
                                            <p:txEl>
                                              <p:pRg st="0" end="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8">
                                            <p:txEl>
                                              <p:pRg st="1" end="1"/>
                                            </p:txEl>
                                          </p:spTgt>
                                        </p:tgtEl>
                                        <p:attrNameLst>
                                          <p:attrName>style.visibility</p:attrName>
                                        </p:attrNameLst>
                                      </p:cBhvr>
                                      <p:to>
                                        <p:strVal val="visible"/>
                                      </p:to>
                                    </p:set>
                                    <p:animEffect transition="in" filter="fade">
                                      <p:cBhvr>
                                        <p:cTn id="24" dur="500"/>
                                        <p:tgtEl>
                                          <p:spTgt spid="8">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animEffect transition="in" filter="fade">
                                      <p:cBhvr>
                                        <p:cTn id="29" dur="500"/>
                                        <p:tgtEl>
                                          <p:spTgt spid="8">
                                            <p:txEl>
                                              <p:pRg st="2" end="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8">
                                            <p:txEl>
                                              <p:pRg st="3" end="3"/>
                                            </p:txEl>
                                          </p:spTgt>
                                        </p:tgtEl>
                                        <p:attrNameLst>
                                          <p:attrName>style.visibility</p:attrName>
                                        </p:attrNameLst>
                                      </p:cBhvr>
                                      <p:to>
                                        <p:strVal val="visible"/>
                                      </p:to>
                                    </p:set>
                                    <p:animEffect transition="in" filter="fade">
                                      <p:cBhvr>
                                        <p:cTn id="32" dur="500"/>
                                        <p:tgtEl>
                                          <p:spTgt spid="8">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Effect transition="in" filter="fade">
                                      <p:cBhvr>
                                        <p:cTn id="37" dur="500"/>
                                        <p:tgtEl>
                                          <p:spTgt spid="8">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xEl>
                                              <p:pRg st="5" end="5"/>
                                            </p:txEl>
                                          </p:spTgt>
                                        </p:tgtEl>
                                        <p:attrNameLst>
                                          <p:attrName>style.visibility</p:attrName>
                                        </p:attrNameLst>
                                      </p:cBhvr>
                                      <p:to>
                                        <p:strVal val="visible"/>
                                      </p:to>
                                    </p:set>
                                    <p:animEffect transition="in" filter="fade">
                                      <p:cBhvr>
                                        <p:cTn id="42" dur="500"/>
                                        <p:tgtEl>
                                          <p:spTgt spid="8">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xEl>
                                              <p:pRg st="6" end="6"/>
                                            </p:txEl>
                                          </p:spTgt>
                                        </p:tgtEl>
                                        <p:attrNameLst>
                                          <p:attrName>style.visibility</p:attrName>
                                        </p:attrNameLst>
                                      </p:cBhvr>
                                      <p:to>
                                        <p:strVal val="visible"/>
                                      </p:to>
                                    </p:set>
                                    <p:animEffect transition="in" filter="fade">
                                      <p:cBhvr>
                                        <p:cTn id="47" dur="500"/>
                                        <p:tgtEl>
                                          <p:spTgt spid="8">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
                                            <p:txEl>
                                              <p:pRg st="7" end="7"/>
                                            </p:txEl>
                                          </p:spTgt>
                                        </p:tgtEl>
                                        <p:attrNameLst>
                                          <p:attrName>style.visibility</p:attrName>
                                        </p:attrNameLst>
                                      </p:cBhvr>
                                      <p:to>
                                        <p:strVal val="visible"/>
                                      </p:to>
                                    </p:set>
                                    <p:animEffect transition="in" filter="fade">
                                      <p:cBhvr>
                                        <p:cTn id="52" dur="500"/>
                                        <p:tgtEl>
                                          <p:spTgt spid="8">
                                            <p:txEl>
                                              <p:pRg st="7" end="7"/>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8">
                                            <p:txEl>
                                              <p:pRg st="8" end="8"/>
                                            </p:txEl>
                                          </p:spTgt>
                                        </p:tgtEl>
                                        <p:attrNameLst>
                                          <p:attrName>style.visibility</p:attrName>
                                        </p:attrNameLst>
                                      </p:cBhvr>
                                      <p:to>
                                        <p:strVal val="visible"/>
                                      </p:to>
                                    </p:set>
                                    <p:animEffect transition="in" filter="fade">
                                      <p:cBhvr>
                                        <p:cTn id="55"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Asynchronous Cloud Support</a:t>
            </a:r>
          </a:p>
        </p:txBody>
      </p:sp>
      <p:sp>
        <p:nvSpPr>
          <p:cNvPr id="2" name="Content Placeholder 1"/>
          <p:cNvSpPr>
            <a:spLocks noGrp="1"/>
          </p:cNvSpPr>
          <p:nvPr>
            <p:ph type="body" sz="quarter" idx="10"/>
          </p:nvPr>
        </p:nvSpPr>
        <p:spPr/>
        <p:txBody>
          <a:bodyPr/>
          <a:lstStyle/>
          <a:p>
            <a:r>
              <a:rPr lang="en-IN" sz="2800" dirty="0">
                <a:solidFill>
                  <a:schemeClr val="accent2">
                    <a:alpha val="99000"/>
                  </a:schemeClr>
                </a:solidFill>
                <a:latin typeface="Segoe UI Light" pitchFamily="34" charset="0"/>
              </a:rPr>
              <a:t>Async language features</a:t>
            </a:r>
          </a:p>
          <a:p>
            <a:pPr marL="0" lvl="1">
              <a:spcBef>
                <a:spcPts val="300"/>
              </a:spcBef>
            </a:pPr>
            <a:r>
              <a:rPr lang="en-IN" sz="1800" dirty="0" smtClean="0"/>
              <a:t>NET </a:t>
            </a:r>
            <a:r>
              <a:rPr lang="en-IN" sz="1800" dirty="0"/>
              <a:t>4.0 Async CTP works with Azure if you copy </a:t>
            </a:r>
            <a:r>
              <a:rPr lang="en-IN" sz="1800" dirty="0" smtClean="0"/>
              <a:t>AsyncCtpLibrary.dll</a:t>
            </a:r>
          </a:p>
          <a:p>
            <a:pPr marL="0" lvl="1">
              <a:spcBef>
                <a:spcPts val="300"/>
              </a:spcBef>
            </a:pPr>
            <a:endParaRPr lang="en-IN" sz="1800" dirty="0"/>
          </a:p>
          <a:p>
            <a:r>
              <a:rPr lang="en-IN" sz="2800" dirty="0">
                <a:solidFill>
                  <a:schemeClr val="accent2">
                    <a:alpha val="99000"/>
                  </a:schemeClr>
                </a:solidFill>
                <a:latin typeface="Segoe UI Light" pitchFamily="34" charset="0"/>
              </a:rPr>
              <a:t>Windows Azure Storage Queues are useful for async communication between role instances</a:t>
            </a:r>
          </a:p>
          <a:p>
            <a:pPr marL="0" lvl="1">
              <a:spcBef>
                <a:spcPts val="300"/>
              </a:spcBef>
            </a:pPr>
            <a:r>
              <a:rPr lang="en-IN" sz="1800" dirty="0"/>
              <a:t>Built-in load balancing</a:t>
            </a:r>
          </a:p>
          <a:p>
            <a:pPr marL="0" lvl="1">
              <a:spcBef>
                <a:spcPts val="300"/>
              </a:spcBef>
            </a:pPr>
            <a:r>
              <a:rPr lang="en-IN" sz="1800" dirty="0"/>
              <a:t>Handles loss of individual role instances </a:t>
            </a:r>
            <a:r>
              <a:rPr lang="en-IN" sz="1800" dirty="0" smtClean="0"/>
              <a:t>gracefully</a:t>
            </a:r>
          </a:p>
          <a:p>
            <a:pPr marL="0" lvl="1">
              <a:spcBef>
                <a:spcPts val="300"/>
              </a:spcBef>
            </a:pPr>
            <a:endParaRPr lang="en-IN" sz="1800" dirty="0"/>
          </a:p>
          <a:p>
            <a:r>
              <a:rPr lang="en-IN" sz="2800" dirty="0">
                <a:solidFill>
                  <a:schemeClr val="accent2">
                    <a:alpha val="99000"/>
                  </a:schemeClr>
                </a:solidFill>
                <a:latin typeface="Segoe UI Light" pitchFamily="34" charset="0"/>
              </a:rPr>
              <a:t>Async designs may increase exposure to race conditions</a:t>
            </a:r>
          </a:p>
          <a:p>
            <a:pPr marL="0" lvl="1">
              <a:spcBef>
                <a:spcPts val="300"/>
              </a:spcBef>
            </a:pPr>
            <a:r>
              <a:rPr lang="en-IN" sz="1800" dirty="0"/>
              <a:t>Running at scale on commodity hardware means any role instance can fail at any time</a:t>
            </a:r>
          </a:p>
          <a:p>
            <a:pPr marL="0" lvl="1">
              <a:spcBef>
                <a:spcPts val="300"/>
              </a:spcBef>
            </a:pPr>
            <a:r>
              <a:rPr lang="en-IN" sz="1800" dirty="0"/>
              <a:t>Implement retries where appropriate</a:t>
            </a:r>
          </a:p>
          <a:p>
            <a:pPr marL="0" lvl="1">
              <a:spcBef>
                <a:spcPts val="300"/>
              </a:spcBef>
            </a:pPr>
            <a:r>
              <a:rPr lang="en-IN" sz="1800" dirty="0"/>
              <a:t>External state updates must be idempotent or transactional</a:t>
            </a:r>
            <a:endParaRPr lang="en-US" sz="1800" dirty="0"/>
          </a:p>
        </p:txBody>
      </p:sp>
    </p:spTree>
    <p:extLst>
      <p:ext uri="{BB962C8B-B14F-4D97-AF65-F5344CB8AC3E}">
        <p14:creationId xmlns:p14="http://schemas.microsoft.com/office/powerpoint/2010/main" val="7964978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500"/>
                                        <p:tgtEl>
                                          <p:spTgt spid="2">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fade">
                                      <p:cBhvr>
                                        <p:cTn id="21" dur="500"/>
                                        <p:tgtEl>
                                          <p:spTgt spid="2">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fade">
                                      <p:cBhvr>
                                        <p:cTn id="26" dur="500"/>
                                        <p:tgtEl>
                                          <p:spTgt spid="2">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animEffect transition="in" filter="fade">
                                      <p:cBhvr>
                                        <p:cTn id="29" dur="500"/>
                                        <p:tgtEl>
                                          <p:spTgt spid="2">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Effect transition="in" filter="fade">
                                      <p:cBhvr>
                                        <p:cTn id="32" dur="500"/>
                                        <p:tgtEl>
                                          <p:spTgt spid="2">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animEffect transition="in" filter="fade">
                                      <p:cBhvr>
                                        <p:cTn id="35"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517525" y="2234815"/>
            <a:ext cx="8172366" cy="215987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defTabSz="913788" fontAlgn="base">
              <a:spcBef>
                <a:spcPts val="600"/>
              </a:spcBef>
              <a:spcAft>
                <a:spcPts val="600"/>
              </a:spcAft>
            </a:pPr>
            <a:endParaRPr lang="en-US" sz="2000" dirty="0">
              <a:ln>
                <a:solidFill>
                  <a:schemeClr val="bg1">
                    <a:alpha val="0"/>
                  </a:schemeClr>
                </a:solidFill>
              </a:ln>
              <a:solidFill>
                <a:schemeClr val="bg2">
                  <a:lumMod val="50000"/>
                  <a:alpha val="99000"/>
                </a:schemeClr>
              </a:solidFill>
            </a:endParaRPr>
          </a:p>
        </p:txBody>
      </p:sp>
      <p:sp>
        <p:nvSpPr>
          <p:cNvPr id="18" name="Rectangle 17"/>
          <p:cNvSpPr/>
          <p:nvPr/>
        </p:nvSpPr>
        <p:spPr>
          <a:xfrm>
            <a:off x="3610795" y="3064309"/>
            <a:ext cx="2052586" cy="687494"/>
          </a:xfrm>
          <a:prstGeom prst="rect">
            <a:avLst/>
          </a:prstGeom>
          <a:solidFill>
            <a:schemeClr val="accent6">
              <a:lumMod val="40000"/>
              <a:lumOff val="60000"/>
            </a:schemeClr>
          </a:solidFill>
          <a:ln w="9525" cap="flat" cmpd="sng" algn="ctr">
            <a:noFill/>
            <a:prstDash val="solid"/>
          </a:ln>
          <a:effectLst/>
        </p:spPr>
        <p:txBody>
          <a:bodyPr lIns="0" rIns="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87" fontAlgn="base">
              <a:spcBef>
                <a:spcPts val="1000"/>
              </a:spcBef>
              <a:buSzPct val="80000"/>
              <a:defRPr/>
            </a:pPr>
            <a:r>
              <a:rPr lang="en-US" dirty="0">
                <a:ln>
                  <a:solidFill>
                    <a:schemeClr val="bg1">
                      <a:alpha val="0"/>
                    </a:schemeClr>
                  </a:solidFill>
                </a:ln>
                <a:solidFill>
                  <a:schemeClr val="bg1"/>
                </a:solidFill>
              </a:rPr>
              <a:t>Hosted Compute</a:t>
            </a:r>
          </a:p>
        </p:txBody>
      </p:sp>
      <p:sp>
        <p:nvSpPr>
          <p:cNvPr id="2" name="Title 1"/>
          <p:cNvSpPr>
            <a:spLocks noGrp="1"/>
          </p:cNvSpPr>
          <p:nvPr>
            <p:ph type="title"/>
          </p:nvPr>
        </p:nvSpPr>
        <p:spPr/>
        <p:txBody>
          <a:bodyPr/>
          <a:lstStyle/>
          <a:p>
            <a:r>
              <a:rPr lang="en-US" dirty="0"/>
              <a:t>Managing Data Access</a:t>
            </a:r>
          </a:p>
        </p:txBody>
      </p:sp>
      <p:sp>
        <p:nvSpPr>
          <p:cNvPr id="8" name="Content Placeholder 7"/>
          <p:cNvSpPr>
            <a:spLocks noGrp="1"/>
          </p:cNvSpPr>
          <p:nvPr>
            <p:ph type="body" sz="quarter" idx="10"/>
          </p:nvPr>
        </p:nvSpPr>
        <p:spPr/>
        <p:txBody>
          <a:bodyPr/>
          <a:lstStyle/>
          <a:p>
            <a:pPr>
              <a:spcBef>
                <a:spcPts val="600"/>
              </a:spcBef>
            </a:pPr>
            <a:r>
              <a:rPr lang="en-IN" sz="2400" dirty="0">
                <a:solidFill>
                  <a:schemeClr val="accent2">
                    <a:alpha val="99000"/>
                  </a:schemeClr>
                </a:solidFill>
                <a:latin typeface="Segoe UI Light" pitchFamily="34" charset="0"/>
              </a:rPr>
              <a:t>How to transfer data efficiently to and from clients?</a:t>
            </a:r>
          </a:p>
          <a:p>
            <a:pPr marL="0" lvl="1">
              <a:spcBef>
                <a:spcPts val="300"/>
              </a:spcBef>
            </a:pPr>
            <a:r>
              <a:rPr lang="en-IN" sz="2000" dirty="0"/>
              <a:t>There are different kinds of data; each has its own </a:t>
            </a:r>
            <a:r>
              <a:rPr lang="en-IN" sz="2000" dirty="0" smtClean="0"/>
              <a:t>tricks</a:t>
            </a:r>
            <a:endParaRPr lang="en-IN" sz="2400" dirty="0"/>
          </a:p>
        </p:txBody>
      </p:sp>
      <p:sp>
        <p:nvSpPr>
          <p:cNvPr id="16" name="Rectangle 15"/>
          <p:cNvSpPr/>
          <p:nvPr/>
        </p:nvSpPr>
        <p:spPr>
          <a:xfrm>
            <a:off x="3610795" y="3064309"/>
            <a:ext cx="2052586" cy="687494"/>
          </a:xfrm>
          <a:prstGeom prst="rect">
            <a:avLst/>
          </a:prstGeom>
          <a:solidFill>
            <a:schemeClr val="accent2"/>
          </a:solidFill>
          <a:ln w="9525" cap="flat" cmpd="sng" algn="ctr">
            <a:noFill/>
            <a:prstDash val="solid"/>
          </a:ln>
          <a:effectLst/>
        </p:spPr>
        <p:txBody>
          <a:bodyPr lIns="0" rIns="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dirty="0">
                <a:ln>
                  <a:solidFill>
                    <a:schemeClr val="bg1">
                      <a:alpha val="0"/>
                    </a:schemeClr>
                  </a:solidFill>
                </a:ln>
                <a:solidFill>
                  <a:schemeClr val="bg1">
                    <a:alpha val="99000"/>
                  </a:schemeClr>
                </a:solidFill>
                <a:ea typeface="Segoe UI" pitchFamily="34" charset="0"/>
                <a:cs typeface="Segoe UI" pitchFamily="34" charset="0"/>
              </a:rPr>
              <a:t>Hosted Compute</a:t>
            </a:r>
          </a:p>
        </p:txBody>
      </p:sp>
      <p:cxnSp>
        <p:nvCxnSpPr>
          <p:cNvPr id="17" name="Straight Arrow Connector 16"/>
          <p:cNvCxnSpPr/>
          <p:nvPr/>
        </p:nvCxnSpPr>
        <p:spPr bwMode="auto">
          <a:xfrm>
            <a:off x="2649741" y="3401837"/>
            <a:ext cx="753216" cy="0"/>
          </a:xfrm>
          <a:prstGeom prst="straightConnector1">
            <a:avLst/>
          </a:prstGeom>
          <a:ln w="25400">
            <a:solidFill>
              <a:schemeClr val="bg1">
                <a:lumMod val="50000"/>
              </a:schemeClr>
            </a:solidFill>
            <a:headEnd type="triangl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2" name="Straight Arrow Connector 21"/>
          <p:cNvCxnSpPr/>
          <p:nvPr/>
        </p:nvCxnSpPr>
        <p:spPr bwMode="auto">
          <a:xfrm>
            <a:off x="5871610" y="3401837"/>
            <a:ext cx="899580" cy="0"/>
          </a:xfrm>
          <a:prstGeom prst="straightConnector1">
            <a:avLst/>
          </a:prstGeom>
          <a:ln w="25400">
            <a:solidFill>
              <a:schemeClr val="bg1">
                <a:lumMod val="50000"/>
              </a:schemeClr>
            </a:solidFill>
            <a:headEnd type="triangle" w="med" len="med"/>
            <a:tailEnd type="triangle"/>
          </a:ln>
          <a:effectLst/>
        </p:spPr>
        <p:style>
          <a:lnRef idx="3">
            <a:schemeClr val="accent3"/>
          </a:lnRef>
          <a:fillRef idx="0">
            <a:schemeClr val="accent3"/>
          </a:fillRef>
          <a:effectRef idx="2">
            <a:schemeClr val="accent3"/>
          </a:effectRef>
          <a:fontRef idx="minor">
            <a:schemeClr val="tx1"/>
          </a:fontRef>
        </p:style>
      </p:cxnSp>
      <p:sp>
        <p:nvSpPr>
          <p:cNvPr id="10" name="Rectangle 9"/>
          <p:cNvSpPr/>
          <p:nvPr/>
        </p:nvSpPr>
        <p:spPr>
          <a:xfrm>
            <a:off x="517525" y="4529179"/>
            <a:ext cx="2184578" cy="1327092"/>
          </a:xfrm>
          <a:prstGeom prst="rect">
            <a:avLst/>
          </a:prstGeom>
          <a:solidFill>
            <a:schemeClr val="accent4">
              <a:lumMod val="20000"/>
              <a:lumOff val="80000"/>
            </a:schemeClr>
          </a:solidFill>
        </p:spPr>
        <p:txBody>
          <a:bodyPr wrap="square">
            <a:noAutofit/>
          </a:bodyPr>
          <a:lstStyle/>
          <a:p>
            <a:pPr lvl="0" defTabSz="914363">
              <a:spcBef>
                <a:spcPts val="600"/>
              </a:spcBef>
              <a:buSzPct val="80000"/>
            </a:pPr>
            <a:r>
              <a:rPr lang="en-IN" sz="2800" dirty="0" smtClean="0">
                <a:ln>
                  <a:solidFill>
                    <a:schemeClr val="bg1">
                      <a:alpha val="0"/>
                    </a:schemeClr>
                  </a:solidFill>
                </a:ln>
                <a:solidFill>
                  <a:srgbClr val="595959"/>
                </a:solidFill>
                <a:latin typeface="Segoe UI Light" pitchFamily="34" charset="0"/>
              </a:rPr>
              <a:t>Trick #1: </a:t>
            </a:r>
          </a:p>
        </p:txBody>
      </p:sp>
      <p:grpSp>
        <p:nvGrpSpPr>
          <p:cNvPr id="29" name="Group 28"/>
          <p:cNvGrpSpPr/>
          <p:nvPr/>
        </p:nvGrpSpPr>
        <p:grpSpPr>
          <a:xfrm>
            <a:off x="1033259" y="2985190"/>
            <a:ext cx="1552624" cy="1022094"/>
            <a:chOff x="13073063" y="587375"/>
            <a:chExt cx="19038888" cy="12533313"/>
          </a:xfrm>
          <a:solidFill>
            <a:schemeClr val="accent4"/>
          </a:solidFill>
        </p:grpSpPr>
        <p:sp>
          <p:nvSpPr>
            <p:cNvPr id="15" name="Freeform 12"/>
            <p:cNvSpPr>
              <a:spLocks/>
            </p:cNvSpPr>
            <p:nvPr/>
          </p:nvSpPr>
          <p:spPr bwMode="auto">
            <a:xfrm>
              <a:off x="13073063" y="5135563"/>
              <a:ext cx="3543300" cy="552132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3"/>
            <p:cNvSpPr>
              <a:spLocks/>
            </p:cNvSpPr>
            <p:nvPr/>
          </p:nvSpPr>
          <p:spPr bwMode="auto">
            <a:xfrm>
              <a:off x="21409025" y="5135563"/>
              <a:ext cx="3584575" cy="552132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4"/>
            <p:cNvSpPr>
              <a:spLocks/>
            </p:cNvSpPr>
            <p:nvPr/>
          </p:nvSpPr>
          <p:spPr bwMode="auto">
            <a:xfrm>
              <a:off x="15495588" y="5421313"/>
              <a:ext cx="7038975" cy="7699375"/>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Oval 15"/>
            <p:cNvSpPr>
              <a:spLocks noChangeArrowheads="1"/>
            </p:cNvSpPr>
            <p:nvPr/>
          </p:nvSpPr>
          <p:spPr bwMode="auto">
            <a:xfrm>
              <a:off x="16748125" y="1066800"/>
              <a:ext cx="4660900" cy="46624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6"/>
            <p:cNvSpPr>
              <a:spLocks noEditPoints="1"/>
            </p:cNvSpPr>
            <p:nvPr/>
          </p:nvSpPr>
          <p:spPr bwMode="auto">
            <a:xfrm>
              <a:off x="23055263" y="587375"/>
              <a:ext cx="9056688" cy="7851775"/>
            </a:xfrm>
            <a:custGeom>
              <a:avLst/>
              <a:gdLst>
                <a:gd name="T0" fmla="*/ 1840 w 2415"/>
                <a:gd name="T1" fmla="*/ 0 h 2094"/>
                <a:gd name="T2" fmla="*/ 348 w 2415"/>
                <a:gd name="T3" fmla="*/ 1482 h 2094"/>
                <a:gd name="T4" fmla="*/ 365 w 2415"/>
                <a:gd name="T5" fmla="*/ 1612 h 2094"/>
                <a:gd name="T6" fmla="*/ 492 w 2415"/>
                <a:gd name="T7" fmla="*/ 1682 h 2094"/>
                <a:gd name="T8" fmla="*/ 1001 w 2415"/>
                <a:gd name="T9" fmla="*/ 1739 h 2094"/>
                <a:gd name="T10" fmla="*/ 1036 w 2415"/>
                <a:gd name="T11" fmla="*/ 1756 h 2094"/>
                <a:gd name="T12" fmla="*/ 1032 w 2415"/>
                <a:gd name="T13" fmla="*/ 1845 h 2094"/>
                <a:gd name="T14" fmla="*/ 1002 w 2415"/>
                <a:gd name="T15" fmla="*/ 1859 h 2094"/>
                <a:gd name="T16" fmla="*/ 2411 w 2415"/>
                <a:gd name="T17" fmla="*/ 2038 h 2094"/>
                <a:gd name="T18" fmla="*/ 558 w 2415"/>
                <a:gd name="T19" fmla="*/ 1534 h 2094"/>
                <a:gd name="T20" fmla="*/ 484 w 2415"/>
                <a:gd name="T21" fmla="*/ 1550 h 2094"/>
                <a:gd name="T22" fmla="*/ 430 w 2415"/>
                <a:gd name="T23" fmla="*/ 1482 h 2094"/>
                <a:gd name="T24" fmla="*/ 575 w 2415"/>
                <a:gd name="T25" fmla="*/ 1480 h 2094"/>
                <a:gd name="T26" fmla="*/ 768 w 2415"/>
                <a:gd name="T27" fmla="*/ 1675 h 2094"/>
                <a:gd name="T28" fmla="*/ 604 w 2415"/>
                <a:gd name="T29" fmla="*/ 1678 h 2094"/>
                <a:gd name="T30" fmla="*/ 762 w 2415"/>
                <a:gd name="T31" fmla="*/ 1593 h 2094"/>
                <a:gd name="T32" fmla="*/ 795 w 2415"/>
                <a:gd name="T33" fmla="*/ 1536 h 2094"/>
                <a:gd name="T34" fmla="*/ 654 w 2415"/>
                <a:gd name="T35" fmla="*/ 1489 h 2094"/>
                <a:gd name="T36" fmla="*/ 770 w 2415"/>
                <a:gd name="T37" fmla="*/ 1468 h 2094"/>
                <a:gd name="T38" fmla="*/ 1035 w 2415"/>
                <a:gd name="T39" fmla="*/ 1673 h 2094"/>
                <a:gd name="T40" fmla="*/ 870 w 2415"/>
                <a:gd name="T41" fmla="*/ 1678 h 2094"/>
                <a:gd name="T42" fmla="*/ 1038 w 2415"/>
                <a:gd name="T43" fmla="*/ 1615 h 2094"/>
                <a:gd name="T44" fmla="*/ 882 w 2415"/>
                <a:gd name="T45" fmla="*/ 1536 h 2094"/>
                <a:gd name="T46" fmla="*/ 894 w 2415"/>
                <a:gd name="T47" fmla="*/ 1476 h 2094"/>
                <a:gd name="T48" fmla="*/ 928 w 2415"/>
                <a:gd name="T49" fmla="*/ 1468 h 2094"/>
                <a:gd name="T50" fmla="*/ 231 w 2415"/>
                <a:gd name="T51" fmla="*/ 1302 h 2094"/>
                <a:gd name="T52" fmla="*/ 1880 w 2415"/>
                <a:gd name="T53" fmla="*/ 1540 h 2094"/>
                <a:gd name="T54" fmla="*/ 1723 w 2415"/>
                <a:gd name="T55" fmla="*/ 1525 h 2094"/>
                <a:gd name="T56" fmla="*/ 1818 w 2415"/>
                <a:gd name="T57" fmla="*/ 1467 h 2094"/>
                <a:gd name="T58" fmla="*/ 1121 w 2415"/>
                <a:gd name="T59" fmla="*/ 1536 h 2094"/>
                <a:gd name="T60" fmla="*/ 1137 w 2415"/>
                <a:gd name="T61" fmla="*/ 1470 h 2094"/>
                <a:gd name="T62" fmla="*/ 1272 w 2415"/>
                <a:gd name="T63" fmla="*/ 1534 h 2094"/>
                <a:gd name="T64" fmla="*/ 1144 w 2415"/>
                <a:gd name="T65" fmla="*/ 1547 h 2094"/>
                <a:gd name="T66" fmla="*/ 1126 w 2415"/>
                <a:gd name="T67" fmla="*/ 1657 h 2094"/>
                <a:gd name="T68" fmla="*/ 1300 w 2415"/>
                <a:gd name="T69" fmla="*/ 1672 h 2094"/>
                <a:gd name="T70" fmla="*/ 1274 w 2415"/>
                <a:gd name="T71" fmla="*/ 1687 h 2094"/>
                <a:gd name="T72" fmla="*/ 1147 w 2415"/>
                <a:gd name="T73" fmla="*/ 1683 h 2094"/>
                <a:gd name="T74" fmla="*/ 1193 w 2415"/>
                <a:gd name="T75" fmla="*/ 1859 h 2094"/>
                <a:gd name="T76" fmla="*/ 1139 w 2415"/>
                <a:gd name="T77" fmla="*/ 1824 h 2094"/>
                <a:gd name="T78" fmla="*/ 1143 w 2415"/>
                <a:gd name="T79" fmla="*/ 1749 h 2094"/>
                <a:gd name="T80" fmla="*/ 1166 w 2415"/>
                <a:gd name="T81" fmla="*/ 1739 h 2094"/>
                <a:gd name="T82" fmla="*/ 1284 w 2415"/>
                <a:gd name="T83" fmla="*/ 1739 h 2094"/>
                <a:gd name="T84" fmla="*/ 1328 w 2415"/>
                <a:gd name="T85" fmla="*/ 1790 h 2094"/>
                <a:gd name="T86" fmla="*/ 1472 w 2415"/>
                <a:gd name="T87" fmla="*/ 1481 h 2094"/>
                <a:gd name="T88" fmla="*/ 1607 w 2415"/>
                <a:gd name="T89" fmla="*/ 1473 h 2094"/>
                <a:gd name="T90" fmla="*/ 1630 w 2415"/>
                <a:gd name="T91" fmla="*/ 1545 h 2094"/>
                <a:gd name="T92" fmla="*/ 1505 w 2415"/>
                <a:gd name="T93" fmla="*/ 1541 h 2094"/>
                <a:gd name="T94" fmla="*/ 1525 w 2415"/>
                <a:gd name="T95" fmla="*/ 1596 h 2094"/>
                <a:gd name="T96" fmla="*/ 1712 w 2415"/>
                <a:gd name="T97" fmla="*/ 1672 h 2094"/>
                <a:gd name="T98" fmla="*/ 1686 w 2415"/>
                <a:gd name="T99" fmla="*/ 1687 h 2094"/>
                <a:gd name="T100" fmla="*/ 1790 w 2415"/>
                <a:gd name="T101" fmla="*/ 1847 h 2094"/>
                <a:gd name="T102" fmla="*/ 1649 w 2415"/>
                <a:gd name="T103" fmla="*/ 1857 h 2094"/>
                <a:gd name="T104" fmla="*/ 1603 w 2415"/>
                <a:gd name="T105" fmla="*/ 1737 h 2094"/>
                <a:gd name="T106" fmla="*/ 1763 w 2415"/>
                <a:gd name="T107" fmla="*/ 1765 h 2094"/>
                <a:gd name="T108" fmla="*/ 1770 w 2415"/>
                <a:gd name="T109" fmla="*/ 1604 h 2094"/>
                <a:gd name="T110" fmla="*/ 1975 w 2415"/>
                <a:gd name="T111" fmla="*/ 1676 h 2094"/>
                <a:gd name="T112" fmla="*/ 1814 w 2415"/>
                <a:gd name="T113" fmla="*/ 1675 h 2094"/>
                <a:gd name="T114" fmla="*/ 1891 w 2415"/>
                <a:gd name="T115" fmla="*/ 1824 h 2094"/>
                <a:gd name="T116" fmla="*/ 1979 w 2415"/>
                <a:gd name="T117" fmla="*/ 1736 h 2094"/>
                <a:gd name="T118" fmla="*/ 2089 w 2415"/>
                <a:gd name="T119" fmla="*/ 1829 h 2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15" h="2094">
                  <a:moveTo>
                    <a:pt x="2389" y="1883"/>
                  </a:moveTo>
                  <a:cubicBezTo>
                    <a:pt x="2381" y="1875"/>
                    <a:pt x="2375" y="1868"/>
                    <a:pt x="2369" y="1860"/>
                  </a:cubicBezTo>
                  <a:cubicBezTo>
                    <a:pt x="2335" y="1820"/>
                    <a:pt x="2301" y="1780"/>
                    <a:pt x="2267" y="1740"/>
                  </a:cubicBezTo>
                  <a:cubicBezTo>
                    <a:pt x="2191" y="1651"/>
                    <a:pt x="2117" y="1563"/>
                    <a:pt x="2041" y="1475"/>
                  </a:cubicBezTo>
                  <a:cubicBezTo>
                    <a:pt x="2038" y="1471"/>
                    <a:pt x="2034" y="1465"/>
                    <a:pt x="2030" y="1461"/>
                  </a:cubicBezTo>
                  <a:cubicBezTo>
                    <a:pt x="2014" y="1443"/>
                    <a:pt x="1991" y="1432"/>
                    <a:pt x="1968" y="1424"/>
                  </a:cubicBezTo>
                  <a:cubicBezTo>
                    <a:pt x="1944" y="1416"/>
                    <a:pt x="1918" y="1411"/>
                    <a:pt x="1892" y="1410"/>
                  </a:cubicBezTo>
                  <a:cubicBezTo>
                    <a:pt x="1982" y="1386"/>
                    <a:pt x="2049" y="1306"/>
                    <a:pt x="2049" y="1209"/>
                  </a:cubicBezTo>
                  <a:cubicBezTo>
                    <a:pt x="2049" y="208"/>
                    <a:pt x="2049" y="208"/>
                    <a:pt x="2049" y="208"/>
                  </a:cubicBezTo>
                  <a:cubicBezTo>
                    <a:pt x="2049" y="93"/>
                    <a:pt x="1954" y="0"/>
                    <a:pt x="1840" y="0"/>
                  </a:cubicBezTo>
                  <a:cubicBezTo>
                    <a:pt x="209" y="0"/>
                    <a:pt x="209" y="0"/>
                    <a:pt x="209" y="0"/>
                  </a:cubicBezTo>
                  <a:cubicBezTo>
                    <a:pt x="94" y="0"/>
                    <a:pt x="0" y="93"/>
                    <a:pt x="0" y="208"/>
                  </a:cubicBezTo>
                  <a:cubicBezTo>
                    <a:pt x="0" y="1209"/>
                    <a:pt x="0" y="1209"/>
                    <a:pt x="0" y="1209"/>
                  </a:cubicBezTo>
                  <a:cubicBezTo>
                    <a:pt x="0" y="1215"/>
                    <a:pt x="0" y="1220"/>
                    <a:pt x="1" y="1226"/>
                  </a:cubicBezTo>
                  <a:cubicBezTo>
                    <a:pt x="85" y="1281"/>
                    <a:pt x="176" y="1358"/>
                    <a:pt x="263" y="1469"/>
                  </a:cubicBezTo>
                  <a:cubicBezTo>
                    <a:pt x="275" y="1469"/>
                    <a:pt x="287" y="1470"/>
                    <a:pt x="297" y="1470"/>
                  </a:cubicBezTo>
                  <a:cubicBezTo>
                    <a:pt x="310" y="1470"/>
                    <a:pt x="326" y="1467"/>
                    <a:pt x="338" y="1473"/>
                  </a:cubicBezTo>
                  <a:cubicBezTo>
                    <a:pt x="340" y="1474"/>
                    <a:pt x="341" y="1475"/>
                    <a:pt x="342" y="1475"/>
                  </a:cubicBezTo>
                  <a:cubicBezTo>
                    <a:pt x="342" y="1475"/>
                    <a:pt x="342" y="1476"/>
                    <a:pt x="343" y="1476"/>
                  </a:cubicBezTo>
                  <a:cubicBezTo>
                    <a:pt x="345" y="1477"/>
                    <a:pt x="348" y="1480"/>
                    <a:pt x="348" y="1482"/>
                  </a:cubicBezTo>
                  <a:cubicBezTo>
                    <a:pt x="349" y="1484"/>
                    <a:pt x="349" y="1487"/>
                    <a:pt x="347" y="1489"/>
                  </a:cubicBezTo>
                  <a:cubicBezTo>
                    <a:pt x="345" y="1491"/>
                    <a:pt x="345" y="1491"/>
                    <a:pt x="345" y="1491"/>
                  </a:cubicBezTo>
                  <a:cubicBezTo>
                    <a:pt x="343" y="1497"/>
                    <a:pt x="338" y="1506"/>
                    <a:pt x="335" y="1511"/>
                  </a:cubicBezTo>
                  <a:cubicBezTo>
                    <a:pt x="325" y="1528"/>
                    <a:pt x="325" y="1528"/>
                    <a:pt x="325" y="1528"/>
                  </a:cubicBezTo>
                  <a:cubicBezTo>
                    <a:pt x="324" y="1531"/>
                    <a:pt x="321" y="1534"/>
                    <a:pt x="318" y="1537"/>
                  </a:cubicBezTo>
                  <a:cubicBezTo>
                    <a:pt x="316" y="1537"/>
                    <a:pt x="315" y="1538"/>
                    <a:pt x="314" y="1539"/>
                  </a:cubicBezTo>
                  <a:cubicBezTo>
                    <a:pt x="330" y="1563"/>
                    <a:pt x="346" y="1589"/>
                    <a:pt x="362" y="1615"/>
                  </a:cubicBezTo>
                  <a:cubicBezTo>
                    <a:pt x="362" y="1615"/>
                    <a:pt x="363" y="1615"/>
                    <a:pt x="363" y="1615"/>
                  </a:cubicBezTo>
                  <a:cubicBezTo>
                    <a:pt x="363" y="1614"/>
                    <a:pt x="364" y="1613"/>
                    <a:pt x="364" y="1612"/>
                  </a:cubicBezTo>
                  <a:cubicBezTo>
                    <a:pt x="364" y="1612"/>
                    <a:pt x="364" y="1612"/>
                    <a:pt x="365" y="1612"/>
                  </a:cubicBezTo>
                  <a:cubicBezTo>
                    <a:pt x="383" y="1587"/>
                    <a:pt x="425" y="1592"/>
                    <a:pt x="452" y="1592"/>
                  </a:cubicBezTo>
                  <a:cubicBezTo>
                    <a:pt x="459" y="1592"/>
                    <a:pt x="479" y="1590"/>
                    <a:pt x="496" y="1592"/>
                  </a:cubicBezTo>
                  <a:cubicBezTo>
                    <a:pt x="502" y="1592"/>
                    <a:pt x="508" y="1592"/>
                    <a:pt x="512" y="1593"/>
                  </a:cubicBezTo>
                  <a:cubicBezTo>
                    <a:pt x="515" y="1594"/>
                    <a:pt x="518" y="1595"/>
                    <a:pt x="520" y="1596"/>
                  </a:cubicBezTo>
                  <a:cubicBezTo>
                    <a:pt x="526" y="1599"/>
                    <a:pt x="531" y="1605"/>
                    <a:pt x="531" y="1611"/>
                  </a:cubicBezTo>
                  <a:cubicBezTo>
                    <a:pt x="531" y="1612"/>
                    <a:pt x="531" y="1612"/>
                    <a:pt x="531" y="1613"/>
                  </a:cubicBezTo>
                  <a:cubicBezTo>
                    <a:pt x="531" y="1614"/>
                    <a:pt x="531" y="1615"/>
                    <a:pt x="531" y="1616"/>
                  </a:cubicBezTo>
                  <a:cubicBezTo>
                    <a:pt x="513" y="1663"/>
                    <a:pt x="513" y="1663"/>
                    <a:pt x="513" y="1663"/>
                  </a:cubicBezTo>
                  <a:cubicBezTo>
                    <a:pt x="512" y="1667"/>
                    <a:pt x="509" y="1671"/>
                    <a:pt x="506" y="1674"/>
                  </a:cubicBezTo>
                  <a:cubicBezTo>
                    <a:pt x="502" y="1677"/>
                    <a:pt x="497" y="1680"/>
                    <a:pt x="492" y="1682"/>
                  </a:cubicBezTo>
                  <a:cubicBezTo>
                    <a:pt x="492" y="1683"/>
                    <a:pt x="491" y="1683"/>
                    <a:pt x="491" y="1683"/>
                  </a:cubicBezTo>
                  <a:cubicBezTo>
                    <a:pt x="484" y="1686"/>
                    <a:pt x="477" y="1688"/>
                    <a:pt x="469" y="1690"/>
                  </a:cubicBezTo>
                  <a:cubicBezTo>
                    <a:pt x="467" y="1690"/>
                    <a:pt x="467" y="1690"/>
                    <a:pt x="467" y="1690"/>
                  </a:cubicBezTo>
                  <a:cubicBezTo>
                    <a:pt x="465" y="1690"/>
                    <a:pt x="464" y="1690"/>
                    <a:pt x="463" y="1690"/>
                  </a:cubicBezTo>
                  <a:cubicBezTo>
                    <a:pt x="449" y="1691"/>
                    <a:pt x="433" y="1690"/>
                    <a:pt x="418" y="1690"/>
                  </a:cubicBezTo>
                  <a:cubicBezTo>
                    <a:pt x="413" y="1690"/>
                    <a:pt x="409" y="1690"/>
                    <a:pt x="404" y="1690"/>
                  </a:cubicBezTo>
                  <a:cubicBezTo>
                    <a:pt x="412" y="1706"/>
                    <a:pt x="420" y="1723"/>
                    <a:pt x="428" y="1739"/>
                  </a:cubicBezTo>
                  <a:cubicBezTo>
                    <a:pt x="592" y="1739"/>
                    <a:pt x="954" y="1738"/>
                    <a:pt x="971" y="1738"/>
                  </a:cubicBezTo>
                  <a:cubicBezTo>
                    <a:pt x="977" y="1738"/>
                    <a:pt x="985" y="1738"/>
                    <a:pt x="992" y="1738"/>
                  </a:cubicBezTo>
                  <a:cubicBezTo>
                    <a:pt x="995" y="1738"/>
                    <a:pt x="998" y="1738"/>
                    <a:pt x="1001" y="1739"/>
                  </a:cubicBezTo>
                  <a:cubicBezTo>
                    <a:pt x="1002" y="1739"/>
                    <a:pt x="1002" y="1739"/>
                    <a:pt x="1002" y="1739"/>
                  </a:cubicBezTo>
                  <a:cubicBezTo>
                    <a:pt x="1004" y="1739"/>
                    <a:pt x="1007" y="1739"/>
                    <a:pt x="1009" y="1740"/>
                  </a:cubicBezTo>
                  <a:cubicBezTo>
                    <a:pt x="1010" y="1740"/>
                    <a:pt x="1010" y="1740"/>
                    <a:pt x="1010" y="1740"/>
                  </a:cubicBezTo>
                  <a:cubicBezTo>
                    <a:pt x="1013" y="1741"/>
                    <a:pt x="1016" y="1742"/>
                    <a:pt x="1018" y="1743"/>
                  </a:cubicBezTo>
                  <a:cubicBezTo>
                    <a:pt x="1019" y="1743"/>
                    <a:pt x="1019" y="1743"/>
                    <a:pt x="1019" y="1743"/>
                  </a:cubicBezTo>
                  <a:cubicBezTo>
                    <a:pt x="1021" y="1744"/>
                    <a:pt x="1023" y="1745"/>
                    <a:pt x="1025" y="1746"/>
                  </a:cubicBezTo>
                  <a:cubicBezTo>
                    <a:pt x="1025" y="1746"/>
                    <a:pt x="1025" y="1746"/>
                    <a:pt x="1026" y="1746"/>
                  </a:cubicBezTo>
                  <a:cubicBezTo>
                    <a:pt x="1026" y="1747"/>
                    <a:pt x="1026" y="1747"/>
                    <a:pt x="1026" y="1747"/>
                  </a:cubicBezTo>
                  <a:cubicBezTo>
                    <a:pt x="1028" y="1748"/>
                    <a:pt x="1029" y="1749"/>
                    <a:pt x="1030" y="1750"/>
                  </a:cubicBezTo>
                  <a:cubicBezTo>
                    <a:pt x="1032" y="1751"/>
                    <a:pt x="1034" y="1753"/>
                    <a:pt x="1036" y="1756"/>
                  </a:cubicBezTo>
                  <a:cubicBezTo>
                    <a:pt x="1038" y="1759"/>
                    <a:pt x="1040" y="1763"/>
                    <a:pt x="1040" y="1768"/>
                  </a:cubicBezTo>
                  <a:cubicBezTo>
                    <a:pt x="1040" y="1771"/>
                    <a:pt x="1040" y="1771"/>
                    <a:pt x="1040" y="1771"/>
                  </a:cubicBezTo>
                  <a:cubicBezTo>
                    <a:pt x="1040" y="1785"/>
                    <a:pt x="1040" y="1801"/>
                    <a:pt x="1040" y="1815"/>
                  </a:cubicBezTo>
                  <a:cubicBezTo>
                    <a:pt x="1040" y="1819"/>
                    <a:pt x="1041" y="1822"/>
                    <a:pt x="1040" y="1826"/>
                  </a:cubicBezTo>
                  <a:cubicBezTo>
                    <a:pt x="1040" y="1828"/>
                    <a:pt x="1040" y="1830"/>
                    <a:pt x="1039" y="1832"/>
                  </a:cubicBezTo>
                  <a:cubicBezTo>
                    <a:pt x="1039" y="1834"/>
                    <a:pt x="1039" y="1834"/>
                    <a:pt x="1039" y="1834"/>
                  </a:cubicBezTo>
                  <a:cubicBezTo>
                    <a:pt x="1038" y="1836"/>
                    <a:pt x="1038" y="1838"/>
                    <a:pt x="1037" y="1839"/>
                  </a:cubicBezTo>
                  <a:cubicBezTo>
                    <a:pt x="1037" y="1839"/>
                    <a:pt x="1037" y="1839"/>
                    <a:pt x="1037" y="1840"/>
                  </a:cubicBezTo>
                  <a:cubicBezTo>
                    <a:pt x="1036" y="1840"/>
                    <a:pt x="1036" y="1840"/>
                    <a:pt x="1036" y="1840"/>
                  </a:cubicBezTo>
                  <a:cubicBezTo>
                    <a:pt x="1035" y="1842"/>
                    <a:pt x="1034" y="1844"/>
                    <a:pt x="1032" y="1845"/>
                  </a:cubicBezTo>
                  <a:cubicBezTo>
                    <a:pt x="1030" y="1847"/>
                    <a:pt x="1029" y="1848"/>
                    <a:pt x="1027" y="1850"/>
                  </a:cubicBezTo>
                  <a:cubicBezTo>
                    <a:pt x="1026" y="1850"/>
                    <a:pt x="1026" y="1850"/>
                    <a:pt x="1026" y="1850"/>
                  </a:cubicBezTo>
                  <a:cubicBezTo>
                    <a:pt x="1025" y="1851"/>
                    <a:pt x="1025" y="1851"/>
                    <a:pt x="1025" y="1851"/>
                  </a:cubicBezTo>
                  <a:cubicBezTo>
                    <a:pt x="1023" y="1852"/>
                    <a:pt x="1021" y="1853"/>
                    <a:pt x="1019" y="1854"/>
                  </a:cubicBezTo>
                  <a:cubicBezTo>
                    <a:pt x="1019" y="1854"/>
                    <a:pt x="1019" y="1854"/>
                    <a:pt x="1018" y="1854"/>
                  </a:cubicBezTo>
                  <a:cubicBezTo>
                    <a:pt x="1017" y="1855"/>
                    <a:pt x="1015" y="1856"/>
                    <a:pt x="1013" y="1856"/>
                  </a:cubicBezTo>
                  <a:cubicBezTo>
                    <a:pt x="1012" y="1856"/>
                    <a:pt x="1011" y="1857"/>
                    <a:pt x="1010" y="1857"/>
                  </a:cubicBezTo>
                  <a:cubicBezTo>
                    <a:pt x="1010" y="1857"/>
                    <a:pt x="1010" y="1857"/>
                    <a:pt x="1009" y="1857"/>
                  </a:cubicBezTo>
                  <a:cubicBezTo>
                    <a:pt x="1009" y="1857"/>
                    <a:pt x="1008" y="1857"/>
                    <a:pt x="1008" y="1858"/>
                  </a:cubicBezTo>
                  <a:cubicBezTo>
                    <a:pt x="1006" y="1858"/>
                    <a:pt x="1004" y="1858"/>
                    <a:pt x="1002" y="1859"/>
                  </a:cubicBezTo>
                  <a:cubicBezTo>
                    <a:pt x="1000" y="1859"/>
                    <a:pt x="998" y="1859"/>
                    <a:pt x="997" y="1859"/>
                  </a:cubicBezTo>
                  <a:cubicBezTo>
                    <a:pt x="995" y="1860"/>
                    <a:pt x="993" y="1860"/>
                    <a:pt x="991" y="1860"/>
                  </a:cubicBezTo>
                  <a:cubicBezTo>
                    <a:pt x="991" y="1860"/>
                    <a:pt x="990" y="1860"/>
                    <a:pt x="989" y="1860"/>
                  </a:cubicBezTo>
                  <a:cubicBezTo>
                    <a:pt x="987" y="1860"/>
                    <a:pt x="987" y="1860"/>
                    <a:pt x="987" y="1860"/>
                  </a:cubicBezTo>
                  <a:cubicBezTo>
                    <a:pt x="976" y="1860"/>
                    <a:pt x="965" y="1860"/>
                    <a:pt x="955" y="1860"/>
                  </a:cubicBezTo>
                  <a:cubicBezTo>
                    <a:pt x="922" y="1860"/>
                    <a:pt x="668" y="1861"/>
                    <a:pt x="484" y="1862"/>
                  </a:cubicBezTo>
                  <a:cubicBezTo>
                    <a:pt x="517" y="1942"/>
                    <a:pt x="531" y="2020"/>
                    <a:pt x="532" y="2094"/>
                  </a:cubicBezTo>
                  <a:cubicBezTo>
                    <a:pt x="1249" y="2094"/>
                    <a:pt x="2201" y="2094"/>
                    <a:pt x="2246" y="2094"/>
                  </a:cubicBezTo>
                  <a:cubicBezTo>
                    <a:pt x="2281" y="2094"/>
                    <a:pt x="2322" y="2090"/>
                    <a:pt x="2357" y="2083"/>
                  </a:cubicBezTo>
                  <a:cubicBezTo>
                    <a:pt x="2380" y="2079"/>
                    <a:pt x="2408" y="2066"/>
                    <a:pt x="2411" y="2038"/>
                  </a:cubicBezTo>
                  <a:cubicBezTo>
                    <a:pt x="2411" y="1941"/>
                    <a:pt x="2411" y="1941"/>
                    <a:pt x="2411" y="1941"/>
                  </a:cubicBezTo>
                  <a:cubicBezTo>
                    <a:pt x="2415" y="1919"/>
                    <a:pt x="2402" y="1898"/>
                    <a:pt x="2389" y="1883"/>
                  </a:cubicBezTo>
                  <a:close/>
                  <a:moveTo>
                    <a:pt x="566" y="1519"/>
                  </a:moveTo>
                  <a:cubicBezTo>
                    <a:pt x="566" y="1520"/>
                    <a:pt x="566" y="1520"/>
                    <a:pt x="566" y="1520"/>
                  </a:cubicBezTo>
                  <a:cubicBezTo>
                    <a:pt x="565" y="1522"/>
                    <a:pt x="564" y="1524"/>
                    <a:pt x="563" y="1526"/>
                  </a:cubicBezTo>
                  <a:cubicBezTo>
                    <a:pt x="563" y="1527"/>
                    <a:pt x="563" y="1527"/>
                    <a:pt x="563" y="1527"/>
                  </a:cubicBezTo>
                  <a:cubicBezTo>
                    <a:pt x="563" y="1528"/>
                    <a:pt x="562" y="1529"/>
                    <a:pt x="562" y="1529"/>
                  </a:cubicBezTo>
                  <a:cubicBezTo>
                    <a:pt x="562" y="1530"/>
                    <a:pt x="561" y="1530"/>
                    <a:pt x="561" y="1531"/>
                  </a:cubicBezTo>
                  <a:cubicBezTo>
                    <a:pt x="561" y="1531"/>
                    <a:pt x="560" y="1532"/>
                    <a:pt x="560" y="1533"/>
                  </a:cubicBezTo>
                  <a:cubicBezTo>
                    <a:pt x="558" y="1533"/>
                    <a:pt x="558" y="1533"/>
                    <a:pt x="558" y="1534"/>
                  </a:cubicBezTo>
                  <a:cubicBezTo>
                    <a:pt x="557" y="1534"/>
                    <a:pt x="557" y="1534"/>
                    <a:pt x="557" y="1534"/>
                  </a:cubicBezTo>
                  <a:cubicBezTo>
                    <a:pt x="556" y="1536"/>
                    <a:pt x="556" y="1536"/>
                    <a:pt x="556" y="1537"/>
                  </a:cubicBezTo>
                  <a:cubicBezTo>
                    <a:pt x="554" y="1538"/>
                    <a:pt x="553" y="1539"/>
                    <a:pt x="551" y="1540"/>
                  </a:cubicBezTo>
                  <a:cubicBezTo>
                    <a:pt x="549" y="1541"/>
                    <a:pt x="547" y="1542"/>
                    <a:pt x="546" y="1543"/>
                  </a:cubicBezTo>
                  <a:cubicBezTo>
                    <a:pt x="545" y="1543"/>
                    <a:pt x="545" y="1543"/>
                    <a:pt x="545" y="1543"/>
                  </a:cubicBezTo>
                  <a:cubicBezTo>
                    <a:pt x="544" y="1544"/>
                    <a:pt x="544" y="1544"/>
                    <a:pt x="544" y="1544"/>
                  </a:cubicBezTo>
                  <a:cubicBezTo>
                    <a:pt x="538" y="1546"/>
                    <a:pt x="532" y="1548"/>
                    <a:pt x="526" y="1549"/>
                  </a:cubicBezTo>
                  <a:cubicBezTo>
                    <a:pt x="524" y="1549"/>
                    <a:pt x="522" y="1549"/>
                    <a:pt x="520" y="1549"/>
                  </a:cubicBezTo>
                  <a:cubicBezTo>
                    <a:pt x="520" y="1549"/>
                    <a:pt x="520" y="1550"/>
                    <a:pt x="519" y="1550"/>
                  </a:cubicBezTo>
                  <a:cubicBezTo>
                    <a:pt x="508" y="1551"/>
                    <a:pt x="496" y="1550"/>
                    <a:pt x="484" y="1550"/>
                  </a:cubicBezTo>
                  <a:cubicBezTo>
                    <a:pt x="435" y="1550"/>
                    <a:pt x="435" y="1550"/>
                    <a:pt x="435" y="1550"/>
                  </a:cubicBezTo>
                  <a:cubicBezTo>
                    <a:pt x="425" y="1550"/>
                    <a:pt x="408" y="1548"/>
                    <a:pt x="403" y="1537"/>
                  </a:cubicBezTo>
                  <a:cubicBezTo>
                    <a:pt x="403" y="1536"/>
                    <a:pt x="403" y="1534"/>
                    <a:pt x="403" y="1533"/>
                  </a:cubicBezTo>
                  <a:cubicBezTo>
                    <a:pt x="403" y="1532"/>
                    <a:pt x="403" y="1532"/>
                    <a:pt x="403" y="1531"/>
                  </a:cubicBezTo>
                  <a:cubicBezTo>
                    <a:pt x="404" y="1527"/>
                    <a:pt x="408" y="1523"/>
                    <a:pt x="410" y="1519"/>
                  </a:cubicBezTo>
                  <a:cubicBezTo>
                    <a:pt x="414" y="1509"/>
                    <a:pt x="418" y="1494"/>
                    <a:pt x="426" y="1486"/>
                  </a:cubicBezTo>
                  <a:cubicBezTo>
                    <a:pt x="426" y="1485"/>
                    <a:pt x="427" y="1485"/>
                    <a:pt x="427" y="1485"/>
                  </a:cubicBezTo>
                  <a:cubicBezTo>
                    <a:pt x="428" y="1484"/>
                    <a:pt x="428" y="1484"/>
                    <a:pt x="428" y="1483"/>
                  </a:cubicBezTo>
                  <a:cubicBezTo>
                    <a:pt x="429" y="1483"/>
                    <a:pt x="429" y="1483"/>
                    <a:pt x="429" y="1483"/>
                  </a:cubicBezTo>
                  <a:cubicBezTo>
                    <a:pt x="430" y="1482"/>
                    <a:pt x="430" y="1482"/>
                    <a:pt x="430" y="1482"/>
                  </a:cubicBezTo>
                  <a:cubicBezTo>
                    <a:pt x="431" y="1481"/>
                    <a:pt x="431" y="1481"/>
                    <a:pt x="431" y="1481"/>
                  </a:cubicBezTo>
                  <a:cubicBezTo>
                    <a:pt x="439" y="1476"/>
                    <a:pt x="447" y="1473"/>
                    <a:pt x="456" y="1472"/>
                  </a:cubicBezTo>
                  <a:cubicBezTo>
                    <a:pt x="456" y="1472"/>
                    <a:pt x="456" y="1471"/>
                    <a:pt x="457" y="1471"/>
                  </a:cubicBezTo>
                  <a:cubicBezTo>
                    <a:pt x="462" y="1470"/>
                    <a:pt x="467" y="1470"/>
                    <a:pt x="473" y="1470"/>
                  </a:cubicBezTo>
                  <a:cubicBezTo>
                    <a:pt x="503" y="1470"/>
                    <a:pt x="503" y="1470"/>
                    <a:pt x="503" y="1470"/>
                  </a:cubicBezTo>
                  <a:cubicBezTo>
                    <a:pt x="512" y="1470"/>
                    <a:pt x="521" y="1470"/>
                    <a:pt x="531" y="1470"/>
                  </a:cubicBezTo>
                  <a:cubicBezTo>
                    <a:pt x="544" y="1470"/>
                    <a:pt x="563" y="1467"/>
                    <a:pt x="573" y="1477"/>
                  </a:cubicBezTo>
                  <a:cubicBezTo>
                    <a:pt x="573" y="1478"/>
                    <a:pt x="574" y="1478"/>
                    <a:pt x="574" y="1479"/>
                  </a:cubicBezTo>
                  <a:cubicBezTo>
                    <a:pt x="575" y="1479"/>
                    <a:pt x="575" y="1479"/>
                    <a:pt x="575" y="1479"/>
                  </a:cubicBezTo>
                  <a:cubicBezTo>
                    <a:pt x="575" y="1480"/>
                    <a:pt x="575" y="1480"/>
                    <a:pt x="575" y="1480"/>
                  </a:cubicBezTo>
                  <a:cubicBezTo>
                    <a:pt x="576" y="1480"/>
                    <a:pt x="576" y="1481"/>
                    <a:pt x="576" y="1481"/>
                  </a:cubicBezTo>
                  <a:cubicBezTo>
                    <a:pt x="577" y="1483"/>
                    <a:pt x="577" y="1485"/>
                    <a:pt x="577" y="1487"/>
                  </a:cubicBezTo>
                  <a:cubicBezTo>
                    <a:pt x="576" y="1497"/>
                    <a:pt x="568" y="1513"/>
                    <a:pt x="566" y="1519"/>
                  </a:cubicBezTo>
                  <a:close/>
                  <a:moveTo>
                    <a:pt x="784" y="1616"/>
                  </a:moveTo>
                  <a:cubicBezTo>
                    <a:pt x="784" y="1618"/>
                    <a:pt x="784" y="1618"/>
                    <a:pt x="784" y="1618"/>
                  </a:cubicBezTo>
                  <a:cubicBezTo>
                    <a:pt x="783" y="1625"/>
                    <a:pt x="781" y="1632"/>
                    <a:pt x="780" y="1639"/>
                  </a:cubicBezTo>
                  <a:cubicBezTo>
                    <a:pt x="776" y="1662"/>
                    <a:pt x="776" y="1662"/>
                    <a:pt x="776" y="1662"/>
                  </a:cubicBezTo>
                  <a:cubicBezTo>
                    <a:pt x="776" y="1667"/>
                    <a:pt x="774" y="1670"/>
                    <a:pt x="770" y="1673"/>
                  </a:cubicBezTo>
                  <a:cubicBezTo>
                    <a:pt x="770" y="1674"/>
                    <a:pt x="769" y="1674"/>
                    <a:pt x="769" y="1674"/>
                  </a:cubicBezTo>
                  <a:cubicBezTo>
                    <a:pt x="769" y="1675"/>
                    <a:pt x="768" y="1675"/>
                    <a:pt x="768" y="1675"/>
                  </a:cubicBezTo>
                  <a:cubicBezTo>
                    <a:pt x="767" y="1676"/>
                    <a:pt x="766" y="1677"/>
                    <a:pt x="765" y="1678"/>
                  </a:cubicBezTo>
                  <a:cubicBezTo>
                    <a:pt x="759" y="1683"/>
                    <a:pt x="751" y="1686"/>
                    <a:pt x="744" y="1687"/>
                  </a:cubicBezTo>
                  <a:cubicBezTo>
                    <a:pt x="744" y="1688"/>
                    <a:pt x="744" y="1688"/>
                    <a:pt x="744" y="1688"/>
                  </a:cubicBezTo>
                  <a:cubicBezTo>
                    <a:pt x="743" y="1688"/>
                    <a:pt x="743" y="1688"/>
                    <a:pt x="743" y="1688"/>
                  </a:cubicBezTo>
                  <a:cubicBezTo>
                    <a:pt x="740" y="1688"/>
                    <a:pt x="738" y="1689"/>
                    <a:pt x="735" y="1689"/>
                  </a:cubicBezTo>
                  <a:cubicBezTo>
                    <a:pt x="735" y="1689"/>
                    <a:pt x="734" y="1689"/>
                    <a:pt x="733" y="1689"/>
                  </a:cubicBezTo>
                  <a:cubicBezTo>
                    <a:pt x="730" y="1689"/>
                    <a:pt x="728" y="1690"/>
                    <a:pt x="725" y="1690"/>
                  </a:cubicBezTo>
                  <a:cubicBezTo>
                    <a:pt x="639" y="1690"/>
                    <a:pt x="639" y="1690"/>
                    <a:pt x="639" y="1690"/>
                  </a:cubicBezTo>
                  <a:cubicBezTo>
                    <a:pt x="629" y="1690"/>
                    <a:pt x="617" y="1688"/>
                    <a:pt x="609" y="1682"/>
                  </a:cubicBezTo>
                  <a:cubicBezTo>
                    <a:pt x="607" y="1681"/>
                    <a:pt x="606" y="1680"/>
                    <a:pt x="604" y="1678"/>
                  </a:cubicBezTo>
                  <a:cubicBezTo>
                    <a:pt x="603" y="1677"/>
                    <a:pt x="603" y="1676"/>
                    <a:pt x="602" y="1675"/>
                  </a:cubicBezTo>
                  <a:cubicBezTo>
                    <a:pt x="602" y="1674"/>
                    <a:pt x="602" y="1674"/>
                    <a:pt x="602" y="1674"/>
                  </a:cubicBezTo>
                  <a:cubicBezTo>
                    <a:pt x="600" y="1671"/>
                    <a:pt x="600" y="1667"/>
                    <a:pt x="601" y="1663"/>
                  </a:cubicBezTo>
                  <a:cubicBezTo>
                    <a:pt x="603" y="1657"/>
                    <a:pt x="603" y="1657"/>
                    <a:pt x="603" y="1657"/>
                  </a:cubicBezTo>
                  <a:cubicBezTo>
                    <a:pt x="603" y="1656"/>
                    <a:pt x="603" y="1655"/>
                    <a:pt x="604" y="1654"/>
                  </a:cubicBezTo>
                  <a:cubicBezTo>
                    <a:pt x="615" y="1616"/>
                    <a:pt x="615" y="1616"/>
                    <a:pt x="615" y="1616"/>
                  </a:cubicBezTo>
                  <a:cubicBezTo>
                    <a:pt x="615" y="1615"/>
                    <a:pt x="615" y="1615"/>
                    <a:pt x="616" y="1614"/>
                  </a:cubicBezTo>
                  <a:cubicBezTo>
                    <a:pt x="628" y="1585"/>
                    <a:pt x="681" y="1591"/>
                    <a:pt x="705" y="1591"/>
                  </a:cubicBezTo>
                  <a:cubicBezTo>
                    <a:pt x="716" y="1591"/>
                    <a:pt x="735" y="1590"/>
                    <a:pt x="753" y="1591"/>
                  </a:cubicBezTo>
                  <a:cubicBezTo>
                    <a:pt x="756" y="1592"/>
                    <a:pt x="759" y="1592"/>
                    <a:pt x="762" y="1593"/>
                  </a:cubicBezTo>
                  <a:cubicBezTo>
                    <a:pt x="762" y="1593"/>
                    <a:pt x="762" y="1593"/>
                    <a:pt x="763" y="1593"/>
                  </a:cubicBezTo>
                  <a:cubicBezTo>
                    <a:pt x="771" y="1595"/>
                    <a:pt x="779" y="1599"/>
                    <a:pt x="782" y="1605"/>
                  </a:cubicBezTo>
                  <a:cubicBezTo>
                    <a:pt x="782" y="1606"/>
                    <a:pt x="782" y="1606"/>
                    <a:pt x="783" y="1606"/>
                  </a:cubicBezTo>
                  <a:cubicBezTo>
                    <a:pt x="783" y="1607"/>
                    <a:pt x="783" y="1607"/>
                    <a:pt x="783" y="1607"/>
                  </a:cubicBezTo>
                  <a:cubicBezTo>
                    <a:pt x="783" y="1608"/>
                    <a:pt x="783" y="1608"/>
                    <a:pt x="783" y="1608"/>
                  </a:cubicBezTo>
                  <a:cubicBezTo>
                    <a:pt x="784" y="1610"/>
                    <a:pt x="785" y="1613"/>
                    <a:pt x="784" y="1616"/>
                  </a:cubicBezTo>
                  <a:close/>
                  <a:moveTo>
                    <a:pt x="800" y="1524"/>
                  </a:moveTo>
                  <a:cubicBezTo>
                    <a:pt x="799" y="1527"/>
                    <a:pt x="799" y="1527"/>
                    <a:pt x="799" y="1527"/>
                  </a:cubicBezTo>
                  <a:cubicBezTo>
                    <a:pt x="799" y="1529"/>
                    <a:pt x="798" y="1531"/>
                    <a:pt x="796" y="1533"/>
                  </a:cubicBezTo>
                  <a:cubicBezTo>
                    <a:pt x="796" y="1534"/>
                    <a:pt x="795" y="1534"/>
                    <a:pt x="795" y="1536"/>
                  </a:cubicBezTo>
                  <a:cubicBezTo>
                    <a:pt x="795" y="1536"/>
                    <a:pt x="795" y="1536"/>
                    <a:pt x="794" y="1536"/>
                  </a:cubicBezTo>
                  <a:cubicBezTo>
                    <a:pt x="779" y="1554"/>
                    <a:pt x="736" y="1549"/>
                    <a:pt x="716" y="1549"/>
                  </a:cubicBezTo>
                  <a:cubicBezTo>
                    <a:pt x="703" y="1549"/>
                    <a:pt x="690" y="1549"/>
                    <a:pt x="677" y="1549"/>
                  </a:cubicBezTo>
                  <a:cubicBezTo>
                    <a:pt x="666" y="1549"/>
                    <a:pt x="648" y="1547"/>
                    <a:pt x="642" y="1536"/>
                  </a:cubicBezTo>
                  <a:cubicBezTo>
                    <a:pt x="642" y="1534"/>
                    <a:pt x="642" y="1533"/>
                    <a:pt x="642" y="1532"/>
                  </a:cubicBezTo>
                  <a:cubicBezTo>
                    <a:pt x="641" y="1532"/>
                    <a:pt x="641" y="1531"/>
                    <a:pt x="641" y="1530"/>
                  </a:cubicBezTo>
                  <a:cubicBezTo>
                    <a:pt x="641" y="1529"/>
                    <a:pt x="642" y="1528"/>
                    <a:pt x="642" y="1527"/>
                  </a:cubicBezTo>
                  <a:cubicBezTo>
                    <a:pt x="642" y="1524"/>
                    <a:pt x="644" y="1520"/>
                    <a:pt x="645" y="1518"/>
                  </a:cubicBezTo>
                  <a:cubicBezTo>
                    <a:pt x="647" y="1509"/>
                    <a:pt x="649" y="1498"/>
                    <a:pt x="654" y="1490"/>
                  </a:cubicBezTo>
                  <a:cubicBezTo>
                    <a:pt x="654" y="1489"/>
                    <a:pt x="654" y="1489"/>
                    <a:pt x="654" y="1489"/>
                  </a:cubicBezTo>
                  <a:cubicBezTo>
                    <a:pt x="655" y="1486"/>
                    <a:pt x="657" y="1483"/>
                    <a:pt x="659" y="1481"/>
                  </a:cubicBezTo>
                  <a:cubicBezTo>
                    <a:pt x="661" y="1480"/>
                    <a:pt x="662" y="1479"/>
                    <a:pt x="664" y="1478"/>
                  </a:cubicBezTo>
                  <a:cubicBezTo>
                    <a:pt x="669" y="1474"/>
                    <a:pt x="675" y="1472"/>
                    <a:pt x="682" y="1471"/>
                  </a:cubicBezTo>
                  <a:cubicBezTo>
                    <a:pt x="683" y="1471"/>
                    <a:pt x="683" y="1471"/>
                    <a:pt x="684" y="1471"/>
                  </a:cubicBezTo>
                  <a:cubicBezTo>
                    <a:pt x="688" y="1470"/>
                    <a:pt x="694" y="1468"/>
                    <a:pt x="699" y="1468"/>
                  </a:cubicBezTo>
                  <a:cubicBezTo>
                    <a:pt x="706" y="1468"/>
                    <a:pt x="706" y="1468"/>
                    <a:pt x="706" y="1468"/>
                  </a:cubicBezTo>
                  <a:cubicBezTo>
                    <a:pt x="708" y="1468"/>
                    <a:pt x="712" y="1468"/>
                    <a:pt x="714" y="1468"/>
                  </a:cubicBezTo>
                  <a:cubicBezTo>
                    <a:pt x="729" y="1468"/>
                    <a:pt x="746" y="1468"/>
                    <a:pt x="761" y="1468"/>
                  </a:cubicBezTo>
                  <a:cubicBezTo>
                    <a:pt x="763" y="1468"/>
                    <a:pt x="765" y="1468"/>
                    <a:pt x="768" y="1468"/>
                  </a:cubicBezTo>
                  <a:cubicBezTo>
                    <a:pt x="770" y="1468"/>
                    <a:pt x="770" y="1468"/>
                    <a:pt x="770" y="1468"/>
                  </a:cubicBezTo>
                  <a:cubicBezTo>
                    <a:pt x="771" y="1468"/>
                    <a:pt x="771" y="1468"/>
                    <a:pt x="773" y="1468"/>
                  </a:cubicBezTo>
                  <a:cubicBezTo>
                    <a:pt x="775" y="1468"/>
                    <a:pt x="777" y="1468"/>
                    <a:pt x="779" y="1470"/>
                  </a:cubicBezTo>
                  <a:cubicBezTo>
                    <a:pt x="791" y="1471"/>
                    <a:pt x="805" y="1474"/>
                    <a:pt x="807" y="1484"/>
                  </a:cubicBezTo>
                  <a:cubicBezTo>
                    <a:pt x="807" y="1485"/>
                    <a:pt x="807" y="1485"/>
                    <a:pt x="807" y="1485"/>
                  </a:cubicBezTo>
                  <a:cubicBezTo>
                    <a:pt x="807" y="1485"/>
                    <a:pt x="807" y="1485"/>
                    <a:pt x="807" y="1486"/>
                  </a:cubicBezTo>
                  <a:cubicBezTo>
                    <a:pt x="808" y="1497"/>
                    <a:pt x="803" y="1513"/>
                    <a:pt x="800" y="1524"/>
                  </a:cubicBezTo>
                  <a:close/>
                  <a:moveTo>
                    <a:pt x="1038" y="1639"/>
                  </a:moveTo>
                  <a:cubicBezTo>
                    <a:pt x="1038" y="1645"/>
                    <a:pt x="1038" y="1652"/>
                    <a:pt x="1038" y="1659"/>
                  </a:cubicBezTo>
                  <a:cubicBezTo>
                    <a:pt x="1038" y="1662"/>
                    <a:pt x="1038" y="1662"/>
                    <a:pt x="1038" y="1662"/>
                  </a:cubicBezTo>
                  <a:cubicBezTo>
                    <a:pt x="1038" y="1665"/>
                    <a:pt x="1037" y="1670"/>
                    <a:pt x="1035" y="1673"/>
                  </a:cubicBezTo>
                  <a:cubicBezTo>
                    <a:pt x="1034" y="1674"/>
                    <a:pt x="1034" y="1674"/>
                    <a:pt x="1034" y="1674"/>
                  </a:cubicBezTo>
                  <a:cubicBezTo>
                    <a:pt x="1033" y="1675"/>
                    <a:pt x="1032" y="1676"/>
                    <a:pt x="1031" y="1677"/>
                  </a:cubicBezTo>
                  <a:cubicBezTo>
                    <a:pt x="1026" y="1682"/>
                    <a:pt x="1019" y="1685"/>
                    <a:pt x="1010" y="1687"/>
                  </a:cubicBezTo>
                  <a:cubicBezTo>
                    <a:pt x="1007" y="1688"/>
                    <a:pt x="1005" y="1688"/>
                    <a:pt x="1003" y="1688"/>
                  </a:cubicBezTo>
                  <a:cubicBezTo>
                    <a:pt x="1002" y="1688"/>
                    <a:pt x="1001" y="1688"/>
                    <a:pt x="1001" y="1689"/>
                  </a:cubicBezTo>
                  <a:cubicBezTo>
                    <a:pt x="998" y="1689"/>
                    <a:pt x="995" y="1689"/>
                    <a:pt x="993" y="1689"/>
                  </a:cubicBezTo>
                  <a:cubicBezTo>
                    <a:pt x="907" y="1689"/>
                    <a:pt x="907" y="1689"/>
                    <a:pt x="907" y="1689"/>
                  </a:cubicBezTo>
                  <a:cubicBezTo>
                    <a:pt x="897" y="1689"/>
                    <a:pt x="884" y="1687"/>
                    <a:pt x="875" y="1682"/>
                  </a:cubicBezTo>
                  <a:cubicBezTo>
                    <a:pt x="875" y="1681"/>
                    <a:pt x="875" y="1681"/>
                    <a:pt x="875" y="1681"/>
                  </a:cubicBezTo>
                  <a:cubicBezTo>
                    <a:pt x="874" y="1680"/>
                    <a:pt x="872" y="1679"/>
                    <a:pt x="870" y="1678"/>
                  </a:cubicBezTo>
                  <a:cubicBezTo>
                    <a:pt x="869" y="1677"/>
                    <a:pt x="868" y="1675"/>
                    <a:pt x="867" y="1674"/>
                  </a:cubicBezTo>
                  <a:cubicBezTo>
                    <a:pt x="867" y="1674"/>
                    <a:pt x="867" y="1674"/>
                    <a:pt x="867" y="1673"/>
                  </a:cubicBezTo>
                  <a:cubicBezTo>
                    <a:pt x="865" y="1670"/>
                    <a:pt x="864" y="1667"/>
                    <a:pt x="864" y="1662"/>
                  </a:cubicBezTo>
                  <a:cubicBezTo>
                    <a:pt x="865" y="1656"/>
                    <a:pt x="865" y="1656"/>
                    <a:pt x="865" y="1656"/>
                  </a:cubicBezTo>
                  <a:cubicBezTo>
                    <a:pt x="867" y="1643"/>
                    <a:pt x="868" y="1629"/>
                    <a:pt x="870" y="1616"/>
                  </a:cubicBezTo>
                  <a:cubicBezTo>
                    <a:pt x="870" y="1615"/>
                    <a:pt x="870" y="1615"/>
                    <a:pt x="870" y="1615"/>
                  </a:cubicBezTo>
                  <a:cubicBezTo>
                    <a:pt x="870" y="1615"/>
                    <a:pt x="870" y="1615"/>
                    <a:pt x="870" y="1614"/>
                  </a:cubicBezTo>
                  <a:cubicBezTo>
                    <a:pt x="875" y="1584"/>
                    <a:pt x="935" y="1591"/>
                    <a:pt x="957" y="1591"/>
                  </a:cubicBezTo>
                  <a:cubicBezTo>
                    <a:pt x="977" y="1591"/>
                    <a:pt x="1025" y="1585"/>
                    <a:pt x="1036" y="1608"/>
                  </a:cubicBezTo>
                  <a:cubicBezTo>
                    <a:pt x="1037" y="1610"/>
                    <a:pt x="1038" y="1612"/>
                    <a:pt x="1038" y="1615"/>
                  </a:cubicBezTo>
                  <a:cubicBezTo>
                    <a:pt x="1038" y="1639"/>
                    <a:pt x="1038" y="1639"/>
                    <a:pt x="1038" y="1639"/>
                  </a:cubicBezTo>
                  <a:close/>
                  <a:moveTo>
                    <a:pt x="1037" y="1524"/>
                  </a:moveTo>
                  <a:cubicBezTo>
                    <a:pt x="1037" y="1526"/>
                    <a:pt x="1037" y="1526"/>
                    <a:pt x="1037" y="1526"/>
                  </a:cubicBezTo>
                  <a:cubicBezTo>
                    <a:pt x="1037" y="1529"/>
                    <a:pt x="1036" y="1531"/>
                    <a:pt x="1035" y="1533"/>
                  </a:cubicBezTo>
                  <a:cubicBezTo>
                    <a:pt x="1024" y="1554"/>
                    <a:pt x="971" y="1549"/>
                    <a:pt x="952" y="1549"/>
                  </a:cubicBezTo>
                  <a:cubicBezTo>
                    <a:pt x="941" y="1549"/>
                    <a:pt x="930" y="1549"/>
                    <a:pt x="918" y="1549"/>
                  </a:cubicBezTo>
                  <a:cubicBezTo>
                    <a:pt x="908" y="1549"/>
                    <a:pt x="895" y="1547"/>
                    <a:pt x="885" y="1540"/>
                  </a:cubicBezTo>
                  <a:cubicBezTo>
                    <a:pt x="884" y="1539"/>
                    <a:pt x="884" y="1539"/>
                    <a:pt x="884" y="1539"/>
                  </a:cubicBezTo>
                  <a:cubicBezTo>
                    <a:pt x="883" y="1538"/>
                    <a:pt x="883" y="1538"/>
                    <a:pt x="883" y="1538"/>
                  </a:cubicBezTo>
                  <a:cubicBezTo>
                    <a:pt x="882" y="1537"/>
                    <a:pt x="882" y="1537"/>
                    <a:pt x="882" y="1536"/>
                  </a:cubicBezTo>
                  <a:cubicBezTo>
                    <a:pt x="882" y="1536"/>
                    <a:pt x="882" y="1536"/>
                    <a:pt x="881" y="1536"/>
                  </a:cubicBezTo>
                  <a:cubicBezTo>
                    <a:pt x="881" y="1534"/>
                    <a:pt x="880" y="1533"/>
                    <a:pt x="880" y="1532"/>
                  </a:cubicBezTo>
                  <a:cubicBezTo>
                    <a:pt x="879" y="1530"/>
                    <a:pt x="879" y="1529"/>
                    <a:pt x="879" y="1527"/>
                  </a:cubicBezTo>
                  <a:cubicBezTo>
                    <a:pt x="879" y="1525"/>
                    <a:pt x="879" y="1525"/>
                    <a:pt x="879" y="1525"/>
                  </a:cubicBezTo>
                  <a:cubicBezTo>
                    <a:pt x="880" y="1523"/>
                    <a:pt x="880" y="1520"/>
                    <a:pt x="880" y="1518"/>
                  </a:cubicBezTo>
                  <a:cubicBezTo>
                    <a:pt x="880" y="1517"/>
                    <a:pt x="880" y="1517"/>
                    <a:pt x="880" y="1517"/>
                  </a:cubicBezTo>
                  <a:cubicBezTo>
                    <a:pt x="881" y="1509"/>
                    <a:pt x="881" y="1499"/>
                    <a:pt x="883" y="1491"/>
                  </a:cubicBezTo>
                  <a:cubicBezTo>
                    <a:pt x="883" y="1488"/>
                    <a:pt x="883" y="1488"/>
                    <a:pt x="883" y="1488"/>
                  </a:cubicBezTo>
                  <a:cubicBezTo>
                    <a:pt x="884" y="1486"/>
                    <a:pt x="885" y="1483"/>
                    <a:pt x="887" y="1481"/>
                  </a:cubicBezTo>
                  <a:cubicBezTo>
                    <a:pt x="889" y="1479"/>
                    <a:pt x="891" y="1478"/>
                    <a:pt x="894" y="1476"/>
                  </a:cubicBezTo>
                  <a:cubicBezTo>
                    <a:pt x="895" y="1476"/>
                    <a:pt x="895" y="1475"/>
                    <a:pt x="896" y="1475"/>
                  </a:cubicBezTo>
                  <a:cubicBezTo>
                    <a:pt x="896" y="1475"/>
                    <a:pt x="897" y="1475"/>
                    <a:pt x="897" y="1474"/>
                  </a:cubicBezTo>
                  <a:cubicBezTo>
                    <a:pt x="898" y="1474"/>
                    <a:pt x="898" y="1474"/>
                    <a:pt x="898" y="1474"/>
                  </a:cubicBezTo>
                  <a:cubicBezTo>
                    <a:pt x="899" y="1473"/>
                    <a:pt x="901" y="1473"/>
                    <a:pt x="902" y="1472"/>
                  </a:cubicBezTo>
                  <a:cubicBezTo>
                    <a:pt x="903" y="1472"/>
                    <a:pt x="903" y="1472"/>
                    <a:pt x="904" y="1472"/>
                  </a:cubicBezTo>
                  <a:cubicBezTo>
                    <a:pt x="905" y="1471"/>
                    <a:pt x="907" y="1471"/>
                    <a:pt x="908" y="1471"/>
                  </a:cubicBezTo>
                  <a:cubicBezTo>
                    <a:pt x="909" y="1471"/>
                    <a:pt x="909" y="1470"/>
                    <a:pt x="910" y="1470"/>
                  </a:cubicBezTo>
                  <a:cubicBezTo>
                    <a:pt x="911" y="1470"/>
                    <a:pt x="912" y="1470"/>
                    <a:pt x="912" y="1470"/>
                  </a:cubicBezTo>
                  <a:cubicBezTo>
                    <a:pt x="916" y="1468"/>
                    <a:pt x="920" y="1468"/>
                    <a:pt x="925" y="1468"/>
                  </a:cubicBezTo>
                  <a:cubicBezTo>
                    <a:pt x="928" y="1468"/>
                    <a:pt x="928" y="1468"/>
                    <a:pt x="928" y="1468"/>
                  </a:cubicBezTo>
                  <a:cubicBezTo>
                    <a:pt x="932" y="1468"/>
                    <a:pt x="937" y="1468"/>
                    <a:pt x="941" y="1468"/>
                  </a:cubicBezTo>
                  <a:cubicBezTo>
                    <a:pt x="997" y="1468"/>
                    <a:pt x="997" y="1468"/>
                    <a:pt x="997" y="1468"/>
                  </a:cubicBezTo>
                  <a:cubicBezTo>
                    <a:pt x="998" y="1468"/>
                    <a:pt x="999" y="1468"/>
                    <a:pt x="1001" y="1468"/>
                  </a:cubicBezTo>
                  <a:cubicBezTo>
                    <a:pt x="1002" y="1468"/>
                    <a:pt x="1002" y="1468"/>
                    <a:pt x="1002" y="1468"/>
                  </a:cubicBezTo>
                  <a:cubicBezTo>
                    <a:pt x="1003" y="1468"/>
                    <a:pt x="1005" y="1468"/>
                    <a:pt x="1006" y="1468"/>
                  </a:cubicBezTo>
                  <a:cubicBezTo>
                    <a:pt x="1018" y="1470"/>
                    <a:pt x="1030" y="1473"/>
                    <a:pt x="1034" y="1483"/>
                  </a:cubicBezTo>
                  <a:cubicBezTo>
                    <a:pt x="1035" y="1483"/>
                    <a:pt x="1035" y="1484"/>
                    <a:pt x="1035" y="1485"/>
                  </a:cubicBezTo>
                  <a:cubicBezTo>
                    <a:pt x="1036" y="1485"/>
                    <a:pt x="1036" y="1485"/>
                    <a:pt x="1036" y="1485"/>
                  </a:cubicBezTo>
                  <a:cubicBezTo>
                    <a:pt x="1039" y="1497"/>
                    <a:pt x="1036" y="1512"/>
                    <a:pt x="1037" y="1524"/>
                  </a:cubicBezTo>
                  <a:close/>
                  <a:moveTo>
                    <a:pt x="231" y="1302"/>
                  </a:moveTo>
                  <a:cubicBezTo>
                    <a:pt x="172" y="1302"/>
                    <a:pt x="123" y="1254"/>
                    <a:pt x="123" y="1195"/>
                  </a:cubicBezTo>
                  <a:cubicBezTo>
                    <a:pt x="123" y="222"/>
                    <a:pt x="123" y="222"/>
                    <a:pt x="123" y="222"/>
                  </a:cubicBezTo>
                  <a:cubicBezTo>
                    <a:pt x="123" y="162"/>
                    <a:pt x="172" y="115"/>
                    <a:pt x="231" y="115"/>
                  </a:cubicBezTo>
                  <a:cubicBezTo>
                    <a:pt x="1818" y="115"/>
                    <a:pt x="1818" y="115"/>
                    <a:pt x="1818" y="115"/>
                  </a:cubicBezTo>
                  <a:cubicBezTo>
                    <a:pt x="1877" y="115"/>
                    <a:pt x="1925" y="162"/>
                    <a:pt x="1925" y="222"/>
                  </a:cubicBezTo>
                  <a:cubicBezTo>
                    <a:pt x="1925" y="1195"/>
                    <a:pt x="1925" y="1195"/>
                    <a:pt x="1925" y="1195"/>
                  </a:cubicBezTo>
                  <a:cubicBezTo>
                    <a:pt x="1925" y="1254"/>
                    <a:pt x="1877" y="1302"/>
                    <a:pt x="1818" y="1302"/>
                  </a:cubicBezTo>
                  <a:cubicBezTo>
                    <a:pt x="231" y="1302"/>
                    <a:pt x="231" y="1302"/>
                    <a:pt x="231" y="1302"/>
                  </a:cubicBezTo>
                  <a:close/>
                  <a:moveTo>
                    <a:pt x="1883" y="1533"/>
                  </a:moveTo>
                  <a:cubicBezTo>
                    <a:pt x="1883" y="1536"/>
                    <a:pt x="1882" y="1538"/>
                    <a:pt x="1880" y="1540"/>
                  </a:cubicBezTo>
                  <a:cubicBezTo>
                    <a:pt x="1879" y="1540"/>
                    <a:pt x="1879" y="1540"/>
                    <a:pt x="1879" y="1540"/>
                  </a:cubicBezTo>
                  <a:cubicBezTo>
                    <a:pt x="1879" y="1541"/>
                    <a:pt x="1879" y="1541"/>
                    <a:pt x="1878" y="1541"/>
                  </a:cubicBezTo>
                  <a:cubicBezTo>
                    <a:pt x="1878" y="1541"/>
                    <a:pt x="1878" y="1541"/>
                    <a:pt x="1877" y="1542"/>
                  </a:cubicBezTo>
                  <a:cubicBezTo>
                    <a:pt x="1877" y="1542"/>
                    <a:pt x="1876" y="1542"/>
                    <a:pt x="1876" y="1543"/>
                  </a:cubicBezTo>
                  <a:cubicBezTo>
                    <a:pt x="1875" y="1543"/>
                    <a:pt x="1875" y="1543"/>
                    <a:pt x="1874" y="1543"/>
                  </a:cubicBezTo>
                  <a:cubicBezTo>
                    <a:pt x="1863" y="1548"/>
                    <a:pt x="1849" y="1547"/>
                    <a:pt x="1837" y="1547"/>
                  </a:cubicBezTo>
                  <a:cubicBezTo>
                    <a:pt x="1777" y="1547"/>
                    <a:pt x="1777" y="1547"/>
                    <a:pt x="1777" y="1547"/>
                  </a:cubicBezTo>
                  <a:cubicBezTo>
                    <a:pt x="1765" y="1547"/>
                    <a:pt x="1753" y="1545"/>
                    <a:pt x="1742" y="1540"/>
                  </a:cubicBezTo>
                  <a:cubicBezTo>
                    <a:pt x="1738" y="1538"/>
                    <a:pt x="1734" y="1536"/>
                    <a:pt x="1731" y="1533"/>
                  </a:cubicBezTo>
                  <a:cubicBezTo>
                    <a:pt x="1728" y="1530"/>
                    <a:pt x="1725" y="1528"/>
                    <a:pt x="1723" y="1525"/>
                  </a:cubicBezTo>
                  <a:cubicBezTo>
                    <a:pt x="1721" y="1520"/>
                    <a:pt x="1721" y="1520"/>
                    <a:pt x="1721" y="1520"/>
                  </a:cubicBezTo>
                  <a:cubicBezTo>
                    <a:pt x="1715" y="1509"/>
                    <a:pt x="1706" y="1498"/>
                    <a:pt x="1701" y="1486"/>
                  </a:cubicBezTo>
                  <a:cubicBezTo>
                    <a:pt x="1697" y="1478"/>
                    <a:pt x="1701" y="1474"/>
                    <a:pt x="1708" y="1471"/>
                  </a:cubicBezTo>
                  <a:cubicBezTo>
                    <a:pt x="1710" y="1470"/>
                    <a:pt x="1712" y="1468"/>
                    <a:pt x="1715" y="1468"/>
                  </a:cubicBezTo>
                  <a:cubicBezTo>
                    <a:pt x="1719" y="1467"/>
                    <a:pt x="1724" y="1466"/>
                    <a:pt x="1729" y="1466"/>
                  </a:cubicBezTo>
                  <a:cubicBezTo>
                    <a:pt x="1737" y="1466"/>
                    <a:pt x="1737" y="1466"/>
                    <a:pt x="1737" y="1466"/>
                  </a:cubicBezTo>
                  <a:cubicBezTo>
                    <a:pt x="1754" y="1466"/>
                    <a:pt x="1769" y="1466"/>
                    <a:pt x="1785" y="1466"/>
                  </a:cubicBezTo>
                  <a:cubicBezTo>
                    <a:pt x="1786" y="1466"/>
                    <a:pt x="1786" y="1466"/>
                    <a:pt x="1786" y="1466"/>
                  </a:cubicBezTo>
                  <a:cubicBezTo>
                    <a:pt x="1801" y="1466"/>
                    <a:pt x="1801" y="1466"/>
                    <a:pt x="1801" y="1466"/>
                  </a:cubicBezTo>
                  <a:cubicBezTo>
                    <a:pt x="1807" y="1466"/>
                    <a:pt x="1813" y="1466"/>
                    <a:pt x="1818" y="1467"/>
                  </a:cubicBezTo>
                  <a:cubicBezTo>
                    <a:pt x="1821" y="1468"/>
                    <a:pt x="1825" y="1470"/>
                    <a:pt x="1828" y="1471"/>
                  </a:cubicBezTo>
                  <a:cubicBezTo>
                    <a:pt x="1829" y="1471"/>
                    <a:pt x="1829" y="1471"/>
                    <a:pt x="1830" y="1471"/>
                  </a:cubicBezTo>
                  <a:cubicBezTo>
                    <a:pt x="1830" y="1472"/>
                    <a:pt x="1830" y="1472"/>
                    <a:pt x="1831" y="1472"/>
                  </a:cubicBezTo>
                  <a:cubicBezTo>
                    <a:pt x="1832" y="1472"/>
                    <a:pt x="1832" y="1472"/>
                    <a:pt x="1832" y="1472"/>
                  </a:cubicBezTo>
                  <a:cubicBezTo>
                    <a:pt x="1838" y="1474"/>
                    <a:pt x="1842" y="1476"/>
                    <a:pt x="1846" y="1478"/>
                  </a:cubicBezTo>
                  <a:cubicBezTo>
                    <a:pt x="1849" y="1481"/>
                    <a:pt x="1852" y="1483"/>
                    <a:pt x="1854" y="1486"/>
                  </a:cubicBezTo>
                  <a:cubicBezTo>
                    <a:pt x="1867" y="1504"/>
                    <a:pt x="1867" y="1504"/>
                    <a:pt x="1867" y="1504"/>
                  </a:cubicBezTo>
                  <a:cubicBezTo>
                    <a:pt x="1870" y="1509"/>
                    <a:pt x="1877" y="1517"/>
                    <a:pt x="1880" y="1524"/>
                  </a:cubicBezTo>
                  <a:cubicBezTo>
                    <a:pt x="1882" y="1527"/>
                    <a:pt x="1883" y="1530"/>
                    <a:pt x="1883" y="1533"/>
                  </a:cubicBezTo>
                  <a:close/>
                  <a:moveTo>
                    <a:pt x="1121" y="1536"/>
                  </a:moveTo>
                  <a:cubicBezTo>
                    <a:pt x="1121" y="1536"/>
                    <a:pt x="1120" y="1536"/>
                    <a:pt x="1120" y="1534"/>
                  </a:cubicBezTo>
                  <a:cubicBezTo>
                    <a:pt x="1118" y="1532"/>
                    <a:pt x="1117" y="1529"/>
                    <a:pt x="1116" y="1526"/>
                  </a:cubicBezTo>
                  <a:cubicBezTo>
                    <a:pt x="1116" y="1523"/>
                    <a:pt x="1116" y="1523"/>
                    <a:pt x="1116" y="1523"/>
                  </a:cubicBezTo>
                  <a:cubicBezTo>
                    <a:pt x="1116" y="1521"/>
                    <a:pt x="1116" y="1519"/>
                    <a:pt x="1116" y="1517"/>
                  </a:cubicBezTo>
                  <a:cubicBezTo>
                    <a:pt x="1115" y="1509"/>
                    <a:pt x="1113" y="1499"/>
                    <a:pt x="1114" y="1490"/>
                  </a:cubicBezTo>
                  <a:cubicBezTo>
                    <a:pt x="1114" y="1488"/>
                    <a:pt x="1114" y="1488"/>
                    <a:pt x="1114" y="1488"/>
                  </a:cubicBezTo>
                  <a:cubicBezTo>
                    <a:pt x="1113" y="1485"/>
                    <a:pt x="1114" y="1482"/>
                    <a:pt x="1116" y="1480"/>
                  </a:cubicBezTo>
                  <a:cubicBezTo>
                    <a:pt x="1118" y="1478"/>
                    <a:pt x="1120" y="1476"/>
                    <a:pt x="1124" y="1474"/>
                  </a:cubicBezTo>
                  <a:cubicBezTo>
                    <a:pt x="1127" y="1472"/>
                    <a:pt x="1131" y="1471"/>
                    <a:pt x="1135" y="1470"/>
                  </a:cubicBezTo>
                  <a:cubicBezTo>
                    <a:pt x="1137" y="1470"/>
                    <a:pt x="1137" y="1470"/>
                    <a:pt x="1137" y="1470"/>
                  </a:cubicBezTo>
                  <a:cubicBezTo>
                    <a:pt x="1139" y="1468"/>
                    <a:pt x="1141" y="1468"/>
                    <a:pt x="1142" y="1468"/>
                  </a:cubicBezTo>
                  <a:cubicBezTo>
                    <a:pt x="1143" y="1468"/>
                    <a:pt x="1144" y="1468"/>
                    <a:pt x="1145" y="1468"/>
                  </a:cubicBezTo>
                  <a:cubicBezTo>
                    <a:pt x="1152" y="1467"/>
                    <a:pt x="1160" y="1467"/>
                    <a:pt x="1169" y="1467"/>
                  </a:cubicBezTo>
                  <a:cubicBezTo>
                    <a:pt x="1223" y="1467"/>
                    <a:pt x="1223" y="1467"/>
                    <a:pt x="1223" y="1467"/>
                  </a:cubicBezTo>
                  <a:cubicBezTo>
                    <a:pt x="1226" y="1467"/>
                    <a:pt x="1230" y="1467"/>
                    <a:pt x="1233" y="1468"/>
                  </a:cubicBezTo>
                  <a:cubicBezTo>
                    <a:pt x="1247" y="1470"/>
                    <a:pt x="1264" y="1474"/>
                    <a:pt x="1266" y="1487"/>
                  </a:cubicBezTo>
                  <a:cubicBezTo>
                    <a:pt x="1270" y="1499"/>
                    <a:pt x="1271" y="1512"/>
                    <a:pt x="1273" y="1524"/>
                  </a:cubicBezTo>
                  <a:cubicBezTo>
                    <a:pt x="1274" y="1526"/>
                    <a:pt x="1274" y="1526"/>
                    <a:pt x="1274" y="1526"/>
                  </a:cubicBezTo>
                  <a:cubicBezTo>
                    <a:pt x="1274" y="1528"/>
                    <a:pt x="1274" y="1531"/>
                    <a:pt x="1273" y="1533"/>
                  </a:cubicBezTo>
                  <a:cubicBezTo>
                    <a:pt x="1273" y="1533"/>
                    <a:pt x="1273" y="1534"/>
                    <a:pt x="1272" y="1534"/>
                  </a:cubicBezTo>
                  <a:cubicBezTo>
                    <a:pt x="1269" y="1541"/>
                    <a:pt x="1263" y="1544"/>
                    <a:pt x="1254" y="1546"/>
                  </a:cubicBezTo>
                  <a:cubicBezTo>
                    <a:pt x="1253" y="1546"/>
                    <a:pt x="1253" y="1546"/>
                    <a:pt x="1252" y="1546"/>
                  </a:cubicBezTo>
                  <a:cubicBezTo>
                    <a:pt x="1251" y="1547"/>
                    <a:pt x="1251" y="1547"/>
                    <a:pt x="1250" y="1547"/>
                  </a:cubicBezTo>
                  <a:cubicBezTo>
                    <a:pt x="1249" y="1547"/>
                    <a:pt x="1249" y="1547"/>
                    <a:pt x="1248" y="1547"/>
                  </a:cubicBezTo>
                  <a:cubicBezTo>
                    <a:pt x="1247" y="1547"/>
                    <a:pt x="1245" y="1548"/>
                    <a:pt x="1244" y="1548"/>
                  </a:cubicBezTo>
                  <a:cubicBezTo>
                    <a:pt x="1225" y="1550"/>
                    <a:pt x="1204" y="1548"/>
                    <a:pt x="1194" y="1548"/>
                  </a:cubicBezTo>
                  <a:cubicBezTo>
                    <a:pt x="1159" y="1548"/>
                    <a:pt x="1159" y="1548"/>
                    <a:pt x="1159" y="1548"/>
                  </a:cubicBezTo>
                  <a:cubicBezTo>
                    <a:pt x="1156" y="1548"/>
                    <a:pt x="1154" y="1548"/>
                    <a:pt x="1151" y="1548"/>
                  </a:cubicBezTo>
                  <a:cubicBezTo>
                    <a:pt x="1149" y="1548"/>
                    <a:pt x="1147" y="1547"/>
                    <a:pt x="1145" y="1547"/>
                  </a:cubicBezTo>
                  <a:cubicBezTo>
                    <a:pt x="1144" y="1547"/>
                    <a:pt x="1144" y="1547"/>
                    <a:pt x="1144" y="1547"/>
                  </a:cubicBezTo>
                  <a:cubicBezTo>
                    <a:pt x="1143" y="1547"/>
                    <a:pt x="1143" y="1547"/>
                    <a:pt x="1143" y="1547"/>
                  </a:cubicBezTo>
                  <a:cubicBezTo>
                    <a:pt x="1141" y="1546"/>
                    <a:pt x="1139" y="1546"/>
                    <a:pt x="1137" y="1545"/>
                  </a:cubicBezTo>
                  <a:cubicBezTo>
                    <a:pt x="1135" y="1545"/>
                    <a:pt x="1135" y="1544"/>
                    <a:pt x="1134" y="1544"/>
                  </a:cubicBezTo>
                  <a:cubicBezTo>
                    <a:pt x="1132" y="1543"/>
                    <a:pt x="1131" y="1543"/>
                    <a:pt x="1129" y="1542"/>
                  </a:cubicBezTo>
                  <a:cubicBezTo>
                    <a:pt x="1127" y="1541"/>
                    <a:pt x="1125" y="1539"/>
                    <a:pt x="1123" y="1538"/>
                  </a:cubicBezTo>
                  <a:cubicBezTo>
                    <a:pt x="1122" y="1537"/>
                    <a:pt x="1122" y="1537"/>
                    <a:pt x="1122" y="1537"/>
                  </a:cubicBezTo>
                  <a:lnTo>
                    <a:pt x="1121" y="1536"/>
                  </a:lnTo>
                  <a:close/>
                  <a:moveTo>
                    <a:pt x="1131" y="1673"/>
                  </a:moveTo>
                  <a:cubicBezTo>
                    <a:pt x="1128" y="1669"/>
                    <a:pt x="1127" y="1665"/>
                    <a:pt x="1126" y="1662"/>
                  </a:cubicBezTo>
                  <a:cubicBezTo>
                    <a:pt x="1126" y="1657"/>
                    <a:pt x="1126" y="1657"/>
                    <a:pt x="1126" y="1657"/>
                  </a:cubicBezTo>
                  <a:cubicBezTo>
                    <a:pt x="1125" y="1643"/>
                    <a:pt x="1124" y="1629"/>
                    <a:pt x="1123" y="1616"/>
                  </a:cubicBezTo>
                  <a:cubicBezTo>
                    <a:pt x="1123" y="1615"/>
                    <a:pt x="1123" y="1615"/>
                    <a:pt x="1123" y="1615"/>
                  </a:cubicBezTo>
                  <a:cubicBezTo>
                    <a:pt x="1123" y="1614"/>
                    <a:pt x="1123" y="1613"/>
                    <a:pt x="1123" y="1612"/>
                  </a:cubicBezTo>
                  <a:cubicBezTo>
                    <a:pt x="1126" y="1583"/>
                    <a:pt x="1188" y="1590"/>
                    <a:pt x="1208" y="1590"/>
                  </a:cubicBezTo>
                  <a:cubicBezTo>
                    <a:pt x="1231" y="1590"/>
                    <a:pt x="1275" y="1585"/>
                    <a:pt x="1288" y="1608"/>
                  </a:cubicBezTo>
                  <a:cubicBezTo>
                    <a:pt x="1290" y="1610"/>
                    <a:pt x="1292" y="1612"/>
                    <a:pt x="1292" y="1614"/>
                  </a:cubicBezTo>
                  <a:cubicBezTo>
                    <a:pt x="1293" y="1617"/>
                    <a:pt x="1293" y="1617"/>
                    <a:pt x="1293" y="1617"/>
                  </a:cubicBezTo>
                  <a:cubicBezTo>
                    <a:pt x="1294" y="1624"/>
                    <a:pt x="1295" y="1630"/>
                    <a:pt x="1297" y="1638"/>
                  </a:cubicBezTo>
                  <a:cubicBezTo>
                    <a:pt x="1301" y="1661"/>
                    <a:pt x="1301" y="1661"/>
                    <a:pt x="1301" y="1661"/>
                  </a:cubicBezTo>
                  <a:cubicBezTo>
                    <a:pt x="1302" y="1665"/>
                    <a:pt x="1301" y="1669"/>
                    <a:pt x="1300" y="1672"/>
                  </a:cubicBezTo>
                  <a:cubicBezTo>
                    <a:pt x="1299" y="1674"/>
                    <a:pt x="1297" y="1676"/>
                    <a:pt x="1295" y="1678"/>
                  </a:cubicBezTo>
                  <a:cubicBezTo>
                    <a:pt x="1295" y="1678"/>
                    <a:pt x="1294" y="1679"/>
                    <a:pt x="1293" y="1680"/>
                  </a:cubicBezTo>
                  <a:cubicBezTo>
                    <a:pt x="1293" y="1680"/>
                    <a:pt x="1292" y="1680"/>
                    <a:pt x="1292" y="1681"/>
                  </a:cubicBezTo>
                  <a:cubicBezTo>
                    <a:pt x="1291" y="1681"/>
                    <a:pt x="1291" y="1681"/>
                    <a:pt x="1291" y="1681"/>
                  </a:cubicBezTo>
                  <a:cubicBezTo>
                    <a:pt x="1290" y="1682"/>
                    <a:pt x="1288" y="1682"/>
                    <a:pt x="1286" y="1683"/>
                  </a:cubicBezTo>
                  <a:cubicBezTo>
                    <a:pt x="1285" y="1684"/>
                    <a:pt x="1284" y="1684"/>
                    <a:pt x="1283" y="1685"/>
                  </a:cubicBezTo>
                  <a:cubicBezTo>
                    <a:pt x="1282" y="1685"/>
                    <a:pt x="1281" y="1685"/>
                    <a:pt x="1281" y="1685"/>
                  </a:cubicBezTo>
                  <a:cubicBezTo>
                    <a:pt x="1280" y="1686"/>
                    <a:pt x="1279" y="1686"/>
                    <a:pt x="1278" y="1686"/>
                  </a:cubicBezTo>
                  <a:cubicBezTo>
                    <a:pt x="1277" y="1686"/>
                    <a:pt x="1276" y="1687"/>
                    <a:pt x="1275" y="1687"/>
                  </a:cubicBezTo>
                  <a:cubicBezTo>
                    <a:pt x="1274" y="1687"/>
                    <a:pt x="1274" y="1687"/>
                    <a:pt x="1274" y="1687"/>
                  </a:cubicBezTo>
                  <a:cubicBezTo>
                    <a:pt x="1272" y="1687"/>
                    <a:pt x="1270" y="1688"/>
                    <a:pt x="1268" y="1688"/>
                  </a:cubicBezTo>
                  <a:cubicBezTo>
                    <a:pt x="1265" y="1688"/>
                    <a:pt x="1263" y="1688"/>
                    <a:pt x="1261" y="1688"/>
                  </a:cubicBezTo>
                  <a:cubicBezTo>
                    <a:pt x="1260" y="1688"/>
                    <a:pt x="1260" y="1688"/>
                    <a:pt x="1260" y="1688"/>
                  </a:cubicBezTo>
                  <a:cubicBezTo>
                    <a:pt x="1232" y="1688"/>
                    <a:pt x="1204" y="1688"/>
                    <a:pt x="1175" y="1689"/>
                  </a:cubicBezTo>
                  <a:cubicBezTo>
                    <a:pt x="1172" y="1689"/>
                    <a:pt x="1169" y="1688"/>
                    <a:pt x="1166" y="1688"/>
                  </a:cubicBezTo>
                  <a:cubicBezTo>
                    <a:pt x="1165" y="1688"/>
                    <a:pt x="1164" y="1688"/>
                    <a:pt x="1164" y="1688"/>
                  </a:cubicBezTo>
                  <a:cubicBezTo>
                    <a:pt x="1161" y="1687"/>
                    <a:pt x="1159" y="1687"/>
                    <a:pt x="1157" y="1687"/>
                  </a:cubicBezTo>
                  <a:cubicBezTo>
                    <a:pt x="1156" y="1686"/>
                    <a:pt x="1156" y="1686"/>
                    <a:pt x="1156" y="1686"/>
                  </a:cubicBezTo>
                  <a:cubicBezTo>
                    <a:pt x="1153" y="1686"/>
                    <a:pt x="1151" y="1685"/>
                    <a:pt x="1149" y="1684"/>
                  </a:cubicBezTo>
                  <a:cubicBezTo>
                    <a:pt x="1148" y="1684"/>
                    <a:pt x="1147" y="1683"/>
                    <a:pt x="1147" y="1683"/>
                  </a:cubicBezTo>
                  <a:cubicBezTo>
                    <a:pt x="1145" y="1683"/>
                    <a:pt x="1144" y="1682"/>
                    <a:pt x="1143" y="1681"/>
                  </a:cubicBezTo>
                  <a:cubicBezTo>
                    <a:pt x="1142" y="1681"/>
                    <a:pt x="1142" y="1681"/>
                    <a:pt x="1142" y="1681"/>
                  </a:cubicBezTo>
                  <a:cubicBezTo>
                    <a:pt x="1138" y="1679"/>
                    <a:pt x="1133" y="1676"/>
                    <a:pt x="1131" y="1673"/>
                  </a:cubicBezTo>
                  <a:close/>
                  <a:moveTo>
                    <a:pt x="1333" y="1839"/>
                  </a:moveTo>
                  <a:cubicBezTo>
                    <a:pt x="1331" y="1843"/>
                    <a:pt x="1328" y="1846"/>
                    <a:pt x="1324" y="1849"/>
                  </a:cubicBezTo>
                  <a:cubicBezTo>
                    <a:pt x="1320" y="1852"/>
                    <a:pt x="1315" y="1855"/>
                    <a:pt x="1309" y="1856"/>
                  </a:cubicBezTo>
                  <a:cubicBezTo>
                    <a:pt x="1303" y="1858"/>
                    <a:pt x="1297" y="1859"/>
                    <a:pt x="1290" y="1859"/>
                  </a:cubicBezTo>
                  <a:cubicBezTo>
                    <a:pt x="1271" y="1859"/>
                    <a:pt x="1271" y="1859"/>
                    <a:pt x="1271" y="1859"/>
                  </a:cubicBezTo>
                  <a:cubicBezTo>
                    <a:pt x="1270" y="1859"/>
                    <a:pt x="1270" y="1859"/>
                    <a:pt x="1270" y="1859"/>
                  </a:cubicBezTo>
                  <a:cubicBezTo>
                    <a:pt x="1244" y="1859"/>
                    <a:pt x="1219" y="1859"/>
                    <a:pt x="1193" y="1859"/>
                  </a:cubicBezTo>
                  <a:cubicBezTo>
                    <a:pt x="1190" y="1859"/>
                    <a:pt x="1187" y="1859"/>
                    <a:pt x="1184" y="1859"/>
                  </a:cubicBezTo>
                  <a:cubicBezTo>
                    <a:pt x="1183" y="1859"/>
                    <a:pt x="1183" y="1859"/>
                    <a:pt x="1182" y="1859"/>
                  </a:cubicBezTo>
                  <a:cubicBezTo>
                    <a:pt x="1179" y="1858"/>
                    <a:pt x="1177" y="1858"/>
                    <a:pt x="1174" y="1857"/>
                  </a:cubicBezTo>
                  <a:cubicBezTo>
                    <a:pt x="1174" y="1857"/>
                    <a:pt x="1174" y="1857"/>
                    <a:pt x="1173" y="1857"/>
                  </a:cubicBezTo>
                  <a:cubicBezTo>
                    <a:pt x="1161" y="1854"/>
                    <a:pt x="1150" y="1848"/>
                    <a:pt x="1144" y="1839"/>
                  </a:cubicBezTo>
                  <a:cubicBezTo>
                    <a:pt x="1143" y="1838"/>
                    <a:pt x="1142" y="1836"/>
                    <a:pt x="1142" y="1834"/>
                  </a:cubicBezTo>
                  <a:cubicBezTo>
                    <a:pt x="1141" y="1832"/>
                    <a:pt x="1141" y="1831"/>
                    <a:pt x="1141" y="1830"/>
                  </a:cubicBezTo>
                  <a:cubicBezTo>
                    <a:pt x="1140" y="1829"/>
                    <a:pt x="1140" y="1828"/>
                    <a:pt x="1140" y="1827"/>
                  </a:cubicBezTo>
                  <a:cubicBezTo>
                    <a:pt x="1140" y="1826"/>
                    <a:pt x="1140" y="1826"/>
                    <a:pt x="1140" y="1826"/>
                  </a:cubicBezTo>
                  <a:cubicBezTo>
                    <a:pt x="1139" y="1824"/>
                    <a:pt x="1139" y="1824"/>
                    <a:pt x="1139" y="1824"/>
                  </a:cubicBezTo>
                  <a:cubicBezTo>
                    <a:pt x="1138" y="1811"/>
                    <a:pt x="1137" y="1796"/>
                    <a:pt x="1135" y="1782"/>
                  </a:cubicBezTo>
                  <a:cubicBezTo>
                    <a:pt x="1135" y="1779"/>
                    <a:pt x="1135" y="1777"/>
                    <a:pt x="1135" y="1775"/>
                  </a:cubicBezTo>
                  <a:cubicBezTo>
                    <a:pt x="1134" y="1768"/>
                    <a:pt x="1134" y="1768"/>
                    <a:pt x="1134" y="1768"/>
                  </a:cubicBezTo>
                  <a:cubicBezTo>
                    <a:pt x="1134" y="1766"/>
                    <a:pt x="1134" y="1766"/>
                    <a:pt x="1134" y="1766"/>
                  </a:cubicBezTo>
                  <a:cubicBezTo>
                    <a:pt x="1134" y="1764"/>
                    <a:pt x="1134" y="1763"/>
                    <a:pt x="1135" y="1762"/>
                  </a:cubicBezTo>
                  <a:cubicBezTo>
                    <a:pt x="1135" y="1761"/>
                    <a:pt x="1135" y="1760"/>
                    <a:pt x="1135" y="1760"/>
                  </a:cubicBezTo>
                  <a:cubicBezTo>
                    <a:pt x="1137" y="1759"/>
                    <a:pt x="1137" y="1758"/>
                    <a:pt x="1137" y="1757"/>
                  </a:cubicBezTo>
                  <a:cubicBezTo>
                    <a:pt x="1138" y="1756"/>
                    <a:pt x="1138" y="1756"/>
                    <a:pt x="1138" y="1755"/>
                  </a:cubicBezTo>
                  <a:cubicBezTo>
                    <a:pt x="1139" y="1753"/>
                    <a:pt x="1140" y="1752"/>
                    <a:pt x="1141" y="1751"/>
                  </a:cubicBezTo>
                  <a:cubicBezTo>
                    <a:pt x="1142" y="1750"/>
                    <a:pt x="1143" y="1750"/>
                    <a:pt x="1143" y="1749"/>
                  </a:cubicBezTo>
                  <a:cubicBezTo>
                    <a:pt x="1144" y="1748"/>
                    <a:pt x="1145" y="1748"/>
                    <a:pt x="1146" y="1747"/>
                  </a:cubicBezTo>
                  <a:cubicBezTo>
                    <a:pt x="1147" y="1747"/>
                    <a:pt x="1147" y="1746"/>
                    <a:pt x="1147" y="1746"/>
                  </a:cubicBezTo>
                  <a:cubicBezTo>
                    <a:pt x="1148" y="1746"/>
                    <a:pt x="1148" y="1746"/>
                    <a:pt x="1148" y="1746"/>
                  </a:cubicBezTo>
                  <a:cubicBezTo>
                    <a:pt x="1150" y="1745"/>
                    <a:pt x="1151" y="1744"/>
                    <a:pt x="1153" y="1743"/>
                  </a:cubicBezTo>
                  <a:cubicBezTo>
                    <a:pt x="1154" y="1743"/>
                    <a:pt x="1154" y="1742"/>
                    <a:pt x="1154" y="1742"/>
                  </a:cubicBezTo>
                  <a:cubicBezTo>
                    <a:pt x="1155" y="1742"/>
                    <a:pt x="1155" y="1742"/>
                    <a:pt x="1155" y="1742"/>
                  </a:cubicBezTo>
                  <a:cubicBezTo>
                    <a:pt x="1156" y="1742"/>
                    <a:pt x="1156" y="1742"/>
                    <a:pt x="1157" y="1741"/>
                  </a:cubicBezTo>
                  <a:cubicBezTo>
                    <a:pt x="1158" y="1741"/>
                    <a:pt x="1160" y="1740"/>
                    <a:pt x="1161" y="1740"/>
                  </a:cubicBezTo>
                  <a:cubicBezTo>
                    <a:pt x="1162" y="1740"/>
                    <a:pt x="1163" y="1739"/>
                    <a:pt x="1164" y="1739"/>
                  </a:cubicBezTo>
                  <a:cubicBezTo>
                    <a:pt x="1165" y="1739"/>
                    <a:pt x="1166" y="1739"/>
                    <a:pt x="1166" y="1739"/>
                  </a:cubicBezTo>
                  <a:cubicBezTo>
                    <a:pt x="1170" y="1738"/>
                    <a:pt x="1173" y="1738"/>
                    <a:pt x="1176" y="1738"/>
                  </a:cubicBezTo>
                  <a:cubicBezTo>
                    <a:pt x="1177" y="1738"/>
                    <a:pt x="1177" y="1738"/>
                    <a:pt x="1177" y="1738"/>
                  </a:cubicBezTo>
                  <a:cubicBezTo>
                    <a:pt x="1178" y="1738"/>
                    <a:pt x="1179" y="1738"/>
                    <a:pt x="1180" y="1738"/>
                  </a:cubicBezTo>
                  <a:cubicBezTo>
                    <a:pt x="1184" y="1738"/>
                    <a:pt x="1184" y="1738"/>
                    <a:pt x="1184" y="1738"/>
                  </a:cubicBezTo>
                  <a:cubicBezTo>
                    <a:pt x="1189" y="1737"/>
                    <a:pt x="1193" y="1737"/>
                    <a:pt x="1198" y="1737"/>
                  </a:cubicBezTo>
                  <a:cubicBezTo>
                    <a:pt x="1202" y="1737"/>
                    <a:pt x="1206" y="1737"/>
                    <a:pt x="1209" y="1737"/>
                  </a:cubicBezTo>
                  <a:cubicBezTo>
                    <a:pt x="1246" y="1737"/>
                    <a:pt x="1246" y="1737"/>
                    <a:pt x="1246" y="1737"/>
                  </a:cubicBezTo>
                  <a:cubicBezTo>
                    <a:pt x="1256" y="1737"/>
                    <a:pt x="1267" y="1737"/>
                    <a:pt x="1276" y="1738"/>
                  </a:cubicBezTo>
                  <a:cubicBezTo>
                    <a:pt x="1278" y="1738"/>
                    <a:pt x="1279" y="1738"/>
                    <a:pt x="1281" y="1738"/>
                  </a:cubicBezTo>
                  <a:cubicBezTo>
                    <a:pt x="1282" y="1739"/>
                    <a:pt x="1283" y="1739"/>
                    <a:pt x="1284" y="1739"/>
                  </a:cubicBezTo>
                  <a:cubicBezTo>
                    <a:pt x="1284" y="1739"/>
                    <a:pt x="1285" y="1739"/>
                    <a:pt x="1286" y="1739"/>
                  </a:cubicBezTo>
                  <a:cubicBezTo>
                    <a:pt x="1286" y="1739"/>
                    <a:pt x="1287" y="1739"/>
                    <a:pt x="1287" y="1740"/>
                  </a:cubicBezTo>
                  <a:cubicBezTo>
                    <a:pt x="1288" y="1740"/>
                    <a:pt x="1288" y="1740"/>
                    <a:pt x="1290" y="1740"/>
                  </a:cubicBezTo>
                  <a:cubicBezTo>
                    <a:pt x="1291" y="1740"/>
                    <a:pt x="1293" y="1741"/>
                    <a:pt x="1295" y="1742"/>
                  </a:cubicBezTo>
                  <a:cubicBezTo>
                    <a:pt x="1296" y="1742"/>
                    <a:pt x="1297" y="1742"/>
                    <a:pt x="1298" y="1743"/>
                  </a:cubicBezTo>
                  <a:cubicBezTo>
                    <a:pt x="1299" y="1743"/>
                    <a:pt x="1299" y="1743"/>
                    <a:pt x="1300" y="1744"/>
                  </a:cubicBezTo>
                  <a:cubicBezTo>
                    <a:pt x="1302" y="1744"/>
                    <a:pt x="1303" y="1745"/>
                    <a:pt x="1304" y="1746"/>
                  </a:cubicBezTo>
                  <a:cubicBezTo>
                    <a:pt x="1309" y="1748"/>
                    <a:pt x="1313" y="1751"/>
                    <a:pt x="1316" y="1755"/>
                  </a:cubicBezTo>
                  <a:cubicBezTo>
                    <a:pt x="1320" y="1758"/>
                    <a:pt x="1322" y="1762"/>
                    <a:pt x="1323" y="1766"/>
                  </a:cubicBezTo>
                  <a:cubicBezTo>
                    <a:pt x="1328" y="1790"/>
                    <a:pt x="1328" y="1790"/>
                    <a:pt x="1328" y="1790"/>
                  </a:cubicBezTo>
                  <a:cubicBezTo>
                    <a:pt x="1329" y="1801"/>
                    <a:pt x="1331" y="1810"/>
                    <a:pt x="1333" y="1819"/>
                  </a:cubicBezTo>
                  <a:cubicBezTo>
                    <a:pt x="1334" y="1825"/>
                    <a:pt x="1334" y="1825"/>
                    <a:pt x="1334" y="1825"/>
                  </a:cubicBezTo>
                  <a:cubicBezTo>
                    <a:pt x="1335" y="1830"/>
                    <a:pt x="1335" y="1835"/>
                    <a:pt x="1333" y="1839"/>
                  </a:cubicBezTo>
                  <a:close/>
                  <a:moveTo>
                    <a:pt x="1493" y="1533"/>
                  </a:moveTo>
                  <a:cubicBezTo>
                    <a:pt x="1490" y="1531"/>
                    <a:pt x="1487" y="1528"/>
                    <a:pt x="1486" y="1525"/>
                  </a:cubicBezTo>
                  <a:cubicBezTo>
                    <a:pt x="1484" y="1520"/>
                    <a:pt x="1484" y="1520"/>
                    <a:pt x="1484" y="1520"/>
                  </a:cubicBezTo>
                  <a:cubicBezTo>
                    <a:pt x="1482" y="1513"/>
                    <a:pt x="1479" y="1506"/>
                    <a:pt x="1477" y="1498"/>
                  </a:cubicBezTo>
                  <a:cubicBezTo>
                    <a:pt x="1475" y="1494"/>
                    <a:pt x="1472" y="1489"/>
                    <a:pt x="1472" y="1484"/>
                  </a:cubicBezTo>
                  <a:cubicBezTo>
                    <a:pt x="1472" y="1484"/>
                    <a:pt x="1472" y="1483"/>
                    <a:pt x="1472" y="1482"/>
                  </a:cubicBezTo>
                  <a:cubicBezTo>
                    <a:pt x="1472" y="1481"/>
                    <a:pt x="1472" y="1481"/>
                    <a:pt x="1472" y="1481"/>
                  </a:cubicBezTo>
                  <a:cubicBezTo>
                    <a:pt x="1473" y="1480"/>
                    <a:pt x="1472" y="1480"/>
                    <a:pt x="1473" y="1479"/>
                  </a:cubicBezTo>
                  <a:cubicBezTo>
                    <a:pt x="1479" y="1465"/>
                    <a:pt x="1503" y="1467"/>
                    <a:pt x="1515" y="1467"/>
                  </a:cubicBezTo>
                  <a:cubicBezTo>
                    <a:pt x="1576" y="1466"/>
                    <a:pt x="1576" y="1466"/>
                    <a:pt x="1576" y="1466"/>
                  </a:cubicBezTo>
                  <a:cubicBezTo>
                    <a:pt x="1581" y="1466"/>
                    <a:pt x="1586" y="1467"/>
                    <a:pt x="1591" y="1468"/>
                  </a:cubicBezTo>
                  <a:cubicBezTo>
                    <a:pt x="1593" y="1468"/>
                    <a:pt x="1595" y="1468"/>
                    <a:pt x="1596" y="1470"/>
                  </a:cubicBezTo>
                  <a:cubicBezTo>
                    <a:pt x="1596" y="1470"/>
                    <a:pt x="1597" y="1470"/>
                    <a:pt x="1598" y="1470"/>
                  </a:cubicBezTo>
                  <a:cubicBezTo>
                    <a:pt x="1599" y="1470"/>
                    <a:pt x="1600" y="1471"/>
                    <a:pt x="1600" y="1471"/>
                  </a:cubicBezTo>
                  <a:cubicBezTo>
                    <a:pt x="1602" y="1471"/>
                    <a:pt x="1604" y="1472"/>
                    <a:pt x="1605" y="1473"/>
                  </a:cubicBezTo>
                  <a:cubicBezTo>
                    <a:pt x="1606" y="1473"/>
                    <a:pt x="1606" y="1473"/>
                    <a:pt x="1606" y="1473"/>
                  </a:cubicBezTo>
                  <a:cubicBezTo>
                    <a:pt x="1606" y="1473"/>
                    <a:pt x="1606" y="1473"/>
                    <a:pt x="1607" y="1473"/>
                  </a:cubicBezTo>
                  <a:cubicBezTo>
                    <a:pt x="1608" y="1474"/>
                    <a:pt x="1609" y="1474"/>
                    <a:pt x="1611" y="1475"/>
                  </a:cubicBezTo>
                  <a:cubicBezTo>
                    <a:pt x="1612" y="1476"/>
                    <a:pt x="1613" y="1476"/>
                    <a:pt x="1613" y="1476"/>
                  </a:cubicBezTo>
                  <a:cubicBezTo>
                    <a:pt x="1614" y="1477"/>
                    <a:pt x="1614" y="1477"/>
                    <a:pt x="1615" y="1477"/>
                  </a:cubicBezTo>
                  <a:cubicBezTo>
                    <a:pt x="1615" y="1478"/>
                    <a:pt x="1615" y="1478"/>
                    <a:pt x="1616" y="1478"/>
                  </a:cubicBezTo>
                  <a:cubicBezTo>
                    <a:pt x="1617" y="1479"/>
                    <a:pt x="1617" y="1479"/>
                    <a:pt x="1617" y="1479"/>
                  </a:cubicBezTo>
                  <a:cubicBezTo>
                    <a:pt x="1620" y="1481"/>
                    <a:pt x="1624" y="1484"/>
                    <a:pt x="1625" y="1487"/>
                  </a:cubicBezTo>
                  <a:cubicBezTo>
                    <a:pt x="1631" y="1495"/>
                    <a:pt x="1634" y="1506"/>
                    <a:pt x="1638" y="1514"/>
                  </a:cubicBezTo>
                  <a:cubicBezTo>
                    <a:pt x="1640" y="1519"/>
                    <a:pt x="1644" y="1523"/>
                    <a:pt x="1645" y="1528"/>
                  </a:cubicBezTo>
                  <a:cubicBezTo>
                    <a:pt x="1645" y="1529"/>
                    <a:pt x="1645" y="1529"/>
                    <a:pt x="1645" y="1529"/>
                  </a:cubicBezTo>
                  <a:cubicBezTo>
                    <a:pt x="1646" y="1539"/>
                    <a:pt x="1638" y="1543"/>
                    <a:pt x="1630" y="1545"/>
                  </a:cubicBezTo>
                  <a:cubicBezTo>
                    <a:pt x="1629" y="1545"/>
                    <a:pt x="1629" y="1545"/>
                    <a:pt x="1629" y="1546"/>
                  </a:cubicBezTo>
                  <a:cubicBezTo>
                    <a:pt x="1628" y="1546"/>
                    <a:pt x="1628" y="1546"/>
                    <a:pt x="1627" y="1546"/>
                  </a:cubicBezTo>
                  <a:cubicBezTo>
                    <a:pt x="1626" y="1546"/>
                    <a:pt x="1624" y="1546"/>
                    <a:pt x="1623" y="1547"/>
                  </a:cubicBezTo>
                  <a:cubicBezTo>
                    <a:pt x="1621" y="1547"/>
                    <a:pt x="1621" y="1547"/>
                    <a:pt x="1620" y="1547"/>
                  </a:cubicBezTo>
                  <a:cubicBezTo>
                    <a:pt x="1619" y="1547"/>
                    <a:pt x="1617" y="1547"/>
                    <a:pt x="1616" y="1547"/>
                  </a:cubicBezTo>
                  <a:cubicBezTo>
                    <a:pt x="1615" y="1547"/>
                    <a:pt x="1614" y="1547"/>
                    <a:pt x="1613" y="1547"/>
                  </a:cubicBezTo>
                  <a:cubicBezTo>
                    <a:pt x="1611" y="1547"/>
                    <a:pt x="1611" y="1547"/>
                    <a:pt x="1611" y="1547"/>
                  </a:cubicBezTo>
                  <a:cubicBezTo>
                    <a:pt x="1602" y="1547"/>
                    <a:pt x="1593" y="1547"/>
                    <a:pt x="1583" y="1547"/>
                  </a:cubicBezTo>
                  <a:cubicBezTo>
                    <a:pt x="1568" y="1547"/>
                    <a:pt x="1552" y="1547"/>
                    <a:pt x="1537" y="1547"/>
                  </a:cubicBezTo>
                  <a:cubicBezTo>
                    <a:pt x="1525" y="1547"/>
                    <a:pt x="1514" y="1546"/>
                    <a:pt x="1505" y="1541"/>
                  </a:cubicBezTo>
                  <a:cubicBezTo>
                    <a:pt x="1499" y="1539"/>
                    <a:pt x="1495" y="1537"/>
                    <a:pt x="1493" y="1533"/>
                  </a:cubicBezTo>
                  <a:close/>
                  <a:moveTo>
                    <a:pt x="1544" y="1672"/>
                  </a:moveTo>
                  <a:cubicBezTo>
                    <a:pt x="1541" y="1667"/>
                    <a:pt x="1538" y="1664"/>
                    <a:pt x="1537" y="1661"/>
                  </a:cubicBezTo>
                  <a:cubicBezTo>
                    <a:pt x="1528" y="1638"/>
                    <a:pt x="1528" y="1638"/>
                    <a:pt x="1528" y="1638"/>
                  </a:cubicBezTo>
                  <a:cubicBezTo>
                    <a:pt x="1525" y="1630"/>
                    <a:pt x="1523" y="1624"/>
                    <a:pt x="1520" y="1617"/>
                  </a:cubicBezTo>
                  <a:cubicBezTo>
                    <a:pt x="1519" y="1614"/>
                    <a:pt x="1519" y="1614"/>
                    <a:pt x="1519" y="1614"/>
                  </a:cubicBezTo>
                  <a:cubicBezTo>
                    <a:pt x="1518" y="1610"/>
                    <a:pt x="1518" y="1607"/>
                    <a:pt x="1519" y="1604"/>
                  </a:cubicBezTo>
                  <a:cubicBezTo>
                    <a:pt x="1520" y="1601"/>
                    <a:pt x="1521" y="1600"/>
                    <a:pt x="1523" y="1598"/>
                  </a:cubicBezTo>
                  <a:cubicBezTo>
                    <a:pt x="1523" y="1598"/>
                    <a:pt x="1523" y="1598"/>
                    <a:pt x="1524" y="1597"/>
                  </a:cubicBezTo>
                  <a:cubicBezTo>
                    <a:pt x="1525" y="1596"/>
                    <a:pt x="1525" y="1596"/>
                    <a:pt x="1525" y="1596"/>
                  </a:cubicBezTo>
                  <a:cubicBezTo>
                    <a:pt x="1528" y="1594"/>
                    <a:pt x="1533" y="1592"/>
                    <a:pt x="1537" y="1591"/>
                  </a:cubicBezTo>
                  <a:cubicBezTo>
                    <a:pt x="1541" y="1590"/>
                    <a:pt x="1545" y="1590"/>
                    <a:pt x="1549" y="1589"/>
                  </a:cubicBezTo>
                  <a:cubicBezTo>
                    <a:pt x="1566" y="1588"/>
                    <a:pt x="1583" y="1589"/>
                    <a:pt x="1591" y="1589"/>
                  </a:cubicBezTo>
                  <a:cubicBezTo>
                    <a:pt x="1620" y="1589"/>
                    <a:pt x="1671" y="1583"/>
                    <a:pt x="1688" y="1613"/>
                  </a:cubicBezTo>
                  <a:cubicBezTo>
                    <a:pt x="1688" y="1614"/>
                    <a:pt x="1688" y="1614"/>
                    <a:pt x="1688" y="1614"/>
                  </a:cubicBezTo>
                  <a:cubicBezTo>
                    <a:pt x="1694" y="1626"/>
                    <a:pt x="1700" y="1639"/>
                    <a:pt x="1706" y="1651"/>
                  </a:cubicBezTo>
                  <a:cubicBezTo>
                    <a:pt x="1708" y="1655"/>
                    <a:pt x="1711" y="1659"/>
                    <a:pt x="1712" y="1664"/>
                  </a:cubicBezTo>
                  <a:cubicBezTo>
                    <a:pt x="1712" y="1665"/>
                    <a:pt x="1712" y="1667"/>
                    <a:pt x="1712" y="1667"/>
                  </a:cubicBezTo>
                  <a:cubicBezTo>
                    <a:pt x="1712" y="1669"/>
                    <a:pt x="1712" y="1670"/>
                    <a:pt x="1712" y="1671"/>
                  </a:cubicBezTo>
                  <a:cubicBezTo>
                    <a:pt x="1712" y="1672"/>
                    <a:pt x="1712" y="1672"/>
                    <a:pt x="1712" y="1672"/>
                  </a:cubicBezTo>
                  <a:cubicBezTo>
                    <a:pt x="1712" y="1673"/>
                    <a:pt x="1711" y="1674"/>
                    <a:pt x="1710" y="1675"/>
                  </a:cubicBezTo>
                  <a:cubicBezTo>
                    <a:pt x="1710" y="1676"/>
                    <a:pt x="1710" y="1676"/>
                    <a:pt x="1710" y="1676"/>
                  </a:cubicBezTo>
                  <a:cubicBezTo>
                    <a:pt x="1709" y="1677"/>
                    <a:pt x="1708" y="1678"/>
                    <a:pt x="1707" y="1679"/>
                  </a:cubicBezTo>
                  <a:cubicBezTo>
                    <a:pt x="1706" y="1680"/>
                    <a:pt x="1706" y="1680"/>
                    <a:pt x="1706" y="1680"/>
                  </a:cubicBezTo>
                  <a:cubicBezTo>
                    <a:pt x="1705" y="1681"/>
                    <a:pt x="1704" y="1681"/>
                    <a:pt x="1704" y="1681"/>
                  </a:cubicBezTo>
                  <a:cubicBezTo>
                    <a:pt x="1701" y="1683"/>
                    <a:pt x="1699" y="1684"/>
                    <a:pt x="1695" y="1685"/>
                  </a:cubicBezTo>
                  <a:cubicBezTo>
                    <a:pt x="1695" y="1685"/>
                    <a:pt x="1694" y="1686"/>
                    <a:pt x="1693" y="1686"/>
                  </a:cubicBezTo>
                  <a:cubicBezTo>
                    <a:pt x="1691" y="1686"/>
                    <a:pt x="1690" y="1686"/>
                    <a:pt x="1689" y="1687"/>
                  </a:cubicBezTo>
                  <a:cubicBezTo>
                    <a:pt x="1688" y="1687"/>
                    <a:pt x="1688" y="1687"/>
                    <a:pt x="1687" y="1687"/>
                  </a:cubicBezTo>
                  <a:cubicBezTo>
                    <a:pt x="1686" y="1687"/>
                    <a:pt x="1686" y="1687"/>
                    <a:pt x="1686" y="1687"/>
                  </a:cubicBezTo>
                  <a:cubicBezTo>
                    <a:pt x="1656" y="1690"/>
                    <a:pt x="1624" y="1687"/>
                    <a:pt x="1593" y="1688"/>
                  </a:cubicBezTo>
                  <a:cubicBezTo>
                    <a:pt x="1589" y="1688"/>
                    <a:pt x="1586" y="1687"/>
                    <a:pt x="1583" y="1687"/>
                  </a:cubicBezTo>
                  <a:cubicBezTo>
                    <a:pt x="1572" y="1686"/>
                    <a:pt x="1560" y="1682"/>
                    <a:pt x="1551" y="1676"/>
                  </a:cubicBezTo>
                  <a:cubicBezTo>
                    <a:pt x="1548" y="1675"/>
                    <a:pt x="1546" y="1673"/>
                    <a:pt x="1544" y="1672"/>
                  </a:cubicBezTo>
                  <a:close/>
                  <a:moveTo>
                    <a:pt x="1795" y="1838"/>
                  </a:moveTo>
                  <a:cubicBezTo>
                    <a:pt x="1795" y="1839"/>
                    <a:pt x="1794" y="1839"/>
                    <a:pt x="1794" y="1840"/>
                  </a:cubicBezTo>
                  <a:cubicBezTo>
                    <a:pt x="1794" y="1841"/>
                    <a:pt x="1794" y="1841"/>
                    <a:pt x="1794" y="1842"/>
                  </a:cubicBezTo>
                  <a:cubicBezTo>
                    <a:pt x="1793" y="1843"/>
                    <a:pt x="1793" y="1844"/>
                    <a:pt x="1792" y="1845"/>
                  </a:cubicBezTo>
                  <a:cubicBezTo>
                    <a:pt x="1792" y="1845"/>
                    <a:pt x="1792" y="1845"/>
                    <a:pt x="1792" y="1846"/>
                  </a:cubicBezTo>
                  <a:cubicBezTo>
                    <a:pt x="1791" y="1846"/>
                    <a:pt x="1791" y="1847"/>
                    <a:pt x="1790" y="1847"/>
                  </a:cubicBezTo>
                  <a:cubicBezTo>
                    <a:pt x="1790" y="1847"/>
                    <a:pt x="1790" y="1848"/>
                    <a:pt x="1789" y="1848"/>
                  </a:cubicBezTo>
                  <a:cubicBezTo>
                    <a:pt x="1789" y="1848"/>
                    <a:pt x="1789" y="1848"/>
                    <a:pt x="1789" y="1849"/>
                  </a:cubicBezTo>
                  <a:cubicBezTo>
                    <a:pt x="1783" y="1854"/>
                    <a:pt x="1776" y="1856"/>
                    <a:pt x="1768" y="1857"/>
                  </a:cubicBezTo>
                  <a:cubicBezTo>
                    <a:pt x="1767" y="1857"/>
                    <a:pt x="1767" y="1857"/>
                    <a:pt x="1767" y="1857"/>
                  </a:cubicBezTo>
                  <a:cubicBezTo>
                    <a:pt x="1764" y="1858"/>
                    <a:pt x="1761" y="1858"/>
                    <a:pt x="1758" y="1858"/>
                  </a:cubicBezTo>
                  <a:cubicBezTo>
                    <a:pt x="1755" y="1858"/>
                    <a:pt x="1755" y="1858"/>
                    <a:pt x="1755" y="1858"/>
                  </a:cubicBezTo>
                  <a:cubicBezTo>
                    <a:pt x="1752" y="1858"/>
                    <a:pt x="1749" y="1858"/>
                    <a:pt x="1747" y="1858"/>
                  </a:cubicBezTo>
                  <a:cubicBezTo>
                    <a:pt x="1662" y="1858"/>
                    <a:pt x="1662" y="1858"/>
                    <a:pt x="1662" y="1858"/>
                  </a:cubicBezTo>
                  <a:cubicBezTo>
                    <a:pt x="1659" y="1858"/>
                    <a:pt x="1656" y="1858"/>
                    <a:pt x="1653" y="1858"/>
                  </a:cubicBezTo>
                  <a:cubicBezTo>
                    <a:pt x="1651" y="1857"/>
                    <a:pt x="1650" y="1857"/>
                    <a:pt x="1649" y="1857"/>
                  </a:cubicBezTo>
                  <a:cubicBezTo>
                    <a:pt x="1632" y="1855"/>
                    <a:pt x="1611" y="1847"/>
                    <a:pt x="1602" y="1831"/>
                  </a:cubicBezTo>
                  <a:cubicBezTo>
                    <a:pt x="1600" y="1829"/>
                    <a:pt x="1599" y="1827"/>
                    <a:pt x="1598" y="1825"/>
                  </a:cubicBezTo>
                  <a:cubicBezTo>
                    <a:pt x="1598" y="1824"/>
                    <a:pt x="1598" y="1824"/>
                    <a:pt x="1598" y="1824"/>
                  </a:cubicBezTo>
                  <a:cubicBezTo>
                    <a:pt x="1594" y="1812"/>
                    <a:pt x="1588" y="1801"/>
                    <a:pt x="1584" y="1788"/>
                  </a:cubicBezTo>
                  <a:cubicBezTo>
                    <a:pt x="1582" y="1782"/>
                    <a:pt x="1578" y="1774"/>
                    <a:pt x="1576" y="1766"/>
                  </a:cubicBezTo>
                  <a:cubicBezTo>
                    <a:pt x="1576" y="1765"/>
                    <a:pt x="1576" y="1765"/>
                    <a:pt x="1576" y="1765"/>
                  </a:cubicBezTo>
                  <a:cubicBezTo>
                    <a:pt x="1576" y="1765"/>
                    <a:pt x="1575" y="1764"/>
                    <a:pt x="1575" y="1763"/>
                  </a:cubicBezTo>
                  <a:cubicBezTo>
                    <a:pt x="1575" y="1760"/>
                    <a:pt x="1575" y="1757"/>
                    <a:pt x="1575" y="1754"/>
                  </a:cubicBezTo>
                  <a:cubicBezTo>
                    <a:pt x="1576" y="1752"/>
                    <a:pt x="1577" y="1751"/>
                    <a:pt x="1578" y="1749"/>
                  </a:cubicBezTo>
                  <a:cubicBezTo>
                    <a:pt x="1583" y="1741"/>
                    <a:pt x="1593" y="1738"/>
                    <a:pt x="1603" y="1737"/>
                  </a:cubicBezTo>
                  <a:cubicBezTo>
                    <a:pt x="1603" y="1737"/>
                    <a:pt x="1603" y="1737"/>
                    <a:pt x="1604" y="1737"/>
                  </a:cubicBezTo>
                  <a:cubicBezTo>
                    <a:pt x="1606" y="1737"/>
                    <a:pt x="1608" y="1737"/>
                    <a:pt x="1611" y="1737"/>
                  </a:cubicBezTo>
                  <a:cubicBezTo>
                    <a:pt x="1612" y="1736"/>
                    <a:pt x="1612" y="1736"/>
                    <a:pt x="1612" y="1736"/>
                  </a:cubicBezTo>
                  <a:cubicBezTo>
                    <a:pt x="1618" y="1736"/>
                    <a:pt x="1618" y="1736"/>
                    <a:pt x="1618" y="1736"/>
                  </a:cubicBezTo>
                  <a:cubicBezTo>
                    <a:pt x="1619" y="1736"/>
                    <a:pt x="1620" y="1736"/>
                    <a:pt x="1623" y="1736"/>
                  </a:cubicBezTo>
                  <a:cubicBezTo>
                    <a:pt x="1648" y="1736"/>
                    <a:pt x="1674" y="1736"/>
                    <a:pt x="1701" y="1736"/>
                  </a:cubicBezTo>
                  <a:cubicBezTo>
                    <a:pt x="1704" y="1736"/>
                    <a:pt x="1707" y="1736"/>
                    <a:pt x="1710" y="1737"/>
                  </a:cubicBezTo>
                  <a:cubicBezTo>
                    <a:pt x="1711" y="1737"/>
                    <a:pt x="1711" y="1737"/>
                    <a:pt x="1711" y="1737"/>
                  </a:cubicBezTo>
                  <a:cubicBezTo>
                    <a:pt x="1729" y="1739"/>
                    <a:pt x="1749" y="1746"/>
                    <a:pt x="1759" y="1759"/>
                  </a:cubicBezTo>
                  <a:cubicBezTo>
                    <a:pt x="1761" y="1761"/>
                    <a:pt x="1762" y="1763"/>
                    <a:pt x="1763" y="1765"/>
                  </a:cubicBezTo>
                  <a:cubicBezTo>
                    <a:pt x="1766" y="1771"/>
                    <a:pt x="1766" y="1771"/>
                    <a:pt x="1766" y="1771"/>
                  </a:cubicBezTo>
                  <a:cubicBezTo>
                    <a:pt x="1771" y="1781"/>
                    <a:pt x="1777" y="1791"/>
                    <a:pt x="1782" y="1803"/>
                  </a:cubicBezTo>
                  <a:cubicBezTo>
                    <a:pt x="1785" y="1809"/>
                    <a:pt x="1791" y="1817"/>
                    <a:pt x="1793" y="1826"/>
                  </a:cubicBezTo>
                  <a:cubicBezTo>
                    <a:pt x="1795" y="1830"/>
                    <a:pt x="1796" y="1834"/>
                    <a:pt x="1795" y="1838"/>
                  </a:cubicBezTo>
                  <a:close/>
                  <a:moveTo>
                    <a:pt x="1809" y="1671"/>
                  </a:moveTo>
                  <a:cubicBezTo>
                    <a:pt x="1805" y="1667"/>
                    <a:pt x="1801" y="1663"/>
                    <a:pt x="1799" y="1660"/>
                  </a:cubicBezTo>
                  <a:cubicBezTo>
                    <a:pt x="1797" y="1657"/>
                    <a:pt x="1797" y="1657"/>
                    <a:pt x="1797" y="1657"/>
                  </a:cubicBezTo>
                  <a:cubicBezTo>
                    <a:pt x="1790" y="1644"/>
                    <a:pt x="1783" y="1631"/>
                    <a:pt x="1776" y="1618"/>
                  </a:cubicBezTo>
                  <a:cubicBezTo>
                    <a:pt x="1772" y="1613"/>
                    <a:pt x="1772" y="1613"/>
                    <a:pt x="1772" y="1613"/>
                  </a:cubicBezTo>
                  <a:cubicBezTo>
                    <a:pt x="1770" y="1610"/>
                    <a:pt x="1770" y="1607"/>
                    <a:pt x="1770" y="1604"/>
                  </a:cubicBezTo>
                  <a:cubicBezTo>
                    <a:pt x="1771" y="1600"/>
                    <a:pt x="1772" y="1598"/>
                    <a:pt x="1776" y="1595"/>
                  </a:cubicBezTo>
                  <a:cubicBezTo>
                    <a:pt x="1779" y="1593"/>
                    <a:pt x="1782" y="1592"/>
                    <a:pt x="1786" y="1590"/>
                  </a:cubicBezTo>
                  <a:cubicBezTo>
                    <a:pt x="1791" y="1589"/>
                    <a:pt x="1796" y="1589"/>
                    <a:pt x="1802" y="1589"/>
                  </a:cubicBezTo>
                  <a:cubicBezTo>
                    <a:pt x="1803" y="1589"/>
                    <a:pt x="1803" y="1589"/>
                    <a:pt x="1803" y="1589"/>
                  </a:cubicBezTo>
                  <a:cubicBezTo>
                    <a:pt x="1816" y="1588"/>
                    <a:pt x="1830" y="1588"/>
                    <a:pt x="1838" y="1588"/>
                  </a:cubicBezTo>
                  <a:cubicBezTo>
                    <a:pt x="1870" y="1588"/>
                    <a:pt x="1920" y="1582"/>
                    <a:pt x="1941" y="1613"/>
                  </a:cubicBezTo>
                  <a:cubicBezTo>
                    <a:pt x="1948" y="1622"/>
                    <a:pt x="1954" y="1632"/>
                    <a:pt x="1962" y="1643"/>
                  </a:cubicBezTo>
                  <a:cubicBezTo>
                    <a:pt x="1965" y="1648"/>
                    <a:pt x="1971" y="1655"/>
                    <a:pt x="1974" y="1661"/>
                  </a:cubicBezTo>
                  <a:cubicBezTo>
                    <a:pt x="1976" y="1664"/>
                    <a:pt x="1977" y="1667"/>
                    <a:pt x="1977" y="1671"/>
                  </a:cubicBezTo>
                  <a:cubicBezTo>
                    <a:pt x="1977" y="1672"/>
                    <a:pt x="1976" y="1674"/>
                    <a:pt x="1975" y="1676"/>
                  </a:cubicBezTo>
                  <a:cubicBezTo>
                    <a:pt x="1975" y="1677"/>
                    <a:pt x="1974" y="1678"/>
                    <a:pt x="1973" y="1679"/>
                  </a:cubicBezTo>
                  <a:cubicBezTo>
                    <a:pt x="1972" y="1680"/>
                    <a:pt x="1972" y="1680"/>
                    <a:pt x="1971" y="1681"/>
                  </a:cubicBezTo>
                  <a:cubicBezTo>
                    <a:pt x="1970" y="1681"/>
                    <a:pt x="1970" y="1681"/>
                    <a:pt x="1970" y="1681"/>
                  </a:cubicBezTo>
                  <a:cubicBezTo>
                    <a:pt x="1969" y="1682"/>
                    <a:pt x="1968" y="1682"/>
                    <a:pt x="1967" y="1683"/>
                  </a:cubicBezTo>
                  <a:cubicBezTo>
                    <a:pt x="1966" y="1683"/>
                    <a:pt x="1964" y="1684"/>
                    <a:pt x="1963" y="1684"/>
                  </a:cubicBezTo>
                  <a:cubicBezTo>
                    <a:pt x="1963" y="1685"/>
                    <a:pt x="1963" y="1685"/>
                    <a:pt x="1963" y="1685"/>
                  </a:cubicBezTo>
                  <a:cubicBezTo>
                    <a:pt x="1962" y="1685"/>
                    <a:pt x="1962" y="1685"/>
                    <a:pt x="1962" y="1685"/>
                  </a:cubicBezTo>
                  <a:cubicBezTo>
                    <a:pt x="1947" y="1689"/>
                    <a:pt x="1925" y="1687"/>
                    <a:pt x="1911" y="1687"/>
                  </a:cubicBezTo>
                  <a:cubicBezTo>
                    <a:pt x="1894" y="1687"/>
                    <a:pt x="1877" y="1687"/>
                    <a:pt x="1860" y="1687"/>
                  </a:cubicBezTo>
                  <a:cubicBezTo>
                    <a:pt x="1845" y="1687"/>
                    <a:pt x="1827" y="1683"/>
                    <a:pt x="1814" y="1675"/>
                  </a:cubicBezTo>
                  <a:cubicBezTo>
                    <a:pt x="1812" y="1673"/>
                    <a:pt x="1811" y="1672"/>
                    <a:pt x="1809" y="1671"/>
                  </a:cubicBezTo>
                  <a:close/>
                  <a:moveTo>
                    <a:pt x="2088" y="1847"/>
                  </a:moveTo>
                  <a:cubicBezTo>
                    <a:pt x="2088" y="1847"/>
                    <a:pt x="2088" y="1847"/>
                    <a:pt x="2087" y="1847"/>
                  </a:cubicBezTo>
                  <a:cubicBezTo>
                    <a:pt x="2085" y="1850"/>
                    <a:pt x="2081" y="1853"/>
                    <a:pt x="2075" y="1854"/>
                  </a:cubicBezTo>
                  <a:cubicBezTo>
                    <a:pt x="2071" y="1856"/>
                    <a:pt x="2065" y="1857"/>
                    <a:pt x="2058" y="1857"/>
                  </a:cubicBezTo>
                  <a:cubicBezTo>
                    <a:pt x="2051" y="1857"/>
                    <a:pt x="2051" y="1857"/>
                    <a:pt x="2051" y="1857"/>
                  </a:cubicBezTo>
                  <a:cubicBezTo>
                    <a:pt x="2022" y="1857"/>
                    <a:pt x="1992" y="1857"/>
                    <a:pt x="1962" y="1857"/>
                  </a:cubicBezTo>
                  <a:cubicBezTo>
                    <a:pt x="1959" y="1857"/>
                    <a:pt x="1954" y="1857"/>
                    <a:pt x="1951" y="1857"/>
                  </a:cubicBezTo>
                  <a:cubicBezTo>
                    <a:pt x="1931" y="1855"/>
                    <a:pt x="1909" y="1846"/>
                    <a:pt x="1896" y="1830"/>
                  </a:cubicBezTo>
                  <a:cubicBezTo>
                    <a:pt x="1894" y="1828"/>
                    <a:pt x="1892" y="1826"/>
                    <a:pt x="1891" y="1824"/>
                  </a:cubicBezTo>
                  <a:cubicBezTo>
                    <a:pt x="1885" y="1813"/>
                    <a:pt x="1878" y="1802"/>
                    <a:pt x="1872" y="1790"/>
                  </a:cubicBezTo>
                  <a:cubicBezTo>
                    <a:pt x="1868" y="1782"/>
                    <a:pt x="1858" y="1770"/>
                    <a:pt x="1856" y="1759"/>
                  </a:cubicBezTo>
                  <a:cubicBezTo>
                    <a:pt x="1855" y="1758"/>
                    <a:pt x="1855" y="1757"/>
                    <a:pt x="1855" y="1756"/>
                  </a:cubicBezTo>
                  <a:cubicBezTo>
                    <a:pt x="1854" y="1746"/>
                    <a:pt x="1862" y="1741"/>
                    <a:pt x="1872" y="1738"/>
                  </a:cubicBezTo>
                  <a:cubicBezTo>
                    <a:pt x="1873" y="1738"/>
                    <a:pt x="1873" y="1738"/>
                    <a:pt x="1873" y="1738"/>
                  </a:cubicBezTo>
                  <a:cubicBezTo>
                    <a:pt x="1874" y="1738"/>
                    <a:pt x="1874" y="1738"/>
                    <a:pt x="1875" y="1737"/>
                  </a:cubicBezTo>
                  <a:cubicBezTo>
                    <a:pt x="1879" y="1736"/>
                    <a:pt x="1884" y="1736"/>
                    <a:pt x="1889" y="1736"/>
                  </a:cubicBezTo>
                  <a:cubicBezTo>
                    <a:pt x="1948" y="1736"/>
                    <a:pt x="1948" y="1736"/>
                    <a:pt x="1948" y="1736"/>
                  </a:cubicBezTo>
                  <a:cubicBezTo>
                    <a:pt x="1958" y="1736"/>
                    <a:pt x="1968" y="1736"/>
                    <a:pt x="1977" y="1736"/>
                  </a:cubicBezTo>
                  <a:cubicBezTo>
                    <a:pt x="1978" y="1736"/>
                    <a:pt x="1978" y="1736"/>
                    <a:pt x="1979" y="1736"/>
                  </a:cubicBezTo>
                  <a:cubicBezTo>
                    <a:pt x="1981" y="1736"/>
                    <a:pt x="1984" y="1736"/>
                    <a:pt x="1986" y="1736"/>
                  </a:cubicBezTo>
                  <a:cubicBezTo>
                    <a:pt x="1988" y="1736"/>
                    <a:pt x="1988" y="1736"/>
                    <a:pt x="1989" y="1736"/>
                  </a:cubicBezTo>
                  <a:cubicBezTo>
                    <a:pt x="2007" y="1738"/>
                    <a:pt x="2027" y="1745"/>
                    <a:pt x="2039" y="1758"/>
                  </a:cubicBezTo>
                  <a:cubicBezTo>
                    <a:pt x="2040" y="1758"/>
                    <a:pt x="2041" y="1759"/>
                    <a:pt x="2042" y="1760"/>
                  </a:cubicBezTo>
                  <a:cubicBezTo>
                    <a:pt x="2042" y="1761"/>
                    <a:pt x="2043" y="1761"/>
                    <a:pt x="2043" y="1762"/>
                  </a:cubicBezTo>
                  <a:cubicBezTo>
                    <a:pt x="2044" y="1763"/>
                    <a:pt x="2044" y="1763"/>
                    <a:pt x="2045" y="1764"/>
                  </a:cubicBezTo>
                  <a:cubicBezTo>
                    <a:pt x="2048" y="1766"/>
                    <a:pt x="2048" y="1766"/>
                    <a:pt x="2048" y="1766"/>
                  </a:cubicBezTo>
                  <a:cubicBezTo>
                    <a:pt x="2053" y="1775"/>
                    <a:pt x="2058" y="1783"/>
                    <a:pt x="2064" y="1791"/>
                  </a:cubicBezTo>
                  <a:cubicBezTo>
                    <a:pt x="2071" y="1803"/>
                    <a:pt x="2082" y="1814"/>
                    <a:pt x="2088" y="1827"/>
                  </a:cubicBezTo>
                  <a:cubicBezTo>
                    <a:pt x="2089" y="1828"/>
                    <a:pt x="2089" y="1828"/>
                    <a:pt x="2089" y="1829"/>
                  </a:cubicBezTo>
                  <a:cubicBezTo>
                    <a:pt x="2090" y="1830"/>
                    <a:pt x="2090" y="1830"/>
                    <a:pt x="2090" y="1830"/>
                  </a:cubicBezTo>
                  <a:cubicBezTo>
                    <a:pt x="2092" y="1838"/>
                    <a:pt x="2091" y="1843"/>
                    <a:pt x="2088" y="18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5" name="Group 34"/>
          <p:cNvGrpSpPr/>
          <p:nvPr/>
        </p:nvGrpSpPr>
        <p:grpSpPr>
          <a:xfrm>
            <a:off x="6711032" y="2717789"/>
            <a:ext cx="1770222" cy="1602806"/>
            <a:chOff x="8275782" y="3163437"/>
            <a:chExt cx="2047895" cy="1854215"/>
          </a:xfrm>
        </p:grpSpPr>
        <p:grpSp>
          <p:nvGrpSpPr>
            <p:cNvPr id="37" name="Group 36"/>
            <p:cNvGrpSpPr/>
            <p:nvPr/>
          </p:nvGrpSpPr>
          <p:grpSpPr>
            <a:xfrm>
              <a:off x="8512229" y="3163437"/>
              <a:ext cx="1595332" cy="1443930"/>
              <a:chOff x="8858251" y="3476625"/>
              <a:chExt cx="903288" cy="817563"/>
            </a:xfrm>
            <a:solidFill>
              <a:schemeClr val="accent4"/>
            </a:solidFill>
          </p:grpSpPr>
          <p:sp>
            <p:nvSpPr>
              <p:cNvPr id="38" name="Freeform 7"/>
              <p:cNvSpPr>
                <a:spLocks noEditPoints="1"/>
              </p:cNvSpPr>
              <p:nvPr/>
            </p:nvSpPr>
            <p:spPr bwMode="auto">
              <a:xfrm>
                <a:off x="8858251" y="3811588"/>
                <a:ext cx="903288" cy="482600"/>
              </a:xfrm>
              <a:custGeom>
                <a:avLst/>
                <a:gdLst>
                  <a:gd name="T0" fmla="*/ 90 w 534"/>
                  <a:gd name="T1" fmla="*/ 0 h 285"/>
                  <a:gd name="T2" fmla="*/ 2 w 534"/>
                  <a:gd name="T3" fmla="*/ 124 h 285"/>
                  <a:gd name="T4" fmla="*/ 2 w 534"/>
                  <a:gd name="T5" fmla="*/ 136 h 285"/>
                  <a:gd name="T6" fmla="*/ 14 w 534"/>
                  <a:gd name="T7" fmla="*/ 140 h 285"/>
                  <a:gd name="T8" fmla="*/ 23 w 534"/>
                  <a:gd name="T9" fmla="*/ 140 h 285"/>
                  <a:gd name="T10" fmla="*/ 90 w 534"/>
                  <a:gd name="T11" fmla="*/ 40 h 285"/>
                  <a:gd name="T12" fmla="*/ 90 w 534"/>
                  <a:gd name="T13" fmla="*/ 271 h 285"/>
                  <a:gd name="T14" fmla="*/ 104 w 534"/>
                  <a:gd name="T15" fmla="*/ 285 h 285"/>
                  <a:gd name="T16" fmla="*/ 429 w 534"/>
                  <a:gd name="T17" fmla="*/ 285 h 285"/>
                  <a:gd name="T18" fmla="*/ 443 w 534"/>
                  <a:gd name="T19" fmla="*/ 271 h 285"/>
                  <a:gd name="T20" fmla="*/ 443 w 534"/>
                  <a:gd name="T21" fmla="*/ 40 h 285"/>
                  <a:gd name="T22" fmla="*/ 513 w 534"/>
                  <a:gd name="T23" fmla="*/ 140 h 285"/>
                  <a:gd name="T24" fmla="*/ 522 w 534"/>
                  <a:gd name="T25" fmla="*/ 140 h 285"/>
                  <a:gd name="T26" fmla="*/ 532 w 534"/>
                  <a:gd name="T27" fmla="*/ 136 h 285"/>
                  <a:gd name="T28" fmla="*/ 532 w 534"/>
                  <a:gd name="T29" fmla="*/ 124 h 285"/>
                  <a:gd name="T30" fmla="*/ 532 w 534"/>
                  <a:gd name="T31" fmla="*/ 124 h 285"/>
                  <a:gd name="T32" fmla="*/ 443 w 534"/>
                  <a:gd name="T33" fmla="*/ 0 h 285"/>
                  <a:gd name="T34" fmla="*/ 90 w 534"/>
                  <a:gd name="T35" fmla="*/ 0 h 285"/>
                  <a:gd name="T36" fmla="*/ 320 w 534"/>
                  <a:gd name="T37" fmla="*/ 112 h 285"/>
                  <a:gd name="T38" fmla="*/ 213 w 534"/>
                  <a:gd name="T39" fmla="*/ 112 h 285"/>
                  <a:gd name="T40" fmla="*/ 199 w 534"/>
                  <a:gd name="T41" fmla="*/ 98 h 285"/>
                  <a:gd name="T42" fmla="*/ 213 w 534"/>
                  <a:gd name="T43" fmla="*/ 84 h 285"/>
                  <a:gd name="T44" fmla="*/ 320 w 534"/>
                  <a:gd name="T45" fmla="*/ 84 h 285"/>
                  <a:gd name="T46" fmla="*/ 334 w 534"/>
                  <a:gd name="T47" fmla="*/ 98 h 285"/>
                  <a:gd name="T48" fmla="*/ 320 w 534"/>
                  <a:gd name="T49" fmla="*/ 11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4" h="285">
                    <a:moveTo>
                      <a:pt x="90" y="0"/>
                    </a:moveTo>
                    <a:cubicBezTo>
                      <a:pt x="2" y="124"/>
                      <a:pt x="2" y="124"/>
                      <a:pt x="2" y="124"/>
                    </a:cubicBezTo>
                    <a:cubicBezTo>
                      <a:pt x="0" y="129"/>
                      <a:pt x="0" y="133"/>
                      <a:pt x="2" y="136"/>
                    </a:cubicBezTo>
                    <a:cubicBezTo>
                      <a:pt x="14" y="140"/>
                      <a:pt x="14" y="140"/>
                      <a:pt x="14" y="140"/>
                    </a:cubicBezTo>
                    <a:cubicBezTo>
                      <a:pt x="16" y="143"/>
                      <a:pt x="21" y="143"/>
                      <a:pt x="23" y="140"/>
                    </a:cubicBezTo>
                    <a:cubicBezTo>
                      <a:pt x="90" y="40"/>
                      <a:pt x="90" y="40"/>
                      <a:pt x="90" y="40"/>
                    </a:cubicBezTo>
                    <a:cubicBezTo>
                      <a:pt x="90" y="271"/>
                      <a:pt x="90" y="271"/>
                      <a:pt x="90" y="271"/>
                    </a:cubicBezTo>
                    <a:cubicBezTo>
                      <a:pt x="90" y="278"/>
                      <a:pt x="97" y="285"/>
                      <a:pt x="104" y="285"/>
                    </a:cubicBezTo>
                    <a:cubicBezTo>
                      <a:pt x="429" y="285"/>
                      <a:pt x="429" y="285"/>
                      <a:pt x="429" y="285"/>
                    </a:cubicBezTo>
                    <a:cubicBezTo>
                      <a:pt x="436" y="285"/>
                      <a:pt x="443" y="278"/>
                      <a:pt x="443" y="271"/>
                    </a:cubicBezTo>
                    <a:cubicBezTo>
                      <a:pt x="443" y="40"/>
                      <a:pt x="443" y="40"/>
                      <a:pt x="443" y="40"/>
                    </a:cubicBezTo>
                    <a:cubicBezTo>
                      <a:pt x="513" y="140"/>
                      <a:pt x="513" y="140"/>
                      <a:pt x="513" y="140"/>
                    </a:cubicBezTo>
                    <a:cubicBezTo>
                      <a:pt x="515" y="143"/>
                      <a:pt x="518" y="143"/>
                      <a:pt x="522" y="140"/>
                    </a:cubicBezTo>
                    <a:cubicBezTo>
                      <a:pt x="532" y="136"/>
                      <a:pt x="532" y="136"/>
                      <a:pt x="532" y="136"/>
                    </a:cubicBezTo>
                    <a:cubicBezTo>
                      <a:pt x="534" y="133"/>
                      <a:pt x="534" y="129"/>
                      <a:pt x="532" y="124"/>
                    </a:cubicBezTo>
                    <a:cubicBezTo>
                      <a:pt x="532" y="124"/>
                      <a:pt x="532" y="124"/>
                      <a:pt x="532" y="124"/>
                    </a:cubicBezTo>
                    <a:cubicBezTo>
                      <a:pt x="443" y="0"/>
                      <a:pt x="443" y="0"/>
                      <a:pt x="443" y="0"/>
                    </a:cubicBezTo>
                    <a:lnTo>
                      <a:pt x="90" y="0"/>
                    </a:lnTo>
                    <a:close/>
                    <a:moveTo>
                      <a:pt x="320" y="112"/>
                    </a:moveTo>
                    <a:cubicBezTo>
                      <a:pt x="213" y="112"/>
                      <a:pt x="213" y="112"/>
                      <a:pt x="213" y="112"/>
                    </a:cubicBezTo>
                    <a:cubicBezTo>
                      <a:pt x="206" y="112"/>
                      <a:pt x="199" y="105"/>
                      <a:pt x="199" y="98"/>
                    </a:cubicBezTo>
                    <a:cubicBezTo>
                      <a:pt x="199" y="89"/>
                      <a:pt x="206" y="84"/>
                      <a:pt x="213" y="84"/>
                    </a:cubicBezTo>
                    <a:cubicBezTo>
                      <a:pt x="320" y="84"/>
                      <a:pt x="320" y="84"/>
                      <a:pt x="320" y="84"/>
                    </a:cubicBezTo>
                    <a:cubicBezTo>
                      <a:pt x="327" y="84"/>
                      <a:pt x="334" y="89"/>
                      <a:pt x="334" y="98"/>
                    </a:cubicBezTo>
                    <a:cubicBezTo>
                      <a:pt x="334" y="105"/>
                      <a:pt x="327" y="112"/>
                      <a:pt x="32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8"/>
              <p:cNvSpPr>
                <a:spLocks/>
              </p:cNvSpPr>
              <p:nvPr/>
            </p:nvSpPr>
            <p:spPr bwMode="auto">
              <a:xfrm>
                <a:off x="9424988" y="3476625"/>
                <a:ext cx="153988" cy="304800"/>
              </a:xfrm>
              <a:custGeom>
                <a:avLst/>
                <a:gdLst>
                  <a:gd name="T0" fmla="*/ 65 w 91"/>
                  <a:gd name="T1" fmla="*/ 78 h 180"/>
                  <a:gd name="T2" fmla="*/ 65 w 91"/>
                  <a:gd name="T3" fmla="*/ 180 h 180"/>
                  <a:gd name="T4" fmla="*/ 91 w 91"/>
                  <a:gd name="T5" fmla="*/ 180 h 180"/>
                  <a:gd name="T6" fmla="*/ 91 w 91"/>
                  <a:gd name="T7" fmla="*/ 74 h 180"/>
                  <a:gd name="T8" fmla="*/ 82 w 91"/>
                  <a:gd name="T9" fmla="*/ 56 h 180"/>
                  <a:gd name="T10" fmla="*/ 39 w 91"/>
                  <a:gd name="T11" fmla="*/ 13 h 180"/>
                  <a:gd name="T12" fmla="*/ 8 w 91"/>
                  <a:gd name="T13" fmla="*/ 0 h 180"/>
                  <a:gd name="T14" fmla="*/ 4 w 91"/>
                  <a:gd name="T15" fmla="*/ 0 h 180"/>
                  <a:gd name="T16" fmla="*/ 0 w 91"/>
                  <a:gd name="T17" fmla="*/ 0 h 180"/>
                  <a:gd name="T18" fmla="*/ 60 w 91"/>
                  <a:gd name="T19" fmla="*/ 61 h 180"/>
                  <a:gd name="T20" fmla="*/ 65 w 91"/>
                  <a:gd name="T21" fmla="*/ 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180">
                    <a:moveTo>
                      <a:pt x="65" y="78"/>
                    </a:moveTo>
                    <a:cubicBezTo>
                      <a:pt x="65" y="78"/>
                      <a:pt x="65" y="78"/>
                      <a:pt x="65" y="180"/>
                    </a:cubicBezTo>
                    <a:cubicBezTo>
                      <a:pt x="91" y="180"/>
                      <a:pt x="91" y="180"/>
                      <a:pt x="91" y="180"/>
                    </a:cubicBezTo>
                    <a:cubicBezTo>
                      <a:pt x="91" y="155"/>
                      <a:pt x="91" y="121"/>
                      <a:pt x="91" y="74"/>
                    </a:cubicBezTo>
                    <a:cubicBezTo>
                      <a:pt x="91" y="69"/>
                      <a:pt x="86" y="61"/>
                      <a:pt x="82" y="56"/>
                    </a:cubicBezTo>
                    <a:cubicBezTo>
                      <a:pt x="82" y="56"/>
                      <a:pt x="82" y="56"/>
                      <a:pt x="39" y="13"/>
                    </a:cubicBezTo>
                    <a:cubicBezTo>
                      <a:pt x="26" y="0"/>
                      <a:pt x="17" y="0"/>
                      <a:pt x="8" y="0"/>
                    </a:cubicBezTo>
                    <a:cubicBezTo>
                      <a:pt x="8" y="0"/>
                      <a:pt x="8" y="0"/>
                      <a:pt x="4" y="0"/>
                    </a:cubicBezTo>
                    <a:cubicBezTo>
                      <a:pt x="4" y="0"/>
                      <a:pt x="4" y="0"/>
                      <a:pt x="0" y="0"/>
                    </a:cubicBezTo>
                    <a:cubicBezTo>
                      <a:pt x="0" y="0"/>
                      <a:pt x="0" y="0"/>
                      <a:pt x="60" y="61"/>
                    </a:cubicBezTo>
                    <a:cubicBezTo>
                      <a:pt x="65" y="65"/>
                      <a:pt x="65" y="74"/>
                      <a:pt x="65"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9"/>
              <p:cNvSpPr>
                <a:spLocks/>
              </p:cNvSpPr>
              <p:nvPr/>
            </p:nvSpPr>
            <p:spPr bwMode="auto">
              <a:xfrm>
                <a:off x="9328151" y="3476625"/>
                <a:ext cx="169863" cy="304800"/>
              </a:xfrm>
              <a:custGeom>
                <a:avLst/>
                <a:gdLst>
                  <a:gd name="T0" fmla="*/ 78 w 100"/>
                  <a:gd name="T1" fmla="*/ 91 h 180"/>
                  <a:gd name="T2" fmla="*/ 78 w 100"/>
                  <a:gd name="T3" fmla="*/ 180 h 180"/>
                  <a:gd name="T4" fmla="*/ 100 w 100"/>
                  <a:gd name="T5" fmla="*/ 180 h 180"/>
                  <a:gd name="T6" fmla="*/ 100 w 100"/>
                  <a:gd name="T7" fmla="*/ 82 h 180"/>
                  <a:gd name="T8" fmla="*/ 91 w 100"/>
                  <a:gd name="T9" fmla="*/ 61 h 180"/>
                  <a:gd name="T10" fmla="*/ 44 w 100"/>
                  <a:gd name="T11" fmla="*/ 13 h 180"/>
                  <a:gd name="T12" fmla="*/ 13 w 100"/>
                  <a:gd name="T13" fmla="*/ 0 h 180"/>
                  <a:gd name="T14" fmla="*/ 9 w 100"/>
                  <a:gd name="T15" fmla="*/ 0 h 180"/>
                  <a:gd name="T16" fmla="*/ 0 w 100"/>
                  <a:gd name="T17" fmla="*/ 0 h 180"/>
                  <a:gd name="T18" fmla="*/ 70 w 100"/>
                  <a:gd name="T19" fmla="*/ 65 h 180"/>
                  <a:gd name="T20" fmla="*/ 78 w 100"/>
                  <a:gd name="T21" fmla="*/ 9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180">
                    <a:moveTo>
                      <a:pt x="78" y="91"/>
                    </a:moveTo>
                    <a:cubicBezTo>
                      <a:pt x="78" y="91"/>
                      <a:pt x="78" y="91"/>
                      <a:pt x="78" y="180"/>
                    </a:cubicBezTo>
                    <a:cubicBezTo>
                      <a:pt x="100" y="180"/>
                      <a:pt x="100" y="180"/>
                      <a:pt x="100" y="180"/>
                    </a:cubicBezTo>
                    <a:cubicBezTo>
                      <a:pt x="100" y="157"/>
                      <a:pt x="100" y="125"/>
                      <a:pt x="100" y="82"/>
                    </a:cubicBezTo>
                    <a:cubicBezTo>
                      <a:pt x="100" y="74"/>
                      <a:pt x="96" y="65"/>
                      <a:pt x="91" y="61"/>
                    </a:cubicBezTo>
                    <a:cubicBezTo>
                      <a:pt x="91" y="61"/>
                      <a:pt x="91" y="61"/>
                      <a:pt x="44" y="13"/>
                    </a:cubicBezTo>
                    <a:cubicBezTo>
                      <a:pt x="31" y="0"/>
                      <a:pt x="18" y="0"/>
                      <a:pt x="13" y="0"/>
                    </a:cubicBezTo>
                    <a:cubicBezTo>
                      <a:pt x="13" y="0"/>
                      <a:pt x="13" y="0"/>
                      <a:pt x="9" y="0"/>
                    </a:cubicBezTo>
                    <a:cubicBezTo>
                      <a:pt x="9" y="0"/>
                      <a:pt x="9" y="0"/>
                      <a:pt x="0" y="0"/>
                    </a:cubicBezTo>
                    <a:cubicBezTo>
                      <a:pt x="0" y="0"/>
                      <a:pt x="1" y="0"/>
                      <a:pt x="70" y="65"/>
                    </a:cubicBezTo>
                    <a:cubicBezTo>
                      <a:pt x="79" y="74"/>
                      <a:pt x="78" y="82"/>
                      <a:pt x="78"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10"/>
              <p:cNvSpPr>
                <a:spLocks noEditPoints="1"/>
              </p:cNvSpPr>
              <p:nvPr/>
            </p:nvSpPr>
            <p:spPr bwMode="auto">
              <a:xfrm>
                <a:off x="9058276" y="3476625"/>
                <a:ext cx="366713" cy="304800"/>
              </a:xfrm>
              <a:custGeom>
                <a:avLst/>
                <a:gdLst>
                  <a:gd name="T0" fmla="*/ 26 w 217"/>
                  <a:gd name="T1" fmla="*/ 180 h 180"/>
                  <a:gd name="T2" fmla="*/ 26 w 217"/>
                  <a:gd name="T3" fmla="*/ 21 h 180"/>
                  <a:gd name="T4" fmla="*/ 100 w 217"/>
                  <a:gd name="T5" fmla="*/ 21 h 180"/>
                  <a:gd name="T6" fmla="*/ 100 w 217"/>
                  <a:gd name="T7" fmla="*/ 91 h 180"/>
                  <a:gd name="T8" fmla="*/ 121 w 217"/>
                  <a:gd name="T9" fmla="*/ 117 h 180"/>
                  <a:gd name="T10" fmla="*/ 191 w 217"/>
                  <a:gd name="T11" fmla="*/ 117 h 180"/>
                  <a:gd name="T12" fmla="*/ 191 w 217"/>
                  <a:gd name="T13" fmla="*/ 180 h 180"/>
                  <a:gd name="T14" fmla="*/ 217 w 217"/>
                  <a:gd name="T15" fmla="*/ 180 h 180"/>
                  <a:gd name="T16" fmla="*/ 217 w 217"/>
                  <a:gd name="T17" fmla="*/ 91 h 180"/>
                  <a:gd name="T18" fmla="*/ 217 w 217"/>
                  <a:gd name="T19" fmla="*/ 87 h 180"/>
                  <a:gd name="T20" fmla="*/ 208 w 217"/>
                  <a:gd name="T21" fmla="*/ 74 h 180"/>
                  <a:gd name="T22" fmla="*/ 139 w 217"/>
                  <a:gd name="T23" fmla="*/ 8 h 180"/>
                  <a:gd name="T24" fmla="*/ 121 w 217"/>
                  <a:gd name="T25" fmla="*/ 0 h 180"/>
                  <a:gd name="T26" fmla="*/ 26 w 217"/>
                  <a:gd name="T27" fmla="*/ 0 h 180"/>
                  <a:gd name="T28" fmla="*/ 0 w 217"/>
                  <a:gd name="T29" fmla="*/ 21 h 180"/>
                  <a:gd name="T30" fmla="*/ 0 w 217"/>
                  <a:gd name="T31" fmla="*/ 180 h 180"/>
                  <a:gd name="T32" fmla="*/ 26 w 217"/>
                  <a:gd name="T33" fmla="*/ 180 h 180"/>
                  <a:gd name="T34" fmla="*/ 121 w 217"/>
                  <a:gd name="T35" fmla="*/ 21 h 180"/>
                  <a:gd name="T36" fmla="*/ 191 w 217"/>
                  <a:gd name="T37" fmla="*/ 91 h 180"/>
                  <a:gd name="T38" fmla="*/ 121 w 217"/>
                  <a:gd name="T39" fmla="*/ 91 h 180"/>
                  <a:gd name="T40" fmla="*/ 121 w 217"/>
                  <a:gd name="T41" fmla="*/ 2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7" h="180">
                    <a:moveTo>
                      <a:pt x="26" y="180"/>
                    </a:moveTo>
                    <a:cubicBezTo>
                      <a:pt x="26" y="22"/>
                      <a:pt x="26" y="21"/>
                      <a:pt x="26" y="21"/>
                    </a:cubicBezTo>
                    <a:cubicBezTo>
                      <a:pt x="100" y="21"/>
                      <a:pt x="100" y="21"/>
                      <a:pt x="100" y="21"/>
                    </a:cubicBezTo>
                    <a:cubicBezTo>
                      <a:pt x="100" y="91"/>
                      <a:pt x="100" y="91"/>
                      <a:pt x="100" y="91"/>
                    </a:cubicBezTo>
                    <a:cubicBezTo>
                      <a:pt x="100" y="104"/>
                      <a:pt x="108" y="117"/>
                      <a:pt x="121" y="117"/>
                    </a:cubicBezTo>
                    <a:cubicBezTo>
                      <a:pt x="191" y="117"/>
                      <a:pt x="191" y="117"/>
                      <a:pt x="191" y="117"/>
                    </a:cubicBezTo>
                    <a:cubicBezTo>
                      <a:pt x="191" y="143"/>
                      <a:pt x="191" y="163"/>
                      <a:pt x="191" y="180"/>
                    </a:cubicBezTo>
                    <a:cubicBezTo>
                      <a:pt x="217" y="180"/>
                      <a:pt x="217" y="180"/>
                      <a:pt x="217" y="180"/>
                    </a:cubicBezTo>
                    <a:cubicBezTo>
                      <a:pt x="217" y="91"/>
                      <a:pt x="217" y="91"/>
                      <a:pt x="217" y="91"/>
                    </a:cubicBezTo>
                    <a:cubicBezTo>
                      <a:pt x="217" y="87"/>
                      <a:pt x="217" y="87"/>
                      <a:pt x="217" y="87"/>
                    </a:cubicBezTo>
                    <a:cubicBezTo>
                      <a:pt x="217" y="83"/>
                      <a:pt x="215" y="80"/>
                      <a:pt x="208" y="74"/>
                    </a:cubicBezTo>
                    <a:cubicBezTo>
                      <a:pt x="138" y="9"/>
                      <a:pt x="139" y="8"/>
                      <a:pt x="139" y="8"/>
                    </a:cubicBezTo>
                    <a:cubicBezTo>
                      <a:pt x="133" y="2"/>
                      <a:pt x="127" y="0"/>
                      <a:pt x="121" y="0"/>
                    </a:cubicBezTo>
                    <a:cubicBezTo>
                      <a:pt x="26" y="0"/>
                      <a:pt x="26" y="0"/>
                      <a:pt x="26" y="0"/>
                    </a:cubicBezTo>
                    <a:cubicBezTo>
                      <a:pt x="13" y="0"/>
                      <a:pt x="0" y="8"/>
                      <a:pt x="0" y="21"/>
                    </a:cubicBezTo>
                    <a:cubicBezTo>
                      <a:pt x="0" y="97"/>
                      <a:pt x="0" y="147"/>
                      <a:pt x="0" y="180"/>
                    </a:cubicBezTo>
                    <a:lnTo>
                      <a:pt x="26" y="180"/>
                    </a:lnTo>
                    <a:close/>
                    <a:moveTo>
                      <a:pt x="121" y="21"/>
                    </a:moveTo>
                    <a:cubicBezTo>
                      <a:pt x="191" y="91"/>
                      <a:pt x="191" y="91"/>
                      <a:pt x="191" y="91"/>
                    </a:cubicBezTo>
                    <a:cubicBezTo>
                      <a:pt x="121" y="91"/>
                      <a:pt x="121" y="91"/>
                      <a:pt x="121" y="91"/>
                    </a:cubicBezTo>
                    <a:cubicBezTo>
                      <a:pt x="121" y="21"/>
                      <a:pt x="121" y="21"/>
                      <a:pt x="121"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1" name="Rectangle 30"/>
            <p:cNvSpPr/>
            <p:nvPr/>
          </p:nvSpPr>
          <p:spPr>
            <a:xfrm>
              <a:off x="8275782" y="4625994"/>
              <a:ext cx="2047895" cy="391658"/>
            </a:xfrm>
            <a:prstGeom prst="rect">
              <a:avLst/>
            </a:prstGeom>
          </p:spPr>
          <p:txBody>
            <a:bodyPr wrap="square" lIns="0" rIns="0">
              <a:spAutoFit/>
            </a:bodyPr>
            <a:lstStyle/>
            <a:p>
              <a:pPr lvl="0" algn="ctr" fontAlgn="base">
                <a:spcBef>
                  <a:spcPts val="1000"/>
                </a:spcBef>
                <a:buSzPct val="80000"/>
                <a:defRPr/>
              </a:pPr>
              <a:r>
                <a:rPr lang="en-US" sz="1600" dirty="0" smtClean="0">
                  <a:ln>
                    <a:solidFill>
                      <a:srgbClr val="FFFFFF">
                        <a:alpha val="0"/>
                      </a:srgbClr>
                    </a:solidFill>
                  </a:ln>
                  <a:gradFill>
                    <a:gsLst>
                      <a:gs pos="0">
                        <a:srgbClr val="595959"/>
                      </a:gs>
                      <a:gs pos="86000">
                        <a:srgbClr val="595959"/>
                      </a:gs>
                    </a:gsLst>
                    <a:lin ang="5400000" scaled="0"/>
                  </a:gradFill>
                </a:rPr>
                <a:t>Blob Storage</a:t>
              </a:r>
              <a:endParaRPr lang="en-US" sz="1600" dirty="0">
                <a:ln>
                  <a:solidFill>
                    <a:srgbClr val="FFFFFF">
                      <a:alpha val="0"/>
                    </a:srgbClr>
                  </a:solidFill>
                </a:ln>
                <a:gradFill>
                  <a:gsLst>
                    <a:gs pos="0">
                      <a:srgbClr val="595959"/>
                    </a:gs>
                    <a:gs pos="86000">
                      <a:srgbClr val="595959"/>
                    </a:gs>
                  </a:gsLst>
                  <a:lin ang="5400000" scaled="0"/>
                </a:gradFill>
              </a:endParaRPr>
            </a:p>
          </p:txBody>
        </p:sp>
      </p:grpSp>
      <p:sp>
        <p:nvSpPr>
          <p:cNvPr id="45" name="Rectangle 44"/>
          <p:cNvSpPr/>
          <p:nvPr/>
        </p:nvSpPr>
        <p:spPr>
          <a:xfrm>
            <a:off x="2753474" y="4448215"/>
            <a:ext cx="7298269" cy="1500411"/>
          </a:xfrm>
          <a:prstGeom prst="rect">
            <a:avLst/>
          </a:prstGeom>
        </p:spPr>
        <p:txBody>
          <a:bodyPr wrap="square">
            <a:spAutoFit/>
          </a:bodyPr>
          <a:lstStyle/>
          <a:p>
            <a:pPr lvl="0" defTabSz="914363">
              <a:spcBef>
                <a:spcPts val="600"/>
              </a:spcBef>
              <a:buSzPct val="80000"/>
            </a:pPr>
            <a:r>
              <a:rPr lang="en-IN" dirty="0">
                <a:ln>
                  <a:solidFill>
                    <a:schemeClr val="bg1">
                      <a:alpha val="0"/>
                    </a:schemeClr>
                  </a:solidFill>
                </a:ln>
                <a:solidFill>
                  <a:schemeClr val="accent2">
                    <a:alpha val="99000"/>
                  </a:schemeClr>
                </a:solidFill>
                <a:latin typeface="Segoe UI Light" pitchFamily="34" charset="0"/>
              </a:rPr>
              <a:t>Send clients directly to blob storage for static content</a:t>
            </a:r>
          </a:p>
          <a:p>
            <a:pPr marL="0" lvl="1" defTabSz="914363">
              <a:spcBef>
                <a:spcPts val="300"/>
              </a:spcBef>
              <a:buSzPct val="80000"/>
            </a:pPr>
            <a:r>
              <a:rPr lang="en-IN" sz="2000" dirty="0">
                <a:ln>
                  <a:solidFill>
                    <a:srgbClr val="FFFFFF">
                      <a:alpha val="0"/>
                    </a:srgbClr>
                  </a:solidFill>
                </a:ln>
                <a:solidFill>
                  <a:srgbClr val="595959"/>
                </a:solidFill>
              </a:rPr>
              <a:t>Media (e.g. images, video)</a:t>
            </a:r>
          </a:p>
          <a:p>
            <a:pPr marL="0" lvl="1" defTabSz="914363">
              <a:spcBef>
                <a:spcPts val="300"/>
              </a:spcBef>
              <a:buSzPct val="80000"/>
            </a:pPr>
            <a:r>
              <a:rPr lang="en-IN" sz="2000" dirty="0">
                <a:ln>
                  <a:solidFill>
                    <a:srgbClr val="FFFFFF">
                      <a:alpha val="0"/>
                    </a:srgbClr>
                  </a:solidFill>
                </a:ln>
                <a:solidFill>
                  <a:srgbClr val="595959"/>
                </a:solidFill>
              </a:rPr>
              <a:t>Binaries (e.g. XAP, MSI, ZIP)</a:t>
            </a:r>
          </a:p>
          <a:p>
            <a:pPr marL="0" lvl="1" defTabSz="914363">
              <a:spcBef>
                <a:spcPts val="300"/>
              </a:spcBef>
              <a:buSzPct val="80000"/>
            </a:pPr>
            <a:r>
              <a:rPr lang="en-IN" sz="2000" dirty="0">
                <a:ln>
                  <a:solidFill>
                    <a:srgbClr val="FFFFFF">
                      <a:alpha val="0"/>
                    </a:srgbClr>
                  </a:solidFill>
                </a:ln>
                <a:solidFill>
                  <a:srgbClr val="595959"/>
                </a:solidFill>
              </a:rPr>
              <a:t>Data files (e.g. XML)</a:t>
            </a:r>
            <a:endParaRPr lang="en-US" sz="2000" dirty="0">
              <a:ln>
                <a:solidFill>
                  <a:srgbClr val="FFFFFF">
                    <a:alpha val="0"/>
                  </a:srgbClr>
                </a:solidFill>
              </a:ln>
              <a:solidFill>
                <a:srgbClr val="595959"/>
              </a:solidFill>
            </a:endParaRPr>
          </a:p>
        </p:txBody>
      </p:sp>
      <p:sp>
        <p:nvSpPr>
          <p:cNvPr id="52" name="Rectangle 51"/>
          <p:cNvSpPr/>
          <p:nvPr/>
        </p:nvSpPr>
        <p:spPr>
          <a:xfrm>
            <a:off x="566685" y="5160120"/>
            <a:ext cx="2045111" cy="646331"/>
          </a:xfrm>
          <a:prstGeom prst="rect">
            <a:avLst/>
          </a:prstGeom>
        </p:spPr>
        <p:txBody>
          <a:bodyPr wrap="square">
            <a:spAutoFit/>
          </a:bodyPr>
          <a:lstStyle/>
          <a:p>
            <a:pPr lvl="0" defTabSz="914363">
              <a:spcBef>
                <a:spcPts val="600"/>
              </a:spcBef>
              <a:buSzPct val="80000"/>
            </a:pPr>
            <a:r>
              <a:rPr lang="en-IN" sz="1800" dirty="0">
                <a:ln>
                  <a:solidFill>
                    <a:srgbClr val="FFFFFF">
                      <a:alpha val="0"/>
                    </a:srgbClr>
                  </a:solidFill>
                </a:ln>
                <a:solidFill>
                  <a:srgbClr val="595959">
                    <a:alpha val="99000"/>
                  </a:srgbClr>
                </a:solidFill>
              </a:rPr>
              <a:t>Get out of the </a:t>
            </a:r>
            <a:r>
              <a:rPr lang="en-IN" sz="1800" dirty="0" smtClean="0">
                <a:ln>
                  <a:solidFill>
                    <a:srgbClr val="FFFFFF">
                      <a:alpha val="0"/>
                    </a:srgbClr>
                  </a:solidFill>
                </a:ln>
                <a:solidFill>
                  <a:srgbClr val="595959">
                    <a:alpha val="99000"/>
                  </a:srgbClr>
                </a:solidFill>
              </a:rPr>
              <a:t/>
            </a:r>
            <a:br>
              <a:rPr lang="en-IN" sz="1800" dirty="0" smtClean="0">
                <a:ln>
                  <a:solidFill>
                    <a:srgbClr val="FFFFFF">
                      <a:alpha val="0"/>
                    </a:srgbClr>
                  </a:solidFill>
                </a:ln>
                <a:solidFill>
                  <a:srgbClr val="595959">
                    <a:alpha val="99000"/>
                  </a:srgbClr>
                </a:solidFill>
              </a:rPr>
            </a:br>
            <a:r>
              <a:rPr lang="en-IN" sz="1800" dirty="0" smtClean="0">
                <a:ln>
                  <a:solidFill>
                    <a:srgbClr val="FFFFFF">
                      <a:alpha val="0"/>
                    </a:srgbClr>
                  </a:solidFill>
                </a:ln>
                <a:solidFill>
                  <a:srgbClr val="595959">
                    <a:alpha val="99000"/>
                  </a:srgbClr>
                </a:solidFill>
              </a:rPr>
              <a:t>way </a:t>
            </a:r>
            <a:r>
              <a:rPr lang="en-IN" sz="1800" dirty="0">
                <a:ln>
                  <a:solidFill>
                    <a:srgbClr val="FFFFFF">
                      <a:alpha val="0"/>
                    </a:srgbClr>
                  </a:solidFill>
                </a:ln>
                <a:solidFill>
                  <a:srgbClr val="595959">
                    <a:alpha val="99000"/>
                  </a:srgbClr>
                </a:solidFill>
              </a:rPr>
              <a:t>when you can</a:t>
            </a:r>
          </a:p>
        </p:txBody>
      </p:sp>
      <p:grpSp>
        <p:nvGrpSpPr>
          <p:cNvPr id="4101" name="Group 4100"/>
          <p:cNvGrpSpPr/>
          <p:nvPr/>
        </p:nvGrpSpPr>
        <p:grpSpPr>
          <a:xfrm>
            <a:off x="1484671" y="2448232"/>
            <a:ext cx="6125497" cy="412955"/>
            <a:chOff x="1484671" y="2448232"/>
            <a:chExt cx="6125497" cy="412955"/>
          </a:xfrm>
        </p:grpSpPr>
        <p:cxnSp>
          <p:nvCxnSpPr>
            <p:cNvPr id="71" name="Straight Arrow Connector 70"/>
            <p:cNvCxnSpPr/>
            <p:nvPr/>
          </p:nvCxnSpPr>
          <p:spPr>
            <a:xfrm>
              <a:off x="1484671" y="2448232"/>
              <a:ext cx="0" cy="412955"/>
            </a:xfrm>
            <a:prstGeom prst="straightConnector1">
              <a:avLst/>
            </a:prstGeom>
            <a:ln w="25400">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1484671" y="2458064"/>
              <a:ext cx="6125497" cy="0"/>
            </a:xfrm>
            <a:prstGeom prst="straightConnector1">
              <a:avLst/>
            </a:prstGeom>
            <a:ln w="25400">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7610168" y="2448232"/>
              <a:ext cx="0" cy="186813"/>
            </a:xfrm>
            <a:prstGeom prst="straightConnector1">
              <a:avLst/>
            </a:prstGeom>
            <a:ln w="25400">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956351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0" presetClass="entr" presetSubtype="0" fill="hold"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xit" presetSubtype="0" fill="hold" grpId="1" nodeType="withEffect">
                                  <p:stCondLst>
                                    <p:cond delay="0"/>
                                  </p:stCondLst>
                                  <p:childTnLst>
                                    <p:animEffect transition="out" filter="fade">
                                      <p:cBhvr>
                                        <p:cTn id="37" dur="500"/>
                                        <p:tgtEl>
                                          <p:spTgt spid="16"/>
                                        </p:tgtEl>
                                      </p:cBhvr>
                                    </p:animEffect>
                                    <p:set>
                                      <p:cBhvr>
                                        <p:cTn id="38" dur="1" fill="hold">
                                          <p:stCondLst>
                                            <p:cond delay="499"/>
                                          </p:stCondLst>
                                        </p:cTn>
                                        <p:tgtEl>
                                          <p:spTgt spid="1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fade">
                                      <p:cBhvr>
                                        <p:cTn id="46" dur="500"/>
                                        <p:tgtEl>
                                          <p:spTgt spid="5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fade">
                                      <p:cBhvr>
                                        <p:cTn id="51" dur="500"/>
                                        <p:tgtEl>
                                          <p:spTgt spid="45"/>
                                        </p:tgtEl>
                                      </p:cBhvr>
                                    </p:animEffect>
                                  </p:childTnLst>
                                </p:cTn>
                              </p:par>
                              <p:par>
                                <p:cTn id="52" presetID="10" presetClass="entr" presetSubtype="0" fill="hold" nodeType="withEffect">
                                  <p:stCondLst>
                                    <p:cond delay="0"/>
                                  </p:stCondLst>
                                  <p:childTnLst>
                                    <p:set>
                                      <p:cBhvr>
                                        <p:cTn id="53" dur="1" fill="hold">
                                          <p:stCondLst>
                                            <p:cond delay="0"/>
                                          </p:stCondLst>
                                        </p:cTn>
                                        <p:tgtEl>
                                          <p:spTgt spid="4101"/>
                                        </p:tgtEl>
                                        <p:attrNameLst>
                                          <p:attrName>style.visibility</p:attrName>
                                        </p:attrNameLst>
                                      </p:cBhvr>
                                      <p:to>
                                        <p:strVal val="visible"/>
                                      </p:to>
                                    </p:set>
                                    <p:animEffect transition="in" filter="fade">
                                      <p:cBhvr>
                                        <p:cTn id="54" dur="500"/>
                                        <p:tgtEl>
                                          <p:spTgt spid="4101"/>
                                        </p:tgtEl>
                                      </p:cBhvr>
                                    </p:animEffect>
                                  </p:childTnLst>
                                </p:cTn>
                              </p:par>
                              <p:par>
                                <p:cTn id="55" presetID="10" presetClass="exit" presetSubtype="0" fill="hold" nodeType="withEffect">
                                  <p:stCondLst>
                                    <p:cond delay="0"/>
                                  </p:stCondLst>
                                  <p:childTnLst>
                                    <p:animEffect transition="out" filter="fade">
                                      <p:cBhvr>
                                        <p:cTn id="56" dur="500"/>
                                        <p:tgtEl>
                                          <p:spTgt spid="22"/>
                                        </p:tgtEl>
                                      </p:cBhvr>
                                    </p:animEffect>
                                    <p:set>
                                      <p:cBhvr>
                                        <p:cTn id="57"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animBg="1"/>
      <p:bldP spid="16" grpId="0" animBg="1"/>
      <p:bldP spid="16" grpId="1" animBg="1"/>
      <p:bldP spid="10" grpId="0" animBg="1"/>
      <p:bldP spid="45" grpId="0"/>
      <p:bldP spid="5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Access Signatures</a:t>
            </a:r>
            <a:endParaRPr lang="en-US" dirty="0"/>
          </a:p>
        </p:txBody>
      </p:sp>
      <p:sp>
        <p:nvSpPr>
          <p:cNvPr id="4" name="Rectangle 3"/>
          <p:cNvSpPr/>
          <p:nvPr/>
        </p:nvSpPr>
        <p:spPr bwMode="auto">
          <a:xfrm>
            <a:off x="529183" y="3246633"/>
            <a:ext cx="10721020" cy="290758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defTabSz="913788" fontAlgn="base">
              <a:spcBef>
                <a:spcPts val="600"/>
              </a:spcBef>
              <a:spcAft>
                <a:spcPts val="600"/>
              </a:spcAft>
            </a:pPr>
            <a:endParaRPr lang="en-US" sz="2000" dirty="0">
              <a:ln>
                <a:solidFill>
                  <a:schemeClr val="bg1">
                    <a:alpha val="0"/>
                  </a:schemeClr>
                </a:solidFill>
              </a:ln>
              <a:solidFill>
                <a:schemeClr val="bg2">
                  <a:lumMod val="50000"/>
                  <a:alpha val="99000"/>
                </a:schemeClr>
              </a:solidFill>
            </a:endParaRPr>
          </a:p>
        </p:txBody>
      </p:sp>
      <p:sp>
        <p:nvSpPr>
          <p:cNvPr id="16" name="Rectangle 15"/>
          <p:cNvSpPr/>
          <p:nvPr/>
        </p:nvSpPr>
        <p:spPr>
          <a:xfrm>
            <a:off x="4277532" y="3418558"/>
            <a:ext cx="3440624" cy="917826"/>
          </a:xfrm>
          <a:prstGeom prst="rect">
            <a:avLst/>
          </a:prstGeom>
          <a:solidFill>
            <a:schemeClr val="accent2"/>
          </a:solid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spcBef>
                <a:spcPts val="1000"/>
              </a:spcBef>
              <a:buSzPct val="80000"/>
            </a:pPr>
            <a:r>
              <a:rPr lang="en-US" dirty="0">
                <a:ln>
                  <a:solidFill>
                    <a:schemeClr val="bg1">
                      <a:alpha val="0"/>
                    </a:schemeClr>
                  </a:solidFill>
                </a:ln>
                <a:solidFill>
                  <a:schemeClr val="bg1">
                    <a:alpha val="99000"/>
                  </a:schemeClr>
                </a:solidFill>
                <a:ea typeface="Segoe UI" pitchFamily="34" charset="0"/>
                <a:cs typeface="Segoe UI" pitchFamily="34" charset="0"/>
              </a:rPr>
              <a:t>Hosted Compute</a:t>
            </a:r>
          </a:p>
        </p:txBody>
      </p:sp>
      <p:cxnSp>
        <p:nvCxnSpPr>
          <p:cNvPr id="17" name="Straight Arrow Connector 16"/>
          <p:cNvCxnSpPr/>
          <p:nvPr/>
        </p:nvCxnSpPr>
        <p:spPr bwMode="auto">
          <a:xfrm>
            <a:off x="2115530" y="4056291"/>
            <a:ext cx="2103120" cy="0"/>
          </a:xfrm>
          <a:prstGeom prst="straightConnector1">
            <a:avLst/>
          </a:prstGeom>
          <a:ln w="25400">
            <a:solidFill>
              <a:schemeClr val="bg1">
                <a:lumMod val="50000"/>
              </a:schemeClr>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5" name="Straight Arrow Connector 14"/>
          <p:cNvCxnSpPr/>
          <p:nvPr/>
        </p:nvCxnSpPr>
        <p:spPr bwMode="auto">
          <a:xfrm>
            <a:off x="2115530" y="4291053"/>
            <a:ext cx="2103120" cy="0"/>
          </a:xfrm>
          <a:prstGeom prst="straightConnector1">
            <a:avLst/>
          </a:prstGeom>
          <a:ln w="25400">
            <a:solidFill>
              <a:schemeClr val="bg1">
                <a:lumMod val="50000"/>
              </a:schemeClr>
            </a:solidFill>
            <a:headEnd type="triangle" w="med" len="med"/>
            <a:tailEnd type="none"/>
          </a:ln>
          <a:effectLst/>
        </p:spPr>
        <p:style>
          <a:lnRef idx="3">
            <a:schemeClr val="accent3"/>
          </a:lnRef>
          <a:fillRef idx="0">
            <a:schemeClr val="accent3"/>
          </a:fillRef>
          <a:effectRef idx="2">
            <a:schemeClr val="accent3"/>
          </a:effectRef>
          <a:fontRef idx="minor">
            <a:schemeClr val="tx1"/>
          </a:fontRef>
        </p:style>
      </p:cxnSp>
      <p:sp>
        <p:nvSpPr>
          <p:cNvPr id="19" name="Rectangle 18"/>
          <p:cNvSpPr/>
          <p:nvPr/>
        </p:nvSpPr>
        <p:spPr>
          <a:xfrm>
            <a:off x="6778671" y="5156996"/>
            <a:ext cx="1488293" cy="369332"/>
          </a:xfrm>
          <a:prstGeom prst="rect">
            <a:avLst/>
          </a:prstGeom>
        </p:spPr>
        <p:txBody>
          <a:bodyPr wrap="none">
            <a:spAutoFit/>
          </a:bodyPr>
          <a:lstStyle/>
          <a:p>
            <a:pPr>
              <a:spcBef>
                <a:spcPts val="1000"/>
              </a:spcBef>
              <a:buSzPct val="80000"/>
            </a:pPr>
            <a:r>
              <a:rPr lang="en-US" sz="1800" dirty="0">
                <a:ln>
                  <a:solidFill>
                    <a:schemeClr val="bg1">
                      <a:alpha val="0"/>
                    </a:schemeClr>
                  </a:solidFill>
                </a:ln>
                <a:gradFill>
                  <a:gsLst>
                    <a:gs pos="0">
                      <a:srgbClr val="595959"/>
                    </a:gs>
                    <a:gs pos="86000">
                      <a:srgbClr val="595959"/>
                    </a:gs>
                  </a:gsLst>
                  <a:lin ang="5400000" scaled="0"/>
                </a:gradFill>
                <a:latin typeface="+mj-lt"/>
              </a:rPr>
              <a:t>Blob Storage</a:t>
            </a:r>
          </a:p>
        </p:txBody>
      </p:sp>
      <p:sp>
        <p:nvSpPr>
          <p:cNvPr id="24" name="Up Ribbon 23"/>
          <p:cNvSpPr/>
          <p:nvPr/>
        </p:nvSpPr>
        <p:spPr bwMode="auto">
          <a:xfrm>
            <a:off x="4849120" y="3804887"/>
            <a:ext cx="2297447" cy="465427"/>
          </a:xfrm>
          <a:prstGeom prst="ribbon2">
            <a:avLst>
              <a:gd name="adj1" fmla="val 21666"/>
              <a:gd name="adj2" fmla="val 64372"/>
            </a:avLst>
          </a:prstGeom>
          <a:solidFill>
            <a:schemeClr val="accent6"/>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936" fontAlgn="base">
              <a:spcBef>
                <a:spcPct val="0"/>
              </a:spcBef>
              <a:spcAft>
                <a:spcPct val="0"/>
              </a:spcAft>
            </a:pPr>
            <a:r>
              <a:rPr lang="en-US" sz="1800" dirty="0">
                <a:ln>
                  <a:solidFill>
                    <a:schemeClr val="bg1">
                      <a:alpha val="0"/>
                    </a:schemeClr>
                  </a:solidFill>
                </a:ln>
                <a:solidFill>
                  <a:schemeClr val="bg1">
                    <a:alpha val="99000"/>
                  </a:schemeClr>
                </a:solidFill>
                <a:ea typeface="Segoe UI" pitchFamily="34" charset="0"/>
                <a:cs typeface="Segoe UI" pitchFamily="34" charset="0"/>
              </a:rPr>
              <a:t>Stg Key</a:t>
            </a:r>
          </a:p>
        </p:txBody>
      </p:sp>
      <p:sp>
        <p:nvSpPr>
          <p:cNvPr id="26" name="Rectangle 25"/>
          <p:cNvSpPr/>
          <p:nvPr/>
        </p:nvSpPr>
        <p:spPr>
          <a:xfrm>
            <a:off x="4277531" y="4439545"/>
            <a:ext cx="3438361" cy="376497"/>
          </a:xfrm>
          <a:prstGeom prst="rect">
            <a:avLst/>
          </a:prstGeom>
          <a:solidFill>
            <a:schemeClr val="accent2"/>
          </a:solidFill>
          <a:ln w="9525" cap="flat" cmpd="sng" algn="ctr">
            <a:noFill/>
            <a:prstDash val="solid"/>
          </a:ln>
          <a:effectLst/>
        </p:spPr>
        <p:txBody>
          <a:bodyPr lIns="45720" rIns="45720" rtlCol="0" anchor="t" anchorCtr="0"/>
          <a:lstStyle/>
          <a:p>
            <a:pPr defTabSz="914363">
              <a:spcBef>
                <a:spcPts val="1000"/>
              </a:spcBef>
              <a:buSzPct val="80000"/>
            </a:pPr>
            <a:r>
              <a:rPr lang="en-IN" sz="1400" dirty="0">
                <a:ln>
                  <a:solidFill>
                    <a:schemeClr val="bg1">
                      <a:alpha val="0"/>
                    </a:schemeClr>
                  </a:solidFill>
                </a:ln>
                <a:solidFill>
                  <a:schemeClr val="bg1">
                    <a:alpha val="99000"/>
                  </a:schemeClr>
                </a:solidFill>
              </a:rPr>
              <a:t>3. Service returns SAS (signed HTTPS URL)</a:t>
            </a:r>
          </a:p>
        </p:txBody>
      </p:sp>
      <p:sp>
        <p:nvSpPr>
          <p:cNvPr id="27" name="Rectangle 26"/>
          <p:cNvSpPr/>
          <p:nvPr/>
        </p:nvSpPr>
        <p:spPr>
          <a:xfrm>
            <a:off x="7809003" y="3418559"/>
            <a:ext cx="3225442" cy="917825"/>
          </a:xfrm>
          <a:prstGeom prst="rect">
            <a:avLst/>
          </a:prstGeom>
          <a:solidFill>
            <a:schemeClr val="accent2"/>
          </a:solidFill>
          <a:ln w="9525" cap="flat" cmpd="sng" algn="ctr">
            <a:noFill/>
            <a:prstDash val="solid"/>
          </a:ln>
          <a:effectLst/>
        </p:spPr>
        <p:txBody>
          <a:bodyPr lIns="45720" rIns="45720" rtlCol="0" anchor="t" anchorCtr="0"/>
          <a:lstStyle/>
          <a:p>
            <a:pPr defTabSz="914363">
              <a:spcBef>
                <a:spcPts val="1000"/>
              </a:spcBef>
              <a:buSzPct val="80000"/>
            </a:pPr>
            <a:r>
              <a:rPr lang="en-IN" sz="1400" dirty="0">
                <a:ln>
                  <a:solidFill>
                    <a:schemeClr val="bg1">
                      <a:alpha val="0"/>
                    </a:schemeClr>
                  </a:solidFill>
                </a:ln>
                <a:solidFill>
                  <a:schemeClr val="bg1">
                    <a:alpha val="99000"/>
                  </a:schemeClr>
                </a:solidFill>
              </a:rPr>
              <a:t>2. Service prepares a Shared Access Signature (SAS) to X using the securely stored storage account key</a:t>
            </a:r>
          </a:p>
        </p:txBody>
      </p:sp>
      <p:sp>
        <p:nvSpPr>
          <p:cNvPr id="28" name="Rectangle 27"/>
          <p:cNvSpPr/>
          <p:nvPr/>
        </p:nvSpPr>
        <p:spPr>
          <a:xfrm>
            <a:off x="2434838" y="4901555"/>
            <a:ext cx="2888278" cy="807583"/>
          </a:xfrm>
          <a:prstGeom prst="rect">
            <a:avLst/>
          </a:prstGeom>
          <a:solidFill>
            <a:schemeClr val="accent2"/>
          </a:solidFill>
          <a:ln w="9525" cap="flat" cmpd="sng" algn="ctr">
            <a:noFill/>
            <a:prstDash val="solid"/>
          </a:ln>
          <a:effectLst/>
        </p:spPr>
        <p:txBody>
          <a:bodyPr lIns="45720" rIns="4572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defTabSz="914363">
              <a:spcBef>
                <a:spcPts val="1000"/>
              </a:spcBef>
              <a:buSzPct val="80000"/>
            </a:pPr>
            <a:r>
              <a:rPr lang="en-IN" sz="1400" dirty="0">
                <a:ln>
                  <a:solidFill>
                    <a:schemeClr val="bg1">
                      <a:alpha val="0"/>
                    </a:schemeClr>
                  </a:solidFill>
                </a:ln>
                <a:solidFill>
                  <a:schemeClr val="bg1">
                    <a:alpha val="99000"/>
                  </a:schemeClr>
                </a:solidFill>
              </a:rPr>
              <a:t>4. Bob uses SAS to access X directly from Blob Storage for reduced latency &amp; compute load</a:t>
            </a:r>
          </a:p>
        </p:txBody>
      </p:sp>
      <p:sp>
        <p:nvSpPr>
          <p:cNvPr id="10" name="Rectangle 9"/>
          <p:cNvSpPr/>
          <p:nvPr/>
        </p:nvSpPr>
        <p:spPr>
          <a:xfrm>
            <a:off x="5291191" y="1540206"/>
            <a:ext cx="6076647" cy="1461939"/>
          </a:xfrm>
          <a:prstGeom prst="rect">
            <a:avLst/>
          </a:prstGeom>
        </p:spPr>
        <p:txBody>
          <a:bodyPr wrap="square">
            <a:spAutoFit/>
          </a:bodyPr>
          <a:lstStyle/>
          <a:p>
            <a:pPr lvl="0" defTabSz="914363">
              <a:spcBef>
                <a:spcPts val="1200"/>
              </a:spcBef>
              <a:buSzPct val="80000"/>
            </a:pPr>
            <a:r>
              <a:rPr lang="en-IN" dirty="0">
                <a:ln>
                  <a:solidFill>
                    <a:schemeClr val="bg1">
                      <a:alpha val="0"/>
                    </a:schemeClr>
                  </a:solidFill>
                </a:ln>
                <a:solidFill>
                  <a:srgbClr val="00AEEF"/>
                </a:solidFill>
                <a:latin typeface="Segoe UI Light" pitchFamily="34" charset="0"/>
              </a:rPr>
              <a:t>Also works for write access </a:t>
            </a:r>
            <a:r>
              <a:rPr lang="en-IN" dirty="0" smtClean="0">
                <a:ln>
                  <a:solidFill>
                    <a:schemeClr val="bg1">
                      <a:alpha val="0"/>
                    </a:schemeClr>
                  </a:solidFill>
                </a:ln>
                <a:solidFill>
                  <a:srgbClr val="00AEEF"/>
                </a:solidFill>
                <a:latin typeface="Segoe UI Light" pitchFamily="34" charset="0"/>
              </a:rPr>
              <a:t/>
            </a:r>
            <a:br>
              <a:rPr lang="en-IN" dirty="0" smtClean="0">
                <a:ln>
                  <a:solidFill>
                    <a:schemeClr val="bg1">
                      <a:alpha val="0"/>
                    </a:schemeClr>
                  </a:solidFill>
                </a:ln>
                <a:solidFill>
                  <a:srgbClr val="00AEEF"/>
                </a:solidFill>
                <a:latin typeface="Segoe UI Light" pitchFamily="34" charset="0"/>
              </a:rPr>
            </a:br>
            <a:r>
              <a:rPr lang="en-IN" dirty="0" smtClean="0">
                <a:ln>
                  <a:solidFill>
                    <a:schemeClr val="bg1">
                      <a:alpha val="0"/>
                    </a:schemeClr>
                  </a:solidFill>
                </a:ln>
                <a:solidFill>
                  <a:srgbClr val="00AEEF"/>
                </a:solidFill>
                <a:latin typeface="Segoe UI Light" pitchFamily="34" charset="0"/>
              </a:rPr>
              <a:t>(</a:t>
            </a:r>
            <a:r>
              <a:rPr lang="en-IN" dirty="0">
                <a:ln>
                  <a:solidFill>
                    <a:schemeClr val="bg1">
                      <a:alpha val="0"/>
                    </a:schemeClr>
                  </a:solidFill>
                </a:ln>
                <a:solidFill>
                  <a:srgbClr val="00AEEF"/>
                </a:solidFill>
                <a:latin typeface="Segoe UI Light" pitchFamily="34" charset="0"/>
              </a:rPr>
              <a:t>e.g. user-generated </a:t>
            </a:r>
            <a:r>
              <a:rPr lang="en-IN" dirty="0">
                <a:ln>
                  <a:solidFill>
                    <a:schemeClr val="bg1">
                      <a:alpha val="0"/>
                    </a:schemeClr>
                  </a:solidFill>
                </a:ln>
                <a:solidFill>
                  <a:schemeClr val="accent2"/>
                </a:solidFill>
                <a:latin typeface="Segoe UI Light" pitchFamily="34" charset="0"/>
              </a:rPr>
              <a:t>content)</a:t>
            </a:r>
          </a:p>
          <a:p>
            <a:pPr lvl="0" defTabSz="914363">
              <a:spcBef>
                <a:spcPts val="600"/>
              </a:spcBef>
              <a:buSzPct val="80000"/>
            </a:pPr>
            <a:r>
              <a:rPr lang="en-IN" sz="1800" dirty="0">
                <a:ln>
                  <a:solidFill>
                    <a:schemeClr val="bg1">
                      <a:alpha val="0"/>
                    </a:schemeClr>
                  </a:solidFill>
                </a:ln>
                <a:solidFill>
                  <a:srgbClr val="595959"/>
                </a:solidFill>
                <a:latin typeface="Segoe UI Light" pitchFamily="34" charset="0"/>
                <a:hlinkClick r:id="rId2"/>
              </a:rPr>
              <a:t>http://blog.smarx.com/posts/shared-access-signatures-are-easy-these-days</a:t>
            </a:r>
            <a:r>
              <a:rPr lang="en-IN" sz="1800" dirty="0">
                <a:ln>
                  <a:solidFill>
                    <a:schemeClr val="bg1">
                      <a:alpha val="0"/>
                    </a:schemeClr>
                  </a:solidFill>
                </a:ln>
                <a:solidFill>
                  <a:srgbClr val="595959"/>
                </a:solidFill>
                <a:latin typeface="Segoe UI Light" pitchFamily="34" charset="0"/>
              </a:rPr>
              <a:t>  </a:t>
            </a:r>
          </a:p>
        </p:txBody>
      </p:sp>
      <p:grpSp>
        <p:nvGrpSpPr>
          <p:cNvPr id="32" name="Group 31"/>
          <p:cNvGrpSpPr/>
          <p:nvPr/>
        </p:nvGrpSpPr>
        <p:grpSpPr>
          <a:xfrm>
            <a:off x="6686623" y="5185156"/>
            <a:ext cx="2858069" cy="557757"/>
            <a:chOff x="8417372" y="2839085"/>
            <a:chExt cx="4418823" cy="862341"/>
          </a:xfrm>
          <a:effectLst>
            <a:outerShdw blurRad="228600" dist="190500" dir="6900000" sy="23000" kx="-1200000" algn="bl" rotWithShape="0">
              <a:prstClr val="black">
                <a:alpha val="20000"/>
              </a:prstClr>
            </a:outerShdw>
          </a:effectLst>
        </p:grpSpPr>
        <p:grpSp>
          <p:nvGrpSpPr>
            <p:cNvPr id="33" name="Group 32"/>
            <p:cNvGrpSpPr/>
            <p:nvPr/>
          </p:nvGrpSpPr>
          <p:grpSpPr>
            <a:xfrm>
              <a:off x="8417372" y="2839085"/>
              <a:ext cx="4418823" cy="862341"/>
              <a:chOff x="7769044" y="-560894"/>
              <a:chExt cx="4418823" cy="862341"/>
            </a:xfrm>
          </p:grpSpPr>
          <p:sp>
            <p:nvSpPr>
              <p:cNvPr id="35" name="Rectangle 34"/>
              <p:cNvSpPr/>
              <p:nvPr/>
            </p:nvSpPr>
            <p:spPr bwMode="auto">
              <a:xfrm>
                <a:off x="8072519" y="-560894"/>
                <a:ext cx="4115348" cy="86234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36" name="Isosceles Triangle 35"/>
              <p:cNvSpPr/>
              <p:nvPr/>
            </p:nvSpPr>
            <p:spPr bwMode="auto">
              <a:xfrm rot="10800000">
                <a:off x="7769044" y="-560894"/>
                <a:ext cx="722677" cy="311498"/>
              </a:xfrm>
              <a:prstGeom prst="triangl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34" name="TextBox 33"/>
            <p:cNvSpPr txBox="1"/>
            <p:nvPr/>
          </p:nvSpPr>
          <p:spPr>
            <a:xfrm>
              <a:off x="8874018" y="2932824"/>
              <a:ext cx="3922387" cy="666189"/>
            </a:xfrm>
            <a:prstGeom prst="rect">
              <a:avLst/>
            </a:prstGeom>
            <a:noFill/>
          </p:spPr>
          <p:txBody>
            <a:bodyPr wrap="none" lIns="0" tIns="0" rIns="0" bIns="0" rtlCol="0">
              <a:spAutoFit/>
            </a:bodyPr>
            <a:lstStyle/>
            <a:p>
              <a:pPr>
                <a:lnSpc>
                  <a:spcPct val="90000"/>
                </a:lnSpc>
                <a:spcBef>
                  <a:spcPct val="20000"/>
                </a:spcBef>
                <a:buSzPct val="80000"/>
              </a:pPr>
              <a:r>
                <a:rPr lang="en-US" sz="1400" dirty="0">
                  <a:solidFill>
                    <a:schemeClr val="bg1">
                      <a:alpha val="99000"/>
                    </a:schemeClr>
                  </a:solidFill>
                </a:rPr>
                <a:t>Non-public blob</a:t>
              </a:r>
            </a:p>
            <a:p>
              <a:pPr>
                <a:lnSpc>
                  <a:spcPct val="90000"/>
                </a:lnSpc>
                <a:spcBef>
                  <a:spcPct val="20000"/>
                </a:spcBef>
                <a:buSzPct val="80000"/>
              </a:pPr>
              <a:r>
                <a:rPr lang="en-US" sz="1400" dirty="0">
                  <a:solidFill>
                    <a:schemeClr val="bg1">
                      <a:alpha val="99000"/>
                    </a:schemeClr>
                  </a:solidFill>
                </a:rPr>
                <a:t>(e.g. paid or ad-funded content)</a:t>
              </a:r>
            </a:p>
          </p:txBody>
        </p:sp>
      </p:grpSp>
      <p:grpSp>
        <p:nvGrpSpPr>
          <p:cNvPr id="37" name="Group 36"/>
          <p:cNvGrpSpPr/>
          <p:nvPr/>
        </p:nvGrpSpPr>
        <p:grpSpPr>
          <a:xfrm>
            <a:off x="636998" y="4012409"/>
            <a:ext cx="1552624" cy="1022094"/>
            <a:chOff x="13073063" y="587375"/>
            <a:chExt cx="19038888" cy="12533313"/>
          </a:xfrm>
          <a:solidFill>
            <a:schemeClr val="accent4"/>
          </a:solidFill>
        </p:grpSpPr>
        <p:sp>
          <p:nvSpPr>
            <p:cNvPr id="38" name="Freeform 12"/>
            <p:cNvSpPr>
              <a:spLocks/>
            </p:cNvSpPr>
            <p:nvPr/>
          </p:nvSpPr>
          <p:spPr bwMode="auto">
            <a:xfrm>
              <a:off x="13073063" y="5135563"/>
              <a:ext cx="3543300" cy="552132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3"/>
            <p:cNvSpPr>
              <a:spLocks/>
            </p:cNvSpPr>
            <p:nvPr/>
          </p:nvSpPr>
          <p:spPr bwMode="auto">
            <a:xfrm>
              <a:off x="21409025" y="5135563"/>
              <a:ext cx="3584575" cy="552132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14"/>
            <p:cNvSpPr>
              <a:spLocks/>
            </p:cNvSpPr>
            <p:nvPr/>
          </p:nvSpPr>
          <p:spPr bwMode="auto">
            <a:xfrm>
              <a:off x="15495588" y="5421313"/>
              <a:ext cx="7038975" cy="7699375"/>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Oval 15"/>
            <p:cNvSpPr>
              <a:spLocks noChangeArrowheads="1"/>
            </p:cNvSpPr>
            <p:nvPr/>
          </p:nvSpPr>
          <p:spPr bwMode="auto">
            <a:xfrm>
              <a:off x="16748125" y="1066800"/>
              <a:ext cx="4660900" cy="46624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16"/>
            <p:cNvSpPr>
              <a:spLocks noEditPoints="1"/>
            </p:cNvSpPr>
            <p:nvPr/>
          </p:nvSpPr>
          <p:spPr bwMode="auto">
            <a:xfrm>
              <a:off x="23055263" y="587375"/>
              <a:ext cx="9056688" cy="7851775"/>
            </a:xfrm>
            <a:custGeom>
              <a:avLst/>
              <a:gdLst>
                <a:gd name="T0" fmla="*/ 1840 w 2415"/>
                <a:gd name="T1" fmla="*/ 0 h 2094"/>
                <a:gd name="T2" fmla="*/ 348 w 2415"/>
                <a:gd name="T3" fmla="*/ 1482 h 2094"/>
                <a:gd name="T4" fmla="*/ 365 w 2415"/>
                <a:gd name="T5" fmla="*/ 1612 h 2094"/>
                <a:gd name="T6" fmla="*/ 492 w 2415"/>
                <a:gd name="T7" fmla="*/ 1682 h 2094"/>
                <a:gd name="T8" fmla="*/ 1001 w 2415"/>
                <a:gd name="T9" fmla="*/ 1739 h 2094"/>
                <a:gd name="T10" fmla="*/ 1036 w 2415"/>
                <a:gd name="T11" fmla="*/ 1756 h 2094"/>
                <a:gd name="T12" fmla="*/ 1032 w 2415"/>
                <a:gd name="T13" fmla="*/ 1845 h 2094"/>
                <a:gd name="T14" fmla="*/ 1002 w 2415"/>
                <a:gd name="T15" fmla="*/ 1859 h 2094"/>
                <a:gd name="T16" fmla="*/ 2411 w 2415"/>
                <a:gd name="T17" fmla="*/ 2038 h 2094"/>
                <a:gd name="T18" fmla="*/ 558 w 2415"/>
                <a:gd name="T19" fmla="*/ 1534 h 2094"/>
                <a:gd name="T20" fmla="*/ 484 w 2415"/>
                <a:gd name="T21" fmla="*/ 1550 h 2094"/>
                <a:gd name="T22" fmla="*/ 430 w 2415"/>
                <a:gd name="T23" fmla="*/ 1482 h 2094"/>
                <a:gd name="T24" fmla="*/ 575 w 2415"/>
                <a:gd name="T25" fmla="*/ 1480 h 2094"/>
                <a:gd name="T26" fmla="*/ 768 w 2415"/>
                <a:gd name="T27" fmla="*/ 1675 h 2094"/>
                <a:gd name="T28" fmla="*/ 604 w 2415"/>
                <a:gd name="T29" fmla="*/ 1678 h 2094"/>
                <a:gd name="T30" fmla="*/ 762 w 2415"/>
                <a:gd name="T31" fmla="*/ 1593 h 2094"/>
                <a:gd name="T32" fmla="*/ 795 w 2415"/>
                <a:gd name="T33" fmla="*/ 1536 h 2094"/>
                <a:gd name="T34" fmla="*/ 654 w 2415"/>
                <a:gd name="T35" fmla="*/ 1489 h 2094"/>
                <a:gd name="T36" fmla="*/ 770 w 2415"/>
                <a:gd name="T37" fmla="*/ 1468 h 2094"/>
                <a:gd name="T38" fmla="*/ 1035 w 2415"/>
                <a:gd name="T39" fmla="*/ 1673 h 2094"/>
                <a:gd name="T40" fmla="*/ 870 w 2415"/>
                <a:gd name="T41" fmla="*/ 1678 h 2094"/>
                <a:gd name="T42" fmla="*/ 1038 w 2415"/>
                <a:gd name="T43" fmla="*/ 1615 h 2094"/>
                <a:gd name="T44" fmla="*/ 882 w 2415"/>
                <a:gd name="T45" fmla="*/ 1536 h 2094"/>
                <a:gd name="T46" fmla="*/ 894 w 2415"/>
                <a:gd name="T47" fmla="*/ 1476 h 2094"/>
                <a:gd name="T48" fmla="*/ 928 w 2415"/>
                <a:gd name="T49" fmla="*/ 1468 h 2094"/>
                <a:gd name="T50" fmla="*/ 231 w 2415"/>
                <a:gd name="T51" fmla="*/ 1302 h 2094"/>
                <a:gd name="T52" fmla="*/ 1880 w 2415"/>
                <a:gd name="T53" fmla="*/ 1540 h 2094"/>
                <a:gd name="T54" fmla="*/ 1723 w 2415"/>
                <a:gd name="T55" fmla="*/ 1525 h 2094"/>
                <a:gd name="T56" fmla="*/ 1818 w 2415"/>
                <a:gd name="T57" fmla="*/ 1467 h 2094"/>
                <a:gd name="T58" fmla="*/ 1121 w 2415"/>
                <a:gd name="T59" fmla="*/ 1536 h 2094"/>
                <a:gd name="T60" fmla="*/ 1137 w 2415"/>
                <a:gd name="T61" fmla="*/ 1470 h 2094"/>
                <a:gd name="T62" fmla="*/ 1272 w 2415"/>
                <a:gd name="T63" fmla="*/ 1534 h 2094"/>
                <a:gd name="T64" fmla="*/ 1144 w 2415"/>
                <a:gd name="T65" fmla="*/ 1547 h 2094"/>
                <a:gd name="T66" fmla="*/ 1126 w 2415"/>
                <a:gd name="T67" fmla="*/ 1657 h 2094"/>
                <a:gd name="T68" fmla="*/ 1300 w 2415"/>
                <a:gd name="T69" fmla="*/ 1672 h 2094"/>
                <a:gd name="T70" fmla="*/ 1274 w 2415"/>
                <a:gd name="T71" fmla="*/ 1687 h 2094"/>
                <a:gd name="T72" fmla="*/ 1147 w 2415"/>
                <a:gd name="T73" fmla="*/ 1683 h 2094"/>
                <a:gd name="T74" fmla="*/ 1193 w 2415"/>
                <a:gd name="T75" fmla="*/ 1859 h 2094"/>
                <a:gd name="T76" fmla="*/ 1139 w 2415"/>
                <a:gd name="T77" fmla="*/ 1824 h 2094"/>
                <a:gd name="T78" fmla="*/ 1143 w 2415"/>
                <a:gd name="T79" fmla="*/ 1749 h 2094"/>
                <a:gd name="T80" fmla="*/ 1166 w 2415"/>
                <a:gd name="T81" fmla="*/ 1739 h 2094"/>
                <a:gd name="T82" fmla="*/ 1284 w 2415"/>
                <a:gd name="T83" fmla="*/ 1739 h 2094"/>
                <a:gd name="T84" fmla="*/ 1328 w 2415"/>
                <a:gd name="T85" fmla="*/ 1790 h 2094"/>
                <a:gd name="T86" fmla="*/ 1472 w 2415"/>
                <a:gd name="T87" fmla="*/ 1481 h 2094"/>
                <a:gd name="T88" fmla="*/ 1607 w 2415"/>
                <a:gd name="T89" fmla="*/ 1473 h 2094"/>
                <a:gd name="T90" fmla="*/ 1630 w 2415"/>
                <a:gd name="T91" fmla="*/ 1545 h 2094"/>
                <a:gd name="T92" fmla="*/ 1505 w 2415"/>
                <a:gd name="T93" fmla="*/ 1541 h 2094"/>
                <a:gd name="T94" fmla="*/ 1525 w 2415"/>
                <a:gd name="T95" fmla="*/ 1596 h 2094"/>
                <a:gd name="T96" fmla="*/ 1712 w 2415"/>
                <a:gd name="T97" fmla="*/ 1672 h 2094"/>
                <a:gd name="T98" fmla="*/ 1686 w 2415"/>
                <a:gd name="T99" fmla="*/ 1687 h 2094"/>
                <a:gd name="T100" fmla="*/ 1790 w 2415"/>
                <a:gd name="T101" fmla="*/ 1847 h 2094"/>
                <a:gd name="T102" fmla="*/ 1649 w 2415"/>
                <a:gd name="T103" fmla="*/ 1857 h 2094"/>
                <a:gd name="T104" fmla="*/ 1603 w 2415"/>
                <a:gd name="T105" fmla="*/ 1737 h 2094"/>
                <a:gd name="T106" fmla="*/ 1763 w 2415"/>
                <a:gd name="T107" fmla="*/ 1765 h 2094"/>
                <a:gd name="T108" fmla="*/ 1770 w 2415"/>
                <a:gd name="T109" fmla="*/ 1604 h 2094"/>
                <a:gd name="T110" fmla="*/ 1975 w 2415"/>
                <a:gd name="T111" fmla="*/ 1676 h 2094"/>
                <a:gd name="T112" fmla="*/ 1814 w 2415"/>
                <a:gd name="T113" fmla="*/ 1675 h 2094"/>
                <a:gd name="T114" fmla="*/ 1891 w 2415"/>
                <a:gd name="T115" fmla="*/ 1824 h 2094"/>
                <a:gd name="T116" fmla="*/ 1979 w 2415"/>
                <a:gd name="T117" fmla="*/ 1736 h 2094"/>
                <a:gd name="T118" fmla="*/ 2089 w 2415"/>
                <a:gd name="T119" fmla="*/ 1829 h 2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15" h="2094">
                  <a:moveTo>
                    <a:pt x="2389" y="1883"/>
                  </a:moveTo>
                  <a:cubicBezTo>
                    <a:pt x="2381" y="1875"/>
                    <a:pt x="2375" y="1868"/>
                    <a:pt x="2369" y="1860"/>
                  </a:cubicBezTo>
                  <a:cubicBezTo>
                    <a:pt x="2335" y="1820"/>
                    <a:pt x="2301" y="1780"/>
                    <a:pt x="2267" y="1740"/>
                  </a:cubicBezTo>
                  <a:cubicBezTo>
                    <a:pt x="2191" y="1651"/>
                    <a:pt x="2117" y="1563"/>
                    <a:pt x="2041" y="1475"/>
                  </a:cubicBezTo>
                  <a:cubicBezTo>
                    <a:pt x="2038" y="1471"/>
                    <a:pt x="2034" y="1465"/>
                    <a:pt x="2030" y="1461"/>
                  </a:cubicBezTo>
                  <a:cubicBezTo>
                    <a:pt x="2014" y="1443"/>
                    <a:pt x="1991" y="1432"/>
                    <a:pt x="1968" y="1424"/>
                  </a:cubicBezTo>
                  <a:cubicBezTo>
                    <a:pt x="1944" y="1416"/>
                    <a:pt x="1918" y="1411"/>
                    <a:pt x="1892" y="1410"/>
                  </a:cubicBezTo>
                  <a:cubicBezTo>
                    <a:pt x="1982" y="1386"/>
                    <a:pt x="2049" y="1306"/>
                    <a:pt x="2049" y="1209"/>
                  </a:cubicBezTo>
                  <a:cubicBezTo>
                    <a:pt x="2049" y="208"/>
                    <a:pt x="2049" y="208"/>
                    <a:pt x="2049" y="208"/>
                  </a:cubicBezTo>
                  <a:cubicBezTo>
                    <a:pt x="2049" y="93"/>
                    <a:pt x="1954" y="0"/>
                    <a:pt x="1840" y="0"/>
                  </a:cubicBezTo>
                  <a:cubicBezTo>
                    <a:pt x="209" y="0"/>
                    <a:pt x="209" y="0"/>
                    <a:pt x="209" y="0"/>
                  </a:cubicBezTo>
                  <a:cubicBezTo>
                    <a:pt x="94" y="0"/>
                    <a:pt x="0" y="93"/>
                    <a:pt x="0" y="208"/>
                  </a:cubicBezTo>
                  <a:cubicBezTo>
                    <a:pt x="0" y="1209"/>
                    <a:pt x="0" y="1209"/>
                    <a:pt x="0" y="1209"/>
                  </a:cubicBezTo>
                  <a:cubicBezTo>
                    <a:pt x="0" y="1215"/>
                    <a:pt x="0" y="1220"/>
                    <a:pt x="1" y="1226"/>
                  </a:cubicBezTo>
                  <a:cubicBezTo>
                    <a:pt x="85" y="1281"/>
                    <a:pt x="176" y="1358"/>
                    <a:pt x="263" y="1469"/>
                  </a:cubicBezTo>
                  <a:cubicBezTo>
                    <a:pt x="275" y="1469"/>
                    <a:pt x="287" y="1470"/>
                    <a:pt x="297" y="1470"/>
                  </a:cubicBezTo>
                  <a:cubicBezTo>
                    <a:pt x="310" y="1470"/>
                    <a:pt x="326" y="1467"/>
                    <a:pt x="338" y="1473"/>
                  </a:cubicBezTo>
                  <a:cubicBezTo>
                    <a:pt x="340" y="1474"/>
                    <a:pt x="341" y="1475"/>
                    <a:pt x="342" y="1475"/>
                  </a:cubicBezTo>
                  <a:cubicBezTo>
                    <a:pt x="342" y="1475"/>
                    <a:pt x="342" y="1476"/>
                    <a:pt x="343" y="1476"/>
                  </a:cubicBezTo>
                  <a:cubicBezTo>
                    <a:pt x="345" y="1477"/>
                    <a:pt x="348" y="1480"/>
                    <a:pt x="348" y="1482"/>
                  </a:cubicBezTo>
                  <a:cubicBezTo>
                    <a:pt x="349" y="1484"/>
                    <a:pt x="349" y="1487"/>
                    <a:pt x="347" y="1489"/>
                  </a:cubicBezTo>
                  <a:cubicBezTo>
                    <a:pt x="345" y="1491"/>
                    <a:pt x="345" y="1491"/>
                    <a:pt x="345" y="1491"/>
                  </a:cubicBezTo>
                  <a:cubicBezTo>
                    <a:pt x="343" y="1497"/>
                    <a:pt x="338" y="1506"/>
                    <a:pt x="335" y="1511"/>
                  </a:cubicBezTo>
                  <a:cubicBezTo>
                    <a:pt x="325" y="1528"/>
                    <a:pt x="325" y="1528"/>
                    <a:pt x="325" y="1528"/>
                  </a:cubicBezTo>
                  <a:cubicBezTo>
                    <a:pt x="324" y="1531"/>
                    <a:pt x="321" y="1534"/>
                    <a:pt x="318" y="1537"/>
                  </a:cubicBezTo>
                  <a:cubicBezTo>
                    <a:pt x="316" y="1537"/>
                    <a:pt x="315" y="1538"/>
                    <a:pt x="314" y="1539"/>
                  </a:cubicBezTo>
                  <a:cubicBezTo>
                    <a:pt x="330" y="1563"/>
                    <a:pt x="346" y="1589"/>
                    <a:pt x="362" y="1615"/>
                  </a:cubicBezTo>
                  <a:cubicBezTo>
                    <a:pt x="362" y="1615"/>
                    <a:pt x="363" y="1615"/>
                    <a:pt x="363" y="1615"/>
                  </a:cubicBezTo>
                  <a:cubicBezTo>
                    <a:pt x="363" y="1614"/>
                    <a:pt x="364" y="1613"/>
                    <a:pt x="364" y="1612"/>
                  </a:cubicBezTo>
                  <a:cubicBezTo>
                    <a:pt x="364" y="1612"/>
                    <a:pt x="364" y="1612"/>
                    <a:pt x="365" y="1612"/>
                  </a:cubicBezTo>
                  <a:cubicBezTo>
                    <a:pt x="383" y="1587"/>
                    <a:pt x="425" y="1592"/>
                    <a:pt x="452" y="1592"/>
                  </a:cubicBezTo>
                  <a:cubicBezTo>
                    <a:pt x="459" y="1592"/>
                    <a:pt x="479" y="1590"/>
                    <a:pt x="496" y="1592"/>
                  </a:cubicBezTo>
                  <a:cubicBezTo>
                    <a:pt x="502" y="1592"/>
                    <a:pt x="508" y="1592"/>
                    <a:pt x="512" y="1593"/>
                  </a:cubicBezTo>
                  <a:cubicBezTo>
                    <a:pt x="515" y="1594"/>
                    <a:pt x="518" y="1595"/>
                    <a:pt x="520" y="1596"/>
                  </a:cubicBezTo>
                  <a:cubicBezTo>
                    <a:pt x="526" y="1599"/>
                    <a:pt x="531" y="1605"/>
                    <a:pt x="531" y="1611"/>
                  </a:cubicBezTo>
                  <a:cubicBezTo>
                    <a:pt x="531" y="1612"/>
                    <a:pt x="531" y="1612"/>
                    <a:pt x="531" y="1613"/>
                  </a:cubicBezTo>
                  <a:cubicBezTo>
                    <a:pt x="531" y="1614"/>
                    <a:pt x="531" y="1615"/>
                    <a:pt x="531" y="1616"/>
                  </a:cubicBezTo>
                  <a:cubicBezTo>
                    <a:pt x="513" y="1663"/>
                    <a:pt x="513" y="1663"/>
                    <a:pt x="513" y="1663"/>
                  </a:cubicBezTo>
                  <a:cubicBezTo>
                    <a:pt x="512" y="1667"/>
                    <a:pt x="509" y="1671"/>
                    <a:pt x="506" y="1674"/>
                  </a:cubicBezTo>
                  <a:cubicBezTo>
                    <a:pt x="502" y="1677"/>
                    <a:pt x="497" y="1680"/>
                    <a:pt x="492" y="1682"/>
                  </a:cubicBezTo>
                  <a:cubicBezTo>
                    <a:pt x="492" y="1683"/>
                    <a:pt x="491" y="1683"/>
                    <a:pt x="491" y="1683"/>
                  </a:cubicBezTo>
                  <a:cubicBezTo>
                    <a:pt x="484" y="1686"/>
                    <a:pt x="477" y="1688"/>
                    <a:pt x="469" y="1690"/>
                  </a:cubicBezTo>
                  <a:cubicBezTo>
                    <a:pt x="467" y="1690"/>
                    <a:pt x="467" y="1690"/>
                    <a:pt x="467" y="1690"/>
                  </a:cubicBezTo>
                  <a:cubicBezTo>
                    <a:pt x="465" y="1690"/>
                    <a:pt x="464" y="1690"/>
                    <a:pt x="463" y="1690"/>
                  </a:cubicBezTo>
                  <a:cubicBezTo>
                    <a:pt x="449" y="1691"/>
                    <a:pt x="433" y="1690"/>
                    <a:pt x="418" y="1690"/>
                  </a:cubicBezTo>
                  <a:cubicBezTo>
                    <a:pt x="413" y="1690"/>
                    <a:pt x="409" y="1690"/>
                    <a:pt x="404" y="1690"/>
                  </a:cubicBezTo>
                  <a:cubicBezTo>
                    <a:pt x="412" y="1706"/>
                    <a:pt x="420" y="1723"/>
                    <a:pt x="428" y="1739"/>
                  </a:cubicBezTo>
                  <a:cubicBezTo>
                    <a:pt x="592" y="1739"/>
                    <a:pt x="954" y="1738"/>
                    <a:pt x="971" y="1738"/>
                  </a:cubicBezTo>
                  <a:cubicBezTo>
                    <a:pt x="977" y="1738"/>
                    <a:pt x="985" y="1738"/>
                    <a:pt x="992" y="1738"/>
                  </a:cubicBezTo>
                  <a:cubicBezTo>
                    <a:pt x="995" y="1738"/>
                    <a:pt x="998" y="1738"/>
                    <a:pt x="1001" y="1739"/>
                  </a:cubicBezTo>
                  <a:cubicBezTo>
                    <a:pt x="1002" y="1739"/>
                    <a:pt x="1002" y="1739"/>
                    <a:pt x="1002" y="1739"/>
                  </a:cubicBezTo>
                  <a:cubicBezTo>
                    <a:pt x="1004" y="1739"/>
                    <a:pt x="1007" y="1739"/>
                    <a:pt x="1009" y="1740"/>
                  </a:cubicBezTo>
                  <a:cubicBezTo>
                    <a:pt x="1010" y="1740"/>
                    <a:pt x="1010" y="1740"/>
                    <a:pt x="1010" y="1740"/>
                  </a:cubicBezTo>
                  <a:cubicBezTo>
                    <a:pt x="1013" y="1741"/>
                    <a:pt x="1016" y="1742"/>
                    <a:pt x="1018" y="1743"/>
                  </a:cubicBezTo>
                  <a:cubicBezTo>
                    <a:pt x="1019" y="1743"/>
                    <a:pt x="1019" y="1743"/>
                    <a:pt x="1019" y="1743"/>
                  </a:cubicBezTo>
                  <a:cubicBezTo>
                    <a:pt x="1021" y="1744"/>
                    <a:pt x="1023" y="1745"/>
                    <a:pt x="1025" y="1746"/>
                  </a:cubicBezTo>
                  <a:cubicBezTo>
                    <a:pt x="1025" y="1746"/>
                    <a:pt x="1025" y="1746"/>
                    <a:pt x="1026" y="1746"/>
                  </a:cubicBezTo>
                  <a:cubicBezTo>
                    <a:pt x="1026" y="1747"/>
                    <a:pt x="1026" y="1747"/>
                    <a:pt x="1026" y="1747"/>
                  </a:cubicBezTo>
                  <a:cubicBezTo>
                    <a:pt x="1028" y="1748"/>
                    <a:pt x="1029" y="1749"/>
                    <a:pt x="1030" y="1750"/>
                  </a:cubicBezTo>
                  <a:cubicBezTo>
                    <a:pt x="1032" y="1751"/>
                    <a:pt x="1034" y="1753"/>
                    <a:pt x="1036" y="1756"/>
                  </a:cubicBezTo>
                  <a:cubicBezTo>
                    <a:pt x="1038" y="1759"/>
                    <a:pt x="1040" y="1763"/>
                    <a:pt x="1040" y="1768"/>
                  </a:cubicBezTo>
                  <a:cubicBezTo>
                    <a:pt x="1040" y="1771"/>
                    <a:pt x="1040" y="1771"/>
                    <a:pt x="1040" y="1771"/>
                  </a:cubicBezTo>
                  <a:cubicBezTo>
                    <a:pt x="1040" y="1785"/>
                    <a:pt x="1040" y="1801"/>
                    <a:pt x="1040" y="1815"/>
                  </a:cubicBezTo>
                  <a:cubicBezTo>
                    <a:pt x="1040" y="1819"/>
                    <a:pt x="1041" y="1822"/>
                    <a:pt x="1040" y="1826"/>
                  </a:cubicBezTo>
                  <a:cubicBezTo>
                    <a:pt x="1040" y="1828"/>
                    <a:pt x="1040" y="1830"/>
                    <a:pt x="1039" y="1832"/>
                  </a:cubicBezTo>
                  <a:cubicBezTo>
                    <a:pt x="1039" y="1834"/>
                    <a:pt x="1039" y="1834"/>
                    <a:pt x="1039" y="1834"/>
                  </a:cubicBezTo>
                  <a:cubicBezTo>
                    <a:pt x="1038" y="1836"/>
                    <a:pt x="1038" y="1838"/>
                    <a:pt x="1037" y="1839"/>
                  </a:cubicBezTo>
                  <a:cubicBezTo>
                    <a:pt x="1037" y="1839"/>
                    <a:pt x="1037" y="1839"/>
                    <a:pt x="1037" y="1840"/>
                  </a:cubicBezTo>
                  <a:cubicBezTo>
                    <a:pt x="1036" y="1840"/>
                    <a:pt x="1036" y="1840"/>
                    <a:pt x="1036" y="1840"/>
                  </a:cubicBezTo>
                  <a:cubicBezTo>
                    <a:pt x="1035" y="1842"/>
                    <a:pt x="1034" y="1844"/>
                    <a:pt x="1032" y="1845"/>
                  </a:cubicBezTo>
                  <a:cubicBezTo>
                    <a:pt x="1030" y="1847"/>
                    <a:pt x="1029" y="1848"/>
                    <a:pt x="1027" y="1850"/>
                  </a:cubicBezTo>
                  <a:cubicBezTo>
                    <a:pt x="1026" y="1850"/>
                    <a:pt x="1026" y="1850"/>
                    <a:pt x="1026" y="1850"/>
                  </a:cubicBezTo>
                  <a:cubicBezTo>
                    <a:pt x="1025" y="1851"/>
                    <a:pt x="1025" y="1851"/>
                    <a:pt x="1025" y="1851"/>
                  </a:cubicBezTo>
                  <a:cubicBezTo>
                    <a:pt x="1023" y="1852"/>
                    <a:pt x="1021" y="1853"/>
                    <a:pt x="1019" y="1854"/>
                  </a:cubicBezTo>
                  <a:cubicBezTo>
                    <a:pt x="1019" y="1854"/>
                    <a:pt x="1019" y="1854"/>
                    <a:pt x="1018" y="1854"/>
                  </a:cubicBezTo>
                  <a:cubicBezTo>
                    <a:pt x="1017" y="1855"/>
                    <a:pt x="1015" y="1856"/>
                    <a:pt x="1013" y="1856"/>
                  </a:cubicBezTo>
                  <a:cubicBezTo>
                    <a:pt x="1012" y="1856"/>
                    <a:pt x="1011" y="1857"/>
                    <a:pt x="1010" y="1857"/>
                  </a:cubicBezTo>
                  <a:cubicBezTo>
                    <a:pt x="1010" y="1857"/>
                    <a:pt x="1010" y="1857"/>
                    <a:pt x="1009" y="1857"/>
                  </a:cubicBezTo>
                  <a:cubicBezTo>
                    <a:pt x="1009" y="1857"/>
                    <a:pt x="1008" y="1857"/>
                    <a:pt x="1008" y="1858"/>
                  </a:cubicBezTo>
                  <a:cubicBezTo>
                    <a:pt x="1006" y="1858"/>
                    <a:pt x="1004" y="1858"/>
                    <a:pt x="1002" y="1859"/>
                  </a:cubicBezTo>
                  <a:cubicBezTo>
                    <a:pt x="1000" y="1859"/>
                    <a:pt x="998" y="1859"/>
                    <a:pt x="997" y="1859"/>
                  </a:cubicBezTo>
                  <a:cubicBezTo>
                    <a:pt x="995" y="1860"/>
                    <a:pt x="993" y="1860"/>
                    <a:pt x="991" y="1860"/>
                  </a:cubicBezTo>
                  <a:cubicBezTo>
                    <a:pt x="991" y="1860"/>
                    <a:pt x="990" y="1860"/>
                    <a:pt x="989" y="1860"/>
                  </a:cubicBezTo>
                  <a:cubicBezTo>
                    <a:pt x="987" y="1860"/>
                    <a:pt x="987" y="1860"/>
                    <a:pt x="987" y="1860"/>
                  </a:cubicBezTo>
                  <a:cubicBezTo>
                    <a:pt x="976" y="1860"/>
                    <a:pt x="965" y="1860"/>
                    <a:pt x="955" y="1860"/>
                  </a:cubicBezTo>
                  <a:cubicBezTo>
                    <a:pt x="922" y="1860"/>
                    <a:pt x="668" y="1861"/>
                    <a:pt x="484" y="1862"/>
                  </a:cubicBezTo>
                  <a:cubicBezTo>
                    <a:pt x="517" y="1942"/>
                    <a:pt x="531" y="2020"/>
                    <a:pt x="532" y="2094"/>
                  </a:cubicBezTo>
                  <a:cubicBezTo>
                    <a:pt x="1249" y="2094"/>
                    <a:pt x="2201" y="2094"/>
                    <a:pt x="2246" y="2094"/>
                  </a:cubicBezTo>
                  <a:cubicBezTo>
                    <a:pt x="2281" y="2094"/>
                    <a:pt x="2322" y="2090"/>
                    <a:pt x="2357" y="2083"/>
                  </a:cubicBezTo>
                  <a:cubicBezTo>
                    <a:pt x="2380" y="2079"/>
                    <a:pt x="2408" y="2066"/>
                    <a:pt x="2411" y="2038"/>
                  </a:cubicBezTo>
                  <a:cubicBezTo>
                    <a:pt x="2411" y="1941"/>
                    <a:pt x="2411" y="1941"/>
                    <a:pt x="2411" y="1941"/>
                  </a:cubicBezTo>
                  <a:cubicBezTo>
                    <a:pt x="2415" y="1919"/>
                    <a:pt x="2402" y="1898"/>
                    <a:pt x="2389" y="1883"/>
                  </a:cubicBezTo>
                  <a:close/>
                  <a:moveTo>
                    <a:pt x="566" y="1519"/>
                  </a:moveTo>
                  <a:cubicBezTo>
                    <a:pt x="566" y="1520"/>
                    <a:pt x="566" y="1520"/>
                    <a:pt x="566" y="1520"/>
                  </a:cubicBezTo>
                  <a:cubicBezTo>
                    <a:pt x="565" y="1522"/>
                    <a:pt x="564" y="1524"/>
                    <a:pt x="563" y="1526"/>
                  </a:cubicBezTo>
                  <a:cubicBezTo>
                    <a:pt x="563" y="1527"/>
                    <a:pt x="563" y="1527"/>
                    <a:pt x="563" y="1527"/>
                  </a:cubicBezTo>
                  <a:cubicBezTo>
                    <a:pt x="563" y="1528"/>
                    <a:pt x="562" y="1529"/>
                    <a:pt x="562" y="1529"/>
                  </a:cubicBezTo>
                  <a:cubicBezTo>
                    <a:pt x="562" y="1530"/>
                    <a:pt x="561" y="1530"/>
                    <a:pt x="561" y="1531"/>
                  </a:cubicBezTo>
                  <a:cubicBezTo>
                    <a:pt x="561" y="1531"/>
                    <a:pt x="560" y="1532"/>
                    <a:pt x="560" y="1533"/>
                  </a:cubicBezTo>
                  <a:cubicBezTo>
                    <a:pt x="558" y="1533"/>
                    <a:pt x="558" y="1533"/>
                    <a:pt x="558" y="1534"/>
                  </a:cubicBezTo>
                  <a:cubicBezTo>
                    <a:pt x="557" y="1534"/>
                    <a:pt x="557" y="1534"/>
                    <a:pt x="557" y="1534"/>
                  </a:cubicBezTo>
                  <a:cubicBezTo>
                    <a:pt x="556" y="1536"/>
                    <a:pt x="556" y="1536"/>
                    <a:pt x="556" y="1537"/>
                  </a:cubicBezTo>
                  <a:cubicBezTo>
                    <a:pt x="554" y="1538"/>
                    <a:pt x="553" y="1539"/>
                    <a:pt x="551" y="1540"/>
                  </a:cubicBezTo>
                  <a:cubicBezTo>
                    <a:pt x="549" y="1541"/>
                    <a:pt x="547" y="1542"/>
                    <a:pt x="546" y="1543"/>
                  </a:cubicBezTo>
                  <a:cubicBezTo>
                    <a:pt x="545" y="1543"/>
                    <a:pt x="545" y="1543"/>
                    <a:pt x="545" y="1543"/>
                  </a:cubicBezTo>
                  <a:cubicBezTo>
                    <a:pt x="544" y="1544"/>
                    <a:pt x="544" y="1544"/>
                    <a:pt x="544" y="1544"/>
                  </a:cubicBezTo>
                  <a:cubicBezTo>
                    <a:pt x="538" y="1546"/>
                    <a:pt x="532" y="1548"/>
                    <a:pt x="526" y="1549"/>
                  </a:cubicBezTo>
                  <a:cubicBezTo>
                    <a:pt x="524" y="1549"/>
                    <a:pt x="522" y="1549"/>
                    <a:pt x="520" y="1549"/>
                  </a:cubicBezTo>
                  <a:cubicBezTo>
                    <a:pt x="520" y="1549"/>
                    <a:pt x="520" y="1550"/>
                    <a:pt x="519" y="1550"/>
                  </a:cubicBezTo>
                  <a:cubicBezTo>
                    <a:pt x="508" y="1551"/>
                    <a:pt x="496" y="1550"/>
                    <a:pt x="484" y="1550"/>
                  </a:cubicBezTo>
                  <a:cubicBezTo>
                    <a:pt x="435" y="1550"/>
                    <a:pt x="435" y="1550"/>
                    <a:pt x="435" y="1550"/>
                  </a:cubicBezTo>
                  <a:cubicBezTo>
                    <a:pt x="425" y="1550"/>
                    <a:pt x="408" y="1548"/>
                    <a:pt x="403" y="1537"/>
                  </a:cubicBezTo>
                  <a:cubicBezTo>
                    <a:pt x="403" y="1536"/>
                    <a:pt x="403" y="1534"/>
                    <a:pt x="403" y="1533"/>
                  </a:cubicBezTo>
                  <a:cubicBezTo>
                    <a:pt x="403" y="1532"/>
                    <a:pt x="403" y="1532"/>
                    <a:pt x="403" y="1531"/>
                  </a:cubicBezTo>
                  <a:cubicBezTo>
                    <a:pt x="404" y="1527"/>
                    <a:pt x="408" y="1523"/>
                    <a:pt x="410" y="1519"/>
                  </a:cubicBezTo>
                  <a:cubicBezTo>
                    <a:pt x="414" y="1509"/>
                    <a:pt x="418" y="1494"/>
                    <a:pt x="426" y="1486"/>
                  </a:cubicBezTo>
                  <a:cubicBezTo>
                    <a:pt x="426" y="1485"/>
                    <a:pt x="427" y="1485"/>
                    <a:pt x="427" y="1485"/>
                  </a:cubicBezTo>
                  <a:cubicBezTo>
                    <a:pt x="428" y="1484"/>
                    <a:pt x="428" y="1484"/>
                    <a:pt x="428" y="1483"/>
                  </a:cubicBezTo>
                  <a:cubicBezTo>
                    <a:pt x="429" y="1483"/>
                    <a:pt x="429" y="1483"/>
                    <a:pt x="429" y="1483"/>
                  </a:cubicBezTo>
                  <a:cubicBezTo>
                    <a:pt x="430" y="1482"/>
                    <a:pt x="430" y="1482"/>
                    <a:pt x="430" y="1482"/>
                  </a:cubicBezTo>
                  <a:cubicBezTo>
                    <a:pt x="431" y="1481"/>
                    <a:pt x="431" y="1481"/>
                    <a:pt x="431" y="1481"/>
                  </a:cubicBezTo>
                  <a:cubicBezTo>
                    <a:pt x="439" y="1476"/>
                    <a:pt x="447" y="1473"/>
                    <a:pt x="456" y="1472"/>
                  </a:cubicBezTo>
                  <a:cubicBezTo>
                    <a:pt x="456" y="1472"/>
                    <a:pt x="456" y="1471"/>
                    <a:pt x="457" y="1471"/>
                  </a:cubicBezTo>
                  <a:cubicBezTo>
                    <a:pt x="462" y="1470"/>
                    <a:pt x="467" y="1470"/>
                    <a:pt x="473" y="1470"/>
                  </a:cubicBezTo>
                  <a:cubicBezTo>
                    <a:pt x="503" y="1470"/>
                    <a:pt x="503" y="1470"/>
                    <a:pt x="503" y="1470"/>
                  </a:cubicBezTo>
                  <a:cubicBezTo>
                    <a:pt x="512" y="1470"/>
                    <a:pt x="521" y="1470"/>
                    <a:pt x="531" y="1470"/>
                  </a:cubicBezTo>
                  <a:cubicBezTo>
                    <a:pt x="544" y="1470"/>
                    <a:pt x="563" y="1467"/>
                    <a:pt x="573" y="1477"/>
                  </a:cubicBezTo>
                  <a:cubicBezTo>
                    <a:pt x="573" y="1478"/>
                    <a:pt x="574" y="1478"/>
                    <a:pt x="574" y="1479"/>
                  </a:cubicBezTo>
                  <a:cubicBezTo>
                    <a:pt x="575" y="1479"/>
                    <a:pt x="575" y="1479"/>
                    <a:pt x="575" y="1479"/>
                  </a:cubicBezTo>
                  <a:cubicBezTo>
                    <a:pt x="575" y="1480"/>
                    <a:pt x="575" y="1480"/>
                    <a:pt x="575" y="1480"/>
                  </a:cubicBezTo>
                  <a:cubicBezTo>
                    <a:pt x="576" y="1480"/>
                    <a:pt x="576" y="1481"/>
                    <a:pt x="576" y="1481"/>
                  </a:cubicBezTo>
                  <a:cubicBezTo>
                    <a:pt x="577" y="1483"/>
                    <a:pt x="577" y="1485"/>
                    <a:pt x="577" y="1487"/>
                  </a:cubicBezTo>
                  <a:cubicBezTo>
                    <a:pt x="576" y="1497"/>
                    <a:pt x="568" y="1513"/>
                    <a:pt x="566" y="1519"/>
                  </a:cubicBezTo>
                  <a:close/>
                  <a:moveTo>
                    <a:pt x="784" y="1616"/>
                  </a:moveTo>
                  <a:cubicBezTo>
                    <a:pt x="784" y="1618"/>
                    <a:pt x="784" y="1618"/>
                    <a:pt x="784" y="1618"/>
                  </a:cubicBezTo>
                  <a:cubicBezTo>
                    <a:pt x="783" y="1625"/>
                    <a:pt x="781" y="1632"/>
                    <a:pt x="780" y="1639"/>
                  </a:cubicBezTo>
                  <a:cubicBezTo>
                    <a:pt x="776" y="1662"/>
                    <a:pt x="776" y="1662"/>
                    <a:pt x="776" y="1662"/>
                  </a:cubicBezTo>
                  <a:cubicBezTo>
                    <a:pt x="776" y="1667"/>
                    <a:pt x="774" y="1670"/>
                    <a:pt x="770" y="1673"/>
                  </a:cubicBezTo>
                  <a:cubicBezTo>
                    <a:pt x="770" y="1674"/>
                    <a:pt x="769" y="1674"/>
                    <a:pt x="769" y="1674"/>
                  </a:cubicBezTo>
                  <a:cubicBezTo>
                    <a:pt x="769" y="1675"/>
                    <a:pt x="768" y="1675"/>
                    <a:pt x="768" y="1675"/>
                  </a:cubicBezTo>
                  <a:cubicBezTo>
                    <a:pt x="767" y="1676"/>
                    <a:pt x="766" y="1677"/>
                    <a:pt x="765" y="1678"/>
                  </a:cubicBezTo>
                  <a:cubicBezTo>
                    <a:pt x="759" y="1683"/>
                    <a:pt x="751" y="1686"/>
                    <a:pt x="744" y="1687"/>
                  </a:cubicBezTo>
                  <a:cubicBezTo>
                    <a:pt x="744" y="1688"/>
                    <a:pt x="744" y="1688"/>
                    <a:pt x="744" y="1688"/>
                  </a:cubicBezTo>
                  <a:cubicBezTo>
                    <a:pt x="743" y="1688"/>
                    <a:pt x="743" y="1688"/>
                    <a:pt x="743" y="1688"/>
                  </a:cubicBezTo>
                  <a:cubicBezTo>
                    <a:pt x="740" y="1688"/>
                    <a:pt x="738" y="1689"/>
                    <a:pt x="735" y="1689"/>
                  </a:cubicBezTo>
                  <a:cubicBezTo>
                    <a:pt x="735" y="1689"/>
                    <a:pt x="734" y="1689"/>
                    <a:pt x="733" y="1689"/>
                  </a:cubicBezTo>
                  <a:cubicBezTo>
                    <a:pt x="730" y="1689"/>
                    <a:pt x="728" y="1690"/>
                    <a:pt x="725" y="1690"/>
                  </a:cubicBezTo>
                  <a:cubicBezTo>
                    <a:pt x="639" y="1690"/>
                    <a:pt x="639" y="1690"/>
                    <a:pt x="639" y="1690"/>
                  </a:cubicBezTo>
                  <a:cubicBezTo>
                    <a:pt x="629" y="1690"/>
                    <a:pt x="617" y="1688"/>
                    <a:pt x="609" y="1682"/>
                  </a:cubicBezTo>
                  <a:cubicBezTo>
                    <a:pt x="607" y="1681"/>
                    <a:pt x="606" y="1680"/>
                    <a:pt x="604" y="1678"/>
                  </a:cubicBezTo>
                  <a:cubicBezTo>
                    <a:pt x="603" y="1677"/>
                    <a:pt x="603" y="1676"/>
                    <a:pt x="602" y="1675"/>
                  </a:cubicBezTo>
                  <a:cubicBezTo>
                    <a:pt x="602" y="1674"/>
                    <a:pt x="602" y="1674"/>
                    <a:pt x="602" y="1674"/>
                  </a:cubicBezTo>
                  <a:cubicBezTo>
                    <a:pt x="600" y="1671"/>
                    <a:pt x="600" y="1667"/>
                    <a:pt x="601" y="1663"/>
                  </a:cubicBezTo>
                  <a:cubicBezTo>
                    <a:pt x="603" y="1657"/>
                    <a:pt x="603" y="1657"/>
                    <a:pt x="603" y="1657"/>
                  </a:cubicBezTo>
                  <a:cubicBezTo>
                    <a:pt x="603" y="1656"/>
                    <a:pt x="603" y="1655"/>
                    <a:pt x="604" y="1654"/>
                  </a:cubicBezTo>
                  <a:cubicBezTo>
                    <a:pt x="615" y="1616"/>
                    <a:pt x="615" y="1616"/>
                    <a:pt x="615" y="1616"/>
                  </a:cubicBezTo>
                  <a:cubicBezTo>
                    <a:pt x="615" y="1615"/>
                    <a:pt x="615" y="1615"/>
                    <a:pt x="616" y="1614"/>
                  </a:cubicBezTo>
                  <a:cubicBezTo>
                    <a:pt x="628" y="1585"/>
                    <a:pt x="681" y="1591"/>
                    <a:pt x="705" y="1591"/>
                  </a:cubicBezTo>
                  <a:cubicBezTo>
                    <a:pt x="716" y="1591"/>
                    <a:pt x="735" y="1590"/>
                    <a:pt x="753" y="1591"/>
                  </a:cubicBezTo>
                  <a:cubicBezTo>
                    <a:pt x="756" y="1592"/>
                    <a:pt x="759" y="1592"/>
                    <a:pt x="762" y="1593"/>
                  </a:cubicBezTo>
                  <a:cubicBezTo>
                    <a:pt x="762" y="1593"/>
                    <a:pt x="762" y="1593"/>
                    <a:pt x="763" y="1593"/>
                  </a:cubicBezTo>
                  <a:cubicBezTo>
                    <a:pt x="771" y="1595"/>
                    <a:pt x="779" y="1599"/>
                    <a:pt x="782" y="1605"/>
                  </a:cubicBezTo>
                  <a:cubicBezTo>
                    <a:pt x="782" y="1606"/>
                    <a:pt x="782" y="1606"/>
                    <a:pt x="783" y="1606"/>
                  </a:cubicBezTo>
                  <a:cubicBezTo>
                    <a:pt x="783" y="1607"/>
                    <a:pt x="783" y="1607"/>
                    <a:pt x="783" y="1607"/>
                  </a:cubicBezTo>
                  <a:cubicBezTo>
                    <a:pt x="783" y="1608"/>
                    <a:pt x="783" y="1608"/>
                    <a:pt x="783" y="1608"/>
                  </a:cubicBezTo>
                  <a:cubicBezTo>
                    <a:pt x="784" y="1610"/>
                    <a:pt x="785" y="1613"/>
                    <a:pt x="784" y="1616"/>
                  </a:cubicBezTo>
                  <a:close/>
                  <a:moveTo>
                    <a:pt x="800" y="1524"/>
                  </a:moveTo>
                  <a:cubicBezTo>
                    <a:pt x="799" y="1527"/>
                    <a:pt x="799" y="1527"/>
                    <a:pt x="799" y="1527"/>
                  </a:cubicBezTo>
                  <a:cubicBezTo>
                    <a:pt x="799" y="1529"/>
                    <a:pt x="798" y="1531"/>
                    <a:pt x="796" y="1533"/>
                  </a:cubicBezTo>
                  <a:cubicBezTo>
                    <a:pt x="796" y="1534"/>
                    <a:pt x="795" y="1534"/>
                    <a:pt x="795" y="1536"/>
                  </a:cubicBezTo>
                  <a:cubicBezTo>
                    <a:pt x="795" y="1536"/>
                    <a:pt x="795" y="1536"/>
                    <a:pt x="794" y="1536"/>
                  </a:cubicBezTo>
                  <a:cubicBezTo>
                    <a:pt x="779" y="1554"/>
                    <a:pt x="736" y="1549"/>
                    <a:pt x="716" y="1549"/>
                  </a:cubicBezTo>
                  <a:cubicBezTo>
                    <a:pt x="703" y="1549"/>
                    <a:pt x="690" y="1549"/>
                    <a:pt x="677" y="1549"/>
                  </a:cubicBezTo>
                  <a:cubicBezTo>
                    <a:pt x="666" y="1549"/>
                    <a:pt x="648" y="1547"/>
                    <a:pt x="642" y="1536"/>
                  </a:cubicBezTo>
                  <a:cubicBezTo>
                    <a:pt x="642" y="1534"/>
                    <a:pt x="642" y="1533"/>
                    <a:pt x="642" y="1532"/>
                  </a:cubicBezTo>
                  <a:cubicBezTo>
                    <a:pt x="641" y="1532"/>
                    <a:pt x="641" y="1531"/>
                    <a:pt x="641" y="1530"/>
                  </a:cubicBezTo>
                  <a:cubicBezTo>
                    <a:pt x="641" y="1529"/>
                    <a:pt x="642" y="1528"/>
                    <a:pt x="642" y="1527"/>
                  </a:cubicBezTo>
                  <a:cubicBezTo>
                    <a:pt x="642" y="1524"/>
                    <a:pt x="644" y="1520"/>
                    <a:pt x="645" y="1518"/>
                  </a:cubicBezTo>
                  <a:cubicBezTo>
                    <a:pt x="647" y="1509"/>
                    <a:pt x="649" y="1498"/>
                    <a:pt x="654" y="1490"/>
                  </a:cubicBezTo>
                  <a:cubicBezTo>
                    <a:pt x="654" y="1489"/>
                    <a:pt x="654" y="1489"/>
                    <a:pt x="654" y="1489"/>
                  </a:cubicBezTo>
                  <a:cubicBezTo>
                    <a:pt x="655" y="1486"/>
                    <a:pt x="657" y="1483"/>
                    <a:pt x="659" y="1481"/>
                  </a:cubicBezTo>
                  <a:cubicBezTo>
                    <a:pt x="661" y="1480"/>
                    <a:pt x="662" y="1479"/>
                    <a:pt x="664" y="1478"/>
                  </a:cubicBezTo>
                  <a:cubicBezTo>
                    <a:pt x="669" y="1474"/>
                    <a:pt x="675" y="1472"/>
                    <a:pt x="682" y="1471"/>
                  </a:cubicBezTo>
                  <a:cubicBezTo>
                    <a:pt x="683" y="1471"/>
                    <a:pt x="683" y="1471"/>
                    <a:pt x="684" y="1471"/>
                  </a:cubicBezTo>
                  <a:cubicBezTo>
                    <a:pt x="688" y="1470"/>
                    <a:pt x="694" y="1468"/>
                    <a:pt x="699" y="1468"/>
                  </a:cubicBezTo>
                  <a:cubicBezTo>
                    <a:pt x="706" y="1468"/>
                    <a:pt x="706" y="1468"/>
                    <a:pt x="706" y="1468"/>
                  </a:cubicBezTo>
                  <a:cubicBezTo>
                    <a:pt x="708" y="1468"/>
                    <a:pt x="712" y="1468"/>
                    <a:pt x="714" y="1468"/>
                  </a:cubicBezTo>
                  <a:cubicBezTo>
                    <a:pt x="729" y="1468"/>
                    <a:pt x="746" y="1468"/>
                    <a:pt x="761" y="1468"/>
                  </a:cubicBezTo>
                  <a:cubicBezTo>
                    <a:pt x="763" y="1468"/>
                    <a:pt x="765" y="1468"/>
                    <a:pt x="768" y="1468"/>
                  </a:cubicBezTo>
                  <a:cubicBezTo>
                    <a:pt x="770" y="1468"/>
                    <a:pt x="770" y="1468"/>
                    <a:pt x="770" y="1468"/>
                  </a:cubicBezTo>
                  <a:cubicBezTo>
                    <a:pt x="771" y="1468"/>
                    <a:pt x="771" y="1468"/>
                    <a:pt x="773" y="1468"/>
                  </a:cubicBezTo>
                  <a:cubicBezTo>
                    <a:pt x="775" y="1468"/>
                    <a:pt x="777" y="1468"/>
                    <a:pt x="779" y="1470"/>
                  </a:cubicBezTo>
                  <a:cubicBezTo>
                    <a:pt x="791" y="1471"/>
                    <a:pt x="805" y="1474"/>
                    <a:pt x="807" y="1484"/>
                  </a:cubicBezTo>
                  <a:cubicBezTo>
                    <a:pt x="807" y="1485"/>
                    <a:pt x="807" y="1485"/>
                    <a:pt x="807" y="1485"/>
                  </a:cubicBezTo>
                  <a:cubicBezTo>
                    <a:pt x="807" y="1485"/>
                    <a:pt x="807" y="1485"/>
                    <a:pt x="807" y="1486"/>
                  </a:cubicBezTo>
                  <a:cubicBezTo>
                    <a:pt x="808" y="1497"/>
                    <a:pt x="803" y="1513"/>
                    <a:pt x="800" y="1524"/>
                  </a:cubicBezTo>
                  <a:close/>
                  <a:moveTo>
                    <a:pt x="1038" y="1639"/>
                  </a:moveTo>
                  <a:cubicBezTo>
                    <a:pt x="1038" y="1645"/>
                    <a:pt x="1038" y="1652"/>
                    <a:pt x="1038" y="1659"/>
                  </a:cubicBezTo>
                  <a:cubicBezTo>
                    <a:pt x="1038" y="1662"/>
                    <a:pt x="1038" y="1662"/>
                    <a:pt x="1038" y="1662"/>
                  </a:cubicBezTo>
                  <a:cubicBezTo>
                    <a:pt x="1038" y="1665"/>
                    <a:pt x="1037" y="1670"/>
                    <a:pt x="1035" y="1673"/>
                  </a:cubicBezTo>
                  <a:cubicBezTo>
                    <a:pt x="1034" y="1674"/>
                    <a:pt x="1034" y="1674"/>
                    <a:pt x="1034" y="1674"/>
                  </a:cubicBezTo>
                  <a:cubicBezTo>
                    <a:pt x="1033" y="1675"/>
                    <a:pt x="1032" y="1676"/>
                    <a:pt x="1031" y="1677"/>
                  </a:cubicBezTo>
                  <a:cubicBezTo>
                    <a:pt x="1026" y="1682"/>
                    <a:pt x="1019" y="1685"/>
                    <a:pt x="1010" y="1687"/>
                  </a:cubicBezTo>
                  <a:cubicBezTo>
                    <a:pt x="1007" y="1688"/>
                    <a:pt x="1005" y="1688"/>
                    <a:pt x="1003" y="1688"/>
                  </a:cubicBezTo>
                  <a:cubicBezTo>
                    <a:pt x="1002" y="1688"/>
                    <a:pt x="1001" y="1688"/>
                    <a:pt x="1001" y="1689"/>
                  </a:cubicBezTo>
                  <a:cubicBezTo>
                    <a:pt x="998" y="1689"/>
                    <a:pt x="995" y="1689"/>
                    <a:pt x="993" y="1689"/>
                  </a:cubicBezTo>
                  <a:cubicBezTo>
                    <a:pt x="907" y="1689"/>
                    <a:pt x="907" y="1689"/>
                    <a:pt x="907" y="1689"/>
                  </a:cubicBezTo>
                  <a:cubicBezTo>
                    <a:pt x="897" y="1689"/>
                    <a:pt x="884" y="1687"/>
                    <a:pt x="875" y="1682"/>
                  </a:cubicBezTo>
                  <a:cubicBezTo>
                    <a:pt x="875" y="1681"/>
                    <a:pt x="875" y="1681"/>
                    <a:pt x="875" y="1681"/>
                  </a:cubicBezTo>
                  <a:cubicBezTo>
                    <a:pt x="874" y="1680"/>
                    <a:pt x="872" y="1679"/>
                    <a:pt x="870" y="1678"/>
                  </a:cubicBezTo>
                  <a:cubicBezTo>
                    <a:pt x="869" y="1677"/>
                    <a:pt x="868" y="1675"/>
                    <a:pt x="867" y="1674"/>
                  </a:cubicBezTo>
                  <a:cubicBezTo>
                    <a:pt x="867" y="1674"/>
                    <a:pt x="867" y="1674"/>
                    <a:pt x="867" y="1673"/>
                  </a:cubicBezTo>
                  <a:cubicBezTo>
                    <a:pt x="865" y="1670"/>
                    <a:pt x="864" y="1667"/>
                    <a:pt x="864" y="1662"/>
                  </a:cubicBezTo>
                  <a:cubicBezTo>
                    <a:pt x="865" y="1656"/>
                    <a:pt x="865" y="1656"/>
                    <a:pt x="865" y="1656"/>
                  </a:cubicBezTo>
                  <a:cubicBezTo>
                    <a:pt x="867" y="1643"/>
                    <a:pt x="868" y="1629"/>
                    <a:pt x="870" y="1616"/>
                  </a:cubicBezTo>
                  <a:cubicBezTo>
                    <a:pt x="870" y="1615"/>
                    <a:pt x="870" y="1615"/>
                    <a:pt x="870" y="1615"/>
                  </a:cubicBezTo>
                  <a:cubicBezTo>
                    <a:pt x="870" y="1615"/>
                    <a:pt x="870" y="1615"/>
                    <a:pt x="870" y="1614"/>
                  </a:cubicBezTo>
                  <a:cubicBezTo>
                    <a:pt x="875" y="1584"/>
                    <a:pt x="935" y="1591"/>
                    <a:pt x="957" y="1591"/>
                  </a:cubicBezTo>
                  <a:cubicBezTo>
                    <a:pt x="977" y="1591"/>
                    <a:pt x="1025" y="1585"/>
                    <a:pt x="1036" y="1608"/>
                  </a:cubicBezTo>
                  <a:cubicBezTo>
                    <a:pt x="1037" y="1610"/>
                    <a:pt x="1038" y="1612"/>
                    <a:pt x="1038" y="1615"/>
                  </a:cubicBezTo>
                  <a:cubicBezTo>
                    <a:pt x="1038" y="1639"/>
                    <a:pt x="1038" y="1639"/>
                    <a:pt x="1038" y="1639"/>
                  </a:cubicBezTo>
                  <a:close/>
                  <a:moveTo>
                    <a:pt x="1037" y="1524"/>
                  </a:moveTo>
                  <a:cubicBezTo>
                    <a:pt x="1037" y="1526"/>
                    <a:pt x="1037" y="1526"/>
                    <a:pt x="1037" y="1526"/>
                  </a:cubicBezTo>
                  <a:cubicBezTo>
                    <a:pt x="1037" y="1529"/>
                    <a:pt x="1036" y="1531"/>
                    <a:pt x="1035" y="1533"/>
                  </a:cubicBezTo>
                  <a:cubicBezTo>
                    <a:pt x="1024" y="1554"/>
                    <a:pt x="971" y="1549"/>
                    <a:pt x="952" y="1549"/>
                  </a:cubicBezTo>
                  <a:cubicBezTo>
                    <a:pt x="941" y="1549"/>
                    <a:pt x="930" y="1549"/>
                    <a:pt x="918" y="1549"/>
                  </a:cubicBezTo>
                  <a:cubicBezTo>
                    <a:pt x="908" y="1549"/>
                    <a:pt x="895" y="1547"/>
                    <a:pt x="885" y="1540"/>
                  </a:cubicBezTo>
                  <a:cubicBezTo>
                    <a:pt x="884" y="1539"/>
                    <a:pt x="884" y="1539"/>
                    <a:pt x="884" y="1539"/>
                  </a:cubicBezTo>
                  <a:cubicBezTo>
                    <a:pt x="883" y="1538"/>
                    <a:pt x="883" y="1538"/>
                    <a:pt x="883" y="1538"/>
                  </a:cubicBezTo>
                  <a:cubicBezTo>
                    <a:pt x="882" y="1537"/>
                    <a:pt x="882" y="1537"/>
                    <a:pt x="882" y="1536"/>
                  </a:cubicBezTo>
                  <a:cubicBezTo>
                    <a:pt x="882" y="1536"/>
                    <a:pt x="882" y="1536"/>
                    <a:pt x="881" y="1536"/>
                  </a:cubicBezTo>
                  <a:cubicBezTo>
                    <a:pt x="881" y="1534"/>
                    <a:pt x="880" y="1533"/>
                    <a:pt x="880" y="1532"/>
                  </a:cubicBezTo>
                  <a:cubicBezTo>
                    <a:pt x="879" y="1530"/>
                    <a:pt x="879" y="1529"/>
                    <a:pt x="879" y="1527"/>
                  </a:cubicBezTo>
                  <a:cubicBezTo>
                    <a:pt x="879" y="1525"/>
                    <a:pt x="879" y="1525"/>
                    <a:pt x="879" y="1525"/>
                  </a:cubicBezTo>
                  <a:cubicBezTo>
                    <a:pt x="880" y="1523"/>
                    <a:pt x="880" y="1520"/>
                    <a:pt x="880" y="1518"/>
                  </a:cubicBezTo>
                  <a:cubicBezTo>
                    <a:pt x="880" y="1517"/>
                    <a:pt x="880" y="1517"/>
                    <a:pt x="880" y="1517"/>
                  </a:cubicBezTo>
                  <a:cubicBezTo>
                    <a:pt x="881" y="1509"/>
                    <a:pt x="881" y="1499"/>
                    <a:pt x="883" y="1491"/>
                  </a:cubicBezTo>
                  <a:cubicBezTo>
                    <a:pt x="883" y="1488"/>
                    <a:pt x="883" y="1488"/>
                    <a:pt x="883" y="1488"/>
                  </a:cubicBezTo>
                  <a:cubicBezTo>
                    <a:pt x="884" y="1486"/>
                    <a:pt x="885" y="1483"/>
                    <a:pt x="887" y="1481"/>
                  </a:cubicBezTo>
                  <a:cubicBezTo>
                    <a:pt x="889" y="1479"/>
                    <a:pt x="891" y="1478"/>
                    <a:pt x="894" y="1476"/>
                  </a:cubicBezTo>
                  <a:cubicBezTo>
                    <a:pt x="895" y="1476"/>
                    <a:pt x="895" y="1475"/>
                    <a:pt x="896" y="1475"/>
                  </a:cubicBezTo>
                  <a:cubicBezTo>
                    <a:pt x="896" y="1475"/>
                    <a:pt x="897" y="1475"/>
                    <a:pt x="897" y="1474"/>
                  </a:cubicBezTo>
                  <a:cubicBezTo>
                    <a:pt x="898" y="1474"/>
                    <a:pt x="898" y="1474"/>
                    <a:pt x="898" y="1474"/>
                  </a:cubicBezTo>
                  <a:cubicBezTo>
                    <a:pt x="899" y="1473"/>
                    <a:pt x="901" y="1473"/>
                    <a:pt x="902" y="1472"/>
                  </a:cubicBezTo>
                  <a:cubicBezTo>
                    <a:pt x="903" y="1472"/>
                    <a:pt x="903" y="1472"/>
                    <a:pt x="904" y="1472"/>
                  </a:cubicBezTo>
                  <a:cubicBezTo>
                    <a:pt x="905" y="1471"/>
                    <a:pt x="907" y="1471"/>
                    <a:pt x="908" y="1471"/>
                  </a:cubicBezTo>
                  <a:cubicBezTo>
                    <a:pt x="909" y="1471"/>
                    <a:pt x="909" y="1470"/>
                    <a:pt x="910" y="1470"/>
                  </a:cubicBezTo>
                  <a:cubicBezTo>
                    <a:pt x="911" y="1470"/>
                    <a:pt x="912" y="1470"/>
                    <a:pt x="912" y="1470"/>
                  </a:cubicBezTo>
                  <a:cubicBezTo>
                    <a:pt x="916" y="1468"/>
                    <a:pt x="920" y="1468"/>
                    <a:pt x="925" y="1468"/>
                  </a:cubicBezTo>
                  <a:cubicBezTo>
                    <a:pt x="928" y="1468"/>
                    <a:pt x="928" y="1468"/>
                    <a:pt x="928" y="1468"/>
                  </a:cubicBezTo>
                  <a:cubicBezTo>
                    <a:pt x="932" y="1468"/>
                    <a:pt x="937" y="1468"/>
                    <a:pt x="941" y="1468"/>
                  </a:cubicBezTo>
                  <a:cubicBezTo>
                    <a:pt x="997" y="1468"/>
                    <a:pt x="997" y="1468"/>
                    <a:pt x="997" y="1468"/>
                  </a:cubicBezTo>
                  <a:cubicBezTo>
                    <a:pt x="998" y="1468"/>
                    <a:pt x="999" y="1468"/>
                    <a:pt x="1001" y="1468"/>
                  </a:cubicBezTo>
                  <a:cubicBezTo>
                    <a:pt x="1002" y="1468"/>
                    <a:pt x="1002" y="1468"/>
                    <a:pt x="1002" y="1468"/>
                  </a:cubicBezTo>
                  <a:cubicBezTo>
                    <a:pt x="1003" y="1468"/>
                    <a:pt x="1005" y="1468"/>
                    <a:pt x="1006" y="1468"/>
                  </a:cubicBezTo>
                  <a:cubicBezTo>
                    <a:pt x="1018" y="1470"/>
                    <a:pt x="1030" y="1473"/>
                    <a:pt x="1034" y="1483"/>
                  </a:cubicBezTo>
                  <a:cubicBezTo>
                    <a:pt x="1035" y="1483"/>
                    <a:pt x="1035" y="1484"/>
                    <a:pt x="1035" y="1485"/>
                  </a:cubicBezTo>
                  <a:cubicBezTo>
                    <a:pt x="1036" y="1485"/>
                    <a:pt x="1036" y="1485"/>
                    <a:pt x="1036" y="1485"/>
                  </a:cubicBezTo>
                  <a:cubicBezTo>
                    <a:pt x="1039" y="1497"/>
                    <a:pt x="1036" y="1512"/>
                    <a:pt x="1037" y="1524"/>
                  </a:cubicBezTo>
                  <a:close/>
                  <a:moveTo>
                    <a:pt x="231" y="1302"/>
                  </a:moveTo>
                  <a:cubicBezTo>
                    <a:pt x="172" y="1302"/>
                    <a:pt x="123" y="1254"/>
                    <a:pt x="123" y="1195"/>
                  </a:cubicBezTo>
                  <a:cubicBezTo>
                    <a:pt x="123" y="222"/>
                    <a:pt x="123" y="222"/>
                    <a:pt x="123" y="222"/>
                  </a:cubicBezTo>
                  <a:cubicBezTo>
                    <a:pt x="123" y="162"/>
                    <a:pt x="172" y="115"/>
                    <a:pt x="231" y="115"/>
                  </a:cubicBezTo>
                  <a:cubicBezTo>
                    <a:pt x="1818" y="115"/>
                    <a:pt x="1818" y="115"/>
                    <a:pt x="1818" y="115"/>
                  </a:cubicBezTo>
                  <a:cubicBezTo>
                    <a:pt x="1877" y="115"/>
                    <a:pt x="1925" y="162"/>
                    <a:pt x="1925" y="222"/>
                  </a:cubicBezTo>
                  <a:cubicBezTo>
                    <a:pt x="1925" y="1195"/>
                    <a:pt x="1925" y="1195"/>
                    <a:pt x="1925" y="1195"/>
                  </a:cubicBezTo>
                  <a:cubicBezTo>
                    <a:pt x="1925" y="1254"/>
                    <a:pt x="1877" y="1302"/>
                    <a:pt x="1818" y="1302"/>
                  </a:cubicBezTo>
                  <a:cubicBezTo>
                    <a:pt x="231" y="1302"/>
                    <a:pt x="231" y="1302"/>
                    <a:pt x="231" y="1302"/>
                  </a:cubicBezTo>
                  <a:close/>
                  <a:moveTo>
                    <a:pt x="1883" y="1533"/>
                  </a:moveTo>
                  <a:cubicBezTo>
                    <a:pt x="1883" y="1536"/>
                    <a:pt x="1882" y="1538"/>
                    <a:pt x="1880" y="1540"/>
                  </a:cubicBezTo>
                  <a:cubicBezTo>
                    <a:pt x="1879" y="1540"/>
                    <a:pt x="1879" y="1540"/>
                    <a:pt x="1879" y="1540"/>
                  </a:cubicBezTo>
                  <a:cubicBezTo>
                    <a:pt x="1879" y="1541"/>
                    <a:pt x="1879" y="1541"/>
                    <a:pt x="1878" y="1541"/>
                  </a:cubicBezTo>
                  <a:cubicBezTo>
                    <a:pt x="1878" y="1541"/>
                    <a:pt x="1878" y="1541"/>
                    <a:pt x="1877" y="1542"/>
                  </a:cubicBezTo>
                  <a:cubicBezTo>
                    <a:pt x="1877" y="1542"/>
                    <a:pt x="1876" y="1542"/>
                    <a:pt x="1876" y="1543"/>
                  </a:cubicBezTo>
                  <a:cubicBezTo>
                    <a:pt x="1875" y="1543"/>
                    <a:pt x="1875" y="1543"/>
                    <a:pt x="1874" y="1543"/>
                  </a:cubicBezTo>
                  <a:cubicBezTo>
                    <a:pt x="1863" y="1548"/>
                    <a:pt x="1849" y="1547"/>
                    <a:pt x="1837" y="1547"/>
                  </a:cubicBezTo>
                  <a:cubicBezTo>
                    <a:pt x="1777" y="1547"/>
                    <a:pt x="1777" y="1547"/>
                    <a:pt x="1777" y="1547"/>
                  </a:cubicBezTo>
                  <a:cubicBezTo>
                    <a:pt x="1765" y="1547"/>
                    <a:pt x="1753" y="1545"/>
                    <a:pt x="1742" y="1540"/>
                  </a:cubicBezTo>
                  <a:cubicBezTo>
                    <a:pt x="1738" y="1538"/>
                    <a:pt x="1734" y="1536"/>
                    <a:pt x="1731" y="1533"/>
                  </a:cubicBezTo>
                  <a:cubicBezTo>
                    <a:pt x="1728" y="1530"/>
                    <a:pt x="1725" y="1528"/>
                    <a:pt x="1723" y="1525"/>
                  </a:cubicBezTo>
                  <a:cubicBezTo>
                    <a:pt x="1721" y="1520"/>
                    <a:pt x="1721" y="1520"/>
                    <a:pt x="1721" y="1520"/>
                  </a:cubicBezTo>
                  <a:cubicBezTo>
                    <a:pt x="1715" y="1509"/>
                    <a:pt x="1706" y="1498"/>
                    <a:pt x="1701" y="1486"/>
                  </a:cubicBezTo>
                  <a:cubicBezTo>
                    <a:pt x="1697" y="1478"/>
                    <a:pt x="1701" y="1474"/>
                    <a:pt x="1708" y="1471"/>
                  </a:cubicBezTo>
                  <a:cubicBezTo>
                    <a:pt x="1710" y="1470"/>
                    <a:pt x="1712" y="1468"/>
                    <a:pt x="1715" y="1468"/>
                  </a:cubicBezTo>
                  <a:cubicBezTo>
                    <a:pt x="1719" y="1467"/>
                    <a:pt x="1724" y="1466"/>
                    <a:pt x="1729" y="1466"/>
                  </a:cubicBezTo>
                  <a:cubicBezTo>
                    <a:pt x="1737" y="1466"/>
                    <a:pt x="1737" y="1466"/>
                    <a:pt x="1737" y="1466"/>
                  </a:cubicBezTo>
                  <a:cubicBezTo>
                    <a:pt x="1754" y="1466"/>
                    <a:pt x="1769" y="1466"/>
                    <a:pt x="1785" y="1466"/>
                  </a:cubicBezTo>
                  <a:cubicBezTo>
                    <a:pt x="1786" y="1466"/>
                    <a:pt x="1786" y="1466"/>
                    <a:pt x="1786" y="1466"/>
                  </a:cubicBezTo>
                  <a:cubicBezTo>
                    <a:pt x="1801" y="1466"/>
                    <a:pt x="1801" y="1466"/>
                    <a:pt x="1801" y="1466"/>
                  </a:cubicBezTo>
                  <a:cubicBezTo>
                    <a:pt x="1807" y="1466"/>
                    <a:pt x="1813" y="1466"/>
                    <a:pt x="1818" y="1467"/>
                  </a:cubicBezTo>
                  <a:cubicBezTo>
                    <a:pt x="1821" y="1468"/>
                    <a:pt x="1825" y="1470"/>
                    <a:pt x="1828" y="1471"/>
                  </a:cubicBezTo>
                  <a:cubicBezTo>
                    <a:pt x="1829" y="1471"/>
                    <a:pt x="1829" y="1471"/>
                    <a:pt x="1830" y="1471"/>
                  </a:cubicBezTo>
                  <a:cubicBezTo>
                    <a:pt x="1830" y="1472"/>
                    <a:pt x="1830" y="1472"/>
                    <a:pt x="1831" y="1472"/>
                  </a:cubicBezTo>
                  <a:cubicBezTo>
                    <a:pt x="1832" y="1472"/>
                    <a:pt x="1832" y="1472"/>
                    <a:pt x="1832" y="1472"/>
                  </a:cubicBezTo>
                  <a:cubicBezTo>
                    <a:pt x="1838" y="1474"/>
                    <a:pt x="1842" y="1476"/>
                    <a:pt x="1846" y="1478"/>
                  </a:cubicBezTo>
                  <a:cubicBezTo>
                    <a:pt x="1849" y="1481"/>
                    <a:pt x="1852" y="1483"/>
                    <a:pt x="1854" y="1486"/>
                  </a:cubicBezTo>
                  <a:cubicBezTo>
                    <a:pt x="1867" y="1504"/>
                    <a:pt x="1867" y="1504"/>
                    <a:pt x="1867" y="1504"/>
                  </a:cubicBezTo>
                  <a:cubicBezTo>
                    <a:pt x="1870" y="1509"/>
                    <a:pt x="1877" y="1517"/>
                    <a:pt x="1880" y="1524"/>
                  </a:cubicBezTo>
                  <a:cubicBezTo>
                    <a:pt x="1882" y="1527"/>
                    <a:pt x="1883" y="1530"/>
                    <a:pt x="1883" y="1533"/>
                  </a:cubicBezTo>
                  <a:close/>
                  <a:moveTo>
                    <a:pt x="1121" y="1536"/>
                  </a:moveTo>
                  <a:cubicBezTo>
                    <a:pt x="1121" y="1536"/>
                    <a:pt x="1120" y="1536"/>
                    <a:pt x="1120" y="1534"/>
                  </a:cubicBezTo>
                  <a:cubicBezTo>
                    <a:pt x="1118" y="1532"/>
                    <a:pt x="1117" y="1529"/>
                    <a:pt x="1116" y="1526"/>
                  </a:cubicBezTo>
                  <a:cubicBezTo>
                    <a:pt x="1116" y="1523"/>
                    <a:pt x="1116" y="1523"/>
                    <a:pt x="1116" y="1523"/>
                  </a:cubicBezTo>
                  <a:cubicBezTo>
                    <a:pt x="1116" y="1521"/>
                    <a:pt x="1116" y="1519"/>
                    <a:pt x="1116" y="1517"/>
                  </a:cubicBezTo>
                  <a:cubicBezTo>
                    <a:pt x="1115" y="1509"/>
                    <a:pt x="1113" y="1499"/>
                    <a:pt x="1114" y="1490"/>
                  </a:cubicBezTo>
                  <a:cubicBezTo>
                    <a:pt x="1114" y="1488"/>
                    <a:pt x="1114" y="1488"/>
                    <a:pt x="1114" y="1488"/>
                  </a:cubicBezTo>
                  <a:cubicBezTo>
                    <a:pt x="1113" y="1485"/>
                    <a:pt x="1114" y="1482"/>
                    <a:pt x="1116" y="1480"/>
                  </a:cubicBezTo>
                  <a:cubicBezTo>
                    <a:pt x="1118" y="1478"/>
                    <a:pt x="1120" y="1476"/>
                    <a:pt x="1124" y="1474"/>
                  </a:cubicBezTo>
                  <a:cubicBezTo>
                    <a:pt x="1127" y="1472"/>
                    <a:pt x="1131" y="1471"/>
                    <a:pt x="1135" y="1470"/>
                  </a:cubicBezTo>
                  <a:cubicBezTo>
                    <a:pt x="1137" y="1470"/>
                    <a:pt x="1137" y="1470"/>
                    <a:pt x="1137" y="1470"/>
                  </a:cubicBezTo>
                  <a:cubicBezTo>
                    <a:pt x="1139" y="1468"/>
                    <a:pt x="1141" y="1468"/>
                    <a:pt x="1142" y="1468"/>
                  </a:cubicBezTo>
                  <a:cubicBezTo>
                    <a:pt x="1143" y="1468"/>
                    <a:pt x="1144" y="1468"/>
                    <a:pt x="1145" y="1468"/>
                  </a:cubicBezTo>
                  <a:cubicBezTo>
                    <a:pt x="1152" y="1467"/>
                    <a:pt x="1160" y="1467"/>
                    <a:pt x="1169" y="1467"/>
                  </a:cubicBezTo>
                  <a:cubicBezTo>
                    <a:pt x="1223" y="1467"/>
                    <a:pt x="1223" y="1467"/>
                    <a:pt x="1223" y="1467"/>
                  </a:cubicBezTo>
                  <a:cubicBezTo>
                    <a:pt x="1226" y="1467"/>
                    <a:pt x="1230" y="1467"/>
                    <a:pt x="1233" y="1468"/>
                  </a:cubicBezTo>
                  <a:cubicBezTo>
                    <a:pt x="1247" y="1470"/>
                    <a:pt x="1264" y="1474"/>
                    <a:pt x="1266" y="1487"/>
                  </a:cubicBezTo>
                  <a:cubicBezTo>
                    <a:pt x="1270" y="1499"/>
                    <a:pt x="1271" y="1512"/>
                    <a:pt x="1273" y="1524"/>
                  </a:cubicBezTo>
                  <a:cubicBezTo>
                    <a:pt x="1274" y="1526"/>
                    <a:pt x="1274" y="1526"/>
                    <a:pt x="1274" y="1526"/>
                  </a:cubicBezTo>
                  <a:cubicBezTo>
                    <a:pt x="1274" y="1528"/>
                    <a:pt x="1274" y="1531"/>
                    <a:pt x="1273" y="1533"/>
                  </a:cubicBezTo>
                  <a:cubicBezTo>
                    <a:pt x="1273" y="1533"/>
                    <a:pt x="1273" y="1534"/>
                    <a:pt x="1272" y="1534"/>
                  </a:cubicBezTo>
                  <a:cubicBezTo>
                    <a:pt x="1269" y="1541"/>
                    <a:pt x="1263" y="1544"/>
                    <a:pt x="1254" y="1546"/>
                  </a:cubicBezTo>
                  <a:cubicBezTo>
                    <a:pt x="1253" y="1546"/>
                    <a:pt x="1253" y="1546"/>
                    <a:pt x="1252" y="1546"/>
                  </a:cubicBezTo>
                  <a:cubicBezTo>
                    <a:pt x="1251" y="1547"/>
                    <a:pt x="1251" y="1547"/>
                    <a:pt x="1250" y="1547"/>
                  </a:cubicBezTo>
                  <a:cubicBezTo>
                    <a:pt x="1249" y="1547"/>
                    <a:pt x="1249" y="1547"/>
                    <a:pt x="1248" y="1547"/>
                  </a:cubicBezTo>
                  <a:cubicBezTo>
                    <a:pt x="1247" y="1547"/>
                    <a:pt x="1245" y="1548"/>
                    <a:pt x="1244" y="1548"/>
                  </a:cubicBezTo>
                  <a:cubicBezTo>
                    <a:pt x="1225" y="1550"/>
                    <a:pt x="1204" y="1548"/>
                    <a:pt x="1194" y="1548"/>
                  </a:cubicBezTo>
                  <a:cubicBezTo>
                    <a:pt x="1159" y="1548"/>
                    <a:pt x="1159" y="1548"/>
                    <a:pt x="1159" y="1548"/>
                  </a:cubicBezTo>
                  <a:cubicBezTo>
                    <a:pt x="1156" y="1548"/>
                    <a:pt x="1154" y="1548"/>
                    <a:pt x="1151" y="1548"/>
                  </a:cubicBezTo>
                  <a:cubicBezTo>
                    <a:pt x="1149" y="1548"/>
                    <a:pt x="1147" y="1547"/>
                    <a:pt x="1145" y="1547"/>
                  </a:cubicBezTo>
                  <a:cubicBezTo>
                    <a:pt x="1144" y="1547"/>
                    <a:pt x="1144" y="1547"/>
                    <a:pt x="1144" y="1547"/>
                  </a:cubicBezTo>
                  <a:cubicBezTo>
                    <a:pt x="1143" y="1547"/>
                    <a:pt x="1143" y="1547"/>
                    <a:pt x="1143" y="1547"/>
                  </a:cubicBezTo>
                  <a:cubicBezTo>
                    <a:pt x="1141" y="1546"/>
                    <a:pt x="1139" y="1546"/>
                    <a:pt x="1137" y="1545"/>
                  </a:cubicBezTo>
                  <a:cubicBezTo>
                    <a:pt x="1135" y="1545"/>
                    <a:pt x="1135" y="1544"/>
                    <a:pt x="1134" y="1544"/>
                  </a:cubicBezTo>
                  <a:cubicBezTo>
                    <a:pt x="1132" y="1543"/>
                    <a:pt x="1131" y="1543"/>
                    <a:pt x="1129" y="1542"/>
                  </a:cubicBezTo>
                  <a:cubicBezTo>
                    <a:pt x="1127" y="1541"/>
                    <a:pt x="1125" y="1539"/>
                    <a:pt x="1123" y="1538"/>
                  </a:cubicBezTo>
                  <a:cubicBezTo>
                    <a:pt x="1122" y="1537"/>
                    <a:pt x="1122" y="1537"/>
                    <a:pt x="1122" y="1537"/>
                  </a:cubicBezTo>
                  <a:lnTo>
                    <a:pt x="1121" y="1536"/>
                  </a:lnTo>
                  <a:close/>
                  <a:moveTo>
                    <a:pt x="1131" y="1673"/>
                  </a:moveTo>
                  <a:cubicBezTo>
                    <a:pt x="1128" y="1669"/>
                    <a:pt x="1127" y="1665"/>
                    <a:pt x="1126" y="1662"/>
                  </a:cubicBezTo>
                  <a:cubicBezTo>
                    <a:pt x="1126" y="1657"/>
                    <a:pt x="1126" y="1657"/>
                    <a:pt x="1126" y="1657"/>
                  </a:cubicBezTo>
                  <a:cubicBezTo>
                    <a:pt x="1125" y="1643"/>
                    <a:pt x="1124" y="1629"/>
                    <a:pt x="1123" y="1616"/>
                  </a:cubicBezTo>
                  <a:cubicBezTo>
                    <a:pt x="1123" y="1615"/>
                    <a:pt x="1123" y="1615"/>
                    <a:pt x="1123" y="1615"/>
                  </a:cubicBezTo>
                  <a:cubicBezTo>
                    <a:pt x="1123" y="1614"/>
                    <a:pt x="1123" y="1613"/>
                    <a:pt x="1123" y="1612"/>
                  </a:cubicBezTo>
                  <a:cubicBezTo>
                    <a:pt x="1126" y="1583"/>
                    <a:pt x="1188" y="1590"/>
                    <a:pt x="1208" y="1590"/>
                  </a:cubicBezTo>
                  <a:cubicBezTo>
                    <a:pt x="1231" y="1590"/>
                    <a:pt x="1275" y="1585"/>
                    <a:pt x="1288" y="1608"/>
                  </a:cubicBezTo>
                  <a:cubicBezTo>
                    <a:pt x="1290" y="1610"/>
                    <a:pt x="1292" y="1612"/>
                    <a:pt x="1292" y="1614"/>
                  </a:cubicBezTo>
                  <a:cubicBezTo>
                    <a:pt x="1293" y="1617"/>
                    <a:pt x="1293" y="1617"/>
                    <a:pt x="1293" y="1617"/>
                  </a:cubicBezTo>
                  <a:cubicBezTo>
                    <a:pt x="1294" y="1624"/>
                    <a:pt x="1295" y="1630"/>
                    <a:pt x="1297" y="1638"/>
                  </a:cubicBezTo>
                  <a:cubicBezTo>
                    <a:pt x="1301" y="1661"/>
                    <a:pt x="1301" y="1661"/>
                    <a:pt x="1301" y="1661"/>
                  </a:cubicBezTo>
                  <a:cubicBezTo>
                    <a:pt x="1302" y="1665"/>
                    <a:pt x="1301" y="1669"/>
                    <a:pt x="1300" y="1672"/>
                  </a:cubicBezTo>
                  <a:cubicBezTo>
                    <a:pt x="1299" y="1674"/>
                    <a:pt x="1297" y="1676"/>
                    <a:pt x="1295" y="1678"/>
                  </a:cubicBezTo>
                  <a:cubicBezTo>
                    <a:pt x="1295" y="1678"/>
                    <a:pt x="1294" y="1679"/>
                    <a:pt x="1293" y="1680"/>
                  </a:cubicBezTo>
                  <a:cubicBezTo>
                    <a:pt x="1293" y="1680"/>
                    <a:pt x="1292" y="1680"/>
                    <a:pt x="1292" y="1681"/>
                  </a:cubicBezTo>
                  <a:cubicBezTo>
                    <a:pt x="1291" y="1681"/>
                    <a:pt x="1291" y="1681"/>
                    <a:pt x="1291" y="1681"/>
                  </a:cubicBezTo>
                  <a:cubicBezTo>
                    <a:pt x="1290" y="1682"/>
                    <a:pt x="1288" y="1682"/>
                    <a:pt x="1286" y="1683"/>
                  </a:cubicBezTo>
                  <a:cubicBezTo>
                    <a:pt x="1285" y="1684"/>
                    <a:pt x="1284" y="1684"/>
                    <a:pt x="1283" y="1685"/>
                  </a:cubicBezTo>
                  <a:cubicBezTo>
                    <a:pt x="1282" y="1685"/>
                    <a:pt x="1281" y="1685"/>
                    <a:pt x="1281" y="1685"/>
                  </a:cubicBezTo>
                  <a:cubicBezTo>
                    <a:pt x="1280" y="1686"/>
                    <a:pt x="1279" y="1686"/>
                    <a:pt x="1278" y="1686"/>
                  </a:cubicBezTo>
                  <a:cubicBezTo>
                    <a:pt x="1277" y="1686"/>
                    <a:pt x="1276" y="1687"/>
                    <a:pt x="1275" y="1687"/>
                  </a:cubicBezTo>
                  <a:cubicBezTo>
                    <a:pt x="1274" y="1687"/>
                    <a:pt x="1274" y="1687"/>
                    <a:pt x="1274" y="1687"/>
                  </a:cubicBezTo>
                  <a:cubicBezTo>
                    <a:pt x="1272" y="1687"/>
                    <a:pt x="1270" y="1688"/>
                    <a:pt x="1268" y="1688"/>
                  </a:cubicBezTo>
                  <a:cubicBezTo>
                    <a:pt x="1265" y="1688"/>
                    <a:pt x="1263" y="1688"/>
                    <a:pt x="1261" y="1688"/>
                  </a:cubicBezTo>
                  <a:cubicBezTo>
                    <a:pt x="1260" y="1688"/>
                    <a:pt x="1260" y="1688"/>
                    <a:pt x="1260" y="1688"/>
                  </a:cubicBezTo>
                  <a:cubicBezTo>
                    <a:pt x="1232" y="1688"/>
                    <a:pt x="1204" y="1688"/>
                    <a:pt x="1175" y="1689"/>
                  </a:cubicBezTo>
                  <a:cubicBezTo>
                    <a:pt x="1172" y="1689"/>
                    <a:pt x="1169" y="1688"/>
                    <a:pt x="1166" y="1688"/>
                  </a:cubicBezTo>
                  <a:cubicBezTo>
                    <a:pt x="1165" y="1688"/>
                    <a:pt x="1164" y="1688"/>
                    <a:pt x="1164" y="1688"/>
                  </a:cubicBezTo>
                  <a:cubicBezTo>
                    <a:pt x="1161" y="1687"/>
                    <a:pt x="1159" y="1687"/>
                    <a:pt x="1157" y="1687"/>
                  </a:cubicBezTo>
                  <a:cubicBezTo>
                    <a:pt x="1156" y="1686"/>
                    <a:pt x="1156" y="1686"/>
                    <a:pt x="1156" y="1686"/>
                  </a:cubicBezTo>
                  <a:cubicBezTo>
                    <a:pt x="1153" y="1686"/>
                    <a:pt x="1151" y="1685"/>
                    <a:pt x="1149" y="1684"/>
                  </a:cubicBezTo>
                  <a:cubicBezTo>
                    <a:pt x="1148" y="1684"/>
                    <a:pt x="1147" y="1683"/>
                    <a:pt x="1147" y="1683"/>
                  </a:cubicBezTo>
                  <a:cubicBezTo>
                    <a:pt x="1145" y="1683"/>
                    <a:pt x="1144" y="1682"/>
                    <a:pt x="1143" y="1681"/>
                  </a:cubicBezTo>
                  <a:cubicBezTo>
                    <a:pt x="1142" y="1681"/>
                    <a:pt x="1142" y="1681"/>
                    <a:pt x="1142" y="1681"/>
                  </a:cubicBezTo>
                  <a:cubicBezTo>
                    <a:pt x="1138" y="1679"/>
                    <a:pt x="1133" y="1676"/>
                    <a:pt x="1131" y="1673"/>
                  </a:cubicBezTo>
                  <a:close/>
                  <a:moveTo>
                    <a:pt x="1333" y="1839"/>
                  </a:moveTo>
                  <a:cubicBezTo>
                    <a:pt x="1331" y="1843"/>
                    <a:pt x="1328" y="1846"/>
                    <a:pt x="1324" y="1849"/>
                  </a:cubicBezTo>
                  <a:cubicBezTo>
                    <a:pt x="1320" y="1852"/>
                    <a:pt x="1315" y="1855"/>
                    <a:pt x="1309" y="1856"/>
                  </a:cubicBezTo>
                  <a:cubicBezTo>
                    <a:pt x="1303" y="1858"/>
                    <a:pt x="1297" y="1859"/>
                    <a:pt x="1290" y="1859"/>
                  </a:cubicBezTo>
                  <a:cubicBezTo>
                    <a:pt x="1271" y="1859"/>
                    <a:pt x="1271" y="1859"/>
                    <a:pt x="1271" y="1859"/>
                  </a:cubicBezTo>
                  <a:cubicBezTo>
                    <a:pt x="1270" y="1859"/>
                    <a:pt x="1270" y="1859"/>
                    <a:pt x="1270" y="1859"/>
                  </a:cubicBezTo>
                  <a:cubicBezTo>
                    <a:pt x="1244" y="1859"/>
                    <a:pt x="1219" y="1859"/>
                    <a:pt x="1193" y="1859"/>
                  </a:cubicBezTo>
                  <a:cubicBezTo>
                    <a:pt x="1190" y="1859"/>
                    <a:pt x="1187" y="1859"/>
                    <a:pt x="1184" y="1859"/>
                  </a:cubicBezTo>
                  <a:cubicBezTo>
                    <a:pt x="1183" y="1859"/>
                    <a:pt x="1183" y="1859"/>
                    <a:pt x="1182" y="1859"/>
                  </a:cubicBezTo>
                  <a:cubicBezTo>
                    <a:pt x="1179" y="1858"/>
                    <a:pt x="1177" y="1858"/>
                    <a:pt x="1174" y="1857"/>
                  </a:cubicBezTo>
                  <a:cubicBezTo>
                    <a:pt x="1174" y="1857"/>
                    <a:pt x="1174" y="1857"/>
                    <a:pt x="1173" y="1857"/>
                  </a:cubicBezTo>
                  <a:cubicBezTo>
                    <a:pt x="1161" y="1854"/>
                    <a:pt x="1150" y="1848"/>
                    <a:pt x="1144" y="1839"/>
                  </a:cubicBezTo>
                  <a:cubicBezTo>
                    <a:pt x="1143" y="1838"/>
                    <a:pt x="1142" y="1836"/>
                    <a:pt x="1142" y="1834"/>
                  </a:cubicBezTo>
                  <a:cubicBezTo>
                    <a:pt x="1141" y="1832"/>
                    <a:pt x="1141" y="1831"/>
                    <a:pt x="1141" y="1830"/>
                  </a:cubicBezTo>
                  <a:cubicBezTo>
                    <a:pt x="1140" y="1829"/>
                    <a:pt x="1140" y="1828"/>
                    <a:pt x="1140" y="1827"/>
                  </a:cubicBezTo>
                  <a:cubicBezTo>
                    <a:pt x="1140" y="1826"/>
                    <a:pt x="1140" y="1826"/>
                    <a:pt x="1140" y="1826"/>
                  </a:cubicBezTo>
                  <a:cubicBezTo>
                    <a:pt x="1139" y="1824"/>
                    <a:pt x="1139" y="1824"/>
                    <a:pt x="1139" y="1824"/>
                  </a:cubicBezTo>
                  <a:cubicBezTo>
                    <a:pt x="1138" y="1811"/>
                    <a:pt x="1137" y="1796"/>
                    <a:pt x="1135" y="1782"/>
                  </a:cubicBezTo>
                  <a:cubicBezTo>
                    <a:pt x="1135" y="1779"/>
                    <a:pt x="1135" y="1777"/>
                    <a:pt x="1135" y="1775"/>
                  </a:cubicBezTo>
                  <a:cubicBezTo>
                    <a:pt x="1134" y="1768"/>
                    <a:pt x="1134" y="1768"/>
                    <a:pt x="1134" y="1768"/>
                  </a:cubicBezTo>
                  <a:cubicBezTo>
                    <a:pt x="1134" y="1766"/>
                    <a:pt x="1134" y="1766"/>
                    <a:pt x="1134" y="1766"/>
                  </a:cubicBezTo>
                  <a:cubicBezTo>
                    <a:pt x="1134" y="1764"/>
                    <a:pt x="1134" y="1763"/>
                    <a:pt x="1135" y="1762"/>
                  </a:cubicBezTo>
                  <a:cubicBezTo>
                    <a:pt x="1135" y="1761"/>
                    <a:pt x="1135" y="1760"/>
                    <a:pt x="1135" y="1760"/>
                  </a:cubicBezTo>
                  <a:cubicBezTo>
                    <a:pt x="1137" y="1759"/>
                    <a:pt x="1137" y="1758"/>
                    <a:pt x="1137" y="1757"/>
                  </a:cubicBezTo>
                  <a:cubicBezTo>
                    <a:pt x="1138" y="1756"/>
                    <a:pt x="1138" y="1756"/>
                    <a:pt x="1138" y="1755"/>
                  </a:cubicBezTo>
                  <a:cubicBezTo>
                    <a:pt x="1139" y="1753"/>
                    <a:pt x="1140" y="1752"/>
                    <a:pt x="1141" y="1751"/>
                  </a:cubicBezTo>
                  <a:cubicBezTo>
                    <a:pt x="1142" y="1750"/>
                    <a:pt x="1143" y="1750"/>
                    <a:pt x="1143" y="1749"/>
                  </a:cubicBezTo>
                  <a:cubicBezTo>
                    <a:pt x="1144" y="1748"/>
                    <a:pt x="1145" y="1748"/>
                    <a:pt x="1146" y="1747"/>
                  </a:cubicBezTo>
                  <a:cubicBezTo>
                    <a:pt x="1147" y="1747"/>
                    <a:pt x="1147" y="1746"/>
                    <a:pt x="1147" y="1746"/>
                  </a:cubicBezTo>
                  <a:cubicBezTo>
                    <a:pt x="1148" y="1746"/>
                    <a:pt x="1148" y="1746"/>
                    <a:pt x="1148" y="1746"/>
                  </a:cubicBezTo>
                  <a:cubicBezTo>
                    <a:pt x="1150" y="1745"/>
                    <a:pt x="1151" y="1744"/>
                    <a:pt x="1153" y="1743"/>
                  </a:cubicBezTo>
                  <a:cubicBezTo>
                    <a:pt x="1154" y="1743"/>
                    <a:pt x="1154" y="1742"/>
                    <a:pt x="1154" y="1742"/>
                  </a:cubicBezTo>
                  <a:cubicBezTo>
                    <a:pt x="1155" y="1742"/>
                    <a:pt x="1155" y="1742"/>
                    <a:pt x="1155" y="1742"/>
                  </a:cubicBezTo>
                  <a:cubicBezTo>
                    <a:pt x="1156" y="1742"/>
                    <a:pt x="1156" y="1742"/>
                    <a:pt x="1157" y="1741"/>
                  </a:cubicBezTo>
                  <a:cubicBezTo>
                    <a:pt x="1158" y="1741"/>
                    <a:pt x="1160" y="1740"/>
                    <a:pt x="1161" y="1740"/>
                  </a:cubicBezTo>
                  <a:cubicBezTo>
                    <a:pt x="1162" y="1740"/>
                    <a:pt x="1163" y="1739"/>
                    <a:pt x="1164" y="1739"/>
                  </a:cubicBezTo>
                  <a:cubicBezTo>
                    <a:pt x="1165" y="1739"/>
                    <a:pt x="1166" y="1739"/>
                    <a:pt x="1166" y="1739"/>
                  </a:cubicBezTo>
                  <a:cubicBezTo>
                    <a:pt x="1170" y="1738"/>
                    <a:pt x="1173" y="1738"/>
                    <a:pt x="1176" y="1738"/>
                  </a:cubicBezTo>
                  <a:cubicBezTo>
                    <a:pt x="1177" y="1738"/>
                    <a:pt x="1177" y="1738"/>
                    <a:pt x="1177" y="1738"/>
                  </a:cubicBezTo>
                  <a:cubicBezTo>
                    <a:pt x="1178" y="1738"/>
                    <a:pt x="1179" y="1738"/>
                    <a:pt x="1180" y="1738"/>
                  </a:cubicBezTo>
                  <a:cubicBezTo>
                    <a:pt x="1184" y="1738"/>
                    <a:pt x="1184" y="1738"/>
                    <a:pt x="1184" y="1738"/>
                  </a:cubicBezTo>
                  <a:cubicBezTo>
                    <a:pt x="1189" y="1737"/>
                    <a:pt x="1193" y="1737"/>
                    <a:pt x="1198" y="1737"/>
                  </a:cubicBezTo>
                  <a:cubicBezTo>
                    <a:pt x="1202" y="1737"/>
                    <a:pt x="1206" y="1737"/>
                    <a:pt x="1209" y="1737"/>
                  </a:cubicBezTo>
                  <a:cubicBezTo>
                    <a:pt x="1246" y="1737"/>
                    <a:pt x="1246" y="1737"/>
                    <a:pt x="1246" y="1737"/>
                  </a:cubicBezTo>
                  <a:cubicBezTo>
                    <a:pt x="1256" y="1737"/>
                    <a:pt x="1267" y="1737"/>
                    <a:pt x="1276" y="1738"/>
                  </a:cubicBezTo>
                  <a:cubicBezTo>
                    <a:pt x="1278" y="1738"/>
                    <a:pt x="1279" y="1738"/>
                    <a:pt x="1281" y="1738"/>
                  </a:cubicBezTo>
                  <a:cubicBezTo>
                    <a:pt x="1282" y="1739"/>
                    <a:pt x="1283" y="1739"/>
                    <a:pt x="1284" y="1739"/>
                  </a:cubicBezTo>
                  <a:cubicBezTo>
                    <a:pt x="1284" y="1739"/>
                    <a:pt x="1285" y="1739"/>
                    <a:pt x="1286" y="1739"/>
                  </a:cubicBezTo>
                  <a:cubicBezTo>
                    <a:pt x="1286" y="1739"/>
                    <a:pt x="1287" y="1739"/>
                    <a:pt x="1287" y="1740"/>
                  </a:cubicBezTo>
                  <a:cubicBezTo>
                    <a:pt x="1288" y="1740"/>
                    <a:pt x="1288" y="1740"/>
                    <a:pt x="1290" y="1740"/>
                  </a:cubicBezTo>
                  <a:cubicBezTo>
                    <a:pt x="1291" y="1740"/>
                    <a:pt x="1293" y="1741"/>
                    <a:pt x="1295" y="1742"/>
                  </a:cubicBezTo>
                  <a:cubicBezTo>
                    <a:pt x="1296" y="1742"/>
                    <a:pt x="1297" y="1742"/>
                    <a:pt x="1298" y="1743"/>
                  </a:cubicBezTo>
                  <a:cubicBezTo>
                    <a:pt x="1299" y="1743"/>
                    <a:pt x="1299" y="1743"/>
                    <a:pt x="1300" y="1744"/>
                  </a:cubicBezTo>
                  <a:cubicBezTo>
                    <a:pt x="1302" y="1744"/>
                    <a:pt x="1303" y="1745"/>
                    <a:pt x="1304" y="1746"/>
                  </a:cubicBezTo>
                  <a:cubicBezTo>
                    <a:pt x="1309" y="1748"/>
                    <a:pt x="1313" y="1751"/>
                    <a:pt x="1316" y="1755"/>
                  </a:cubicBezTo>
                  <a:cubicBezTo>
                    <a:pt x="1320" y="1758"/>
                    <a:pt x="1322" y="1762"/>
                    <a:pt x="1323" y="1766"/>
                  </a:cubicBezTo>
                  <a:cubicBezTo>
                    <a:pt x="1328" y="1790"/>
                    <a:pt x="1328" y="1790"/>
                    <a:pt x="1328" y="1790"/>
                  </a:cubicBezTo>
                  <a:cubicBezTo>
                    <a:pt x="1329" y="1801"/>
                    <a:pt x="1331" y="1810"/>
                    <a:pt x="1333" y="1819"/>
                  </a:cubicBezTo>
                  <a:cubicBezTo>
                    <a:pt x="1334" y="1825"/>
                    <a:pt x="1334" y="1825"/>
                    <a:pt x="1334" y="1825"/>
                  </a:cubicBezTo>
                  <a:cubicBezTo>
                    <a:pt x="1335" y="1830"/>
                    <a:pt x="1335" y="1835"/>
                    <a:pt x="1333" y="1839"/>
                  </a:cubicBezTo>
                  <a:close/>
                  <a:moveTo>
                    <a:pt x="1493" y="1533"/>
                  </a:moveTo>
                  <a:cubicBezTo>
                    <a:pt x="1490" y="1531"/>
                    <a:pt x="1487" y="1528"/>
                    <a:pt x="1486" y="1525"/>
                  </a:cubicBezTo>
                  <a:cubicBezTo>
                    <a:pt x="1484" y="1520"/>
                    <a:pt x="1484" y="1520"/>
                    <a:pt x="1484" y="1520"/>
                  </a:cubicBezTo>
                  <a:cubicBezTo>
                    <a:pt x="1482" y="1513"/>
                    <a:pt x="1479" y="1506"/>
                    <a:pt x="1477" y="1498"/>
                  </a:cubicBezTo>
                  <a:cubicBezTo>
                    <a:pt x="1475" y="1494"/>
                    <a:pt x="1472" y="1489"/>
                    <a:pt x="1472" y="1484"/>
                  </a:cubicBezTo>
                  <a:cubicBezTo>
                    <a:pt x="1472" y="1484"/>
                    <a:pt x="1472" y="1483"/>
                    <a:pt x="1472" y="1482"/>
                  </a:cubicBezTo>
                  <a:cubicBezTo>
                    <a:pt x="1472" y="1481"/>
                    <a:pt x="1472" y="1481"/>
                    <a:pt x="1472" y="1481"/>
                  </a:cubicBezTo>
                  <a:cubicBezTo>
                    <a:pt x="1473" y="1480"/>
                    <a:pt x="1472" y="1480"/>
                    <a:pt x="1473" y="1479"/>
                  </a:cubicBezTo>
                  <a:cubicBezTo>
                    <a:pt x="1479" y="1465"/>
                    <a:pt x="1503" y="1467"/>
                    <a:pt x="1515" y="1467"/>
                  </a:cubicBezTo>
                  <a:cubicBezTo>
                    <a:pt x="1576" y="1466"/>
                    <a:pt x="1576" y="1466"/>
                    <a:pt x="1576" y="1466"/>
                  </a:cubicBezTo>
                  <a:cubicBezTo>
                    <a:pt x="1581" y="1466"/>
                    <a:pt x="1586" y="1467"/>
                    <a:pt x="1591" y="1468"/>
                  </a:cubicBezTo>
                  <a:cubicBezTo>
                    <a:pt x="1593" y="1468"/>
                    <a:pt x="1595" y="1468"/>
                    <a:pt x="1596" y="1470"/>
                  </a:cubicBezTo>
                  <a:cubicBezTo>
                    <a:pt x="1596" y="1470"/>
                    <a:pt x="1597" y="1470"/>
                    <a:pt x="1598" y="1470"/>
                  </a:cubicBezTo>
                  <a:cubicBezTo>
                    <a:pt x="1599" y="1470"/>
                    <a:pt x="1600" y="1471"/>
                    <a:pt x="1600" y="1471"/>
                  </a:cubicBezTo>
                  <a:cubicBezTo>
                    <a:pt x="1602" y="1471"/>
                    <a:pt x="1604" y="1472"/>
                    <a:pt x="1605" y="1473"/>
                  </a:cubicBezTo>
                  <a:cubicBezTo>
                    <a:pt x="1606" y="1473"/>
                    <a:pt x="1606" y="1473"/>
                    <a:pt x="1606" y="1473"/>
                  </a:cubicBezTo>
                  <a:cubicBezTo>
                    <a:pt x="1606" y="1473"/>
                    <a:pt x="1606" y="1473"/>
                    <a:pt x="1607" y="1473"/>
                  </a:cubicBezTo>
                  <a:cubicBezTo>
                    <a:pt x="1608" y="1474"/>
                    <a:pt x="1609" y="1474"/>
                    <a:pt x="1611" y="1475"/>
                  </a:cubicBezTo>
                  <a:cubicBezTo>
                    <a:pt x="1612" y="1476"/>
                    <a:pt x="1613" y="1476"/>
                    <a:pt x="1613" y="1476"/>
                  </a:cubicBezTo>
                  <a:cubicBezTo>
                    <a:pt x="1614" y="1477"/>
                    <a:pt x="1614" y="1477"/>
                    <a:pt x="1615" y="1477"/>
                  </a:cubicBezTo>
                  <a:cubicBezTo>
                    <a:pt x="1615" y="1478"/>
                    <a:pt x="1615" y="1478"/>
                    <a:pt x="1616" y="1478"/>
                  </a:cubicBezTo>
                  <a:cubicBezTo>
                    <a:pt x="1617" y="1479"/>
                    <a:pt x="1617" y="1479"/>
                    <a:pt x="1617" y="1479"/>
                  </a:cubicBezTo>
                  <a:cubicBezTo>
                    <a:pt x="1620" y="1481"/>
                    <a:pt x="1624" y="1484"/>
                    <a:pt x="1625" y="1487"/>
                  </a:cubicBezTo>
                  <a:cubicBezTo>
                    <a:pt x="1631" y="1495"/>
                    <a:pt x="1634" y="1506"/>
                    <a:pt x="1638" y="1514"/>
                  </a:cubicBezTo>
                  <a:cubicBezTo>
                    <a:pt x="1640" y="1519"/>
                    <a:pt x="1644" y="1523"/>
                    <a:pt x="1645" y="1528"/>
                  </a:cubicBezTo>
                  <a:cubicBezTo>
                    <a:pt x="1645" y="1529"/>
                    <a:pt x="1645" y="1529"/>
                    <a:pt x="1645" y="1529"/>
                  </a:cubicBezTo>
                  <a:cubicBezTo>
                    <a:pt x="1646" y="1539"/>
                    <a:pt x="1638" y="1543"/>
                    <a:pt x="1630" y="1545"/>
                  </a:cubicBezTo>
                  <a:cubicBezTo>
                    <a:pt x="1629" y="1545"/>
                    <a:pt x="1629" y="1545"/>
                    <a:pt x="1629" y="1546"/>
                  </a:cubicBezTo>
                  <a:cubicBezTo>
                    <a:pt x="1628" y="1546"/>
                    <a:pt x="1628" y="1546"/>
                    <a:pt x="1627" y="1546"/>
                  </a:cubicBezTo>
                  <a:cubicBezTo>
                    <a:pt x="1626" y="1546"/>
                    <a:pt x="1624" y="1546"/>
                    <a:pt x="1623" y="1547"/>
                  </a:cubicBezTo>
                  <a:cubicBezTo>
                    <a:pt x="1621" y="1547"/>
                    <a:pt x="1621" y="1547"/>
                    <a:pt x="1620" y="1547"/>
                  </a:cubicBezTo>
                  <a:cubicBezTo>
                    <a:pt x="1619" y="1547"/>
                    <a:pt x="1617" y="1547"/>
                    <a:pt x="1616" y="1547"/>
                  </a:cubicBezTo>
                  <a:cubicBezTo>
                    <a:pt x="1615" y="1547"/>
                    <a:pt x="1614" y="1547"/>
                    <a:pt x="1613" y="1547"/>
                  </a:cubicBezTo>
                  <a:cubicBezTo>
                    <a:pt x="1611" y="1547"/>
                    <a:pt x="1611" y="1547"/>
                    <a:pt x="1611" y="1547"/>
                  </a:cubicBezTo>
                  <a:cubicBezTo>
                    <a:pt x="1602" y="1547"/>
                    <a:pt x="1593" y="1547"/>
                    <a:pt x="1583" y="1547"/>
                  </a:cubicBezTo>
                  <a:cubicBezTo>
                    <a:pt x="1568" y="1547"/>
                    <a:pt x="1552" y="1547"/>
                    <a:pt x="1537" y="1547"/>
                  </a:cubicBezTo>
                  <a:cubicBezTo>
                    <a:pt x="1525" y="1547"/>
                    <a:pt x="1514" y="1546"/>
                    <a:pt x="1505" y="1541"/>
                  </a:cubicBezTo>
                  <a:cubicBezTo>
                    <a:pt x="1499" y="1539"/>
                    <a:pt x="1495" y="1537"/>
                    <a:pt x="1493" y="1533"/>
                  </a:cubicBezTo>
                  <a:close/>
                  <a:moveTo>
                    <a:pt x="1544" y="1672"/>
                  </a:moveTo>
                  <a:cubicBezTo>
                    <a:pt x="1541" y="1667"/>
                    <a:pt x="1538" y="1664"/>
                    <a:pt x="1537" y="1661"/>
                  </a:cubicBezTo>
                  <a:cubicBezTo>
                    <a:pt x="1528" y="1638"/>
                    <a:pt x="1528" y="1638"/>
                    <a:pt x="1528" y="1638"/>
                  </a:cubicBezTo>
                  <a:cubicBezTo>
                    <a:pt x="1525" y="1630"/>
                    <a:pt x="1523" y="1624"/>
                    <a:pt x="1520" y="1617"/>
                  </a:cubicBezTo>
                  <a:cubicBezTo>
                    <a:pt x="1519" y="1614"/>
                    <a:pt x="1519" y="1614"/>
                    <a:pt x="1519" y="1614"/>
                  </a:cubicBezTo>
                  <a:cubicBezTo>
                    <a:pt x="1518" y="1610"/>
                    <a:pt x="1518" y="1607"/>
                    <a:pt x="1519" y="1604"/>
                  </a:cubicBezTo>
                  <a:cubicBezTo>
                    <a:pt x="1520" y="1601"/>
                    <a:pt x="1521" y="1600"/>
                    <a:pt x="1523" y="1598"/>
                  </a:cubicBezTo>
                  <a:cubicBezTo>
                    <a:pt x="1523" y="1598"/>
                    <a:pt x="1523" y="1598"/>
                    <a:pt x="1524" y="1597"/>
                  </a:cubicBezTo>
                  <a:cubicBezTo>
                    <a:pt x="1525" y="1596"/>
                    <a:pt x="1525" y="1596"/>
                    <a:pt x="1525" y="1596"/>
                  </a:cubicBezTo>
                  <a:cubicBezTo>
                    <a:pt x="1528" y="1594"/>
                    <a:pt x="1533" y="1592"/>
                    <a:pt x="1537" y="1591"/>
                  </a:cubicBezTo>
                  <a:cubicBezTo>
                    <a:pt x="1541" y="1590"/>
                    <a:pt x="1545" y="1590"/>
                    <a:pt x="1549" y="1589"/>
                  </a:cubicBezTo>
                  <a:cubicBezTo>
                    <a:pt x="1566" y="1588"/>
                    <a:pt x="1583" y="1589"/>
                    <a:pt x="1591" y="1589"/>
                  </a:cubicBezTo>
                  <a:cubicBezTo>
                    <a:pt x="1620" y="1589"/>
                    <a:pt x="1671" y="1583"/>
                    <a:pt x="1688" y="1613"/>
                  </a:cubicBezTo>
                  <a:cubicBezTo>
                    <a:pt x="1688" y="1614"/>
                    <a:pt x="1688" y="1614"/>
                    <a:pt x="1688" y="1614"/>
                  </a:cubicBezTo>
                  <a:cubicBezTo>
                    <a:pt x="1694" y="1626"/>
                    <a:pt x="1700" y="1639"/>
                    <a:pt x="1706" y="1651"/>
                  </a:cubicBezTo>
                  <a:cubicBezTo>
                    <a:pt x="1708" y="1655"/>
                    <a:pt x="1711" y="1659"/>
                    <a:pt x="1712" y="1664"/>
                  </a:cubicBezTo>
                  <a:cubicBezTo>
                    <a:pt x="1712" y="1665"/>
                    <a:pt x="1712" y="1667"/>
                    <a:pt x="1712" y="1667"/>
                  </a:cubicBezTo>
                  <a:cubicBezTo>
                    <a:pt x="1712" y="1669"/>
                    <a:pt x="1712" y="1670"/>
                    <a:pt x="1712" y="1671"/>
                  </a:cubicBezTo>
                  <a:cubicBezTo>
                    <a:pt x="1712" y="1672"/>
                    <a:pt x="1712" y="1672"/>
                    <a:pt x="1712" y="1672"/>
                  </a:cubicBezTo>
                  <a:cubicBezTo>
                    <a:pt x="1712" y="1673"/>
                    <a:pt x="1711" y="1674"/>
                    <a:pt x="1710" y="1675"/>
                  </a:cubicBezTo>
                  <a:cubicBezTo>
                    <a:pt x="1710" y="1676"/>
                    <a:pt x="1710" y="1676"/>
                    <a:pt x="1710" y="1676"/>
                  </a:cubicBezTo>
                  <a:cubicBezTo>
                    <a:pt x="1709" y="1677"/>
                    <a:pt x="1708" y="1678"/>
                    <a:pt x="1707" y="1679"/>
                  </a:cubicBezTo>
                  <a:cubicBezTo>
                    <a:pt x="1706" y="1680"/>
                    <a:pt x="1706" y="1680"/>
                    <a:pt x="1706" y="1680"/>
                  </a:cubicBezTo>
                  <a:cubicBezTo>
                    <a:pt x="1705" y="1681"/>
                    <a:pt x="1704" y="1681"/>
                    <a:pt x="1704" y="1681"/>
                  </a:cubicBezTo>
                  <a:cubicBezTo>
                    <a:pt x="1701" y="1683"/>
                    <a:pt x="1699" y="1684"/>
                    <a:pt x="1695" y="1685"/>
                  </a:cubicBezTo>
                  <a:cubicBezTo>
                    <a:pt x="1695" y="1685"/>
                    <a:pt x="1694" y="1686"/>
                    <a:pt x="1693" y="1686"/>
                  </a:cubicBezTo>
                  <a:cubicBezTo>
                    <a:pt x="1691" y="1686"/>
                    <a:pt x="1690" y="1686"/>
                    <a:pt x="1689" y="1687"/>
                  </a:cubicBezTo>
                  <a:cubicBezTo>
                    <a:pt x="1688" y="1687"/>
                    <a:pt x="1688" y="1687"/>
                    <a:pt x="1687" y="1687"/>
                  </a:cubicBezTo>
                  <a:cubicBezTo>
                    <a:pt x="1686" y="1687"/>
                    <a:pt x="1686" y="1687"/>
                    <a:pt x="1686" y="1687"/>
                  </a:cubicBezTo>
                  <a:cubicBezTo>
                    <a:pt x="1656" y="1690"/>
                    <a:pt x="1624" y="1687"/>
                    <a:pt x="1593" y="1688"/>
                  </a:cubicBezTo>
                  <a:cubicBezTo>
                    <a:pt x="1589" y="1688"/>
                    <a:pt x="1586" y="1687"/>
                    <a:pt x="1583" y="1687"/>
                  </a:cubicBezTo>
                  <a:cubicBezTo>
                    <a:pt x="1572" y="1686"/>
                    <a:pt x="1560" y="1682"/>
                    <a:pt x="1551" y="1676"/>
                  </a:cubicBezTo>
                  <a:cubicBezTo>
                    <a:pt x="1548" y="1675"/>
                    <a:pt x="1546" y="1673"/>
                    <a:pt x="1544" y="1672"/>
                  </a:cubicBezTo>
                  <a:close/>
                  <a:moveTo>
                    <a:pt x="1795" y="1838"/>
                  </a:moveTo>
                  <a:cubicBezTo>
                    <a:pt x="1795" y="1839"/>
                    <a:pt x="1794" y="1839"/>
                    <a:pt x="1794" y="1840"/>
                  </a:cubicBezTo>
                  <a:cubicBezTo>
                    <a:pt x="1794" y="1841"/>
                    <a:pt x="1794" y="1841"/>
                    <a:pt x="1794" y="1842"/>
                  </a:cubicBezTo>
                  <a:cubicBezTo>
                    <a:pt x="1793" y="1843"/>
                    <a:pt x="1793" y="1844"/>
                    <a:pt x="1792" y="1845"/>
                  </a:cubicBezTo>
                  <a:cubicBezTo>
                    <a:pt x="1792" y="1845"/>
                    <a:pt x="1792" y="1845"/>
                    <a:pt x="1792" y="1846"/>
                  </a:cubicBezTo>
                  <a:cubicBezTo>
                    <a:pt x="1791" y="1846"/>
                    <a:pt x="1791" y="1847"/>
                    <a:pt x="1790" y="1847"/>
                  </a:cubicBezTo>
                  <a:cubicBezTo>
                    <a:pt x="1790" y="1847"/>
                    <a:pt x="1790" y="1848"/>
                    <a:pt x="1789" y="1848"/>
                  </a:cubicBezTo>
                  <a:cubicBezTo>
                    <a:pt x="1789" y="1848"/>
                    <a:pt x="1789" y="1848"/>
                    <a:pt x="1789" y="1849"/>
                  </a:cubicBezTo>
                  <a:cubicBezTo>
                    <a:pt x="1783" y="1854"/>
                    <a:pt x="1776" y="1856"/>
                    <a:pt x="1768" y="1857"/>
                  </a:cubicBezTo>
                  <a:cubicBezTo>
                    <a:pt x="1767" y="1857"/>
                    <a:pt x="1767" y="1857"/>
                    <a:pt x="1767" y="1857"/>
                  </a:cubicBezTo>
                  <a:cubicBezTo>
                    <a:pt x="1764" y="1858"/>
                    <a:pt x="1761" y="1858"/>
                    <a:pt x="1758" y="1858"/>
                  </a:cubicBezTo>
                  <a:cubicBezTo>
                    <a:pt x="1755" y="1858"/>
                    <a:pt x="1755" y="1858"/>
                    <a:pt x="1755" y="1858"/>
                  </a:cubicBezTo>
                  <a:cubicBezTo>
                    <a:pt x="1752" y="1858"/>
                    <a:pt x="1749" y="1858"/>
                    <a:pt x="1747" y="1858"/>
                  </a:cubicBezTo>
                  <a:cubicBezTo>
                    <a:pt x="1662" y="1858"/>
                    <a:pt x="1662" y="1858"/>
                    <a:pt x="1662" y="1858"/>
                  </a:cubicBezTo>
                  <a:cubicBezTo>
                    <a:pt x="1659" y="1858"/>
                    <a:pt x="1656" y="1858"/>
                    <a:pt x="1653" y="1858"/>
                  </a:cubicBezTo>
                  <a:cubicBezTo>
                    <a:pt x="1651" y="1857"/>
                    <a:pt x="1650" y="1857"/>
                    <a:pt x="1649" y="1857"/>
                  </a:cubicBezTo>
                  <a:cubicBezTo>
                    <a:pt x="1632" y="1855"/>
                    <a:pt x="1611" y="1847"/>
                    <a:pt x="1602" y="1831"/>
                  </a:cubicBezTo>
                  <a:cubicBezTo>
                    <a:pt x="1600" y="1829"/>
                    <a:pt x="1599" y="1827"/>
                    <a:pt x="1598" y="1825"/>
                  </a:cubicBezTo>
                  <a:cubicBezTo>
                    <a:pt x="1598" y="1824"/>
                    <a:pt x="1598" y="1824"/>
                    <a:pt x="1598" y="1824"/>
                  </a:cubicBezTo>
                  <a:cubicBezTo>
                    <a:pt x="1594" y="1812"/>
                    <a:pt x="1588" y="1801"/>
                    <a:pt x="1584" y="1788"/>
                  </a:cubicBezTo>
                  <a:cubicBezTo>
                    <a:pt x="1582" y="1782"/>
                    <a:pt x="1578" y="1774"/>
                    <a:pt x="1576" y="1766"/>
                  </a:cubicBezTo>
                  <a:cubicBezTo>
                    <a:pt x="1576" y="1765"/>
                    <a:pt x="1576" y="1765"/>
                    <a:pt x="1576" y="1765"/>
                  </a:cubicBezTo>
                  <a:cubicBezTo>
                    <a:pt x="1576" y="1765"/>
                    <a:pt x="1575" y="1764"/>
                    <a:pt x="1575" y="1763"/>
                  </a:cubicBezTo>
                  <a:cubicBezTo>
                    <a:pt x="1575" y="1760"/>
                    <a:pt x="1575" y="1757"/>
                    <a:pt x="1575" y="1754"/>
                  </a:cubicBezTo>
                  <a:cubicBezTo>
                    <a:pt x="1576" y="1752"/>
                    <a:pt x="1577" y="1751"/>
                    <a:pt x="1578" y="1749"/>
                  </a:cubicBezTo>
                  <a:cubicBezTo>
                    <a:pt x="1583" y="1741"/>
                    <a:pt x="1593" y="1738"/>
                    <a:pt x="1603" y="1737"/>
                  </a:cubicBezTo>
                  <a:cubicBezTo>
                    <a:pt x="1603" y="1737"/>
                    <a:pt x="1603" y="1737"/>
                    <a:pt x="1604" y="1737"/>
                  </a:cubicBezTo>
                  <a:cubicBezTo>
                    <a:pt x="1606" y="1737"/>
                    <a:pt x="1608" y="1737"/>
                    <a:pt x="1611" y="1737"/>
                  </a:cubicBezTo>
                  <a:cubicBezTo>
                    <a:pt x="1612" y="1736"/>
                    <a:pt x="1612" y="1736"/>
                    <a:pt x="1612" y="1736"/>
                  </a:cubicBezTo>
                  <a:cubicBezTo>
                    <a:pt x="1618" y="1736"/>
                    <a:pt x="1618" y="1736"/>
                    <a:pt x="1618" y="1736"/>
                  </a:cubicBezTo>
                  <a:cubicBezTo>
                    <a:pt x="1619" y="1736"/>
                    <a:pt x="1620" y="1736"/>
                    <a:pt x="1623" y="1736"/>
                  </a:cubicBezTo>
                  <a:cubicBezTo>
                    <a:pt x="1648" y="1736"/>
                    <a:pt x="1674" y="1736"/>
                    <a:pt x="1701" y="1736"/>
                  </a:cubicBezTo>
                  <a:cubicBezTo>
                    <a:pt x="1704" y="1736"/>
                    <a:pt x="1707" y="1736"/>
                    <a:pt x="1710" y="1737"/>
                  </a:cubicBezTo>
                  <a:cubicBezTo>
                    <a:pt x="1711" y="1737"/>
                    <a:pt x="1711" y="1737"/>
                    <a:pt x="1711" y="1737"/>
                  </a:cubicBezTo>
                  <a:cubicBezTo>
                    <a:pt x="1729" y="1739"/>
                    <a:pt x="1749" y="1746"/>
                    <a:pt x="1759" y="1759"/>
                  </a:cubicBezTo>
                  <a:cubicBezTo>
                    <a:pt x="1761" y="1761"/>
                    <a:pt x="1762" y="1763"/>
                    <a:pt x="1763" y="1765"/>
                  </a:cubicBezTo>
                  <a:cubicBezTo>
                    <a:pt x="1766" y="1771"/>
                    <a:pt x="1766" y="1771"/>
                    <a:pt x="1766" y="1771"/>
                  </a:cubicBezTo>
                  <a:cubicBezTo>
                    <a:pt x="1771" y="1781"/>
                    <a:pt x="1777" y="1791"/>
                    <a:pt x="1782" y="1803"/>
                  </a:cubicBezTo>
                  <a:cubicBezTo>
                    <a:pt x="1785" y="1809"/>
                    <a:pt x="1791" y="1817"/>
                    <a:pt x="1793" y="1826"/>
                  </a:cubicBezTo>
                  <a:cubicBezTo>
                    <a:pt x="1795" y="1830"/>
                    <a:pt x="1796" y="1834"/>
                    <a:pt x="1795" y="1838"/>
                  </a:cubicBezTo>
                  <a:close/>
                  <a:moveTo>
                    <a:pt x="1809" y="1671"/>
                  </a:moveTo>
                  <a:cubicBezTo>
                    <a:pt x="1805" y="1667"/>
                    <a:pt x="1801" y="1663"/>
                    <a:pt x="1799" y="1660"/>
                  </a:cubicBezTo>
                  <a:cubicBezTo>
                    <a:pt x="1797" y="1657"/>
                    <a:pt x="1797" y="1657"/>
                    <a:pt x="1797" y="1657"/>
                  </a:cubicBezTo>
                  <a:cubicBezTo>
                    <a:pt x="1790" y="1644"/>
                    <a:pt x="1783" y="1631"/>
                    <a:pt x="1776" y="1618"/>
                  </a:cubicBezTo>
                  <a:cubicBezTo>
                    <a:pt x="1772" y="1613"/>
                    <a:pt x="1772" y="1613"/>
                    <a:pt x="1772" y="1613"/>
                  </a:cubicBezTo>
                  <a:cubicBezTo>
                    <a:pt x="1770" y="1610"/>
                    <a:pt x="1770" y="1607"/>
                    <a:pt x="1770" y="1604"/>
                  </a:cubicBezTo>
                  <a:cubicBezTo>
                    <a:pt x="1771" y="1600"/>
                    <a:pt x="1772" y="1598"/>
                    <a:pt x="1776" y="1595"/>
                  </a:cubicBezTo>
                  <a:cubicBezTo>
                    <a:pt x="1779" y="1593"/>
                    <a:pt x="1782" y="1592"/>
                    <a:pt x="1786" y="1590"/>
                  </a:cubicBezTo>
                  <a:cubicBezTo>
                    <a:pt x="1791" y="1589"/>
                    <a:pt x="1796" y="1589"/>
                    <a:pt x="1802" y="1589"/>
                  </a:cubicBezTo>
                  <a:cubicBezTo>
                    <a:pt x="1803" y="1589"/>
                    <a:pt x="1803" y="1589"/>
                    <a:pt x="1803" y="1589"/>
                  </a:cubicBezTo>
                  <a:cubicBezTo>
                    <a:pt x="1816" y="1588"/>
                    <a:pt x="1830" y="1588"/>
                    <a:pt x="1838" y="1588"/>
                  </a:cubicBezTo>
                  <a:cubicBezTo>
                    <a:pt x="1870" y="1588"/>
                    <a:pt x="1920" y="1582"/>
                    <a:pt x="1941" y="1613"/>
                  </a:cubicBezTo>
                  <a:cubicBezTo>
                    <a:pt x="1948" y="1622"/>
                    <a:pt x="1954" y="1632"/>
                    <a:pt x="1962" y="1643"/>
                  </a:cubicBezTo>
                  <a:cubicBezTo>
                    <a:pt x="1965" y="1648"/>
                    <a:pt x="1971" y="1655"/>
                    <a:pt x="1974" y="1661"/>
                  </a:cubicBezTo>
                  <a:cubicBezTo>
                    <a:pt x="1976" y="1664"/>
                    <a:pt x="1977" y="1667"/>
                    <a:pt x="1977" y="1671"/>
                  </a:cubicBezTo>
                  <a:cubicBezTo>
                    <a:pt x="1977" y="1672"/>
                    <a:pt x="1976" y="1674"/>
                    <a:pt x="1975" y="1676"/>
                  </a:cubicBezTo>
                  <a:cubicBezTo>
                    <a:pt x="1975" y="1677"/>
                    <a:pt x="1974" y="1678"/>
                    <a:pt x="1973" y="1679"/>
                  </a:cubicBezTo>
                  <a:cubicBezTo>
                    <a:pt x="1972" y="1680"/>
                    <a:pt x="1972" y="1680"/>
                    <a:pt x="1971" y="1681"/>
                  </a:cubicBezTo>
                  <a:cubicBezTo>
                    <a:pt x="1970" y="1681"/>
                    <a:pt x="1970" y="1681"/>
                    <a:pt x="1970" y="1681"/>
                  </a:cubicBezTo>
                  <a:cubicBezTo>
                    <a:pt x="1969" y="1682"/>
                    <a:pt x="1968" y="1682"/>
                    <a:pt x="1967" y="1683"/>
                  </a:cubicBezTo>
                  <a:cubicBezTo>
                    <a:pt x="1966" y="1683"/>
                    <a:pt x="1964" y="1684"/>
                    <a:pt x="1963" y="1684"/>
                  </a:cubicBezTo>
                  <a:cubicBezTo>
                    <a:pt x="1963" y="1685"/>
                    <a:pt x="1963" y="1685"/>
                    <a:pt x="1963" y="1685"/>
                  </a:cubicBezTo>
                  <a:cubicBezTo>
                    <a:pt x="1962" y="1685"/>
                    <a:pt x="1962" y="1685"/>
                    <a:pt x="1962" y="1685"/>
                  </a:cubicBezTo>
                  <a:cubicBezTo>
                    <a:pt x="1947" y="1689"/>
                    <a:pt x="1925" y="1687"/>
                    <a:pt x="1911" y="1687"/>
                  </a:cubicBezTo>
                  <a:cubicBezTo>
                    <a:pt x="1894" y="1687"/>
                    <a:pt x="1877" y="1687"/>
                    <a:pt x="1860" y="1687"/>
                  </a:cubicBezTo>
                  <a:cubicBezTo>
                    <a:pt x="1845" y="1687"/>
                    <a:pt x="1827" y="1683"/>
                    <a:pt x="1814" y="1675"/>
                  </a:cubicBezTo>
                  <a:cubicBezTo>
                    <a:pt x="1812" y="1673"/>
                    <a:pt x="1811" y="1672"/>
                    <a:pt x="1809" y="1671"/>
                  </a:cubicBezTo>
                  <a:close/>
                  <a:moveTo>
                    <a:pt x="2088" y="1847"/>
                  </a:moveTo>
                  <a:cubicBezTo>
                    <a:pt x="2088" y="1847"/>
                    <a:pt x="2088" y="1847"/>
                    <a:pt x="2087" y="1847"/>
                  </a:cubicBezTo>
                  <a:cubicBezTo>
                    <a:pt x="2085" y="1850"/>
                    <a:pt x="2081" y="1853"/>
                    <a:pt x="2075" y="1854"/>
                  </a:cubicBezTo>
                  <a:cubicBezTo>
                    <a:pt x="2071" y="1856"/>
                    <a:pt x="2065" y="1857"/>
                    <a:pt x="2058" y="1857"/>
                  </a:cubicBezTo>
                  <a:cubicBezTo>
                    <a:pt x="2051" y="1857"/>
                    <a:pt x="2051" y="1857"/>
                    <a:pt x="2051" y="1857"/>
                  </a:cubicBezTo>
                  <a:cubicBezTo>
                    <a:pt x="2022" y="1857"/>
                    <a:pt x="1992" y="1857"/>
                    <a:pt x="1962" y="1857"/>
                  </a:cubicBezTo>
                  <a:cubicBezTo>
                    <a:pt x="1959" y="1857"/>
                    <a:pt x="1954" y="1857"/>
                    <a:pt x="1951" y="1857"/>
                  </a:cubicBezTo>
                  <a:cubicBezTo>
                    <a:pt x="1931" y="1855"/>
                    <a:pt x="1909" y="1846"/>
                    <a:pt x="1896" y="1830"/>
                  </a:cubicBezTo>
                  <a:cubicBezTo>
                    <a:pt x="1894" y="1828"/>
                    <a:pt x="1892" y="1826"/>
                    <a:pt x="1891" y="1824"/>
                  </a:cubicBezTo>
                  <a:cubicBezTo>
                    <a:pt x="1885" y="1813"/>
                    <a:pt x="1878" y="1802"/>
                    <a:pt x="1872" y="1790"/>
                  </a:cubicBezTo>
                  <a:cubicBezTo>
                    <a:pt x="1868" y="1782"/>
                    <a:pt x="1858" y="1770"/>
                    <a:pt x="1856" y="1759"/>
                  </a:cubicBezTo>
                  <a:cubicBezTo>
                    <a:pt x="1855" y="1758"/>
                    <a:pt x="1855" y="1757"/>
                    <a:pt x="1855" y="1756"/>
                  </a:cubicBezTo>
                  <a:cubicBezTo>
                    <a:pt x="1854" y="1746"/>
                    <a:pt x="1862" y="1741"/>
                    <a:pt x="1872" y="1738"/>
                  </a:cubicBezTo>
                  <a:cubicBezTo>
                    <a:pt x="1873" y="1738"/>
                    <a:pt x="1873" y="1738"/>
                    <a:pt x="1873" y="1738"/>
                  </a:cubicBezTo>
                  <a:cubicBezTo>
                    <a:pt x="1874" y="1738"/>
                    <a:pt x="1874" y="1738"/>
                    <a:pt x="1875" y="1737"/>
                  </a:cubicBezTo>
                  <a:cubicBezTo>
                    <a:pt x="1879" y="1736"/>
                    <a:pt x="1884" y="1736"/>
                    <a:pt x="1889" y="1736"/>
                  </a:cubicBezTo>
                  <a:cubicBezTo>
                    <a:pt x="1948" y="1736"/>
                    <a:pt x="1948" y="1736"/>
                    <a:pt x="1948" y="1736"/>
                  </a:cubicBezTo>
                  <a:cubicBezTo>
                    <a:pt x="1958" y="1736"/>
                    <a:pt x="1968" y="1736"/>
                    <a:pt x="1977" y="1736"/>
                  </a:cubicBezTo>
                  <a:cubicBezTo>
                    <a:pt x="1978" y="1736"/>
                    <a:pt x="1978" y="1736"/>
                    <a:pt x="1979" y="1736"/>
                  </a:cubicBezTo>
                  <a:cubicBezTo>
                    <a:pt x="1981" y="1736"/>
                    <a:pt x="1984" y="1736"/>
                    <a:pt x="1986" y="1736"/>
                  </a:cubicBezTo>
                  <a:cubicBezTo>
                    <a:pt x="1988" y="1736"/>
                    <a:pt x="1988" y="1736"/>
                    <a:pt x="1989" y="1736"/>
                  </a:cubicBezTo>
                  <a:cubicBezTo>
                    <a:pt x="2007" y="1738"/>
                    <a:pt x="2027" y="1745"/>
                    <a:pt x="2039" y="1758"/>
                  </a:cubicBezTo>
                  <a:cubicBezTo>
                    <a:pt x="2040" y="1758"/>
                    <a:pt x="2041" y="1759"/>
                    <a:pt x="2042" y="1760"/>
                  </a:cubicBezTo>
                  <a:cubicBezTo>
                    <a:pt x="2042" y="1761"/>
                    <a:pt x="2043" y="1761"/>
                    <a:pt x="2043" y="1762"/>
                  </a:cubicBezTo>
                  <a:cubicBezTo>
                    <a:pt x="2044" y="1763"/>
                    <a:pt x="2044" y="1763"/>
                    <a:pt x="2045" y="1764"/>
                  </a:cubicBezTo>
                  <a:cubicBezTo>
                    <a:pt x="2048" y="1766"/>
                    <a:pt x="2048" y="1766"/>
                    <a:pt x="2048" y="1766"/>
                  </a:cubicBezTo>
                  <a:cubicBezTo>
                    <a:pt x="2053" y="1775"/>
                    <a:pt x="2058" y="1783"/>
                    <a:pt x="2064" y="1791"/>
                  </a:cubicBezTo>
                  <a:cubicBezTo>
                    <a:pt x="2071" y="1803"/>
                    <a:pt x="2082" y="1814"/>
                    <a:pt x="2088" y="1827"/>
                  </a:cubicBezTo>
                  <a:cubicBezTo>
                    <a:pt x="2089" y="1828"/>
                    <a:pt x="2089" y="1828"/>
                    <a:pt x="2089" y="1829"/>
                  </a:cubicBezTo>
                  <a:cubicBezTo>
                    <a:pt x="2090" y="1830"/>
                    <a:pt x="2090" y="1830"/>
                    <a:pt x="2090" y="1830"/>
                  </a:cubicBezTo>
                  <a:cubicBezTo>
                    <a:pt x="2092" y="1838"/>
                    <a:pt x="2091" y="1843"/>
                    <a:pt x="2088" y="18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p:cNvGrpSpPr/>
          <p:nvPr/>
        </p:nvGrpSpPr>
        <p:grpSpPr>
          <a:xfrm>
            <a:off x="5722585" y="4892734"/>
            <a:ext cx="970116" cy="878050"/>
            <a:chOff x="6915419" y="2717790"/>
            <a:chExt cx="1379022" cy="1248151"/>
          </a:xfrm>
        </p:grpSpPr>
        <p:sp>
          <p:nvSpPr>
            <p:cNvPr id="43" name="Freeform 7"/>
            <p:cNvSpPr>
              <a:spLocks noEditPoints="1"/>
            </p:cNvSpPr>
            <p:nvPr/>
          </p:nvSpPr>
          <p:spPr bwMode="auto">
            <a:xfrm>
              <a:off x="6915419" y="3229169"/>
              <a:ext cx="1379022" cy="736772"/>
            </a:xfrm>
            <a:custGeom>
              <a:avLst/>
              <a:gdLst>
                <a:gd name="T0" fmla="*/ 90 w 534"/>
                <a:gd name="T1" fmla="*/ 0 h 285"/>
                <a:gd name="T2" fmla="*/ 2 w 534"/>
                <a:gd name="T3" fmla="*/ 124 h 285"/>
                <a:gd name="T4" fmla="*/ 2 w 534"/>
                <a:gd name="T5" fmla="*/ 136 h 285"/>
                <a:gd name="T6" fmla="*/ 14 w 534"/>
                <a:gd name="T7" fmla="*/ 140 h 285"/>
                <a:gd name="T8" fmla="*/ 23 w 534"/>
                <a:gd name="T9" fmla="*/ 140 h 285"/>
                <a:gd name="T10" fmla="*/ 90 w 534"/>
                <a:gd name="T11" fmla="*/ 40 h 285"/>
                <a:gd name="T12" fmla="*/ 90 w 534"/>
                <a:gd name="T13" fmla="*/ 271 h 285"/>
                <a:gd name="T14" fmla="*/ 104 w 534"/>
                <a:gd name="T15" fmla="*/ 285 h 285"/>
                <a:gd name="T16" fmla="*/ 429 w 534"/>
                <a:gd name="T17" fmla="*/ 285 h 285"/>
                <a:gd name="T18" fmla="*/ 443 w 534"/>
                <a:gd name="T19" fmla="*/ 271 h 285"/>
                <a:gd name="T20" fmla="*/ 443 w 534"/>
                <a:gd name="T21" fmla="*/ 40 h 285"/>
                <a:gd name="T22" fmla="*/ 513 w 534"/>
                <a:gd name="T23" fmla="*/ 140 h 285"/>
                <a:gd name="T24" fmla="*/ 522 w 534"/>
                <a:gd name="T25" fmla="*/ 140 h 285"/>
                <a:gd name="T26" fmla="*/ 532 w 534"/>
                <a:gd name="T27" fmla="*/ 136 h 285"/>
                <a:gd name="T28" fmla="*/ 532 w 534"/>
                <a:gd name="T29" fmla="*/ 124 h 285"/>
                <a:gd name="T30" fmla="*/ 532 w 534"/>
                <a:gd name="T31" fmla="*/ 124 h 285"/>
                <a:gd name="T32" fmla="*/ 443 w 534"/>
                <a:gd name="T33" fmla="*/ 0 h 285"/>
                <a:gd name="T34" fmla="*/ 90 w 534"/>
                <a:gd name="T35" fmla="*/ 0 h 285"/>
                <a:gd name="T36" fmla="*/ 320 w 534"/>
                <a:gd name="T37" fmla="*/ 112 h 285"/>
                <a:gd name="T38" fmla="*/ 213 w 534"/>
                <a:gd name="T39" fmla="*/ 112 h 285"/>
                <a:gd name="T40" fmla="*/ 199 w 534"/>
                <a:gd name="T41" fmla="*/ 98 h 285"/>
                <a:gd name="T42" fmla="*/ 213 w 534"/>
                <a:gd name="T43" fmla="*/ 84 h 285"/>
                <a:gd name="T44" fmla="*/ 320 w 534"/>
                <a:gd name="T45" fmla="*/ 84 h 285"/>
                <a:gd name="T46" fmla="*/ 334 w 534"/>
                <a:gd name="T47" fmla="*/ 98 h 285"/>
                <a:gd name="T48" fmla="*/ 320 w 534"/>
                <a:gd name="T49" fmla="*/ 11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4" h="285">
                  <a:moveTo>
                    <a:pt x="90" y="0"/>
                  </a:moveTo>
                  <a:cubicBezTo>
                    <a:pt x="2" y="124"/>
                    <a:pt x="2" y="124"/>
                    <a:pt x="2" y="124"/>
                  </a:cubicBezTo>
                  <a:cubicBezTo>
                    <a:pt x="0" y="129"/>
                    <a:pt x="0" y="133"/>
                    <a:pt x="2" y="136"/>
                  </a:cubicBezTo>
                  <a:cubicBezTo>
                    <a:pt x="14" y="140"/>
                    <a:pt x="14" y="140"/>
                    <a:pt x="14" y="140"/>
                  </a:cubicBezTo>
                  <a:cubicBezTo>
                    <a:pt x="16" y="143"/>
                    <a:pt x="21" y="143"/>
                    <a:pt x="23" y="140"/>
                  </a:cubicBezTo>
                  <a:cubicBezTo>
                    <a:pt x="90" y="40"/>
                    <a:pt x="90" y="40"/>
                    <a:pt x="90" y="40"/>
                  </a:cubicBezTo>
                  <a:cubicBezTo>
                    <a:pt x="90" y="271"/>
                    <a:pt x="90" y="271"/>
                    <a:pt x="90" y="271"/>
                  </a:cubicBezTo>
                  <a:cubicBezTo>
                    <a:pt x="90" y="278"/>
                    <a:pt x="97" y="285"/>
                    <a:pt x="104" y="285"/>
                  </a:cubicBezTo>
                  <a:cubicBezTo>
                    <a:pt x="429" y="285"/>
                    <a:pt x="429" y="285"/>
                    <a:pt x="429" y="285"/>
                  </a:cubicBezTo>
                  <a:cubicBezTo>
                    <a:pt x="436" y="285"/>
                    <a:pt x="443" y="278"/>
                    <a:pt x="443" y="271"/>
                  </a:cubicBezTo>
                  <a:cubicBezTo>
                    <a:pt x="443" y="40"/>
                    <a:pt x="443" y="40"/>
                    <a:pt x="443" y="40"/>
                  </a:cubicBezTo>
                  <a:cubicBezTo>
                    <a:pt x="513" y="140"/>
                    <a:pt x="513" y="140"/>
                    <a:pt x="513" y="140"/>
                  </a:cubicBezTo>
                  <a:cubicBezTo>
                    <a:pt x="515" y="143"/>
                    <a:pt x="518" y="143"/>
                    <a:pt x="522" y="140"/>
                  </a:cubicBezTo>
                  <a:cubicBezTo>
                    <a:pt x="532" y="136"/>
                    <a:pt x="532" y="136"/>
                    <a:pt x="532" y="136"/>
                  </a:cubicBezTo>
                  <a:cubicBezTo>
                    <a:pt x="534" y="133"/>
                    <a:pt x="534" y="129"/>
                    <a:pt x="532" y="124"/>
                  </a:cubicBezTo>
                  <a:cubicBezTo>
                    <a:pt x="532" y="124"/>
                    <a:pt x="532" y="124"/>
                    <a:pt x="532" y="124"/>
                  </a:cubicBezTo>
                  <a:cubicBezTo>
                    <a:pt x="443" y="0"/>
                    <a:pt x="443" y="0"/>
                    <a:pt x="443" y="0"/>
                  </a:cubicBezTo>
                  <a:lnTo>
                    <a:pt x="90" y="0"/>
                  </a:lnTo>
                  <a:close/>
                  <a:moveTo>
                    <a:pt x="320" y="112"/>
                  </a:moveTo>
                  <a:cubicBezTo>
                    <a:pt x="213" y="112"/>
                    <a:pt x="213" y="112"/>
                    <a:pt x="213" y="112"/>
                  </a:cubicBezTo>
                  <a:cubicBezTo>
                    <a:pt x="206" y="112"/>
                    <a:pt x="199" y="105"/>
                    <a:pt x="199" y="98"/>
                  </a:cubicBezTo>
                  <a:cubicBezTo>
                    <a:pt x="199" y="89"/>
                    <a:pt x="206" y="84"/>
                    <a:pt x="213" y="84"/>
                  </a:cubicBezTo>
                  <a:cubicBezTo>
                    <a:pt x="320" y="84"/>
                    <a:pt x="320" y="84"/>
                    <a:pt x="320" y="84"/>
                  </a:cubicBezTo>
                  <a:cubicBezTo>
                    <a:pt x="327" y="84"/>
                    <a:pt x="334" y="89"/>
                    <a:pt x="334" y="98"/>
                  </a:cubicBezTo>
                  <a:cubicBezTo>
                    <a:pt x="334" y="105"/>
                    <a:pt x="327" y="112"/>
                    <a:pt x="320" y="11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8"/>
            <p:cNvSpPr>
              <a:spLocks/>
            </p:cNvSpPr>
            <p:nvPr/>
          </p:nvSpPr>
          <p:spPr bwMode="auto">
            <a:xfrm>
              <a:off x="7780639" y="2717790"/>
              <a:ext cx="235089" cy="465330"/>
            </a:xfrm>
            <a:custGeom>
              <a:avLst/>
              <a:gdLst>
                <a:gd name="T0" fmla="*/ 65 w 91"/>
                <a:gd name="T1" fmla="*/ 78 h 180"/>
                <a:gd name="T2" fmla="*/ 65 w 91"/>
                <a:gd name="T3" fmla="*/ 180 h 180"/>
                <a:gd name="T4" fmla="*/ 91 w 91"/>
                <a:gd name="T5" fmla="*/ 180 h 180"/>
                <a:gd name="T6" fmla="*/ 91 w 91"/>
                <a:gd name="T7" fmla="*/ 74 h 180"/>
                <a:gd name="T8" fmla="*/ 82 w 91"/>
                <a:gd name="T9" fmla="*/ 56 h 180"/>
                <a:gd name="T10" fmla="*/ 39 w 91"/>
                <a:gd name="T11" fmla="*/ 13 h 180"/>
                <a:gd name="T12" fmla="*/ 8 w 91"/>
                <a:gd name="T13" fmla="*/ 0 h 180"/>
                <a:gd name="T14" fmla="*/ 4 w 91"/>
                <a:gd name="T15" fmla="*/ 0 h 180"/>
                <a:gd name="T16" fmla="*/ 0 w 91"/>
                <a:gd name="T17" fmla="*/ 0 h 180"/>
                <a:gd name="T18" fmla="*/ 60 w 91"/>
                <a:gd name="T19" fmla="*/ 61 h 180"/>
                <a:gd name="T20" fmla="*/ 65 w 91"/>
                <a:gd name="T21" fmla="*/ 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180">
                  <a:moveTo>
                    <a:pt x="65" y="78"/>
                  </a:moveTo>
                  <a:cubicBezTo>
                    <a:pt x="65" y="78"/>
                    <a:pt x="65" y="78"/>
                    <a:pt x="65" y="180"/>
                  </a:cubicBezTo>
                  <a:cubicBezTo>
                    <a:pt x="91" y="180"/>
                    <a:pt x="91" y="180"/>
                    <a:pt x="91" y="180"/>
                  </a:cubicBezTo>
                  <a:cubicBezTo>
                    <a:pt x="91" y="155"/>
                    <a:pt x="91" y="121"/>
                    <a:pt x="91" y="74"/>
                  </a:cubicBezTo>
                  <a:cubicBezTo>
                    <a:pt x="91" y="69"/>
                    <a:pt x="86" y="61"/>
                    <a:pt x="82" y="56"/>
                  </a:cubicBezTo>
                  <a:cubicBezTo>
                    <a:pt x="82" y="56"/>
                    <a:pt x="82" y="56"/>
                    <a:pt x="39" y="13"/>
                  </a:cubicBezTo>
                  <a:cubicBezTo>
                    <a:pt x="26" y="0"/>
                    <a:pt x="17" y="0"/>
                    <a:pt x="8" y="0"/>
                  </a:cubicBezTo>
                  <a:cubicBezTo>
                    <a:pt x="8" y="0"/>
                    <a:pt x="8" y="0"/>
                    <a:pt x="4" y="0"/>
                  </a:cubicBezTo>
                  <a:cubicBezTo>
                    <a:pt x="4" y="0"/>
                    <a:pt x="4" y="0"/>
                    <a:pt x="0" y="0"/>
                  </a:cubicBezTo>
                  <a:cubicBezTo>
                    <a:pt x="0" y="0"/>
                    <a:pt x="0" y="0"/>
                    <a:pt x="60" y="61"/>
                  </a:cubicBezTo>
                  <a:cubicBezTo>
                    <a:pt x="65" y="65"/>
                    <a:pt x="65" y="74"/>
                    <a:pt x="65" y="78"/>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9"/>
            <p:cNvSpPr>
              <a:spLocks/>
            </p:cNvSpPr>
            <p:nvPr/>
          </p:nvSpPr>
          <p:spPr bwMode="auto">
            <a:xfrm>
              <a:off x="7632801" y="2717790"/>
              <a:ext cx="259325" cy="465330"/>
            </a:xfrm>
            <a:custGeom>
              <a:avLst/>
              <a:gdLst>
                <a:gd name="T0" fmla="*/ 78 w 100"/>
                <a:gd name="T1" fmla="*/ 91 h 180"/>
                <a:gd name="T2" fmla="*/ 78 w 100"/>
                <a:gd name="T3" fmla="*/ 180 h 180"/>
                <a:gd name="T4" fmla="*/ 100 w 100"/>
                <a:gd name="T5" fmla="*/ 180 h 180"/>
                <a:gd name="T6" fmla="*/ 100 w 100"/>
                <a:gd name="T7" fmla="*/ 82 h 180"/>
                <a:gd name="T8" fmla="*/ 91 w 100"/>
                <a:gd name="T9" fmla="*/ 61 h 180"/>
                <a:gd name="T10" fmla="*/ 44 w 100"/>
                <a:gd name="T11" fmla="*/ 13 h 180"/>
                <a:gd name="T12" fmla="*/ 13 w 100"/>
                <a:gd name="T13" fmla="*/ 0 h 180"/>
                <a:gd name="T14" fmla="*/ 9 w 100"/>
                <a:gd name="T15" fmla="*/ 0 h 180"/>
                <a:gd name="T16" fmla="*/ 0 w 100"/>
                <a:gd name="T17" fmla="*/ 0 h 180"/>
                <a:gd name="T18" fmla="*/ 70 w 100"/>
                <a:gd name="T19" fmla="*/ 65 h 180"/>
                <a:gd name="T20" fmla="*/ 78 w 100"/>
                <a:gd name="T21" fmla="*/ 9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180">
                  <a:moveTo>
                    <a:pt x="78" y="91"/>
                  </a:moveTo>
                  <a:cubicBezTo>
                    <a:pt x="78" y="91"/>
                    <a:pt x="78" y="91"/>
                    <a:pt x="78" y="180"/>
                  </a:cubicBezTo>
                  <a:cubicBezTo>
                    <a:pt x="100" y="180"/>
                    <a:pt x="100" y="180"/>
                    <a:pt x="100" y="180"/>
                  </a:cubicBezTo>
                  <a:cubicBezTo>
                    <a:pt x="100" y="157"/>
                    <a:pt x="100" y="125"/>
                    <a:pt x="100" y="82"/>
                  </a:cubicBezTo>
                  <a:cubicBezTo>
                    <a:pt x="100" y="74"/>
                    <a:pt x="96" y="65"/>
                    <a:pt x="91" y="61"/>
                  </a:cubicBezTo>
                  <a:cubicBezTo>
                    <a:pt x="91" y="61"/>
                    <a:pt x="91" y="61"/>
                    <a:pt x="44" y="13"/>
                  </a:cubicBezTo>
                  <a:cubicBezTo>
                    <a:pt x="31" y="0"/>
                    <a:pt x="18" y="0"/>
                    <a:pt x="13" y="0"/>
                  </a:cubicBezTo>
                  <a:cubicBezTo>
                    <a:pt x="13" y="0"/>
                    <a:pt x="13" y="0"/>
                    <a:pt x="9" y="0"/>
                  </a:cubicBezTo>
                  <a:cubicBezTo>
                    <a:pt x="9" y="0"/>
                    <a:pt x="9" y="0"/>
                    <a:pt x="0" y="0"/>
                  </a:cubicBezTo>
                  <a:cubicBezTo>
                    <a:pt x="0" y="0"/>
                    <a:pt x="1" y="0"/>
                    <a:pt x="70" y="65"/>
                  </a:cubicBezTo>
                  <a:cubicBezTo>
                    <a:pt x="79" y="74"/>
                    <a:pt x="78" y="82"/>
                    <a:pt x="78" y="9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10"/>
            <p:cNvSpPr>
              <a:spLocks noEditPoints="1"/>
            </p:cNvSpPr>
            <p:nvPr/>
          </p:nvSpPr>
          <p:spPr bwMode="auto">
            <a:xfrm>
              <a:off x="7220791" y="2717790"/>
              <a:ext cx="559849" cy="465330"/>
            </a:xfrm>
            <a:custGeom>
              <a:avLst/>
              <a:gdLst>
                <a:gd name="T0" fmla="*/ 26 w 217"/>
                <a:gd name="T1" fmla="*/ 180 h 180"/>
                <a:gd name="T2" fmla="*/ 26 w 217"/>
                <a:gd name="T3" fmla="*/ 21 h 180"/>
                <a:gd name="T4" fmla="*/ 100 w 217"/>
                <a:gd name="T5" fmla="*/ 21 h 180"/>
                <a:gd name="T6" fmla="*/ 100 w 217"/>
                <a:gd name="T7" fmla="*/ 91 h 180"/>
                <a:gd name="T8" fmla="*/ 121 w 217"/>
                <a:gd name="T9" fmla="*/ 117 h 180"/>
                <a:gd name="T10" fmla="*/ 191 w 217"/>
                <a:gd name="T11" fmla="*/ 117 h 180"/>
                <a:gd name="T12" fmla="*/ 191 w 217"/>
                <a:gd name="T13" fmla="*/ 180 h 180"/>
                <a:gd name="T14" fmla="*/ 217 w 217"/>
                <a:gd name="T15" fmla="*/ 180 h 180"/>
                <a:gd name="T16" fmla="*/ 217 w 217"/>
                <a:gd name="T17" fmla="*/ 91 h 180"/>
                <a:gd name="T18" fmla="*/ 217 w 217"/>
                <a:gd name="T19" fmla="*/ 87 h 180"/>
                <a:gd name="T20" fmla="*/ 208 w 217"/>
                <a:gd name="T21" fmla="*/ 74 h 180"/>
                <a:gd name="T22" fmla="*/ 139 w 217"/>
                <a:gd name="T23" fmla="*/ 8 h 180"/>
                <a:gd name="T24" fmla="*/ 121 w 217"/>
                <a:gd name="T25" fmla="*/ 0 h 180"/>
                <a:gd name="T26" fmla="*/ 26 w 217"/>
                <a:gd name="T27" fmla="*/ 0 h 180"/>
                <a:gd name="T28" fmla="*/ 0 w 217"/>
                <a:gd name="T29" fmla="*/ 21 h 180"/>
                <a:gd name="T30" fmla="*/ 0 w 217"/>
                <a:gd name="T31" fmla="*/ 180 h 180"/>
                <a:gd name="T32" fmla="*/ 26 w 217"/>
                <a:gd name="T33" fmla="*/ 180 h 180"/>
                <a:gd name="T34" fmla="*/ 121 w 217"/>
                <a:gd name="T35" fmla="*/ 21 h 180"/>
                <a:gd name="T36" fmla="*/ 191 w 217"/>
                <a:gd name="T37" fmla="*/ 91 h 180"/>
                <a:gd name="T38" fmla="*/ 121 w 217"/>
                <a:gd name="T39" fmla="*/ 91 h 180"/>
                <a:gd name="T40" fmla="*/ 121 w 217"/>
                <a:gd name="T41" fmla="*/ 2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7" h="180">
                  <a:moveTo>
                    <a:pt x="26" y="180"/>
                  </a:moveTo>
                  <a:cubicBezTo>
                    <a:pt x="26" y="22"/>
                    <a:pt x="26" y="21"/>
                    <a:pt x="26" y="21"/>
                  </a:cubicBezTo>
                  <a:cubicBezTo>
                    <a:pt x="100" y="21"/>
                    <a:pt x="100" y="21"/>
                    <a:pt x="100" y="21"/>
                  </a:cubicBezTo>
                  <a:cubicBezTo>
                    <a:pt x="100" y="91"/>
                    <a:pt x="100" y="91"/>
                    <a:pt x="100" y="91"/>
                  </a:cubicBezTo>
                  <a:cubicBezTo>
                    <a:pt x="100" y="104"/>
                    <a:pt x="108" y="117"/>
                    <a:pt x="121" y="117"/>
                  </a:cubicBezTo>
                  <a:cubicBezTo>
                    <a:pt x="191" y="117"/>
                    <a:pt x="191" y="117"/>
                    <a:pt x="191" y="117"/>
                  </a:cubicBezTo>
                  <a:cubicBezTo>
                    <a:pt x="191" y="143"/>
                    <a:pt x="191" y="163"/>
                    <a:pt x="191" y="180"/>
                  </a:cubicBezTo>
                  <a:cubicBezTo>
                    <a:pt x="217" y="180"/>
                    <a:pt x="217" y="180"/>
                    <a:pt x="217" y="180"/>
                  </a:cubicBezTo>
                  <a:cubicBezTo>
                    <a:pt x="217" y="91"/>
                    <a:pt x="217" y="91"/>
                    <a:pt x="217" y="91"/>
                  </a:cubicBezTo>
                  <a:cubicBezTo>
                    <a:pt x="217" y="87"/>
                    <a:pt x="217" y="87"/>
                    <a:pt x="217" y="87"/>
                  </a:cubicBezTo>
                  <a:cubicBezTo>
                    <a:pt x="217" y="83"/>
                    <a:pt x="215" y="80"/>
                    <a:pt x="208" y="74"/>
                  </a:cubicBezTo>
                  <a:cubicBezTo>
                    <a:pt x="138" y="9"/>
                    <a:pt x="139" y="8"/>
                    <a:pt x="139" y="8"/>
                  </a:cubicBezTo>
                  <a:cubicBezTo>
                    <a:pt x="133" y="2"/>
                    <a:pt x="127" y="0"/>
                    <a:pt x="121" y="0"/>
                  </a:cubicBezTo>
                  <a:cubicBezTo>
                    <a:pt x="26" y="0"/>
                    <a:pt x="26" y="0"/>
                    <a:pt x="26" y="0"/>
                  </a:cubicBezTo>
                  <a:cubicBezTo>
                    <a:pt x="13" y="0"/>
                    <a:pt x="0" y="8"/>
                    <a:pt x="0" y="21"/>
                  </a:cubicBezTo>
                  <a:cubicBezTo>
                    <a:pt x="0" y="97"/>
                    <a:pt x="0" y="147"/>
                    <a:pt x="0" y="180"/>
                  </a:cubicBezTo>
                  <a:lnTo>
                    <a:pt x="26" y="180"/>
                  </a:lnTo>
                  <a:close/>
                  <a:moveTo>
                    <a:pt x="121" y="21"/>
                  </a:moveTo>
                  <a:cubicBezTo>
                    <a:pt x="191" y="91"/>
                    <a:pt x="191" y="91"/>
                    <a:pt x="191" y="91"/>
                  </a:cubicBezTo>
                  <a:cubicBezTo>
                    <a:pt x="121" y="91"/>
                    <a:pt x="121" y="91"/>
                    <a:pt x="121" y="91"/>
                  </a:cubicBezTo>
                  <a:cubicBezTo>
                    <a:pt x="121" y="21"/>
                    <a:pt x="121" y="21"/>
                    <a:pt x="121" y="2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3" name="Pentagon 22"/>
          <p:cNvSpPr/>
          <p:nvPr/>
        </p:nvSpPr>
        <p:spPr bwMode="auto">
          <a:xfrm>
            <a:off x="6010781" y="5527119"/>
            <a:ext cx="393724" cy="171746"/>
          </a:xfrm>
          <a:prstGeom prst="homePlate">
            <a:avLst/>
          </a:prstGeom>
          <a:solidFill>
            <a:schemeClr val="bg1"/>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fontAlgn="base">
              <a:spcBef>
                <a:spcPts val="1000"/>
              </a:spcBef>
              <a:buSzPct val="80000"/>
            </a:pPr>
            <a:r>
              <a:rPr lang="en-US" sz="1400" dirty="0">
                <a:ln>
                  <a:solidFill>
                    <a:schemeClr val="bg1">
                      <a:alpha val="0"/>
                    </a:schemeClr>
                  </a:solidFill>
                </a:ln>
                <a:gradFill>
                  <a:gsLst>
                    <a:gs pos="0">
                      <a:srgbClr val="595959"/>
                    </a:gs>
                    <a:gs pos="86000">
                      <a:srgbClr val="595959"/>
                    </a:gs>
                  </a:gsLst>
                  <a:lin ang="5400000" scaled="0"/>
                </a:gradFill>
              </a:rPr>
              <a:t>X</a:t>
            </a:r>
          </a:p>
        </p:txBody>
      </p:sp>
      <p:grpSp>
        <p:nvGrpSpPr>
          <p:cNvPr id="18" name="Group 17"/>
          <p:cNvGrpSpPr/>
          <p:nvPr/>
        </p:nvGrpSpPr>
        <p:grpSpPr>
          <a:xfrm>
            <a:off x="1137323" y="3418558"/>
            <a:ext cx="2306918" cy="544940"/>
            <a:chOff x="634403" y="2271145"/>
            <a:chExt cx="2306918" cy="544940"/>
          </a:xfrm>
          <a:effectLst>
            <a:outerShdw blurRad="228600" dist="292100" dir="3780000" sx="93000" sy="93000" algn="tl" rotWithShape="0">
              <a:prstClr val="black">
                <a:alpha val="11000"/>
              </a:prstClr>
            </a:outerShdw>
          </a:effectLst>
        </p:grpSpPr>
        <p:sp>
          <p:nvSpPr>
            <p:cNvPr id="47" name="Isosceles Triangle 46"/>
            <p:cNvSpPr/>
            <p:nvPr/>
          </p:nvSpPr>
          <p:spPr bwMode="auto">
            <a:xfrm rot="5400000">
              <a:off x="501429" y="2481636"/>
              <a:ext cx="467423" cy="201475"/>
            </a:xfrm>
            <a:prstGeom prst="triangle">
              <a:avLst/>
            </a:prstGeom>
            <a:solidFill>
              <a:schemeClr val="accent4"/>
            </a:solidFill>
            <a:ln w="9525" cap="flat" cmpd="sng" algn="ctr">
              <a:noFill/>
              <a:prstDash val="soli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29" name="Rectangle 28"/>
            <p:cNvSpPr/>
            <p:nvPr/>
          </p:nvSpPr>
          <p:spPr>
            <a:xfrm>
              <a:off x="634403" y="2271145"/>
              <a:ext cx="2306918" cy="339975"/>
            </a:xfrm>
            <a:prstGeom prst="rect">
              <a:avLst/>
            </a:prstGeom>
            <a:solidFill>
              <a:schemeClr val="accent4"/>
            </a:solidFill>
            <a:ln w="9525" cap="flat" cmpd="sng" algn="ctr">
              <a:noFill/>
              <a:prstDash val="solid"/>
            </a:ln>
            <a:effectLst/>
          </p:spPr>
          <p:txBody>
            <a:bodyPr lIns="45720" rIns="45720" rtlCol="0" anchor="ctr" anchorCtr="0"/>
            <a:lstStyle/>
            <a:p>
              <a:pPr defTabSz="914363">
                <a:spcBef>
                  <a:spcPts val="1000"/>
                </a:spcBef>
                <a:buSzPct val="80000"/>
              </a:pPr>
              <a:r>
                <a:rPr lang="en-IN" sz="1400" dirty="0">
                  <a:ln>
                    <a:solidFill>
                      <a:schemeClr val="bg1">
                        <a:alpha val="0"/>
                      </a:schemeClr>
                    </a:solidFill>
                  </a:ln>
                  <a:solidFill>
                    <a:schemeClr val="bg1">
                      <a:alpha val="99000"/>
                    </a:schemeClr>
                  </a:solidFill>
                </a:rPr>
                <a:t>1. “I am Bob &amp; I want X”</a:t>
              </a:r>
            </a:p>
          </p:txBody>
        </p:sp>
      </p:grpSp>
      <p:grpSp>
        <p:nvGrpSpPr>
          <p:cNvPr id="21" name="Group 20"/>
          <p:cNvGrpSpPr/>
          <p:nvPr/>
        </p:nvGrpSpPr>
        <p:grpSpPr>
          <a:xfrm>
            <a:off x="517525" y="1443037"/>
            <a:ext cx="5030520" cy="1649483"/>
            <a:chOff x="9571960" y="256807"/>
            <a:chExt cx="5030520" cy="1649483"/>
          </a:xfrm>
        </p:grpSpPr>
        <p:sp>
          <p:nvSpPr>
            <p:cNvPr id="48" name="Rectangle 47"/>
            <p:cNvSpPr/>
            <p:nvPr/>
          </p:nvSpPr>
          <p:spPr>
            <a:xfrm>
              <a:off x="9571960" y="256807"/>
              <a:ext cx="4753118" cy="1649483"/>
            </a:xfrm>
            <a:prstGeom prst="rect">
              <a:avLst/>
            </a:prstGeom>
            <a:solidFill>
              <a:schemeClr val="accent4">
                <a:lumMod val="20000"/>
                <a:lumOff val="80000"/>
              </a:schemeClr>
            </a:solidFill>
          </p:spPr>
          <p:txBody>
            <a:bodyPr wrap="square">
              <a:noAutofit/>
            </a:bodyPr>
            <a:lstStyle/>
            <a:p>
              <a:pPr lvl="0" defTabSz="914363">
                <a:spcBef>
                  <a:spcPts val="600"/>
                </a:spcBef>
                <a:buSzPct val="80000"/>
              </a:pPr>
              <a:r>
                <a:rPr lang="en-IN" sz="3200" dirty="0" smtClean="0">
                  <a:ln>
                    <a:solidFill>
                      <a:schemeClr val="bg1">
                        <a:alpha val="0"/>
                      </a:schemeClr>
                    </a:solidFill>
                  </a:ln>
                  <a:solidFill>
                    <a:srgbClr val="595959"/>
                  </a:solidFill>
                  <a:latin typeface="Segoe UI Light" pitchFamily="34" charset="0"/>
                </a:rPr>
                <a:t>Trick #2: </a:t>
              </a:r>
            </a:p>
          </p:txBody>
        </p:sp>
        <p:sp>
          <p:nvSpPr>
            <p:cNvPr id="49" name="Rectangle 48"/>
            <p:cNvSpPr/>
            <p:nvPr/>
          </p:nvSpPr>
          <p:spPr>
            <a:xfrm>
              <a:off x="9621120" y="846654"/>
              <a:ext cx="4981360" cy="1023357"/>
            </a:xfrm>
            <a:prstGeom prst="rect">
              <a:avLst/>
            </a:prstGeom>
          </p:spPr>
          <p:txBody>
            <a:bodyPr wrap="square">
              <a:spAutoFit/>
            </a:bodyPr>
            <a:lstStyle/>
            <a:p>
              <a:pPr lvl="0" defTabSz="914363">
                <a:spcBef>
                  <a:spcPts val="600"/>
                </a:spcBef>
                <a:buSzPct val="80000"/>
              </a:pPr>
              <a:r>
                <a:rPr lang="en-US" sz="2000" dirty="0" smtClean="0">
                  <a:ln>
                    <a:solidFill>
                      <a:srgbClr val="FFFFFF">
                        <a:alpha val="0"/>
                      </a:srgbClr>
                    </a:solidFill>
                  </a:ln>
                  <a:solidFill>
                    <a:srgbClr val="595959">
                      <a:alpha val="99000"/>
                    </a:srgbClr>
                  </a:solidFill>
                </a:rPr>
                <a:t>Shared </a:t>
              </a:r>
              <a:r>
                <a:rPr lang="en-US" sz="2000" dirty="0">
                  <a:ln>
                    <a:solidFill>
                      <a:srgbClr val="FFFFFF">
                        <a:alpha val="0"/>
                      </a:srgbClr>
                    </a:solidFill>
                  </a:ln>
                  <a:solidFill>
                    <a:srgbClr val="595959">
                      <a:alpha val="99000"/>
                    </a:srgbClr>
                  </a:solidFill>
                </a:rPr>
                <a:t>access signatures provide direct access to ACLed </a:t>
              </a:r>
              <a:r>
                <a:rPr lang="en-US" sz="2000" dirty="0" smtClean="0">
                  <a:ln>
                    <a:solidFill>
                      <a:srgbClr val="FFFFFF">
                        <a:alpha val="0"/>
                      </a:srgbClr>
                    </a:solidFill>
                  </a:ln>
                  <a:solidFill>
                    <a:srgbClr val="595959">
                      <a:alpha val="99000"/>
                    </a:srgbClr>
                  </a:solidFill>
                </a:rPr>
                <a:t>content</a:t>
              </a:r>
            </a:p>
            <a:p>
              <a:pPr marL="0" lvl="1" defTabSz="914363">
                <a:spcBef>
                  <a:spcPts val="300"/>
                </a:spcBef>
                <a:buSzPct val="80000"/>
              </a:pPr>
              <a:r>
                <a:rPr lang="en-IN" sz="1600" dirty="0">
                  <a:ln>
                    <a:solidFill>
                      <a:srgbClr val="FFFFFF">
                        <a:alpha val="0"/>
                      </a:srgbClr>
                    </a:solidFill>
                  </a:ln>
                  <a:solidFill>
                    <a:srgbClr val="595959"/>
                  </a:solidFill>
                </a:rPr>
                <a:t>Can be time-bound or revoked on </a:t>
              </a:r>
              <a:r>
                <a:rPr lang="en-IN" sz="1600" dirty="0" smtClean="0">
                  <a:ln>
                    <a:solidFill>
                      <a:srgbClr val="FFFFFF">
                        <a:alpha val="0"/>
                      </a:srgbClr>
                    </a:solidFill>
                  </a:ln>
                  <a:solidFill>
                    <a:srgbClr val="595959"/>
                  </a:solidFill>
                </a:rPr>
                <a:t>demand</a:t>
              </a:r>
              <a:endParaRPr lang="en-IN" sz="1800" dirty="0">
                <a:ln>
                  <a:solidFill>
                    <a:srgbClr val="FFFFFF">
                      <a:alpha val="0"/>
                    </a:srgbClr>
                  </a:solidFill>
                </a:ln>
                <a:solidFill>
                  <a:srgbClr val="595959"/>
                </a:solidFill>
              </a:endParaRPr>
            </a:p>
          </p:txBody>
        </p:sp>
      </p:grpSp>
      <p:grpSp>
        <p:nvGrpSpPr>
          <p:cNvPr id="51" name="Group 50"/>
          <p:cNvGrpSpPr/>
          <p:nvPr/>
        </p:nvGrpSpPr>
        <p:grpSpPr>
          <a:xfrm rot="10800000" flipH="1">
            <a:off x="1464123" y="5167899"/>
            <a:ext cx="4762016" cy="806357"/>
            <a:chOff x="1484671" y="2448231"/>
            <a:chExt cx="4762016" cy="806357"/>
          </a:xfrm>
        </p:grpSpPr>
        <p:cxnSp>
          <p:nvCxnSpPr>
            <p:cNvPr id="52" name="Straight Arrow Connector 51"/>
            <p:cNvCxnSpPr/>
            <p:nvPr/>
          </p:nvCxnSpPr>
          <p:spPr>
            <a:xfrm rot="10800000" flipH="1" flipV="1">
              <a:off x="1484671" y="2448231"/>
              <a:ext cx="0" cy="806357"/>
            </a:xfrm>
            <a:prstGeom prst="straightConnector1">
              <a:avLst/>
            </a:prstGeom>
            <a:ln w="25400">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10800000" flipH="1">
              <a:off x="1484671" y="2458064"/>
              <a:ext cx="4762016" cy="0"/>
            </a:xfrm>
            <a:prstGeom prst="straightConnector1">
              <a:avLst/>
            </a:prstGeom>
            <a:ln w="25400">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6243705" y="2448232"/>
              <a:ext cx="0" cy="186813"/>
            </a:xfrm>
            <a:prstGeom prst="straightConnector1">
              <a:avLst/>
            </a:prstGeom>
            <a:ln w="25400">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353358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22" presetClass="entr" presetSubtype="8"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wipe(left)">
                                      <p:cBhvr>
                                        <p:cTn id="35" dur="500"/>
                                        <p:tgtEl>
                                          <p:spTgt spid="3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22" presetClass="entr" presetSubtype="8"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left)">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par>
                                <p:cTn id="54" presetID="10" presetClass="entr" presetSubtype="0"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500"/>
                                        <p:tgtEl>
                                          <p:spTgt spid="1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fade">
                                      <p:cBhvr>
                                        <p:cTn id="61" dur="500"/>
                                        <p:tgtEl>
                                          <p:spTgt spid="5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fade">
                                      <p:cBhvr>
                                        <p:cTn id="64" dur="500"/>
                                        <p:tgtEl>
                                          <p:spTgt spid="28"/>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0">
                                            <p:txEl>
                                              <p:pRg st="0" end="0"/>
                                            </p:txEl>
                                          </p:spTgt>
                                        </p:tgtEl>
                                        <p:attrNameLst>
                                          <p:attrName>style.visibility</p:attrName>
                                        </p:attrNameLst>
                                      </p:cBhvr>
                                      <p:to>
                                        <p:strVal val="visible"/>
                                      </p:to>
                                    </p:set>
                                    <p:animEffect transition="in" filter="fade">
                                      <p:cBhvr>
                                        <p:cTn id="69" dur="500"/>
                                        <p:tgtEl>
                                          <p:spTgt spid="10">
                                            <p:txEl>
                                              <p:pRg st="0" end="0"/>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10">
                                            <p:txEl>
                                              <p:pRg st="1" end="1"/>
                                            </p:txEl>
                                          </p:spTgt>
                                        </p:tgtEl>
                                        <p:attrNameLst>
                                          <p:attrName>style.visibility</p:attrName>
                                        </p:attrNameLst>
                                      </p:cBhvr>
                                      <p:to>
                                        <p:strVal val="visible"/>
                                      </p:to>
                                    </p:set>
                                    <p:animEffect transition="in" filter="fade">
                                      <p:cBhvr>
                                        <p:cTn id="72"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6" grpId="0" animBg="1"/>
      <p:bldP spid="19" grpId="0"/>
      <p:bldP spid="24" grpId="0" animBg="1"/>
      <p:bldP spid="26" grpId="0" animBg="1"/>
      <p:bldP spid="27" grpId="0" animBg="1"/>
      <p:bldP spid="28" grpId="0" animBg="1"/>
      <p:bldP spid="2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13"/>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WUG1SWIygUmujC7TIGO0R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9.cP0IKwGU6y96xHg5HTL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H8vMeqoYK0W.A9BFsBfxk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t9h7I0aNdkKJPRbdZcIn8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cNTPp1JXkEahLDuZX6xNh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PnQyz7jZok2RkiOwpyVO4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khXPwwn8BE2QL_7z1TN4d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o0NJVVN3YUqt6mA8JZCYk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o2S_Hsv2hEm.wyilGbAUz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tP6rL6EVZU6Xx1FQyr2lE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O_lKMUx1HESRMbQ6bs7km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98WFuoydPU27eik5PpiWz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OmIDh6WmvkiYG4iRs95Z6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lHfUHNkq0qG6vzRFS.iq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yX3AJCM6x06c_94kZl8sY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183hKjrJQ0O_g1vYt7wHQ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LNgyrnABUkCJlFYzxYZds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32kNi3UKjkagiUScj4MDG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smLM0sxoSkaHmHR9F6Z3m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NeEEbdpAIECJFr5_Yjh0b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HSKPBkHzdk649D7yrNq6u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s8QJKhxUjUywlWsFczC8i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ooPBDqO9_k.yyIa6EUPth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DN0mh9KJXEuDvzNFZcCLF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me3tmHuw5ESxWF.8O3_KO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NF3PZlGpukGw_h4JAAR_3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H12nICPb3EClZkiqCqlBw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IzITrmVBXUiYH_HuAz92B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lt_Fe4ABVE6pRTXrr2OJh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ESRfC5k5tk656re3PCBx6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n7F8xdgMCkKtZmG8ft1Ib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4iQIhQ5wlkOOOAjfeIOB8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5QYPwCa_ykaCvQIu9Cbo4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lctBrTlnmU6.NvTKn2hNg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hiIt41YK.UGzrD7avQytH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JaJHQoxHf02ahWUepsQQM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YgnnF6gUAEeGayI1eHOD7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Ezc8aWIBWk2rLUfkJuS2u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vLMch3dnbkumbhvPRfmi4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wlx5mTDNZU2hHPL6mbp2w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qymumM4FT0S4xC0MQNkL2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Ne_g.ArLXkKVaQWKiPTsX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Ml09cfU20kWTucVZXNQuw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mKC4W_wHd0uV.n0A9BaP3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b9sQggex0kipwjiu875Qb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8jisBSecmkus7V0URTJeb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gHJMuJwTDUOzUlRCrdmLZ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2cilUMs2.EaFjf4H5hsRo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707kVC0g7kyfY3238M6Do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4QE_.1cny0m2plcLoCvAO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6Ihsa05Na02Uw20xcL_13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VYvjniocREG6F6E8JTgLA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CAzNK5a1mUGNrlB46CHlh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RzQ4TUkO0mtCWIdGgn.h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MTEKmZJn0y2WsgqxL5ulQ"/>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B2F97D-0457-4986-9734-D03EB073C5EA}">
  <ds:schemaRefs>
    <ds:schemaRef ds:uri="http://schemas.microsoft.com/office/infopath/2007/PartnerControls"/>
    <ds:schemaRef ds:uri="http://purl.org/dc/terms/"/>
    <ds:schemaRef ds:uri="http://www.w3.org/XML/1998/namespace"/>
    <ds:schemaRef ds:uri="http://purl.org/dc/elements/1.1/"/>
    <ds:schemaRef ds:uri="http://schemas.microsoft.com/office/2006/documentManagement/types"/>
    <ds:schemaRef ds:uri="http://schemas.microsoft.com/office/2006/metadata/properties"/>
    <ds:schemaRef ds:uri="http://schemas.openxmlformats.org/package/2006/metadata/core-properties"/>
    <ds:schemaRef ds:uri="230e9df3-be65-4c73-a93b-d1236ebd677e"/>
    <ds:schemaRef ds:uri="http://purl.org/dc/dcmitype/"/>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2893</TotalTime>
  <Words>1437</Words>
  <Application>Microsoft Office PowerPoint</Application>
  <PresentationFormat>Custom</PresentationFormat>
  <Paragraphs>347</Paragraphs>
  <Slides>25</Slides>
  <Notes>2</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25</vt:i4>
      </vt:variant>
    </vt:vector>
  </HeadingPairs>
  <TitlesOfParts>
    <vt:vector size="32" baseType="lpstr">
      <vt:lpstr>Arial</vt:lpstr>
      <vt:lpstr>Segoe UI Light</vt:lpstr>
      <vt:lpstr>Segoe UI</vt:lpstr>
      <vt:lpstr>Consolas</vt:lpstr>
      <vt:lpstr>MS1444_Windows Azure Template 16x9_r08b</vt:lpstr>
      <vt:lpstr>1_White with Consolas font for code slides</vt:lpstr>
      <vt:lpstr>think-cell Slide</vt:lpstr>
      <vt:lpstr>Building Scalable Web Apps with Windows Azure</vt:lpstr>
      <vt:lpstr>Agenda</vt:lpstr>
      <vt:lpstr>Synchronous Design Pattern</vt:lpstr>
      <vt:lpstr>Asynchronous Design Pattern</vt:lpstr>
      <vt:lpstr>Async/await support simplifies bookkeeping</vt:lpstr>
      <vt:lpstr>Creating async methods from begin/end pairs</vt:lpstr>
      <vt:lpstr>Asynchronous Cloud Support</vt:lpstr>
      <vt:lpstr>Managing Data Access</vt:lpstr>
      <vt:lpstr>Shared Access Signatures</vt:lpstr>
      <vt:lpstr>Serve Blobs from the Edge</vt:lpstr>
      <vt:lpstr>Windows Azure Content Delivery Network</vt:lpstr>
      <vt:lpstr>Managing CDN Content Expiration</vt:lpstr>
      <vt:lpstr>CDN for Web Apps</vt:lpstr>
      <vt:lpstr>Windows Azure Traffic Manager</vt:lpstr>
      <vt:lpstr>Traffic Manager Details</vt:lpstr>
      <vt:lpstr>In-Memory Caching</vt:lpstr>
      <vt:lpstr>Windows Azure Caching</vt:lpstr>
      <vt:lpstr>Partitioning &amp; Sharding</vt:lpstr>
      <vt:lpstr>SQL Azure Federations</vt:lpstr>
      <vt:lpstr>Basic Performance Tuning</vt:lpstr>
      <vt:lpstr>Basic Performance Tuning</vt:lpstr>
      <vt:lpstr>Advanced Performance Tuning</vt:lpstr>
      <vt:lpstr>Advanced Performance Tuning</vt:lpstr>
      <vt:lpstr>Summary</vt:lpstr>
      <vt:lpstr>PowerPoint Presentation</vt:lpstr>
    </vt:vector>
  </TitlesOfParts>
  <Company>Artitudes 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Greg Flowers</dc:creator>
  <cp:lastModifiedBy>Wade Wegner</cp:lastModifiedBy>
  <cp:revision>304</cp:revision>
  <cp:lastPrinted>2011-10-11T14:25:22Z</cp:lastPrinted>
  <dcterms:created xsi:type="dcterms:W3CDTF">2011-03-29T16:07:22Z</dcterms:created>
  <dcterms:modified xsi:type="dcterms:W3CDTF">2011-12-11T19:08:52Z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