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8.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9.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10.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11.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12.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13.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14.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15.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16.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17.xml" ContentType="application/vnd.openxmlformats-officedocument.presentationml.notesSlide+xml"/>
  <Override PartName="/ppt/tags/tag38.xml" ContentType="application/vnd.openxmlformats-officedocument.presentationml.tags+xml"/>
  <Override PartName="/ppt/notesSlides/notesSlide18.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19.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20.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notesSlides/notesSlide21.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22.xml" ContentType="application/vnd.openxmlformats-officedocument.presentationml.notesSlide+xml"/>
  <Override PartName="/ppt/tags/tag50.xml" ContentType="application/vnd.openxmlformats-officedocument.presentationml.tags+xml"/>
  <Override PartName="/ppt/notesSlides/notesSlide23.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24.xml" ContentType="application/vnd.openxmlformats-officedocument.presentationml.notesSlide+xml"/>
  <Override PartName="/ppt/tags/tag54.xml" ContentType="application/vnd.openxmlformats-officedocument.presentationml.tags+xml"/>
  <Override PartName="/ppt/notesSlides/notesSlide25.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26.xml" ContentType="application/vnd.openxmlformats-officedocument.presentationml.notesSlide+xml"/>
  <Override PartName="/ppt/tags/tag58.xml" ContentType="application/vnd.openxmlformats-officedocument.presentationml.tags+xml"/>
  <Override PartName="/ppt/notesSlides/notesSlide27.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28.xml" ContentType="application/vnd.openxmlformats-officedocument.presentationml.notesSlide+xml"/>
  <Override PartName="/ppt/tags/tag62.xml" ContentType="application/vnd.openxmlformats-officedocument.presentationml.tags+xml"/>
  <Override PartName="/ppt/notesSlides/notesSlide29.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notesSlides/notesSlide30.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notesSlides/notesSlide31.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notesSlides/notesSlide32.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notesSlides/notesSlide33.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notesSlides/notesSlide34.xml" ContentType="application/vnd.openxmlformats-officedocument.presentationml.notesSlide+xml"/>
  <Override PartName="/ppt/tags/tag80.xml" ContentType="application/vnd.openxmlformats-officedocument.presentationml.tags+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760" r:id="rId4"/>
    <p:sldMasterId id="2147483779" r:id="rId5"/>
  </p:sldMasterIdLst>
  <p:notesMasterIdLst>
    <p:notesMasterId r:id="rId41"/>
  </p:notesMasterIdLst>
  <p:handoutMasterIdLst>
    <p:handoutMasterId r:id="rId42"/>
  </p:handoutMasterIdLst>
  <p:sldIdLst>
    <p:sldId id="293"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80" r:id="rId29"/>
    <p:sldId id="281" r:id="rId30"/>
    <p:sldId id="282" r:id="rId31"/>
    <p:sldId id="283" r:id="rId32"/>
    <p:sldId id="284" r:id="rId33"/>
    <p:sldId id="285" r:id="rId34"/>
    <p:sldId id="286" r:id="rId35"/>
    <p:sldId id="287" r:id="rId36"/>
    <p:sldId id="288" r:id="rId37"/>
    <p:sldId id="290" r:id="rId38"/>
    <p:sldId id="291" r:id="rId39"/>
    <p:sldId id="292" r:id="rId40"/>
  </p:sldIdLst>
  <p:sldSz cx="12188825" cy="6858000"/>
  <p:notesSz cx="6858000" cy="9296400"/>
  <p:embeddedFontLst>
    <p:embeddedFont>
      <p:font typeface="Segoe UI Light" pitchFamily="34" charset="0"/>
      <p:regular r:id="rId43"/>
    </p:embeddedFont>
    <p:embeddedFont>
      <p:font typeface="Segoe Light" charset="0"/>
      <p:regular r:id="rId44"/>
      <p:italic r:id="rId45"/>
    </p:embeddedFont>
    <p:embeddedFont>
      <p:font typeface="Segoe UI" pitchFamily="34" charset="0"/>
      <p:regular r:id="rId46"/>
      <p:bold r:id="rId47"/>
      <p:italic r:id="rId48"/>
      <p:boldItalic r:id="rId49"/>
    </p:embeddedFont>
    <p:embeddedFont>
      <p:font typeface="Consolas" pitchFamily="49" charset="0"/>
      <p:regular r:id="rId50"/>
      <p:bold r:id="rId51"/>
      <p:italic r:id="rId52"/>
      <p:boldItalic r:id="rId53"/>
    </p:embeddedFont>
  </p:embeddedFontLst>
  <p:custDataLst>
    <p:tags r:id="rId54"/>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6F6F6F"/>
    <a:srgbClr val="30303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47" autoAdjust="0"/>
    <p:restoredTop sz="89076" autoAdjust="0"/>
  </p:normalViewPr>
  <p:slideViewPr>
    <p:cSldViewPr snapToGrid="0">
      <p:cViewPr>
        <p:scale>
          <a:sx n="103" d="100"/>
          <a:sy n="103" d="100"/>
        </p:scale>
        <p:origin x="-366" y="-60"/>
      </p:cViewPr>
      <p:guideLst>
        <p:guide orient="horz" pos="895"/>
        <p:guide orient="horz" pos="719"/>
        <p:guide orient="horz" pos="4166"/>
        <p:guide orient="horz" pos="3937"/>
        <p:guide orient="horz" pos="1068"/>
        <p:guide pos="326"/>
        <p:guide pos="7355"/>
      </p:guideLst>
    </p:cSldViewPr>
  </p:slideViewPr>
  <p:notesTextViewPr>
    <p:cViewPr>
      <p:scale>
        <a:sx n="100" d="100"/>
        <a:sy n="100" d="100"/>
      </p:scale>
      <p:origin x="0" y="0"/>
    </p:cViewPr>
  </p:notesTextViewPr>
  <p:sorterViewPr>
    <p:cViewPr>
      <p:scale>
        <a:sx n="60" d="100"/>
        <a:sy n="60" d="100"/>
      </p:scale>
      <p:origin x="0" y="2838"/>
    </p:cViewPr>
  </p:sorterViewPr>
  <p:notesViewPr>
    <p:cSldViewPr snapToGrid="0" showGuides="1">
      <p:cViewPr varScale="1">
        <p:scale>
          <a:sx n="78" d="100"/>
          <a:sy n="78" d="100"/>
        </p:scale>
        <p:origin x="-2622"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handoutMaster" Target="handoutMasters/handout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font" Target="fonts/font3.fntdata"/><Relationship Id="rId53" Type="http://schemas.openxmlformats.org/officeDocument/2006/relationships/font" Target="fonts/font11.fntdata"/><Relationship Id="rId58" Type="http://schemas.openxmlformats.org/officeDocument/2006/relationships/tableStyles" Target="tableStyles.xml"/><Relationship Id="rId5" Type="http://schemas.openxmlformats.org/officeDocument/2006/relationships/slideMaster" Target="slideMasters/slideMaster2.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font" Target="fonts/font9.fntdata"/><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font" Target="fonts/font4.fntdata"/><Relationship Id="rId20" Type="http://schemas.openxmlformats.org/officeDocument/2006/relationships/slide" Target="slides/slide15.xml"/><Relationship Id="rId41" Type="http://schemas.openxmlformats.org/officeDocument/2006/relationships/notesMaster" Target="notesMasters/notesMaster1.xml"/><Relationship Id="rId54"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font" Target="fonts/font7.fntdata"/><Relationship Id="rId57" Type="http://schemas.openxmlformats.org/officeDocument/2006/relationships/theme" Target="theme/theme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font" Target="fonts/font2.fntdata"/><Relationship Id="rId52" Type="http://schemas.openxmlformats.org/officeDocument/2006/relationships/font" Target="fonts/font10.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126C4AC0-4315-44D1-8268-F58D6F432E18}" type="datetimeFigureOut">
              <a:rPr lang="en-US" smtClean="0">
                <a:latin typeface="Segoe UI" pitchFamily="34" charset="0"/>
              </a:rPr>
              <a:t>12/9/2011</a:t>
            </a:fld>
            <a:endParaRPr lang="en-US" dirty="0">
              <a:latin typeface="Segoe UI" pitchFamily="34" charset="0"/>
            </a:endParaRPr>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atin typeface="Segoe UI" pitchFamily="34" charset="0"/>
              </a:defRPr>
            </a:lvl1pPr>
          </a:lstStyle>
          <a:p>
            <a:fld id="{CAE3F082-F902-42D8-A765-720E172C3194}" type="datetimeFigureOut">
              <a:rPr lang="en-US" smtClean="0"/>
              <a:pPr/>
              <a:t>12/9/2011</a:t>
            </a:fld>
            <a:endParaRPr lang="en-US" dirty="0"/>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1258734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10</a:t>
            </a:fld>
            <a:endParaRPr lang="en-US" dirty="0"/>
          </a:p>
        </p:txBody>
      </p:sp>
    </p:spTree>
    <p:extLst>
      <p:ext uri="{BB962C8B-B14F-4D97-AF65-F5344CB8AC3E}">
        <p14:creationId xmlns:p14="http://schemas.microsoft.com/office/powerpoint/2010/main" val="23174577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11</a:t>
            </a:fld>
            <a:endParaRPr lang="en-US" dirty="0"/>
          </a:p>
        </p:txBody>
      </p:sp>
    </p:spTree>
    <p:extLst>
      <p:ext uri="{BB962C8B-B14F-4D97-AF65-F5344CB8AC3E}">
        <p14:creationId xmlns:p14="http://schemas.microsoft.com/office/powerpoint/2010/main" val="42065640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13</a:t>
            </a:fld>
            <a:endParaRPr lang="en-US" dirty="0"/>
          </a:p>
        </p:txBody>
      </p:sp>
    </p:spTree>
    <p:extLst>
      <p:ext uri="{BB962C8B-B14F-4D97-AF65-F5344CB8AC3E}">
        <p14:creationId xmlns:p14="http://schemas.microsoft.com/office/powerpoint/2010/main" val="19400642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14</a:t>
            </a:fld>
            <a:endParaRPr lang="en-US" dirty="0"/>
          </a:p>
        </p:txBody>
      </p:sp>
    </p:spTree>
    <p:extLst>
      <p:ext uri="{BB962C8B-B14F-4D97-AF65-F5344CB8AC3E}">
        <p14:creationId xmlns:p14="http://schemas.microsoft.com/office/powerpoint/2010/main" val="31487683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16</a:t>
            </a:fld>
            <a:endParaRPr lang="en-US" dirty="0"/>
          </a:p>
        </p:txBody>
      </p:sp>
    </p:spTree>
    <p:extLst>
      <p:ext uri="{BB962C8B-B14F-4D97-AF65-F5344CB8AC3E}">
        <p14:creationId xmlns:p14="http://schemas.microsoft.com/office/powerpoint/2010/main" val="25942143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17</a:t>
            </a:fld>
            <a:endParaRPr lang="en-US" dirty="0"/>
          </a:p>
        </p:txBody>
      </p:sp>
    </p:spTree>
    <p:extLst>
      <p:ext uri="{BB962C8B-B14F-4D97-AF65-F5344CB8AC3E}">
        <p14:creationId xmlns:p14="http://schemas.microsoft.com/office/powerpoint/2010/main" val="40326693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19</a:t>
            </a:fld>
            <a:endParaRPr lang="en-US" dirty="0"/>
          </a:p>
        </p:txBody>
      </p:sp>
    </p:spTree>
    <p:extLst>
      <p:ext uri="{BB962C8B-B14F-4D97-AF65-F5344CB8AC3E}">
        <p14:creationId xmlns:p14="http://schemas.microsoft.com/office/powerpoint/2010/main" val="621101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a:t>
            </a:fld>
            <a:endParaRPr lang="en-US" dirty="0"/>
          </a:p>
        </p:txBody>
      </p:sp>
    </p:spTree>
    <p:extLst>
      <p:ext uri="{BB962C8B-B14F-4D97-AF65-F5344CB8AC3E}">
        <p14:creationId xmlns:p14="http://schemas.microsoft.com/office/powerpoint/2010/main" val="491334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20</a:t>
            </a:fld>
            <a:endParaRPr lang="en-US" dirty="0"/>
          </a:p>
        </p:txBody>
      </p:sp>
    </p:spTree>
    <p:extLst>
      <p:ext uri="{BB962C8B-B14F-4D97-AF65-F5344CB8AC3E}">
        <p14:creationId xmlns:p14="http://schemas.microsoft.com/office/powerpoint/2010/main" val="19302201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22</a:t>
            </a:fld>
            <a:endParaRPr lang="en-US" dirty="0"/>
          </a:p>
        </p:txBody>
      </p:sp>
    </p:spTree>
    <p:extLst>
      <p:ext uri="{BB962C8B-B14F-4D97-AF65-F5344CB8AC3E}">
        <p14:creationId xmlns:p14="http://schemas.microsoft.com/office/powerpoint/2010/main" val="10441908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24</a:t>
            </a:fld>
            <a:endParaRPr lang="en-US" dirty="0"/>
          </a:p>
        </p:txBody>
      </p:sp>
    </p:spTree>
    <p:extLst>
      <p:ext uri="{BB962C8B-B14F-4D97-AF65-F5344CB8AC3E}">
        <p14:creationId xmlns:p14="http://schemas.microsoft.com/office/powerpoint/2010/main" val="1284167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26</a:t>
            </a:fld>
            <a:endParaRPr lang="en-US" dirty="0"/>
          </a:p>
        </p:txBody>
      </p:sp>
    </p:spTree>
    <p:extLst>
      <p:ext uri="{BB962C8B-B14F-4D97-AF65-F5344CB8AC3E}">
        <p14:creationId xmlns:p14="http://schemas.microsoft.com/office/powerpoint/2010/main" val="14064070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27</a:t>
            </a:fld>
            <a:endParaRPr lang="en-US" dirty="0"/>
          </a:p>
        </p:txBody>
      </p:sp>
    </p:spTree>
    <p:extLst>
      <p:ext uri="{BB962C8B-B14F-4D97-AF65-F5344CB8AC3E}">
        <p14:creationId xmlns:p14="http://schemas.microsoft.com/office/powerpoint/2010/main" val="13032551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28</a:t>
            </a:fld>
            <a:endParaRPr lang="en-US" dirty="0"/>
          </a:p>
        </p:txBody>
      </p:sp>
    </p:spTree>
    <p:extLst>
      <p:ext uri="{BB962C8B-B14F-4D97-AF65-F5344CB8AC3E}">
        <p14:creationId xmlns:p14="http://schemas.microsoft.com/office/powerpoint/2010/main" val="21836753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29</a:t>
            </a:fld>
            <a:endParaRPr lang="en-US" dirty="0"/>
          </a:p>
        </p:txBody>
      </p:sp>
    </p:spTree>
    <p:extLst>
      <p:ext uri="{BB962C8B-B14F-4D97-AF65-F5344CB8AC3E}">
        <p14:creationId xmlns:p14="http://schemas.microsoft.com/office/powerpoint/2010/main" val="2305304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11166222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30</a:t>
            </a:fld>
            <a:endParaRPr lang="en-US" dirty="0"/>
          </a:p>
        </p:txBody>
      </p:sp>
    </p:spTree>
    <p:extLst>
      <p:ext uri="{BB962C8B-B14F-4D97-AF65-F5344CB8AC3E}">
        <p14:creationId xmlns:p14="http://schemas.microsoft.com/office/powerpoint/2010/main" val="13729463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31</a:t>
            </a:fld>
            <a:endParaRPr lang="en-US" dirty="0"/>
          </a:p>
        </p:txBody>
      </p:sp>
    </p:spTree>
    <p:extLst>
      <p:ext uri="{BB962C8B-B14F-4D97-AF65-F5344CB8AC3E}">
        <p14:creationId xmlns:p14="http://schemas.microsoft.com/office/powerpoint/2010/main" val="35554079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32</a:t>
            </a:fld>
            <a:endParaRPr lang="en-US" dirty="0"/>
          </a:p>
        </p:txBody>
      </p:sp>
    </p:spTree>
    <p:extLst>
      <p:ext uri="{BB962C8B-B14F-4D97-AF65-F5344CB8AC3E}">
        <p14:creationId xmlns:p14="http://schemas.microsoft.com/office/powerpoint/2010/main" val="3797108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33</a:t>
            </a:fld>
            <a:endParaRPr lang="en-US" dirty="0"/>
          </a:p>
        </p:txBody>
      </p:sp>
    </p:spTree>
    <p:extLst>
      <p:ext uri="{BB962C8B-B14F-4D97-AF65-F5344CB8AC3E}">
        <p14:creationId xmlns:p14="http://schemas.microsoft.com/office/powerpoint/2010/main" val="25792328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34</a:t>
            </a:fld>
            <a:endParaRPr lang="en-US" dirty="0"/>
          </a:p>
        </p:txBody>
      </p:sp>
    </p:spTree>
    <p:extLst>
      <p:ext uri="{BB962C8B-B14F-4D97-AF65-F5344CB8AC3E}">
        <p14:creationId xmlns:p14="http://schemas.microsoft.com/office/powerpoint/2010/main" val="37900489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t>35</a:t>
            </a:fld>
            <a:endParaRPr lang="en-US" dirty="0"/>
          </a:p>
        </p:txBody>
      </p:sp>
    </p:spTree>
    <p:extLst>
      <p:ext uri="{BB962C8B-B14F-4D97-AF65-F5344CB8AC3E}">
        <p14:creationId xmlns:p14="http://schemas.microsoft.com/office/powerpoint/2010/main" val="932492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26C70BA7-54A9-4C9D-A4D9-4CF62DB81B3C}" type="slidenum">
              <a:rPr lang="en-US" smtClean="0"/>
              <a:t>4</a:t>
            </a:fld>
            <a:endParaRPr lang="en-US"/>
          </a:p>
        </p:txBody>
      </p:sp>
    </p:spTree>
    <p:extLst>
      <p:ext uri="{BB962C8B-B14F-4D97-AF65-F5344CB8AC3E}">
        <p14:creationId xmlns:p14="http://schemas.microsoft.com/office/powerpoint/2010/main" val="2846306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10952920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6</a:t>
            </a:fld>
            <a:endParaRPr lang="en-US" dirty="0"/>
          </a:p>
        </p:txBody>
      </p:sp>
    </p:spTree>
    <p:extLst>
      <p:ext uri="{BB962C8B-B14F-4D97-AF65-F5344CB8AC3E}">
        <p14:creationId xmlns:p14="http://schemas.microsoft.com/office/powerpoint/2010/main" val="4205542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7</a:t>
            </a:fld>
            <a:endParaRPr lang="en-US" dirty="0"/>
          </a:p>
        </p:txBody>
      </p:sp>
    </p:spTree>
    <p:extLst>
      <p:ext uri="{BB962C8B-B14F-4D97-AF65-F5344CB8AC3E}">
        <p14:creationId xmlns:p14="http://schemas.microsoft.com/office/powerpoint/2010/main" val="36551210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8</a:t>
            </a:fld>
            <a:endParaRPr lang="en-US" dirty="0"/>
          </a:p>
        </p:txBody>
      </p:sp>
    </p:spTree>
    <p:extLst>
      <p:ext uri="{BB962C8B-B14F-4D97-AF65-F5344CB8AC3E}">
        <p14:creationId xmlns:p14="http://schemas.microsoft.com/office/powerpoint/2010/main" val="3406922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3462654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216348348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2130852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43398239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57641709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6176761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390053618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54992266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351778063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392964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9672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7899733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50502823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0064851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97639121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59759503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83387018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423089825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a:solidFill>
                <a:srgbClr val="292929"/>
              </a:solidFill>
            </a:endParaRPr>
          </a:p>
        </p:txBody>
      </p:sp>
    </p:spTree>
    <p:extLst>
      <p:ext uri="{BB962C8B-B14F-4D97-AF65-F5344CB8AC3E}">
        <p14:creationId xmlns:p14="http://schemas.microsoft.com/office/powerpoint/2010/main" val="11905778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1605382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355543"/>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05640138"/>
      </p:ext>
    </p:extLst>
  </p:cSld>
  <p:clrMap bg1="lt1" tx1="dk1" bg2="lt2" tx2="dk2" accent1="accent1" accent2="accent2" accent3="accent3" accent4="accent4" accent5="accent5" accent6="accent6" hlink="hlink" folHlink="folHlink"/>
  <p:sldLayoutIdLst>
    <p:sldLayoutId id="214748378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9.emf"/><Relationship Id="rId5" Type="http://schemas.openxmlformats.org/officeDocument/2006/relationships/oleObject" Target="../embeddings/oleObject1.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7.xml"/><Relationship Id="rId7" Type="http://schemas.openxmlformats.org/officeDocument/2006/relationships/oleObject" Target="../embeddings/oleObject10.bin"/><Relationship Id="rId2" Type="http://schemas.openxmlformats.org/officeDocument/2006/relationships/tags" Target="../tags/tag16.xml"/><Relationship Id="rId1" Type="http://schemas.openxmlformats.org/officeDocument/2006/relationships/vmlDrawing" Target="../drawings/vmlDrawing10.vml"/><Relationship Id="rId6" Type="http://schemas.openxmlformats.org/officeDocument/2006/relationships/notesSlide" Target="../notesSlides/notesSlide10.xml"/><Relationship Id="rId5" Type="http://schemas.openxmlformats.org/officeDocument/2006/relationships/slideLayout" Target="../slideLayouts/slideLayout3.xml"/><Relationship Id="rId4" Type="http://schemas.openxmlformats.org/officeDocument/2006/relationships/tags" Target="../tags/tag18.xml"/></Relationships>
</file>

<file path=ppt/slides/_rels/slide11.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20.xml"/><Relationship Id="rId7" Type="http://schemas.openxmlformats.org/officeDocument/2006/relationships/oleObject" Target="../embeddings/oleObject11.bin"/><Relationship Id="rId2" Type="http://schemas.openxmlformats.org/officeDocument/2006/relationships/tags" Target="../tags/tag19.xml"/><Relationship Id="rId1" Type="http://schemas.openxmlformats.org/officeDocument/2006/relationships/vmlDrawing" Target="../drawings/vmlDrawing11.vml"/><Relationship Id="rId6" Type="http://schemas.openxmlformats.org/officeDocument/2006/relationships/notesSlide" Target="../notesSlides/notesSlide11.xml"/><Relationship Id="rId5" Type="http://schemas.openxmlformats.org/officeDocument/2006/relationships/slideLayout" Target="../slideLayouts/slideLayout3.xml"/><Relationship Id="rId4" Type="http://schemas.openxmlformats.org/officeDocument/2006/relationships/tags" Target="../tags/tag21.xml"/></Relationships>
</file>

<file path=ppt/slides/_rels/slide12.xml.rels><?xml version="1.0" encoding="UTF-8" standalone="yes"?>
<Relationships xmlns="http://schemas.openxmlformats.org/package/2006/relationships"><Relationship Id="rId3" Type="http://schemas.openxmlformats.org/officeDocument/2006/relationships/tags" Target="../tags/tag23.xml"/><Relationship Id="rId7" Type="http://schemas.openxmlformats.org/officeDocument/2006/relationships/image" Target="../media/image9.emf"/><Relationship Id="rId2" Type="http://schemas.openxmlformats.org/officeDocument/2006/relationships/tags" Target="../tags/tag22.xml"/><Relationship Id="rId1" Type="http://schemas.openxmlformats.org/officeDocument/2006/relationships/vmlDrawing" Target="../drawings/vmlDrawing12.vml"/><Relationship Id="rId6" Type="http://schemas.openxmlformats.org/officeDocument/2006/relationships/oleObject" Target="../embeddings/oleObject12.bin"/><Relationship Id="rId5" Type="http://schemas.openxmlformats.org/officeDocument/2006/relationships/notesSlide" Target="../notesSlides/notesSlide12.xml"/><Relationship Id="rId4"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25.xml"/><Relationship Id="rId7" Type="http://schemas.openxmlformats.org/officeDocument/2006/relationships/oleObject" Target="../embeddings/oleObject13.bin"/><Relationship Id="rId2" Type="http://schemas.openxmlformats.org/officeDocument/2006/relationships/tags" Target="../tags/tag24.xml"/><Relationship Id="rId1" Type="http://schemas.openxmlformats.org/officeDocument/2006/relationships/vmlDrawing" Target="../drawings/vmlDrawing13.vml"/><Relationship Id="rId6" Type="http://schemas.openxmlformats.org/officeDocument/2006/relationships/notesSlide" Target="../notesSlides/notesSlide13.xml"/><Relationship Id="rId5" Type="http://schemas.openxmlformats.org/officeDocument/2006/relationships/slideLayout" Target="../slideLayouts/slideLayout3.xml"/><Relationship Id="rId4" Type="http://schemas.openxmlformats.org/officeDocument/2006/relationships/tags" Target="../tags/tag26.xml"/></Relationships>
</file>

<file path=ppt/slides/_rels/slide14.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28.xml"/><Relationship Id="rId7" Type="http://schemas.openxmlformats.org/officeDocument/2006/relationships/oleObject" Target="../embeddings/oleObject14.bin"/><Relationship Id="rId2" Type="http://schemas.openxmlformats.org/officeDocument/2006/relationships/tags" Target="../tags/tag27.xml"/><Relationship Id="rId1" Type="http://schemas.openxmlformats.org/officeDocument/2006/relationships/vmlDrawing" Target="../drawings/vmlDrawing14.vml"/><Relationship Id="rId6" Type="http://schemas.openxmlformats.org/officeDocument/2006/relationships/notesSlide" Target="../notesSlides/notesSlide14.xml"/><Relationship Id="rId5" Type="http://schemas.openxmlformats.org/officeDocument/2006/relationships/slideLayout" Target="../slideLayouts/slideLayout3.xml"/><Relationship Id="rId4" Type="http://schemas.openxmlformats.org/officeDocument/2006/relationships/tags" Target="../tags/tag29.xml"/></Relationships>
</file>

<file path=ppt/slides/_rels/slide15.xml.rels><?xml version="1.0" encoding="UTF-8" standalone="yes"?>
<Relationships xmlns="http://schemas.openxmlformats.org/package/2006/relationships"><Relationship Id="rId3" Type="http://schemas.openxmlformats.org/officeDocument/2006/relationships/tags" Target="../tags/tag31.xml"/><Relationship Id="rId7" Type="http://schemas.openxmlformats.org/officeDocument/2006/relationships/image" Target="../media/image9.emf"/><Relationship Id="rId2" Type="http://schemas.openxmlformats.org/officeDocument/2006/relationships/tags" Target="../tags/tag30.xml"/><Relationship Id="rId1" Type="http://schemas.openxmlformats.org/officeDocument/2006/relationships/vmlDrawing" Target="../drawings/vmlDrawing15.vml"/><Relationship Id="rId6" Type="http://schemas.openxmlformats.org/officeDocument/2006/relationships/oleObject" Target="../embeddings/oleObject15.bin"/><Relationship Id="rId5" Type="http://schemas.openxmlformats.org/officeDocument/2006/relationships/notesSlide" Target="../notesSlides/notesSlide15.xml"/><Relationship Id="rId4"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33.xml"/><Relationship Id="rId7" Type="http://schemas.openxmlformats.org/officeDocument/2006/relationships/oleObject" Target="../embeddings/oleObject16.bin"/><Relationship Id="rId2" Type="http://schemas.openxmlformats.org/officeDocument/2006/relationships/tags" Target="../tags/tag32.xml"/><Relationship Id="rId1" Type="http://schemas.openxmlformats.org/officeDocument/2006/relationships/vmlDrawing" Target="../drawings/vmlDrawing16.vml"/><Relationship Id="rId6" Type="http://schemas.openxmlformats.org/officeDocument/2006/relationships/notesSlide" Target="../notesSlides/notesSlide16.xml"/><Relationship Id="rId5" Type="http://schemas.openxmlformats.org/officeDocument/2006/relationships/slideLayout" Target="../slideLayouts/slideLayout3.xml"/><Relationship Id="rId4" Type="http://schemas.openxmlformats.org/officeDocument/2006/relationships/tags" Target="../tags/tag34.xml"/><Relationship Id="rId9" Type="http://schemas.openxmlformats.org/officeDocument/2006/relationships/image" Target="../media/image11.png"/></Relationships>
</file>

<file path=ppt/slides/_rels/slide17.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36.xml"/><Relationship Id="rId7" Type="http://schemas.openxmlformats.org/officeDocument/2006/relationships/oleObject" Target="../embeddings/oleObject17.bin"/><Relationship Id="rId2" Type="http://schemas.openxmlformats.org/officeDocument/2006/relationships/tags" Target="../tags/tag35.xml"/><Relationship Id="rId1" Type="http://schemas.openxmlformats.org/officeDocument/2006/relationships/vmlDrawing" Target="../drawings/vmlDrawing17.vml"/><Relationship Id="rId6" Type="http://schemas.openxmlformats.org/officeDocument/2006/relationships/notesSlide" Target="../notesSlides/notesSlide17.xml"/><Relationship Id="rId5" Type="http://schemas.openxmlformats.org/officeDocument/2006/relationships/slideLayout" Target="../slideLayouts/slideLayout3.xml"/><Relationship Id="rId4" Type="http://schemas.openxmlformats.org/officeDocument/2006/relationships/tags" Target="../tags/tag3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38.xml"/><Relationship Id="rId1" Type="http://schemas.openxmlformats.org/officeDocument/2006/relationships/vmlDrawing" Target="../drawings/vmlDrawing18.vml"/><Relationship Id="rId6" Type="http://schemas.openxmlformats.org/officeDocument/2006/relationships/image" Target="../media/image9.emf"/><Relationship Id="rId5" Type="http://schemas.openxmlformats.org/officeDocument/2006/relationships/oleObject" Target="../embeddings/oleObject18.bin"/><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40.xml"/><Relationship Id="rId7" Type="http://schemas.openxmlformats.org/officeDocument/2006/relationships/oleObject" Target="../embeddings/oleObject19.bin"/><Relationship Id="rId2" Type="http://schemas.openxmlformats.org/officeDocument/2006/relationships/tags" Target="../tags/tag39.xml"/><Relationship Id="rId1" Type="http://schemas.openxmlformats.org/officeDocument/2006/relationships/vmlDrawing" Target="../drawings/vmlDrawing19.vml"/><Relationship Id="rId6" Type="http://schemas.openxmlformats.org/officeDocument/2006/relationships/notesSlide" Target="../notesSlides/notesSlide19.xml"/><Relationship Id="rId5" Type="http://schemas.openxmlformats.org/officeDocument/2006/relationships/slideLayout" Target="../slideLayouts/slideLayout3.xml"/><Relationship Id="rId4" Type="http://schemas.openxmlformats.org/officeDocument/2006/relationships/tags" Target="../tags/tag41.xml"/></Relationships>
</file>

<file path=ppt/slides/_rels/slide2.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notesSlide" Target="../notesSlides/notesSlide2.xml"/><Relationship Id="rId5" Type="http://schemas.openxmlformats.org/officeDocument/2006/relationships/slideLayout" Target="../slideLayouts/slideLayout8.xml"/><Relationship Id="rId4" Type="http://schemas.openxmlformats.org/officeDocument/2006/relationships/tags" Target="../tags/tag5.xml"/></Relationships>
</file>

<file path=ppt/slides/_rels/slide20.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43.xml"/><Relationship Id="rId7" Type="http://schemas.openxmlformats.org/officeDocument/2006/relationships/oleObject" Target="../embeddings/oleObject20.bin"/><Relationship Id="rId2" Type="http://schemas.openxmlformats.org/officeDocument/2006/relationships/tags" Target="../tags/tag42.xml"/><Relationship Id="rId1" Type="http://schemas.openxmlformats.org/officeDocument/2006/relationships/vmlDrawing" Target="../drawings/vmlDrawing20.vml"/><Relationship Id="rId6" Type="http://schemas.openxmlformats.org/officeDocument/2006/relationships/notesSlide" Target="../notesSlides/notesSlide20.xml"/><Relationship Id="rId5" Type="http://schemas.openxmlformats.org/officeDocument/2006/relationships/slideLayout" Target="../slideLayouts/slideLayout3.xml"/><Relationship Id="rId4" Type="http://schemas.openxmlformats.org/officeDocument/2006/relationships/tags" Target="../tags/tag44.xml"/></Relationships>
</file>

<file path=ppt/slides/_rels/slide21.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image" Target="../media/image9.emf"/><Relationship Id="rId2" Type="http://schemas.openxmlformats.org/officeDocument/2006/relationships/tags" Target="../tags/tag45.xml"/><Relationship Id="rId1" Type="http://schemas.openxmlformats.org/officeDocument/2006/relationships/vmlDrawing" Target="../drawings/vmlDrawing21.vml"/><Relationship Id="rId6" Type="http://schemas.openxmlformats.org/officeDocument/2006/relationships/oleObject" Target="../embeddings/oleObject21.bin"/><Relationship Id="rId5" Type="http://schemas.openxmlformats.org/officeDocument/2006/relationships/notesSlide" Target="../notesSlides/notesSlide21.xml"/><Relationship Id="rId4"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48.xml"/><Relationship Id="rId7" Type="http://schemas.openxmlformats.org/officeDocument/2006/relationships/oleObject" Target="../embeddings/oleObject22.bin"/><Relationship Id="rId2" Type="http://schemas.openxmlformats.org/officeDocument/2006/relationships/tags" Target="../tags/tag47.xml"/><Relationship Id="rId1" Type="http://schemas.openxmlformats.org/officeDocument/2006/relationships/vmlDrawing" Target="../drawings/vmlDrawing22.vml"/><Relationship Id="rId6" Type="http://schemas.openxmlformats.org/officeDocument/2006/relationships/notesSlide" Target="../notesSlides/notesSlide22.xml"/><Relationship Id="rId5" Type="http://schemas.openxmlformats.org/officeDocument/2006/relationships/slideLayout" Target="../slideLayouts/slideLayout3.xml"/><Relationship Id="rId4" Type="http://schemas.openxmlformats.org/officeDocument/2006/relationships/tags" Target="../tags/tag49.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50.xml"/><Relationship Id="rId1" Type="http://schemas.openxmlformats.org/officeDocument/2006/relationships/vmlDrawing" Target="../drawings/vmlDrawing23.vml"/><Relationship Id="rId6" Type="http://schemas.openxmlformats.org/officeDocument/2006/relationships/image" Target="../media/image9.emf"/><Relationship Id="rId5" Type="http://schemas.openxmlformats.org/officeDocument/2006/relationships/oleObject" Target="../embeddings/oleObject23.bin"/><Relationship Id="rId4"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52.xml"/><Relationship Id="rId7" Type="http://schemas.openxmlformats.org/officeDocument/2006/relationships/oleObject" Target="../embeddings/oleObject24.bin"/><Relationship Id="rId2" Type="http://schemas.openxmlformats.org/officeDocument/2006/relationships/tags" Target="../tags/tag51.xml"/><Relationship Id="rId1" Type="http://schemas.openxmlformats.org/officeDocument/2006/relationships/vmlDrawing" Target="../drawings/vmlDrawing24.vml"/><Relationship Id="rId6" Type="http://schemas.openxmlformats.org/officeDocument/2006/relationships/notesSlide" Target="../notesSlides/notesSlide24.xml"/><Relationship Id="rId5" Type="http://schemas.openxmlformats.org/officeDocument/2006/relationships/slideLayout" Target="../slideLayouts/slideLayout3.xml"/><Relationship Id="rId4" Type="http://schemas.openxmlformats.org/officeDocument/2006/relationships/tags" Target="../tags/tag53.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54.xml"/><Relationship Id="rId1" Type="http://schemas.openxmlformats.org/officeDocument/2006/relationships/vmlDrawing" Target="../drawings/vmlDrawing25.vml"/><Relationship Id="rId6" Type="http://schemas.openxmlformats.org/officeDocument/2006/relationships/image" Target="../media/image9.emf"/><Relationship Id="rId5" Type="http://schemas.openxmlformats.org/officeDocument/2006/relationships/oleObject" Target="../embeddings/oleObject25.bin"/><Relationship Id="rId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56.xml"/><Relationship Id="rId7" Type="http://schemas.openxmlformats.org/officeDocument/2006/relationships/oleObject" Target="../embeddings/oleObject26.bin"/><Relationship Id="rId2" Type="http://schemas.openxmlformats.org/officeDocument/2006/relationships/tags" Target="../tags/tag55.xml"/><Relationship Id="rId1" Type="http://schemas.openxmlformats.org/officeDocument/2006/relationships/vmlDrawing" Target="../drawings/vmlDrawing26.vml"/><Relationship Id="rId6" Type="http://schemas.openxmlformats.org/officeDocument/2006/relationships/notesSlide" Target="../notesSlides/notesSlide26.xml"/><Relationship Id="rId5" Type="http://schemas.openxmlformats.org/officeDocument/2006/relationships/slideLayout" Target="../slideLayouts/slideLayout3.xml"/><Relationship Id="rId4" Type="http://schemas.openxmlformats.org/officeDocument/2006/relationships/tags" Target="../tags/tag57.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58.xml"/><Relationship Id="rId1" Type="http://schemas.openxmlformats.org/officeDocument/2006/relationships/vmlDrawing" Target="../drawings/vmlDrawing27.vml"/><Relationship Id="rId6" Type="http://schemas.openxmlformats.org/officeDocument/2006/relationships/image" Target="../media/image9.emf"/><Relationship Id="rId5" Type="http://schemas.openxmlformats.org/officeDocument/2006/relationships/oleObject" Target="../embeddings/oleObject27.bin"/><Relationship Id="rId4"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60.xml"/><Relationship Id="rId7" Type="http://schemas.openxmlformats.org/officeDocument/2006/relationships/oleObject" Target="../embeddings/oleObject28.bin"/><Relationship Id="rId2" Type="http://schemas.openxmlformats.org/officeDocument/2006/relationships/tags" Target="../tags/tag59.xml"/><Relationship Id="rId1" Type="http://schemas.openxmlformats.org/officeDocument/2006/relationships/vmlDrawing" Target="../drawings/vmlDrawing28.vml"/><Relationship Id="rId6" Type="http://schemas.openxmlformats.org/officeDocument/2006/relationships/notesSlide" Target="../notesSlides/notesSlide28.xml"/><Relationship Id="rId5" Type="http://schemas.openxmlformats.org/officeDocument/2006/relationships/slideLayout" Target="../slideLayouts/slideLayout3.xml"/><Relationship Id="rId4" Type="http://schemas.openxmlformats.org/officeDocument/2006/relationships/tags" Target="../tags/tag61.xml"/><Relationship Id="rId9"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62.xml"/><Relationship Id="rId1" Type="http://schemas.openxmlformats.org/officeDocument/2006/relationships/vmlDrawing" Target="../drawings/vmlDrawing29.vml"/><Relationship Id="rId6" Type="http://schemas.openxmlformats.org/officeDocument/2006/relationships/image" Target="../media/image9.emf"/><Relationship Id="rId5" Type="http://schemas.openxmlformats.org/officeDocument/2006/relationships/oleObject" Target="../embeddings/oleObject29.bin"/><Relationship Id="rId4"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9.emf"/><Relationship Id="rId5" Type="http://schemas.openxmlformats.org/officeDocument/2006/relationships/oleObject" Target="../embeddings/oleObject3.bin"/><Relationship Id="rId4"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tags" Target="../tags/tag64.xml"/><Relationship Id="rId7" Type="http://schemas.openxmlformats.org/officeDocument/2006/relationships/notesSlide" Target="../notesSlides/notesSlide30.xml"/><Relationship Id="rId2" Type="http://schemas.openxmlformats.org/officeDocument/2006/relationships/tags" Target="../tags/tag63.xml"/><Relationship Id="rId1" Type="http://schemas.openxmlformats.org/officeDocument/2006/relationships/vmlDrawing" Target="../drawings/vmlDrawing30.vml"/><Relationship Id="rId6" Type="http://schemas.openxmlformats.org/officeDocument/2006/relationships/slideLayout" Target="../slideLayouts/slideLayout6.xml"/><Relationship Id="rId5" Type="http://schemas.openxmlformats.org/officeDocument/2006/relationships/tags" Target="../tags/tag66.xml"/><Relationship Id="rId10" Type="http://schemas.openxmlformats.org/officeDocument/2006/relationships/image" Target="../media/image13.png"/><Relationship Id="rId4" Type="http://schemas.openxmlformats.org/officeDocument/2006/relationships/tags" Target="../tags/tag65.xml"/><Relationship Id="rId9" Type="http://schemas.openxmlformats.org/officeDocument/2006/relationships/image" Target="../media/image9.emf"/></Relationships>
</file>

<file path=ppt/slides/_rels/slide31.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68.xml"/><Relationship Id="rId7" Type="http://schemas.openxmlformats.org/officeDocument/2006/relationships/oleObject" Target="../embeddings/oleObject31.bin"/><Relationship Id="rId2" Type="http://schemas.openxmlformats.org/officeDocument/2006/relationships/tags" Target="../tags/tag67.xml"/><Relationship Id="rId1" Type="http://schemas.openxmlformats.org/officeDocument/2006/relationships/vmlDrawing" Target="../drawings/vmlDrawing31.vml"/><Relationship Id="rId6" Type="http://schemas.openxmlformats.org/officeDocument/2006/relationships/notesSlide" Target="../notesSlides/notesSlide31.xml"/><Relationship Id="rId5" Type="http://schemas.openxmlformats.org/officeDocument/2006/relationships/slideLayout" Target="../slideLayouts/slideLayout6.xml"/><Relationship Id="rId4" Type="http://schemas.openxmlformats.org/officeDocument/2006/relationships/tags" Target="../tags/tag69.xml"/><Relationship Id="rId9" Type="http://schemas.openxmlformats.org/officeDocument/2006/relationships/image" Target="../media/image14.png"/></Relationships>
</file>

<file path=ppt/slides/_rels/slide32.xml.rels><?xml version="1.0" encoding="UTF-8" standalone="yes"?>
<Relationships xmlns="http://schemas.openxmlformats.org/package/2006/relationships"><Relationship Id="rId3" Type="http://schemas.openxmlformats.org/officeDocument/2006/relationships/tags" Target="../tags/tag71.xml"/><Relationship Id="rId7" Type="http://schemas.openxmlformats.org/officeDocument/2006/relationships/image" Target="../media/image9.emf"/><Relationship Id="rId2" Type="http://schemas.openxmlformats.org/officeDocument/2006/relationships/tags" Target="../tags/tag70.xml"/><Relationship Id="rId1" Type="http://schemas.openxmlformats.org/officeDocument/2006/relationships/vmlDrawing" Target="../drawings/vmlDrawing32.vml"/><Relationship Id="rId6" Type="http://schemas.openxmlformats.org/officeDocument/2006/relationships/oleObject" Target="../embeddings/oleObject32.bin"/><Relationship Id="rId5" Type="http://schemas.openxmlformats.org/officeDocument/2006/relationships/notesSlide" Target="../notesSlides/notesSlide32.xml"/><Relationship Id="rId4"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8" Type="http://schemas.openxmlformats.org/officeDocument/2006/relationships/slideLayout" Target="../slideLayouts/slideLayout6.xml"/><Relationship Id="rId3" Type="http://schemas.openxmlformats.org/officeDocument/2006/relationships/tags" Target="../tags/tag73.xml"/><Relationship Id="rId7" Type="http://schemas.openxmlformats.org/officeDocument/2006/relationships/tags" Target="../tags/tag77.xml"/><Relationship Id="rId2" Type="http://schemas.openxmlformats.org/officeDocument/2006/relationships/tags" Target="../tags/tag72.xml"/><Relationship Id="rId1" Type="http://schemas.openxmlformats.org/officeDocument/2006/relationships/vmlDrawing" Target="../drawings/vmlDrawing33.vml"/><Relationship Id="rId6" Type="http://schemas.openxmlformats.org/officeDocument/2006/relationships/tags" Target="../tags/tag76.xml"/><Relationship Id="rId11" Type="http://schemas.openxmlformats.org/officeDocument/2006/relationships/image" Target="../media/image9.emf"/><Relationship Id="rId5" Type="http://schemas.openxmlformats.org/officeDocument/2006/relationships/tags" Target="../tags/tag75.xml"/><Relationship Id="rId10" Type="http://schemas.openxmlformats.org/officeDocument/2006/relationships/oleObject" Target="../embeddings/oleObject33.bin"/><Relationship Id="rId4" Type="http://schemas.openxmlformats.org/officeDocument/2006/relationships/tags" Target="../tags/tag74.xml"/><Relationship Id="rId9"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8" Type="http://schemas.openxmlformats.org/officeDocument/2006/relationships/hyperlink" Target="http://forums.dev.windows.com/" TargetMode="External"/><Relationship Id="rId3" Type="http://schemas.openxmlformats.org/officeDocument/2006/relationships/tags" Target="../tags/tag79.xml"/><Relationship Id="rId7" Type="http://schemas.openxmlformats.org/officeDocument/2006/relationships/image" Target="../media/image9.emf"/><Relationship Id="rId2" Type="http://schemas.openxmlformats.org/officeDocument/2006/relationships/tags" Target="../tags/tag78.xml"/><Relationship Id="rId1" Type="http://schemas.openxmlformats.org/officeDocument/2006/relationships/vmlDrawing" Target="../drawings/vmlDrawing34.vml"/><Relationship Id="rId6" Type="http://schemas.openxmlformats.org/officeDocument/2006/relationships/oleObject" Target="../embeddings/oleObject34.bin"/><Relationship Id="rId5" Type="http://schemas.openxmlformats.org/officeDocument/2006/relationships/notesSlide" Target="../notesSlides/notesSlide34.xml"/><Relationship Id="rId4" Type="http://schemas.openxmlformats.org/officeDocument/2006/relationships/slideLayout" Target="../slideLayouts/slideLayout2.xml"/><Relationship Id="rId9" Type="http://schemas.openxmlformats.org/officeDocument/2006/relationships/hyperlink" Target="http://bldw.in/SessionFeedback" TargetMode="Externa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80.xml"/><Relationship Id="rId1" Type="http://schemas.openxmlformats.org/officeDocument/2006/relationships/vmlDrawing" Target="../drawings/vmlDrawing35.vml"/><Relationship Id="rId6" Type="http://schemas.openxmlformats.org/officeDocument/2006/relationships/image" Target="../media/image9.emf"/><Relationship Id="rId5" Type="http://schemas.openxmlformats.org/officeDocument/2006/relationships/oleObject" Target="../embeddings/oleObject35.bin"/><Relationship Id="rId4"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8" Type="http://schemas.microsoft.com/office/2007/relationships/hdphoto" Target="../media/hdphoto4.wdp"/><Relationship Id="rId3" Type="http://schemas.openxmlformats.org/officeDocument/2006/relationships/slideLayout" Target="../slideLayouts/slideLayout2.xml"/><Relationship Id="rId7" Type="http://schemas.openxmlformats.org/officeDocument/2006/relationships/image" Target="../media/image10.png"/><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9.emf"/><Relationship Id="rId5" Type="http://schemas.openxmlformats.org/officeDocument/2006/relationships/oleObject" Target="../embeddings/oleObject4.bin"/><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vmlDrawing" Target="../drawings/vmlDrawing5.vml"/><Relationship Id="rId6" Type="http://schemas.openxmlformats.org/officeDocument/2006/relationships/image" Target="../media/image9.emf"/><Relationship Id="rId5" Type="http://schemas.openxmlformats.org/officeDocument/2006/relationships/oleObject" Target="../embeddings/oleObject5.bin"/><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vmlDrawing" Target="../drawings/vmlDrawing6.vml"/><Relationship Id="rId6" Type="http://schemas.openxmlformats.org/officeDocument/2006/relationships/image" Target="../media/image9.emf"/><Relationship Id="rId5" Type="http://schemas.openxmlformats.org/officeDocument/2006/relationships/oleObject" Target="../embeddings/oleObject6.bin"/><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10.xml"/><Relationship Id="rId1" Type="http://schemas.openxmlformats.org/officeDocument/2006/relationships/vmlDrawing" Target="../drawings/vmlDrawing7.vml"/><Relationship Id="rId6" Type="http://schemas.openxmlformats.org/officeDocument/2006/relationships/image" Target="../media/image9.emf"/><Relationship Id="rId5" Type="http://schemas.openxmlformats.org/officeDocument/2006/relationships/oleObject" Target="../embeddings/oleObject7.bin"/><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2.xml"/><Relationship Id="rId7" Type="http://schemas.openxmlformats.org/officeDocument/2006/relationships/oleObject" Target="../embeddings/oleObject8.bin"/><Relationship Id="rId2" Type="http://schemas.openxmlformats.org/officeDocument/2006/relationships/tags" Target="../tags/tag11.xml"/><Relationship Id="rId1" Type="http://schemas.openxmlformats.org/officeDocument/2006/relationships/vmlDrawing" Target="../drawings/vmlDrawing8.vml"/><Relationship Id="rId6" Type="http://schemas.openxmlformats.org/officeDocument/2006/relationships/notesSlide" Target="../notesSlides/notesSlide8.xml"/><Relationship Id="rId5" Type="http://schemas.openxmlformats.org/officeDocument/2006/relationships/slideLayout" Target="../slideLayouts/slideLayout3.xml"/><Relationship Id="rId4" Type="http://schemas.openxmlformats.org/officeDocument/2006/relationships/tags" Target="../tags/tag13.xml"/></Relationships>
</file>

<file path=ppt/slides/_rels/slide9.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9.emf"/><Relationship Id="rId2" Type="http://schemas.openxmlformats.org/officeDocument/2006/relationships/tags" Target="../tags/tag14.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notesSlide" Target="../notesSlides/notesSlide9.xml"/><Relationship Id="rId4"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89413592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9417"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ctrTitle"/>
          </p:nvPr>
        </p:nvSpPr>
        <p:spPr/>
        <p:txBody>
          <a:bodyPr/>
          <a:lstStyle/>
          <a:p>
            <a:r>
              <a:rPr lang="en-US" sz="6000" dirty="0" smtClean="0"/>
              <a:t>Building </a:t>
            </a:r>
            <a:r>
              <a:rPr lang="en-US" sz="6000" dirty="0" smtClean="0"/>
              <a:t>Web </a:t>
            </a:r>
            <a:r>
              <a:rPr lang="en-US" sz="6000" dirty="0" smtClean="0"/>
              <a:t>APIs in Windows </a:t>
            </a:r>
            <a:r>
              <a:rPr lang="en-US" sz="6000" dirty="0" smtClean="0"/>
              <a:t>Azure</a:t>
            </a:r>
            <a:endParaRPr lang="en-US" sz="6000" dirty="0"/>
          </a:p>
        </p:txBody>
      </p:sp>
      <p:sp>
        <p:nvSpPr>
          <p:cNvPr id="7" name="Text Placeholder 6"/>
          <p:cNvSpPr>
            <a:spLocks noGrp="1"/>
          </p:cNvSpPr>
          <p:nvPr>
            <p:ph type="body" sz="quarter" idx="11"/>
          </p:nvPr>
        </p:nvSpPr>
        <p:spPr>
          <a:xfrm>
            <a:off x="519113" y="4612341"/>
            <a:ext cx="5454333" cy="1144929"/>
          </a:xfrm>
        </p:spPr>
        <p:txBody>
          <a:bodyPr/>
          <a:lstStyle/>
          <a:p>
            <a:r>
              <a:rPr lang="en-US" dirty="0" smtClean="0"/>
              <a:t>Name</a:t>
            </a:r>
          </a:p>
          <a:p>
            <a:r>
              <a:rPr lang="en-US" dirty="0" smtClean="0"/>
              <a:t>Title</a:t>
            </a:r>
          </a:p>
          <a:p>
            <a:r>
              <a:rPr lang="en-US" dirty="0" smtClean="0"/>
              <a:t>Microsoft </a:t>
            </a:r>
            <a:r>
              <a:rPr lang="en-US" dirty="0"/>
              <a:t>Corporation</a:t>
            </a:r>
          </a:p>
        </p:txBody>
      </p:sp>
    </p:spTree>
    <p:extLst>
      <p:ext uri="{BB962C8B-B14F-4D97-AF65-F5344CB8AC3E}">
        <p14:creationId xmlns:p14="http://schemas.microsoft.com/office/powerpoint/2010/main" val="57464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155765556"/>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1779"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custDataLst>
              <p:tags r:id="rId3"/>
            </p:custDataLst>
          </p:nvPr>
        </p:nvSpPr>
        <p:spPr/>
        <p:txBody>
          <a:bodyPr/>
          <a:lstStyle/>
          <a:p>
            <a:r>
              <a:rPr lang="en-US" smtClean="0"/>
              <a:t>Building a Read Only Web API</a:t>
            </a:r>
            <a:endParaRPr lang="en-US" dirty="0"/>
          </a:p>
        </p:txBody>
      </p:sp>
      <p:sp>
        <p:nvSpPr>
          <p:cNvPr id="6" name="Content Placeholder 5"/>
          <p:cNvSpPr>
            <a:spLocks noGrp="1"/>
          </p:cNvSpPr>
          <p:nvPr>
            <p:ph type="body" sz="quarter" idx="10"/>
            <p:custDataLst>
              <p:tags r:id="rId4"/>
            </p:custDataLst>
          </p:nvPr>
        </p:nvSpPr>
        <p:spPr>
          <a:xfrm>
            <a:off x="519112" y="1447799"/>
            <a:ext cx="11149013" cy="2523768"/>
          </a:xfrm>
        </p:spPr>
        <p:txBody>
          <a:bodyPr/>
          <a:lstStyle/>
          <a:p>
            <a:pPr>
              <a:spcAft>
                <a:spcPts val="1200"/>
              </a:spcAft>
            </a:pPr>
            <a:r>
              <a:rPr lang="en-US" sz="4000" dirty="0">
                <a:gradFill>
                  <a:gsLst>
                    <a:gs pos="0">
                      <a:schemeClr val="accent2"/>
                    </a:gs>
                    <a:gs pos="100000">
                      <a:schemeClr val="accent2"/>
                    </a:gs>
                  </a:gsLst>
                  <a:lin ang="5400000" scaled="0"/>
                </a:gradFill>
                <a:latin typeface="Segoe UI Light" pitchFamily="34" charset="0"/>
              </a:rPr>
              <a:t>WebApi and </a:t>
            </a:r>
            <a:r>
              <a:rPr lang="en-US" sz="4000" dirty="0" err="1">
                <a:gradFill>
                  <a:gsLst>
                    <a:gs pos="0">
                      <a:schemeClr val="accent2"/>
                    </a:gs>
                    <a:gs pos="100000">
                      <a:schemeClr val="accent2"/>
                    </a:gs>
                  </a:gsLst>
                  <a:lin ang="5400000" scaled="0"/>
                </a:gradFill>
                <a:latin typeface="Segoe UI Light" pitchFamily="34" charset="0"/>
              </a:rPr>
              <a:t>WebApi.Enhancements</a:t>
            </a:r>
            <a:r>
              <a:rPr lang="en-US" sz="4000" dirty="0">
                <a:gradFill>
                  <a:gsLst>
                    <a:gs pos="0">
                      <a:schemeClr val="accent2"/>
                    </a:gs>
                    <a:gs pos="100000">
                      <a:schemeClr val="accent2"/>
                    </a:gs>
                  </a:gsLst>
                  <a:lin ang="5400000" scaled="0"/>
                </a:gradFill>
                <a:latin typeface="Segoe UI Light" pitchFamily="34" charset="0"/>
              </a:rPr>
              <a:t> </a:t>
            </a:r>
            <a:r>
              <a:rPr lang="en-US" sz="4000" dirty="0" err="1">
                <a:gradFill>
                  <a:gsLst>
                    <a:gs pos="0">
                      <a:schemeClr val="accent2"/>
                    </a:gs>
                    <a:gs pos="100000">
                      <a:schemeClr val="accent2"/>
                    </a:gs>
                  </a:gsLst>
                  <a:lin ang="5400000" scaled="0"/>
                </a:gradFill>
                <a:latin typeface="Segoe UI Light" pitchFamily="34" charset="0"/>
              </a:rPr>
              <a:t>nugets</a:t>
            </a:r>
            <a:endParaRPr lang="en-US" sz="4000" dirty="0">
              <a:gradFill>
                <a:gsLst>
                  <a:gs pos="0">
                    <a:schemeClr val="accent2"/>
                  </a:gs>
                  <a:gs pos="100000">
                    <a:schemeClr val="accent2"/>
                  </a:gs>
                </a:gsLst>
                <a:lin ang="5400000" scaled="0"/>
              </a:gradFill>
              <a:latin typeface="Segoe UI Light" pitchFamily="34" charset="0"/>
            </a:endParaRPr>
          </a:p>
          <a:p>
            <a:pPr>
              <a:spcAft>
                <a:spcPts val="1200"/>
              </a:spcAft>
            </a:pPr>
            <a:r>
              <a:rPr lang="en-US" sz="4000" dirty="0" err="1">
                <a:gradFill>
                  <a:gsLst>
                    <a:gs pos="0">
                      <a:schemeClr val="accent2"/>
                    </a:gs>
                    <a:gs pos="100000">
                      <a:schemeClr val="accent2"/>
                    </a:gs>
                  </a:gsLst>
                  <a:lin ang="5400000" scaled="0"/>
                </a:gradFill>
                <a:latin typeface="Segoe UI Light" pitchFamily="34" charset="0"/>
              </a:rPr>
              <a:t>WebGet</a:t>
            </a:r>
            <a:r>
              <a:rPr lang="en-US" sz="4000" dirty="0">
                <a:gradFill>
                  <a:gsLst>
                    <a:gs pos="0">
                      <a:schemeClr val="accent2"/>
                    </a:gs>
                    <a:gs pos="100000">
                      <a:schemeClr val="accent2"/>
                    </a:gs>
                  </a:gsLst>
                  <a:lin ang="5400000" scaled="0"/>
                </a:gradFill>
                <a:latin typeface="Segoe UI Light" pitchFamily="34" charset="0"/>
              </a:rPr>
              <a:t> attribute defines the </a:t>
            </a:r>
            <a:r>
              <a:rPr lang="en-US" sz="4000" dirty="0" smtClean="0">
                <a:gradFill>
                  <a:gsLst>
                    <a:gs pos="0">
                      <a:schemeClr val="accent2"/>
                    </a:gs>
                    <a:gs pos="100000">
                      <a:schemeClr val="accent2"/>
                    </a:gs>
                  </a:gsLst>
                  <a:lin ang="5400000" scaled="0"/>
                </a:gradFill>
                <a:latin typeface="Segoe UI Light" pitchFamily="34" charset="0"/>
              </a:rPr>
              <a:t>URI template</a:t>
            </a:r>
            <a:endParaRPr lang="en-US" sz="4000" dirty="0">
              <a:gradFill>
                <a:gsLst>
                  <a:gs pos="0">
                    <a:schemeClr val="accent2"/>
                  </a:gs>
                  <a:gs pos="100000">
                    <a:schemeClr val="accent2"/>
                  </a:gs>
                </a:gsLst>
                <a:lin ang="5400000" scaled="0"/>
              </a:gradFill>
              <a:latin typeface="Segoe UI Light" pitchFamily="34" charset="0"/>
            </a:endParaRPr>
          </a:p>
          <a:p>
            <a:pPr>
              <a:spcAft>
                <a:spcPts val="1200"/>
              </a:spcAft>
            </a:pPr>
            <a:r>
              <a:rPr lang="en-US" sz="4000" dirty="0">
                <a:gradFill>
                  <a:gsLst>
                    <a:gs pos="0">
                      <a:schemeClr val="accent2"/>
                    </a:gs>
                    <a:gs pos="100000">
                      <a:schemeClr val="accent2"/>
                    </a:gs>
                  </a:gsLst>
                  <a:lin ang="5400000" scaled="0"/>
                </a:gradFill>
                <a:latin typeface="Segoe UI Light" pitchFamily="34" charset="0"/>
              </a:rPr>
              <a:t>Return </a:t>
            </a:r>
            <a:r>
              <a:rPr lang="en-US" sz="4000" dirty="0" err="1">
                <a:gradFill>
                  <a:gsLst>
                    <a:gs pos="0">
                      <a:schemeClr val="accent2"/>
                    </a:gs>
                    <a:gs pos="100000">
                      <a:schemeClr val="accent2"/>
                    </a:gs>
                  </a:gsLst>
                  <a:lin ang="5400000" scaled="0"/>
                </a:gradFill>
                <a:latin typeface="Segoe UI Light" pitchFamily="34" charset="0"/>
              </a:rPr>
              <a:t>JsonValue</a:t>
            </a:r>
            <a:r>
              <a:rPr lang="en-US" sz="4000" dirty="0">
                <a:gradFill>
                  <a:gsLst>
                    <a:gs pos="0">
                      <a:schemeClr val="accent2"/>
                    </a:gs>
                    <a:gs pos="100000">
                      <a:schemeClr val="accent2"/>
                    </a:gs>
                  </a:gsLst>
                  <a:lin ang="5400000" scaled="0"/>
                </a:gradFill>
                <a:latin typeface="Segoe UI Light" pitchFamily="34" charset="0"/>
              </a:rPr>
              <a:t>/List&lt;</a:t>
            </a:r>
            <a:r>
              <a:rPr lang="en-US" sz="4000" dirty="0" err="1">
                <a:gradFill>
                  <a:gsLst>
                    <a:gs pos="0">
                      <a:schemeClr val="accent2"/>
                    </a:gs>
                    <a:gs pos="100000">
                      <a:schemeClr val="accent2"/>
                    </a:gs>
                  </a:gsLst>
                  <a:lin ang="5400000" scaled="0"/>
                </a:gradFill>
                <a:latin typeface="Segoe UI Light" pitchFamily="34" charset="0"/>
              </a:rPr>
              <a:t>JsonValue</a:t>
            </a:r>
            <a:r>
              <a:rPr lang="en-US" sz="4000" dirty="0">
                <a:gradFill>
                  <a:gsLst>
                    <a:gs pos="0">
                      <a:schemeClr val="accent2"/>
                    </a:gs>
                    <a:gs pos="100000">
                      <a:schemeClr val="accent2"/>
                    </a:gs>
                  </a:gsLst>
                  <a:lin ang="5400000" scaled="0"/>
                </a:gradFill>
                <a:latin typeface="Segoe UI Light" pitchFamily="34" charset="0"/>
              </a:rPr>
              <a:t>&gt;, you don’t </a:t>
            </a:r>
            <a:br>
              <a:rPr lang="en-US" sz="4000" dirty="0">
                <a:gradFill>
                  <a:gsLst>
                    <a:gs pos="0">
                      <a:schemeClr val="accent2"/>
                    </a:gs>
                    <a:gs pos="100000">
                      <a:schemeClr val="accent2"/>
                    </a:gs>
                  </a:gsLst>
                  <a:lin ang="5400000" scaled="0"/>
                </a:gradFill>
                <a:latin typeface="Segoe UI Light" pitchFamily="34" charset="0"/>
              </a:rPr>
            </a:br>
            <a:r>
              <a:rPr lang="en-US" sz="4000" dirty="0">
                <a:gradFill>
                  <a:gsLst>
                    <a:gs pos="0">
                      <a:schemeClr val="accent2"/>
                    </a:gs>
                    <a:gs pos="100000">
                      <a:schemeClr val="accent2"/>
                    </a:gs>
                  </a:gsLst>
                  <a:lin ang="5400000" scaled="0"/>
                </a:gradFill>
                <a:latin typeface="Segoe UI Light" pitchFamily="34" charset="0"/>
              </a:rPr>
              <a:t>have to craft a CLR type</a:t>
            </a:r>
          </a:p>
        </p:txBody>
      </p:sp>
      <p:sp>
        <p:nvSpPr>
          <p:cNvPr id="8" name="Freeform 15"/>
          <p:cNvSpPr>
            <a:spLocks noEditPoints="1"/>
          </p:cNvSpPr>
          <p:nvPr/>
        </p:nvSpPr>
        <p:spPr bwMode="black">
          <a:xfrm>
            <a:off x="8994371" y="3538302"/>
            <a:ext cx="2681692" cy="2684778"/>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tx1">
              <a:lumMod val="10000"/>
              <a:lumOff val="90000"/>
            </a:scheme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844177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11118662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2804"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Manipulating HTTP Responses</a:t>
            </a:r>
            <a:endParaRPr lang="en-US" dirty="0"/>
          </a:p>
        </p:txBody>
      </p:sp>
      <p:sp>
        <p:nvSpPr>
          <p:cNvPr id="3" name="Content Placeholder 2"/>
          <p:cNvSpPr>
            <a:spLocks noGrp="1"/>
          </p:cNvSpPr>
          <p:nvPr>
            <p:ph type="body" sz="quarter" idx="10"/>
            <p:custDataLst>
              <p:tags r:id="rId4"/>
            </p:custDataLst>
          </p:nvPr>
        </p:nvSpPr>
        <p:spPr>
          <a:xfrm>
            <a:off x="519112" y="1447799"/>
            <a:ext cx="11149013" cy="2345257"/>
          </a:xfrm>
        </p:spPr>
        <p:txBody>
          <a:bodyPr/>
          <a:lstStyle/>
          <a:p>
            <a:pPr>
              <a:spcAft>
                <a:spcPts val="1200"/>
              </a:spcAft>
            </a:pPr>
            <a:r>
              <a:rPr lang="en-US" sz="4000" dirty="0">
                <a:gradFill>
                  <a:gsLst>
                    <a:gs pos="0">
                      <a:schemeClr val="accent2"/>
                    </a:gs>
                    <a:gs pos="100000">
                      <a:schemeClr val="accent2"/>
                    </a:gs>
                  </a:gsLst>
                  <a:lin ang="5400000" scaled="0"/>
                </a:gradFill>
                <a:latin typeface="Segoe UI Light" pitchFamily="34" charset="0"/>
              </a:rPr>
              <a:t>Why?</a:t>
            </a:r>
          </a:p>
          <a:p>
            <a:pPr>
              <a:spcAft>
                <a:spcPts val="1200"/>
              </a:spcAft>
            </a:pPr>
            <a:r>
              <a:rPr lang="en-US" dirty="0" smtClean="0"/>
              <a:t>Enable client/intermediary caching</a:t>
            </a:r>
          </a:p>
          <a:p>
            <a:pPr>
              <a:spcAft>
                <a:spcPts val="1200"/>
              </a:spcAft>
            </a:pPr>
            <a:r>
              <a:rPr lang="en-US" dirty="0" smtClean="0"/>
              <a:t>Handle status codes</a:t>
            </a:r>
          </a:p>
          <a:p>
            <a:pPr>
              <a:spcAft>
                <a:spcPts val="1200"/>
              </a:spcAft>
            </a:pPr>
            <a:r>
              <a:rPr lang="en-US" dirty="0" smtClean="0"/>
              <a:t>Add links via link headers</a:t>
            </a:r>
            <a:endParaRPr lang="en-US" dirty="0"/>
          </a:p>
        </p:txBody>
      </p:sp>
      <p:sp>
        <p:nvSpPr>
          <p:cNvPr id="7" name="Rectangle 6"/>
          <p:cNvSpPr/>
          <p:nvPr/>
        </p:nvSpPr>
        <p:spPr bwMode="auto">
          <a:xfrm>
            <a:off x="9072081" y="1141413"/>
            <a:ext cx="2603981" cy="571658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 name="Freeform 11"/>
          <p:cNvSpPr>
            <a:spLocks noEditPoints="1"/>
          </p:cNvSpPr>
          <p:nvPr/>
        </p:nvSpPr>
        <p:spPr bwMode="black">
          <a:xfrm>
            <a:off x="9388928" y="1420813"/>
            <a:ext cx="1970286" cy="1969776"/>
          </a:xfrm>
          <a:custGeom>
            <a:avLst/>
            <a:gdLst>
              <a:gd name="T0" fmla="*/ 213 w 709"/>
              <a:gd name="T1" fmla="*/ 522 h 709"/>
              <a:gd name="T2" fmla="*/ 213 w 709"/>
              <a:gd name="T3" fmla="*/ 709 h 709"/>
              <a:gd name="T4" fmla="*/ 0 w 709"/>
              <a:gd name="T5" fmla="*/ 709 h 709"/>
              <a:gd name="T6" fmla="*/ 0 w 709"/>
              <a:gd name="T7" fmla="*/ 496 h 709"/>
              <a:gd name="T8" fmla="*/ 88 w 709"/>
              <a:gd name="T9" fmla="*/ 496 h 709"/>
              <a:gd name="T10" fmla="*/ 67 w 709"/>
              <a:gd name="T11" fmla="*/ 522 h 709"/>
              <a:gd name="T12" fmla="*/ 213 w 709"/>
              <a:gd name="T13" fmla="*/ 522 h 709"/>
              <a:gd name="T14" fmla="*/ 619 w 709"/>
              <a:gd name="T15" fmla="*/ 496 h 709"/>
              <a:gd name="T16" fmla="*/ 643 w 709"/>
              <a:gd name="T17" fmla="*/ 522 h 709"/>
              <a:gd name="T18" fmla="*/ 496 w 709"/>
              <a:gd name="T19" fmla="*/ 522 h 709"/>
              <a:gd name="T20" fmla="*/ 496 w 709"/>
              <a:gd name="T21" fmla="*/ 709 h 709"/>
              <a:gd name="T22" fmla="*/ 709 w 709"/>
              <a:gd name="T23" fmla="*/ 709 h 709"/>
              <a:gd name="T24" fmla="*/ 709 w 709"/>
              <a:gd name="T25" fmla="*/ 496 h 709"/>
              <a:gd name="T26" fmla="*/ 619 w 709"/>
              <a:gd name="T27" fmla="*/ 496 h 709"/>
              <a:gd name="T28" fmla="*/ 355 w 709"/>
              <a:gd name="T29" fmla="*/ 182 h 709"/>
              <a:gd name="T30" fmla="*/ 381 w 709"/>
              <a:gd name="T31" fmla="*/ 213 h 709"/>
              <a:gd name="T32" fmla="*/ 461 w 709"/>
              <a:gd name="T33" fmla="*/ 213 h 709"/>
              <a:gd name="T34" fmla="*/ 461 w 709"/>
              <a:gd name="T35" fmla="*/ 0 h 709"/>
              <a:gd name="T36" fmla="*/ 248 w 709"/>
              <a:gd name="T37" fmla="*/ 0 h 709"/>
              <a:gd name="T38" fmla="*/ 248 w 709"/>
              <a:gd name="T39" fmla="*/ 213 h 709"/>
              <a:gd name="T40" fmla="*/ 329 w 709"/>
              <a:gd name="T41" fmla="*/ 213 h 709"/>
              <a:gd name="T42" fmla="*/ 355 w 709"/>
              <a:gd name="T43" fmla="*/ 182 h 709"/>
              <a:gd name="T44" fmla="*/ 123 w 709"/>
              <a:gd name="T45" fmla="*/ 248 h 709"/>
              <a:gd name="T46" fmla="*/ 123 w 709"/>
              <a:gd name="T47" fmla="*/ 454 h 709"/>
              <a:gd name="T48" fmla="*/ 298 w 709"/>
              <a:gd name="T49" fmla="*/ 248 h 709"/>
              <a:gd name="T50" fmla="*/ 123 w 709"/>
              <a:gd name="T51" fmla="*/ 248 h 709"/>
              <a:gd name="T52" fmla="*/ 355 w 709"/>
              <a:gd name="T53" fmla="*/ 225 h 709"/>
              <a:gd name="T54" fmla="*/ 128 w 709"/>
              <a:gd name="T55" fmla="*/ 494 h 709"/>
              <a:gd name="T56" fmla="*/ 248 w 709"/>
              <a:gd name="T57" fmla="*/ 494 h 709"/>
              <a:gd name="T58" fmla="*/ 248 w 709"/>
              <a:gd name="T59" fmla="*/ 709 h 709"/>
              <a:gd name="T60" fmla="*/ 461 w 709"/>
              <a:gd name="T61" fmla="*/ 709 h 709"/>
              <a:gd name="T62" fmla="*/ 461 w 709"/>
              <a:gd name="T63" fmla="*/ 494 h 709"/>
              <a:gd name="T64" fmla="*/ 581 w 709"/>
              <a:gd name="T65" fmla="*/ 494 h 709"/>
              <a:gd name="T66" fmla="*/ 355 w 709"/>
              <a:gd name="T67" fmla="*/ 225 h 709"/>
              <a:gd name="T68" fmla="*/ 584 w 709"/>
              <a:gd name="T69" fmla="*/ 248 h 709"/>
              <a:gd name="T70" fmla="*/ 411 w 709"/>
              <a:gd name="T71" fmla="*/ 248 h 709"/>
              <a:gd name="T72" fmla="*/ 584 w 709"/>
              <a:gd name="T73" fmla="*/ 454 h 709"/>
              <a:gd name="T74" fmla="*/ 584 w 709"/>
              <a:gd name="T75" fmla="*/ 24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9" h="709">
                <a:moveTo>
                  <a:pt x="213" y="522"/>
                </a:moveTo>
                <a:lnTo>
                  <a:pt x="213" y="709"/>
                </a:lnTo>
                <a:lnTo>
                  <a:pt x="0" y="709"/>
                </a:lnTo>
                <a:lnTo>
                  <a:pt x="0" y="496"/>
                </a:lnTo>
                <a:lnTo>
                  <a:pt x="88" y="496"/>
                </a:lnTo>
                <a:lnTo>
                  <a:pt x="67" y="522"/>
                </a:lnTo>
                <a:lnTo>
                  <a:pt x="213" y="522"/>
                </a:lnTo>
                <a:close/>
                <a:moveTo>
                  <a:pt x="619" y="496"/>
                </a:moveTo>
                <a:lnTo>
                  <a:pt x="643" y="522"/>
                </a:lnTo>
                <a:lnTo>
                  <a:pt x="496" y="522"/>
                </a:lnTo>
                <a:lnTo>
                  <a:pt x="496" y="709"/>
                </a:lnTo>
                <a:lnTo>
                  <a:pt x="709" y="709"/>
                </a:lnTo>
                <a:lnTo>
                  <a:pt x="709" y="496"/>
                </a:lnTo>
                <a:lnTo>
                  <a:pt x="619" y="496"/>
                </a:lnTo>
                <a:close/>
                <a:moveTo>
                  <a:pt x="355" y="182"/>
                </a:moveTo>
                <a:lnTo>
                  <a:pt x="381" y="213"/>
                </a:lnTo>
                <a:lnTo>
                  <a:pt x="461" y="213"/>
                </a:lnTo>
                <a:lnTo>
                  <a:pt x="461" y="0"/>
                </a:lnTo>
                <a:lnTo>
                  <a:pt x="248" y="0"/>
                </a:lnTo>
                <a:lnTo>
                  <a:pt x="248" y="213"/>
                </a:lnTo>
                <a:lnTo>
                  <a:pt x="329" y="213"/>
                </a:lnTo>
                <a:lnTo>
                  <a:pt x="355" y="182"/>
                </a:lnTo>
                <a:close/>
                <a:moveTo>
                  <a:pt x="123" y="248"/>
                </a:moveTo>
                <a:lnTo>
                  <a:pt x="123" y="454"/>
                </a:lnTo>
                <a:lnTo>
                  <a:pt x="298" y="248"/>
                </a:lnTo>
                <a:lnTo>
                  <a:pt x="123" y="248"/>
                </a:lnTo>
                <a:close/>
                <a:moveTo>
                  <a:pt x="355" y="225"/>
                </a:moveTo>
                <a:lnTo>
                  <a:pt x="128" y="494"/>
                </a:lnTo>
                <a:lnTo>
                  <a:pt x="248" y="494"/>
                </a:lnTo>
                <a:lnTo>
                  <a:pt x="248" y="709"/>
                </a:lnTo>
                <a:lnTo>
                  <a:pt x="461" y="709"/>
                </a:lnTo>
                <a:lnTo>
                  <a:pt x="461" y="494"/>
                </a:lnTo>
                <a:lnTo>
                  <a:pt x="581" y="494"/>
                </a:lnTo>
                <a:lnTo>
                  <a:pt x="355" y="225"/>
                </a:lnTo>
                <a:close/>
                <a:moveTo>
                  <a:pt x="584" y="248"/>
                </a:moveTo>
                <a:lnTo>
                  <a:pt x="411" y="248"/>
                </a:lnTo>
                <a:lnTo>
                  <a:pt x="584" y="454"/>
                </a:lnTo>
                <a:lnTo>
                  <a:pt x="584" y="248"/>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5271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557828827"/>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3823"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ctrTitle"/>
            <p:custDataLst>
              <p:tags r:id="rId3"/>
            </p:custDataLst>
          </p:nvPr>
        </p:nvSpPr>
        <p:spPr/>
        <p:txBody>
          <a:bodyPr/>
          <a:lstStyle/>
          <a:p>
            <a:r>
              <a:rPr lang="en-US" smtClean="0"/>
              <a:t>Manipulating HTTP responses</a:t>
            </a:r>
            <a:endParaRPr lang="en-US" dirty="0"/>
          </a:p>
        </p:txBody>
      </p:sp>
      <p:sp>
        <p:nvSpPr>
          <p:cNvPr id="7" name="Subtitle 6"/>
          <p:cNvSpPr>
            <a:spLocks noGrp="1"/>
          </p:cNvSpPr>
          <p:nvPr>
            <p:ph type="subTitle" idx="1"/>
          </p:nvPr>
        </p:nvSpPr>
        <p:spPr/>
        <p:txBody>
          <a:bodyPr/>
          <a:lstStyle/>
          <a:p>
            <a:endParaRPr lang="en-US"/>
          </a:p>
        </p:txBody>
      </p:sp>
      <p:sp>
        <p:nvSpPr>
          <p:cNvPr id="6" name="Text Placeholder 5"/>
          <p:cNvSpPr>
            <a:spLocks noGrp="1"/>
          </p:cNvSpPr>
          <p:nvPr>
            <p:ph type="body" sz="quarter" idx="10"/>
          </p:nvPr>
        </p:nvSpPr>
        <p:spPr/>
        <p:txBody>
          <a:bodyPr/>
          <a:lstStyle/>
          <a:p>
            <a:r>
              <a:rPr lang="en-US" smtClean="0"/>
              <a:t>demo</a:t>
            </a:r>
            <a:endParaRPr lang="en-US" dirty="0"/>
          </a:p>
        </p:txBody>
      </p:sp>
    </p:spTree>
    <p:extLst>
      <p:ext uri="{BB962C8B-B14F-4D97-AF65-F5344CB8AC3E}">
        <p14:creationId xmlns:p14="http://schemas.microsoft.com/office/powerpoint/2010/main" val="364915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2044973579"/>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4851"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Manipulating HTTP Responses</a:t>
            </a:r>
            <a:endParaRPr lang="en-US" dirty="0"/>
          </a:p>
        </p:txBody>
      </p:sp>
      <p:sp>
        <p:nvSpPr>
          <p:cNvPr id="3" name="Content Placeholder 2"/>
          <p:cNvSpPr>
            <a:spLocks noGrp="1"/>
          </p:cNvSpPr>
          <p:nvPr>
            <p:ph type="body" sz="quarter" idx="10"/>
            <p:custDataLst>
              <p:tags r:id="rId4"/>
            </p:custDataLst>
          </p:nvPr>
        </p:nvSpPr>
        <p:spPr>
          <a:xfrm>
            <a:off x="519112" y="1447799"/>
            <a:ext cx="11149013" cy="2923877"/>
          </a:xfrm>
        </p:spPr>
        <p:txBody>
          <a:bodyPr/>
          <a:lstStyle/>
          <a:p>
            <a:pPr>
              <a:spcAft>
                <a:spcPts val="1200"/>
              </a:spcAft>
            </a:pPr>
            <a:r>
              <a:rPr lang="en-US" sz="4000" dirty="0" smtClean="0">
                <a:gradFill>
                  <a:gsLst>
                    <a:gs pos="0">
                      <a:schemeClr val="accent2"/>
                    </a:gs>
                    <a:gs pos="100000">
                      <a:schemeClr val="accent2"/>
                    </a:gs>
                  </a:gsLst>
                  <a:lin ang="5400000" scaled="0"/>
                </a:gradFill>
                <a:latin typeface="Segoe UI Light" pitchFamily="34" charset="0"/>
              </a:rPr>
              <a:t>Return </a:t>
            </a:r>
            <a:r>
              <a:rPr lang="en-US" sz="4000" dirty="0" err="1" smtClean="0">
                <a:gradFill>
                  <a:gsLst>
                    <a:gs pos="0">
                      <a:schemeClr val="accent2"/>
                    </a:gs>
                    <a:gs pos="100000">
                      <a:schemeClr val="accent2"/>
                    </a:gs>
                  </a:gsLst>
                  <a:lin ang="5400000" scaled="0"/>
                </a:gradFill>
                <a:latin typeface="Segoe UI Light" pitchFamily="34" charset="0"/>
              </a:rPr>
              <a:t>HttpResponseMessage</a:t>
            </a:r>
            <a:r>
              <a:rPr lang="en-US" sz="4000" dirty="0" smtClean="0">
                <a:gradFill>
                  <a:gsLst>
                    <a:gs pos="0">
                      <a:schemeClr val="accent2"/>
                    </a:gs>
                    <a:gs pos="100000">
                      <a:schemeClr val="accent2"/>
                    </a:gs>
                  </a:gsLst>
                  <a:lin ang="5400000" scaled="0"/>
                </a:gradFill>
                <a:latin typeface="Segoe UI Light" pitchFamily="34" charset="0"/>
              </a:rPr>
              <a:t>&lt;T&gt; </a:t>
            </a:r>
            <a:br>
              <a:rPr lang="en-US" sz="4000" dirty="0" smtClean="0">
                <a:gradFill>
                  <a:gsLst>
                    <a:gs pos="0">
                      <a:schemeClr val="accent2"/>
                    </a:gs>
                    <a:gs pos="100000">
                      <a:schemeClr val="accent2"/>
                    </a:gs>
                  </a:gsLst>
                  <a:lin ang="5400000" scaled="0"/>
                </a:gradFill>
                <a:latin typeface="Segoe UI Light" pitchFamily="34" charset="0"/>
              </a:rPr>
            </a:br>
            <a:r>
              <a:rPr lang="en-US" sz="4000" dirty="0" smtClean="0">
                <a:gradFill>
                  <a:gsLst>
                    <a:gs pos="0">
                      <a:schemeClr val="accent2"/>
                    </a:gs>
                    <a:gs pos="100000">
                      <a:schemeClr val="accent2"/>
                    </a:gs>
                  </a:gsLst>
                  <a:lin ang="5400000" scaled="0"/>
                </a:gradFill>
                <a:latin typeface="Segoe UI Light" pitchFamily="34" charset="0"/>
              </a:rPr>
              <a:t>to modify response headers</a:t>
            </a:r>
          </a:p>
          <a:p>
            <a:pPr>
              <a:spcAft>
                <a:spcPts val="1200"/>
              </a:spcAft>
            </a:pPr>
            <a:r>
              <a:rPr lang="en-US" sz="4000" dirty="0" smtClean="0">
                <a:gradFill>
                  <a:gsLst>
                    <a:gs pos="0">
                      <a:schemeClr val="accent2"/>
                    </a:gs>
                    <a:gs pos="100000">
                      <a:schemeClr val="accent2"/>
                    </a:gs>
                  </a:gsLst>
                  <a:lin ang="5400000" scaled="0"/>
                </a:gradFill>
                <a:latin typeface="Segoe UI Light" pitchFamily="34" charset="0"/>
              </a:rPr>
              <a:t>Throw </a:t>
            </a:r>
            <a:r>
              <a:rPr lang="en-US" sz="4000" dirty="0" err="1" smtClean="0">
                <a:gradFill>
                  <a:gsLst>
                    <a:gs pos="0">
                      <a:schemeClr val="accent2"/>
                    </a:gs>
                    <a:gs pos="100000">
                      <a:schemeClr val="accent2"/>
                    </a:gs>
                  </a:gsLst>
                  <a:lin ang="5400000" scaled="0"/>
                </a:gradFill>
                <a:latin typeface="Segoe UI Light" pitchFamily="34" charset="0"/>
              </a:rPr>
              <a:t>HttpResponseException</a:t>
            </a:r>
            <a:r>
              <a:rPr lang="en-US" sz="4000" dirty="0" smtClean="0">
                <a:gradFill>
                  <a:gsLst>
                    <a:gs pos="0">
                      <a:schemeClr val="accent2"/>
                    </a:gs>
                    <a:gs pos="100000">
                      <a:schemeClr val="accent2"/>
                    </a:gs>
                  </a:gsLst>
                  <a:lin ang="5400000" scaled="0"/>
                </a:gradFill>
                <a:latin typeface="Segoe UI Light" pitchFamily="34" charset="0"/>
              </a:rPr>
              <a:t>&lt;T&gt; </a:t>
            </a:r>
            <a:br>
              <a:rPr lang="en-US" sz="4000" dirty="0" smtClean="0">
                <a:gradFill>
                  <a:gsLst>
                    <a:gs pos="0">
                      <a:schemeClr val="accent2"/>
                    </a:gs>
                    <a:gs pos="100000">
                      <a:schemeClr val="accent2"/>
                    </a:gs>
                  </a:gsLst>
                  <a:lin ang="5400000" scaled="0"/>
                </a:gradFill>
                <a:latin typeface="Segoe UI Light" pitchFamily="34" charset="0"/>
              </a:rPr>
            </a:br>
            <a:r>
              <a:rPr lang="en-US" sz="4000" dirty="0" smtClean="0">
                <a:gradFill>
                  <a:gsLst>
                    <a:gs pos="0">
                      <a:schemeClr val="accent2"/>
                    </a:gs>
                    <a:gs pos="100000">
                      <a:schemeClr val="accent2"/>
                    </a:gs>
                  </a:gsLst>
                  <a:lin ang="5400000" scaled="0"/>
                </a:gradFill>
                <a:latin typeface="Segoe UI Light" pitchFamily="34" charset="0"/>
              </a:rPr>
              <a:t>to stop processing immediately and </a:t>
            </a:r>
            <a:br>
              <a:rPr lang="en-US" sz="4000" dirty="0" smtClean="0">
                <a:gradFill>
                  <a:gsLst>
                    <a:gs pos="0">
                      <a:schemeClr val="accent2"/>
                    </a:gs>
                    <a:gs pos="100000">
                      <a:schemeClr val="accent2"/>
                    </a:gs>
                  </a:gsLst>
                  <a:lin ang="5400000" scaled="0"/>
                </a:gradFill>
                <a:latin typeface="Segoe UI Light" pitchFamily="34" charset="0"/>
              </a:rPr>
            </a:br>
            <a:r>
              <a:rPr lang="en-US" sz="4000" dirty="0" smtClean="0">
                <a:gradFill>
                  <a:gsLst>
                    <a:gs pos="0">
                      <a:schemeClr val="accent2"/>
                    </a:gs>
                    <a:gs pos="100000">
                      <a:schemeClr val="accent2"/>
                    </a:gs>
                  </a:gsLst>
                  <a:lin ang="5400000" scaled="0"/>
                </a:gradFill>
                <a:latin typeface="Segoe UI Light" pitchFamily="34" charset="0"/>
              </a:rPr>
              <a:t>return a response, such as a status 404</a:t>
            </a:r>
            <a:endParaRPr lang="en-US" sz="4000" dirty="0">
              <a:gradFill>
                <a:gsLst>
                  <a:gs pos="0">
                    <a:schemeClr val="accent2"/>
                  </a:gs>
                  <a:gs pos="100000">
                    <a:schemeClr val="accent2"/>
                  </a:gs>
                </a:gsLst>
                <a:lin ang="5400000" scaled="0"/>
              </a:gradFill>
              <a:latin typeface="Segoe UI Light" pitchFamily="34" charset="0"/>
            </a:endParaRPr>
          </a:p>
        </p:txBody>
      </p:sp>
      <p:grpSp>
        <p:nvGrpSpPr>
          <p:cNvPr id="10" name="Group 9"/>
          <p:cNvGrpSpPr/>
          <p:nvPr/>
        </p:nvGrpSpPr>
        <p:grpSpPr bwMode="black">
          <a:xfrm>
            <a:off x="8837514" y="3912299"/>
            <a:ext cx="2682647" cy="2182451"/>
            <a:chOff x="5184775" y="225425"/>
            <a:chExt cx="1500188" cy="1220788"/>
          </a:xfrm>
          <a:solidFill>
            <a:schemeClr val="tx1">
              <a:lumMod val="10000"/>
              <a:lumOff val="90000"/>
            </a:schemeClr>
          </a:solidFill>
        </p:grpSpPr>
        <p:sp>
          <p:nvSpPr>
            <p:cNvPr id="11"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513789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33263111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5875"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Making an API Updatable</a:t>
            </a:r>
            <a:endParaRPr lang="en-US" dirty="0"/>
          </a:p>
        </p:txBody>
      </p:sp>
      <p:sp>
        <p:nvSpPr>
          <p:cNvPr id="8" name="Content Placeholder 7"/>
          <p:cNvSpPr>
            <a:spLocks noGrp="1"/>
          </p:cNvSpPr>
          <p:nvPr>
            <p:ph type="body" sz="quarter" idx="10"/>
            <p:custDataLst>
              <p:tags r:id="rId4"/>
            </p:custDataLst>
          </p:nvPr>
        </p:nvSpPr>
        <p:spPr>
          <a:xfrm>
            <a:off x="519112" y="1447799"/>
            <a:ext cx="11149013" cy="1151084"/>
          </a:xfrm>
        </p:spPr>
        <p:txBody>
          <a:bodyPr/>
          <a:lstStyle/>
          <a:p>
            <a:pPr>
              <a:spcAft>
                <a:spcPts val="1200"/>
              </a:spcAft>
            </a:pPr>
            <a:r>
              <a:rPr lang="en-US" sz="4000" dirty="0">
                <a:gradFill>
                  <a:gsLst>
                    <a:gs pos="0">
                      <a:schemeClr val="accent2"/>
                    </a:gs>
                    <a:gs pos="100000">
                      <a:schemeClr val="accent2"/>
                    </a:gs>
                  </a:gsLst>
                  <a:lin ang="5400000" scaled="0"/>
                </a:gradFill>
                <a:latin typeface="Segoe UI Light" pitchFamily="34" charset="0"/>
              </a:rPr>
              <a:t>Why?</a:t>
            </a:r>
          </a:p>
          <a:p>
            <a:pPr>
              <a:spcAft>
                <a:spcPts val="1200"/>
              </a:spcAft>
            </a:pPr>
            <a:r>
              <a:rPr lang="en-US" dirty="0" smtClean="0"/>
              <a:t>Allow clients to modify the state of the server</a:t>
            </a:r>
            <a:endParaRPr lang="en-US" dirty="0"/>
          </a:p>
        </p:txBody>
      </p:sp>
      <p:sp>
        <p:nvSpPr>
          <p:cNvPr id="7" name="Rectangle 6"/>
          <p:cNvSpPr/>
          <p:nvPr/>
        </p:nvSpPr>
        <p:spPr bwMode="auto">
          <a:xfrm>
            <a:off x="9072081" y="1141413"/>
            <a:ext cx="2603981" cy="571658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 name="Freeform 80"/>
          <p:cNvSpPr>
            <a:spLocks noEditPoints="1"/>
          </p:cNvSpPr>
          <p:nvPr/>
        </p:nvSpPr>
        <p:spPr bwMode="black">
          <a:xfrm>
            <a:off x="9356580" y="1447799"/>
            <a:ext cx="2034982" cy="2468856"/>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492865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86278835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6895"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ctrTitle"/>
            <p:custDataLst>
              <p:tags r:id="rId3"/>
            </p:custDataLst>
          </p:nvPr>
        </p:nvSpPr>
        <p:spPr/>
        <p:txBody>
          <a:bodyPr/>
          <a:lstStyle/>
          <a:p>
            <a:r>
              <a:rPr lang="en-US" smtClean="0"/>
              <a:t>Making an </a:t>
            </a:r>
            <a:br>
              <a:rPr lang="en-US" smtClean="0"/>
            </a:br>
            <a:r>
              <a:rPr lang="en-US" smtClean="0"/>
              <a:t>API updatable</a:t>
            </a:r>
            <a:endParaRPr lang="en-US" dirty="0"/>
          </a:p>
        </p:txBody>
      </p:sp>
      <p:sp>
        <p:nvSpPr>
          <p:cNvPr id="7" name="Subtitle 6"/>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r>
              <a:rPr lang="en-US" smtClean="0"/>
              <a:t>demo</a:t>
            </a:r>
            <a:endParaRPr lang="en-US" dirty="0"/>
          </a:p>
        </p:txBody>
      </p:sp>
    </p:spTree>
    <p:extLst>
      <p:ext uri="{BB962C8B-B14F-4D97-AF65-F5344CB8AC3E}">
        <p14:creationId xmlns:p14="http://schemas.microsoft.com/office/powerpoint/2010/main" val="3681418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234369994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7923"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Making an API Updatable</a:t>
            </a:r>
            <a:endParaRPr lang="en-US" dirty="0"/>
          </a:p>
        </p:txBody>
      </p:sp>
      <p:sp>
        <p:nvSpPr>
          <p:cNvPr id="3" name="Content Placeholder 2"/>
          <p:cNvSpPr>
            <a:spLocks noGrp="1"/>
          </p:cNvSpPr>
          <p:nvPr>
            <p:ph type="body" sz="quarter" idx="10"/>
            <p:custDataLst>
              <p:tags r:id="rId4"/>
            </p:custDataLst>
          </p:nvPr>
        </p:nvSpPr>
        <p:spPr>
          <a:xfrm>
            <a:off x="519112" y="1447799"/>
            <a:ext cx="11149013" cy="4450449"/>
          </a:xfrm>
        </p:spPr>
        <p:txBody>
          <a:bodyPr/>
          <a:lstStyle/>
          <a:p>
            <a:pPr>
              <a:spcAft>
                <a:spcPts val="1200"/>
              </a:spcAft>
            </a:pPr>
            <a:r>
              <a:rPr lang="en-US" sz="3600" dirty="0">
                <a:gradFill>
                  <a:gsLst>
                    <a:gs pos="0">
                      <a:schemeClr val="accent2"/>
                    </a:gs>
                    <a:gs pos="100000">
                      <a:schemeClr val="accent2"/>
                    </a:gs>
                  </a:gsLst>
                  <a:lin ang="5400000" scaled="0"/>
                </a:gradFill>
                <a:latin typeface="Segoe UI Light" pitchFamily="34" charset="0"/>
              </a:rPr>
              <a:t>Use </a:t>
            </a:r>
            <a:r>
              <a:rPr lang="en-US" sz="3600" dirty="0" err="1">
                <a:gradFill>
                  <a:gsLst>
                    <a:gs pos="0">
                      <a:schemeClr val="accent2"/>
                    </a:gs>
                    <a:gs pos="100000">
                      <a:schemeClr val="accent2"/>
                    </a:gs>
                  </a:gsLst>
                  <a:lin ang="5400000" scaled="0"/>
                </a:gradFill>
                <a:latin typeface="Segoe UI Light" pitchFamily="34" charset="0"/>
              </a:rPr>
              <a:t>WebInvoke</a:t>
            </a:r>
            <a:r>
              <a:rPr lang="en-US" sz="3600" dirty="0">
                <a:gradFill>
                  <a:gsLst>
                    <a:gs pos="0">
                      <a:schemeClr val="accent2"/>
                    </a:gs>
                    <a:gs pos="100000">
                      <a:schemeClr val="accent2"/>
                    </a:gs>
                  </a:gsLst>
                  <a:lin ang="5400000" scaled="0"/>
                </a:gradFill>
                <a:latin typeface="Segoe UI Light" pitchFamily="34" charset="0"/>
              </a:rPr>
              <a:t> for specifying </a:t>
            </a:r>
            <a:r>
              <a:rPr lang="en-US" sz="3600" dirty="0" smtClean="0">
                <a:gradFill>
                  <a:gsLst>
                    <a:gs pos="0">
                      <a:schemeClr val="accent2"/>
                    </a:gs>
                    <a:gs pos="100000">
                      <a:schemeClr val="accent2"/>
                    </a:gs>
                  </a:gsLst>
                  <a:lin ang="5400000" scaled="0"/>
                </a:gradFill>
                <a:latin typeface="Segoe UI Light" pitchFamily="34" charset="0"/>
              </a:rPr>
              <a:t/>
            </a:r>
            <a:br>
              <a:rPr lang="en-US" sz="3600" dirty="0" smtClean="0">
                <a:gradFill>
                  <a:gsLst>
                    <a:gs pos="0">
                      <a:schemeClr val="accent2"/>
                    </a:gs>
                    <a:gs pos="100000">
                      <a:schemeClr val="accent2"/>
                    </a:gs>
                  </a:gsLst>
                  <a:lin ang="5400000" scaled="0"/>
                </a:gradFill>
                <a:latin typeface="Segoe UI Light" pitchFamily="34" charset="0"/>
              </a:rPr>
            </a:br>
            <a:r>
              <a:rPr lang="en-US" sz="3600" dirty="0" smtClean="0">
                <a:gradFill>
                  <a:gsLst>
                    <a:gs pos="0">
                      <a:schemeClr val="accent2"/>
                    </a:gs>
                    <a:gs pos="100000">
                      <a:schemeClr val="accent2"/>
                    </a:gs>
                  </a:gsLst>
                  <a:lin ang="5400000" scaled="0"/>
                </a:gradFill>
                <a:latin typeface="Segoe UI Light" pitchFamily="34" charset="0"/>
              </a:rPr>
              <a:t>HTTP </a:t>
            </a:r>
            <a:r>
              <a:rPr lang="en-US" sz="3600" dirty="0">
                <a:gradFill>
                  <a:gsLst>
                    <a:gs pos="0">
                      <a:schemeClr val="accent2"/>
                    </a:gs>
                    <a:gs pos="100000">
                      <a:schemeClr val="accent2"/>
                    </a:gs>
                  </a:gsLst>
                  <a:lin ang="5400000" scaled="0"/>
                </a:gradFill>
                <a:latin typeface="Segoe UI Light" pitchFamily="34" charset="0"/>
              </a:rPr>
              <a:t>method</a:t>
            </a:r>
          </a:p>
          <a:p>
            <a:pPr>
              <a:spcAft>
                <a:spcPts val="1200"/>
              </a:spcAft>
            </a:pPr>
            <a:r>
              <a:rPr lang="en-US" sz="3600" dirty="0">
                <a:gradFill>
                  <a:gsLst>
                    <a:gs pos="0">
                      <a:schemeClr val="accent2"/>
                    </a:gs>
                    <a:gs pos="100000">
                      <a:schemeClr val="accent2"/>
                    </a:gs>
                  </a:gsLst>
                  <a:lin ang="5400000" scaled="0"/>
                </a:gradFill>
                <a:latin typeface="Segoe UI Light" pitchFamily="34" charset="0"/>
              </a:rPr>
              <a:t>Use </a:t>
            </a:r>
            <a:r>
              <a:rPr lang="en-US" sz="3600" dirty="0" err="1">
                <a:gradFill>
                  <a:gsLst>
                    <a:gs pos="0">
                      <a:schemeClr val="accent2"/>
                    </a:gs>
                    <a:gs pos="100000">
                      <a:schemeClr val="accent2"/>
                    </a:gs>
                  </a:gsLst>
                  <a:lin ang="5400000" scaled="0"/>
                </a:gradFill>
                <a:latin typeface="Segoe UI Light" pitchFamily="34" charset="0"/>
              </a:rPr>
              <a:t>HttpResponseMessage</a:t>
            </a:r>
            <a:r>
              <a:rPr lang="en-US" sz="3600" dirty="0">
                <a:gradFill>
                  <a:gsLst>
                    <a:gs pos="0">
                      <a:schemeClr val="accent2"/>
                    </a:gs>
                    <a:gs pos="100000">
                      <a:schemeClr val="accent2"/>
                    </a:gs>
                  </a:gsLst>
                  <a:lin ang="5400000" scaled="0"/>
                </a:gradFill>
                <a:latin typeface="Segoe UI Light" pitchFamily="34" charset="0"/>
              </a:rPr>
              <a:t>&lt;T&gt; </a:t>
            </a:r>
            <a:r>
              <a:rPr lang="en-US" sz="3600" dirty="0" smtClean="0">
                <a:gradFill>
                  <a:gsLst>
                    <a:gs pos="0">
                      <a:schemeClr val="accent2"/>
                    </a:gs>
                    <a:gs pos="100000">
                      <a:schemeClr val="accent2"/>
                    </a:gs>
                  </a:gsLst>
                  <a:lin ang="5400000" scaled="0"/>
                </a:gradFill>
                <a:latin typeface="Segoe UI Light" pitchFamily="34" charset="0"/>
              </a:rPr>
              <a:t>to </a:t>
            </a:r>
            <a:br>
              <a:rPr lang="en-US" sz="3600" dirty="0" smtClean="0">
                <a:gradFill>
                  <a:gsLst>
                    <a:gs pos="0">
                      <a:schemeClr val="accent2"/>
                    </a:gs>
                    <a:gs pos="100000">
                      <a:schemeClr val="accent2"/>
                    </a:gs>
                  </a:gsLst>
                  <a:lin ang="5400000" scaled="0"/>
                </a:gradFill>
                <a:latin typeface="Segoe UI Light" pitchFamily="34" charset="0"/>
              </a:rPr>
            </a:br>
            <a:r>
              <a:rPr lang="en-US" sz="3600" dirty="0" smtClean="0">
                <a:gradFill>
                  <a:gsLst>
                    <a:gs pos="0">
                      <a:schemeClr val="accent2"/>
                    </a:gs>
                    <a:gs pos="100000">
                      <a:schemeClr val="accent2"/>
                    </a:gs>
                  </a:gsLst>
                  <a:lin ang="5400000" scaled="0"/>
                </a:gradFill>
                <a:latin typeface="Segoe UI Light" pitchFamily="34" charset="0"/>
              </a:rPr>
              <a:t>access </a:t>
            </a:r>
            <a:r>
              <a:rPr lang="en-US" sz="3600" dirty="0">
                <a:gradFill>
                  <a:gsLst>
                    <a:gs pos="0">
                      <a:schemeClr val="accent2"/>
                    </a:gs>
                    <a:gs pos="100000">
                      <a:schemeClr val="accent2"/>
                    </a:gs>
                  </a:gsLst>
                  <a:lin ang="5400000" scaled="0"/>
                </a:gradFill>
                <a:latin typeface="Segoe UI Light" pitchFamily="34" charset="0"/>
              </a:rPr>
              <a:t>headers like location header</a:t>
            </a:r>
          </a:p>
          <a:p>
            <a:pPr>
              <a:spcAft>
                <a:spcPts val="1200"/>
              </a:spcAft>
            </a:pPr>
            <a:r>
              <a:rPr lang="en-US" sz="3600" dirty="0">
                <a:gradFill>
                  <a:gsLst>
                    <a:gs pos="0">
                      <a:schemeClr val="accent2"/>
                    </a:gs>
                    <a:gs pos="100000">
                      <a:schemeClr val="accent2"/>
                    </a:gs>
                  </a:gsLst>
                  <a:lin ang="5400000" scaled="0"/>
                </a:gradFill>
                <a:latin typeface="Segoe UI Light" pitchFamily="34" charset="0"/>
              </a:rPr>
              <a:t>Use </a:t>
            </a:r>
            <a:r>
              <a:rPr lang="en-US" sz="3600" dirty="0" err="1">
                <a:gradFill>
                  <a:gsLst>
                    <a:gs pos="0">
                      <a:schemeClr val="accent2"/>
                    </a:gs>
                    <a:gs pos="100000">
                      <a:schemeClr val="accent2"/>
                    </a:gs>
                  </a:gsLst>
                  <a:lin ang="5400000" scaled="0"/>
                </a:gradFill>
                <a:latin typeface="Segoe UI Light" pitchFamily="34" charset="0"/>
              </a:rPr>
              <a:t>WebApi.Enhancements</a:t>
            </a:r>
            <a:r>
              <a:rPr lang="en-US" sz="3600" dirty="0">
                <a:gradFill>
                  <a:gsLst>
                    <a:gs pos="0">
                      <a:schemeClr val="accent2"/>
                    </a:gs>
                    <a:gs pos="100000">
                      <a:schemeClr val="accent2"/>
                    </a:gs>
                  </a:gsLst>
                  <a:lin ang="5400000" scaled="0"/>
                </a:gradFill>
                <a:latin typeface="Segoe UI Light" pitchFamily="34" charset="0"/>
              </a:rPr>
              <a:t> </a:t>
            </a:r>
            <a:r>
              <a:rPr lang="en-US" sz="3600" dirty="0" smtClean="0">
                <a:gradFill>
                  <a:gsLst>
                    <a:gs pos="0">
                      <a:schemeClr val="accent2"/>
                    </a:gs>
                    <a:gs pos="100000">
                      <a:schemeClr val="accent2"/>
                    </a:gs>
                  </a:gsLst>
                  <a:lin ang="5400000" scaled="0"/>
                </a:gradFill>
                <a:latin typeface="Segoe UI Light" pitchFamily="34" charset="0"/>
              </a:rPr>
              <a:t>to </a:t>
            </a:r>
            <a:br>
              <a:rPr lang="en-US" sz="3600" dirty="0" smtClean="0">
                <a:gradFill>
                  <a:gsLst>
                    <a:gs pos="0">
                      <a:schemeClr val="accent2"/>
                    </a:gs>
                    <a:gs pos="100000">
                      <a:schemeClr val="accent2"/>
                    </a:gs>
                  </a:gsLst>
                  <a:lin ang="5400000" scaled="0"/>
                </a:gradFill>
                <a:latin typeface="Segoe UI Light" pitchFamily="34" charset="0"/>
              </a:rPr>
            </a:br>
            <a:r>
              <a:rPr lang="en-US" sz="3600" dirty="0" smtClean="0">
                <a:gradFill>
                  <a:gsLst>
                    <a:gs pos="0">
                      <a:schemeClr val="accent2"/>
                    </a:gs>
                    <a:gs pos="100000">
                      <a:schemeClr val="accent2"/>
                    </a:gs>
                  </a:gsLst>
                  <a:lin ang="5400000" scaled="0"/>
                </a:gradFill>
                <a:latin typeface="Segoe UI Light" pitchFamily="34" charset="0"/>
              </a:rPr>
              <a:t>support </a:t>
            </a:r>
            <a:r>
              <a:rPr lang="en-US" sz="3600" dirty="0" err="1">
                <a:gradFill>
                  <a:gsLst>
                    <a:gs pos="0">
                      <a:schemeClr val="accent2"/>
                    </a:gs>
                    <a:gs pos="100000">
                      <a:schemeClr val="accent2"/>
                    </a:gs>
                  </a:gsLst>
                  <a:lin ang="5400000" scaled="0"/>
                </a:gradFill>
                <a:latin typeface="Segoe UI Light" pitchFamily="34" charset="0"/>
              </a:rPr>
              <a:t>FormUrlEncoding</a:t>
            </a:r>
            <a:endParaRPr lang="en-US" sz="3600" dirty="0">
              <a:gradFill>
                <a:gsLst>
                  <a:gs pos="0">
                    <a:schemeClr val="accent2"/>
                  </a:gs>
                  <a:gs pos="100000">
                    <a:schemeClr val="accent2"/>
                  </a:gs>
                </a:gsLst>
                <a:lin ang="5400000" scaled="0"/>
              </a:gradFill>
              <a:latin typeface="Segoe UI Light" pitchFamily="34" charset="0"/>
            </a:endParaRPr>
          </a:p>
          <a:p>
            <a:pPr>
              <a:spcAft>
                <a:spcPts val="1200"/>
              </a:spcAft>
            </a:pPr>
            <a:r>
              <a:rPr lang="en-US" sz="3600" dirty="0">
                <a:gradFill>
                  <a:gsLst>
                    <a:gs pos="0">
                      <a:schemeClr val="accent2"/>
                    </a:gs>
                    <a:gs pos="100000">
                      <a:schemeClr val="accent2"/>
                    </a:gs>
                  </a:gsLst>
                  <a:lin ang="5400000" scaled="0"/>
                </a:gradFill>
                <a:latin typeface="Segoe UI Light" pitchFamily="34" charset="0"/>
              </a:rPr>
              <a:t>On IIS, make sure to configure </a:t>
            </a:r>
            <a:r>
              <a:rPr lang="en-US" sz="3600" dirty="0" smtClean="0">
                <a:gradFill>
                  <a:gsLst>
                    <a:gs pos="0">
                      <a:schemeClr val="accent2"/>
                    </a:gs>
                    <a:gs pos="100000">
                      <a:schemeClr val="accent2"/>
                    </a:gs>
                  </a:gsLst>
                  <a:lin ang="5400000" scaled="0"/>
                </a:gradFill>
                <a:latin typeface="Segoe UI Light" pitchFamily="34" charset="0"/>
              </a:rPr>
              <a:t/>
            </a:r>
            <a:br>
              <a:rPr lang="en-US" sz="3600" dirty="0" smtClean="0">
                <a:gradFill>
                  <a:gsLst>
                    <a:gs pos="0">
                      <a:schemeClr val="accent2"/>
                    </a:gs>
                    <a:gs pos="100000">
                      <a:schemeClr val="accent2"/>
                    </a:gs>
                  </a:gsLst>
                  <a:lin ang="5400000" scaled="0"/>
                </a:gradFill>
                <a:latin typeface="Segoe UI Light" pitchFamily="34" charset="0"/>
              </a:rPr>
            </a:br>
            <a:r>
              <a:rPr lang="en-US" sz="3600" dirty="0" smtClean="0">
                <a:gradFill>
                  <a:gsLst>
                    <a:gs pos="0">
                      <a:schemeClr val="accent2"/>
                    </a:gs>
                    <a:gs pos="100000">
                      <a:schemeClr val="accent2"/>
                    </a:gs>
                  </a:gsLst>
                  <a:lin ang="5400000" scaled="0"/>
                </a:gradFill>
                <a:latin typeface="Segoe UI Light" pitchFamily="34" charset="0"/>
              </a:rPr>
              <a:t>to </a:t>
            </a:r>
            <a:r>
              <a:rPr lang="en-US" sz="3600" dirty="0">
                <a:gradFill>
                  <a:gsLst>
                    <a:gs pos="0">
                      <a:schemeClr val="accent2"/>
                    </a:gs>
                    <a:gs pos="100000">
                      <a:schemeClr val="accent2"/>
                    </a:gs>
                  </a:gsLst>
                  <a:lin ang="5400000" scaled="0"/>
                </a:gradFill>
                <a:latin typeface="Segoe UI Light" pitchFamily="34" charset="0"/>
              </a:rPr>
              <a:t>allow PUT/DELETE</a:t>
            </a:r>
          </a:p>
        </p:txBody>
      </p:sp>
      <p:pic>
        <p:nvPicPr>
          <p:cNvPr id="8" name="Picture 48" descr="C:\Users\sakuu\Documents\Ballmer MGX 2011\Tile Icons\Calendar Engineering.png"/>
          <p:cNvPicPr>
            <a:picLocks noChangeAspect="1" noChangeArrowheads="1"/>
          </p:cNvPicPr>
          <p:nvPr/>
        </p:nvPicPr>
        <p:blipFill>
          <a:blip r:embed="rId9" cstate="print">
            <a:duotone>
              <a:prstClr val="black"/>
              <a:schemeClr val="tx1">
                <a:lumMod val="25000"/>
                <a:lumOff val="75000"/>
                <a:tint val="45000"/>
                <a:satMod val="400000"/>
              </a:schemeClr>
            </a:duotone>
            <a:extLst>
              <a:ext uri="{28A0092B-C50C-407E-A947-70E740481C1C}">
                <a14:useLocalDpi xmlns:a14="http://schemas.microsoft.com/office/drawing/2010/main" val="0"/>
              </a:ext>
            </a:extLst>
          </a:blip>
          <a:srcRect/>
          <a:stretch>
            <a:fillRect/>
          </a:stretch>
        </p:blipFill>
        <p:spPr bwMode="black">
          <a:xfrm>
            <a:off x="8191012" y="2575958"/>
            <a:ext cx="3463424" cy="3657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4652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957989446"/>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8947"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Supporting HTML File Upload</a:t>
            </a:r>
            <a:endParaRPr lang="en-US" dirty="0"/>
          </a:p>
        </p:txBody>
      </p:sp>
      <p:sp>
        <p:nvSpPr>
          <p:cNvPr id="4" name="Content Placeholder 3"/>
          <p:cNvSpPr>
            <a:spLocks noGrp="1"/>
          </p:cNvSpPr>
          <p:nvPr>
            <p:ph type="body" sz="quarter" idx="10"/>
            <p:custDataLst>
              <p:tags r:id="rId4"/>
            </p:custDataLst>
          </p:nvPr>
        </p:nvSpPr>
        <p:spPr>
          <a:xfrm>
            <a:off x="519112" y="1447799"/>
            <a:ext cx="11149013" cy="1151084"/>
          </a:xfrm>
        </p:spPr>
        <p:txBody>
          <a:bodyPr/>
          <a:lstStyle/>
          <a:p>
            <a:pPr>
              <a:spcAft>
                <a:spcPts val="1200"/>
              </a:spcAft>
            </a:pPr>
            <a:r>
              <a:rPr lang="en-US" sz="4000" dirty="0">
                <a:gradFill>
                  <a:gsLst>
                    <a:gs pos="0">
                      <a:schemeClr val="accent2"/>
                    </a:gs>
                    <a:gs pos="100000">
                      <a:schemeClr val="accent2"/>
                    </a:gs>
                  </a:gsLst>
                  <a:lin ang="5400000" scaled="0"/>
                </a:gradFill>
                <a:latin typeface="Segoe UI Light" pitchFamily="34" charset="0"/>
              </a:rPr>
              <a:t>Why?</a:t>
            </a:r>
          </a:p>
          <a:p>
            <a:pPr>
              <a:spcAft>
                <a:spcPts val="1200"/>
              </a:spcAft>
            </a:pPr>
            <a:r>
              <a:rPr lang="en-US" dirty="0" smtClean="0"/>
              <a:t>Allow clients to send files from a browser</a:t>
            </a:r>
            <a:endParaRPr lang="en-US" dirty="0"/>
          </a:p>
        </p:txBody>
      </p:sp>
      <p:sp>
        <p:nvSpPr>
          <p:cNvPr id="7" name="Rectangle 6"/>
          <p:cNvSpPr/>
          <p:nvPr/>
        </p:nvSpPr>
        <p:spPr bwMode="auto">
          <a:xfrm>
            <a:off x="9072081" y="1141413"/>
            <a:ext cx="2603981" cy="571658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10" name="Group 9"/>
          <p:cNvGrpSpPr/>
          <p:nvPr/>
        </p:nvGrpSpPr>
        <p:grpSpPr>
          <a:xfrm>
            <a:off x="9256449" y="1447799"/>
            <a:ext cx="2235244" cy="1346060"/>
            <a:chOff x="2893227" y="1263576"/>
            <a:chExt cx="895245" cy="539115"/>
          </a:xfrm>
        </p:grpSpPr>
        <p:sp>
          <p:nvSpPr>
            <p:cNvPr id="8" name="Freeform 7"/>
            <p:cNvSpPr>
              <a:spLocks noEditPoints="1"/>
            </p:cNvSpPr>
            <p:nvPr/>
          </p:nvSpPr>
          <p:spPr bwMode="black">
            <a:xfrm>
              <a:off x="3565791" y="1353636"/>
              <a:ext cx="222681" cy="449055"/>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sp>
          <p:nvSpPr>
            <p:cNvPr id="9" name="Freeform 88"/>
            <p:cNvSpPr>
              <a:spLocks noEditPoints="1"/>
            </p:cNvSpPr>
            <p:nvPr/>
          </p:nvSpPr>
          <p:spPr bwMode="black">
            <a:xfrm>
              <a:off x="2893227" y="1263576"/>
              <a:ext cx="635754" cy="5391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grpSp>
    </p:spTree>
    <p:extLst>
      <p:ext uri="{BB962C8B-B14F-4D97-AF65-F5344CB8AC3E}">
        <p14:creationId xmlns:p14="http://schemas.microsoft.com/office/powerpoint/2010/main" val="2717384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79733041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9967"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ctrTitle"/>
          </p:nvPr>
        </p:nvSpPr>
        <p:spPr/>
        <p:txBody>
          <a:bodyPr/>
          <a:lstStyle/>
          <a:p>
            <a:r>
              <a:rPr lang="en-US" smtClean="0"/>
              <a:t>HTML file upload</a:t>
            </a:r>
            <a:endParaRPr lang="en-US" dirty="0"/>
          </a:p>
        </p:txBody>
      </p:sp>
      <p:sp>
        <p:nvSpPr>
          <p:cNvPr id="8" name="Subtitle 7"/>
          <p:cNvSpPr>
            <a:spLocks noGrp="1"/>
          </p:cNvSpPr>
          <p:nvPr>
            <p:ph type="subTitle" idx="1"/>
          </p:nvPr>
        </p:nvSpPr>
        <p:spPr>
          <a:xfrm>
            <a:off x="1918941" y="2549341"/>
            <a:ext cx="4205289" cy="461665"/>
          </a:xfrm>
        </p:spPr>
        <p:txBody>
          <a:bodyPr/>
          <a:lstStyle/>
          <a:p>
            <a:r>
              <a:rPr lang="en-US" dirty="0" smtClean="0"/>
              <a:t>Using </a:t>
            </a:r>
            <a:r>
              <a:rPr lang="en-US" dirty="0" err="1" smtClean="0"/>
              <a:t>HttpContent</a:t>
            </a:r>
            <a:r>
              <a:rPr lang="en-US" dirty="0" smtClean="0"/>
              <a:t> to work with the body of the request</a:t>
            </a:r>
            <a:endParaRPr lang="en-US" dirty="0"/>
          </a:p>
        </p:txBody>
      </p:sp>
      <p:sp>
        <p:nvSpPr>
          <p:cNvPr id="9" name="Text Placeholder 8"/>
          <p:cNvSpPr>
            <a:spLocks noGrp="1"/>
          </p:cNvSpPr>
          <p:nvPr>
            <p:ph type="body" sz="quarter" idx="10"/>
          </p:nvPr>
        </p:nvSpPr>
        <p:spPr/>
        <p:txBody>
          <a:bodyPr/>
          <a:lstStyle/>
          <a:p>
            <a:r>
              <a:rPr lang="en-US" smtClean="0"/>
              <a:t>demo	</a:t>
            </a:r>
            <a:endParaRPr lang="en-US" dirty="0"/>
          </a:p>
        </p:txBody>
      </p:sp>
    </p:spTree>
    <p:extLst>
      <p:ext uri="{BB962C8B-B14F-4D97-AF65-F5344CB8AC3E}">
        <p14:creationId xmlns:p14="http://schemas.microsoft.com/office/powerpoint/2010/main" val="1256365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099925336"/>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0995"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Support HTML File Upload</a:t>
            </a:r>
            <a:endParaRPr lang="en-US" dirty="0"/>
          </a:p>
        </p:txBody>
      </p:sp>
      <p:sp>
        <p:nvSpPr>
          <p:cNvPr id="3" name="Content Placeholder 2"/>
          <p:cNvSpPr>
            <a:spLocks noGrp="1"/>
          </p:cNvSpPr>
          <p:nvPr>
            <p:ph type="body" sz="quarter" idx="10"/>
            <p:custDataLst>
              <p:tags r:id="rId4"/>
            </p:custDataLst>
          </p:nvPr>
        </p:nvSpPr>
        <p:spPr>
          <a:xfrm>
            <a:off x="519112" y="1447799"/>
            <a:ext cx="11149013" cy="3410164"/>
          </a:xfrm>
        </p:spPr>
        <p:txBody>
          <a:bodyPr/>
          <a:lstStyle/>
          <a:p>
            <a:pPr>
              <a:spcAft>
                <a:spcPts val="1200"/>
              </a:spcAft>
            </a:pPr>
            <a:r>
              <a:rPr lang="en-US" sz="4000" dirty="0">
                <a:gradFill>
                  <a:gsLst>
                    <a:gs pos="0">
                      <a:schemeClr val="accent2"/>
                    </a:gs>
                    <a:gs pos="100000">
                      <a:schemeClr val="accent2"/>
                    </a:gs>
                  </a:gsLst>
                  <a:lin ang="5400000" scaled="0"/>
                </a:gradFill>
                <a:latin typeface="Segoe UI Light" pitchFamily="34" charset="0"/>
              </a:rPr>
              <a:t>IsMimeMultipartContent </a:t>
            </a:r>
            <a:r>
              <a:rPr lang="en-US" sz="4000" dirty="0" smtClean="0">
                <a:gradFill>
                  <a:gsLst>
                    <a:gs pos="0">
                      <a:schemeClr val="accent2"/>
                    </a:gs>
                    <a:gs pos="100000">
                      <a:schemeClr val="accent2"/>
                    </a:gs>
                  </a:gsLst>
                  <a:lin ang="5400000" scaled="0"/>
                </a:gradFill>
                <a:latin typeface="Segoe UI Light" pitchFamily="34" charset="0"/>
              </a:rPr>
              <a:t/>
            </a:r>
            <a:br>
              <a:rPr lang="en-US" sz="4000" dirty="0" smtClean="0">
                <a:gradFill>
                  <a:gsLst>
                    <a:gs pos="0">
                      <a:schemeClr val="accent2"/>
                    </a:gs>
                    <a:gs pos="100000">
                      <a:schemeClr val="accent2"/>
                    </a:gs>
                  </a:gsLst>
                  <a:lin ang="5400000" scaled="0"/>
                </a:gradFill>
                <a:latin typeface="Segoe UI Light" pitchFamily="34" charset="0"/>
              </a:rPr>
            </a:br>
            <a:r>
              <a:rPr lang="en-US" dirty="0"/>
              <a:t>– checks if multipart</a:t>
            </a:r>
          </a:p>
          <a:p>
            <a:pPr>
              <a:spcAft>
                <a:spcPts val="1200"/>
              </a:spcAft>
            </a:pPr>
            <a:r>
              <a:rPr lang="en-US" sz="4000" dirty="0" err="1" smtClean="0">
                <a:gradFill>
                  <a:gsLst>
                    <a:gs pos="0">
                      <a:schemeClr val="accent2"/>
                    </a:gs>
                    <a:gs pos="100000">
                      <a:schemeClr val="accent2"/>
                    </a:gs>
                  </a:gsLst>
                  <a:lin ang="5400000" scaled="0"/>
                </a:gradFill>
                <a:latin typeface="Segoe UI Light" pitchFamily="34" charset="0"/>
              </a:rPr>
              <a:t>MultipartFormDataStreamProvider</a:t>
            </a:r>
            <a:r>
              <a:rPr lang="en-US" sz="4000" dirty="0" smtClean="0">
                <a:gradFill>
                  <a:gsLst>
                    <a:gs pos="0">
                      <a:schemeClr val="accent2"/>
                    </a:gs>
                    <a:gs pos="100000">
                      <a:schemeClr val="accent2"/>
                    </a:gs>
                  </a:gsLst>
                  <a:lin ang="5400000" scaled="0"/>
                </a:gradFill>
                <a:latin typeface="Segoe UI Light" pitchFamily="34" charset="0"/>
              </a:rPr>
              <a:t> </a:t>
            </a:r>
            <a:br>
              <a:rPr lang="en-US" sz="4000" dirty="0" smtClean="0">
                <a:gradFill>
                  <a:gsLst>
                    <a:gs pos="0">
                      <a:schemeClr val="accent2"/>
                    </a:gs>
                    <a:gs pos="100000">
                      <a:schemeClr val="accent2"/>
                    </a:gs>
                  </a:gsLst>
                  <a:lin ang="5400000" scaled="0"/>
                </a:gradFill>
                <a:latin typeface="Segoe UI Light" pitchFamily="34" charset="0"/>
              </a:rPr>
            </a:br>
            <a:r>
              <a:rPr lang="en-US" dirty="0"/>
              <a:t>– parses the streams</a:t>
            </a:r>
          </a:p>
          <a:p>
            <a:pPr>
              <a:spcAft>
                <a:spcPts val="1200"/>
              </a:spcAft>
            </a:pPr>
            <a:r>
              <a:rPr lang="en-US" sz="4000" dirty="0" err="1">
                <a:gradFill>
                  <a:gsLst>
                    <a:gs pos="0">
                      <a:schemeClr val="accent2"/>
                    </a:gs>
                    <a:gs pos="100000">
                      <a:schemeClr val="accent2"/>
                    </a:gs>
                  </a:gsLst>
                  <a:lin ang="5400000" scaled="0"/>
                </a:gradFill>
                <a:latin typeface="Segoe UI Light" pitchFamily="34" charset="0"/>
              </a:rPr>
              <a:t>BodyPartFileNames</a:t>
            </a:r>
            <a:r>
              <a:rPr lang="en-US" sz="4000" dirty="0">
                <a:gradFill>
                  <a:gsLst>
                    <a:gs pos="0">
                      <a:schemeClr val="accent2"/>
                    </a:gs>
                    <a:gs pos="100000">
                      <a:schemeClr val="accent2"/>
                    </a:gs>
                  </a:gsLst>
                  <a:lin ang="5400000" scaled="0"/>
                </a:gradFill>
                <a:latin typeface="Segoe UI Light" pitchFamily="34" charset="0"/>
              </a:rPr>
              <a:t> </a:t>
            </a:r>
            <a:r>
              <a:rPr lang="en-US" sz="4000" dirty="0" smtClean="0">
                <a:gradFill>
                  <a:gsLst>
                    <a:gs pos="0">
                      <a:schemeClr val="accent2"/>
                    </a:gs>
                    <a:gs pos="100000">
                      <a:schemeClr val="accent2"/>
                    </a:gs>
                  </a:gsLst>
                  <a:lin ang="5400000" scaled="0"/>
                </a:gradFill>
                <a:latin typeface="Segoe UI Light" pitchFamily="34" charset="0"/>
              </a:rPr>
              <a:t/>
            </a:r>
            <a:br>
              <a:rPr lang="en-US" sz="4000" dirty="0" smtClean="0">
                <a:gradFill>
                  <a:gsLst>
                    <a:gs pos="0">
                      <a:schemeClr val="accent2"/>
                    </a:gs>
                    <a:gs pos="100000">
                      <a:schemeClr val="accent2"/>
                    </a:gs>
                  </a:gsLst>
                  <a:lin ang="5400000" scaled="0"/>
                </a:gradFill>
                <a:latin typeface="Segoe UI Light" pitchFamily="34" charset="0"/>
              </a:rPr>
            </a:br>
            <a:r>
              <a:rPr lang="en-US" dirty="0"/>
              <a:t>– returns the list of files sent in the stream</a:t>
            </a:r>
          </a:p>
        </p:txBody>
      </p:sp>
      <p:sp>
        <p:nvSpPr>
          <p:cNvPr id="8" name="Freeform 20"/>
          <p:cNvSpPr>
            <a:spLocks noEditPoints="1"/>
          </p:cNvSpPr>
          <p:nvPr/>
        </p:nvSpPr>
        <p:spPr bwMode="black">
          <a:xfrm>
            <a:off x="8088280" y="3139359"/>
            <a:ext cx="3587783" cy="3110629"/>
          </a:xfrm>
          <a:custGeom>
            <a:avLst/>
            <a:gdLst>
              <a:gd name="T0" fmla="*/ 243 w 708"/>
              <a:gd name="T1" fmla="*/ 484 h 614"/>
              <a:gd name="T2" fmla="*/ 243 w 708"/>
              <a:gd name="T3" fmla="*/ 614 h 614"/>
              <a:gd name="T4" fmla="*/ 0 w 708"/>
              <a:gd name="T5" fmla="*/ 614 h 614"/>
              <a:gd name="T6" fmla="*/ 104 w 708"/>
              <a:gd name="T7" fmla="*/ 437 h 614"/>
              <a:gd name="T8" fmla="*/ 174 w 708"/>
              <a:gd name="T9" fmla="*/ 437 h 614"/>
              <a:gd name="T10" fmla="*/ 134 w 708"/>
              <a:gd name="T11" fmla="*/ 484 h 614"/>
              <a:gd name="T12" fmla="*/ 243 w 708"/>
              <a:gd name="T13" fmla="*/ 484 h 614"/>
              <a:gd name="T14" fmla="*/ 574 w 708"/>
              <a:gd name="T15" fmla="*/ 484 h 614"/>
              <a:gd name="T16" fmla="*/ 465 w 708"/>
              <a:gd name="T17" fmla="*/ 484 h 614"/>
              <a:gd name="T18" fmla="*/ 465 w 708"/>
              <a:gd name="T19" fmla="*/ 614 h 614"/>
              <a:gd name="T20" fmla="*/ 465 w 708"/>
              <a:gd name="T21" fmla="*/ 614 h 614"/>
              <a:gd name="T22" fmla="*/ 708 w 708"/>
              <a:gd name="T23" fmla="*/ 614 h 614"/>
              <a:gd name="T24" fmla="*/ 604 w 708"/>
              <a:gd name="T25" fmla="*/ 437 h 614"/>
              <a:gd name="T26" fmla="*/ 533 w 708"/>
              <a:gd name="T27" fmla="*/ 437 h 614"/>
              <a:gd name="T28" fmla="*/ 574 w 708"/>
              <a:gd name="T29" fmla="*/ 484 h 614"/>
              <a:gd name="T30" fmla="*/ 354 w 708"/>
              <a:gd name="T31" fmla="*/ 229 h 614"/>
              <a:gd name="T32" fmla="*/ 507 w 708"/>
              <a:gd name="T33" fmla="*/ 408 h 614"/>
              <a:gd name="T34" fmla="*/ 590 w 708"/>
              <a:gd name="T35" fmla="*/ 408 h 614"/>
              <a:gd name="T36" fmla="*/ 486 w 708"/>
              <a:gd name="T37" fmla="*/ 229 h 614"/>
              <a:gd name="T38" fmla="*/ 222 w 708"/>
              <a:gd name="T39" fmla="*/ 229 h 614"/>
              <a:gd name="T40" fmla="*/ 118 w 708"/>
              <a:gd name="T41" fmla="*/ 408 h 614"/>
              <a:gd name="T42" fmla="*/ 200 w 708"/>
              <a:gd name="T43" fmla="*/ 408 h 614"/>
              <a:gd name="T44" fmla="*/ 354 w 708"/>
              <a:gd name="T45" fmla="*/ 229 h 614"/>
              <a:gd name="T46" fmla="*/ 354 w 708"/>
              <a:gd name="T47" fmla="*/ 0 h 614"/>
              <a:gd name="T48" fmla="*/ 238 w 708"/>
              <a:gd name="T49" fmla="*/ 200 h 614"/>
              <a:gd name="T50" fmla="*/ 470 w 708"/>
              <a:gd name="T51" fmla="*/ 200 h 614"/>
              <a:gd name="T52" fmla="*/ 354 w 708"/>
              <a:gd name="T53" fmla="*/ 0 h 614"/>
              <a:gd name="T54" fmla="*/ 354 w 708"/>
              <a:gd name="T55" fmla="*/ 274 h 614"/>
              <a:gd name="T56" fmla="*/ 196 w 708"/>
              <a:gd name="T57" fmla="*/ 463 h 614"/>
              <a:gd name="T58" fmla="*/ 278 w 708"/>
              <a:gd name="T59" fmla="*/ 463 h 614"/>
              <a:gd name="T60" fmla="*/ 278 w 708"/>
              <a:gd name="T61" fmla="*/ 614 h 614"/>
              <a:gd name="T62" fmla="*/ 430 w 708"/>
              <a:gd name="T63" fmla="*/ 614 h 614"/>
              <a:gd name="T64" fmla="*/ 430 w 708"/>
              <a:gd name="T65" fmla="*/ 463 h 614"/>
              <a:gd name="T66" fmla="*/ 515 w 708"/>
              <a:gd name="T67" fmla="*/ 463 h 614"/>
              <a:gd name="T68" fmla="*/ 354 w 708"/>
              <a:gd name="T69" fmla="*/ 274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614">
                <a:moveTo>
                  <a:pt x="243" y="484"/>
                </a:moveTo>
                <a:lnTo>
                  <a:pt x="243" y="614"/>
                </a:lnTo>
                <a:lnTo>
                  <a:pt x="0" y="614"/>
                </a:lnTo>
                <a:lnTo>
                  <a:pt x="104" y="437"/>
                </a:lnTo>
                <a:lnTo>
                  <a:pt x="174" y="437"/>
                </a:lnTo>
                <a:lnTo>
                  <a:pt x="134" y="484"/>
                </a:lnTo>
                <a:lnTo>
                  <a:pt x="243" y="484"/>
                </a:lnTo>
                <a:close/>
                <a:moveTo>
                  <a:pt x="574" y="484"/>
                </a:moveTo>
                <a:lnTo>
                  <a:pt x="465" y="484"/>
                </a:lnTo>
                <a:lnTo>
                  <a:pt x="465" y="614"/>
                </a:lnTo>
                <a:lnTo>
                  <a:pt x="465" y="614"/>
                </a:lnTo>
                <a:lnTo>
                  <a:pt x="708" y="614"/>
                </a:lnTo>
                <a:lnTo>
                  <a:pt x="604" y="437"/>
                </a:lnTo>
                <a:lnTo>
                  <a:pt x="533" y="437"/>
                </a:lnTo>
                <a:lnTo>
                  <a:pt x="574" y="484"/>
                </a:lnTo>
                <a:close/>
                <a:moveTo>
                  <a:pt x="354" y="229"/>
                </a:moveTo>
                <a:lnTo>
                  <a:pt x="507" y="408"/>
                </a:lnTo>
                <a:lnTo>
                  <a:pt x="590" y="408"/>
                </a:lnTo>
                <a:lnTo>
                  <a:pt x="486" y="229"/>
                </a:lnTo>
                <a:lnTo>
                  <a:pt x="222" y="229"/>
                </a:lnTo>
                <a:lnTo>
                  <a:pt x="118" y="408"/>
                </a:lnTo>
                <a:lnTo>
                  <a:pt x="200" y="408"/>
                </a:lnTo>
                <a:lnTo>
                  <a:pt x="354" y="229"/>
                </a:lnTo>
                <a:close/>
                <a:moveTo>
                  <a:pt x="354" y="0"/>
                </a:moveTo>
                <a:lnTo>
                  <a:pt x="238" y="200"/>
                </a:lnTo>
                <a:lnTo>
                  <a:pt x="470" y="200"/>
                </a:lnTo>
                <a:lnTo>
                  <a:pt x="354" y="0"/>
                </a:lnTo>
                <a:close/>
                <a:moveTo>
                  <a:pt x="354" y="274"/>
                </a:moveTo>
                <a:lnTo>
                  <a:pt x="196" y="463"/>
                </a:lnTo>
                <a:lnTo>
                  <a:pt x="278" y="463"/>
                </a:lnTo>
                <a:lnTo>
                  <a:pt x="278" y="614"/>
                </a:lnTo>
                <a:lnTo>
                  <a:pt x="430" y="614"/>
                </a:lnTo>
                <a:lnTo>
                  <a:pt x="430" y="463"/>
                </a:lnTo>
                <a:lnTo>
                  <a:pt x="515" y="463"/>
                </a:lnTo>
                <a:lnTo>
                  <a:pt x="354" y="274"/>
                </a:lnTo>
                <a:close/>
              </a:path>
            </a:pathLst>
          </a:custGeom>
          <a:solidFill>
            <a:schemeClr val="tx1">
              <a:lumMod val="10000"/>
              <a:lumOff val="90000"/>
            </a:schemeClr>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818575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7907731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3582"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custDataLst>
              <p:tags r:id="rId3"/>
            </p:custDataLst>
          </p:nvPr>
        </p:nvSpPr>
        <p:spPr/>
        <p:txBody>
          <a:bodyPr/>
          <a:lstStyle/>
          <a:p>
            <a:r>
              <a:rPr lang="en-US" smtClean="0"/>
              <a:t>Agenda </a:t>
            </a:r>
            <a:endParaRPr lang="en-US" dirty="0"/>
          </a:p>
        </p:txBody>
      </p:sp>
      <p:sp>
        <p:nvSpPr>
          <p:cNvPr id="6" name="Content Placeholder 5"/>
          <p:cNvSpPr>
            <a:spLocks noGrp="1"/>
          </p:cNvSpPr>
          <p:nvPr>
            <p:ph type="body" sz="quarter" idx="11"/>
            <p:custDataLst>
              <p:tags r:id="rId4"/>
            </p:custDataLst>
          </p:nvPr>
        </p:nvSpPr>
        <p:spPr>
          <a:xfrm>
            <a:off x="3473803" y="3029092"/>
            <a:ext cx="8202259" cy="2019014"/>
          </a:xfrm>
        </p:spPr>
        <p:txBody>
          <a:bodyPr/>
          <a:lstStyle/>
          <a:p>
            <a:r>
              <a:rPr lang="en-US" sz="3200" dirty="0" smtClean="0"/>
              <a:t>Why all the hype for Web APIs?</a:t>
            </a:r>
          </a:p>
          <a:p>
            <a:r>
              <a:rPr lang="en-US" sz="3200" dirty="0" smtClean="0"/>
              <a:t>Building Web APIs for browser/JSON clients</a:t>
            </a:r>
          </a:p>
          <a:p>
            <a:r>
              <a:rPr lang="en-US" sz="3200" dirty="0" smtClean="0"/>
              <a:t>Building Web APIs for native/non-browser clients</a:t>
            </a:r>
            <a:endParaRPr lang="en-US" sz="3200" dirty="0"/>
          </a:p>
        </p:txBody>
      </p:sp>
    </p:spTree>
    <p:extLst>
      <p:ext uri="{BB962C8B-B14F-4D97-AF65-F5344CB8AC3E}">
        <p14:creationId xmlns:p14="http://schemas.microsoft.com/office/powerpoint/2010/main" val="62107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3965359087"/>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2019"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Configuring Your Web API</a:t>
            </a:r>
            <a:endParaRPr lang="en-US" dirty="0"/>
          </a:p>
        </p:txBody>
      </p:sp>
      <p:sp>
        <p:nvSpPr>
          <p:cNvPr id="4" name="Content Placeholder 3"/>
          <p:cNvSpPr>
            <a:spLocks noGrp="1"/>
          </p:cNvSpPr>
          <p:nvPr>
            <p:ph type="body" sz="quarter" idx="10"/>
            <p:custDataLst>
              <p:tags r:id="rId4"/>
            </p:custDataLst>
          </p:nvPr>
        </p:nvSpPr>
        <p:spPr>
          <a:xfrm>
            <a:off x="519112" y="1447799"/>
            <a:ext cx="11149013" cy="4579715"/>
          </a:xfrm>
        </p:spPr>
        <p:txBody>
          <a:bodyPr/>
          <a:lstStyle/>
          <a:p>
            <a:pPr>
              <a:spcAft>
                <a:spcPts val="1200"/>
              </a:spcAft>
            </a:pPr>
            <a:r>
              <a:rPr lang="en-US" sz="4000" dirty="0">
                <a:gradFill>
                  <a:gsLst>
                    <a:gs pos="0">
                      <a:schemeClr val="accent2"/>
                    </a:gs>
                    <a:gs pos="100000">
                      <a:schemeClr val="accent2"/>
                    </a:gs>
                  </a:gsLst>
                  <a:lin ang="5400000" scaled="0"/>
                </a:gradFill>
                <a:latin typeface="Segoe UI Light" pitchFamily="34" charset="0"/>
              </a:rPr>
              <a:t>Why?</a:t>
            </a:r>
          </a:p>
          <a:p>
            <a:pPr>
              <a:spcAft>
                <a:spcPts val="1200"/>
              </a:spcAft>
            </a:pPr>
            <a:r>
              <a:rPr lang="en-US" dirty="0" smtClean="0"/>
              <a:t>Change common settings like </a:t>
            </a:r>
            <a:br>
              <a:rPr lang="en-US" dirty="0" smtClean="0"/>
            </a:br>
            <a:r>
              <a:rPr lang="en-US" dirty="0" err="1" smtClean="0"/>
              <a:t>MaxRecievedMessageSize</a:t>
            </a:r>
            <a:endParaRPr lang="en-US" dirty="0" smtClean="0"/>
          </a:p>
          <a:p>
            <a:pPr>
              <a:spcAft>
                <a:spcPts val="1200"/>
              </a:spcAft>
            </a:pPr>
            <a:r>
              <a:rPr lang="en-US" dirty="0" smtClean="0"/>
              <a:t>Enable web </a:t>
            </a:r>
            <a:r>
              <a:rPr lang="en-US" dirty="0" err="1" smtClean="0"/>
              <a:t>api</a:t>
            </a:r>
            <a:r>
              <a:rPr lang="en-US" dirty="0" smtClean="0"/>
              <a:t> test client</a:t>
            </a:r>
          </a:p>
          <a:p>
            <a:pPr>
              <a:spcAft>
                <a:spcPts val="1200"/>
              </a:spcAft>
            </a:pPr>
            <a:r>
              <a:rPr lang="en-US" dirty="0" smtClean="0"/>
              <a:t>Wire up an </a:t>
            </a:r>
            <a:r>
              <a:rPr lang="en-US" dirty="0" err="1" smtClean="0"/>
              <a:t>IoC</a:t>
            </a:r>
            <a:r>
              <a:rPr lang="en-US" dirty="0" smtClean="0"/>
              <a:t> container</a:t>
            </a:r>
          </a:p>
          <a:p>
            <a:pPr>
              <a:spcAft>
                <a:spcPts val="1200"/>
              </a:spcAft>
            </a:pPr>
            <a:r>
              <a:rPr lang="en-US" dirty="0" smtClean="0"/>
              <a:t>Enable security</a:t>
            </a:r>
          </a:p>
          <a:p>
            <a:pPr>
              <a:spcAft>
                <a:spcPts val="1200"/>
              </a:spcAft>
            </a:pPr>
            <a:r>
              <a:rPr lang="en-US" dirty="0" smtClean="0"/>
              <a:t>Configure handlers and formatters</a:t>
            </a:r>
          </a:p>
          <a:p>
            <a:pPr>
              <a:spcAft>
                <a:spcPts val="1200"/>
              </a:spcAft>
            </a:pPr>
            <a:r>
              <a:rPr lang="en-US" dirty="0" smtClean="0"/>
              <a:t>Adding custom error handlers</a:t>
            </a:r>
            <a:endParaRPr lang="en-US" dirty="0"/>
          </a:p>
        </p:txBody>
      </p:sp>
      <p:sp>
        <p:nvSpPr>
          <p:cNvPr id="7" name="Rectangle 6"/>
          <p:cNvSpPr/>
          <p:nvPr/>
        </p:nvSpPr>
        <p:spPr bwMode="auto">
          <a:xfrm>
            <a:off x="9072081" y="1141413"/>
            <a:ext cx="2603981" cy="571658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9" name="Group 8"/>
          <p:cNvGrpSpPr/>
          <p:nvPr/>
        </p:nvGrpSpPr>
        <p:grpSpPr bwMode="black">
          <a:xfrm>
            <a:off x="9380550" y="1447799"/>
            <a:ext cx="1987042" cy="2235868"/>
            <a:chOff x="1752600" y="4267200"/>
            <a:chExt cx="1157286" cy="1302545"/>
          </a:xfrm>
        </p:grpSpPr>
        <p:sp>
          <p:nvSpPr>
            <p:cNvPr id="10" name="Freeform 219"/>
            <p:cNvSpPr>
              <a:spLocks/>
            </p:cNvSpPr>
            <p:nvPr/>
          </p:nvSpPr>
          <p:spPr bwMode="black">
            <a:xfrm>
              <a:off x="2573475" y="4995891"/>
              <a:ext cx="330824" cy="573854"/>
            </a:xfrm>
            <a:custGeom>
              <a:avLst/>
              <a:gdLst>
                <a:gd name="T0" fmla="*/ 157 w 351"/>
                <a:gd name="T1" fmla="*/ 2 h 609"/>
                <a:gd name="T2" fmla="*/ 155 w 351"/>
                <a:gd name="T3" fmla="*/ 104 h 609"/>
                <a:gd name="T4" fmla="*/ 180 w 351"/>
                <a:gd name="T5" fmla="*/ 99 h 609"/>
                <a:gd name="T6" fmla="*/ 231 w 351"/>
                <a:gd name="T7" fmla="*/ 121 h 609"/>
                <a:gd name="T8" fmla="*/ 252 w 351"/>
                <a:gd name="T9" fmla="*/ 174 h 609"/>
                <a:gd name="T10" fmla="*/ 251 w 351"/>
                <a:gd name="T11" fmla="*/ 212 h 609"/>
                <a:gd name="T12" fmla="*/ 251 w 351"/>
                <a:gd name="T13" fmla="*/ 212 h 609"/>
                <a:gd name="T14" fmla="*/ 247 w 351"/>
                <a:gd name="T15" fmla="*/ 387 h 609"/>
                <a:gd name="T16" fmla="*/ 247 w 351"/>
                <a:gd name="T17" fmla="*/ 387 h 609"/>
                <a:gd name="T18" fmla="*/ 246 w 351"/>
                <a:gd name="T19" fmla="*/ 438 h 609"/>
                <a:gd name="T20" fmla="*/ 223 w 351"/>
                <a:gd name="T21" fmla="*/ 489 h 609"/>
                <a:gd name="T22" fmla="*/ 171 w 351"/>
                <a:gd name="T23" fmla="*/ 510 h 609"/>
                <a:gd name="T24" fmla="*/ 120 w 351"/>
                <a:gd name="T25" fmla="*/ 487 h 609"/>
                <a:gd name="T26" fmla="*/ 100 w 351"/>
                <a:gd name="T27" fmla="*/ 435 h 609"/>
                <a:gd name="T28" fmla="*/ 101 w 351"/>
                <a:gd name="T29" fmla="*/ 395 h 609"/>
                <a:gd name="T30" fmla="*/ 4 w 351"/>
                <a:gd name="T31" fmla="*/ 311 h 609"/>
                <a:gd name="T32" fmla="*/ 1 w 351"/>
                <a:gd name="T33" fmla="*/ 433 h 609"/>
                <a:gd name="T34" fmla="*/ 49 w 351"/>
                <a:gd name="T35" fmla="*/ 555 h 609"/>
                <a:gd name="T36" fmla="*/ 169 w 351"/>
                <a:gd name="T37" fmla="*/ 608 h 609"/>
                <a:gd name="T38" fmla="*/ 292 w 351"/>
                <a:gd name="T39" fmla="*/ 561 h 609"/>
                <a:gd name="T40" fmla="*/ 292 w 351"/>
                <a:gd name="T41" fmla="*/ 561 h 609"/>
                <a:gd name="T42" fmla="*/ 345 w 351"/>
                <a:gd name="T43" fmla="*/ 441 h 609"/>
                <a:gd name="T44" fmla="*/ 350 w 351"/>
                <a:gd name="T45" fmla="*/ 176 h 609"/>
                <a:gd name="T46" fmla="*/ 303 w 351"/>
                <a:gd name="T47" fmla="*/ 53 h 609"/>
                <a:gd name="T48" fmla="*/ 183 w 351"/>
                <a:gd name="T49" fmla="*/ 0 h 609"/>
                <a:gd name="T50" fmla="*/ 157 w 351"/>
                <a:gd name="T51" fmla="*/ 2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51" h="609">
                  <a:moveTo>
                    <a:pt x="157" y="2"/>
                  </a:moveTo>
                  <a:cubicBezTo>
                    <a:pt x="155" y="104"/>
                    <a:pt x="155" y="104"/>
                    <a:pt x="155" y="104"/>
                  </a:cubicBezTo>
                  <a:cubicBezTo>
                    <a:pt x="163" y="101"/>
                    <a:pt x="171" y="99"/>
                    <a:pt x="180" y="99"/>
                  </a:cubicBezTo>
                  <a:cubicBezTo>
                    <a:pt x="201" y="99"/>
                    <a:pt x="218" y="108"/>
                    <a:pt x="231" y="121"/>
                  </a:cubicBezTo>
                  <a:cubicBezTo>
                    <a:pt x="244" y="135"/>
                    <a:pt x="252" y="153"/>
                    <a:pt x="252" y="174"/>
                  </a:cubicBezTo>
                  <a:cubicBezTo>
                    <a:pt x="251" y="212"/>
                    <a:pt x="251" y="212"/>
                    <a:pt x="251" y="212"/>
                  </a:cubicBezTo>
                  <a:cubicBezTo>
                    <a:pt x="251" y="212"/>
                    <a:pt x="251" y="212"/>
                    <a:pt x="251" y="212"/>
                  </a:cubicBezTo>
                  <a:cubicBezTo>
                    <a:pt x="247" y="387"/>
                    <a:pt x="247" y="387"/>
                    <a:pt x="247" y="387"/>
                  </a:cubicBezTo>
                  <a:cubicBezTo>
                    <a:pt x="247" y="387"/>
                    <a:pt x="247" y="387"/>
                    <a:pt x="247" y="387"/>
                  </a:cubicBezTo>
                  <a:cubicBezTo>
                    <a:pt x="246" y="438"/>
                    <a:pt x="246" y="438"/>
                    <a:pt x="246" y="438"/>
                  </a:cubicBezTo>
                  <a:cubicBezTo>
                    <a:pt x="245" y="459"/>
                    <a:pt x="237" y="476"/>
                    <a:pt x="223" y="489"/>
                  </a:cubicBezTo>
                  <a:cubicBezTo>
                    <a:pt x="210" y="502"/>
                    <a:pt x="191" y="510"/>
                    <a:pt x="171" y="510"/>
                  </a:cubicBezTo>
                  <a:cubicBezTo>
                    <a:pt x="151" y="509"/>
                    <a:pt x="133" y="501"/>
                    <a:pt x="120" y="487"/>
                  </a:cubicBezTo>
                  <a:cubicBezTo>
                    <a:pt x="107" y="474"/>
                    <a:pt x="99" y="455"/>
                    <a:pt x="100" y="435"/>
                  </a:cubicBezTo>
                  <a:cubicBezTo>
                    <a:pt x="101" y="395"/>
                    <a:pt x="101" y="395"/>
                    <a:pt x="101" y="395"/>
                  </a:cubicBezTo>
                  <a:cubicBezTo>
                    <a:pt x="42" y="375"/>
                    <a:pt x="16" y="338"/>
                    <a:pt x="4" y="311"/>
                  </a:cubicBezTo>
                  <a:cubicBezTo>
                    <a:pt x="1" y="433"/>
                    <a:pt x="1" y="433"/>
                    <a:pt x="1" y="433"/>
                  </a:cubicBezTo>
                  <a:cubicBezTo>
                    <a:pt x="0" y="480"/>
                    <a:pt x="18" y="524"/>
                    <a:pt x="49" y="555"/>
                  </a:cubicBezTo>
                  <a:cubicBezTo>
                    <a:pt x="79" y="587"/>
                    <a:pt x="122" y="607"/>
                    <a:pt x="169" y="608"/>
                  </a:cubicBezTo>
                  <a:cubicBezTo>
                    <a:pt x="216" y="609"/>
                    <a:pt x="260" y="591"/>
                    <a:pt x="292" y="561"/>
                  </a:cubicBezTo>
                  <a:cubicBezTo>
                    <a:pt x="292" y="561"/>
                    <a:pt x="292" y="561"/>
                    <a:pt x="292" y="561"/>
                  </a:cubicBezTo>
                  <a:cubicBezTo>
                    <a:pt x="323" y="530"/>
                    <a:pt x="343" y="488"/>
                    <a:pt x="345" y="441"/>
                  </a:cubicBezTo>
                  <a:cubicBezTo>
                    <a:pt x="350" y="176"/>
                    <a:pt x="350" y="176"/>
                    <a:pt x="350" y="176"/>
                  </a:cubicBezTo>
                  <a:cubicBezTo>
                    <a:pt x="351" y="128"/>
                    <a:pt x="333" y="85"/>
                    <a:pt x="303" y="53"/>
                  </a:cubicBezTo>
                  <a:cubicBezTo>
                    <a:pt x="273" y="22"/>
                    <a:pt x="230" y="1"/>
                    <a:pt x="183" y="0"/>
                  </a:cubicBezTo>
                  <a:cubicBezTo>
                    <a:pt x="174" y="0"/>
                    <a:pt x="165" y="1"/>
                    <a:pt x="157"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 name="Freeform 220"/>
            <p:cNvSpPr>
              <a:spLocks/>
            </p:cNvSpPr>
            <p:nvPr/>
          </p:nvSpPr>
          <p:spPr bwMode="black">
            <a:xfrm>
              <a:off x="2579062" y="4756453"/>
              <a:ext cx="330824" cy="573854"/>
            </a:xfrm>
            <a:custGeom>
              <a:avLst/>
              <a:gdLst>
                <a:gd name="T0" fmla="*/ 182 w 351"/>
                <a:gd name="T1" fmla="*/ 1 h 609"/>
                <a:gd name="T2" fmla="*/ 60 w 351"/>
                <a:gd name="T3" fmla="*/ 48 h 609"/>
                <a:gd name="T4" fmla="*/ 60 w 351"/>
                <a:gd name="T5" fmla="*/ 49 h 609"/>
                <a:gd name="T6" fmla="*/ 7 w 351"/>
                <a:gd name="T7" fmla="*/ 169 h 609"/>
                <a:gd name="T8" fmla="*/ 1 w 351"/>
                <a:gd name="T9" fmla="*/ 433 h 609"/>
                <a:gd name="T10" fmla="*/ 48 w 351"/>
                <a:gd name="T11" fmla="*/ 556 h 609"/>
                <a:gd name="T12" fmla="*/ 169 w 351"/>
                <a:gd name="T13" fmla="*/ 609 h 609"/>
                <a:gd name="T14" fmla="*/ 194 w 351"/>
                <a:gd name="T15" fmla="*/ 607 h 609"/>
                <a:gd name="T16" fmla="*/ 197 w 351"/>
                <a:gd name="T17" fmla="*/ 505 h 609"/>
                <a:gd name="T18" fmla="*/ 171 w 351"/>
                <a:gd name="T19" fmla="*/ 510 h 609"/>
                <a:gd name="T20" fmla="*/ 120 w 351"/>
                <a:gd name="T21" fmla="*/ 488 h 609"/>
                <a:gd name="T22" fmla="*/ 99 w 351"/>
                <a:gd name="T23" fmla="*/ 436 h 609"/>
                <a:gd name="T24" fmla="*/ 104 w 351"/>
                <a:gd name="T25" fmla="*/ 227 h 609"/>
                <a:gd name="T26" fmla="*/ 104 w 351"/>
                <a:gd name="T27" fmla="*/ 220 h 609"/>
                <a:gd name="T28" fmla="*/ 105 w 351"/>
                <a:gd name="T29" fmla="*/ 171 h 609"/>
                <a:gd name="T30" fmla="*/ 128 w 351"/>
                <a:gd name="T31" fmla="*/ 120 h 609"/>
                <a:gd name="T32" fmla="*/ 180 w 351"/>
                <a:gd name="T33" fmla="*/ 99 h 609"/>
                <a:gd name="T34" fmla="*/ 231 w 351"/>
                <a:gd name="T35" fmla="*/ 122 h 609"/>
                <a:gd name="T36" fmla="*/ 251 w 351"/>
                <a:gd name="T37" fmla="*/ 174 h 609"/>
                <a:gd name="T38" fmla="*/ 250 w 351"/>
                <a:gd name="T39" fmla="*/ 214 h 609"/>
                <a:gd name="T40" fmla="*/ 347 w 351"/>
                <a:gd name="T41" fmla="*/ 299 h 609"/>
                <a:gd name="T42" fmla="*/ 350 w 351"/>
                <a:gd name="T43" fmla="*/ 176 h 609"/>
                <a:gd name="T44" fmla="*/ 302 w 351"/>
                <a:gd name="T45" fmla="*/ 54 h 609"/>
                <a:gd name="T46" fmla="*/ 182 w 351"/>
                <a:gd name="T47" fmla="*/ 1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1" h="609">
                  <a:moveTo>
                    <a:pt x="182" y="1"/>
                  </a:moveTo>
                  <a:cubicBezTo>
                    <a:pt x="135" y="0"/>
                    <a:pt x="91" y="18"/>
                    <a:pt x="60" y="48"/>
                  </a:cubicBezTo>
                  <a:cubicBezTo>
                    <a:pt x="60" y="48"/>
                    <a:pt x="60" y="49"/>
                    <a:pt x="60" y="49"/>
                  </a:cubicBezTo>
                  <a:cubicBezTo>
                    <a:pt x="28" y="79"/>
                    <a:pt x="8" y="122"/>
                    <a:pt x="7" y="169"/>
                  </a:cubicBezTo>
                  <a:cubicBezTo>
                    <a:pt x="1" y="433"/>
                    <a:pt x="1" y="433"/>
                    <a:pt x="1" y="433"/>
                  </a:cubicBezTo>
                  <a:cubicBezTo>
                    <a:pt x="0" y="481"/>
                    <a:pt x="18" y="524"/>
                    <a:pt x="48" y="556"/>
                  </a:cubicBezTo>
                  <a:cubicBezTo>
                    <a:pt x="79" y="588"/>
                    <a:pt x="121" y="608"/>
                    <a:pt x="169" y="609"/>
                  </a:cubicBezTo>
                  <a:cubicBezTo>
                    <a:pt x="177" y="609"/>
                    <a:pt x="186" y="608"/>
                    <a:pt x="194" y="607"/>
                  </a:cubicBezTo>
                  <a:cubicBezTo>
                    <a:pt x="197" y="505"/>
                    <a:pt x="197" y="505"/>
                    <a:pt x="197" y="505"/>
                  </a:cubicBezTo>
                  <a:cubicBezTo>
                    <a:pt x="189" y="508"/>
                    <a:pt x="180" y="510"/>
                    <a:pt x="171" y="510"/>
                  </a:cubicBezTo>
                  <a:cubicBezTo>
                    <a:pt x="151" y="510"/>
                    <a:pt x="133" y="501"/>
                    <a:pt x="120" y="488"/>
                  </a:cubicBezTo>
                  <a:cubicBezTo>
                    <a:pt x="107" y="474"/>
                    <a:pt x="99" y="456"/>
                    <a:pt x="99" y="436"/>
                  </a:cubicBezTo>
                  <a:cubicBezTo>
                    <a:pt x="104" y="227"/>
                    <a:pt x="104" y="227"/>
                    <a:pt x="104" y="227"/>
                  </a:cubicBezTo>
                  <a:cubicBezTo>
                    <a:pt x="104" y="220"/>
                    <a:pt x="104" y="220"/>
                    <a:pt x="104" y="220"/>
                  </a:cubicBezTo>
                  <a:cubicBezTo>
                    <a:pt x="105" y="171"/>
                    <a:pt x="105" y="171"/>
                    <a:pt x="105" y="171"/>
                  </a:cubicBezTo>
                  <a:cubicBezTo>
                    <a:pt x="106" y="151"/>
                    <a:pt x="114" y="133"/>
                    <a:pt x="128" y="120"/>
                  </a:cubicBezTo>
                  <a:cubicBezTo>
                    <a:pt x="142" y="107"/>
                    <a:pt x="160" y="99"/>
                    <a:pt x="180" y="99"/>
                  </a:cubicBezTo>
                  <a:cubicBezTo>
                    <a:pt x="200" y="100"/>
                    <a:pt x="218" y="108"/>
                    <a:pt x="231" y="122"/>
                  </a:cubicBezTo>
                  <a:cubicBezTo>
                    <a:pt x="244" y="136"/>
                    <a:pt x="252" y="154"/>
                    <a:pt x="251" y="174"/>
                  </a:cubicBezTo>
                  <a:cubicBezTo>
                    <a:pt x="250" y="214"/>
                    <a:pt x="250" y="214"/>
                    <a:pt x="250" y="214"/>
                  </a:cubicBezTo>
                  <a:cubicBezTo>
                    <a:pt x="309" y="234"/>
                    <a:pt x="335" y="271"/>
                    <a:pt x="347" y="299"/>
                  </a:cubicBezTo>
                  <a:cubicBezTo>
                    <a:pt x="350" y="176"/>
                    <a:pt x="350" y="176"/>
                    <a:pt x="350" y="176"/>
                  </a:cubicBezTo>
                  <a:cubicBezTo>
                    <a:pt x="351" y="129"/>
                    <a:pt x="333" y="85"/>
                    <a:pt x="302" y="54"/>
                  </a:cubicBezTo>
                  <a:cubicBezTo>
                    <a:pt x="272" y="22"/>
                    <a:pt x="229" y="2"/>
                    <a:pt x="182"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 name="Freeform 221"/>
            <p:cNvSpPr>
              <a:spLocks/>
            </p:cNvSpPr>
            <p:nvPr/>
          </p:nvSpPr>
          <p:spPr bwMode="black">
            <a:xfrm>
              <a:off x="1752600" y="4467929"/>
              <a:ext cx="670029" cy="926627"/>
            </a:xfrm>
            <a:custGeom>
              <a:avLst/>
              <a:gdLst>
                <a:gd name="T0" fmla="*/ 678 w 711"/>
                <a:gd name="T1" fmla="*/ 915 h 983"/>
                <a:gd name="T2" fmla="*/ 154 w 711"/>
                <a:gd name="T3" fmla="*/ 755 h 983"/>
                <a:gd name="T4" fmla="*/ 69 w 711"/>
                <a:gd name="T5" fmla="*/ 562 h 983"/>
                <a:gd name="T6" fmla="*/ 69 w 711"/>
                <a:gd name="T7" fmla="*/ 34 h 983"/>
                <a:gd name="T8" fmla="*/ 34 w 711"/>
                <a:gd name="T9" fmla="*/ 0 h 983"/>
                <a:gd name="T10" fmla="*/ 0 w 711"/>
                <a:gd name="T11" fmla="*/ 34 h 983"/>
                <a:gd name="T12" fmla="*/ 0 w 711"/>
                <a:gd name="T13" fmla="*/ 562 h 983"/>
                <a:gd name="T14" fmla="*/ 0 w 711"/>
                <a:gd name="T15" fmla="*/ 562 h 983"/>
                <a:gd name="T16" fmla="*/ 108 w 711"/>
                <a:gd name="T17" fmla="*/ 805 h 983"/>
                <a:gd name="T18" fmla="*/ 676 w 711"/>
                <a:gd name="T19" fmla="*/ 983 h 983"/>
                <a:gd name="T20" fmla="*/ 677 w 711"/>
                <a:gd name="T21" fmla="*/ 983 h 983"/>
                <a:gd name="T22" fmla="*/ 711 w 711"/>
                <a:gd name="T23" fmla="*/ 950 h 983"/>
                <a:gd name="T24" fmla="*/ 678 w 711"/>
                <a:gd name="T25" fmla="*/ 915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1" h="983">
                  <a:moveTo>
                    <a:pt x="678" y="915"/>
                  </a:moveTo>
                  <a:cubicBezTo>
                    <a:pt x="470" y="911"/>
                    <a:pt x="285" y="874"/>
                    <a:pt x="154" y="755"/>
                  </a:cubicBezTo>
                  <a:cubicBezTo>
                    <a:pt x="110" y="712"/>
                    <a:pt x="69" y="647"/>
                    <a:pt x="69" y="562"/>
                  </a:cubicBezTo>
                  <a:cubicBezTo>
                    <a:pt x="69" y="34"/>
                    <a:pt x="69" y="34"/>
                    <a:pt x="69" y="34"/>
                  </a:cubicBezTo>
                  <a:cubicBezTo>
                    <a:pt x="69" y="15"/>
                    <a:pt x="53" y="0"/>
                    <a:pt x="34" y="0"/>
                  </a:cubicBezTo>
                  <a:cubicBezTo>
                    <a:pt x="16" y="0"/>
                    <a:pt x="0" y="15"/>
                    <a:pt x="0" y="34"/>
                  </a:cubicBezTo>
                  <a:cubicBezTo>
                    <a:pt x="0" y="562"/>
                    <a:pt x="0" y="562"/>
                    <a:pt x="0" y="562"/>
                  </a:cubicBezTo>
                  <a:cubicBezTo>
                    <a:pt x="0" y="562"/>
                    <a:pt x="0" y="562"/>
                    <a:pt x="0" y="562"/>
                  </a:cubicBezTo>
                  <a:cubicBezTo>
                    <a:pt x="1" y="670"/>
                    <a:pt x="53" y="753"/>
                    <a:pt x="108" y="805"/>
                  </a:cubicBezTo>
                  <a:cubicBezTo>
                    <a:pt x="259" y="942"/>
                    <a:pt x="462" y="980"/>
                    <a:pt x="676" y="983"/>
                  </a:cubicBezTo>
                  <a:cubicBezTo>
                    <a:pt x="677" y="983"/>
                    <a:pt x="677" y="983"/>
                    <a:pt x="677" y="983"/>
                  </a:cubicBezTo>
                  <a:cubicBezTo>
                    <a:pt x="695" y="983"/>
                    <a:pt x="711" y="969"/>
                    <a:pt x="711" y="950"/>
                  </a:cubicBezTo>
                  <a:cubicBezTo>
                    <a:pt x="711" y="931"/>
                    <a:pt x="697" y="915"/>
                    <a:pt x="678" y="9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 name="Freeform 222"/>
            <p:cNvSpPr>
              <a:spLocks/>
            </p:cNvSpPr>
            <p:nvPr/>
          </p:nvSpPr>
          <p:spPr bwMode="black">
            <a:xfrm>
              <a:off x="1752600" y="4467929"/>
              <a:ext cx="670029" cy="926627"/>
            </a:xfrm>
            <a:custGeom>
              <a:avLst/>
              <a:gdLst>
                <a:gd name="T0" fmla="*/ 678 w 711"/>
                <a:gd name="T1" fmla="*/ 915 h 983"/>
                <a:gd name="T2" fmla="*/ 154 w 711"/>
                <a:gd name="T3" fmla="*/ 755 h 983"/>
                <a:gd name="T4" fmla="*/ 69 w 711"/>
                <a:gd name="T5" fmla="*/ 562 h 983"/>
                <a:gd name="T6" fmla="*/ 69 w 711"/>
                <a:gd name="T7" fmla="*/ 34 h 983"/>
                <a:gd name="T8" fmla="*/ 34 w 711"/>
                <a:gd name="T9" fmla="*/ 0 h 983"/>
                <a:gd name="T10" fmla="*/ 0 w 711"/>
                <a:gd name="T11" fmla="*/ 34 h 983"/>
                <a:gd name="T12" fmla="*/ 0 w 711"/>
                <a:gd name="T13" fmla="*/ 562 h 983"/>
                <a:gd name="T14" fmla="*/ 0 w 711"/>
                <a:gd name="T15" fmla="*/ 562 h 983"/>
                <a:gd name="T16" fmla="*/ 108 w 711"/>
                <a:gd name="T17" fmla="*/ 805 h 983"/>
                <a:gd name="T18" fmla="*/ 676 w 711"/>
                <a:gd name="T19" fmla="*/ 983 h 983"/>
                <a:gd name="T20" fmla="*/ 677 w 711"/>
                <a:gd name="T21" fmla="*/ 983 h 983"/>
                <a:gd name="T22" fmla="*/ 711 w 711"/>
                <a:gd name="T23" fmla="*/ 950 h 983"/>
                <a:gd name="T24" fmla="*/ 678 w 711"/>
                <a:gd name="T25" fmla="*/ 915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1" h="983">
                  <a:moveTo>
                    <a:pt x="678" y="915"/>
                  </a:moveTo>
                  <a:cubicBezTo>
                    <a:pt x="470" y="911"/>
                    <a:pt x="285" y="874"/>
                    <a:pt x="154" y="755"/>
                  </a:cubicBezTo>
                  <a:cubicBezTo>
                    <a:pt x="110" y="712"/>
                    <a:pt x="69" y="647"/>
                    <a:pt x="69" y="562"/>
                  </a:cubicBezTo>
                  <a:cubicBezTo>
                    <a:pt x="69" y="34"/>
                    <a:pt x="69" y="34"/>
                    <a:pt x="69" y="34"/>
                  </a:cubicBezTo>
                  <a:cubicBezTo>
                    <a:pt x="69" y="15"/>
                    <a:pt x="53" y="0"/>
                    <a:pt x="34" y="0"/>
                  </a:cubicBezTo>
                  <a:cubicBezTo>
                    <a:pt x="16" y="0"/>
                    <a:pt x="0" y="15"/>
                    <a:pt x="0" y="34"/>
                  </a:cubicBezTo>
                  <a:cubicBezTo>
                    <a:pt x="0" y="562"/>
                    <a:pt x="0" y="562"/>
                    <a:pt x="0" y="562"/>
                  </a:cubicBezTo>
                  <a:cubicBezTo>
                    <a:pt x="0" y="562"/>
                    <a:pt x="0" y="562"/>
                    <a:pt x="0" y="562"/>
                  </a:cubicBezTo>
                  <a:cubicBezTo>
                    <a:pt x="1" y="670"/>
                    <a:pt x="53" y="753"/>
                    <a:pt x="108" y="805"/>
                  </a:cubicBezTo>
                  <a:cubicBezTo>
                    <a:pt x="259" y="942"/>
                    <a:pt x="462" y="980"/>
                    <a:pt x="676" y="983"/>
                  </a:cubicBezTo>
                  <a:cubicBezTo>
                    <a:pt x="677" y="983"/>
                    <a:pt x="677" y="983"/>
                    <a:pt x="677" y="983"/>
                  </a:cubicBezTo>
                  <a:cubicBezTo>
                    <a:pt x="695" y="983"/>
                    <a:pt x="711" y="969"/>
                    <a:pt x="711" y="950"/>
                  </a:cubicBezTo>
                  <a:cubicBezTo>
                    <a:pt x="711" y="931"/>
                    <a:pt x="697" y="915"/>
                    <a:pt x="678" y="9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4" name="Freeform 223"/>
            <p:cNvSpPr>
              <a:spLocks/>
            </p:cNvSpPr>
            <p:nvPr/>
          </p:nvSpPr>
          <p:spPr bwMode="black">
            <a:xfrm>
              <a:off x="1977672" y="4663072"/>
              <a:ext cx="606178" cy="195940"/>
            </a:xfrm>
            <a:custGeom>
              <a:avLst/>
              <a:gdLst>
                <a:gd name="T0" fmla="*/ 643 w 643"/>
                <a:gd name="T1" fmla="*/ 132 h 208"/>
                <a:gd name="T2" fmla="*/ 438 w 643"/>
                <a:gd name="T3" fmla="*/ 150 h 208"/>
                <a:gd name="T4" fmla="*/ 0 w 643"/>
                <a:gd name="T5" fmla="*/ 0 h 208"/>
                <a:gd name="T6" fmla="*/ 0 w 643"/>
                <a:gd name="T7" fmla="*/ 103 h 208"/>
                <a:gd name="T8" fmla="*/ 39 w 643"/>
                <a:gd name="T9" fmla="*/ 130 h 208"/>
                <a:gd name="T10" fmla="*/ 438 w 643"/>
                <a:gd name="T11" fmla="*/ 208 h 208"/>
                <a:gd name="T12" fmla="*/ 606 w 643"/>
                <a:gd name="T13" fmla="*/ 197 h 208"/>
                <a:gd name="T14" fmla="*/ 643 w 643"/>
                <a:gd name="T15" fmla="*/ 132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3" h="208">
                  <a:moveTo>
                    <a:pt x="643" y="132"/>
                  </a:moveTo>
                  <a:cubicBezTo>
                    <a:pt x="582" y="143"/>
                    <a:pt x="512" y="150"/>
                    <a:pt x="438" y="150"/>
                  </a:cubicBezTo>
                  <a:cubicBezTo>
                    <a:pt x="196" y="150"/>
                    <a:pt x="0" y="82"/>
                    <a:pt x="0" y="0"/>
                  </a:cubicBezTo>
                  <a:cubicBezTo>
                    <a:pt x="0" y="103"/>
                    <a:pt x="0" y="103"/>
                    <a:pt x="0" y="103"/>
                  </a:cubicBezTo>
                  <a:cubicBezTo>
                    <a:pt x="12" y="113"/>
                    <a:pt x="25" y="121"/>
                    <a:pt x="39" y="130"/>
                  </a:cubicBezTo>
                  <a:cubicBezTo>
                    <a:pt x="130" y="180"/>
                    <a:pt x="273" y="208"/>
                    <a:pt x="438" y="208"/>
                  </a:cubicBezTo>
                  <a:cubicBezTo>
                    <a:pt x="497" y="208"/>
                    <a:pt x="554" y="204"/>
                    <a:pt x="606" y="197"/>
                  </a:cubicBezTo>
                  <a:cubicBezTo>
                    <a:pt x="615" y="174"/>
                    <a:pt x="628" y="152"/>
                    <a:pt x="643" y="1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5" name="Freeform 224"/>
            <p:cNvSpPr>
              <a:spLocks/>
            </p:cNvSpPr>
            <p:nvPr/>
          </p:nvSpPr>
          <p:spPr bwMode="black">
            <a:xfrm>
              <a:off x="1976076" y="4835467"/>
              <a:ext cx="555896" cy="196340"/>
            </a:xfrm>
            <a:custGeom>
              <a:avLst/>
              <a:gdLst>
                <a:gd name="T0" fmla="*/ 590 w 590"/>
                <a:gd name="T1" fmla="*/ 140 h 208"/>
                <a:gd name="T2" fmla="*/ 438 w 590"/>
                <a:gd name="T3" fmla="*/ 150 h 208"/>
                <a:gd name="T4" fmla="*/ 0 w 590"/>
                <a:gd name="T5" fmla="*/ 0 h 208"/>
                <a:gd name="T6" fmla="*/ 0 w 590"/>
                <a:gd name="T7" fmla="*/ 103 h 208"/>
                <a:gd name="T8" fmla="*/ 39 w 590"/>
                <a:gd name="T9" fmla="*/ 129 h 208"/>
                <a:gd name="T10" fmla="*/ 438 w 590"/>
                <a:gd name="T11" fmla="*/ 208 h 208"/>
                <a:gd name="T12" fmla="*/ 589 w 590"/>
                <a:gd name="T13" fmla="*/ 199 h 208"/>
                <a:gd name="T14" fmla="*/ 590 w 590"/>
                <a:gd name="T15" fmla="*/ 140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0" h="208">
                  <a:moveTo>
                    <a:pt x="590" y="140"/>
                  </a:moveTo>
                  <a:cubicBezTo>
                    <a:pt x="543" y="146"/>
                    <a:pt x="491" y="150"/>
                    <a:pt x="438" y="150"/>
                  </a:cubicBezTo>
                  <a:cubicBezTo>
                    <a:pt x="196" y="150"/>
                    <a:pt x="0" y="82"/>
                    <a:pt x="0" y="0"/>
                  </a:cubicBezTo>
                  <a:cubicBezTo>
                    <a:pt x="0" y="103"/>
                    <a:pt x="0" y="103"/>
                    <a:pt x="0" y="103"/>
                  </a:cubicBezTo>
                  <a:cubicBezTo>
                    <a:pt x="12" y="113"/>
                    <a:pt x="25" y="121"/>
                    <a:pt x="39" y="129"/>
                  </a:cubicBezTo>
                  <a:cubicBezTo>
                    <a:pt x="129" y="180"/>
                    <a:pt x="273" y="208"/>
                    <a:pt x="438" y="208"/>
                  </a:cubicBezTo>
                  <a:cubicBezTo>
                    <a:pt x="491" y="208"/>
                    <a:pt x="541" y="205"/>
                    <a:pt x="589" y="199"/>
                  </a:cubicBezTo>
                  <a:lnTo>
                    <a:pt x="590" y="1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6" name="Freeform 225"/>
            <p:cNvSpPr>
              <a:spLocks noEditPoints="1"/>
            </p:cNvSpPr>
            <p:nvPr/>
          </p:nvSpPr>
          <p:spPr bwMode="black">
            <a:xfrm>
              <a:off x="1886286" y="4267200"/>
              <a:ext cx="1011628" cy="995266"/>
            </a:xfrm>
            <a:custGeom>
              <a:avLst/>
              <a:gdLst>
                <a:gd name="T0" fmla="*/ 683 w 1073"/>
                <a:gd name="T1" fmla="*/ 951 h 1056"/>
                <a:gd name="T2" fmla="*/ 683 w 1073"/>
                <a:gd name="T3" fmla="*/ 947 h 1056"/>
                <a:gd name="T4" fmla="*/ 537 w 1073"/>
                <a:gd name="T5" fmla="*/ 957 h 1056"/>
                <a:gd name="T6" fmla="*/ 99 w 1073"/>
                <a:gd name="T7" fmla="*/ 776 h 1056"/>
                <a:gd name="T8" fmla="*/ 99 w 1073"/>
                <a:gd name="T9" fmla="*/ 623 h 1056"/>
                <a:gd name="T10" fmla="*/ 99 w 1073"/>
                <a:gd name="T11" fmla="*/ 520 h 1056"/>
                <a:gd name="T12" fmla="*/ 99 w 1073"/>
                <a:gd name="T13" fmla="*/ 352 h 1056"/>
                <a:gd name="T14" fmla="*/ 137 w 1073"/>
                <a:gd name="T15" fmla="*/ 379 h 1056"/>
                <a:gd name="T16" fmla="*/ 537 w 1073"/>
                <a:gd name="T17" fmla="*/ 458 h 1056"/>
                <a:gd name="T18" fmla="*/ 862 w 1073"/>
                <a:gd name="T19" fmla="*/ 411 h 1056"/>
                <a:gd name="T20" fmla="*/ 972 w 1073"/>
                <a:gd name="T21" fmla="*/ 355 h 1056"/>
                <a:gd name="T22" fmla="*/ 975 w 1073"/>
                <a:gd name="T23" fmla="*/ 352 h 1056"/>
                <a:gd name="T24" fmla="*/ 975 w 1073"/>
                <a:gd name="T25" fmla="*/ 460 h 1056"/>
                <a:gd name="T26" fmla="*/ 1067 w 1073"/>
                <a:gd name="T27" fmla="*/ 493 h 1056"/>
                <a:gd name="T28" fmla="*/ 1073 w 1073"/>
                <a:gd name="T29" fmla="*/ 494 h 1056"/>
                <a:gd name="T30" fmla="*/ 1073 w 1073"/>
                <a:gd name="T31" fmla="*/ 249 h 1056"/>
                <a:gd name="T32" fmla="*/ 1002 w 1073"/>
                <a:gd name="T33" fmla="*/ 114 h 1056"/>
                <a:gd name="T34" fmla="*/ 537 w 1073"/>
                <a:gd name="T35" fmla="*/ 0 h 1056"/>
                <a:gd name="T36" fmla="*/ 195 w 1073"/>
                <a:gd name="T37" fmla="*/ 49 h 1056"/>
                <a:gd name="T38" fmla="*/ 71 w 1073"/>
                <a:gd name="T39" fmla="*/ 114 h 1056"/>
                <a:gd name="T40" fmla="*/ 0 w 1073"/>
                <a:gd name="T41" fmla="*/ 249 h 1056"/>
                <a:gd name="T42" fmla="*/ 0 w 1073"/>
                <a:gd name="T43" fmla="*/ 776 h 1056"/>
                <a:gd name="T44" fmla="*/ 64 w 1073"/>
                <a:gd name="T45" fmla="*/ 917 h 1056"/>
                <a:gd name="T46" fmla="*/ 537 w 1073"/>
                <a:gd name="T47" fmla="*/ 1056 h 1056"/>
                <a:gd name="T48" fmla="*/ 681 w 1073"/>
                <a:gd name="T49" fmla="*/ 1047 h 1056"/>
                <a:gd name="T50" fmla="*/ 683 w 1073"/>
                <a:gd name="T51" fmla="*/ 951 h 1056"/>
                <a:gd name="T52" fmla="*/ 537 w 1073"/>
                <a:gd name="T53" fmla="*/ 99 h 1056"/>
                <a:gd name="T54" fmla="*/ 975 w 1073"/>
                <a:gd name="T55" fmla="*/ 249 h 1056"/>
                <a:gd name="T56" fmla="*/ 537 w 1073"/>
                <a:gd name="T57" fmla="*/ 399 h 1056"/>
                <a:gd name="T58" fmla="*/ 99 w 1073"/>
                <a:gd name="T59" fmla="*/ 249 h 1056"/>
                <a:gd name="T60" fmla="*/ 537 w 1073"/>
                <a:gd name="T61" fmla="*/ 99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73" h="1056">
                  <a:moveTo>
                    <a:pt x="683" y="951"/>
                  </a:moveTo>
                  <a:cubicBezTo>
                    <a:pt x="683" y="947"/>
                    <a:pt x="683" y="947"/>
                    <a:pt x="683" y="947"/>
                  </a:cubicBezTo>
                  <a:cubicBezTo>
                    <a:pt x="638" y="954"/>
                    <a:pt x="587" y="957"/>
                    <a:pt x="537" y="957"/>
                  </a:cubicBezTo>
                  <a:cubicBezTo>
                    <a:pt x="295" y="957"/>
                    <a:pt x="99" y="876"/>
                    <a:pt x="99" y="776"/>
                  </a:cubicBezTo>
                  <a:cubicBezTo>
                    <a:pt x="99" y="623"/>
                    <a:pt x="99" y="623"/>
                    <a:pt x="99" y="623"/>
                  </a:cubicBezTo>
                  <a:cubicBezTo>
                    <a:pt x="99" y="520"/>
                    <a:pt x="99" y="520"/>
                    <a:pt x="99" y="520"/>
                  </a:cubicBezTo>
                  <a:cubicBezTo>
                    <a:pt x="99" y="352"/>
                    <a:pt x="99" y="352"/>
                    <a:pt x="99" y="352"/>
                  </a:cubicBezTo>
                  <a:cubicBezTo>
                    <a:pt x="110" y="362"/>
                    <a:pt x="123" y="371"/>
                    <a:pt x="137" y="379"/>
                  </a:cubicBezTo>
                  <a:cubicBezTo>
                    <a:pt x="228" y="429"/>
                    <a:pt x="371" y="457"/>
                    <a:pt x="537" y="458"/>
                  </a:cubicBezTo>
                  <a:cubicBezTo>
                    <a:pt x="662" y="458"/>
                    <a:pt x="776" y="441"/>
                    <a:pt x="862" y="411"/>
                  </a:cubicBezTo>
                  <a:cubicBezTo>
                    <a:pt x="906" y="396"/>
                    <a:pt x="942" y="378"/>
                    <a:pt x="972" y="355"/>
                  </a:cubicBezTo>
                  <a:cubicBezTo>
                    <a:pt x="973" y="354"/>
                    <a:pt x="974" y="353"/>
                    <a:pt x="975" y="352"/>
                  </a:cubicBezTo>
                  <a:cubicBezTo>
                    <a:pt x="975" y="460"/>
                    <a:pt x="975" y="460"/>
                    <a:pt x="975" y="460"/>
                  </a:cubicBezTo>
                  <a:cubicBezTo>
                    <a:pt x="1008" y="465"/>
                    <a:pt x="1039" y="476"/>
                    <a:pt x="1067" y="493"/>
                  </a:cubicBezTo>
                  <a:cubicBezTo>
                    <a:pt x="1069" y="493"/>
                    <a:pt x="1071" y="493"/>
                    <a:pt x="1073" y="494"/>
                  </a:cubicBezTo>
                  <a:cubicBezTo>
                    <a:pt x="1073" y="249"/>
                    <a:pt x="1073" y="249"/>
                    <a:pt x="1073" y="249"/>
                  </a:cubicBezTo>
                  <a:cubicBezTo>
                    <a:pt x="1073" y="187"/>
                    <a:pt x="1037" y="141"/>
                    <a:pt x="1002" y="114"/>
                  </a:cubicBezTo>
                  <a:cubicBezTo>
                    <a:pt x="896" y="33"/>
                    <a:pt x="733" y="3"/>
                    <a:pt x="537" y="0"/>
                  </a:cubicBezTo>
                  <a:cubicBezTo>
                    <a:pt x="406" y="0"/>
                    <a:pt x="288" y="18"/>
                    <a:pt x="195" y="49"/>
                  </a:cubicBezTo>
                  <a:cubicBezTo>
                    <a:pt x="148" y="66"/>
                    <a:pt x="107" y="85"/>
                    <a:pt x="71" y="114"/>
                  </a:cubicBezTo>
                  <a:cubicBezTo>
                    <a:pt x="36" y="141"/>
                    <a:pt x="0" y="187"/>
                    <a:pt x="0" y="249"/>
                  </a:cubicBezTo>
                  <a:cubicBezTo>
                    <a:pt x="0" y="776"/>
                    <a:pt x="0" y="776"/>
                    <a:pt x="0" y="776"/>
                  </a:cubicBezTo>
                  <a:cubicBezTo>
                    <a:pt x="0" y="835"/>
                    <a:pt x="29" y="884"/>
                    <a:pt x="64" y="917"/>
                  </a:cubicBezTo>
                  <a:cubicBezTo>
                    <a:pt x="169" y="1014"/>
                    <a:pt x="338" y="1053"/>
                    <a:pt x="537" y="1056"/>
                  </a:cubicBezTo>
                  <a:cubicBezTo>
                    <a:pt x="586" y="1056"/>
                    <a:pt x="636" y="1053"/>
                    <a:pt x="681" y="1047"/>
                  </a:cubicBezTo>
                  <a:lnTo>
                    <a:pt x="683" y="951"/>
                  </a:lnTo>
                  <a:close/>
                  <a:moveTo>
                    <a:pt x="537" y="99"/>
                  </a:moveTo>
                  <a:cubicBezTo>
                    <a:pt x="778" y="99"/>
                    <a:pt x="975" y="166"/>
                    <a:pt x="975" y="249"/>
                  </a:cubicBezTo>
                  <a:cubicBezTo>
                    <a:pt x="975" y="332"/>
                    <a:pt x="778" y="399"/>
                    <a:pt x="537" y="399"/>
                  </a:cubicBezTo>
                  <a:cubicBezTo>
                    <a:pt x="295" y="399"/>
                    <a:pt x="99" y="332"/>
                    <a:pt x="99" y="249"/>
                  </a:cubicBezTo>
                  <a:cubicBezTo>
                    <a:pt x="99" y="166"/>
                    <a:pt x="295" y="99"/>
                    <a:pt x="537" y="9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956158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2419750896"/>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3038"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ctrTitle"/>
            <p:custDataLst>
              <p:tags r:id="rId3"/>
            </p:custDataLst>
          </p:nvPr>
        </p:nvSpPr>
        <p:spPr/>
        <p:txBody>
          <a:bodyPr/>
          <a:lstStyle/>
          <a:p>
            <a:r>
              <a:rPr lang="en-US" smtClean="0"/>
              <a:t>Configuring your </a:t>
            </a:r>
            <a:br>
              <a:rPr lang="en-US" smtClean="0"/>
            </a:br>
            <a:r>
              <a:rPr lang="en-US" smtClean="0"/>
              <a:t>Web API</a:t>
            </a:r>
            <a:endParaRPr lang="en-US" dirty="0"/>
          </a:p>
        </p:txBody>
      </p:sp>
      <p:sp>
        <p:nvSpPr>
          <p:cNvPr id="7" name="Subtitle 6"/>
          <p:cNvSpPr>
            <a:spLocks noGrp="1"/>
          </p:cNvSpPr>
          <p:nvPr>
            <p:ph type="subTitle" idx="1"/>
          </p:nvPr>
        </p:nvSpPr>
        <p:spPr/>
        <p:txBody>
          <a:bodyPr/>
          <a:lstStyle/>
          <a:p>
            <a:endParaRPr lang="en-US"/>
          </a:p>
        </p:txBody>
      </p:sp>
      <p:sp>
        <p:nvSpPr>
          <p:cNvPr id="6" name="Text Placeholder 5"/>
          <p:cNvSpPr>
            <a:spLocks noGrp="1"/>
          </p:cNvSpPr>
          <p:nvPr>
            <p:ph type="body" sz="quarter" idx="10"/>
          </p:nvPr>
        </p:nvSpPr>
        <p:spPr/>
        <p:txBody>
          <a:bodyPr/>
          <a:lstStyle/>
          <a:p>
            <a:r>
              <a:rPr lang="en-US" smtClean="0"/>
              <a:t>demo</a:t>
            </a:r>
            <a:endParaRPr lang="en-US" dirty="0"/>
          </a:p>
        </p:txBody>
      </p:sp>
    </p:spTree>
    <p:extLst>
      <p:ext uri="{BB962C8B-B14F-4D97-AF65-F5344CB8AC3E}">
        <p14:creationId xmlns:p14="http://schemas.microsoft.com/office/powerpoint/2010/main" val="1149727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61274376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4064"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Configuring Your Web API</a:t>
            </a:r>
            <a:endParaRPr lang="en-US" dirty="0"/>
          </a:p>
        </p:txBody>
      </p:sp>
      <p:sp>
        <p:nvSpPr>
          <p:cNvPr id="3" name="Content Placeholder 2"/>
          <p:cNvSpPr>
            <a:spLocks noGrp="1"/>
          </p:cNvSpPr>
          <p:nvPr>
            <p:ph type="body" sz="quarter" idx="10"/>
            <p:custDataLst>
              <p:tags r:id="rId4"/>
            </p:custDataLst>
          </p:nvPr>
        </p:nvSpPr>
        <p:spPr>
          <a:xfrm>
            <a:off x="519112" y="1447799"/>
            <a:ext cx="11149013" cy="3077766"/>
          </a:xfrm>
        </p:spPr>
        <p:txBody>
          <a:bodyPr/>
          <a:lstStyle/>
          <a:p>
            <a:pPr>
              <a:spcAft>
                <a:spcPts val="1200"/>
              </a:spcAft>
            </a:pPr>
            <a:r>
              <a:rPr lang="en-US" sz="4000" dirty="0">
                <a:gradFill>
                  <a:gsLst>
                    <a:gs pos="0">
                      <a:schemeClr val="accent2"/>
                    </a:gs>
                    <a:gs pos="100000">
                      <a:schemeClr val="accent2"/>
                    </a:gs>
                  </a:gsLst>
                  <a:lin ang="5400000" scaled="0"/>
                </a:gradFill>
                <a:latin typeface="Segoe UI Light" pitchFamily="34" charset="0"/>
              </a:rPr>
              <a:t>HttpConfiguration provides a code </a:t>
            </a:r>
            <a:r>
              <a:rPr lang="en-US" sz="4000" dirty="0" smtClean="0">
                <a:gradFill>
                  <a:gsLst>
                    <a:gs pos="0">
                      <a:schemeClr val="accent2"/>
                    </a:gs>
                    <a:gs pos="100000">
                      <a:schemeClr val="accent2"/>
                    </a:gs>
                  </a:gsLst>
                  <a:lin ang="5400000" scaled="0"/>
                </a:gradFill>
                <a:latin typeface="Segoe UI Light" pitchFamily="34" charset="0"/>
              </a:rPr>
              <a:t>based </a:t>
            </a:r>
            <a:br>
              <a:rPr lang="en-US" sz="4000" dirty="0" smtClean="0">
                <a:gradFill>
                  <a:gsLst>
                    <a:gs pos="0">
                      <a:schemeClr val="accent2"/>
                    </a:gs>
                    <a:gs pos="100000">
                      <a:schemeClr val="accent2"/>
                    </a:gs>
                  </a:gsLst>
                  <a:lin ang="5400000" scaled="0"/>
                </a:gradFill>
                <a:latin typeface="Segoe UI Light" pitchFamily="34" charset="0"/>
              </a:rPr>
            </a:br>
            <a:r>
              <a:rPr lang="en-US" sz="4000" dirty="0" smtClean="0">
                <a:gradFill>
                  <a:gsLst>
                    <a:gs pos="0">
                      <a:schemeClr val="accent2"/>
                    </a:gs>
                    <a:gs pos="100000">
                      <a:schemeClr val="accent2"/>
                    </a:gs>
                  </a:gsLst>
                  <a:lin ang="5400000" scaled="0"/>
                </a:gradFill>
                <a:latin typeface="Segoe UI Light" pitchFamily="34" charset="0"/>
              </a:rPr>
              <a:t>configuration </a:t>
            </a:r>
            <a:r>
              <a:rPr lang="en-US" sz="4000" dirty="0">
                <a:gradFill>
                  <a:gsLst>
                    <a:gs pos="0">
                      <a:schemeClr val="accent2"/>
                    </a:gs>
                    <a:gs pos="100000">
                      <a:schemeClr val="accent2"/>
                    </a:gs>
                  </a:gsLst>
                  <a:lin ang="5400000" scaled="0"/>
                </a:gradFill>
                <a:latin typeface="Segoe UI Light" pitchFamily="34" charset="0"/>
              </a:rPr>
              <a:t>mechanism</a:t>
            </a:r>
          </a:p>
          <a:p>
            <a:pPr>
              <a:spcAft>
                <a:spcPts val="1200"/>
              </a:spcAft>
            </a:pPr>
            <a:r>
              <a:rPr lang="en-US" sz="4000" dirty="0">
                <a:gradFill>
                  <a:gsLst>
                    <a:gs pos="0">
                      <a:schemeClr val="accent2"/>
                    </a:gs>
                    <a:gs pos="100000">
                      <a:schemeClr val="accent2"/>
                    </a:gs>
                  </a:gsLst>
                  <a:lin ang="5400000" scaled="0"/>
                </a:gradFill>
                <a:latin typeface="Segoe UI Light" pitchFamily="34" charset="0"/>
              </a:rPr>
              <a:t>New it up directly or derive from </a:t>
            </a:r>
            <a:r>
              <a:rPr lang="en-US" sz="4000" dirty="0" smtClean="0">
                <a:gradFill>
                  <a:gsLst>
                    <a:gs pos="0">
                      <a:schemeClr val="accent2"/>
                    </a:gs>
                    <a:gs pos="100000">
                      <a:schemeClr val="accent2"/>
                    </a:gs>
                  </a:gsLst>
                  <a:lin ang="5400000" scaled="0"/>
                </a:gradFill>
                <a:latin typeface="Segoe UI Light" pitchFamily="34" charset="0"/>
              </a:rPr>
              <a:t>it </a:t>
            </a:r>
          </a:p>
          <a:p>
            <a:pPr>
              <a:spcAft>
                <a:spcPts val="1200"/>
              </a:spcAft>
            </a:pPr>
            <a:r>
              <a:rPr lang="en-US" sz="4000" dirty="0" smtClean="0">
                <a:gradFill>
                  <a:gsLst>
                    <a:gs pos="0">
                      <a:schemeClr val="accent2"/>
                    </a:gs>
                    <a:gs pos="100000">
                      <a:schemeClr val="accent2"/>
                    </a:gs>
                  </a:gsLst>
                  <a:lin ang="5400000" scaled="0"/>
                </a:gradFill>
                <a:latin typeface="Segoe UI Light" pitchFamily="34" charset="0"/>
              </a:rPr>
              <a:t>Pass </a:t>
            </a:r>
            <a:r>
              <a:rPr lang="en-US" sz="4000" dirty="0" err="1">
                <a:gradFill>
                  <a:gsLst>
                    <a:gs pos="0">
                      <a:schemeClr val="accent2"/>
                    </a:gs>
                    <a:gs pos="100000">
                      <a:schemeClr val="accent2"/>
                    </a:gs>
                  </a:gsLst>
                  <a:lin ang="5400000" scaled="0"/>
                </a:gradFill>
                <a:latin typeface="Segoe UI Light" pitchFamily="34" charset="0"/>
              </a:rPr>
              <a:t>config</a:t>
            </a:r>
            <a:r>
              <a:rPr lang="en-US" sz="4000" dirty="0">
                <a:gradFill>
                  <a:gsLst>
                    <a:gs pos="0">
                      <a:schemeClr val="accent2"/>
                    </a:gs>
                    <a:gs pos="100000">
                      <a:schemeClr val="accent2"/>
                    </a:gs>
                  </a:gsLst>
                  <a:lin ang="5400000" scaled="0"/>
                </a:gradFill>
                <a:latin typeface="Segoe UI Light" pitchFamily="34" charset="0"/>
              </a:rPr>
              <a:t> </a:t>
            </a:r>
            <a:r>
              <a:rPr lang="en-US" sz="4000" dirty="0" smtClean="0">
                <a:gradFill>
                  <a:gsLst>
                    <a:gs pos="0">
                      <a:schemeClr val="accent2"/>
                    </a:gs>
                    <a:gs pos="100000">
                      <a:schemeClr val="accent2"/>
                    </a:gs>
                  </a:gsLst>
                  <a:lin ang="5400000" scaled="0"/>
                </a:gradFill>
                <a:latin typeface="Segoe UI Light" pitchFamily="34" charset="0"/>
              </a:rPr>
              <a:t>to </a:t>
            </a:r>
            <a:r>
              <a:rPr lang="en-US" sz="4000" dirty="0" err="1" smtClean="0">
                <a:gradFill>
                  <a:gsLst>
                    <a:gs pos="0">
                      <a:schemeClr val="accent2"/>
                    </a:gs>
                    <a:gs pos="100000">
                      <a:schemeClr val="accent2"/>
                    </a:gs>
                  </a:gsLst>
                  <a:lin ang="5400000" scaled="0"/>
                </a:gradFill>
                <a:latin typeface="Segoe UI Light" pitchFamily="34" charset="0"/>
              </a:rPr>
              <a:t>HttpServiceHostFactory</a:t>
            </a:r>
            <a:r>
              <a:rPr lang="en-US" sz="4000" dirty="0" smtClean="0">
                <a:gradFill>
                  <a:gsLst>
                    <a:gs pos="0">
                      <a:schemeClr val="accent2"/>
                    </a:gs>
                    <a:gs pos="100000">
                      <a:schemeClr val="accent2"/>
                    </a:gs>
                  </a:gsLst>
                  <a:lin ang="5400000" scaled="0"/>
                </a:gradFill>
                <a:latin typeface="Segoe UI Light" pitchFamily="34" charset="0"/>
              </a:rPr>
              <a:t>/</a:t>
            </a:r>
            <a:r>
              <a:rPr lang="en-US" sz="4000" dirty="0" err="1" smtClean="0">
                <a:gradFill>
                  <a:gsLst>
                    <a:gs pos="0">
                      <a:schemeClr val="accent2"/>
                    </a:gs>
                    <a:gs pos="100000">
                      <a:schemeClr val="accent2"/>
                    </a:gs>
                  </a:gsLst>
                  <a:lin ang="5400000" scaled="0"/>
                </a:gradFill>
                <a:latin typeface="Segoe UI Light" pitchFamily="34" charset="0"/>
              </a:rPr>
              <a:t>HttpServiceHost</a:t>
            </a:r>
            <a:endParaRPr lang="en-US" sz="4000" dirty="0">
              <a:gradFill>
                <a:gsLst>
                  <a:gs pos="0">
                    <a:schemeClr val="accent2"/>
                  </a:gs>
                  <a:gs pos="100000">
                    <a:schemeClr val="accent2"/>
                  </a:gs>
                </a:gsLst>
                <a:lin ang="5400000" scaled="0"/>
              </a:gradFill>
              <a:latin typeface="Segoe UI Light" pitchFamily="34" charset="0"/>
            </a:endParaRPr>
          </a:p>
        </p:txBody>
      </p:sp>
    </p:spTree>
    <p:extLst>
      <p:ext uri="{BB962C8B-B14F-4D97-AF65-F5344CB8AC3E}">
        <p14:creationId xmlns:p14="http://schemas.microsoft.com/office/powerpoint/2010/main" val="355491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54041761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5087"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6" name="Text Placeholder 5"/>
          <p:cNvSpPr>
            <a:spLocks noGrp="1"/>
          </p:cNvSpPr>
          <p:nvPr>
            <p:ph type="body" sz="quarter" idx="10"/>
          </p:nvPr>
        </p:nvSpPr>
        <p:spPr/>
        <p:txBody>
          <a:bodyPr/>
          <a:lstStyle/>
          <a:p>
            <a:r>
              <a:rPr lang="en-US" dirty="0"/>
              <a:t>Building a Web </a:t>
            </a:r>
            <a:r>
              <a:rPr lang="en-US" dirty="0" smtClean="0"/>
              <a:t/>
            </a:r>
            <a:br>
              <a:rPr lang="en-US" dirty="0" smtClean="0"/>
            </a:br>
            <a:r>
              <a:rPr lang="en-US" dirty="0" smtClean="0"/>
              <a:t>API </a:t>
            </a:r>
            <a:r>
              <a:rPr lang="en-US" dirty="0"/>
              <a:t>for any client</a:t>
            </a:r>
          </a:p>
        </p:txBody>
      </p:sp>
      <p:sp>
        <p:nvSpPr>
          <p:cNvPr id="5" name="Freeform 124"/>
          <p:cNvSpPr>
            <a:spLocks/>
          </p:cNvSpPr>
          <p:nvPr/>
        </p:nvSpPr>
        <p:spPr bwMode="black">
          <a:xfrm>
            <a:off x="8685640" y="443747"/>
            <a:ext cx="4145778" cy="3108528"/>
          </a:xfrm>
          <a:custGeom>
            <a:avLst/>
            <a:gdLst>
              <a:gd name="T0" fmla="*/ 313 w 315"/>
              <a:gd name="T1" fmla="*/ 135 h 236"/>
              <a:gd name="T2" fmla="*/ 300 w 315"/>
              <a:gd name="T3" fmla="*/ 125 h 236"/>
              <a:gd name="T4" fmla="*/ 294 w 315"/>
              <a:gd name="T5" fmla="*/ 122 h 236"/>
              <a:gd name="T6" fmla="*/ 124 w 315"/>
              <a:gd name="T7" fmla="*/ 58 h 236"/>
              <a:gd name="T8" fmla="*/ 125 w 315"/>
              <a:gd name="T9" fmla="*/ 56 h 236"/>
              <a:gd name="T10" fmla="*/ 100 w 315"/>
              <a:gd name="T11" fmla="*/ 39 h 236"/>
              <a:gd name="T12" fmla="*/ 153 w 315"/>
              <a:gd name="T13" fmla="*/ 11 h 236"/>
              <a:gd name="T14" fmla="*/ 103 w 315"/>
              <a:gd name="T15" fmla="*/ 8 h 236"/>
              <a:gd name="T16" fmla="*/ 61 w 315"/>
              <a:gd name="T17" fmla="*/ 44 h 236"/>
              <a:gd name="T18" fmla="*/ 54 w 315"/>
              <a:gd name="T19" fmla="*/ 85 h 236"/>
              <a:gd name="T20" fmla="*/ 37 w 315"/>
              <a:gd name="T21" fmla="*/ 112 h 236"/>
              <a:gd name="T22" fmla="*/ 56 w 315"/>
              <a:gd name="T23" fmla="*/ 133 h 236"/>
              <a:gd name="T24" fmla="*/ 63 w 315"/>
              <a:gd name="T25" fmla="*/ 135 h 236"/>
              <a:gd name="T26" fmla="*/ 35 w 315"/>
              <a:gd name="T27" fmla="*/ 135 h 236"/>
              <a:gd name="T28" fmla="*/ 31 w 315"/>
              <a:gd name="T29" fmla="*/ 141 h 236"/>
              <a:gd name="T30" fmla="*/ 35 w 315"/>
              <a:gd name="T31" fmla="*/ 147 h 236"/>
              <a:gd name="T32" fmla="*/ 50 w 315"/>
              <a:gd name="T33" fmla="*/ 147 h 236"/>
              <a:gd name="T34" fmla="*/ 50 w 315"/>
              <a:gd name="T35" fmla="*/ 176 h 236"/>
              <a:gd name="T36" fmla="*/ 0 w 315"/>
              <a:gd name="T37" fmla="*/ 176 h 236"/>
              <a:gd name="T38" fmla="*/ 0 w 315"/>
              <a:gd name="T39" fmla="*/ 236 h 236"/>
              <a:gd name="T40" fmla="*/ 227 w 315"/>
              <a:gd name="T41" fmla="*/ 236 h 236"/>
              <a:gd name="T42" fmla="*/ 227 w 315"/>
              <a:gd name="T43" fmla="*/ 176 h 236"/>
              <a:gd name="T44" fmla="*/ 61 w 315"/>
              <a:gd name="T45" fmla="*/ 176 h 236"/>
              <a:gd name="T46" fmla="*/ 61 w 315"/>
              <a:gd name="T47" fmla="*/ 147 h 236"/>
              <a:gd name="T48" fmla="*/ 75 w 315"/>
              <a:gd name="T49" fmla="*/ 147 h 236"/>
              <a:gd name="T50" fmla="*/ 79 w 315"/>
              <a:gd name="T51" fmla="*/ 141 h 236"/>
              <a:gd name="T52" fmla="*/ 75 w 315"/>
              <a:gd name="T53" fmla="*/ 135 h 236"/>
              <a:gd name="T54" fmla="*/ 70 w 315"/>
              <a:gd name="T55" fmla="*/ 135 h 236"/>
              <a:gd name="T56" fmla="*/ 77 w 315"/>
              <a:gd name="T57" fmla="*/ 127 h 236"/>
              <a:gd name="T58" fmla="*/ 84 w 315"/>
              <a:gd name="T59" fmla="*/ 93 h 236"/>
              <a:gd name="T60" fmla="*/ 112 w 315"/>
              <a:gd name="T61" fmla="*/ 93 h 236"/>
              <a:gd name="T62" fmla="*/ 113 w 315"/>
              <a:gd name="T63" fmla="*/ 90 h 236"/>
              <a:gd name="T64" fmla="*/ 282 w 315"/>
              <a:gd name="T65" fmla="*/ 154 h 236"/>
              <a:gd name="T66" fmla="*/ 289 w 315"/>
              <a:gd name="T67" fmla="*/ 156 h 236"/>
              <a:gd name="T68" fmla="*/ 305 w 315"/>
              <a:gd name="T69" fmla="*/ 156 h 236"/>
              <a:gd name="T70" fmla="*/ 314 w 315"/>
              <a:gd name="T71" fmla="*/ 145 h 236"/>
              <a:gd name="T72" fmla="*/ 313 w 315"/>
              <a:gd name="T73" fmla="*/ 135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5" h="236">
                <a:moveTo>
                  <a:pt x="313" y="135"/>
                </a:moveTo>
                <a:cubicBezTo>
                  <a:pt x="311" y="131"/>
                  <a:pt x="306" y="127"/>
                  <a:pt x="300" y="125"/>
                </a:cubicBezTo>
                <a:cubicBezTo>
                  <a:pt x="298" y="124"/>
                  <a:pt x="296" y="123"/>
                  <a:pt x="294" y="122"/>
                </a:cubicBezTo>
                <a:cubicBezTo>
                  <a:pt x="237" y="101"/>
                  <a:pt x="181" y="80"/>
                  <a:pt x="124" y="58"/>
                </a:cubicBezTo>
                <a:cubicBezTo>
                  <a:pt x="125" y="56"/>
                  <a:pt x="125" y="56"/>
                  <a:pt x="125" y="56"/>
                </a:cubicBezTo>
                <a:cubicBezTo>
                  <a:pt x="132" y="52"/>
                  <a:pt x="104" y="51"/>
                  <a:pt x="100" y="39"/>
                </a:cubicBezTo>
                <a:cubicBezTo>
                  <a:pt x="96" y="26"/>
                  <a:pt x="146" y="14"/>
                  <a:pt x="153" y="11"/>
                </a:cubicBezTo>
                <a:cubicBezTo>
                  <a:pt x="161" y="7"/>
                  <a:pt x="125" y="0"/>
                  <a:pt x="103" y="8"/>
                </a:cubicBezTo>
                <a:cubicBezTo>
                  <a:pt x="81" y="16"/>
                  <a:pt x="69" y="29"/>
                  <a:pt x="61" y="44"/>
                </a:cubicBezTo>
                <a:cubicBezTo>
                  <a:pt x="53" y="58"/>
                  <a:pt x="55" y="77"/>
                  <a:pt x="54" y="85"/>
                </a:cubicBezTo>
                <a:cubicBezTo>
                  <a:pt x="54" y="92"/>
                  <a:pt x="40" y="104"/>
                  <a:pt x="37" y="112"/>
                </a:cubicBezTo>
                <a:cubicBezTo>
                  <a:pt x="32" y="125"/>
                  <a:pt x="46" y="129"/>
                  <a:pt x="56" y="133"/>
                </a:cubicBezTo>
                <a:cubicBezTo>
                  <a:pt x="59" y="134"/>
                  <a:pt x="61" y="135"/>
                  <a:pt x="63" y="135"/>
                </a:cubicBezTo>
                <a:cubicBezTo>
                  <a:pt x="35" y="135"/>
                  <a:pt x="35" y="135"/>
                  <a:pt x="35" y="135"/>
                </a:cubicBezTo>
                <a:cubicBezTo>
                  <a:pt x="33" y="135"/>
                  <a:pt x="31" y="138"/>
                  <a:pt x="31" y="141"/>
                </a:cubicBezTo>
                <a:cubicBezTo>
                  <a:pt x="31" y="144"/>
                  <a:pt x="33" y="147"/>
                  <a:pt x="35" y="147"/>
                </a:cubicBezTo>
                <a:cubicBezTo>
                  <a:pt x="50" y="147"/>
                  <a:pt x="50" y="147"/>
                  <a:pt x="50" y="147"/>
                </a:cubicBezTo>
                <a:cubicBezTo>
                  <a:pt x="50" y="176"/>
                  <a:pt x="50" y="176"/>
                  <a:pt x="50" y="176"/>
                </a:cubicBezTo>
                <a:cubicBezTo>
                  <a:pt x="0" y="176"/>
                  <a:pt x="0" y="176"/>
                  <a:pt x="0" y="176"/>
                </a:cubicBezTo>
                <a:cubicBezTo>
                  <a:pt x="0" y="236"/>
                  <a:pt x="0" y="236"/>
                  <a:pt x="0" y="236"/>
                </a:cubicBezTo>
                <a:cubicBezTo>
                  <a:pt x="227" y="236"/>
                  <a:pt x="227" y="236"/>
                  <a:pt x="227" y="236"/>
                </a:cubicBezTo>
                <a:cubicBezTo>
                  <a:pt x="227" y="176"/>
                  <a:pt x="227" y="176"/>
                  <a:pt x="227" y="176"/>
                </a:cubicBezTo>
                <a:cubicBezTo>
                  <a:pt x="61" y="176"/>
                  <a:pt x="61" y="176"/>
                  <a:pt x="61" y="176"/>
                </a:cubicBezTo>
                <a:cubicBezTo>
                  <a:pt x="61" y="147"/>
                  <a:pt x="61" y="147"/>
                  <a:pt x="61" y="147"/>
                </a:cubicBezTo>
                <a:cubicBezTo>
                  <a:pt x="75" y="147"/>
                  <a:pt x="75" y="147"/>
                  <a:pt x="75" y="147"/>
                </a:cubicBezTo>
                <a:cubicBezTo>
                  <a:pt x="77" y="147"/>
                  <a:pt x="79" y="144"/>
                  <a:pt x="79" y="141"/>
                </a:cubicBezTo>
                <a:cubicBezTo>
                  <a:pt x="79" y="138"/>
                  <a:pt x="77" y="135"/>
                  <a:pt x="75" y="135"/>
                </a:cubicBezTo>
                <a:cubicBezTo>
                  <a:pt x="70" y="135"/>
                  <a:pt x="70" y="135"/>
                  <a:pt x="70" y="135"/>
                </a:cubicBezTo>
                <a:cubicBezTo>
                  <a:pt x="73" y="134"/>
                  <a:pt x="75" y="132"/>
                  <a:pt x="77" y="127"/>
                </a:cubicBezTo>
                <a:cubicBezTo>
                  <a:pt x="82" y="118"/>
                  <a:pt x="76" y="104"/>
                  <a:pt x="84" y="93"/>
                </a:cubicBezTo>
                <a:cubicBezTo>
                  <a:pt x="91" y="83"/>
                  <a:pt x="112" y="93"/>
                  <a:pt x="112" y="93"/>
                </a:cubicBezTo>
                <a:cubicBezTo>
                  <a:pt x="113" y="90"/>
                  <a:pt x="113" y="90"/>
                  <a:pt x="113" y="90"/>
                </a:cubicBezTo>
                <a:cubicBezTo>
                  <a:pt x="170" y="111"/>
                  <a:pt x="226" y="132"/>
                  <a:pt x="282" y="154"/>
                </a:cubicBezTo>
                <a:cubicBezTo>
                  <a:pt x="284" y="154"/>
                  <a:pt x="287" y="155"/>
                  <a:pt x="289" y="156"/>
                </a:cubicBezTo>
                <a:cubicBezTo>
                  <a:pt x="294" y="158"/>
                  <a:pt x="300" y="158"/>
                  <a:pt x="305" y="156"/>
                </a:cubicBezTo>
                <a:cubicBezTo>
                  <a:pt x="310" y="154"/>
                  <a:pt x="314" y="150"/>
                  <a:pt x="314" y="145"/>
                </a:cubicBezTo>
                <a:cubicBezTo>
                  <a:pt x="315" y="142"/>
                  <a:pt x="314" y="138"/>
                  <a:pt x="313" y="135"/>
                </a:cubicBezTo>
                <a:close/>
              </a:path>
            </a:pathLst>
          </a:custGeom>
          <a:solidFill>
            <a:srgbClr val="FFFFFF">
              <a:alpha val="30000"/>
            </a:srgb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767827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223507007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7138"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Configuring Media Type Formatters </a:t>
            </a:r>
            <a:endParaRPr lang="en-US" dirty="0"/>
          </a:p>
        </p:txBody>
      </p:sp>
      <p:sp>
        <p:nvSpPr>
          <p:cNvPr id="4" name="Content Placeholder 3"/>
          <p:cNvSpPr>
            <a:spLocks noGrp="1"/>
          </p:cNvSpPr>
          <p:nvPr>
            <p:ph type="body" sz="quarter" idx="10"/>
            <p:custDataLst>
              <p:tags r:id="rId4"/>
            </p:custDataLst>
          </p:nvPr>
        </p:nvSpPr>
        <p:spPr>
          <a:xfrm>
            <a:off x="519112" y="1447799"/>
            <a:ext cx="11149013" cy="2942344"/>
          </a:xfrm>
        </p:spPr>
        <p:txBody>
          <a:bodyPr/>
          <a:lstStyle/>
          <a:p>
            <a:pPr>
              <a:spcAft>
                <a:spcPts val="1200"/>
              </a:spcAft>
            </a:pPr>
            <a:r>
              <a:rPr lang="en-US" sz="4000" dirty="0">
                <a:gradFill>
                  <a:gsLst>
                    <a:gs pos="0">
                      <a:schemeClr val="accent2"/>
                    </a:gs>
                    <a:gs pos="100000">
                      <a:schemeClr val="accent2"/>
                    </a:gs>
                  </a:gsLst>
                  <a:lin ang="5400000" scaled="0"/>
                </a:gradFill>
                <a:latin typeface="Segoe UI Light" pitchFamily="34" charset="0"/>
              </a:rPr>
              <a:t>Why?</a:t>
            </a:r>
          </a:p>
          <a:p>
            <a:pPr>
              <a:spcAft>
                <a:spcPts val="1200"/>
              </a:spcAft>
            </a:pPr>
            <a:r>
              <a:rPr lang="en-US" dirty="0" smtClean="0"/>
              <a:t>Tweak our Xml/</a:t>
            </a:r>
            <a:r>
              <a:rPr lang="en-US" dirty="0" err="1" smtClean="0"/>
              <a:t>Json</a:t>
            </a:r>
            <a:r>
              <a:rPr lang="en-US" dirty="0" smtClean="0"/>
              <a:t> formatters</a:t>
            </a:r>
          </a:p>
          <a:p>
            <a:pPr>
              <a:spcAft>
                <a:spcPts val="1200"/>
              </a:spcAft>
            </a:pPr>
            <a:r>
              <a:rPr lang="en-US" dirty="0" err="1" smtClean="0"/>
              <a:t>OData</a:t>
            </a:r>
            <a:r>
              <a:rPr lang="en-US" dirty="0" smtClean="0"/>
              <a:t> clients</a:t>
            </a:r>
          </a:p>
          <a:p>
            <a:pPr>
              <a:spcAft>
                <a:spcPts val="1200"/>
              </a:spcAft>
            </a:pPr>
            <a:r>
              <a:rPr lang="en-US" dirty="0" smtClean="0"/>
              <a:t>Other native/non-browser clients </a:t>
            </a:r>
          </a:p>
          <a:p>
            <a:pPr>
              <a:spcAft>
                <a:spcPts val="1200"/>
              </a:spcAft>
            </a:pPr>
            <a:r>
              <a:rPr lang="en-US" dirty="0" smtClean="0"/>
              <a:t>Custom media types</a:t>
            </a:r>
            <a:endParaRPr lang="en-US" dirty="0"/>
          </a:p>
        </p:txBody>
      </p:sp>
      <p:sp>
        <p:nvSpPr>
          <p:cNvPr id="7" name="Rectangle 6"/>
          <p:cNvSpPr/>
          <p:nvPr/>
        </p:nvSpPr>
        <p:spPr bwMode="auto">
          <a:xfrm>
            <a:off x="9072081" y="1141413"/>
            <a:ext cx="2603981" cy="571658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Freeform 14"/>
          <p:cNvSpPr>
            <a:spLocks noEditPoints="1"/>
          </p:cNvSpPr>
          <p:nvPr/>
        </p:nvSpPr>
        <p:spPr bwMode="black">
          <a:xfrm>
            <a:off x="9334341" y="1558136"/>
            <a:ext cx="2079459" cy="2078915"/>
          </a:xfrm>
          <a:custGeom>
            <a:avLst/>
            <a:gdLst>
              <a:gd name="T0" fmla="*/ 518 w 709"/>
              <a:gd name="T1" fmla="*/ 343 h 709"/>
              <a:gd name="T2" fmla="*/ 449 w 709"/>
              <a:gd name="T3" fmla="*/ 258 h 709"/>
              <a:gd name="T4" fmla="*/ 362 w 709"/>
              <a:gd name="T5" fmla="*/ 189 h 709"/>
              <a:gd name="T6" fmla="*/ 449 w 709"/>
              <a:gd name="T7" fmla="*/ 0 h 709"/>
              <a:gd name="T8" fmla="*/ 260 w 709"/>
              <a:gd name="T9" fmla="*/ 189 h 709"/>
              <a:gd name="T10" fmla="*/ 345 w 709"/>
              <a:gd name="T11" fmla="*/ 258 h 709"/>
              <a:gd name="T12" fmla="*/ 260 w 709"/>
              <a:gd name="T13" fmla="*/ 343 h 709"/>
              <a:gd name="T14" fmla="*/ 189 w 709"/>
              <a:gd name="T15" fmla="*/ 258 h 709"/>
              <a:gd name="T16" fmla="*/ 0 w 709"/>
              <a:gd name="T17" fmla="*/ 447 h 709"/>
              <a:gd name="T18" fmla="*/ 85 w 709"/>
              <a:gd name="T19" fmla="*/ 520 h 709"/>
              <a:gd name="T20" fmla="*/ 0 w 709"/>
              <a:gd name="T21" fmla="*/ 709 h 709"/>
              <a:gd name="T22" fmla="*/ 189 w 709"/>
              <a:gd name="T23" fmla="*/ 520 h 709"/>
              <a:gd name="T24" fmla="*/ 104 w 709"/>
              <a:gd name="T25" fmla="*/ 447 h 709"/>
              <a:gd name="T26" fmla="*/ 189 w 709"/>
              <a:gd name="T27" fmla="*/ 362 h 709"/>
              <a:gd name="T28" fmla="*/ 260 w 709"/>
              <a:gd name="T29" fmla="*/ 447 h 709"/>
              <a:gd name="T30" fmla="*/ 345 w 709"/>
              <a:gd name="T31" fmla="*/ 520 h 709"/>
              <a:gd name="T32" fmla="*/ 260 w 709"/>
              <a:gd name="T33" fmla="*/ 709 h 709"/>
              <a:gd name="T34" fmla="*/ 449 w 709"/>
              <a:gd name="T35" fmla="*/ 520 h 709"/>
              <a:gd name="T36" fmla="*/ 362 w 709"/>
              <a:gd name="T37" fmla="*/ 447 h 709"/>
              <a:gd name="T38" fmla="*/ 449 w 709"/>
              <a:gd name="T39" fmla="*/ 362 h 709"/>
              <a:gd name="T40" fmla="*/ 518 w 709"/>
              <a:gd name="T41" fmla="*/ 447 h 709"/>
              <a:gd name="T42" fmla="*/ 709 w 709"/>
              <a:gd name="T43" fmla="*/ 258 h 709"/>
              <a:gd name="T44" fmla="*/ 277 w 709"/>
              <a:gd name="T45" fmla="*/ 17 h 709"/>
              <a:gd name="T46" fmla="*/ 433 w 709"/>
              <a:gd name="T47" fmla="*/ 170 h 709"/>
              <a:gd name="T48" fmla="*/ 277 w 709"/>
              <a:gd name="T49" fmla="*/ 17 h 709"/>
              <a:gd name="T50" fmla="*/ 17 w 709"/>
              <a:gd name="T51" fmla="*/ 690 h 709"/>
              <a:gd name="T52" fmla="*/ 173 w 709"/>
              <a:gd name="T53" fmla="*/ 536 h 709"/>
              <a:gd name="T54" fmla="*/ 173 w 709"/>
              <a:gd name="T55" fmla="*/ 430 h 709"/>
              <a:gd name="T56" fmla="*/ 17 w 709"/>
              <a:gd name="T57" fmla="*/ 274 h 709"/>
              <a:gd name="T58" fmla="*/ 173 w 709"/>
              <a:gd name="T59" fmla="*/ 430 h 709"/>
              <a:gd name="T60" fmla="*/ 277 w 709"/>
              <a:gd name="T61" fmla="*/ 690 h 709"/>
              <a:gd name="T62" fmla="*/ 433 w 709"/>
              <a:gd name="T63" fmla="*/ 536 h 709"/>
              <a:gd name="T64" fmla="*/ 433 w 709"/>
              <a:gd name="T65" fmla="*/ 430 h 709"/>
              <a:gd name="T66" fmla="*/ 277 w 709"/>
              <a:gd name="T67" fmla="*/ 274 h 709"/>
              <a:gd name="T68" fmla="*/ 433 w 709"/>
              <a:gd name="T69" fmla="*/ 430 h 709"/>
              <a:gd name="T70" fmla="*/ 536 w 709"/>
              <a:gd name="T71" fmla="*/ 430 h 709"/>
              <a:gd name="T72" fmla="*/ 690 w 709"/>
              <a:gd name="T73" fmla="*/ 274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09" h="709">
                <a:moveTo>
                  <a:pt x="518" y="258"/>
                </a:moveTo>
                <a:lnTo>
                  <a:pt x="518" y="343"/>
                </a:lnTo>
                <a:lnTo>
                  <a:pt x="449" y="343"/>
                </a:lnTo>
                <a:lnTo>
                  <a:pt x="449" y="258"/>
                </a:lnTo>
                <a:lnTo>
                  <a:pt x="362" y="258"/>
                </a:lnTo>
                <a:lnTo>
                  <a:pt x="362" y="189"/>
                </a:lnTo>
                <a:lnTo>
                  <a:pt x="449" y="189"/>
                </a:lnTo>
                <a:lnTo>
                  <a:pt x="449" y="0"/>
                </a:lnTo>
                <a:lnTo>
                  <a:pt x="260" y="0"/>
                </a:lnTo>
                <a:lnTo>
                  <a:pt x="260" y="189"/>
                </a:lnTo>
                <a:lnTo>
                  <a:pt x="345" y="189"/>
                </a:lnTo>
                <a:lnTo>
                  <a:pt x="345" y="258"/>
                </a:lnTo>
                <a:lnTo>
                  <a:pt x="260" y="258"/>
                </a:lnTo>
                <a:lnTo>
                  <a:pt x="260" y="343"/>
                </a:lnTo>
                <a:lnTo>
                  <a:pt x="189" y="343"/>
                </a:lnTo>
                <a:lnTo>
                  <a:pt x="189" y="258"/>
                </a:lnTo>
                <a:lnTo>
                  <a:pt x="0" y="258"/>
                </a:lnTo>
                <a:lnTo>
                  <a:pt x="0" y="447"/>
                </a:lnTo>
                <a:lnTo>
                  <a:pt x="85" y="447"/>
                </a:lnTo>
                <a:lnTo>
                  <a:pt x="85" y="520"/>
                </a:lnTo>
                <a:lnTo>
                  <a:pt x="0" y="520"/>
                </a:lnTo>
                <a:lnTo>
                  <a:pt x="0" y="709"/>
                </a:lnTo>
                <a:lnTo>
                  <a:pt x="189" y="709"/>
                </a:lnTo>
                <a:lnTo>
                  <a:pt x="189" y="520"/>
                </a:lnTo>
                <a:lnTo>
                  <a:pt x="104" y="520"/>
                </a:lnTo>
                <a:lnTo>
                  <a:pt x="104" y="447"/>
                </a:lnTo>
                <a:lnTo>
                  <a:pt x="189" y="447"/>
                </a:lnTo>
                <a:lnTo>
                  <a:pt x="189" y="362"/>
                </a:lnTo>
                <a:lnTo>
                  <a:pt x="260" y="362"/>
                </a:lnTo>
                <a:lnTo>
                  <a:pt x="260" y="447"/>
                </a:lnTo>
                <a:lnTo>
                  <a:pt x="345" y="447"/>
                </a:lnTo>
                <a:lnTo>
                  <a:pt x="345" y="520"/>
                </a:lnTo>
                <a:lnTo>
                  <a:pt x="260" y="520"/>
                </a:lnTo>
                <a:lnTo>
                  <a:pt x="260" y="709"/>
                </a:lnTo>
                <a:lnTo>
                  <a:pt x="449" y="709"/>
                </a:lnTo>
                <a:lnTo>
                  <a:pt x="449" y="520"/>
                </a:lnTo>
                <a:lnTo>
                  <a:pt x="362" y="520"/>
                </a:lnTo>
                <a:lnTo>
                  <a:pt x="362" y="447"/>
                </a:lnTo>
                <a:lnTo>
                  <a:pt x="449" y="447"/>
                </a:lnTo>
                <a:lnTo>
                  <a:pt x="449" y="362"/>
                </a:lnTo>
                <a:lnTo>
                  <a:pt x="518" y="362"/>
                </a:lnTo>
                <a:lnTo>
                  <a:pt x="518" y="447"/>
                </a:lnTo>
                <a:lnTo>
                  <a:pt x="709" y="447"/>
                </a:lnTo>
                <a:lnTo>
                  <a:pt x="709" y="258"/>
                </a:lnTo>
                <a:lnTo>
                  <a:pt x="518" y="258"/>
                </a:lnTo>
                <a:close/>
                <a:moveTo>
                  <a:pt x="277" y="17"/>
                </a:moveTo>
                <a:lnTo>
                  <a:pt x="433" y="17"/>
                </a:lnTo>
                <a:lnTo>
                  <a:pt x="433" y="170"/>
                </a:lnTo>
                <a:lnTo>
                  <a:pt x="277" y="170"/>
                </a:lnTo>
                <a:lnTo>
                  <a:pt x="277" y="17"/>
                </a:lnTo>
                <a:close/>
                <a:moveTo>
                  <a:pt x="173" y="690"/>
                </a:moveTo>
                <a:lnTo>
                  <a:pt x="17" y="690"/>
                </a:lnTo>
                <a:lnTo>
                  <a:pt x="17" y="536"/>
                </a:lnTo>
                <a:lnTo>
                  <a:pt x="173" y="536"/>
                </a:lnTo>
                <a:lnTo>
                  <a:pt x="173" y="690"/>
                </a:lnTo>
                <a:close/>
                <a:moveTo>
                  <a:pt x="173" y="430"/>
                </a:moveTo>
                <a:lnTo>
                  <a:pt x="17" y="430"/>
                </a:lnTo>
                <a:lnTo>
                  <a:pt x="17" y="274"/>
                </a:lnTo>
                <a:lnTo>
                  <a:pt x="173" y="274"/>
                </a:lnTo>
                <a:lnTo>
                  <a:pt x="173" y="430"/>
                </a:lnTo>
                <a:close/>
                <a:moveTo>
                  <a:pt x="433" y="690"/>
                </a:moveTo>
                <a:lnTo>
                  <a:pt x="277" y="690"/>
                </a:lnTo>
                <a:lnTo>
                  <a:pt x="277" y="536"/>
                </a:lnTo>
                <a:lnTo>
                  <a:pt x="433" y="536"/>
                </a:lnTo>
                <a:lnTo>
                  <a:pt x="433" y="690"/>
                </a:lnTo>
                <a:close/>
                <a:moveTo>
                  <a:pt x="433" y="430"/>
                </a:moveTo>
                <a:lnTo>
                  <a:pt x="277" y="430"/>
                </a:lnTo>
                <a:lnTo>
                  <a:pt x="277" y="274"/>
                </a:lnTo>
                <a:lnTo>
                  <a:pt x="433" y="274"/>
                </a:lnTo>
                <a:lnTo>
                  <a:pt x="433" y="430"/>
                </a:lnTo>
                <a:close/>
                <a:moveTo>
                  <a:pt x="690" y="430"/>
                </a:moveTo>
                <a:lnTo>
                  <a:pt x="536" y="430"/>
                </a:lnTo>
                <a:lnTo>
                  <a:pt x="536" y="274"/>
                </a:lnTo>
                <a:lnTo>
                  <a:pt x="690" y="274"/>
                </a:lnTo>
                <a:lnTo>
                  <a:pt x="690" y="430"/>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877897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51852079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8159"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8" name="Title 7"/>
          <p:cNvSpPr>
            <a:spLocks noGrp="1"/>
          </p:cNvSpPr>
          <p:nvPr>
            <p:ph type="ctrTitle"/>
          </p:nvPr>
        </p:nvSpPr>
        <p:spPr/>
        <p:txBody>
          <a:bodyPr/>
          <a:lstStyle/>
          <a:p>
            <a:r>
              <a:rPr lang="en-US" dirty="0" smtClean="0"/>
              <a:t>Configuring media type formatters</a:t>
            </a:r>
            <a:endParaRPr lang="en-US" dirty="0"/>
          </a:p>
        </p:txBody>
      </p:sp>
      <p:sp>
        <p:nvSpPr>
          <p:cNvPr id="9" name="Subtitle 8"/>
          <p:cNvSpPr>
            <a:spLocks noGrp="1"/>
          </p:cNvSpPr>
          <p:nvPr>
            <p:ph type="subTitle" idx="1"/>
          </p:nvPr>
        </p:nvSpPr>
        <p:spPr>
          <a:xfrm>
            <a:off x="1889124" y="3195385"/>
            <a:ext cx="4205289" cy="461665"/>
          </a:xfrm>
        </p:spPr>
        <p:txBody>
          <a:bodyPr/>
          <a:lstStyle/>
          <a:p>
            <a:r>
              <a:rPr lang="en-US" dirty="0" smtClean="0"/>
              <a:t>ODATA, JSON.NET, HAL</a:t>
            </a:r>
            <a:endParaRPr lang="en-US" dirty="0"/>
          </a:p>
        </p:txBody>
      </p:sp>
      <p:sp>
        <p:nvSpPr>
          <p:cNvPr id="11" name="Text Placeholder 10"/>
          <p:cNvSpPr>
            <a:spLocks noGrp="1"/>
          </p:cNvSpPr>
          <p:nvPr>
            <p:ph type="body" sz="quarter" idx="10"/>
          </p:nvPr>
        </p:nvSpPr>
        <p:spPr/>
        <p:txBody>
          <a:bodyPr/>
          <a:lstStyle/>
          <a:p>
            <a:r>
              <a:rPr lang="en-US" smtClean="0"/>
              <a:t>demo	</a:t>
            </a:r>
            <a:endParaRPr lang="en-US" dirty="0"/>
          </a:p>
        </p:txBody>
      </p:sp>
    </p:spTree>
    <p:extLst>
      <p:ext uri="{BB962C8B-B14F-4D97-AF65-F5344CB8AC3E}">
        <p14:creationId xmlns:p14="http://schemas.microsoft.com/office/powerpoint/2010/main" val="3634646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88695017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9184"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Configuring Media Type Formatters</a:t>
            </a:r>
            <a:endParaRPr lang="en-US" dirty="0"/>
          </a:p>
        </p:txBody>
      </p:sp>
      <p:sp>
        <p:nvSpPr>
          <p:cNvPr id="3" name="Content Placeholder 2"/>
          <p:cNvSpPr>
            <a:spLocks noGrp="1"/>
          </p:cNvSpPr>
          <p:nvPr>
            <p:ph type="body" sz="quarter" idx="10"/>
            <p:custDataLst>
              <p:tags r:id="rId4"/>
            </p:custDataLst>
          </p:nvPr>
        </p:nvSpPr>
        <p:spPr>
          <a:xfrm>
            <a:off x="519112" y="1447799"/>
            <a:ext cx="11149013" cy="4339650"/>
          </a:xfrm>
        </p:spPr>
        <p:txBody>
          <a:bodyPr/>
          <a:lstStyle/>
          <a:p>
            <a:pPr>
              <a:spcAft>
                <a:spcPts val="1200"/>
              </a:spcAft>
            </a:pPr>
            <a:r>
              <a:rPr lang="en-US" sz="4000" dirty="0">
                <a:gradFill>
                  <a:gsLst>
                    <a:gs pos="0">
                      <a:schemeClr val="accent2"/>
                    </a:gs>
                    <a:gs pos="100000">
                      <a:schemeClr val="accent2"/>
                    </a:gs>
                  </a:gsLst>
                  <a:lin ang="5400000" scaled="0"/>
                </a:gradFill>
                <a:latin typeface="Segoe UI Light" pitchFamily="34" charset="0"/>
              </a:rPr>
              <a:t>Modify </a:t>
            </a:r>
            <a:r>
              <a:rPr lang="en-US" sz="4000" dirty="0" err="1">
                <a:gradFill>
                  <a:gsLst>
                    <a:gs pos="0">
                      <a:schemeClr val="accent2"/>
                    </a:gs>
                    <a:gs pos="100000">
                      <a:schemeClr val="accent2"/>
                    </a:gs>
                  </a:gsLst>
                  <a:lin ang="5400000" scaled="0"/>
                </a:gradFill>
                <a:latin typeface="Segoe UI Light" pitchFamily="34" charset="0"/>
              </a:rPr>
              <a:t>HttpConfiguration.Formatters</a:t>
            </a:r>
            <a:r>
              <a:rPr lang="en-US" sz="4000" dirty="0">
                <a:gradFill>
                  <a:gsLst>
                    <a:gs pos="0">
                      <a:schemeClr val="accent2"/>
                    </a:gs>
                    <a:gs pos="100000">
                      <a:schemeClr val="accent2"/>
                    </a:gs>
                  </a:gsLst>
                  <a:lin ang="5400000" scaled="0"/>
                </a:gradFill>
                <a:latin typeface="Segoe UI Light" pitchFamily="34" charset="0"/>
              </a:rPr>
              <a:t> to </a:t>
            </a:r>
            <a:br>
              <a:rPr lang="en-US" sz="4000" dirty="0">
                <a:gradFill>
                  <a:gsLst>
                    <a:gs pos="0">
                      <a:schemeClr val="accent2"/>
                    </a:gs>
                    <a:gs pos="100000">
                      <a:schemeClr val="accent2"/>
                    </a:gs>
                  </a:gsLst>
                  <a:lin ang="5400000" scaled="0"/>
                </a:gradFill>
                <a:latin typeface="Segoe UI Light" pitchFamily="34" charset="0"/>
              </a:rPr>
            </a:br>
            <a:r>
              <a:rPr lang="en-US" sz="4000" dirty="0">
                <a:gradFill>
                  <a:gsLst>
                    <a:gs pos="0">
                      <a:schemeClr val="accent2"/>
                    </a:gs>
                    <a:gs pos="100000">
                      <a:schemeClr val="accent2"/>
                    </a:gs>
                  </a:gsLst>
                  <a:lin ang="5400000" scaled="0"/>
                </a:gradFill>
                <a:latin typeface="Segoe UI Light" pitchFamily="34" charset="0"/>
              </a:rPr>
              <a:t>add/remove formatters</a:t>
            </a:r>
          </a:p>
          <a:p>
            <a:pPr>
              <a:spcAft>
                <a:spcPts val="1200"/>
              </a:spcAft>
            </a:pPr>
            <a:r>
              <a:rPr lang="en-US" sz="4000" dirty="0" err="1">
                <a:gradFill>
                  <a:gsLst>
                    <a:gs pos="0">
                      <a:schemeClr val="accent2"/>
                    </a:gs>
                    <a:gs pos="100000">
                      <a:schemeClr val="accent2"/>
                    </a:gs>
                  </a:gsLst>
                  <a:lin ang="5400000" scaled="0"/>
                </a:gradFill>
                <a:latin typeface="Segoe UI Light" pitchFamily="34" charset="0"/>
              </a:rPr>
              <a:t>Formatters.XmlFormatter</a:t>
            </a:r>
            <a:r>
              <a:rPr lang="en-US" sz="4000" dirty="0">
                <a:gradFill>
                  <a:gsLst>
                    <a:gs pos="0">
                      <a:schemeClr val="accent2"/>
                    </a:gs>
                    <a:gs pos="100000">
                      <a:schemeClr val="accent2"/>
                    </a:gs>
                  </a:gsLst>
                  <a:lin ang="5400000" scaled="0"/>
                </a:gradFill>
                <a:latin typeface="Segoe UI Light" pitchFamily="34" charset="0"/>
              </a:rPr>
              <a:t>/</a:t>
            </a:r>
            <a:r>
              <a:rPr lang="en-US" sz="4000" dirty="0" err="1">
                <a:gradFill>
                  <a:gsLst>
                    <a:gs pos="0">
                      <a:schemeClr val="accent2"/>
                    </a:gs>
                    <a:gs pos="100000">
                      <a:schemeClr val="accent2"/>
                    </a:gs>
                  </a:gsLst>
                  <a:lin ang="5400000" scaled="0"/>
                </a:gradFill>
                <a:latin typeface="Segoe UI Light" pitchFamily="34" charset="0"/>
              </a:rPr>
              <a:t>Formatters.JsonFormatter</a:t>
            </a:r>
            <a:r>
              <a:rPr lang="en-US" sz="4000" dirty="0">
                <a:gradFill>
                  <a:gsLst>
                    <a:gs pos="0">
                      <a:schemeClr val="accent2"/>
                    </a:gs>
                    <a:gs pos="100000">
                      <a:schemeClr val="accent2"/>
                    </a:gs>
                  </a:gsLst>
                  <a:lin ang="5400000" scaled="0"/>
                </a:gradFill>
                <a:latin typeface="Segoe UI Light" pitchFamily="34" charset="0"/>
              </a:rPr>
              <a:t> </a:t>
            </a:r>
            <a:br>
              <a:rPr lang="en-US" sz="4000" dirty="0">
                <a:gradFill>
                  <a:gsLst>
                    <a:gs pos="0">
                      <a:schemeClr val="accent2"/>
                    </a:gs>
                    <a:gs pos="100000">
                      <a:schemeClr val="accent2"/>
                    </a:gs>
                  </a:gsLst>
                  <a:lin ang="5400000" scaled="0"/>
                </a:gradFill>
                <a:latin typeface="Segoe UI Light" pitchFamily="34" charset="0"/>
              </a:rPr>
            </a:br>
            <a:r>
              <a:rPr lang="en-US" sz="4000" dirty="0">
                <a:gradFill>
                  <a:gsLst>
                    <a:gs pos="0">
                      <a:schemeClr val="accent2"/>
                    </a:gs>
                    <a:gs pos="100000">
                      <a:schemeClr val="accent2"/>
                    </a:gs>
                  </a:gsLst>
                  <a:lin ang="5400000" scaled="0"/>
                </a:gradFill>
                <a:latin typeface="Segoe UI Light" pitchFamily="34" charset="0"/>
              </a:rPr>
              <a:t>to tweak existing formatter</a:t>
            </a:r>
          </a:p>
          <a:p>
            <a:pPr>
              <a:spcAft>
                <a:spcPts val="1200"/>
              </a:spcAft>
            </a:pPr>
            <a:r>
              <a:rPr lang="en-US" sz="4000" dirty="0" err="1">
                <a:gradFill>
                  <a:gsLst>
                    <a:gs pos="0">
                      <a:schemeClr val="accent2"/>
                    </a:gs>
                    <a:gs pos="100000">
                      <a:schemeClr val="accent2"/>
                    </a:gs>
                  </a:gsLst>
                  <a:lin ang="5400000" scaled="0"/>
                </a:gradFill>
                <a:latin typeface="Segoe UI Light" pitchFamily="34" charset="0"/>
              </a:rPr>
              <a:t>ODataMediaTypeFormatter</a:t>
            </a:r>
            <a:r>
              <a:rPr lang="en-US" sz="4000" dirty="0">
                <a:gradFill>
                  <a:gsLst>
                    <a:gs pos="0">
                      <a:schemeClr val="accent2"/>
                    </a:gs>
                    <a:gs pos="100000">
                      <a:schemeClr val="accent2"/>
                    </a:gs>
                  </a:gsLst>
                  <a:lin ang="5400000" scaled="0"/>
                </a:gradFill>
                <a:latin typeface="Segoe UI Light" pitchFamily="34" charset="0"/>
              </a:rPr>
              <a:t> </a:t>
            </a:r>
          </a:p>
          <a:p>
            <a:pPr>
              <a:spcAft>
                <a:spcPts val="1200"/>
              </a:spcAft>
            </a:pPr>
            <a:r>
              <a:rPr lang="en-US" sz="4000" dirty="0">
                <a:gradFill>
                  <a:gsLst>
                    <a:gs pos="0">
                      <a:schemeClr val="accent2"/>
                    </a:gs>
                    <a:gs pos="100000">
                      <a:schemeClr val="accent2"/>
                    </a:gs>
                  </a:gsLst>
                  <a:lin ang="5400000" scaled="0"/>
                </a:gradFill>
                <a:latin typeface="Segoe UI Light" pitchFamily="34" charset="0"/>
              </a:rPr>
              <a:t>Derive from </a:t>
            </a:r>
            <a:r>
              <a:rPr lang="en-US" sz="4000" dirty="0" err="1">
                <a:gradFill>
                  <a:gsLst>
                    <a:gs pos="0">
                      <a:schemeClr val="accent2"/>
                    </a:gs>
                    <a:gs pos="100000">
                      <a:schemeClr val="accent2"/>
                    </a:gs>
                  </a:gsLst>
                  <a:lin ang="5400000" scaled="0"/>
                </a:gradFill>
                <a:latin typeface="Segoe UI Light" pitchFamily="34" charset="0"/>
              </a:rPr>
              <a:t>MediaTypeFormatter</a:t>
            </a:r>
            <a:r>
              <a:rPr lang="en-US" sz="4000" dirty="0">
                <a:gradFill>
                  <a:gsLst>
                    <a:gs pos="0">
                      <a:schemeClr val="accent2"/>
                    </a:gs>
                    <a:gs pos="100000">
                      <a:schemeClr val="accent2"/>
                    </a:gs>
                  </a:gsLst>
                  <a:lin ang="5400000" scaled="0"/>
                </a:gradFill>
                <a:latin typeface="Segoe UI Light" pitchFamily="34" charset="0"/>
              </a:rPr>
              <a:t> to create your own custom</a:t>
            </a:r>
          </a:p>
        </p:txBody>
      </p:sp>
    </p:spTree>
    <p:extLst>
      <p:ext uri="{BB962C8B-B14F-4D97-AF65-F5344CB8AC3E}">
        <p14:creationId xmlns:p14="http://schemas.microsoft.com/office/powerpoint/2010/main" val="559741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308790506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0208"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10" name="Text Placeholder 9"/>
          <p:cNvSpPr>
            <a:spLocks noGrp="1"/>
          </p:cNvSpPr>
          <p:nvPr>
            <p:ph type="body" sz="quarter" idx="10"/>
          </p:nvPr>
        </p:nvSpPr>
        <p:spPr/>
        <p:txBody>
          <a:bodyPr/>
          <a:lstStyle/>
          <a:p>
            <a:r>
              <a:rPr lang="en-US" dirty="0"/>
              <a:t>What’s on our </a:t>
            </a:r>
            <a:r>
              <a:rPr lang="en-US" dirty="0" smtClean="0"/>
              <a:t/>
            </a:r>
            <a:br>
              <a:rPr lang="en-US" dirty="0" smtClean="0"/>
            </a:br>
            <a:r>
              <a:rPr lang="en-US" dirty="0" smtClean="0"/>
              <a:t>road </a:t>
            </a:r>
            <a:r>
              <a:rPr lang="en-US" dirty="0"/>
              <a:t>map?</a:t>
            </a:r>
          </a:p>
        </p:txBody>
      </p:sp>
      <p:grpSp>
        <p:nvGrpSpPr>
          <p:cNvPr id="11" name="Group 10"/>
          <p:cNvGrpSpPr/>
          <p:nvPr/>
        </p:nvGrpSpPr>
        <p:grpSpPr bwMode="black">
          <a:xfrm>
            <a:off x="7064390" y="1141413"/>
            <a:ext cx="3955705" cy="3954680"/>
            <a:chOff x="446088" y="2665413"/>
            <a:chExt cx="920750" cy="920750"/>
          </a:xfrm>
          <a:solidFill>
            <a:srgbClr val="FFFFFF">
              <a:alpha val="30000"/>
            </a:srgbClr>
          </a:solidFill>
        </p:grpSpPr>
        <p:sp>
          <p:nvSpPr>
            <p:cNvPr id="12" name="Freeform 27"/>
            <p:cNvSpPr>
              <a:spLocks noEditPoints="1"/>
            </p:cNvSpPr>
            <p:nvPr/>
          </p:nvSpPr>
          <p:spPr bwMode="black">
            <a:xfrm>
              <a:off x="446088" y="2665413"/>
              <a:ext cx="920750" cy="920750"/>
            </a:xfrm>
            <a:custGeom>
              <a:avLst/>
              <a:gdLst>
                <a:gd name="T0" fmla="*/ 494 w 518"/>
                <a:gd name="T1" fmla="*/ 216 h 518"/>
                <a:gd name="T2" fmla="*/ 302 w 518"/>
                <a:gd name="T3" fmla="*/ 24 h 518"/>
                <a:gd name="T4" fmla="*/ 216 w 518"/>
                <a:gd name="T5" fmla="*/ 24 h 518"/>
                <a:gd name="T6" fmla="*/ 24 w 518"/>
                <a:gd name="T7" fmla="*/ 216 h 518"/>
                <a:gd name="T8" fmla="*/ 24 w 518"/>
                <a:gd name="T9" fmla="*/ 302 h 518"/>
                <a:gd name="T10" fmla="*/ 216 w 518"/>
                <a:gd name="T11" fmla="*/ 494 h 518"/>
                <a:gd name="T12" fmla="*/ 302 w 518"/>
                <a:gd name="T13" fmla="*/ 494 h 518"/>
                <a:gd name="T14" fmla="*/ 494 w 518"/>
                <a:gd name="T15" fmla="*/ 302 h 518"/>
                <a:gd name="T16" fmla="*/ 494 w 518"/>
                <a:gd name="T17" fmla="*/ 216 h 518"/>
                <a:gd name="T18" fmla="*/ 482 w 518"/>
                <a:gd name="T19" fmla="*/ 290 h 518"/>
                <a:gd name="T20" fmla="*/ 289 w 518"/>
                <a:gd name="T21" fmla="*/ 482 h 518"/>
                <a:gd name="T22" fmla="*/ 228 w 518"/>
                <a:gd name="T23" fmla="*/ 482 h 518"/>
                <a:gd name="T24" fmla="*/ 36 w 518"/>
                <a:gd name="T25" fmla="*/ 290 h 518"/>
                <a:gd name="T26" fmla="*/ 36 w 518"/>
                <a:gd name="T27" fmla="*/ 228 h 518"/>
                <a:gd name="T28" fmla="*/ 228 w 518"/>
                <a:gd name="T29" fmla="*/ 36 h 518"/>
                <a:gd name="T30" fmla="*/ 290 w 518"/>
                <a:gd name="T31" fmla="*/ 36 h 518"/>
                <a:gd name="T32" fmla="*/ 482 w 518"/>
                <a:gd name="T33" fmla="*/ 228 h 518"/>
                <a:gd name="T34" fmla="*/ 482 w 518"/>
                <a:gd name="T35" fmla="*/ 290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8" h="518">
                  <a:moveTo>
                    <a:pt x="494" y="216"/>
                  </a:moveTo>
                  <a:cubicBezTo>
                    <a:pt x="302" y="24"/>
                    <a:pt x="302" y="24"/>
                    <a:pt x="302" y="24"/>
                  </a:cubicBezTo>
                  <a:cubicBezTo>
                    <a:pt x="278" y="0"/>
                    <a:pt x="240" y="0"/>
                    <a:pt x="216" y="24"/>
                  </a:cubicBezTo>
                  <a:cubicBezTo>
                    <a:pt x="24" y="216"/>
                    <a:pt x="24" y="216"/>
                    <a:pt x="24" y="216"/>
                  </a:cubicBezTo>
                  <a:cubicBezTo>
                    <a:pt x="0" y="240"/>
                    <a:pt x="0" y="278"/>
                    <a:pt x="24" y="302"/>
                  </a:cubicBezTo>
                  <a:cubicBezTo>
                    <a:pt x="216" y="494"/>
                    <a:pt x="216" y="494"/>
                    <a:pt x="216" y="494"/>
                  </a:cubicBezTo>
                  <a:cubicBezTo>
                    <a:pt x="240" y="518"/>
                    <a:pt x="278" y="518"/>
                    <a:pt x="302" y="494"/>
                  </a:cubicBezTo>
                  <a:cubicBezTo>
                    <a:pt x="494" y="302"/>
                    <a:pt x="494" y="302"/>
                    <a:pt x="494" y="302"/>
                  </a:cubicBezTo>
                  <a:cubicBezTo>
                    <a:pt x="518" y="278"/>
                    <a:pt x="518" y="240"/>
                    <a:pt x="494" y="216"/>
                  </a:cubicBezTo>
                  <a:close/>
                  <a:moveTo>
                    <a:pt x="482" y="290"/>
                  </a:moveTo>
                  <a:cubicBezTo>
                    <a:pt x="289" y="482"/>
                    <a:pt x="289" y="482"/>
                    <a:pt x="289" y="482"/>
                  </a:cubicBezTo>
                  <a:cubicBezTo>
                    <a:pt x="273" y="499"/>
                    <a:pt x="245" y="499"/>
                    <a:pt x="228" y="482"/>
                  </a:cubicBezTo>
                  <a:cubicBezTo>
                    <a:pt x="36" y="290"/>
                    <a:pt x="36" y="290"/>
                    <a:pt x="36" y="290"/>
                  </a:cubicBezTo>
                  <a:cubicBezTo>
                    <a:pt x="19" y="273"/>
                    <a:pt x="19" y="245"/>
                    <a:pt x="36" y="228"/>
                  </a:cubicBezTo>
                  <a:cubicBezTo>
                    <a:pt x="228" y="36"/>
                    <a:pt x="228" y="36"/>
                    <a:pt x="228" y="36"/>
                  </a:cubicBezTo>
                  <a:cubicBezTo>
                    <a:pt x="245" y="19"/>
                    <a:pt x="273" y="19"/>
                    <a:pt x="290" y="36"/>
                  </a:cubicBezTo>
                  <a:cubicBezTo>
                    <a:pt x="482" y="228"/>
                    <a:pt x="482" y="228"/>
                    <a:pt x="482" y="228"/>
                  </a:cubicBezTo>
                  <a:cubicBezTo>
                    <a:pt x="499" y="245"/>
                    <a:pt x="499" y="273"/>
                    <a:pt x="482" y="2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 name="Freeform 28"/>
            <p:cNvSpPr>
              <a:spLocks noEditPoints="1"/>
            </p:cNvSpPr>
            <p:nvPr/>
          </p:nvSpPr>
          <p:spPr bwMode="black">
            <a:xfrm>
              <a:off x="514350" y="2732088"/>
              <a:ext cx="785813" cy="785813"/>
            </a:xfrm>
            <a:custGeom>
              <a:avLst/>
              <a:gdLst>
                <a:gd name="T0" fmla="*/ 432 w 442"/>
                <a:gd name="T1" fmla="*/ 203 h 442"/>
                <a:gd name="T2" fmla="*/ 239 w 442"/>
                <a:gd name="T3" fmla="*/ 10 h 442"/>
                <a:gd name="T4" fmla="*/ 203 w 442"/>
                <a:gd name="T5" fmla="*/ 10 h 442"/>
                <a:gd name="T6" fmla="*/ 10 w 442"/>
                <a:gd name="T7" fmla="*/ 203 h 442"/>
                <a:gd name="T8" fmla="*/ 10 w 442"/>
                <a:gd name="T9" fmla="*/ 239 h 442"/>
                <a:gd name="T10" fmla="*/ 203 w 442"/>
                <a:gd name="T11" fmla="*/ 432 h 442"/>
                <a:gd name="T12" fmla="*/ 239 w 442"/>
                <a:gd name="T13" fmla="*/ 432 h 442"/>
                <a:gd name="T14" fmla="*/ 432 w 442"/>
                <a:gd name="T15" fmla="*/ 239 h 442"/>
                <a:gd name="T16" fmla="*/ 432 w 442"/>
                <a:gd name="T17" fmla="*/ 203 h 442"/>
                <a:gd name="T18" fmla="*/ 292 w 442"/>
                <a:gd name="T19" fmla="*/ 331 h 442"/>
                <a:gd name="T20" fmla="*/ 270 w 442"/>
                <a:gd name="T21" fmla="*/ 310 h 442"/>
                <a:gd name="T22" fmla="*/ 245 w 442"/>
                <a:gd name="T23" fmla="*/ 273 h 442"/>
                <a:gd name="T24" fmla="*/ 245 w 442"/>
                <a:gd name="T25" fmla="*/ 352 h 442"/>
                <a:gd name="T26" fmla="*/ 189 w 442"/>
                <a:gd name="T27" fmla="*/ 352 h 442"/>
                <a:gd name="T28" fmla="*/ 189 w 442"/>
                <a:gd name="T29" fmla="*/ 157 h 442"/>
                <a:gd name="T30" fmla="*/ 154 w 442"/>
                <a:gd name="T31" fmla="*/ 157 h 442"/>
                <a:gd name="T32" fmla="*/ 154 w 442"/>
                <a:gd name="T33" fmla="*/ 157 h 442"/>
                <a:gd name="T34" fmla="*/ 146 w 442"/>
                <a:gd name="T35" fmla="*/ 150 h 442"/>
                <a:gd name="T36" fmla="*/ 147 w 442"/>
                <a:gd name="T37" fmla="*/ 146 h 442"/>
                <a:gd name="T38" fmla="*/ 215 w 442"/>
                <a:gd name="T39" fmla="*/ 54 h 442"/>
                <a:gd name="T40" fmla="*/ 286 w 442"/>
                <a:gd name="T41" fmla="*/ 145 h 442"/>
                <a:gd name="T42" fmla="*/ 286 w 442"/>
                <a:gd name="T43" fmla="*/ 145 h 442"/>
                <a:gd name="T44" fmla="*/ 288 w 442"/>
                <a:gd name="T45" fmla="*/ 150 h 442"/>
                <a:gd name="T46" fmla="*/ 280 w 442"/>
                <a:gd name="T47" fmla="*/ 157 h 442"/>
                <a:gd name="T48" fmla="*/ 280 w 442"/>
                <a:gd name="T49" fmla="*/ 157 h 442"/>
                <a:gd name="T50" fmla="*/ 245 w 442"/>
                <a:gd name="T51" fmla="*/ 157 h 442"/>
                <a:gd name="T52" fmla="*/ 245 w 442"/>
                <a:gd name="T53" fmla="*/ 165 h 442"/>
                <a:gd name="T54" fmla="*/ 246 w 442"/>
                <a:gd name="T55" fmla="*/ 170 h 442"/>
                <a:gd name="T56" fmla="*/ 257 w 442"/>
                <a:gd name="T57" fmla="*/ 204 h 442"/>
                <a:gd name="T58" fmla="*/ 300 w 442"/>
                <a:gd name="T59" fmla="*/ 285 h 442"/>
                <a:gd name="T60" fmla="*/ 320 w 442"/>
                <a:gd name="T61" fmla="*/ 303 h 442"/>
                <a:gd name="T62" fmla="*/ 292 w 442"/>
                <a:gd name="T63" fmla="*/ 331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2" h="442">
                  <a:moveTo>
                    <a:pt x="432" y="203"/>
                  </a:moveTo>
                  <a:cubicBezTo>
                    <a:pt x="239" y="10"/>
                    <a:pt x="239" y="10"/>
                    <a:pt x="239" y="10"/>
                  </a:cubicBezTo>
                  <a:cubicBezTo>
                    <a:pt x="229" y="0"/>
                    <a:pt x="213" y="0"/>
                    <a:pt x="203" y="10"/>
                  </a:cubicBezTo>
                  <a:cubicBezTo>
                    <a:pt x="10" y="203"/>
                    <a:pt x="10" y="203"/>
                    <a:pt x="10" y="203"/>
                  </a:cubicBezTo>
                  <a:cubicBezTo>
                    <a:pt x="0" y="213"/>
                    <a:pt x="0" y="229"/>
                    <a:pt x="10" y="239"/>
                  </a:cubicBezTo>
                  <a:cubicBezTo>
                    <a:pt x="203" y="432"/>
                    <a:pt x="203" y="432"/>
                    <a:pt x="203" y="432"/>
                  </a:cubicBezTo>
                  <a:cubicBezTo>
                    <a:pt x="213" y="442"/>
                    <a:pt x="229" y="442"/>
                    <a:pt x="239" y="432"/>
                  </a:cubicBezTo>
                  <a:cubicBezTo>
                    <a:pt x="432" y="239"/>
                    <a:pt x="432" y="239"/>
                    <a:pt x="432" y="239"/>
                  </a:cubicBezTo>
                  <a:cubicBezTo>
                    <a:pt x="442" y="229"/>
                    <a:pt x="442" y="213"/>
                    <a:pt x="432" y="203"/>
                  </a:cubicBezTo>
                  <a:close/>
                  <a:moveTo>
                    <a:pt x="292" y="331"/>
                  </a:moveTo>
                  <a:cubicBezTo>
                    <a:pt x="284" y="325"/>
                    <a:pt x="277" y="318"/>
                    <a:pt x="270" y="310"/>
                  </a:cubicBezTo>
                  <a:cubicBezTo>
                    <a:pt x="260" y="299"/>
                    <a:pt x="252" y="286"/>
                    <a:pt x="245" y="273"/>
                  </a:cubicBezTo>
                  <a:cubicBezTo>
                    <a:pt x="245" y="352"/>
                    <a:pt x="245" y="352"/>
                    <a:pt x="245" y="352"/>
                  </a:cubicBezTo>
                  <a:cubicBezTo>
                    <a:pt x="189" y="352"/>
                    <a:pt x="189" y="352"/>
                    <a:pt x="189" y="352"/>
                  </a:cubicBezTo>
                  <a:cubicBezTo>
                    <a:pt x="189" y="157"/>
                    <a:pt x="189" y="157"/>
                    <a:pt x="189" y="157"/>
                  </a:cubicBezTo>
                  <a:cubicBezTo>
                    <a:pt x="154" y="157"/>
                    <a:pt x="154" y="157"/>
                    <a:pt x="154" y="157"/>
                  </a:cubicBezTo>
                  <a:cubicBezTo>
                    <a:pt x="154" y="157"/>
                    <a:pt x="154" y="157"/>
                    <a:pt x="154" y="157"/>
                  </a:cubicBezTo>
                  <a:cubicBezTo>
                    <a:pt x="150" y="157"/>
                    <a:pt x="146" y="154"/>
                    <a:pt x="146" y="150"/>
                  </a:cubicBezTo>
                  <a:cubicBezTo>
                    <a:pt x="146" y="148"/>
                    <a:pt x="147" y="147"/>
                    <a:pt x="147" y="146"/>
                  </a:cubicBezTo>
                  <a:cubicBezTo>
                    <a:pt x="215" y="54"/>
                    <a:pt x="215" y="54"/>
                    <a:pt x="215" y="54"/>
                  </a:cubicBezTo>
                  <a:cubicBezTo>
                    <a:pt x="286" y="145"/>
                    <a:pt x="286" y="145"/>
                    <a:pt x="286" y="145"/>
                  </a:cubicBezTo>
                  <a:cubicBezTo>
                    <a:pt x="286" y="145"/>
                    <a:pt x="286" y="145"/>
                    <a:pt x="286" y="145"/>
                  </a:cubicBezTo>
                  <a:cubicBezTo>
                    <a:pt x="287" y="146"/>
                    <a:pt x="288" y="148"/>
                    <a:pt x="288" y="150"/>
                  </a:cubicBezTo>
                  <a:cubicBezTo>
                    <a:pt x="288" y="154"/>
                    <a:pt x="284" y="157"/>
                    <a:pt x="280" y="157"/>
                  </a:cubicBezTo>
                  <a:cubicBezTo>
                    <a:pt x="280" y="157"/>
                    <a:pt x="280" y="157"/>
                    <a:pt x="280" y="157"/>
                  </a:cubicBezTo>
                  <a:cubicBezTo>
                    <a:pt x="245" y="157"/>
                    <a:pt x="245" y="157"/>
                    <a:pt x="245" y="157"/>
                  </a:cubicBezTo>
                  <a:cubicBezTo>
                    <a:pt x="245" y="165"/>
                    <a:pt x="245" y="165"/>
                    <a:pt x="245" y="165"/>
                  </a:cubicBezTo>
                  <a:cubicBezTo>
                    <a:pt x="245" y="166"/>
                    <a:pt x="246" y="168"/>
                    <a:pt x="246" y="170"/>
                  </a:cubicBezTo>
                  <a:cubicBezTo>
                    <a:pt x="249" y="179"/>
                    <a:pt x="252" y="191"/>
                    <a:pt x="257" y="204"/>
                  </a:cubicBezTo>
                  <a:cubicBezTo>
                    <a:pt x="266" y="230"/>
                    <a:pt x="281" y="263"/>
                    <a:pt x="300" y="285"/>
                  </a:cubicBezTo>
                  <a:cubicBezTo>
                    <a:pt x="307" y="292"/>
                    <a:pt x="313" y="298"/>
                    <a:pt x="320" y="303"/>
                  </a:cubicBezTo>
                  <a:lnTo>
                    <a:pt x="292" y="3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747749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80441541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1233"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What Else is on Our Road Map</a:t>
            </a:r>
            <a:endParaRPr lang="en-US" dirty="0"/>
          </a:p>
        </p:txBody>
      </p:sp>
      <p:sp>
        <p:nvSpPr>
          <p:cNvPr id="3" name="Content Placeholder 2"/>
          <p:cNvSpPr>
            <a:spLocks noGrp="1"/>
          </p:cNvSpPr>
          <p:nvPr>
            <p:ph type="body" sz="quarter" idx="10"/>
            <p:custDataLst>
              <p:tags r:id="rId4"/>
            </p:custDataLst>
          </p:nvPr>
        </p:nvSpPr>
        <p:spPr>
          <a:xfrm>
            <a:off x="519112" y="1447799"/>
            <a:ext cx="11149013" cy="4204228"/>
          </a:xfrm>
        </p:spPr>
        <p:txBody>
          <a:bodyPr/>
          <a:lstStyle/>
          <a:p>
            <a:pPr>
              <a:spcAft>
                <a:spcPts val="1200"/>
              </a:spcAft>
            </a:pPr>
            <a:r>
              <a:rPr lang="en-US" sz="3600" dirty="0">
                <a:gradFill>
                  <a:gsLst>
                    <a:gs pos="0">
                      <a:schemeClr val="accent2"/>
                    </a:gs>
                    <a:gs pos="100000">
                      <a:schemeClr val="accent2"/>
                    </a:gs>
                  </a:gsLst>
                  <a:lin ang="5400000" scaled="0"/>
                </a:gradFill>
                <a:latin typeface="Segoe UI Light" pitchFamily="34" charset="0"/>
              </a:rPr>
              <a:t>OAuth 2.0/Basic over HTTPs</a:t>
            </a:r>
          </a:p>
          <a:p>
            <a:pPr>
              <a:spcAft>
                <a:spcPts val="1200"/>
              </a:spcAft>
            </a:pPr>
            <a:r>
              <a:rPr lang="en-US" sz="3600" dirty="0">
                <a:gradFill>
                  <a:gsLst>
                    <a:gs pos="0">
                      <a:schemeClr val="accent2"/>
                    </a:gs>
                    <a:gs pos="100000">
                      <a:schemeClr val="accent2"/>
                    </a:gs>
                  </a:gsLst>
                  <a:lin ang="5400000" scaled="0"/>
                </a:gradFill>
                <a:latin typeface="Segoe UI Light" pitchFamily="34" charset="0"/>
              </a:rPr>
              <a:t>RIA Services integration</a:t>
            </a:r>
          </a:p>
          <a:p>
            <a:pPr>
              <a:spcAft>
                <a:spcPts val="1200"/>
              </a:spcAft>
            </a:pPr>
            <a:r>
              <a:rPr lang="en-US" sz="3600" dirty="0">
                <a:gradFill>
                  <a:gsLst>
                    <a:gs pos="0">
                      <a:schemeClr val="accent2"/>
                    </a:gs>
                    <a:gs pos="100000">
                      <a:schemeClr val="accent2"/>
                    </a:gs>
                  </a:gsLst>
                  <a:lin ang="5400000" scaled="0"/>
                </a:gradFill>
                <a:latin typeface="Segoe UI Light" pitchFamily="34" charset="0"/>
              </a:rPr>
              <a:t>Deeper integration with ASP.NET </a:t>
            </a:r>
            <a:r>
              <a:rPr lang="en-US" sz="3600" dirty="0" smtClean="0">
                <a:gradFill>
                  <a:gsLst>
                    <a:gs pos="0">
                      <a:schemeClr val="accent2"/>
                    </a:gs>
                    <a:gs pos="100000">
                      <a:schemeClr val="accent2"/>
                    </a:gs>
                  </a:gsLst>
                  <a:lin ang="5400000" scaled="0"/>
                </a:gradFill>
                <a:latin typeface="Segoe UI Light" pitchFamily="34" charset="0"/>
              </a:rPr>
              <a:t/>
            </a:r>
            <a:br>
              <a:rPr lang="en-US" sz="3600" dirty="0" smtClean="0">
                <a:gradFill>
                  <a:gsLst>
                    <a:gs pos="0">
                      <a:schemeClr val="accent2"/>
                    </a:gs>
                    <a:gs pos="100000">
                      <a:schemeClr val="accent2"/>
                    </a:gs>
                  </a:gsLst>
                  <a:lin ang="5400000" scaled="0"/>
                </a:gradFill>
                <a:latin typeface="Segoe UI Light" pitchFamily="34" charset="0"/>
              </a:rPr>
            </a:br>
            <a:r>
              <a:rPr lang="en-US" sz="3600" dirty="0" smtClean="0">
                <a:gradFill>
                  <a:gsLst>
                    <a:gs pos="0">
                      <a:schemeClr val="accent2"/>
                    </a:gs>
                    <a:gs pos="100000">
                      <a:schemeClr val="accent2"/>
                    </a:gs>
                  </a:gsLst>
                  <a:lin ang="5400000" scaled="0"/>
                </a:gradFill>
                <a:latin typeface="Segoe UI Light" pitchFamily="34" charset="0"/>
              </a:rPr>
              <a:t>MVC/richer routing </a:t>
            </a:r>
            <a:r>
              <a:rPr lang="en-US" sz="3600" dirty="0">
                <a:gradFill>
                  <a:gsLst>
                    <a:gs pos="0">
                      <a:schemeClr val="accent2"/>
                    </a:gs>
                    <a:gs pos="100000">
                      <a:schemeClr val="accent2"/>
                    </a:gs>
                  </a:gsLst>
                  <a:lin ang="5400000" scaled="0"/>
                </a:gradFill>
                <a:latin typeface="Segoe UI Light" pitchFamily="34" charset="0"/>
              </a:rPr>
              <a:t>support</a:t>
            </a:r>
          </a:p>
          <a:p>
            <a:pPr>
              <a:spcAft>
                <a:spcPts val="1200"/>
              </a:spcAft>
            </a:pPr>
            <a:r>
              <a:rPr lang="en-US" sz="3600" dirty="0" err="1">
                <a:gradFill>
                  <a:gsLst>
                    <a:gs pos="0">
                      <a:schemeClr val="accent2"/>
                    </a:gs>
                    <a:gs pos="100000">
                      <a:schemeClr val="accent2"/>
                    </a:gs>
                  </a:gsLst>
                  <a:lin ang="5400000" scaled="0"/>
                </a:gradFill>
                <a:latin typeface="Segoe UI Light" pitchFamily="34" charset="0"/>
              </a:rPr>
              <a:t>OData</a:t>
            </a:r>
            <a:r>
              <a:rPr lang="en-US" sz="3600" dirty="0">
                <a:gradFill>
                  <a:gsLst>
                    <a:gs pos="0">
                      <a:schemeClr val="accent2"/>
                    </a:gs>
                    <a:gs pos="100000">
                      <a:schemeClr val="accent2"/>
                    </a:gs>
                  </a:gsLst>
                  <a:lin ang="5400000" scaled="0"/>
                </a:gradFill>
                <a:latin typeface="Segoe UI Light" pitchFamily="34" charset="0"/>
              </a:rPr>
              <a:t> linking</a:t>
            </a:r>
          </a:p>
          <a:p>
            <a:pPr>
              <a:spcAft>
                <a:spcPts val="1200"/>
              </a:spcAft>
            </a:pPr>
            <a:r>
              <a:rPr lang="en-US" sz="3600" dirty="0">
                <a:gradFill>
                  <a:gsLst>
                    <a:gs pos="0">
                      <a:schemeClr val="accent2"/>
                    </a:gs>
                    <a:gs pos="100000">
                      <a:schemeClr val="accent2"/>
                    </a:gs>
                  </a:gsLst>
                  <a:lin ang="5400000" scaled="0"/>
                </a:gradFill>
                <a:latin typeface="Segoe UI Light" pitchFamily="34" charset="0"/>
              </a:rPr>
              <a:t>Deeper Azure </a:t>
            </a:r>
            <a:r>
              <a:rPr lang="en-US" sz="3600" dirty="0" smtClean="0">
                <a:gradFill>
                  <a:gsLst>
                    <a:gs pos="0">
                      <a:schemeClr val="accent2"/>
                    </a:gs>
                    <a:gs pos="100000">
                      <a:schemeClr val="accent2"/>
                    </a:gs>
                  </a:gsLst>
                  <a:lin ang="5400000" scaled="0"/>
                </a:gradFill>
                <a:latin typeface="Segoe UI Light" pitchFamily="34" charset="0"/>
              </a:rPr>
              <a:t>integration:</a:t>
            </a:r>
          </a:p>
          <a:p>
            <a:pPr marL="60325" lvl="1" indent="-60325">
              <a:spcAft>
                <a:spcPts val="1200"/>
              </a:spcAft>
              <a:buNone/>
            </a:pPr>
            <a:r>
              <a:rPr lang="en-US" dirty="0" err="1" smtClean="0"/>
              <a:t>ServiceBus</a:t>
            </a:r>
            <a:r>
              <a:rPr lang="en-US" dirty="0" smtClean="0"/>
              <a:t>, Caching</a:t>
            </a:r>
            <a:endParaRPr lang="en-US" dirty="0"/>
          </a:p>
        </p:txBody>
      </p:sp>
      <p:pic>
        <p:nvPicPr>
          <p:cNvPr id="8" name="Picture 50" descr="C:\Users\sakuu\Documents\Ballmer MGX 2011\Tile Icons\Road Fork.png"/>
          <p:cNvPicPr>
            <a:picLocks noChangeAspect="1" noChangeArrowheads="1"/>
          </p:cNvPicPr>
          <p:nvPr/>
        </p:nvPicPr>
        <p:blipFill>
          <a:blip r:embed="rId9" cstate="print">
            <a:duotone>
              <a:prstClr val="black"/>
              <a:schemeClr val="tx1">
                <a:lumMod val="25000"/>
                <a:lumOff val="75000"/>
                <a:tint val="45000"/>
                <a:satMod val="400000"/>
              </a:schemeClr>
            </a:duotone>
            <a:extLst>
              <a:ext uri="{28A0092B-C50C-407E-A947-70E740481C1C}">
                <a14:useLocalDpi xmlns:a14="http://schemas.microsoft.com/office/drawing/2010/main" val="0"/>
              </a:ext>
            </a:extLst>
          </a:blip>
          <a:srcRect/>
          <a:stretch>
            <a:fillRect/>
          </a:stretch>
        </p:blipFill>
        <p:spPr bwMode="black">
          <a:xfrm>
            <a:off x="7458590" y="1141413"/>
            <a:ext cx="3801439" cy="3954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5742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47190924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2257"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ext Placeholder 6"/>
          <p:cNvSpPr>
            <a:spLocks noGrp="1"/>
          </p:cNvSpPr>
          <p:nvPr>
            <p:ph type="body" sz="quarter" idx="10"/>
          </p:nvPr>
        </p:nvSpPr>
        <p:spPr/>
        <p:txBody>
          <a:bodyPr/>
          <a:lstStyle/>
          <a:p>
            <a:r>
              <a:rPr lang="en-US" dirty="0"/>
              <a:t>Where can </a:t>
            </a:r>
            <a:r>
              <a:rPr lang="en-US" dirty="0" smtClean="0"/>
              <a:t/>
            </a:r>
            <a:br>
              <a:rPr lang="en-US" dirty="0" smtClean="0"/>
            </a:br>
            <a:r>
              <a:rPr lang="en-US" dirty="0" smtClean="0"/>
              <a:t>you </a:t>
            </a:r>
            <a:r>
              <a:rPr lang="en-US" dirty="0"/>
              <a:t>get it?</a:t>
            </a:r>
          </a:p>
        </p:txBody>
      </p:sp>
      <p:grpSp>
        <p:nvGrpSpPr>
          <p:cNvPr id="16" name="Group 15"/>
          <p:cNvGrpSpPr/>
          <p:nvPr/>
        </p:nvGrpSpPr>
        <p:grpSpPr>
          <a:xfrm>
            <a:off x="7453103" y="839952"/>
            <a:ext cx="3176307" cy="3905469"/>
            <a:chOff x="7788166" y="839952"/>
            <a:chExt cx="3176307" cy="3905469"/>
          </a:xfrm>
        </p:grpSpPr>
        <p:sp>
          <p:nvSpPr>
            <p:cNvPr id="17" name="Trapezoid 16"/>
            <p:cNvSpPr/>
            <p:nvPr/>
          </p:nvSpPr>
          <p:spPr bwMode="black">
            <a:xfrm>
              <a:off x="7788166" y="4025813"/>
              <a:ext cx="3176307" cy="719608"/>
            </a:xfrm>
            <a:prstGeom prst="trapezoid">
              <a:avLst/>
            </a:prstGeom>
            <a:noFill/>
            <a:ln w="25400" cap="sq" cmpd="sng" algn="ctr">
              <a:solidFill>
                <a:srgbClr val="FFFFFF">
                  <a:alpha val="30000"/>
                </a:srgbClr>
              </a:solidFill>
              <a:prstDash val="solid"/>
              <a:miter lim="800000"/>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822781" fontAlgn="base">
                <a:spcBef>
                  <a:spcPct val="0"/>
                </a:spcBef>
                <a:spcAft>
                  <a:spcPct val="0"/>
                </a:spcAft>
                <a:defRPr/>
              </a:pPr>
              <a:endParaRPr lang="en-US" kern="0" spc="-135" dirty="0">
                <a:gradFill>
                  <a:gsLst>
                    <a:gs pos="0">
                      <a:srgbClr val="FFFFFF"/>
                    </a:gs>
                    <a:gs pos="100000">
                      <a:srgbClr val="FFFFFF"/>
                    </a:gs>
                  </a:gsLst>
                  <a:lin ang="5400000" scaled="0"/>
                </a:gradFill>
                <a:latin typeface="Segoe Light" pitchFamily="34" charset="0"/>
              </a:endParaRPr>
            </a:p>
          </p:txBody>
        </p:sp>
        <p:sp>
          <p:nvSpPr>
            <p:cNvPr id="18" name="Freeform 6"/>
            <p:cNvSpPr>
              <a:spLocks/>
            </p:cNvSpPr>
            <p:nvPr/>
          </p:nvSpPr>
          <p:spPr bwMode="black">
            <a:xfrm>
              <a:off x="8414040" y="839952"/>
              <a:ext cx="1908911" cy="3173957"/>
            </a:xfrm>
            <a:custGeom>
              <a:avLst/>
              <a:gdLst/>
              <a:ahLst/>
              <a:cxnLst/>
              <a:rect l="l" t="t" r="r" b="b"/>
              <a:pathLst>
                <a:path w="1908911" h="3173957">
                  <a:moveTo>
                    <a:pt x="957345" y="542283"/>
                  </a:moveTo>
                  <a:cubicBezTo>
                    <a:pt x="788835" y="542283"/>
                    <a:pt x="652229" y="678854"/>
                    <a:pt x="652229" y="847320"/>
                  </a:cubicBezTo>
                  <a:cubicBezTo>
                    <a:pt x="652229" y="1015785"/>
                    <a:pt x="788835" y="1152357"/>
                    <a:pt x="957345" y="1152357"/>
                  </a:cubicBezTo>
                  <a:cubicBezTo>
                    <a:pt x="1125855" y="1152357"/>
                    <a:pt x="1262462" y="1015785"/>
                    <a:pt x="1262462" y="847320"/>
                  </a:cubicBezTo>
                  <a:cubicBezTo>
                    <a:pt x="1262462" y="678854"/>
                    <a:pt x="1125855" y="542283"/>
                    <a:pt x="957345" y="542283"/>
                  </a:cubicBezTo>
                  <a:close/>
                  <a:moveTo>
                    <a:pt x="952588" y="0"/>
                  </a:moveTo>
                  <a:cubicBezTo>
                    <a:pt x="1479314" y="0"/>
                    <a:pt x="1908911" y="427300"/>
                    <a:pt x="1908911" y="955801"/>
                  </a:cubicBezTo>
                  <a:cubicBezTo>
                    <a:pt x="1908911" y="967046"/>
                    <a:pt x="1908911" y="978291"/>
                    <a:pt x="1908911" y="989536"/>
                  </a:cubicBezTo>
                  <a:cubicBezTo>
                    <a:pt x="1908911" y="1053257"/>
                    <a:pt x="1901439" y="1120727"/>
                    <a:pt x="1886499" y="1191941"/>
                  </a:cubicBezTo>
                  <a:cubicBezTo>
                    <a:pt x="1886490" y="1191964"/>
                    <a:pt x="1883885" y="1198763"/>
                    <a:pt x="1127211" y="3173957"/>
                  </a:cubicBezTo>
                  <a:lnTo>
                    <a:pt x="771911" y="3173957"/>
                  </a:lnTo>
                  <a:cubicBezTo>
                    <a:pt x="641191" y="2829987"/>
                    <a:pt x="413896" y="2231895"/>
                    <a:pt x="18678" y="1191941"/>
                  </a:cubicBezTo>
                  <a:cubicBezTo>
                    <a:pt x="7472" y="1135720"/>
                    <a:pt x="0" y="1079495"/>
                    <a:pt x="0" y="1027019"/>
                  </a:cubicBezTo>
                  <a:cubicBezTo>
                    <a:pt x="0" y="1004529"/>
                    <a:pt x="0" y="982039"/>
                    <a:pt x="0" y="955801"/>
                  </a:cubicBezTo>
                  <a:cubicBezTo>
                    <a:pt x="0" y="427300"/>
                    <a:pt x="425862" y="0"/>
                    <a:pt x="952588" y="0"/>
                  </a:cubicBezTo>
                  <a:close/>
                </a:path>
              </a:pathLst>
            </a:custGeom>
            <a:solidFill>
              <a:srgbClr val="FFFFFF">
                <a:alpha val="30000"/>
              </a:srgbClr>
            </a:solid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sp>
          <p:nvSpPr>
            <p:cNvPr id="19" name="Freeform 6"/>
            <p:cNvSpPr>
              <a:spLocks/>
            </p:cNvSpPr>
            <p:nvPr/>
          </p:nvSpPr>
          <p:spPr bwMode="black">
            <a:xfrm>
              <a:off x="9195000" y="4040678"/>
              <a:ext cx="337130" cy="441777"/>
            </a:xfrm>
            <a:custGeom>
              <a:avLst/>
              <a:gdLst/>
              <a:ahLst/>
              <a:cxnLst/>
              <a:rect l="l" t="t" r="r" b="b"/>
              <a:pathLst>
                <a:path w="337130" h="441777">
                  <a:moveTo>
                    <a:pt x="0" y="0"/>
                  </a:moveTo>
                  <a:lnTo>
                    <a:pt x="337130" y="0"/>
                  </a:lnTo>
                  <a:cubicBezTo>
                    <a:pt x="284415" y="137603"/>
                    <a:pt x="228085" y="284647"/>
                    <a:pt x="167890" y="441777"/>
                  </a:cubicBezTo>
                  <a:cubicBezTo>
                    <a:pt x="167885" y="441765"/>
                    <a:pt x="167009" y="439458"/>
                    <a:pt x="0" y="0"/>
                  </a:cubicBezTo>
                  <a:close/>
                </a:path>
              </a:pathLst>
            </a:custGeom>
            <a:solidFill>
              <a:srgbClr val="FFFFFF">
                <a:alpha val="30000"/>
              </a:srgbClr>
            </a:solid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spTree>
    <p:extLst>
      <p:ext uri="{BB962C8B-B14F-4D97-AF65-F5344CB8AC3E}">
        <p14:creationId xmlns:p14="http://schemas.microsoft.com/office/powerpoint/2010/main" val="523553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5635487" y="1695450"/>
            <a:ext cx="6040576" cy="408912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401394407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4610"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p:txBody>
          <a:bodyPr/>
          <a:lstStyle/>
          <a:p>
            <a:endParaRPr lang="en-US" dirty="0"/>
          </a:p>
        </p:txBody>
      </p:sp>
      <p:sp>
        <p:nvSpPr>
          <p:cNvPr id="5" name="Text Placeholder 4"/>
          <p:cNvSpPr>
            <a:spLocks noGrp="1"/>
          </p:cNvSpPr>
          <p:nvPr>
            <p:ph type="body" sz="quarter" idx="10"/>
          </p:nvPr>
        </p:nvSpPr>
        <p:spPr>
          <a:xfrm>
            <a:off x="519112" y="3463013"/>
            <a:ext cx="5116375" cy="553998"/>
          </a:xfrm>
        </p:spPr>
        <p:txBody>
          <a:bodyPr/>
          <a:lstStyle/>
          <a:p>
            <a:r>
              <a:rPr lang="en-US" dirty="0"/>
              <a:t>The game has changed</a:t>
            </a:r>
          </a:p>
        </p:txBody>
      </p:sp>
      <p:sp>
        <p:nvSpPr>
          <p:cNvPr id="15" name="Freeform 21"/>
          <p:cNvSpPr>
            <a:spLocks noEditPoints="1"/>
          </p:cNvSpPr>
          <p:nvPr/>
        </p:nvSpPr>
        <p:spPr bwMode="black">
          <a:xfrm>
            <a:off x="7461759" y="2546307"/>
            <a:ext cx="2388032" cy="2387410"/>
          </a:xfrm>
          <a:custGeom>
            <a:avLst/>
            <a:gdLst>
              <a:gd name="T0" fmla="*/ 75 w 300"/>
              <a:gd name="T1" fmla="*/ 60 h 300"/>
              <a:gd name="T2" fmla="*/ 37 w 300"/>
              <a:gd name="T3" fmla="*/ 52 h 300"/>
              <a:gd name="T4" fmla="*/ 0 w 300"/>
              <a:gd name="T5" fmla="*/ 60 h 300"/>
              <a:gd name="T6" fmla="*/ 0 w 300"/>
              <a:gd name="T7" fmla="*/ 15 h 300"/>
              <a:gd name="T8" fmla="*/ 37 w 300"/>
              <a:gd name="T9" fmla="*/ 22 h 300"/>
              <a:gd name="T10" fmla="*/ 75 w 300"/>
              <a:gd name="T11" fmla="*/ 15 h 300"/>
              <a:gd name="T12" fmla="*/ 300 w 300"/>
              <a:gd name="T13" fmla="*/ 15 h 300"/>
              <a:gd name="T14" fmla="*/ 262 w 300"/>
              <a:gd name="T15" fmla="*/ 22 h 300"/>
              <a:gd name="T16" fmla="*/ 225 w 300"/>
              <a:gd name="T17" fmla="*/ 15 h 300"/>
              <a:gd name="T18" fmla="*/ 225 w 300"/>
              <a:gd name="T19" fmla="*/ 60 h 300"/>
              <a:gd name="T20" fmla="*/ 262 w 300"/>
              <a:gd name="T21" fmla="*/ 52 h 300"/>
              <a:gd name="T22" fmla="*/ 300 w 300"/>
              <a:gd name="T23" fmla="*/ 60 h 300"/>
              <a:gd name="T24" fmla="*/ 300 w 300"/>
              <a:gd name="T25" fmla="*/ 15 h 300"/>
              <a:gd name="T26" fmla="*/ 173 w 300"/>
              <a:gd name="T27" fmla="*/ 0 h 300"/>
              <a:gd name="T28" fmla="*/ 128 w 300"/>
              <a:gd name="T29" fmla="*/ 0 h 300"/>
              <a:gd name="T30" fmla="*/ 135 w 300"/>
              <a:gd name="T31" fmla="*/ 37 h 300"/>
              <a:gd name="T32" fmla="*/ 128 w 300"/>
              <a:gd name="T33" fmla="*/ 75 h 300"/>
              <a:gd name="T34" fmla="*/ 173 w 300"/>
              <a:gd name="T35" fmla="*/ 75 h 300"/>
              <a:gd name="T36" fmla="*/ 165 w 300"/>
              <a:gd name="T37" fmla="*/ 37 h 300"/>
              <a:gd name="T38" fmla="*/ 38 w 300"/>
              <a:gd name="T39" fmla="*/ 225 h 300"/>
              <a:gd name="T40" fmla="*/ 38 w 300"/>
              <a:gd name="T41" fmla="*/ 300 h 300"/>
              <a:gd name="T42" fmla="*/ 38 w 300"/>
              <a:gd name="T43" fmla="*/ 225 h 300"/>
              <a:gd name="T44" fmla="*/ 38 w 300"/>
              <a:gd name="T45" fmla="*/ 277 h 300"/>
              <a:gd name="T46" fmla="*/ 38 w 300"/>
              <a:gd name="T47" fmla="*/ 247 h 300"/>
              <a:gd name="T48" fmla="*/ 150 w 300"/>
              <a:gd name="T49" fmla="*/ 225 h 300"/>
              <a:gd name="T50" fmla="*/ 150 w 300"/>
              <a:gd name="T51" fmla="*/ 300 h 300"/>
              <a:gd name="T52" fmla="*/ 150 w 300"/>
              <a:gd name="T53" fmla="*/ 225 h 300"/>
              <a:gd name="T54" fmla="*/ 150 w 300"/>
              <a:gd name="T55" fmla="*/ 277 h 300"/>
              <a:gd name="T56" fmla="*/ 150 w 300"/>
              <a:gd name="T57" fmla="*/ 247 h 300"/>
              <a:gd name="T58" fmla="*/ 263 w 300"/>
              <a:gd name="T59" fmla="*/ 225 h 300"/>
              <a:gd name="T60" fmla="*/ 263 w 300"/>
              <a:gd name="T61" fmla="*/ 300 h 300"/>
              <a:gd name="T62" fmla="*/ 263 w 300"/>
              <a:gd name="T63" fmla="*/ 225 h 300"/>
              <a:gd name="T64" fmla="*/ 263 w 300"/>
              <a:gd name="T65" fmla="*/ 277 h 300"/>
              <a:gd name="T66" fmla="*/ 263 w 300"/>
              <a:gd name="T67" fmla="*/ 247 h 300"/>
              <a:gd name="T68" fmla="*/ 162 w 300"/>
              <a:gd name="T69" fmla="*/ 162 h 300"/>
              <a:gd name="T70" fmla="*/ 257 w 300"/>
              <a:gd name="T71" fmla="*/ 174 h 300"/>
              <a:gd name="T72" fmla="*/ 269 w 300"/>
              <a:gd name="T73" fmla="*/ 207 h 300"/>
              <a:gd name="T74" fmla="*/ 162 w 300"/>
              <a:gd name="T75" fmla="*/ 162 h 300"/>
              <a:gd name="T76" fmla="*/ 60 w 300"/>
              <a:gd name="T77" fmla="*/ 166 h 300"/>
              <a:gd name="T78" fmla="*/ 138 w 300"/>
              <a:gd name="T79" fmla="*/ 174 h 300"/>
              <a:gd name="T80" fmla="*/ 65 w 300"/>
              <a:gd name="T81" fmla="*/ 162 h 300"/>
              <a:gd name="T82" fmla="*/ 9 w 300"/>
              <a:gd name="T83" fmla="*/ 105 h 300"/>
              <a:gd name="T84" fmla="*/ 32 w 300"/>
              <a:gd name="T85" fmla="*/ 167 h 300"/>
              <a:gd name="T86" fmla="*/ 44 w 300"/>
              <a:gd name="T87" fmla="*/ 148 h 300"/>
              <a:gd name="T88" fmla="*/ 66 w 300"/>
              <a:gd name="T89" fmla="*/ 105 h 300"/>
              <a:gd name="T90" fmla="*/ 215 w 300"/>
              <a:gd name="T91" fmla="*/ 85 h 300"/>
              <a:gd name="T92" fmla="*/ 231 w 300"/>
              <a:gd name="T93" fmla="*/ 101 h 300"/>
              <a:gd name="T94" fmla="*/ 162 w 300"/>
              <a:gd name="T95" fmla="*/ 149 h 300"/>
              <a:gd name="T96" fmla="*/ 255 w 300"/>
              <a:gd name="T97" fmla="*/ 125 h 300"/>
              <a:gd name="T98" fmla="*/ 215 w 300"/>
              <a:gd name="T99" fmla="*/ 85 h 300"/>
              <a:gd name="T100" fmla="*/ 47 w 300"/>
              <a:gd name="T101" fmla="*/ 153 h 300"/>
              <a:gd name="T102" fmla="*/ 35 w 300"/>
              <a:gd name="T103" fmla="*/ 174 h 300"/>
              <a:gd name="T104" fmla="*/ 44 w 300"/>
              <a:gd name="T105" fmla="*/ 207 h 300"/>
              <a:gd name="T106" fmla="*/ 55 w 300"/>
              <a:gd name="T107" fmla="*/ 162 h 300"/>
              <a:gd name="T108" fmla="*/ 110 w 300"/>
              <a:gd name="T109" fmla="*/ 151 h 300"/>
              <a:gd name="T110" fmla="*/ 138 w 300"/>
              <a:gd name="T111" fmla="*/ 139 h 300"/>
              <a:gd name="T112" fmla="*/ 179 w 300"/>
              <a:gd name="T113" fmla="*/ 105 h 300"/>
              <a:gd name="T114" fmla="*/ 122 w 300"/>
              <a:gd name="T115" fmla="*/ 105 h 300"/>
              <a:gd name="T116" fmla="*/ 144 w 300"/>
              <a:gd name="T117" fmla="*/ 207 h 300"/>
              <a:gd name="T118" fmla="*/ 156 w 300"/>
              <a:gd name="T119" fmla="*/ 10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0" h="300">
                <a:moveTo>
                  <a:pt x="52" y="37"/>
                </a:moveTo>
                <a:cubicBezTo>
                  <a:pt x="75" y="60"/>
                  <a:pt x="75" y="60"/>
                  <a:pt x="75" y="60"/>
                </a:cubicBezTo>
                <a:cubicBezTo>
                  <a:pt x="60" y="75"/>
                  <a:pt x="60" y="75"/>
                  <a:pt x="60" y="75"/>
                </a:cubicBezTo>
                <a:cubicBezTo>
                  <a:pt x="37" y="52"/>
                  <a:pt x="37" y="52"/>
                  <a:pt x="37" y="52"/>
                </a:cubicBezTo>
                <a:cubicBezTo>
                  <a:pt x="15" y="75"/>
                  <a:pt x="15" y="75"/>
                  <a:pt x="15" y="75"/>
                </a:cubicBezTo>
                <a:cubicBezTo>
                  <a:pt x="0" y="60"/>
                  <a:pt x="0" y="60"/>
                  <a:pt x="0" y="60"/>
                </a:cubicBezTo>
                <a:cubicBezTo>
                  <a:pt x="23" y="37"/>
                  <a:pt x="23" y="37"/>
                  <a:pt x="23" y="37"/>
                </a:cubicBezTo>
                <a:cubicBezTo>
                  <a:pt x="0" y="15"/>
                  <a:pt x="0" y="15"/>
                  <a:pt x="0" y="15"/>
                </a:cubicBezTo>
                <a:cubicBezTo>
                  <a:pt x="15" y="0"/>
                  <a:pt x="15" y="0"/>
                  <a:pt x="15" y="0"/>
                </a:cubicBezTo>
                <a:cubicBezTo>
                  <a:pt x="37" y="22"/>
                  <a:pt x="37" y="22"/>
                  <a:pt x="37" y="22"/>
                </a:cubicBezTo>
                <a:cubicBezTo>
                  <a:pt x="60" y="0"/>
                  <a:pt x="60" y="0"/>
                  <a:pt x="60" y="0"/>
                </a:cubicBezTo>
                <a:cubicBezTo>
                  <a:pt x="75" y="15"/>
                  <a:pt x="75" y="15"/>
                  <a:pt x="75" y="15"/>
                </a:cubicBezTo>
                <a:lnTo>
                  <a:pt x="52" y="37"/>
                </a:lnTo>
                <a:close/>
                <a:moveTo>
                  <a:pt x="300" y="15"/>
                </a:moveTo>
                <a:cubicBezTo>
                  <a:pt x="285" y="0"/>
                  <a:pt x="285" y="0"/>
                  <a:pt x="285" y="0"/>
                </a:cubicBezTo>
                <a:cubicBezTo>
                  <a:pt x="262" y="22"/>
                  <a:pt x="262" y="22"/>
                  <a:pt x="262" y="22"/>
                </a:cubicBezTo>
                <a:cubicBezTo>
                  <a:pt x="240" y="0"/>
                  <a:pt x="240" y="0"/>
                  <a:pt x="240" y="0"/>
                </a:cubicBezTo>
                <a:cubicBezTo>
                  <a:pt x="225" y="15"/>
                  <a:pt x="225" y="15"/>
                  <a:pt x="225" y="15"/>
                </a:cubicBezTo>
                <a:cubicBezTo>
                  <a:pt x="248" y="37"/>
                  <a:pt x="248" y="37"/>
                  <a:pt x="248" y="37"/>
                </a:cubicBezTo>
                <a:cubicBezTo>
                  <a:pt x="225" y="60"/>
                  <a:pt x="225" y="60"/>
                  <a:pt x="225" y="60"/>
                </a:cubicBezTo>
                <a:cubicBezTo>
                  <a:pt x="240" y="75"/>
                  <a:pt x="240" y="75"/>
                  <a:pt x="240" y="75"/>
                </a:cubicBezTo>
                <a:cubicBezTo>
                  <a:pt x="262" y="52"/>
                  <a:pt x="262" y="52"/>
                  <a:pt x="262" y="52"/>
                </a:cubicBezTo>
                <a:cubicBezTo>
                  <a:pt x="285" y="75"/>
                  <a:pt x="285" y="75"/>
                  <a:pt x="285" y="75"/>
                </a:cubicBezTo>
                <a:cubicBezTo>
                  <a:pt x="300" y="60"/>
                  <a:pt x="300" y="60"/>
                  <a:pt x="300" y="60"/>
                </a:cubicBezTo>
                <a:cubicBezTo>
                  <a:pt x="277" y="37"/>
                  <a:pt x="277" y="37"/>
                  <a:pt x="277" y="37"/>
                </a:cubicBezTo>
                <a:lnTo>
                  <a:pt x="300" y="15"/>
                </a:lnTo>
                <a:close/>
                <a:moveTo>
                  <a:pt x="188" y="15"/>
                </a:moveTo>
                <a:cubicBezTo>
                  <a:pt x="173" y="0"/>
                  <a:pt x="173" y="0"/>
                  <a:pt x="173" y="0"/>
                </a:cubicBezTo>
                <a:cubicBezTo>
                  <a:pt x="150" y="22"/>
                  <a:pt x="150" y="22"/>
                  <a:pt x="150" y="22"/>
                </a:cubicBezTo>
                <a:cubicBezTo>
                  <a:pt x="128" y="0"/>
                  <a:pt x="128" y="0"/>
                  <a:pt x="128" y="0"/>
                </a:cubicBezTo>
                <a:cubicBezTo>
                  <a:pt x="113" y="15"/>
                  <a:pt x="113" y="15"/>
                  <a:pt x="113" y="15"/>
                </a:cubicBezTo>
                <a:cubicBezTo>
                  <a:pt x="135" y="37"/>
                  <a:pt x="135" y="37"/>
                  <a:pt x="135" y="37"/>
                </a:cubicBezTo>
                <a:cubicBezTo>
                  <a:pt x="113" y="60"/>
                  <a:pt x="113" y="60"/>
                  <a:pt x="113" y="60"/>
                </a:cubicBezTo>
                <a:cubicBezTo>
                  <a:pt x="128" y="75"/>
                  <a:pt x="128" y="75"/>
                  <a:pt x="128" y="75"/>
                </a:cubicBezTo>
                <a:cubicBezTo>
                  <a:pt x="150" y="52"/>
                  <a:pt x="150" y="52"/>
                  <a:pt x="150" y="52"/>
                </a:cubicBezTo>
                <a:cubicBezTo>
                  <a:pt x="173" y="75"/>
                  <a:pt x="173" y="75"/>
                  <a:pt x="173" y="75"/>
                </a:cubicBezTo>
                <a:cubicBezTo>
                  <a:pt x="188" y="60"/>
                  <a:pt x="188" y="60"/>
                  <a:pt x="188" y="60"/>
                </a:cubicBezTo>
                <a:cubicBezTo>
                  <a:pt x="165" y="37"/>
                  <a:pt x="165" y="37"/>
                  <a:pt x="165" y="37"/>
                </a:cubicBezTo>
                <a:lnTo>
                  <a:pt x="188" y="15"/>
                </a:lnTo>
                <a:close/>
                <a:moveTo>
                  <a:pt x="38" y="225"/>
                </a:moveTo>
                <a:cubicBezTo>
                  <a:pt x="17" y="225"/>
                  <a:pt x="0" y="242"/>
                  <a:pt x="0" y="262"/>
                </a:cubicBezTo>
                <a:cubicBezTo>
                  <a:pt x="0" y="283"/>
                  <a:pt x="17" y="300"/>
                  <a:pt x="38" y="300"/>
                </a:cubicBezTo>
                <a:cubicBezTo>
                  <a:pt x="58" y="300"/>
                  <a:pt x="75" y="283"/>
                  <a:pt x="75" y="262"/>
                </a:cubicBezTo>
                <a:cubicBezTo>
                  <a:pt x="75" y="242"/>
                  <a:pt x="58" y="225"/>
                  <a:pt x="38" y="225"/>
                </a:cubicBezTo>
                <a:close/>
                <a:moveTo>
                  <a:pt x="53" y="262"/>
                </a:moveTo>
                <a:cubicBezTo>
                  <a:pt x="53" y="271"/>
                  <a:pt x="46" y="277"/>
                  <a:pt x="38" y="277"/>
                </a:cubicBezTo>
                <a:cubicBezTo>
                  <a:pt x="29" y="277"/>
                  <a:pt x="23" y="271"/>
                  <a:pt x="23" y="262"/>
                </a:cubicBezTo>
                <a:cubicBezTo>
                  <a:pt x="23" y="254"/>
                  <a:pt x="29" y="247"/>
                  <a:pt x="38" y="247"/>
                </a:cubicBezTo>
                <a:cubicBezTo>
                  <a:pt x="46" y="247"/>
                  <a:pt x="53" y="254"/>
                  <a:pt x="53" y="262"/>
                </a:cubicBezTo>
                <a:close/>
                <a:moveTo>
                  <a:pt x="150" y="225"/>
                </a:moveTo>
                <a:cubicBezTo>
                  <a:pt x="129" y="225"/>
                  <a:pt x="113" y="242"/>
                  <a:pt x="113" y="262"/>
                </a:cubicBezTo>
                <a:cubicBezTo>
                  <a:pt x="113" y="283"/>
                  <a:pt x="129" y="300"/>
                  <a:pt x="150" y="300"/>
                </a:cubicBezTo>
                <a:cubicBezTo>
                  <a:pt x="171" y="300"/>
                  <a:pt x="188" y="283"/>
                  <a:pt x="188" y="262"/>
                </a:cubicBezTo>
                <a:cubicBezTo>
                  <a:pt x="188" y="242"/>
                  <a:pt x="171" y="225"/>
                  <a:pt x="150" y="225"/>
                </a:cubicBezTo>
                <a:close/>
                <a:moveTo>
                  <a:pt x="165" y="262"/>
                </a:moveTo>
                <a:cubicBezTo>
                  <a:pt x="165" y="271"/>
                  <a:pt x="158" y="277"/>
                  <a:pt x="150" y="277"/>
                </a:cubicBezTo>
                <a:cubicBezTo>
                  <a:pt x="142" y="277"/>
                  <a:pt x="135" y="271"/>
                  <a:pt x="135" y="262"/>
                </a:cubicBezTo>
                <a:cubicBezTo>
                  <a:pt x="135" y="254"/>
                  <a:pt x="142" y="247"/>
                  <a:pt x="150" y="247"/>
                </a:cubicBezTo>
                <a:cubicBezTo>
                  <a:pt x="158" y="247"/>
                  <a:pt x="165" y="254"/>
                  <a:pt x="165" y="262"/>
                </a:cubicBezTo>
                <a:close/>
                <a:moveTo>
                  <a:pt x="263" y="225"/>
                </a:moveTo>
                <a:cubicBezTo>
                  <a:pt x="242" y="225"/>
                  <a:pt x="225" y="242"/>
                  <a:pt x="225" y="262"/>
                </a:cubicBezTo>
                <a:cubicBezTo>
                  <a:pt x="225" y="283"/>
                  <a:pt x="242" y="300"/>
                  <a:pt x="263" y="300"/>
                </a:cubicBezTo>
                <a:cubicBezTo>
                  <a:pt x="283" y="300"/>
                  <a:pt x="300" y="283"/>
                  <a:pt x="300" y="262"/>
                </a:cubicBezTo>
                <a:cubicBezTo>
                  <a:pt x="300" y="242"/>
                  <a:pt x="283" y="225"/>
                  <a:pt x="263" y="225"/>
                </a:cubicBezTo>
                <a:close/>
                <a:moveTo>
                  <a:pt x="278" y="262"/>
                </a:moveTo>
                <a:cubicBezTo>
                  <a:pt x="278" y="271"/>
                  <a:pt x="271" y="277"/>
                  <a:pt x="263" y="277"/>
                </a:cubicBezTo>
                <a:cubicBezTo>
                  <a:pt x="254" y="277"/>
                  <a:pt x="248" y="271"/>
                  <a:pt x="248" y="262"/>
                </a:cubicBezTo>
                <a:cubicBezTo>
                  <a:pt x="248" y="254"/>
                  <a:pt x="254" y="247"/>
                  <a:pt x="263" y="247"/>
                </a:cubicBezTo>
                <a:cubicBezTo>
                  <a:pt x="271" y="247"/>
                  <a:pt x="278" y="254"/>
                  <a:pt x="278" y="262"/>
                </a:cubicBezTo>
                <a:close/>
                <a:moveTo>
                  <a:pt x="162" y="162"/>
                </a:moveTo>
                <a:cubicBezTo>
                  <a:pt x="162" y="174"/>
                  <a:pt x="162" y="174"/>
                  <a:pt x="162" y="174"/>
                </a:cubicBezTo>
                <a:cubicBezTo>
                  <a:pt x="257" y="174"/>
                  <a:pt x="257" y="174"/>
                  <a:pt x="257" y="174"/>
                </a:cubicBezTo>
                <a:cubicBezTo>
                  <a:pt x="257" y="207"/>
                  <a:pt x="257" y="207"/>
                  <a:pt x="257" y="207"/>
                </a:cubicBezTo>
                <a:cubicBezTo>
                  <a:pt x="269" y="207"/>
                  <a:pt x="269" y="207"/>
                  <a:pt x="269" y="207"/>
                </a:cubicBezTo>
                <a:cubicBezTo>
                  <a:pt x="269" y="162"/>
                  <a:pt x="269" y="162"/>
                  <a:pt x="269" y="162"/>
                </a:cubicBezTo>
                <a:lnTo>
                  <a:pt x="162" y="162"/>
                </a:lnTo>
                <a:close/>
                <a:moveTo>
                  <a:pt x="65" y="162"/>
                </a:moveTo>
                <a:cubicBezTo>
                  <a:pt x="63" y="163"/>
                  <a:pt x="62" y="164"/>
                  <a:pt x="60" y="166"/>
                </a:cubicBezTo>
                <a:cubicBezTo>
                  <a:pt x="58" y="168"/>
                  <a:pt x="56" y="171"/>
                  <a:pt x="55" y="174"/>
                </a:cubicBezTo>
                <a:cubicBezTo>
                  <a:pt x="138" y="174"/>
                  <a:pt x="138" y="174"/>
                  <a:pt x="138" y="174"/>
                </a:cubicBezTo>
                <a:cubicBezTo>
                  <a:pt x="138" y="162"/>
                  <a:pt x="138" y="162"/>
                  <a:pt x="138" y="162"/>
                </a:cubicBezTo>
                <a:lnTo>
                  <a:pt x="65" y="162"/>
                </a:lnTo>
                <a:close/>
                <a:moveTo>
                  <a:pt x="38" y="76"/>
                </a:moveTo>
                <a:cubicBezTo>
                  <a:pt x="9" y="105"/>
                  <a:pt x="9" y="105"/>
                  <a:pt x="9" y="105"/>
                </a:cubicBezTo>
                <a:cubicBezTo>
                  <a:pt x="32" y="105"/>
                  <a:pt x="32" y="105"/>
                  <a:pt x="32" y="105"/>
                </a:cubicBezTo>
                <a:cubicBezTo>
                  <a:pt x="32" y="167"/>
                  <a:pt x="32" y="167"/>
                  <a:pt x="32" y="167"/>
                </a:cubicBezTo>
                <a:cubicBezTo>
                  <a:pt x="34" y="160"/>
                  <a:pt x="38" y="154"/>
                  <a:pt x="43" y="149"/>
                </a:cubicBezTo>
                <a:cubicBezTo>
                  <a:pt x="43" y="149"/>
                  <a:pt x="43" y="148"/>
                  <a:pt x="44" y="148"/>
                </a:cubicBezTo>
                <a:cubicBezTo>
                  <a:pt x="44" y="105"/>
                  <a:pt x="44" y="105"/>
                  <a:pt x="44" y="105"/>
                </a:cubicBezTo>
                <a:cubicBezTo>
                  <a:pt x="66" y="105"/>
                  <a:pt x="66" y="105"/>
                  <a:pt x="66" y="105"/>
                </a:cubicBezTo>
                <a:lnTo>
                  <a:pt x="38" y="76"/>
                </a:lnTo>
                <a:close/>
                <a:moveTo>
                  <a:pt x="215" y="85"/>
                </a:moveTo>
                <a:cubicBezTo>
                  <a:pt x="235" y="105"/>
                  <a:pt x="235" y="105"/>
                  <a:pt x="235" y="105"/>
                </a:cubicBezTo>
                <a:cubicBezTo>
                  <a:pt x="231" y="101"/>
                  <a:pt x="231" y="101"/>
                  <a:pt x="231" y="101"/>
                </a:cubicBezTo>
                <a:cubicBezTo>
                  <a:pt x="208" y="123"/>
                  <a:pt x="185" y="133"/>
                  <a:pt x="162" y="137"/>
                </a:cubicBezTo>
                <a:cubicBezTo>
                  <a:pt x="162" y="149"/>
                  <a:pt x="162" y="149"/>
                  <a:pt x="162" y="149"/>
                </a:cubicBezTo>
                <a:cubicBezTo>
                  <a:pt x="187" y="145"/>
                  <a:pt x="214" y="135"/>
                  <a:pt x="239" y="109"/>
                </a:cubicBezTo>
                <a:cubicBezTo>
                  <a:pt x="255" y="125"/>
                  <a:pt x="255" y="125"/>
                  <a:pt x="255" y="125"/>
                </a:cubicBezTo>
                <a:cubicBezTo>
                  <a:pt x="255" y="85"/>
                  <a:pt x="255" y="85"/>
                  <a:pt x="255" y="85"/>
                </a:cubicBezTo>
                <a:lnTo>
                  <a:pt x="215" y="85"/>
                </a:lnTo>
                <a:close/>
                <a:moveTo>
                  <a:pt x="111" y="139"/>
                </a:moveTo>
                <a:cubicBezTo>
                  <a:pt x="85" y="139"/>
                  <a:pt x="62" y="138"/>
                  <a:pt x="47" y="153"/>
                </a:cubicBezTo>
                <a:cubicBezTo>
                  <a:pt x="46" y="154"/>
                  <a:pt x="45" y="156"/>
                  <a:pt x="44" y="157"/>
                </a:cubicBezTo>
                <a:cubicBezTo>
                  <a:pt x="40" y="162"/>
                  <a:pt x="37" y="167"/>
                  <a:pt x="35" y="174"/>
                </a:cubicBezTo>
                <a:cubicBezTo>
                  <a:pt x="33" y="183"/>
                  <a:pt x="32" y="194"/>
                  <a:pt x="32" y="207"/>
                </a:cubicBezTo>
                <a:cubicBezTo>
                  <a:pt x="44" y="207"/>
                  <a:pt x="44" y="207"/>
                  <a:pt x="44" y="207"/>
                </a:cubicBezTo>
                <a:cubicBezTo>
                  <a:pt x="44" y="193"/>
                  <a:pt x="45" y="182"/>
                  <a:pt x="48" y="174"/>
                </a:cubicBezTo>
                <a:cubicBezTo>
                  <a:pt x="50" y="169"/>
                  <a:pt x="52" y="165"/>
                  <a:pt x="55" y="162"/>
                </a:cubicBezTo>
                <a:cubicBezTo>
                  <a:pt x="56" y="162"/>
                  <a:pt x="56" y="162"/>
                  <a:pt x="56" y="161"/>
                </a:cubicBezTo>
                <a:cubicBezTo>
                  <a:pt x="67" y="150"/>
                  <a:pt x="86" y="151"/>
                  <a:pt x="110" y="151"/>
                </a:cubicBezTo>
                <a:cubicBezTo>
                  <a:pt x="119" y="151"/>
                  <a:pt x="128" y="152"/>
                  <a:pt x="138" y="151"/>
                </a:cubicBezTo>
                <a:cubicBezTo>
                  <a:pt x="138" y="139"/>
                  <a:pt x="138" y="139"/>
                  <a:pt x="138" y="139"/>
                </a:cubicBezTo>
                <a:cubicBezTo>
                  <a:pt x="128" y="140"/>
                  <a:pt x="119" y="139"/>
                  <a:pt x="111" y="139"/>
                </a:cubicBezTo>
                <a:close/>
                <a:moveTo>
                  <a:pt x="179" y="105"/>
                </a:moveTo>
                <a:cubicBezTo>
                  <a:pt x="150" y="76"/>
                  <a:pt x="150" y="76"/>
                  <a:pt x="150" y="76"/>
                </a:cubicBezTo>
                <a:cubicBezTo>
                  <a:pt x="122" y="105"/>
                  <a:pt x="122" y="105"/>
                  <a:pt x="122" y="105"/>
                </a:cubicBezTo>
                <a:cubicBezTo>
                  <a:pt x="144" y="105"/>
                  <a:pt x="144" y="105"/>
                  <a:pt x="144" y="105"/>
                </a:cubicBezTo>
                <a:cubicBezTo>
                  <a:pt x="144" y="207"/>
                  <a:pt x="144" y="207"/>
                  <a:pt x="144" y="207"/>
                </a:cubicBezTo>
                <a:cubicBezTo>
                  <a:pt x="156" y="207"/>
                  <a:pt x="156" y="207"/>
                  <a:pt x="156" y="207"/>
                </a:cubicBezTo>
                <a:cubicBezTo>
                  <a:pt x="156" y="105"/>
                  <a:pt x="156" y="105"/>
                  <a:pt x="156" y="105"/>
                </a:cubicBezTo>
                <a:lnTo>
                  <a:pt x="179" y="1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551004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50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1+#ppt_w/2"/>
                                          </p:val>
                                        </p:tav>
                                        <p:tav tm="100000">
                                          <p:val>
                                            <p:strVal val="#ppt_x"/>
                                          </p:val>
                                        </p:tav>
                                      </p:tavLst>
                                    </p:anim>
                                    <p:anim calcmode="lin" valueType="num">
                                      <p:cBhvr additive="base">
                                        <p:cTn id="16"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build="p"/>
      <p:bldP spid="1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2777136109"/>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3280"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title"/>
            <p:custDataLst>
              <p:tags r:id="rId3"/>
            </p:custDataLst>
          </p:nvPr>
        </p:nvSpPr>
        <p:spPr/>
        <p:txBody>
          <a:bodyPr/>
          <a:lstStyle/>
          <a:p>
            <a:r>
              <a:rPr lang="en-US" dirty="0" smtClean="0"/>
              <a:t>Find Us on Nuget</a:t>
            </a:r>
            <a:endParaRPr lang="en-US" dirty="0"/>
          </a:p>
        </p:txBody>
      </p:sp>
      <p:sp>
        <p:nvSpPr>
          <p:cNvPr id="8" name="Content Placeholder 2"/>
          <p:cNvSpPr txBox="1">
            <a:spLocks/>
          </p:cNvSpPr>
          <p:nvPr>
            <p:custDataLst>
              <p:tags r:id="rId4"/>
            </p:custDataLst>
          </p:nvPr>
        </p:nvSpPr>
        <p:spPr>
          <a:xfrm>
            <a:off x="6743699" y="1422162"/>
            <a:ext cx="4932363" cy="4324261"/>
          </a:xfrm>
          <a:prstGeom prst="rect">
            <a:avLst/>
          </a:prstGeom>
        </p:spPr>
        <p:txBody>
          <a:bodyPr lIns="0" rIns="0">
            <a:spAutoFit/>
          </a:bodyPr>
          <a:lstStyle>
            <a:lvl1pPr marL="347663" indent="-347663" algn="l" defTabSz="914363" rtl="0" eaLnBrk="1" latinLnBrk="0" hangingPunct="1">
              <a:lnSpc>
                <a:spcPct val="100000"/>
              </a:lnSpc>
              <a:spcBef>
                <a:spcPts val="1200"/>
              </a:spcBef>
              <a:spcAft>
                <a:spcPts val="0"/>
              </a:spcAft>
              <a:buSzPct val="80000"/>
              <a:buFont typeface="Arial" pitchFamily="34" charset="0"/>
              <a:buChar char="•"/>
              <a:defRPr sz="3200" kern="1200">
                <a:ln>
                  <a:solidFill>
                    <a:schemeClr val="bg1">
                      <a:alpha val="0"/>
                    </a:schemeClr>
                  </a:solidFill>
                </a:ln>
                <a:solidFill>
                  <a:srgbClr val="595959"/>
                </a:solidFill>
                <a:latin typeface="+mn-lt"/>
                <a:ea typeface="+mn-ea"/>
                <a:cs typeface="+mn-cs"/>
              </a:defRPr>
            </a:lvl1pPr>
            <a:lvl2pPr marL="804863" indent="-344488" algn="l" defTabSz="914363" rtl="0" eaLnBrk="1" latinLnBrk="0" hangingPunct="1">
              <a:lnSpc>
                <a:spcPct val="100000"/>
              </a:lnSpc>
              <a:spcBef>
                <a:spcPts val="600"/>
              </a:spcBef>
              <a:spcAft>
                <a:spcPts val="0"/>
              </a:spcAft>
              <a:buSzPct val="80000"/>
              <a:buFont typeface="Arial" pitchFamily="34" charset="0"/>
              <a:buChar char="•"/>
              <a:defRPr sz="2800" kern="1200">
                <a:ln>
                  <a:solidFill>
                    <a:schemeClr val="bg1">
                      <a:alpha val="0"/>
                    </a:schemeClr>
                  </a:solidFill>
                </a:ln>
                <a:solidFill>
                  <a:srgbClr val="595959"/>
                </a:solidFill>
                <a:latin typeface="+mn-lt"/>
                <a:ea typeface="+mn-ea"/>
                <a:cs typeface="+mn-cs"/>
              </a:defRPr>
            </a:lvl2pPr>
            <a:lvl3pPr marL="1258888" indent="-344488" algn="l" defTabSz="914363" rtl="0" eaLnBrk="1" latinLnBrk="0" hangingPunct="1">
              <a:lnSpc>
                <a:spcPct val="100000"/>
              </a:lnSpc>
              <a:spcBef>
                <a:spcPts val="300"/>
              </a:spcBef>
              <a:spcAft>
                <a:spcPts val="0"/>
              </a:spcAft>
              <a:buSzPct val="80000"/>
              <a:buFont typeface="Arial" pitchFamily="34" charset="0"/>
              <a:buChar char="•"/>
              <a:defRPr sz="2400" kern="1200">
                <a:ln>
                  <a:solidFill>
                    <a:schemeClr val="bg1">
                      <a:alpha val="0"/>
                    </a:schemeClr>
                  </a:solidFill>
                </a:ln>
                <a:solidFill>
                  <a:srgbClr val="595959"/>
                </a:solidFill>
                <a:latin typeface="+mn-lt"/>
                <a:ea typeface="+mn-ea"/>
                <a:cs typeface="+mn-cs"/>
              </a:defRPr>
            </a:lvl3pPr>
            <a:lvl4pPr marL="1716088" indent="-346075" algn="l" defTabSz="914363" rtl="0" eaLnBrk="1" latinLnBrk="0" hangingPunct="1">
              <a:lnSpc>
                <a:spcPct val="100000"/>
              </a:lnSpc>
              <a:spcBef>
                <a:spcPts val="300"/>
              </a:spcBef>
              <a:spcAft>
                <a:spcPts val="0"/>
              </a:spcAft>
              <a:buSzPct val="80000"/>
              <a:buFont typeface="Arial" pitchFamily="34" charset="0"/>
              <a:buChar char="•"/>
              <a:defRPr sz="2000" kern="1200">
                <a:ln>
                  <a:solidFill>
                    <a:schemeClr val="bg1">
                      <a:alpha val="0"/>
                    </a:schemeClr>
                  </a:solidFill>
                </a:ln>
                <a:solidFill>
                  <a:srgbClr val="595959"/>
                </a:solidFill>
                <a:latin typeface="+mn-lt"/>
                <a:ea typeface="+mn-ea"/>
                <a:cs typeface="+mn-cs"/>
              </a:defRPr>
            </a:lvl4pPr>
            <a:lvl5pPr marL="2176463" indent="-347663" algn="l" defTabSz="914363" rtl="0" eaLnBrk="1" latinLnBrk="0" hangingPunct="1">
              <a:lnSpc>
                <a:spcPct val="100000"/>
              </a:lnSpc>
              <a:spcBef>
                <a:spcPts val="300"/>
              </a:spcBef>
              <a:spcAft>
                <a:spcPts val="0"/>
              </a:spcAft>
              <a:buSzPct val="80000"/>
              <a:buFont typeface="Arial" pitchFamily="34" charset="0"/>
              <a:buChar char="•"/>
              <a:defRPr sz="2000" kern="1200">
                <a:ln>
                  <a:solidFill>
                    <a:schemeClr val="bg1">
                      <a:alpha val="0"/>
                    </a:schemeClr>
                  </a:solidFill>
                </a:ln>
                <a:solidFill>
                  <a:srgbClr val="595959"/>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1200"/>
              </a:spcAft>
              <a:buNone/>
            </a:pPr>
            <a:r>
              <a:rPr lang="en-US" sz="4000" dirty="0" smtClean="0">
                <a:solidFill>
                  <a:schemeClr val="accent2"/>
                </a:solidFill>
                <a:latin typeface="Segoe UI Light" pitchFamily="34" charset="0"/>
              </a:rPr>
              <a:t>Nuget Packages</a:t>
            </a:r>
          </a:p>
          <a:p>
            <a:pPr marL="0" lvl="1" indent="0">
              <a:spcAft>
                <a:spcPts val="1200"/>
              </a:spcAft>
              <a:buNone/>
            </a:pPr>
            <a:r>
              <a:rPr lang="en-US" sz="3200" dirty="0" smtClean="0"/>
              <a:t>WebApi</a:t>
            </a:r>
            <a:endParaRPr lang="en-US" sz="3200" dirty="0"/>
          </a:p>
          <a:p>
            <a:pPr marL="0" lvl="1" indent="0">
              <a:spcAft>
                <a:spcPts val="1200"/>
              </a:spcAft>
              <a:buNone/>
            </a:pPr>
            <a:r>
              <a:rPr lang="en-US" sz="3200" dirty="0" err="1" smtClean="0"/>
              <a:t>WebApi.OData</a:t>
            </a:r>
            <a:endParaRPr lang="en-US" sz="3200" dirty="0"/>
          </a:p>
          <a:p>
            <a:pPr marL="0" lvl="1" indent="0">
              <a:spcAft>
                <a:spcPts val="1200"/>
              </a:spcAft>
              <a:buNone/>
            </a:pPr>
            <a:r>
              <a:rPr lang="en-US" sz="3200" dirty="0" err="1" smtClean="0"/>
              <a:t>JsonValue</a:t>
            </a:r>
            <a:endParaRPr lang="en-US" sz="3200" dirty="0"/>
          </a:p>
          <a:p>
            <a:pPr marL="0" lvl="1" indent="0">
              <a:spcAft>
                <a:spcPts val="1200"/>
              </a:spcAft>
              <a:buNone/>
            </a:pPr>
            <a:r>
              <a:rPr lang="en-US" sz="3200" dirty="0" err="1" smtClean="0"/>
              <a:t>HttpClient</a:t>
            </a:r>
            <a:endParaRPr lang="en-US" sz="3200" dirty="0"/>
          </a:p>
          <a:p>
            <a:pPr marL="0" lvl="1" indent="0">
              <a:spcAft>
                <a:spcPts val="1200"/>
              </a:spcAft>
              <a:buNone/>
            </a:pPr>
            <a:r>
              <a:rPr lang="en-US" sz="3200" dirty="0" err="1" smtClean="0"/>
              <a:t>WebApi.Enhancements</a:t>
            </a:r>
            <a:endParaRPr lang="en-US" sz="3200" dirty="0"/>
          </a:p>
        </p:txBody>
      </p:sp>
      <p:pic>
        <p:nvPicPr>
          <p:cNvPr id="9" name="Picture 2"/>
          <p:cNvPicPr>
            <a:picLocks noChangeAspect="1" noChangeArrowheads="1"/>
          </p:cNvPicPr>
          <p:nvPr>
            <p:custDataLst>
              <p:tags r:id="rId5"/>
            </p:custDataLst>
          </p:nvPr>
        </p:nvPicPr>
        <p:blipFill>
          <a:blip r:embed="rId10">
            <a:extLst>
              <a:ext uri="{28A0092B-C50C-407E-A947-70E740481C1C}">
                <a14:useLocalDpi xmlns:a14="http://schemas.microsoft.com/office/drawing/2010/main" val="0"/>
              </a:ext>
            </a:extLst>
          </a:blip>
          <a:srcRect/>
          <a:stretch>
            <a:fillRect/>
          </a:stretch>
        </p:blipFill>
        <p:spPr bwMode="auto">
          <a:xfrm>
            <a:off x="517525" y="1420813"/>
            <a:ext cx="5556704" cy="3954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0060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387293036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4302"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And on Codeplex</a:t>
            </a:r>
            <a:endParaRPr lang="en-US" dirty="0"/>
          </a:p>
        </p:txBody>
      </p:sp>
      <p:pic>
        <p:nvPicPr>
          <p:cNvPr id="3" name="Picture 2"/>
          <p:cNvPicPr>
            <a:picLocks noChangeAspect="1" noChangeArrowheads="1"/>
          </p:cNvPicPr>
          <p:nvPr>
            <p:custDataLst>
              <p:tags r:id="rId4"/>
            </p:custDataLst>
          </p:nvPr>
        </p:nvPicPr>
        <p:blipFill rotWithShape="1">
          <a:blip r:embed="rId9">
            <a:extLst>
              <a:ext uri="{28A0092B-C50C-407E-A947-70E740481C1C}">
                <a14:useLocalDpi xmlns:a14="http://schemas.microsoft.com/office/drawing/2010/main" val="0"/>
              </a:ext>
            </a:extLst>
          </a:blip>
          <a:srcRect l="614"/>
          <a:stretch/>
        </p:blipFill>
        <p:spPr bwMode="auto">
          <a:xfrm>
            <a:off x="517525" y="1420813"/>
            <a:ext cx="9402163" cy="4685667"/>
          </a:xfrm>
          <a:prstGeom prst="rect">
            <a:avLst/>
          </a:prstGeom>
          <a:noFill/>
          <a:ln w="3175">
            <a:solidFill>
              <a:schemeClr val="bg1">
                <a:lumMod val="8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6277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75268698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5329"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What We Learned</a:t>
            </a:r>
            <a:endParaRPr lang="en-US" dirty="0"/>
          </a:p>
        </p:txBody>
      </p:sp>
      <p:sp>
        <p:nvSpPr>
          <p:cNvPr id="7" name="Rectangle 6"/>
          <p:cNvSpPr/>
          <p:nvPr/>
        </p:nvSpPr>
        <p:spPr bwMode="auto">
          <a:xfrm>
            <a:off x="4763" y="1695451"/>
            <a:ext cx="11671300" cy="457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a:spcAft>
                <a:spcPts val="1200"/>
              </a:spcAft>
            </a:pPr>
            <a:r>
              <a:rPr lang="en-US" dirty="0">
                <a:gradFill>
                  <a:gsLst>
                    <a:gs pos="0">
                      <a:schemeClr val="bg1"/>
                    </a:gs>
                    <a:gs pos="100000">
                      <a:schemeClr val="bg1"/>
                    </a:gs>
                  </a:gsLst>
                  <a:lin ang="5400000" scaled="0"/>
                </a:gradFill>
              </a:rPr>
              <a:t>Why Web APIs are important</a:t>
            </a:r>
          </a:p>
        </p:txBody>
      </p:sp>
      <p:sp>
        <p:nvSpPr>
          <p:cNvPr id="8" name="Rectangle 7"/>
          <p:cNvSpPr/>
          <p:nvPr/>
        </p:nvSpPr>
        <p:spPr bwMode="auto">
          <a:xfrm>
            <a:off x="4763" y="2362894"/>
            <a:ext cx="11671300" cy="457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a:spcAft>
                <a:spcPts val="1200"/>
              </a:spcAft>
            </a:pPr>
            <a:r>
              <a:rPr lang="en-US" dirty="0">
                <a:gradFill>
                  <a:gsLst>
                    <a:gs pos="0">
                      <a:schemeClr val="bg1"/>
                    </a:gs>
                    <a:gs pos="100000">
                      <a:schemeClr val="bg1"/>
                    </a:gs>
                  </a:gsLst>
                  <a:lin ang="5400000" scaled="0"/>
                </a:gradFill>
              </a:rPr>
              <a:t>How to author Web APIs for multiple clients</a:t>
            </a:r>
          </a:p>
        </p:txBody>
      </p:sp>
      <p:sp>
        <p:nvSpPr>
          <p:cNvPr id="9" name="Rectangle 8"/>
          <p:cNvSpPr/>
          <p:nvPr/>
        </p:nvSpPr>
        <p:spPr bwMode="auto">
          <a:xfrm>
            <a:off x="4763" y="3030337"/>
            <a:ext cx="11671300" cy="457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a:spcAft>
                <a:spcPts val="1200"/>
              </a:spcAft>
            </a:pPr>
            <a:r>
              <a:rPr lang="en-US" dirty="0">
                <a:gradFill>
                  <a:gsLst>
                    <a:gs pos="0">
                      <a:schemeClr val="bg1"/>
                    </a:gs>
                    <a:gs pos="100000">
                      <a:schemeClr val="bg1"/>
                    </a:gs>
                  </a:gsLst>
                  <a:lin ang="5400000" scaled="0"/>
                </a:gradFill>
              </a:rPr>
              <a:t>How configure a Web API</a:t>
            </a:r>
          </a:p>
        </p:txBody>
      </p:sp>
      <p:sp>
        <p:nvSpPr>
          <p:cNvPr id="10" name="Rectangle 9"/>
          <p:cNvSpPr/>
          <p:nvPr/>
        </p:nvSpPr>
        <p:spPr bwMode="auto">
          <a:xfrm>
            <a:off x="4763" y="3697780"/>
            <a:ext cx="11671300" cy="457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a:spcAft>
                <a:spcPts val="1200"/>
              </a:spcAft>
            </a:pPr>
            <a:r>
              <a:rPr lang="en-US" dirty="0">
                <a:gradFill>
                  <a:gsLst>
                    <a:gs pos="0">
                      <a:schemeClr val="bg1"/>
                    </a:gs>
                    <a:gs pos="100000">
                      <a:schemeClr val="bg1"/>
                    </a:gs>
                  </a:gsLst>
                  <a:lin ang="5400000" scaled="0"/>
                </a:gradFill>
              </a:rPr>
              <a:t>Enabling HTML file upload</a:t>
            </a:r>
          </a:p>
        </p:txBody>
      </p:sp>
      <p:sp>
        <p:nvSpPr>
          <p:cNvPr id="11" name="Rectangle 10"/>
          <p:cNvSpPr/>
          <p:nvPr/>
        </p:nvSpPr>
        <p:spPr bwMode="auto">
          <a:xfrm>
            <a:off x="4763" y="4365223"/>
            <a:ext cx="11671300" cy="457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a:spcAft>
                <a:spcPts val="1200"/>
              </a:spcAft>
            </a:pPr>
            <a:r>
              <a:rPr lang="en-US" dirty="0">
                <a:gradFill>
                  <a:gsLst>
                    <a:gs pos="0">
                      <a:schemeClr val="bg1"/>
                    </a:gs>
                    <a:gs pos="100000">
                      <a:schemeClr val="bg1"/>
                    </a:gs>
                  </a:gsLst>
                  <a:lin ang="5400000" scaled="0"/>
                </a:gradFill>
              </a:rPr>
              <a:t>Enabling </a:t>
            </a:r>
            <a:r>
              <a:rPr lang="en-US" dirty="0" err="1">
                <a:gradFill>
                  <a:gsLst>
                    <a:gs pos="0">
                      <a:schemeClr val="bg1"/>
                    </a:gs>
                    <a:gs pos="100000">
                      <a:schemeClr val="bg1"/>
                    </a:gs>
                  </a:gsLst>
                  <a:lin ang="5400000" scaled="0"/>
                </a:gradFill>
              </a:rPr>
              <a:t>OData</a:t>
            </a:r>
            <a:r>
              <a:rPr lang="en-US" dirty="0">
                <a:gradFill>
                  <a:gsLst>
                    <a:gs pos="0">
                      <a:schemeClr val="bg1"/>
                    </a:gs>
                    <a:gs pos="100000">
                      <a:schemeClr val="bg1"/>
                    </a:gs>
                  </a:gsLst>
                  <a:lin ang="5400000" scaled="0"/>
                </a:gradFill>
              </a:rPr>
              <a:t> and custom formats</a:t>
            </a:r>
          </a:p>
        </p:txBody>
      </p:sp>
      <p:sp>
        <p:nvSpPr>
          <p:cNvPr id="12" name="Rectangle 11"/>
          <p:cNvSpPr/>
          <p:nvPr/>
        </p:nvSpPr>
        <p:spPr bwMode="auto">
          <a:xfrm>
            <a:off x="4763" y="5032665"/>
            <a:ext cx="11671300" cy="457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a:spcAft>
                <a:spcPts val="1200"/>
              </a:spcAft>
            </a:pPr>
            <a:r>
              <a:rPr lang="en-US" dirty="0">
                <a:gradFill>
                  <a:gsLst>
                    <a:gs pos="0">
                      <a:schemeClr val="bg1"/>
                    </a:gs>
                    <a:gs pos="100000">
                      <a:schemeClr val="bg1"/>
                    </a:gs>
                  </a:gsLst>
                  <a:lin ang="5400000" scaled="0"/>
                </a:gradFill>
              </a:rPr>
              <a:t>Using the Web API test client</a:t>
            </a:r>
          </a:p>
        </p:txBody>
      </p:sp>
    </p:spTree>
    <p:extLst>
      <p:ext uri="{BB962C8B-B14F-4D97-AF65-F5344CB8AC3E}">
        <p14:creationId xmlns:p14="http://schemas.microsoft.com/office/powerpoint/2010/main" val="163855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5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0-#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7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0-#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100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0-#ppt_w/2"/>
                                          </p:val>
                                        </p:tav>
                                        <p:tav tm="100000">
                                          <p:val>
                                            <p:strVal val="#ppt_x"/>
                                          </p:val>
                                        </p:tav>
                                      </p:tavLst>
                                    </p:anim>
                                    <p:anim calcmode="lin" valueType="num">
                                      <p:cBhvr additive="base">
                                        <p:cTn id="24" dur="500" fill="hold"/>
                                        <p:tgtEl>
                                          <p:spTgt spid="11"/>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125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0-#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37878290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082" name="think-cell Slide" r:id="rId10" imgW="270" imgH="270" progId="TCLayout.ActiveDocument.1">
                  <p:embed/>
                </p:oleObj>
              </mc:Choice>
              <mc:Fallback>
                <p:oleObj name="think-cell Slide" r:id="rId10" imgW="270" imgH="270" progId="TCLayout.ActiveDocument.1">
                  <p:embed/>
                  <p:pic>
                    <p:nvPicPr>
                      <p:cNvPr id="0" name=""/>
                      <p:cNvPicPr/>
                      <p:nvPr/>
                    </p:nvPicPr>
                    <p:blipFill>
                      <a:blip r:embed="rId11"/>
                      <a:stretch>
                        <a:fillRect/>
                      </a:stretch>
                    </p:blipFill>
                    <p:spPr>
                      <a:xfrm>
                        <a:off x="0" y="0"/>
                        <a:ext cx="158750" cy="158750"/>
                      </a:xfrm>
                      <a:prstGeom prst="rect">
                        <a:avLst/>
                      </a:prstGeom>
                    </p:spPr>
                  </p:pic>
                </p:oleObj>
              </mc:Fallback>
            </mc:AlternateContent>
          </a:graphicData>
        </a:graphic>
      </p:graphicFrame>
      <p:sp>
        <p:nvSpPr>
          <p:cNvPr id="11" name="Content Placeholder 3"/>
          <p:cNvSpPr txBox="1">
            <a:spLocks/>
          </p:cNvSpPr>
          <p:nvPr>
            <p:custDataLst>
              <p:tags r:id="rId3"/>
            </p:custDataLst>
          </p:nvPr>
        </p:nvSpPr>
        <p:spPr>
          <a:xfrm>
            <a:off x="6172835" y="1420813"/>
            <a:ext cx="5484178" cy="4754880"/>
          </a:xfrm>
          <a:prstGeom prst="rect">
            <a:avLst/>
          </a:prstGeom>
          <a:solidFill>
            <a:schemeClr val="bg1">
              <a:lumMod val="95000"/>
            </a:schemeClr>
          </a:solidFill>
        </p:spPr>
        <p:txBody>
          <a:bodyPr lIns="91440" tIns="640080">
            <a:noAutofit/>
          </a:bodyPr>
          <a:lstStyle>
            <a:lvl1pPr marL="347663" indent="-347663" algn="l" defTabSz="914363" rtl="0" eaLnBrk="1" latinLnBrk="0" hangingPunct="1">
              <a:lnSpc>
                <a:spcPct val="100000"/>
              </a:lnSpc>
              <a:spcBef>
                <a:spcPts val="1200"/>
              </a:spcBef>
              <a:spcAft>
                <a:spcPts val="0"/>
              </a:spcAft>
              <a:buSzPct val="80000"/>
              <a:buFont typeface="Arial" pitchFamily="34" charset="0"/>
              <a:buChar char="•"/>
              <a:defRPr sz="3200" kern="1200">
                <a:ln>
                  <a:solidFill>
                    <a:schemeClr val="bg1">
                      <a:alpha val="0"/>
                    </a:schemeClr>
                  </a:solidFill>
                </a:ln>
                <a:solidFill>
                  <a:srgbClr val="595959"/>
                </a:solidFill>
                <a:latin typeface="+mn-lt"/>
                <a:ea typeface="+mn-ea"/>
                <a:cs typeface="+mn-cs"/>
              </a:defRPr>
            </a:lvl1pPr>
            <a:lvl2pPr marL="804863" indent="-344488" algn="l" defTabSz="914363" rtl="0" eaLnBrk="1" latinLnBrk="0" hangingPunct="1">
              <a:lnSpc>
                <a:spcPct val="100000"/>
              </a:lnSpc>
              <a:spcBef>
                <a:spcPts val="600"/>
              </a:spcBef>
              <a:spcAft>
                <a:spcPts val="0"/>
              </a:spcAft>
              <a:buSzPct val="80000"/>
              <a:buFont typeface="Arial" pitchFamily="34" charset="0"/>
              <a:buChar char="•"/>
              <a:defRPr sz="2800" kern="1200">
                <a:ln>
                  <a:solidFill>
                    <a:schemeClr val="bg1">
                      <a:alpha val="0"/>
                    </a:schemeClr>
                  </a:solidFill>
                </a:ln>
                <a:solidFill>
                  <a:srgbClr val="595959"/>
                </a:solidFill>
                <a:latin typeface="+mn-lt"/>
                <a:ea typeface="+mn-ea"/>
                <a:cs typeface="+mn-cs"/>
              </a:defRPr>
            </a:lvl2pPr>
            <a:lvl3pPr marL="1258888" indent="-344488" algn="l" defTabSz="914363" rtl="0" eaLnBrk="1" latinLnBrk="0" hangingPunct="1">
              <a:lnSpc>
                <a:spcPct val="100000"/>
              </a:lnSpc>
              <a:spcBef>
                <a:spcPts val="300"/>
              </a:spcBef>
              <a:spcAft>
                <a:spcPts val="0"/>
              </a:spcAft>
              <a:buSzPct val="80000"/>
              <a:buFont typeface="Arial" pitchFamily="34" charset="0"/>
              <a:buChar char="•"/>
              <a:defRPr sz="2400" kern="1200">
                <a:ln>
                  <a:solidFill>
                    <a:schemeClr val="bg1">
                      <a:alpha val="0"/>
                    </a:schemeClr>
                  </a:solidFill>
                </a:ln>
                <a:solidFill>
                  <a:srgbClr val="595959"/>
                </a:solidFill>
                <a:latin typeface="+mn-lt"/>
                <a:ea typeface="+mn-ea"/>
                <a:cs typeface="+mn-cs"/>
              </a:defRPr>
            </a:lvl3pPr>
            <a:lvl4pPr marL="1716088" indent="-346075" algn="l" defTabSz="914363" rtl="0" eaLnBrk="1" latinLnBrk="0" hangingPunct="1">
              <a:lnSpc>
                <a:spcPct val="100000"/>
              </a:lnSpc>
              <a:spcBef>
                <a:spcPts val="300"/>
              </a:spcBef>
              <a:spcAft>
                <a:spcPts val="0"/>
              </a:spcAft>
              <a:buSzPct val="80000"/>
              <a:buFont typeface="Arial" pitchFamily="34" charset="0"/>
              <a:buChar char="•"/>
              <a:defRPr sz="2000" kern="1200">
                <a:ln>
                  <a:solidFill>
                    <a:schemeClr val="bg1">
                      <a:alpha val="0"/>
                    </a:schemeClr>
                  </a:solidFill>
                </a:ln>
                <a:solidFill>
                  <a:srgbClr val="595959"/>
                </a:solidFill>
                <a:latin typeface="+mn-lt"/>
                <a:ea typeface="+mn-ea"/>
                <a:cs typeface="+mn-cs"/>
              </a:defRPr>
            </a:lvl4pPr>
            <a:lvl5pPr marL="2176463" indent="-347663" algn="l" defTabSz="914363" rtl="0" eaLnBrk="1" latinLnBrk="0" hangingPunct="1">
              <a:lnSpc>
                <a:spcPct val="100000"/>
              </a:lnSpc>
              <a:spcBef>
                <a:spcPts val="300"/>
              </a:spcBef>
              <a:spcAft>
                <a:spcPts val="0"/>
              </a:spcAft>
              <a:buSzPct val="80000"/>
              <a:buFont typeface="Arial" pitchFamily="34" charset="0"/>
              <a:buChar char="•"/>
              <a:defRPr sz="2000" kern="1200">
                <a:ln>
                  <a:solidFill>
                    <a:schemeClr val="bg1">
                      <a:alpha val="0"/>
                    </a:schemeClr>
                  </a:solidFill>
                </a:ln>
                <a:solidFill>
                  <a:srgbClr val="595959"/>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t>wcf.codeplex.com</a:t>
            </a:r>
          </a:p>
          <a:p>
            <a:pPr marL="0" indent="0">
              <a:buNone/>
            </a:pPr>
            <a:r>
              <a:rPr lang="en-US" sz="2000" dirty="0"/>
              <a:t>blogs.msdn.com/</a:t>
            </a:r>
            <a:r>
              <a:rPr lang="en-US" sz="2000" dirty="0" err="1"/>
              <a:t>gblock</a:t>
            </a:r>
            <a:endParaRPr lang="en-US" sz="2000" dirty="0"/>
          </a:p>
          <a:p>
            <a:pPr marL="0" indent="0">
              <a:buNone/>
            </a:pPr>
            <a:r>
              <a:rPr lang="en-US" sz="2000" dirty="0"/>
              <a:t>codebetter.com/</a:t>
            </a:r>
            <a:r>
              <a:rPr lang="en-US" sz="2000" dirty="0" err="1"/>
              <a:t>howard</a:t>
            </a:r>
            <a:endParaRPr lang="en-US" sz="2000" dirty="0"/>
          </a:p>
        </p:txBody>
      </p:sp>
      <p:sp>
        <p:nvSpPr>
          <p:cNvPr id="9" name="Content Placeholder 3"/>
          <p:cNvSpPr txBox="1">
            <a:spLocks/>
          </p:cNvSpPr>
          <p:nvPr>
            <p:custDataLst>
              <p:tags r:id="rId4"/>
            </p:custDataLst>
          </p:nvPr>
        </p:nvSpPr>
        <p:spPr>
          <a:xfrm>
            <a:off x="516573" y="1420813"/>
            <a:ext cx="5484178" cy="4754880"/>
          </a:xfrm>
          <a:prstGeom prst="rect">
            <a:avLst/>
          </a:prstGeom>
          <a:solidFill>
            <a:schemeClr val="bg1">
              <a:lumMod val="95000"/>
            </a:schemeClr>
          </a:solidFill>
        </p:spPr>
        <p:txBody>
          <a:bodyPr lIns="91440" tIns="640080">
            <a:noAutofit/>
          </a:bodyPr>
          <a:lstStyle>
            <a:lvl1pPr marL="347663" indent="-347663" algn="l" defTabSz="914363" rtl="0" eaLnBrk="1" latinLnBrk="0" hangingPunct="1">
              <a:lnSpc>
                <a:spcPct val="100000"/>
              </a:lnSpc>
              <a:spcBef>
                <a:spcPts val="1200"/>
              </a:spcBef>
              <a:spcAft>
                <a:spcPts val="0"/>
              </a:spcAft>
              <a:buSzPct val="80000"/>
              <a:buFont typeface="Arial" pitchFamily="34" charset="0"/>
              <a:buChar char="•"/>
              <a:defRPr sz="3200" kern="1200">
                <a:ln>
                  <a:solidFill>
                    <a:schemeClr val="bg1">
                      <a:alpha val="0"/>
                    </a:schemeClr>
                  </a:solidFill>
                </a:ln>
                <a:solidFill>
                  <a:srgbClr val="595959"/>
                </a:solidFill>
                <a:latin typeface="+mn-lt"/>
                <a:ea typeface="+mn-ea"/>
                <a:cs typeface="+mn-cs"/>
              </a:defRPr>
            </a:lvl1pPr>
            <a:lvl2pPr marL="804863" indent="-344488" algn="l" defTabSz="914363" rtl="0" eaLnBrk="1" latinLnBrk="0" hangingPunct="1">
              <a:lnSpc>
                <a:spcPct val="100000"/>
              </a:lnSpc>
              <a:spcBef>
                <a:spcPts val="600"/>
              </a:spcBef>
              <a:spcAft>
                <a:spcPts val="0"/>
              </a:spcAft>
              <a:buSzPct val="80000"/>
              <a:buFont typeface="Arial" pitchFamily="34" charset="0"/>
              <a:buChar char="•"/>
              <a:defRPr sz="2800" kern="1200">
                <a:ln>
                  <a:solidFill>
                    <a:schemeClr val="bg1">
                      <a:alpha val="0"/>
                    </a:schemeClr>
                  </a:solidFill>
                </a:ln>
                <a:solidFill>
                  <a:srgbClr val="595959"/>
                </a:solidFill>
                <a:latin typeface="+mn-lt"/>
                <a:ea typeface="+mn-ea"/>
                <a:cs typeface="+mn-cs"/>
              </a:defRPr>
            </a:lvl2pPr>
            <a:lvl3pPr marL="1258888" indent="-344488" algn="l" defTabSz="914363" rtl="0" eaLnBrk="1" latinLnBrk="0" hangingPunct="1">
              <a:lnSpc>
                <a:spcPct val="100000"/>
              </a:lnSpc>
              <a:spcBef>
                <a:spcPts val="300"/>
              </a:spcBef>
              <a:spcAft>
                <a:spcPts val="0"/>
              </a:spcAft>
              <a:buSzPct val="80000"/>
              <a:buFont typeface="Arial" pitchFamily="34" charset="0"/>
              <a:buChar char="•"/>
              <a:defRPr sz="2400" kern="1200">
                <a:ln>
                  <a:solidFill>
                    <a:schemeClr val="bg1">
                      <a:alpha val="0"/>
                    </a:schemeClr>
                  </a:solidFill>
                </a:ln>
                <a:solidFill>
                  <a:srgbClr val="595959"/>
                </a:solidFill>
                <a:latin typeface="+mn-lt"/>
                <a:ea typeface="+mn-ea"/>
                <a:cs typeface="+mn-cs"/>
              </a:defRPr>
            </a:lvl3pPr>
            <a:lvl4pPr marL="1716088" indent="-346075" algn="l" defTabSz="914363" rtl="0" eaLnBrk="1" latinLnBrk="0" hangingPunct="1">
              <a:lnSpc>
                <a:spcPct val="100000"/>
              </a:lnSpc>
              <a:spcBef>
                <a:spcPts val="300"/>
              </a:spcBef>
              <a:spcAft>
                <a:spcPts val="0"/>
              </a:spcAft>
              <a:buSzPct val="80000"/>
              <a:buFont typeface="Arial" pitchFamily="34" charset="0"/>
              <a:buChar char="•"/>
              <a:defRPr sz="2000" kern="1200">
                <a:ln>
                  <a:solidFill>
                    <a:schemeClr val="bg1">
                      <a:alpha val="0"/>
                    </a:schemeClr>
                  </a:solidFill>
                </a:ln>
                <a:solidFill>
                  <a:srgbClr val="595959"/>
                </a:solidFill>
                <a:latin typeface="+mn-lt"/>
                <a:ea typeface="+mn-ea"/>
                <a:cs typeface="+mn-cs"/>
              </a:defRPr>
            </a:lvl4pPr>
            <a:lvl5pPr marL="2176463" indent="-347663" algn="l" defTabSz="914363" rtl="0" eaLnBrk="1" latinLnBrk="0" hangingPunct="1">
              <a:lnSpc>
                <a:spcPct val="100000"/>
              </a:lnSpc>
              <a:spcBef>
                <a:spcPts val="300"/>
              </a:spcBef>
              <a:spcAft>
                <a:spcPts val="0"/>
              </a:spcAft>
              <a:buSzPct val="80000"/>
              <a:buFont typeface="Arial" pitchFamily="34" charset="0"/>
              <a:buChar char="•"/>
              <a:defRPr sz="2000" kern="1200">
                <a:ln>
                  <a:solidFill>
                    <a:schemeClr val="bg1">
                      <a:alpha val="0"/>
                    </a:schemeClr>
                  </a:solidFill>
                </a:ln>
                <a:solidFill>
                  <a:srgbClr val="595959"/>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smtClean="0"/>
              <a:t>TOPOL-796T</a:t>
            </a:r>
            <a:r>
              <a:rPr lang="en-US" sz="2000" dirty="0"/>
              <a:t>: ASP.NET 4.5 loves HTML5, CSS3 &amp; </a:t>
            </a:r>
            <a:r>
              <a:rPr lang="en-US" sz="2000" dirty="0" smtClean="0"/>
              <a:t>JavaScript</a:t>
            </a:r>
            <a:endParaRPr lang="en-US" sz="2000" dirty="0"/>
          </a:p>
          <a:p>
            <a:pPr marL="0" indent="0">
              <a:buNone/>
            </a:pPr>
            <a:r>
              <a:rPr lang="en-US" sz="2000" dirty="0"/>
              <a:t>TOOL-797T: It’s not a great phone app without ASP.NET services and push </a:t>
            </a:r>
            <a:r>
              <a:rPr lang="en-US" sz="2000" dirty="0" smtClean="0"/>
              <a:t>notifications</a:t>
            </a:r>
            <a:endParaRPr lang="en-US" sz="2000" dirty="0"/>
          </a:p>
          <a:p>
            <a:pPr marL="0" indent="0">
              <a:buNone/>
            </a:pPr>
            <a:r>
              <a:rPr lang="en-US" sz="2000" dirty="0"/>
              <a:t>TOOL-800T: Building data-driven HTML5 apps with WCF RIA </a:t>
            </a:r>
            <a:r>
              <a:rPr lang="en-US" sz="2000" dirty="0" smtClean="0"/>
              <a:t>Services</a:t>
            </a:r>
            <a:endParaRPr lang="en-US" sz="2000" dirty="0"/>
          </a:p>
          <a:p>
            <a:pPr marL="0" indent="0">
              <a:buNone/>
            </a:pPr>
            <a:r>
              <a:rPr lang="en-US" sz="2000" dirty="0"/>
              <a:t>TOOL-803T: Enabling Mobile apps with ASP.NET </a:t>
            </a:r>
            <a:r>
              <a:rPr lang="en-US" sz="2000" dirty="0" smtClean="0"/>
              <a:t>MVC</a:t>
            </a:r>
            <a:endParaRPr lang="en-US" sz="2000" dirty="0"/>
          </a:p>
          <a:p>
            <a:pPr marL="0" indent="0">
              <a:buNone/>
            </a:pPr>
            <a:r>
              <a:rPr lang="en-US" sz="2000" dirty="0"/>
              <a:t>SAC-807T: Building real-time web apps with </a:t>
            </a:r>
            <a:r>
              <a:rPr lang="en-US" sz="2000" dirty="0" err="1"/>
              <a:t>WebSockets</a:t>
            </a:r>
            <a:r>
              <a:rPr lang="en-US" sz="2000" dirty="0"/>
              <a:t> using IIS, ASP.NET and WCF</a:t>
            </a:r>
          </a:p>
        </p:txBody>
      </p:sp>
      <p:sp>
        <p:nvSpPr>
          <p:cNvPr id="3" name="Rectangle 2"/>
          <p:cNvSpPr/>
          <p:nvPr>
            <p:custDataLst>
              <p:tags r:id="rId5"/>
            </p:custDataLst>
          </p:nvPr>
        </p:nvSpPr>
        <p:spPr bwMode="auto">
          <a:xfrm>
            <a:off x="516572" y="1420813"/>
            <a:ext cx="5484178" cy="5847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defTabSz="914363" fontAlgn="base">
              <a:spcBef>
                <a:spcPts val="1200"/>
              </a:spcBef>
              <a:buSzPct val="80000"/>
            </a:pPr>
            <a:r>
              <a:rPr lang="en-US" sz="3200" dirty="0" smtClean="0">
                <a:ln>
                  <a:solidFill>
                    <a:schemeClr val="bg1">
                      <a:alpha val="0"/>
                    </a:schemeClr>
                  </a:solidFill>
                </a:ln>
                <a:solidFill>
                  <a:schemeClr val="bg1"/>
                </a:solidFill>
              </a:rPr>
              <a:t>Related sessions</a:t>
            </a:r>
            <a:endParaRPr lang="en-US" sz="3200" dirty="0">
              <a:ln>
                <a:solidFill>
                  <a:schemeClr val="bg1">
                    <a:alpha val="0"/>
                  </a:schemeClr>
                </a:solidFill>
              </a:ln>
              <a:solidFill>
                <a:schemeClr val="bg1"/>
              </a:solidFill>
            </a:endParaRPr>
          </a:p>
        </p:txBody>
      </p:sp>
      <p:sp>
        <p:nvSpPr>
          <p:cNvPr id="8" name="Rectangle 7"/>
          <p:cNvSpPr/>
          <p:nvPr>
            <p:custDataLst>
              <p:tags r:id="rId6"/>
            </p:custDataLst>
          </p:nvPr>
        </p:nvSpPr>
        <p:spPr bwMode="auto">
          <a:xfrm>
            <a:off x="6172835" y="1420813"/>
            <a:ext cx="5503228" cy="584771"/>
          </a:xfrm>
          <a:prstGeom prst="rect">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b" anchorCtr="0" compatLnSpc="1">
            <a:prstTxWarp prst="textNoShape">
              <a:avLst/>
            </a:prstTxWarp>
            <a:noAutofit/>
          </a:bodyPr>
          <a:lstStyle/>
          <a:p>
            <a:pPr algn="ctr" defTabSz="914363" fontAlgn="base">
              <a:spcBef>
                <a:spcPts val="1200"/>
              </a:spcBef>
              <a:buSzPct val="80000"/>
            </a:pPr>
            <a:r>
              <a:rPr lang="en-US" sz="3200" dirty="0" smtClean="0">
                <a:ln>
                  <a:solidFill>
                    <a:schemeClr val="bg1">
                      <a:alpha val="0"/>
                    </a:schemeClr>
                  </a:solidFill>
                </a:ln>
                <a:solidFill>
                  <a:schemeClr val="bg1"/>
                </a:solidFill>
              </a:rPr>
              <a:t>Documentation &amp; articles</a:t>
            </a:r>
            <a:endParaRPr lang="en-US" sz="3200" dirty="0">
              <a:ln>
                <a:solidFill>
                  <a:schemeClr val="bg1">
                    <a:alpha val="0"/>
                  </a:schemeClr>
                </a:solidFill>
              </a:ln>
              <a:solidFill>
                <a:schemeClr val="bg1"/>
              </a:solidFill>
            </a:endParaRPr>
          </a:p>
        </p:txBody>
      </p:sp>
      <p:sp>
        <p:nvSpPr>
          <p:cNvPr id="2" name="Title 1"/>
          <p:cNvSpPr>
            <a:spLocks noGrp="1"/>
          </p:cNvSpPr>
          <p:nvPr>
            <p:ph type="title"/>
            <p:custDataLst>
              <p:tags r:id="rId7"/>
            </p:custDataLst>
          </p:nvPr>
        </p:nvSpPr>
        <p:spPr/>
        <p:txBody>
          <a:bodyPr/>
          <a:lstStyle/>
          <a:p>
            <a:r>
              <a:rPr lang="en-US" smtClean="0"/>
              <a:t>For More Information</a:t>
            </a:r>
            <a:endParaRPr lang="en-US" dirty="0"/>
          </a:p>
        </p:txBody>
      </p:sp>
    </p:spTree>
    <p:extLst>
      <p:ext uri="{BB962C8B-B14F-4D97-AF65-F5344CB8AC3E}">
        <p14:creationId xmlns:p14="http://schemas.microsoft.com/office/powerpoint/2010/main" val="3072064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2126522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7376"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nvPr>
        </p:nvSpPr>
        <p:spPr/>
        <p:txBody>
          <a:bodyPr/>
          <a:lstStyle/>
          <a:p>
            <a:r>
              <a:rPr lang="en-US" smtClean="0"/>
              <a:t>Resources</a:t>
            </a:r>
            <a:endParaRPr lang="en-US" dirty="0"/>
          </a:p>
        </p:txBody>
      </p:sp>
      <p:sp>
        <p:nvSpPr>
          <p:cNvPr id="3" name="Text Placeholder 2"/>
          <p:cNvSpPr>
            <a:spLocks noGrp="1"/>
          </p:cNvSpPr>
          <p:nvPr>
            <p:ph type="body" sz="quarter" idx="10"/>
            <p:custDataLst>
              <p:tags r:id="rId3"/>
            </p:custDataLst>
          </p:nvPr>
        </p:nvSpPr>
        <p:spPr>
          <a:xfrm>
            <a:off x="519112" y="1447799"/>
            <a:ext cx="11149013" cy="2259080"/>
          </a:xfrm>
        </p:spPr>
        <p:txBody>
          <a:bodyPr/>
          <a:lstStyle/>
          <a:p>
            <a:pPr>
              <a:spcAft>
                <a:spcPts val="1200"/>
              </a:spcAft>
            </a:pPr>
            <a:r>
              <a:rPr lang="en-US" sz="4400" dirty="0">
                <a:ln w="3175">
                  <a:noFill/>
                </a:ln>
                <a:gradFill flip="none" rotWithShape="1">
                  <a:gsLst>
                    <a:gs pos="0">
                      <a:srgbClr val="595959"/>
                    </a:gs>
                    <a:gs pos="86000">
                      <a:srgbClr val="595959"/>
                    </a:gs>
                  </a:gsLst>
                  <a:lin ang="5400000" scaled="0"/>
                  <a:tileRect/>
                </a:gradFill>
                <a:cs typeface="Arial" charset="0"/>
              </a:rPr>
              <a:t>Feedback and questions </a:t>
            </a:r>
            <a:r>
              <a:rPr lang="en-US" dirty="0" smtClean="0"/>
              <a:t/>
            </a:r>
            <a:br>
              <a:rPr lang="en-US" dirty="0" smtClean="0"/>
            </a:br>
            <a:r>
              <a:rPr lang="en-US" sz="3200" dirty="0" smtClean="0">
                <a:latin typeface="+mn-lt"/>
                <a:hlinkClick r:id="rId8"/>
              </a:rPr>
              <a:t>http://forums.dev.windows.com</a:t>
            </a:r>
            <a:r>
              <a:rPr lang="en-US" sz="3200" dirty="0" smtClean="0">
                <a:latin typeface="+mn-lt"/>
              </a:rPr>
              <a:t> </a:t>
            </a:r>
            <a:endParaRPr lang="en-US" dirty="0"/>
          </a:p>
          <a:p>
            <a:pPr>
              <a:spcAft>
                <a:spcPts val="1200"/>
              </a:spcAft>
            </a:pPr>
            <a:r>
              <a:rPr lang="en-US" sz="4400" dirty="0">
                <a:ln w="3175">
                  <a:noFill/>
                </a:ln>
                <a:gradFill flip="none" rotWithShape="1">
                  <a:gsLst>
                    <a:gs pos="0">
                      <a:srgbClr val="595959"/>
                    </a:gs>
                    <a:gs pos="86000">
                      <a:srgbClr val="595959"/>
                    </a:gs>
                  </a:gsLst>
                  <a:lin ang="5400000" scaled="0"/>
                  <a:tileRect/>
                </a:gradFill>
                <a:cs typeface="Arial" charset="0"/>
              </a:rPr>
              <a:t>Session feedback</a:t>
            </a:r>
            <a:r>
              <a:rPr lang="en-US" dirty="0" smtClean="0"/>
              <a:t/>
            </a:r>
            <a:br>
              <a:rPr lang="en-US" dirty="0" smtClean="0"/>
            </a:br>
            <a:r>
              <a:rPr lang="en-US" sz="3200" dirty="0" smtClean="0">
                <a:latin typeface="+mn-lt"/>
                <a:hlinkClick r:id="rId9"/>
              </a:rPr>
              <a:t>http://bldw.in/SessionFeedback</a:t>
            </a:r>
            <a:r>
              <a:rPr lang="en-US" sz="3200" dirty="0" smtClean="0">
                <a:latin typeface="+mn-lt"/>
              </a:rPr>
              <a:t> </a:t>
            </a:r>
            <a:endParaRPr lang="en-US" sz="3200" dirty="0">
              <a:latin typeface="+mn-lt"/>
            </a:endParaRPr>
          </a:p>
        </p:txBody>
      </p:sp>
      <p:sp>
        <p:nvSpPr>
          <p:cNvPr id="8" name="Freeform 58"/>
          <p:cNvSpPr>
            <a:spLocks noEditPoints="1"/>
          </p:cNvSpPr>
          <p:nvPr/>
        </p:nvSpPr>
        <p:spPr bwMode="black">
          <a:xfrm>
            <a:off x="7196409" y="1141413"/>
            <a:ext cx="3689695" cy="3954680"/>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tx1">
              <a:lumMod val="10000"/>
              <a:lumOff val="90000"/>
            </a:scheme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687524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85946123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8397"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Tree>
    <p:extLst>
      <p:ext uri="{BB962C8B-B14F-4D97-AF65-F5344CB8AC3E}">
        <p14:creationId xmlns:p14="http://schemas.microsoft.com/office/powerpoint/2010/main" val="184708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bwMode="auto">
          <a:xfrm>
            <a:off x="5635487" y="1695450"/>
            <a:ext cx="6040576" cy="408912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301092553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5632"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title"/>
          </p:nvPr>
        </p:nvSpPr>
        <p:spPr/>
        <p:txBody>
          <a:bodyPr/>
          <a:lstStyle/>
          <a:p>
            <a:endParaRPr lang="en-US" dirty="0"/>
          </a:p>
        </p:txBody>
      </p:sp>
      <p:sp>
        <p:nvSpPr>
          <p:cNvPr id="8" name="Text Placeholder 7"/>
          <p:cNvSpPr>
            <a:spLocks noGrp="1"/>
          </p:cNvSpPr>
          <p:nvPr>
            <p:ph type="body" sz="quarter" idx="10"/>
          </p:nvPr>
        </p:nvSpPr>
        <p:spPr>
          <a:xfrm>
            <a:off x="519112" y="2632017"/>
            <a:ext cx="5116375" cy="2215991"/>
          </a:xfrm>
        </p:spPr>
        <p:txBody>
          <a:bodyPr/>
          <a:lstStyle/>
          <a:p>
            <a:r>
              <a:rPr lang="en-US" dirty="0"/>
              <a:t>Today if you want to </a:t>
            </a:r>
            <a:r>
              <a:rPr lang="en-US" dirty="0" smtClean="0"/>
              <a:t/>
            </a:r>
            <a:br>
              <a:rPr lang="en-US" dirty="0" smtClean="0"/>
            </a:br>
            <a:r>
              <a:rPr lang="en-US" dirty="0" smtClean="0"/>
              <a:t>reach your </a:t>
            </a:r>
            <a:r>
              <a:rPr lang="en-US" dirty="0"/>
              <a:t>user, </a:t>
            </a:r>
            <a:r>
              <a:rPr lang="en-US" dirty="0" smtClean="0"/>
              <a:t/>
            </a:r>
            <a:br>
              <a:rPr lang="en-US" dirty="0" smtClean="0"/>
            </a:br>
            <a:r>
              <a:rPr lang="en-US" dirty="0" smtClean="0"/>
              <a:t>you have </a:t>
            </a:r>
            <a:r>
              <a:rPr lang="en-US" dirty="0"/>
              <a:t>to </a:t>
            </a:r>
            <a:r>
              <a:rPr lang="en-US" dirty="0" smtClean="0"/>
              <a:t>reach </a:t>
            </a:r>
            <a:br>
              <a:rPr lang="en-US" dirty="0" smtClean="0"/>
            </a:br>
            <a:r>
              <a:rPr lang="en-US" dirty="0" smtClean="0"/>
              <a:t>their </a:t>
            </a:r>
            <a:r>
              <a:rPr lang="en-US" dirty="0"/>
              <a:t>device</a:t>
            </a:r>
          </a:p>
        </p:txBody>
      </p:sp>
      <p:grpSp>
        <p:nvGrpSpPr>
          <p:cNvPr id="12" name="Group 11"/>
          <p:cNvGrpSpPr/>
          <p:nvPr/>
        </p:nvGrpSpPr>
        <p:grpSpPr>
          <a:xfrm>
            <a:off x="6620659" y="3065602"/>
            <a:ext cx="4070233" cy="1348821"/>
            <a:chOff x="2718479" y="1405333"/>
            <a:chExt cx="1215734" cy="402878"/>
          </a:xfrm>
        </p:grpSpPr>
        <p:grpSp>
          <p:nvGrpSpPr>
            <p:cNvPr id="13" name="Group 12"/>
            <p:cNvGrpSpPr/>
            <p:nvPr/>
          </p:nvGrpSpPr>
          <p:grpSpPr bwMode="black">
            <a:xfrm>
              <a:off x="2718479" y="1405333"/>
              <a:ext cx="408356" cy="402878"/>
              <a:chOff x="2916435" y="3914152"/>
              <a:chExt cx="930763" cy="918513"/>
            </a:xfrm>
          </p:grpSpPr>
          <p:pic>
            <p:nvPicPr>
              <p:cNvPr id="16" name="Picture 15"/>
              <p:cNvPicPr>
                <a:picLocks noChangeAspect="1"/>
              </p:cNvPicPr>
              <p:nvPr/>
            </p:nvPicPr>
            <p:blipFill>
              <a:blip r:embed="rId7" cstate="print">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a:ext>
                </a:extLst>
              </a:blip>
              <a:stretch>
                <a:fillRect/>
              </a:stretch>
            </p:blipFill>
            <p:spPr bwMode="black">
              <a:xfrm rot="2614426" flipH="1">
                <a:off x="2916435" y="4302640"/>
                <a:ext cx="394555" cy="530025"/>
              </a:xfrm>
              <a:prstGeom prst="rect">
                <a:avLst/>
              </a:prstGeom>
            </p:spPr>
          </p:pic>
          <p:sp>
            <p:nvSpPr>
              <p:cNvPr id="17" name="Freeform 61"/>
              <p:cNvSpPr>
                <a:spLocks/>
              </p:cNvSpPr>
              <p:nvPr/>
            </p:nvSpPr>
            <p:spPr bwMode="black">
              <a:xfrm rot="10800000">
                <a:off x="3279998" y="3914152"/>
                <a:ext cx="567200" cy="820335"/>
              </a:xfrm>
              <a:custGeom>
                <a:avLst/>
                <a:gdLst/>
                <a:ahLst/>
                <a:cxnLst>
                  <a:cxn ang="0">
                    <a:pos x="251" y="363"/>
                  </a:cxn>
                  <a:cxn ang="0">
                    <a:pos x="243" y="372"/>
                  </a:cxn>
                  <a:cxn ang="0">
                    <a:pos x="35" y="372"/>
                  </a:cxn>
                  <a:cxn ang="0">
                    <a:pos x="27" y="363"/>
                  </a:cxn>
                  <a:cxn ang="0">
                    <a:pos x="27" y="36"/>
                  </a:cxn>
                  <a:cxn ang="0">
                    <a:pos x="35" y="27"/>
                  </a:cxn>
                  <a:cxn ang="0">
                    <a:pos x="243" y="27"/>
                  </a:cxn>
                  <a:cxn ang="0">
                    <a:pos x="251" y="36"/>
                  </a:cxn>
                  <a:cxn ang="0">
                    <a:pos x="251" y="108"/>
                  </a:cxn>
                  <a:cxn ang="0">
                    <a:pos x="277" y="84"/>
                  </a:cxn>
                  <a:cxn ang="0">
                    <a:pos x="277" y="10"/>
                  </a:cxn>
                  <a:cxn ang="0">
                    <a:pos x="267" y="0"/>
                  </a:cxn>
                  <a:cxn ang="0">
                    <a:pos x="11" y="0"/>
                  </a:cxn>
                  <a:cxn ang="0">
                    <a:pos x="0" y="10"/>
                  </a:cxn>
                  <a:cxn ang="0">
                    <a:pos x="0" y="389"/>
                  </a:cxn>
                  <a:cxn ang="0">
                    <a:pos x="11" y="399"/>
                  </a:cxn>
                  <a:cxn ang="0">
                    <a:pos x="267" y="399"/>
                  </a:cxn>
                  <a:cxn ang="0">
                    <a:pos x="277" y="389"/>
                  </a:cxn>
                  <a:cxn ang="0">
                    <a:pos x="277" y="168"/>
                  </a:cxn>
                  <a:cxn ang="0">
                    <a:pos x="251" y="191"/>
                  </a:cxn>
                  <a:cxn ang="0">
                    <a:pos x="251" y="363"/>
                  </a:cxn>
                </a:cxnLst>
                <a:rect l="0" t="0" r="r" b="b"/>
                <a:pathLst>
                  <a:path w="277" h="399">
                    <a:moveTo>
                      <a:pt x="251" y="363"/>
                    </a:moveTo>
                    <a:cubicBezTo>
                      <a:pt x="251" y="368"/>
                      <a:pt x="247" y="372"/>
                      <a:pt x="243" y="372"/>
                    </a:cubicBezTo>
                    <a:cubicBezTo>
                      <a:pt x="35" y="372"/>
                      <a:pt x="35" y="372"/>
                      <a:pt x="35" y="372"/>
                    </a:cubicBezTo>
                    <a:cubicBezTo>
                      <a:pt x="31" y="372"/>
                      <a:pt x="27" y="368"/>
                      <a:pt x="27" y="363"/>
                    </a:cubicBezTo>
                    <a:cubicBezTo>
                      <a:pt x="27" y="36"/>
                      <a:pt x="27" y="36"/>
                      <a:pt x="27" y="36"/>
                    </a:cubicBezTo>
                    <a:cubicBezTo>
                      <a:pt x="27" y="31"/>
                      <a:pt x="31" y="27"/>
                      <a:pt x="35" y="27"/>
                    </a:cubicBezTo>
                    <a:cubicBezTo>
                      <a:pt x="243" y="27"/>
                      <a:pt x="243" y="27"/>
                      <a:pt x="243" y="27"/>
                    </a:cubicBezTo>
                    <a:cubicBezTo>
                      <a:pt x="247" y="27"/>
                      <a:pt x="251" y="31"/>
                      <a:pt x="251" y="36"/>
                    </a:cubicBezTo>
                    <a:cubicBezTo>
                      <a:pt x="251" y="108"/>
                      <a:pt x="251" y="108"/>
                      <a:pt x="251" y="108"/>
                    </a:cubicBezTo>
                    <a:cubicBezTo>
                      <a:pt x="277" y="84"/>
                      <a:pt x="277" y="84"/>
                      <a:pt x="277" y="84"/>
                    </a:cubicBezTo>
                    <a:cubicBezTo>
                      <a:pt x="277" y="10"/>
                      <a:pt x="277" y="10"/>
                      <a:pt x="277" y="10"/>
                    </a:cubicBezTo>
                    <a:cubicBezTo>
                      <a:pt x="277" y="4"/>
                      <a:pt x="273" y="0"/>
                      <a:pt x="267" y="0"/>
                    </a:cubicBezTo>
                    <a:cubicBezTo>
                      <a:pt x="11" y="0"/>
                      <a:pt x="11" y="0"/>
                      <a:pt x="11" y="0"/>
                    </a:cubicBezTo>
                    <a:cubicBezTo>
                      <a:pt x="5" y="0"/>
                      <a:pt x="0" y="4"/>
                      <a:pt x="0" y="10"/>
                    </a:cubicBezTo>
                    <a:cubicBezTo>
                      <a:pt x="0" y="389"/>
                      <a:pt x="0" y="389"/>
                      <a:pt x="0" y="389"/>
                    </a:cubicBezTo>
                    <a:cubicBezTo>
                      <a:pt x="0" y="395"/>
                      <a:pt x="5" y="399"/>
                      <a:pt x="11" y="399"/>
                    </a:cubicBezTo>
                    <a:cubicBezTo>
                      <a:pt x="267" y="399"/>
                      <a:pt x="267" y="399"/>
                      <a:pt x="267" y="399"/>
                    </a:cubicBezTo>
                    <a:cubicBezTo>
                      <a:pt x="273" y="399"/>
                      <a:pt x="277" y="395"/>
                      <a:pt x="277" y="389"/>
                    </a:cubicBezTo>
                    <a:cubicBezTo>
                      <a:pt x="277" y="168"/>
                      <a:pt x="277" y="168"/>
                      <a:pt x="277" y="168"/>
                    </a:cubicBezTo>
                    <a:cubicBezTo>
                      <a:pt x="251" y="191"/>
                      <a:pt x="251" y="191"/>
                      <a:pt x="251" y="191"/>
                    </a:cubicBezTo>
                    <a:lnTo>
                      <a:pt x="251" y="363"/>
                    </a:lnTo>
                    <a:close/>
                  </a:path>
                </a:pathLst>
              </a:custGeom>
              <a:solidFill>
                <a:srgbClr val="FFFFFF"/>
              </a:solidFill>
              <a:extLst/>
            </p:spPr>
            <p:txBody>
              <a:bodyPr vert="horz" wrap="square" lIns="91440" tIns="45720" rIns="91440" bIns="45720" numCol="1" anchor="t" anchorCtr="0" compatLnSpc="1">
                <a:prstTxWarp prst="textNoShape">
                  <a:avLst/>
                </a:prstTxWarp>
              </a:bodyPr>
              <a:lstStyle/>
              <a:p>
                <a:endParaRPr lang="en-US" sz="900" dirty="0">
                  <a:solidFill>
                    <a:srgbClr val="FFFFFF"/>
                  </a:solidFill>
                </a:endParaRPr>
              </a:p>
            </p:txBody>
          </p:sp>
        </p:grpSp>
        <p:sp>
          <p:nvSpPr>
            <p:cNvPr id="14" name="Freeform 20"/>
            <p:cNvSpPr>
              <a:spLocks noEditPoints="1"/>
            </p:cNvSpPr>
            <p:nvPr/>
          </p:nvSpPr>
          <p:spPr bwMode="black">
            <a:xfrm>
              <a:off x="3184647" y="1411891"/>
              <a:ext cx="508115" cy="353260"/>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FFFFFF"/>
            </a:solidFill>
            <a:extLst/>
          </p:spPr>
          <p:txBody>
            <a:bodyPr vert="horz" wrap="square" lIns="82305" tIns="41153" rIns="82305" bIns="41153" numCol="1" anchor="t" anchorCtr="0" compatLnSpc="1">
              <a:prstTxWarp prst="textNoShape">
                <a:avLst/>
              </a:prstTxWarp>
            </a:bodyPr>
            <a:lstStyle/>
            <a:p>
              <a:endParaRPr lang="en-US" sz="900" dirty="0">
                <a:solidFill>
                  <a:srgbClr val="FFFFFF"/>
                </a:solidFill>
              </a:endParaRPr>
            </a:p>
          </p:txBody>
        </p:sp>
        <p:sp>
          <p:nvSpPr>
            <p:cNvPr id="15" name="Freeform 7"/>
            <p:cNvSpPr>
              <a:spLocks noEditPoints="1"/>
            </p:cNvSpPr>
            <p:nvPr/>
          </p:nvSpPr>
          <p:spPr bwMode="auto">
            <a:xfrm>
              <a:off x="3746579" y="1405333"/>
              <a:ext cx="187634" cy="359815"/>
            </a:xfrm>
            <a:custGeom>
              <a:avLst/>
              <a:gdLst>
                <a:gd name="T0" fmla="*/ 146 w 180"/>
                <a:gd name="T1" fmla="*/ 310 h 345"/>
                <a:gd name="T2" fmla="*/ 145 w 180"/>
                <a:gd name="T3" fmla="*/ 318 h 345"/>
                <a:gd name="T4" fmla="*/ 150 w 180"/>
                <a:gd name="T5" fmla="*/ 315 h 345"/>
                <a:gd name="T6" fmla="*/ 147 w 180"/>
                <a:gd name="T7" fmla="*/ 310 h 345"/>
                <a:gd name="T8" fmla="*/ 11 w 180"/>
                <a:gd name="T9" fmla="*/ 0 h 345"/>
                <a:gd name="T10" fmla="*/ 0 w 180"/>
                <a:gd name="T11" fmla="*/ 334 h 345"/>
                <a:gd name="T12" fmla="*/ 169 w 180"/>
                <a:gd name="T13" fmla="*/ 345 h 345"/>
                <a:gd name="T14" fmla="*/ 180 w 180"/>
                <a:gd name="T15" fmla="*/ 10 h 345"/>
                <a:gd name="T16" fmla="*/ 50 w 180"/>
                <a:gd name="T17" fmla="*/ 316 h 345"/>
                <a:gd name="T18" fmla="*/ 43 w 180"/>
                <a:gd name="T19" fmla="*/ 322 h 345"/>
                <a:gd name="T20" fmla="*/ 29 w 180"/>
                <a:gd name="T21" fmla="*/ 314 h 345"/>
                <a:gd name="T22" fmla="*/ 43 w 180"/>
                <a:gd name="T23" fmla="*/ 305 h 345"/>
                <a:gd name="T24" fmla="*/ 50 w 180"/>
                <a:gd name="T25" fmla="*/ 311 h 345"/>
                <a:gd name="T26" fmla="*/ 80 w 180"/>
                <a:gd name="T27" fmla="*/ 321 h 345"/>
                <a:gd name="T28" fmla="*/ 82 w 180"/>
                <a:gd name="T29" fmla="*/ 314 h 345"/>
                <a:gd name="T30" fmla="*/ 88 w 180"/>
                <a:gd name="T31" fmla="*/ 322 h 345"/>
                <a:gd name="T32" fmla="*/ 82 w 180"/>
                <a:gd name="T33" fmla="*/ 312 h 345"/>
                <a:gd name="T34" fmla="*/ 93 w 180"/>
                <a:gd name="T35" fmla="*/ 305 h 345"/>
                <a:gd name="T36" fmla="*/ 82 w 180"/>
                <a:gd name="T37" fmla="*/ 312 h 345"/>
                <a:gd name="T38" fmla="*/ 89 w 180"/>
                <a:gd name="T39" fmla="*/ 323 h 345"/>
                <a:gd name="T40" fmla="*/ 100 w 180"/>
                <a:gd name="T41" fmla="*/ 315 h 345"/>
                <a:gd name="T42" fmla="*/ 101 w 180"/>
                <a:gd name="T43" fmla="*/ 314 h 345"/>
                <a:gd name="T44" fmla="*/ 94 w 180"/>
                <a:gd name="T45" fmla="*/ 305 h 345"/>
                <a:gd name="T46" fmla="*/ 103 w 180"/>
                <a:gd name="T47" fmla="*/ 306 h 345"/>
                <a:gd name="T48" fmla="*/ 152 w 180"/>
                <a:gd name="T49" fmla="*/ 314 h 345"/>
                <a:gd name="T50" fmla="*/ 144 w 180"/>
                <a:gd name="T51" fmla="*/ 319 h 345"/>
                <a:gd name="T52" fmla="*/ 138 w 180"/>
                <a:gd name="T53" fmla="*/ 323 h 345"/>
                <a:gd name="T54" fmla="*/ 136 w 180"/>
                <a:gd name="T55" fmla="*/ 323 h 345"/>
                <a:gd name="T56" fmla="*/ 140 w 180"/>
                <a:gd name="T57" fmla="*/ 316 h 345"/>
                <a:gd name="T58" fmla="*/ 146 w 180"/>
                <a:gd name="T59" fmla="*/ 307 h 345"/>
                <a:gd name="T60" fmla="*/ 151 w 180"/>
                <a:gd name="T61" fmla="*/ 310 h 345"/>
                <a:gd name="T62" fmla="*/ 163 w 180"/>
                <a:gd name="T63" fmla="*/ 272 h 345"/>
                <a:gd name="T64" fmla="*/ 17 w 180"/>
                <a:gd name="T65" fmla="*/ 28 h 345"/>
                <a:gd name="T66" fmla="*/ 163 w 180"/>
                <a:gd name="T67" fmla="*/ 272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0" h="345">
                  <a:moveTo>
                    <a:pt x="147" y="310"/>
                  </a:moveTo>
                  <a:cubicBezTo>
                    <a:pt x="147" y="310"/>
                    <a:pt x="147" y="310"/>
                    <a:pt x="146" y="310"/>
                  </a:cubicBezTo>
                  <a:cubicBezTo>
                    <a:pt x="145" y="310"/>
                    <a:pt x="143" y="311"/>
                    <a:pt x="143" y="312"/>
                  </a:cubicBezTo>
                  <a:cubicBezTo>
                    <a:pt x="142" y="315"/>
                    <a:pt x="143" y="317"/>
                    <a:pt x="145" y="318"/>
                  </a:cubicBezTo>
                  <a:cubicBezTo>
                    <a:pt x="146" y="318"/>
                    <a:pt x="146" y="318"/>
                    <a:pt x="146" y="318"/>
                  </a:cubicBezTo>
                  <a:cubicBezTo>
                    <a:pt x="148" y="318"/>
                    <a:pt x="150" y="316"/>
                    <a:pt x="150" y="315"/>
                  </a:cubicBezTo>
                  <a:cubicBezTo>
                    <a:pt x="150" y="313"/>
                    <a:pt x="150" y="312"/>
                    <a:pt x="150" y="311"/>
                  </a:cubicBezTo>
                  <a:cubicBezTo>
                    <a:pt x="149" y="310"/>
                    <a:pt x="148" y="310"/>
                    <a:pt x="147" y="310"/>
                  </a:cubicBezTo>
                  <a:close/>
                  <a:moveTo>
                    <a:pt x="169" y="0"/>
                  </a:moveTo>
                  <a:cubicBezTo>
                    <a:pt x="11" y="0"/>
                    <a:pt x="11" y="0"/>
                    <a:pt x="11" y="0"/>
                  </a:cubicBezTo>
                  <a:cubicBezTo>
                    <a:pt x="5" y="0"/>
                    <a:pt x="0" y="4"/>
                    <a:pt x="0" y="10"/>
                  </a:cubicBezTo>
                  <a:cubicBezTo>
                    <a:pt x="0" y="334"/>
                    <a:pt x="0" y="334"/>
                    <a:pt x="0" y="334"/>
                  </a:cubicBezTo>
                  <a:cubicBezTo>
                    <a:pt x="0" y="340"/>
                    <a:pt x="5" y="345"/>
                    <a:pt x="11" y="345"/>
                  </a:cubicBezTo>
                  <a:cubicBezTo>
                    <a:pt x="169" y="345"/>
                    <a:pt x="169" y="345"/>
                    <a:pt x="169" y="345"/>
                  </a:cubicBezTo>
                  <a:cubicBezTo>
                    <a:pt x="175" y="345"/>
                    <a:pt x="180" y="340"/>
                    <a:pt x="180" y="334"/>
                  </a:cubicBezTo>
                  <a:cubicBezTo>
                    <a:pt x="180" y="10"/>
                    <a:pt x="180" y="10"/>
                    <a:pt x="180" y="10"/>
                  </a:cubicBezTo>
                  <a:cubicBezTo>
                    <a:pt x="180" y="4"/>
                    <a:pt x="175" y="0"/>
                    <a:pt x="169" y="0"/>
                  </a:cubicBezTo>
                  <a:close/>
                  <a:moveTo>
                    <a:pt x="50" y="316"/>
                  </a:moveTo>
                  <a:cubicBezTo>
                    <a:pt x="36" y="316"/>
                    <a:pt x="36" y="316"/>
                    <a:pt x="36" y="316"/>
                  </a:cubicBezTo>
                  <a:cubicBezTo>
                    <a:pt x="43" y="322"/>
                    <a:pt x="43" y="322"/>
                    <a:pt x="43" y="322"/>
                  </a:cubicBezTo>
                  <a:cubicBezTo>
                    <a:pt x="37" y="322"/>
                    <a:pt x="37" y="322"/>
                    <a:pt x="37" y="322"/>
                  </a:cubicBezTo>
                  <a:cubicBezTo>
                    <a:pt x="29" y="314"/>
                    <a:pt x="29" y="314"/>
                    <a:pt x="29" y="314"/>
                  </a:cubicBezTo>
                  <a:cubicBezTo>
                    <a:pt x="37" y="305"/>
                    <a:pt x="37" y="305"/>
                    <a:pt x="37" y="305"/>
                  </a:cubicBezTo>
                  <a:cubicBezTo>
                    <a:pt x="43" y="305"/>
                    <a:pt x="43" y="305"/>
                    <a:pt x="43" y="305"/>
                  </a:cubicBezTo>
                  <a:cubicBezTo>
                    <a:pt x="36" y="311"/>
                    <a:pt x="36" y="311"/>
                    <a:pt x="36" y="311"/>
                  </a:cubicBezTo>
                  <a:cubicBezTo>
                    <a:pt x="50" y="311"/>
                    <a:pt x="50" y="311"/>
                    <a:pt x="50" y="311"/>
                  </a:cubicBezTo>
                  <a:lnTo>
                    <a:pt x="50" y="316"/>
                  </a:lnTo>
                  <a:close/>
                  <a:moveTo>
                    <a:pt x="80" y="321"/>
                  </a:moveTo>
                  <a:cubicBezTo>
                    <a:pt x="80" y="321"/>
                    <a:pt x="80" y="321"/>
                    <a:pt x="80" y="320"/>
                  </a:cubicBezTo>
                  <a:cubicBezTo>
                    <a:pt x="82" y="314"/>
                    <a:pt x="82" y="314"/>
                    <a:pt x="82" y="314"/>
                  </a:cubicBezTo>
                  <a:cubicBezTo>
                    <a:pt x="86" y="311"/>
                    <a:pt x="89" y="312"/>
                    <a:pt x="90" y="314"/>
                  </a:cubicBezTo>
                  <a:cubicBezTo>
                    <a:pt x="88" y="322"/>
                    <a:pt x="88" y="322"/>
                    <a:pt x="88" y="322"/>
                  </a:cubicBezTo>
                  <a:cubicBezTo>
                    <a:pt x="86" y="320"/>
                    <a:pt x="84" y="319"/>
                    <a:pt x="80" y="321"/>
                  </a:cubicBezTo>
                  <a:close/>
                  <a:moveTo>
                    <a:pt x="82" y="312"/>
                  </a:moveTo>
                  <a:cubicBezTo>
                    <a:pt x="84" y="304"/>
                    <a:pt x="84" y="304"/>
                    <a:pt x="84" y="304"/>
                  </a:cubicBezTo>
                  <a:cubicBezTo>
                    <a:pt x="89" y="302"/>
                    <a:pt x="91" y="303"/>
                    <a:pt x="93" y="305"/>
                  </a:cubicBezTo>
                  <a:cubicBezTo>
                    <a:pt x="91" y="312"/>
                    <a:pt x="91" y="312"/>
                    <a:pt x="91" y="312"/>
                  </a:cubicBezTo>
                  <a:cubicBezTo>
                    <a:pt x="89" y="311"/>
                    <a:pt x="86" y="310"/>
                    <a:pt x="82" y="312"/>
                  </a:cubicBezTo>
                  <a:close/>
                  <a:moveTo>
                    <a:pt x="98" y="323"/>
                  </a:moveTo>
                  <a:cubicBezTo>
                    <a:pt x="93" y="325"/>
                    <a:pt x="92" y="323"/>
                    <a:pt x="89" y="323"/>
                  </a:cubicBezTo>
                  <a:cubicBezTo>
                    <a:pt x="92" y="314"/>
                    <a:pt x="92" y="314"/>
                    <a:pt x="92" y="314"/>
                  </a:cubicBezTo>
                  <a:cubicBezTo>
                    <a:pt x="94" y="316"/>
                    <a:pt x="95" y="317"/>
                    <a:pt x="100" y="315"/>
                  </a:cubicBezTo>
                  <a:lnTo>
                    <a:pt x="98" y="323"/>
                  </a:lnTo>
                  <a:close/>
                  <a:moveTo>
                    <a:pt x="101" y="314"/>
                  </a:moveTo>
                  <a:cubicBezTo>
                    <a:pt x="96" y="316"/>
                    <a:pt x="94" y="314"/>
                    <a:pt x="92" y="313"/>
                  </a:cubicBezTo>
                  <a:cubicBezTo>
                    <a:pt x="94" y="305"/>
                    <a:pt x="94" y="305"/>
                    <a:pt x="94" y="305"/>
                  </a:cubicBezTo>
                  <a:cubicBezTo>
                    <a:pt x="96" y="307"/>
                    <a:pt x="98" y="308"/>
                    <a:pt x="102" y="306"/>
                  </a:cubicBezTo>
                  <a:cubicBezTo>
                    <a:pt x="103" y="306"/>
                    <a:pt x="103" y="306"/>
                    <a:pt x="103" y="306"/>
                  </a:cubicBezTo>
                  <a:cubicBezTo>
                    <a:pt x="101" y="314"/>
                    <a:pt x="101" y="314"/>
                    <a:pt x="101" y="314"/>
                  </a:cubicBezTo>
                  <a:close/>
                  <a:moveTo>
                    <a:pt x="152" y="314"/>
                  </a:moveTo>
                  <a:cubicBezTo>
                    <a:pt x="151" y="317"/>
                    <a:pt x="149" y="319"/>
                    <a:pt x="146" y="319"/>
                  </a:cubicBezTo>
                  <a:cubicBezTo>
                    <a:pt x="146" y="319"/>
                    <a:pt x="145" y="319"/>
                    <a:pt x="144" y="319"/>
                  </a:cubicBezTo>
                  <a:cubicBezTo>
                    <a:pt x="143" y="319"/>
                    <a:pt x="143" y="319"/>
                    <a:pt x="143" y="318"/>
                  </a:cubicBezTo>
                  <a:cubicBezTo>
                    <a:pt x="138" y="323"/>
                    <a:pt x="138" y="323"/>
                    <a:pt x="138" y="323"/>
                  </a:cubicBezTo>
                  <a:cubicBezTo>
                    <a:pt x="138" y="323"/>
                    <a:pt x="137" y="323"/>
                    <a:pt x="137" y="323"/>
                  </a:cubicBezTo>
                  <a:cubicBezTo>
                    <a:pt x="137" y="323"/>
                    <a:pt x="137" y="323"/>
                    <a:pt x="136" y="323"/>
                  </a:cubicBezTo>
                  <a:cubicBezTo>
                    <a:pt x="135" y="323"/>
                    <a:pt x="135" y="321"/>
                    <a:pt x="136" y="321"/>
                  </a:cubicBezTo>
                  <a:cubicBezTo>
                    <a:pt x="140" y="316"/>
                    <a:pt x="140" y="316"/>
                    <a:pt x="140" y="316"/>
                  </a:cubicBezTo>
                  <a:cubicBezTo>
                    <a:pt x="140" y="315"/>
                    <a:pt x="140" y="314"/>
                    <a:pt x="140" y="311"/>
                  </a:cubicBezTo>
                  <a:cubicBezTo>
                    <a:pt x="140" y="309"/>
                    <a:pt x="143" y="307"/>
                    <a:pt x="146" y="307"/>
                  </a:cubicBezTo>
                  <a:cubicBezTo>
                    <a:pt x="146" y="307"/>
                    <a:pt x="146" y="307"/>
                    <a:pt x="147" y="308"/>
                  </a:cubicBezTo>
                  <a:cubicBezTo>
                    <a:pt x="149" y="308"/>
                    <a:pt x="150" y="308"/>
                    <a:pt x="151" y="310"/>
                  </a:cubicBezTo>
                  <a:cubicBezTo>
                    <a:pt x="152" y="311"/>
                    <a:pt x="152" y="313"/>
                    <a:pt x="152" y="314"/>
                  </a:cubicBezTo>
                  <a:close/>
                  <a:moveTo>
                    <a:pt x="163" y="272"/>
                  </a:moveTo>
                  <a:cubicBezTo>
                    <a:pt x="17" y="272"/>
                    <a:pt x="17" y="272"/>
                    <a:pt x="17" y="272"/>
                  </a:cubicBezTo>
                  <a:cubicBezTo>
                    <a:pt x="17" y="28"/>
                    <a:pt x="17" y="28"/>
                    <a:pt x="17" y="28"/>
                  </a:cubicBezTo>
                  <a:cubicBezTo>
                    <a:pt x="163" y="28"/>
                    <a:pt x="163" y="28"/>
                    <a:pt x="163" y="28"/>
                  </a:cubicBezTo>
                  <a:lnTo>
                    <a:pt x="163" y="2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832972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decel="100000" fill="hold" nodeType="withEffect">
                                  <p:stCondLst>
                                    <p:cond delay="50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1+#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bwMode="auto">
          <a:xfrm>
            <a:off x="5635487" y="1695450"/>
            <a:ext cx="6040576" cy="408912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53185635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6656"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3" name="Title 2"/>
          <p:cNvSpPr>
            <a:spLocks noGrp="1"/>
          </p:cNvSpPr>
          <p:nvPr>
            <p:ph type="title"/>
          </p:nvPr>
        </p:nvSpPr>
        <p:spPr/>
        <p:txBody>
          <a:bodyPr/>
          <a:lstStyle/>
          <a:p>
            <a:endParaRPr lang="en-US" dirty="0"/>
          </a:p>
        </p:txBody>
      </p:sp>
      <p:sp>
        <p:nvSpPr>
          <p:cNvPr id="8" name="Text Placeholder 7"/>
          <p:cNvSpPr>
            <a:spLocks noGrp="1"/>
          </p:cNvSpPr>
          <p:nvPr>
            <p:ph type="body" sz="quarter" idx="10"/>
          </p:nvPr>
        </p:nvSpPr>
        <p:spPr>
          <a:xfrm>
            <a:off x="519112" y="3186014"/>
            <a:ext cx="5116375" cy="1107996"/>
          </a:xfrm>
        </p:spPr>
        <p:txBody>
          <a:bodyPr/>
          <a:lstStyle/>
          <a:p>
            <a:r>
              <a:rPr lang="en-US" dirty="0"/>
              <a:t>In this talk </a:t>
            </a:r>
            <a:r>
              <a:rPr lang="en-US" dirty="0" smtClean="0"/>
              <a:t>you’ll </a:t>
            </a:r>
            <a:br>
              <a:rPr lang="en-US" dirty="0" smtClean="0"/>
            </a:br>
            <a:r>
              <a:rPr lang="en-US" dirty="0" smtClean="0"/>
              <a:t>learn </a:t>
            </a:r>
            <a:r>
              <a:rPr lang="en-US" dirty="0"/>
              <a:t>how</a:t>
            </a:r>
          </a:p>
        </p:txBody>
      </p:sp>
      <p:grpSp>
        <p:nvGrpSpPr>
          <p:cNvPr id="13" name="Group 12"/>
          <p:cNvGrpSpPr/>
          <p:nvPr/>
        </p:nvGrpSpPr>
        <p:grpSpPr bwMode="black">
          <a:xfrm>
            <a:off x="8012520" y="2375887"/>
            <a:ext cx="1286510" cy="2728251"/>
            <a:chOff x="8920162" y="3943878"/>
            <a:chExt cx="419101" cy="889001"/>
          </a:xfrm>
          <a:solidFill>
            <a:srgbClr val="FFFFFF"/>
          </a:solidFill>
        </p:grpSpPr>
        <p:sp>
          <p:nvSpPr>
            <p:cNvPr id="14" name="Oval 16"/>
            <p:cNvSpPr>
              <a:spLocks noChangeArrowheads="1"/>
            </p:cNvSpPr>
            <p:nvPr/>
          </p:nvSpPr>
          <p:spPr bwMode="black">
            <a:xfrm>
              <a:off x="9148762" y="3943878"/>
              <a:ext cx="149225" cy="1460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5" name="Freeform 17"/>
            <p:cNvSpPr>
              <a:spLocks/>
            </p:cNvSpPr>
            <p:nvPr/>
          </p:nvSpPr>
          <p:spPr bwMode="black">
            <a:xfrm>
              <a:off x="9017000" y="4123266"/>
              <a:ext cx="322263" cy="709613"/>
            </a:xfrm>
            <a:custGeom>
              <a:avLst/>
              <a:gdLst>
                <a:gd name="T0" fmla="*/ 76 w 86"/>
                <a:gd name="T1" fmla="*/ 0 h 189"/>
                <a:gd name="T2" fmla="*/ 80 w 86"/>
                <a:gd name="T3" fmla="*/ 3 h 189"/>
                <a:gd name="T4" fmla="*/ 83 w 86"/>
                <a:gd name="T5" fmla="*/ 11 h 189"/>
                <a:gd name="T6" fmla="*/ 78 w 86"/>
                <a:gd name="T7" fmla="*/ 21 h 189"/>
                <a:gd name="T8" fmla="*/ 44 w 86"/>
                <a:gd name="T9" fmla="*/ 47 h 189"/>
                <a:gd name="T10" fmla="*/ 39 w 86"/>
                <a:gd name="T11" fmla="*/ 50 h 189"/>
                <a:gd name="T12" fmla="*/ 39 w 86"/>
                <a:gd name="T13" fmla="*/ 81 h 189"/>
                <a:gd name="T14" fmla="*/ 2 w 86"/>
                <a:gd name="T15" fmla="*/ 173 h 189"/>
                <a:gd name="T16" fmla="*/ 9 w 86"/>
                <a:gd name="T17" fmla="*/ 188 h 189"/>
                <a:gd name="T18" fmla="*/ 13 w 86"/>
                <a:gd name="T19" fmla="*/ 189 h 189"/>
                <a:gd name="T20" fmla="*/ 24 w 86"/>
                <a:gd name="T21" fmla="*/ 181 h 189"/>
                <a:gd name="T22" fmla="*/ 63 w 86"/>
                <a:gd name="T23" fmla="*/ 83 h 189"/>
                <a:gd name="T24" fmla="*/ 63 w 86"/>
                <a:gd name="T25" fmla="*/ 177 h 189"/>
                <a:gd name="T26" fmla="*/ 74 w 86"/>
                <a:gd name="T27" fmla="*/ 189 h 189"/>
                <a:gd name="T28" fmla="*/ 86 w 86"/>
                <a:gd name="T29" fmla="*/ 177 h 189"/>
                <a:gd name="T30" fmla="*/ 86 w 86"/>
                <a:gd name="T31" fmla="*/ 72 h 189"/>
                <a:gd name="T32" fmla="*/ 86 w 86"/>
                <a:gd name="T33" fmla="*/ 17 h 189"/>
                <a:gd name="T34" fmla="*/ 76 w 86"/>
                <a:gd name="T35"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89">
                  <a:moveTo>
                    <a:pt x="76" y="0"/>
                  </a:moveTo>
                  <a:cubicBezTo>
                    <a:pt x="78" y="1"/>
                    <a:pt x="79" y="2"/>
                    <a:pt x="80" y="3"/>
                  </a:cubicBezTo>
                  <a:cubicBezTo>
                    <a:pt x="82" y="6"/>
                    <a:pt x="83" y="8"/>
                    <a:pt x="83" y="11"/>
                  </a:cubicBezTo>
                  <a:cubicBezTo>
                    <a:pt x="83" y="15"/>
                    <a:pt x="81" y="18"/>
                    <a:pt x="78" y="21"/>
                  </a:cubicBezTo>
                  <a:cubicBezTo>
                    <a:pt x="44" y="47"/>
                    <a:pt x="44" y="47"/>
                    <a:pt x="44" y="47"/>
                  </a:cubicBezTo>
                  <a:cubicBezTo>
                    <a:pt x="42" y="49"/>
                    <a:pt x="40" y="49"/>
                    <a:pt x="39" y="50"/>
                  </a:cubicBezTo>
                  <a:cubicBezTo>
                    <a:pt x="39" y="81"/>
                    <a:pt x="39" y="81"/>
                    <a:pt x="39" y="81"/>
                  </a:cubicBezTo>
                  <a:cubicBezTo>
                    <a:pt x="2" y="173"/>
                    <a:pt x="2" y="173"/>
                    <a:pt x="2" y="173"/>
                  </a:cubicBezTo>
                  <a:cubicBezTo>
                    <a:pt x="0" y="179"/>
                    <a:pt x="3" y="186"/>
                    <a:pt x="9" y="188"/>
                  </a:cubicBezTo>
                  <a:cubicBezTo>
                    <a:pt x="10" y="189"/>
                    <a:pt x="12" y="189"/>
                    <a:pt x="13" y="189"/>
                  </a:cubicBezTo>
                  <a:cubicBezTo>
                    <a:pt x="18" y="189"/>
                    <a:pt x="22" y="186"/>
                    <a:pt x="24" y="181"/>
                  </a:cubicBezTo>
                  <a:cubicBezTo>
                    <a:pt x="63" y="83"/>
                    <a:pt x="63" y="83"/>
                    <a:pt x="63" y="83"/>
                  </a:cubicBezTo>
                  <a:cubicBezTo>
                    <a:pt x="63" y="177"/>
                    <a:pt x="63" y="177"/>
                    <a:pt x="63" y="177"/>
                  </a:cubicBezTo>
                  <a:cubicBezTo>
                    <a:pt x="63" y="184"/>
                    <a:pt x="68" y="189"/>
                    <a:pt x="74" y="189"/>
                  </a:cubicBezTo>
                  <a:cubicBezTo>
                    <a:pt x="81" y="189"/>
                    <a:pt x="86" y="184"/>
                    <a:pt x="86" y="177"/>
                  </a:cubicBezTo>
                  <a:cubicBezTo>
                    <a:pt x="86" y="72"/>
                    <a:pt x="86" y="72"/>
                    <a:pt x="86" y="72"/>
                  </a:cubicBezTo>
                  <a:cubicBezTo>
                    <a:pt x="86" y="17"/>
                    <a:pt x="86" y="17"/>
                    <a:pt x="86" y="17"/>
                  </a:cubicBezTo>
                  <a:cubicBezTo>
                    <a:pt x="86" y="8"/>
                    <a:pt x="83" y="2"/>
                    <a:pt x="7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6" name="Freeform 18"/>
            <p:cNvSpPr>
              <a:spLocks/>
            </p:cNvSpPr>
            <p:nvPr/>
          </p:nvSpPr>
          <p:spPr bwMode="black">
            <a:xfrm>
              <a:off x="9051925" y="4089928"/>
              <a:ext cx="265113" cy="206375"/>
            </a:xfrm>
            <a:custGeom>
              <a:avLst/>
              <a:gdLst>
                <a:gd name="T0" fmla="*/ 30 w 71"/>
                <a:gd name="T1" fmla="*/ 33 h 55"/>
                <a:gd name="T2" fmla="*/ 18 w 71"/>
                <a:gd name="T3" fmla="*/ 6 h 55"/>
                <a:gd name="T4" fmla="*/ 6 w 71"/>
                <a:gd name="T5" fmla="*/ 2 h 55"/>
                <a:gd name="T6" fmla="*/ 2 w 71"/>
                <a:gd name="T7" fmla="*/ 14 h 55"/>
                <a:gd name="T8" fmla="*/ 20 w 71"/>
                <a:gd name="T9" fmla="*/ 50 h 55"/>
                <a:gd name="T10" fmla="*/ 25 w 71"/>
                <a:gd name="T11" fmla="*/ 55 h 55"/>
                <a:gd name="T12" fmla="*/ 27 w 71"/>
                <a:gd name="T13" fmla="*/ 55 h 55"/>
                <a:gd name="T14" fmla="*/ 33 w 71"/>
                <a:gd name="T15" fmla="*/ 53 h 55"/>
                <a:gd name="T16" fmla="*/ 67 w 71"/>
                <a:gd name="T17" fmla="*/ 27 h 55"/>
                <a:gd name="T18" fmla="*/ 69 w 71"/>
                <a:gd name="T19" fmla="*/ 15 h 55"/>
                <a:gd name="T20" fmla="*/ 56 w 71"/>
                <a:gd name="T21" fmla="*/ 13 h 55"/>
                <a:gd name="T22" fmla="*/ 30 w 71"/>
                <a:gd name="T23"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55">
                  <a:moveTo>
                    <a:pt x="30" y="33"/>
                  </a:moveTo>
                  <a:cubicBezTo>
                    <a:pt x="18" y="6"/>
                    <a:pt x="18" y="6"/>
                    <a:pt x="18" y="6"/>
                  </a:cubicBezTo>
                  <a:cubicBezTo>
                    <a:pt x="16" y="2"/>
                    <a:pt x="10" y="0"/>
                    <a:pt x="6" y="2"/>
                  </a:cubicBezTo>
                  <a:cubicBezTo>
                    <a:pt x="2" y="4"/>
                    <a:pt x="0" y="10"/>
                    <a:pt x="2" y="14"/>
                  </a:cubicBezTo>
                  <a:cubicBezTo>
                    <a:pt x="20" y="50"/>
                    <a:pt x="20" y="50"/>
                    <a:pt x="20" y="50"/>
                  </a:cubicBezTo>
                  <a:cubicBezTo>
                    <a:pt x="21" y="53"/>
                    <a:pt x="23" y="54"/>
                    <a:pt x="25" y="55"/>
                  </a:cubicBezTo>
                  <a:cubicBezTo>
                    <a:pt x="26" y="55"/>
                    <a:pt x="27" y="55"/>
                    <a:pt x="27" y="55"/>
                  </a:cubicBezTo>
                  <a:cubicBezTo>
                    <a:pt x="29" y="55"/>
                    <a:pt x="31" y="55"/>
                    <a:pt x="33" y="53"/>
                  </a:cubicBezTo>
                  <a:cubicBezTo>
                    <a:pt x="67" y="27"/>
                    <a:pt x="67" y="27"/>
                    <a:pt x="67" y="27"/>
                  </a:cubicBezTo>
                  <a:cubicBezTo>
                    <a:pt x="71" y="24"/>
                    <a:pt x="71" y="18"/>
                    <a:pt x="69" y="15"/>
                  </a:cubicBezTo>
                  <a:cubicBezTo>
                    <a:pt x="66" y="11"/>
                    <a:pt x="60" y="10"/>
                    <a:pt x="56" y="13"/>
                  </a:cubicBezTo>
                  <a:lnTo>
                    <a:pt x="30"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7" name="Freeform 19"/>
            <p:cNvSpPr>
              <a:spLocks/>
            </p:cNvSpPr>
            <p:nvPr/>
          </p:nvSpPr>
          <p:spPr bwMode="black">
            <a:xfrm>
              <a:off x="8953500" y="3958166"/>
              <a:ext cx="90488" cy="165100"/>
            </a:xfrm>
            <a:custGeom>
              <a:avLst/>
              <a:gdLst>
                <a:gd name="T0" fmla="*/ 24 w 24"/>
                <a:gd name="T1" fmla="*/ 27 h 44"/>
                <a:gd name="T2" fmla="*/ 24 w 24"/>
                <a:gd name="T3" fmla="*/ 17 h 44"/>
                <a:gd name="T4" fmla="*/ 24 w 24"/>
                <a:gd name="T5" fmla="*/ 16 h 44"/>
                <a:gd name="T6" fmla="*/ 0 w 24"/>
                <a:gd name="T7" fmla="*/ 0 h 44"/>
                <a:gd name="T8" fmla="*/ 0 w 24"/>
                <a:gd name="T9" fmla="*/ 44 h 44"/>
                <a:gd name="T10" fmla="*/ 24 w 24"/>
                <a:gd name="T11" fmla="*/ 28 h 44"/>
                <a:gd name="T12" fmla="*/ 24 w 24"/>
                <a:gd name="T13" fmla="*/ 27 h 44"/>
              </a:gdLst>
              <a:ahLst/>
              <a:cxnLst>
                <a:cxn ang="0">
                  <a:pos x="T0" y="T1"/>
                </a:cxn>
                <a:cxn ang="0">
                  <a:pos x="T2" y="T3"/>
                </a:cxn>
                <a:cxn ang="0">
                  <a:pos x="T4" y="T5"/>
                </a:cxn>
                <a:cxn ang="0">
                  <a:pos x="T6" y="T7"/>
                </a:cxn>
                <a:cxn ang="0">
                  <a:pos x="T8" y="T9"/>
                </a:cxn>
                <a:cxn ang="0">
                  <a:pos x="T10" y="T11"/>
                </a:cxn>
                <a:cxn ang="0">
                  <a:pos x="T12" y="T13"/>
                </a:cxn>
              </a:cxnLst>
              <a:rect l="0" t="0" r="r" b="b"/>
              <a:pathLst>
                <a:path w="24" h="44">
                  <a:moveTo>
                    <a:pt x="24" y="27"/>
                  </a:moveTo>
                  <a:cubicBezTo>
                    <a:pt x="24" y="17"/>
                    <a:pt x="24" y="17"/>
                    <a:pt x="24" y="17"/>
                  </a:cubicBezTo>
                  <a:cubicBezTo>
                    <a:pt x="24" y="16"/>
                    <a:pt x="24" y="16"/>
                    <a:pt x="24" y="16"/>
                  </a:cubicBezTo>
                  <a:cubicBezTo>
                    <a:pt x="0" y="0"/>
                    <a:pt x="0" y="0"/>
                    <a:pt x="0" y="0"/>
                  </a:cubicBezTo>
                  <a:cubicBezTo>
                    <a:pt x="0" y="44"/>
                    <a:pt x="0" y="44"/>
                    <a:pt x="0" y="44"/>
                  </a:cubicBezTo>
                  <a:cubicBezTo>
                    <a:pt x="24" y="28"/>
                    <a:pt x="24" y="28"/>
                    <a:pt x="24" y="28"/>
                  </a:cubicBezTo>
                  <a:cubicBezTo>
                    <a:pt x="24" y="27"/>
                    <a:pt x="24" y="27"/>
                    <a:pt x="24"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8" name="Freeform 20"/>
            <p:cNvSpPr>
              <a:spLocks/>
            </p:cNvSpPr>
            <p:nvPr/>
          </p:nvSpPr>
          <p:spPr bwMode="black">
            <a:xfrm>
              <a:off x="9055100" y="4010553"/>
              <a:ext cx="68263" cy="60325"/>
            </a:xfrm>
            <a:custGeom>
              <a:avLst/>
              <a:gdLst>
                <a:gd name="T0" fmla="*/ 3 w 18"/>
                <a:gd name="T1" fmla="*/ 16 h 16"/>
                <a:gd name="T2" fmla="*/ 15 w 18"/>
                <a:gd name="T3" fmla="*/ 16 h 16"/>
                <a:gd name="T4" fmla="*/ 18 w 18"/>
                <a:gd name="T5" fmla="*/ 13 h 16"/>
                <a:gd name="T6" fmla="*/ 18 w 18"/>
                <a:gd name="T7" fmla="*/ 3 h 16"/>
                <a:gd name="T8" fmla="*/ 15 w 18"/>
                <a:gd name="T9" fmla="*/ 0 h 16"/>
                <a:gd name="T10" fmla="*/ 3 w 18"/>
                <a:gd name="T11" fmla="*/ 0 h 16"/>
                <a:gd name="T12" fmla="*/ 0 w 18"/>
                <a:gd name="T13" fmla="*/ 3 h 16"/>
                <a:gd name="T14" fmla="*/ 0 w 18"/>
                <a:gd name="T15" fmla="*/ 13 h 16"/>
                <a:gd name="T16" fmla="*/ 3 w 18"/>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6">
                  <a:moveTo>
                    <a:pt x="3" y="16"/>
                  </a:moveTo>
                  <a:cubicBezTo>
                    <a:pt x="15" y="16"/>
                    <a:pt x="15" y="16"/>
                    <a:pt x="15" y="16"/>
                  </a:cubicBezTo>
                  <a:cubicBezTo>
                    <a:pt x="17" y="16"/>
                    <a:pt x="18" y="15"/>
                    <a:pt x="18" y="13"/>
                  </a:cubicBezTo>
                  <a:cubicBezTo>
                    <a:pt x="18" y="3"/>
                    <a:pt x="18" y="3"/>
                    <a:pt x="18" y="3"/>
                  </a:cubicBezTo>
                  <a:cubicBezTo>
                    <a:pt x="18" y="1"/>
                    <a:pt x="17" y="0"/>
                    <a:pt x="15" y="0"/>
                  </a:cubicBezTo>
                  <a:cubicBezTo>
                    <a:pt x="3" y="0"/>
                    <a:pt x="3" y="0"/>
                    <a:pt x="3" y="0"/>
                  </a:cubicBezTo>
                  <a:cubicBezTo>
                    <a:pt x="1" y="0"/>
                    <a:pt x="0" y="1"/>
                    <a:pt x="0" y="3"/>
                  </a:cubicBezTo>
                  <a:cubicBezTo>
                    <a:pt x="0" y="13"/>
                    <a:pt x="0" y="13"/>
                    <a:pt x="0" y="13"/>
                  </a:cubicBezTo>
                  <a:cubicBezTo>
                    <a:pt x="0" y="15"/>
                    <a:pt x="1" y="16"/>
                    <a:pt x="3"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9" name="Freeform 21"/>
            <p:cNvSpPr>
              <a:spLocks/>
            </p:cNvSpPr>
            <p:nvPr/>
          </p:nvSpPr>
          <p:spPr bwMode="black">
            <a:xfrm>
              <a:off x="8920162" y="3943878"/>
              <a:ext cx="19050" cy="195263"/>
            </a:xfrm>
            <a:custGeom>
              <a:avLst/>
              <a:gdLst>
                <a:gd name="T0" fmla="*/ 3 w 5"/>
                <a:gd name="T1" fmla="*/ 0 h 52"/>
                <a:gd name="T2" fmla="*/ 2 w 5"/>
                <a:gd name="T3" fmla="*/ 0 h 52"/>
                <a:gd name="T4" fmla="*/ 0 w 5"/>
                <a:gd name="T5" fmla="*/ 2 h 52"/>
                <a:gd name="T6" fmla="*/ 0 w 5"/>
                <a:gd name="T7" fmla="*/ 50 h 52"/>
                <a:gd name="T8" fmla="*/ 2 w 5"/>
                <a:gd name="T9" fmla="*/ 52 h 52"/>
                <a:gd name="T10" fmla="*/ 3 w 5"/>
                <a:gd name="T11" fmla="*/ 52 h 52"/>
                <a:gd name="T12" fmla="*/ 5 w 5"/>
                <a:gd name="T13" fmla="*/ 50 h 52"/>
                <a:gd name="T14" fmla="*/ 5 w 5"/>
                <a:gd name="T15" fmla="*/ 2 h 52"/>
                <a:gd name="T16" fmla="*/ 3 w 5"/>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2">
                  <a:moveTo>
                    <a:pt x="3" y="0"/>
                  </a:moveTo>
                  <a:cubicBezTo>
                    <a:pt x="2" y="0"/>
                    <a:pt x="2" y="0"/>
                    <a:pt x="2" y="0"/>
                  </a:cubicBezTo>
                  <a:cubicBezTo>
                    <a:pt x="1" y="0"/>
                    <a:pt x="0" y="1"/>
                    <a:pt x="0" y="2"/>
                  </a:cubicBezTo>
                  <a:cubicBezTo>
                    <a:pt x="0" y="50"/>
                    <a:pt x="0" y="50"/>
                    <a:pt x="0" y="50"/>
                  </a:cubicBezTo>
                  <a:cubicBezTo>
                    <a:pt x="0" y="51"/>
                    <a:pt x="1" y="52"/>
                    <a:pt x="2" y="52"/>
                  </a:cubicBezTo>
                  <a:cubicBezTo>
                    <a:pt x="3" y="52"/>
                    <a:pt x="3" y="52"/>
                    <a:pt x="3" y="52"/>
                  </a:cubicBezTo>
                  <a:cubicBezTo>
                    <a:pt x="4" y="52"/>
                    <a:pt x="5" y="51"/>
                    <a:pt x="5" y="50"/>
                  </a:cubicBezTo>
                  <a:cubicBezTo>
                    <a:pt x="5" y="2"/>
                    <a:pt x="5" y="2"/>
                    <a:pt x="5" y="2"/>
                  </a:cubicBezTo>
                  <a:cubicBezTo>
                    <a:pt x="5" y="1"/>
                    <a:pt x="4"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4131968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1+#ppt_w/2"/>
                                          </p:val>
                                        </p:tav>
                                        <p:tav tm="100000">
                                          <p:val>
                                            <p:strVal val="#ppt_x"/>
                                          </p:val>
                                        </p:tav>
                                      </p:tavLst>
                                    </p:anim>
                                    <p:anim calcmode="lin" valueType="num">
                                      <p:cBhvr additive="base">
                                        <p:cTn id="12" dur="500" fill="hold"/>
                                        <p:tgtEl>
                                          <p:spTgt spid="20"/>
                                        </p:tgtEl>
                                        <p:attrNameLst>
                                          <p:attrName>ppt_y</p:attrName>
                                        </p:attrNameLst>
                                      </p:cBhvr>
                                      <p:tavLst>
                                        <p:tav tm="0">
                                          <p:val>
                                            <p:strVal val="#ppt_y"/>
                                          </p:val>
                                        </p:tav>
                                        <p:tav tm="100000">
                                          <p:val>
                                            <p:strVal val="#ppt_y"/>
                                          </p:val>
                                        </p:tav>
                                      </p:tavLst>
                                    </p:anim>
                                  </p:childTnLst>
                                </p:cTn>
                              </p:par>
                              <p:par>
                                <p:cTn id="13" presetID="2" presetClass="entr" presetSubtype="2" decel="100000" fill="hold" nodeType="withEffect">
                                  <p:stCondLst>
                                    <p:cond delay="50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1+#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8"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5635487" y="1695450"/>
            <a:ext cx="6040576" cy="408912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59237559"/>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7681"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title"/>
          </p:nvPr>
        </p:nvSpPr>
        <p:spPr/>
        <p:txBody>
          <a:bodyPr/>
          <a:lstStyle/>
          <a:p>
            <a:endParaRPr lang="en-US" dirty="0"/>
          </a:p>
        </p:txBody>
      </p:sp>
      <p:sp>
        <p:nvSpPr>
          <p:cNvPr id="5" name="Subtitle 4"/>
          <p:cNvSpPr>
            <a:spLocks noGrp="1"/>
          </p:cNvSpPr>
          <p:nvPr>
            <p:ph type="body" sz="quarter" idx="10"/>
          </p:nvPr>
        </p:nvSpPr>
        <p:spPr>
          <a:xfrm>
            <a:off x="519112" y="2620882"/>
            <a:ext cx="5116375" cy="1666610"/>
          </a:xfrm>
        </p:spPr>
        <p:txBody>
          <a:bodyPr/>
          <a:lstStyle/>
          <a:p>
            <a:r>
              <a:rPr lang="en-US" dirty="0"/>
              <a:t>WCF Web APIs in </a:t>
            </a:r>
            <a:br>
              <a:rPr lang="en-US" dirty="0"/>
            </a:br>
            <a:r>
              <a:rPr lang="en-US" dirty="0"/>
              <a:t>Windows </a:t>
            </a:r>
            <a:r>
              <a:rPr lang="en-US" dirty="0" smtClean="0"/>
              <a:t>Azure</a:t>
            </a:r>
            <a:endParaRPr lang="en-US" dirty="0"/>
          </a:p>
          <a:p>
            <a:r>
              <a:rPr lang="en-US" sz="3200" dirty="0" smtClean="0"/>
              <a:t>Reach any device</a:t>
            </a:r>
            <a:endParaRPr lang="en-US" sz="3200" dirty="0"/>
          </a:p>
        </p:txBody>
      </p:sp>
      <p:sp>
        <p:nvSpPr>
          <p:cNvPr id="12" name="Freeform 89"/>
          <p:cNvSpPr>
            <a:spLocks noEditPoints="1"/>
          </p:cNvSpPr>
          <p:nvPr/>
        </p:nvSpPr>
        <p:spPr bwMode="black">
          <a:xfrm>
            <a:off x="6917255" y="2620882"/>
            <a:ext cx="3477041" cy="2238261"/>
          </a:xfrm>
          <a:custGeom>
            <a:avLst/>
            <a:gdLst>
              <a:gd name="T0" fmla="*/ 350 w 3153"/>
              <a:gd name="T1" fmla="*/ 935 h 2031"/>
              <a:gd name="T2" fmla="*/ 788 w 3153"/>
              <a:gd name="T3" fmla="*/ 0 h 2031"/>
              <a:gd name="T4" fmla="*/ 2918 w 3153"/>
              <a:gd name="T5" fmla="*/ 1882 h 2031"/>
              <a:gd name="T6" fmla="*/ 2403 w 3153"/>
              <a:gd name="T7" fmla="*/ 1493 h 2031"/>
              <a:gd name="T8" fmla="*/ 2244 w 3153"/>
              <a:gd name="T9" fmla="*/ 1424 h 2031"/>
              <a:gd name="T10" fmla="*/ 2391 w 3153"/>
              <a:gd name="T11" fmla="*/ 1458 h 2031"/>
              <a:gd name="T12" fmla="*/ 1437 w 3153"/>
              <a:gd name="T13" fmla="*/ 1486 h 2031"/>
              <a:gd name="T14" fmla="*/ 1460 w 3153"/>
              <a:gd name="T15" fmla="*/ 1427 h 2031"/>
              <a:gd name="T16" fmla="*/ 1588 w 3153"/>
              <a:gd name="T17" fmla="*/ 1440 h 2031"/>
              <a:gd name="T18" fmla="*/ 1563 w 3153"/>
              <a:gd name="T19" fmla="*/ 1636 h 2031"/>
              <a:gd name="T20" fmla="*/ 1421 w 3153"/>
              <a:gd name="T21" fmla="*/ 1612 h 2031"/>
              <a:gd name="T22" fmla="*/ 1170 w 3153"/>
              <a:gd name="T23" fmla="*/ 1604 h 2031"/>
              <a:gd name="T24" fmla="*/ 1340 w 3153"/>
              <a:gd name="T25" fmla="*/ 1589 h 2031"/>
              <a:gd name="T26" fmla="*/ 1175 w 3153"/>
              <a:gd name="T27" fmla="*/ 1631 h 2031"/>
              <a:gd name="T28" fmla="*/ 1228 w 3153"/>
              <a:gd name="T29" fmla="*/ 1433 h 2031"/>
              <a:gd name="T30" fmla="*/ 1366 w 3153"/>
              <a:gd name="T31" fmla="*/ 1441 h 2031"/>
              <a:gd name="T32" fmla="*/ 916 w 3153"/>
              <a:gd name="T33" fmla="*/ 1607 h 2031"/>
              <a:gd name="T34" fmla="*/ 1099 w 3153"/>
              <a:gd name="T35" fmla="*/ 1564 h 2031"/>
              <a:gd name="T36" fmla="*/ 911 w 3153"/>
              <a:gd name="T37" fmla="*/ 1624 h 2031"/>
              <a:gd name="T38" fmla="*/ 832 w 3153"/>
              <a:gd name="T39" fmla="*/ 1503 h 2031"/>
              <a:gd name="T40" fmla="*/ 922 w 3153"/>
              <a:gd name="T41" fmla="*/ 1437 h 2031"/>
              <a:gd name="T42" fmla="*/ 999 w 3153"/>
              <a:gd name="T43" fmla="*/ 1440 h 2031"/>
              <a:gd name="T44" fmla="*/ 1143 w 3153"/>
              <a:gd name="T45" fmla="*/ 1436 h 2031"/>
              <a:gd name="T46" fmla="*/ 1113 w 3153"/>
              <a:gd name="T47" fmla="*/ 1496 h 2031"/>
              <a:gd name="T48" fmla="*/ 692 w 3153"/>
              <a:gd name="T49" fmla="*/ 1804 h 2031"/>
              <a:gd name="T50" fmla="*/ 574 w 3153"/>
              <a:gd name="T51" fmla="*/ 1739 h 2031"/>
              <a:gd name="T52" fmla="*/ 656 w 3153"/>
              <a:gd name="T53" fmla="*/ 1687 h 2031"/>
              <a:gd name="T54" fmla="*/ 823 w 3153"/>
              <a:gd name="T55" fmla="*/ 1619 h 2031"/>
              <a:gd name="T56" fmla="*/ 669 w 3153"/>
              <a:gd name="T57" fmla="*/ 1638 h 2031"/>
              <a:gd name="T58" fmla="*/ 713 w 3153"/>
              <a:gd name="T59" fmla="*/ 1551 h 2031"/>
              <a:gd name="T60" fmla="*/ 828 w 3153"/>
              <a:gd name="T61" fmla="*/ 1613 h 2031"/>
              <a:gd name="T62" fmla="*/ 1570 w 3153"/>
              <a:gd name="T63" fmla="*/ 1798 h 2031"/>
              <a:gd name="T64" fmla="*/ 850 w 3153"/>
              <a:gd name="T65" fmla="*/ 1803 h 2031"/>
              <a:gd name="T66" fmla="*/ 882 w 3153"/>
              <a:gd name="T67" fmla="*/ 1698 h 2031"/>
              <a:gd name="T68" fmla="*/ 1563 w 3153"/>
              <a:gd name="T69" fmla="*/ 1687 h 2031"/>
              <a:gd name="T70" fmla="*/ 1670 w 3153"/>
              <a:gd name="T71" fmla="*/ 1489 h 2031"/>
              <a:gd name="T72" fmla="*/ 1693 w 3153"/>
              <a:gd name="T73" fmla="*/ 1424 h 2031"/>
              <a:gd name="T74" fmla="*/ 1793 w 3153"/>
              <a:gd name="T75" fmla="*/ 1500 h 2031"/>
              <a:gd name="T76" fmla="*/ 1675 w 3153"/>
              <a:gd name="T77" fmla="*/ 1612 h 2031"/>
              <a:gd name="T78" fmla="*/ 1843 w 3153"/>
              <a:gd name="T79" fmla="*/ 1621 h 2031"/>
              <a:gd name="T80" fmla="*/ 1804 w 3153"/>
              <a:gd name="T81" fmla="*/ 1637 h 2031"/>
              <a:gd name="T82" fmla="*/ 1866 w 3153"/>
              <a:gd name="T83" fmla="*/ 1793 h 2031"/>
              <a:gd name="T84" fmla="*/ 1690 w 3153"/>
              <a:gd name="T85" fmla="*/ 1778 h 2031"/>
              <a:gd name="T86" fmla="*/ 1686 w 3153"/>
              <a:gd name="T87" fmla="*/ 1702 h 2031"/>
              <a:gd name="T88" fmla="*/ 1724 w 3153"/>
              <a:gd name="T89" fmla="*/ 1685 h 2031"/>
              <a:gd name="T90" fmla="*/ 1843 w 3153"/>
              <a:gd name="T91" fmla="*/ 1691 h 2031"/>
              <a:gd name="T92" fmla="*/ 2009 w 3153"/>
              <a:gd name="T93" fmla="*/ 1439 h 2031"/>
              <a:gd name="T94" fmla="*/ 2140 w 3153"/>
              <a:gd name="T95" fmla="*/ 1428 h 2031"/>
              <a:gd name="T96" fmla="*/ 2161 w 3153"/>
              <a:gd name="T97" fmla="*/ 1499 h 2031"/>
              <a:gd name="T98" fmla="*/ 2064 w 3153"/>
              <a:gd name="T99" fmla="*/ 1588 h 2031"/>
              <a:gd name="T100" fmla="*/ 2218 w 3153"/>
              <a:gd name="T101" fmla="*/ 1565 h 2031"/>
              <a:gd name="T102" fmla="*/ 2225 w 3153"/>
              <a:gd name="T103" fmla="*/ 1634 h 2031"/>
              <a:gd name="T104" fmla="*/ 2319 w 3153"/>
              <a:gd name="T105" fmla="*/ 1790 h 2031"/>
              <a:gd name="T106" fmla="*/ 2131 w 3153"/>
              <a:gd name="T107" fmla="*/ 1770 h 2031"/>
              <a:gd name="T108" fmla="*/ 2145 w 3153"/>
              <a:gd name="T109" fmla="*/ 1683 h 2031"/>
              <a:gd name="T110" fmla="*/ 2340 w 3153"/>
              <a:gd name="T111" fmla="*/ 1624 h 2031"/>
              <a:gd name="T112" fmla="*/ 2463 w 3153"/>
              <a:gd name="T113" fmla="*/ 1564 h 2031"/>
              <a:gd name="T114" fmla="*/ 2434 w 3153"/>
              <a:gd name="T115" fmla="*/ 1636 h 2031"/>
              <a:gd name="T116" fmla="*/ 2415 w 3153"/>
              <a:gd name="T117" fmla="*/ 1769 h 2031"/>
              <a:gd name="T118" fmla="*/ 2500 w 3153"/>
              <a:gd name="T119" fmla="*/ 1683 h 2031"/>
              <a:gd name="T120" fmla="*/ 2605 w 3153"/>
              <a:gd name="T121" fmla="*/ 1791 h 2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53" h="2031">
                <a:moveTo>
                  <a:pt x="448" y="830"/>
                </a:moveTo>
                <a:cubicBezTo>
                  <a:pt x="368" y="755"/>
                  <a:pt x="368" y="615"/>
                  <a:pt x="448" y="539"/>
                </a:cubicBezTo>
                <a:cubicBezTo>
                  <a:pt x="393" y="549"/>
                  <a:pt x="339" y="610"/>
                  <a:pt x="339" y="685"/>
                </a:cubicBezTo>
                <a:cubicBezTo>
                  <a:pt x="339" y="759"/>
                  <a:pt x="393" y="820"/>
                  <a:pt x="448" y="830"/>
                </a:cubicBezTo>
                <a:close/>
                <a:moveTo>
                  <a:pt x="2814" y="685"/>
                </a:moveTo>
                <a:cubicBezTo>
                  <a:pt x="2815" y="610"/>
                  <a:pt x="2761" y="549"/>
                  <a:pt x="2706" y="539"/>
                </a:cubicBezTo>
                <a:cubicBezTo>
                  <a:pt x="2786" y="615"/>
                  <a:pt x="2786" y="755"/>
                  <a:pt x="2706" y="830"/>
                </a:cubicBezTo>
                <a:cubicBezTo>
                  <a:pt x="2761" y="820"/>
                  <a:pt x="2815" y="759"/>
                  <a:pt x="2814" y="685"/>
                </a:cubicBezTo>
                <a:close/>
                <a:moveTo>
                  <a:pt x="2804" y="935"/>
                </a:moveTo>
                <a:cubicBezTo>
                  <a:pt x="2886" y="904"/>
                  <a:pt x="2970" y="808"/>
                  <a:pt x="2969" y="685"/>
                </a:cubicBezTo>
                <a:cubicBezTo>
                  <a:pt x="2970" y="561"/>
                  <a:pt x="2886" y="465"/>
                  <a:pt x="2804" y="434"/>
                </a:cubicBezTo>
                <a:cubicBezTo>
                  <a:pt x="2871" y="501"/>
                  <a:pt x="2915" y="591"/>
                  <a:pt x="2914" y="685"/>
                </a:cubicBezTo>
                <a:cubicBezTo>
                  <a:pt x="2915" y="778"/>
                  <a:pt x="2871" y="868"/>
                  <a:pt x="2804" y="935"/>
                </a:cubicBezTo>
                <a:close/>
                <a:moveTo>
                  <a:pt x="350" y="935"/>
                </a:moveTo>
                <a:cubicBezTo>
                  <a:pt x="282" y="868"/>
                  <a:pt x="239" y="778"/>
                  <a:pt x="239" y="685"/>
                </a:cubicBezTo>
                <a:cubicBezTo>
                  <a:pt x="239" y="591"/>
                  <a:pt x="282" y="501"/>
                  <a:pt x="350" y="434"/>
                </a:cubicBezTo>
                <a:cubicBezTo>
                  <a:pt x="267" y="465"/>
                  <a:pt x="183" y="561"/>
                  <a:pt x="184" y="685"/>
                </a:cubicBezTo>
                <a:cubicBezTo>
                  <a:pt x="183" y="808"/>
                  <a:pt x="267" y="904"/>
                  <a:pt x="350" y="935"/>
                </a:cubicBezTo>
                <a:close/>
                <a:moveTo>
                  <a:pt x="2877" y="1804"/>
                </a:moveTo>
                <a:cubicBezTo>
                  <a:pt x="2844" y="1765"/>
                  <a:pt x="2811" y="1726"/>
                  <a:pt x="2778" y="1687"/>
                </a:cubicBezTo>
                <a:cubicBezTo>
                  <a:pt x="2705" y="1601"/>
                  <a:pt x="2633" y="1516"/>
                  <a:pt x="2560" y="1430"/>
                </a:cubicBezTo>
                <a:cubicBezTo>
                  <a:pt x="2557" y="1426"/>
                  <a:pt x="2553" y="1421"/>
                  <a:pt x="2549" y="1417"/>
                </a:cubicBezTo>
                <a:cubicBezTo>
                  <a:pt x="2534" y="1399"/>
                  <a:pt x="2511" y="1389"/>
                  <a:pt x="2489" y="1381"/>
                </a:cubicBezTo>
                <a:cubicBezTo>
                  <a:pt x="2466" y="1373"/>
                  <a:pt x="2441" y="1368"/>
                  <a:pt x="2416" y="1367"/>
                </a:cubicBezTo>
                <a:cubicBezTo>
                  <a:pt x="2503" y="1344"/>
                  <a:pt x="2567" y="1266"/>
                  <a:pt x="2567" y="1172"/>
                </a:cubicBezTo>
                <a:cubicBezTo>
                  <a:pt x="2567" y="202"/>
                  <a:pt x="2567" y="202"/>
                  <a:pt x="2567" y="202"/>
                </a:cubicBezTo>
                <a:cubicBezTo>
                  <a:pt x="2567" y="90"/>
                  <a:pt x="2476" y="0"/>
                  <a:pt x="2365" y="0"/>
                </a:cubicBezTo>
                <a:cubicBezTo>
                  <a:pt x="788" y="0"/>
                  <a:pt x="788" y="0"/>
                  <a:pt x="788" y="0"/>
                </a:cubicBezTo>
                <a:cubicBezTo>
                  <a:pt x="677" y="0"/>
                  <a:pt x="586" y="90"/>
                  <a:pt x="586" y="202"/>
                </a:cubicBezTo>
                <a:cubicBezTo>
                  <a:pt x="586" y="1172"/>
                  <a:pt x="586" y="1172"/>
                  <a:pt x="586" y="1172"/>
                </a:cubicBezTo>
                <a:cubicBezTo>
                  <a:pt x="586" y="1266"/>
                  <a:pt x="651" y="1345"/>
                  <a:pt x="738" y="1368"/>
                </a:cubicBezTo>
                <a:cubicBezTo>
                  <a:pt x="689" y="1370"/>
                  <a:pt x="633" y="1388"/>
                  <a:pt x="600" y="1426"/>
                </a:cubicBezTo>
                <a:cubicBezTo>
                  <a:pt x="575" y="1457"/>
                  <a:pt x="549" y="1487"/>
                  <a:pt x="524" y="1518"/>
                </a:cubicBezTo>
                <a:cubicBezTo>
                  <a:pt x="446" y="1610"/>
                  <a:pt x="368" y="1703"/>
                  <a:pt x="290" y="1796"/>
                </a:cubicBezTo>
                <a:cubicBezTo>
                  <a:pt x="271" y="1819"/>
                  <a:pt x="235" y="1852"/>
                  <a:pt x="235" y="1884"/>
                </a:cubicBezTo>
                <a:cubicBezTo>
                  <a:pt x="235" y="1971"/>
                  <a:pt x="235" y="1971"/>
                  <a:pt x="235" y="1971"/>
                </a:cubicBezTo>
                <a:cubicBezTo>
                  <a:pt x="236" y="1982"/>
                  <a:pt x="238" y="1993"/>
                  <a:pt x="244" y="2002"/>
                </a:cubicBezTo>
                <a:cubicBezTo>
                  <a:pt x="264" y="2030"/>
                  <a:pt x="304" y="2031"/>
                  <a:pt x="336" y="2031"/>
                </a:cubicBezTo>
                <a:cubicBezTo>
                  <a:pt x="380" y="2031"/>
                  <a:pt x="2688" y="2031"/>
                  <a:pt x="2758" y="2031"/>
                </a:cubicBezTo>
                <a:cubicBezTo>
                  <a:pt x="2792" y="2031"/>
                  <a:pt x="2831" y="2027"/>
                  <a:pt x="2865" y="2020"/>
                </a:cubicBezTo>
                <a:cubicBezTo>
                  <a:pt x="2888" y="2016"/>
                  <a:pt x="2915" y="2003"/>
                  <a:pt x="2918" y="1976"/>
                </a:cubicBezTo>
                <a:cubicBezTo>
                  <a:pt x="2918" y="1882"/>
                  <a:pt x="2918" y="1882"/>
                  <a:pt x="2918" y="1882"/>
                </a:cubicBezTo>
                <a:cubicBezTo>
                  <a:pt x="2921" y="1861"/>
                  <a:pt x="2909" y="1841"/>
                  <a:pt x="2896" y="1826"/>
                </a:cubicBezTo>
                <a:cubicBezTo>
                  <a:pt x="2889" y="1818"/>
                  <a:pt x="2883" y="1811"/>
                  <a:pt x="2877" y="1804"/>
                </a:cubicBezTo>
                <a:close/>
                <a:moveTo>
                  <a:pt x="705" y="1159"/>
                </a:moveTo>
                <a:cubicBezTo>
                  <a:pt x="705" y="215"/>
                  <a:pt x="705" y="215"/>
                  <a:pt x="705" y="215"/>
                </a:cubicBezTo>
                <a:cubicBezTo>
                  <a:pt x="705" y="157"/>
                  <a:pt x="752" y="111"/>
                  <a:pt x="809" y="111"/>
                </a:cubicBezTo>
                <a:cubicBezTo>
                  <a:pt x="2344" y="111"/>
                  <a:pt x="2344" y="111"/>
                  <a:pt x="2344" y="111"/>
                </a:cubicBezTo>
                <a:cubicBezTo>
                  <a:pt x="2401" y="111"/>
                  <a:pt x="2448" y="157"/>
                  <a:pt x="2448" y="215"/>
                </a:cubicBezTo>
                <a:cubicBezTo>
                  <a:pt x="2448" y="1159"/>
                  <a:pt x="2448" y="1159"/>
                  <a:pt x="2448" y="1159"/>
                </a:cubicBezTo>
                <a:cubicBezTo>
                  <a:pt x="2448" y="1216"/>
                  <a:pt x="2401" y="1263"/>
                  <a:pt x="2344" y="1263"/>
                </a:cubicBezTo>
                <a:cubicBezTo>
                  <a:pt x="809" y="1263"/>
                  <a:pt x="809" y="1263"/>
                  <a:pt x="809" y="1263"/>
                </a:cubicBezTo>
                <a:cubicBezTo>
                  <a:pt x="752" y="1263"/>
                  <a:pt x="705" y="1216"/>
                  <a:pt x="705" y="1159"/>
                </a:cubicBezTo>
                <a:close/>
                <a:moveTo>
                  <a:pt x="2407" y="1487"/>
                </a:moveTo>
                <a:cubicBezTo>
                  <a:pt x="2407" y="1489"/>
                  <a:pt x="2406" y="1491"/>
                  <a:pt x="2404" y="1493"/>
                </a:cubicBezTo>
                <a:cubicBezTo>
                  <a:pt x="2404" y="1493"/>
                  <a:pt x="2403" y="1493"/>
                  <a:pt x="2403" y="1493"/>
                </a:cubicBezTo>
                <a:cubicBezTo>
                  <a:pt x="2403" y="1493"/>
                  <a:pt x="2403" y="1493"/>
                  <a:pt x="2403" y="1493"/>
                </a:cubicBezTo>
                <a:cubicBezTo>
                  <a:pt x="2403" y="1494"/>
                  <a:pt x="2403" y="1494"/>
                  <a:pt x="2402" y="1494"/>
                </a:cubicBezTo>
                <a:cubicBezTo>
                  <a:pt x="2402" y="1494"/>
                  <a:pt x="2402" y="1494"/>
                  <a:pt x="2401" y="1495"/>
                </a:cubicBezTo>
                <a:cubicBezTo>
                  <a:pt x="2401" y="1495"/>
                  <a:pt x="2400" y="1495"/>
                  <a:pt x="2400" y="1496"/>
                </a:cubicBezTo>
                <a:cubicBezTo>
                  <a:pt x="2399" y="1496"/>
                  <a:pt x="2399" y="1496"/>
                  <a:pt x="2398" y="1496"/>
                </a:cubicBezTo>
                <a:cubicBezTo>
                  <a:pt x="2388" y="1501"/>
                  <a:pt x="2374" y="1500"/>
                  <a:pt x="2362" y="1500"/>
                </a:cubicBezTo>
                <a:cubicBezTo>
                  <a:pt x="2304" y="1500"/>
                  <a:pt x="2304" y="1500"/>
                  <a:pt x="2304" y="1500"/>
                </a:cubicBezTo>
                <a:cubicBezTo>
                  <a:pt x="2293" y="1500"/>
                  <a:pt x="2281" y="1498"/>
                  <a:pt x="2271" y="1493"/>
                </a:cubicBezTo>
                <a:cubicBezTo>
                  <a:pt x="2267" y="1491"/>
                  <a:pt x="2263" y="1489"/>
                  <a:pt x="2260" y="1487"/>
                </a:cubicBezTo>
                <a:cubicBezTo>
                  <a:pt x="2257" y="1484"/>
                  <a:pt x="2254" y="1482"/>
                  <a:pt x="2252" y="1479"/>
                </a:cubicBezTo>
                <a:cubicBezTo>
                  <a:pt x="2250" y="1474"/>
                  <a:pt x="2250" y="1474"/>
                  <a:pt x="2250" y="1474"/>
                </a:cubicBezTo>
                <a:cubicBezTo>
                  <a:pt x="2244" y="1463"/>
                  <a:pt x="2236" y="1453"/>
                  <a:pt x="2231" y="1441"/>
                </a:cubicBezTo>
                <a:cubicBezTo>
                  <a:pt x="2227" y="1433"/>
                  <a:pt x="2231" y="1429"/>
                  <a:pt x="2238" y="1426"/>
                </a:cubicBezTo>
                <a:cubicBezTo>
                  <a:pt x="2240" y="1425"/>
                  <a:pt x="2242" y="1424"/>
                  <a:pt x="2244" y="1424"/>
                </a:cubicBezTo>
                <a:cubicBezTo>
                  <a:pt x="2248" y="1423"/>
                  <a:pt x="2253" y="1422"/>
                  <a:pt x="2258" y="1422"/>
                </a:cubicBezTo>
                <a:cubicBezTo>
                  <a:pt x="2266" y="1422"/>
                  <a:pt x="2266" y="1422"/>
                  <a:pt x="2266" y="1422"/>
                </a:cubicBezTo>
                <a:cubicBezTo>
                  <a:pt x="2266" y="1422"/>
                  <a:pt x="2266" y="1422"/>
                  <a:pt x="2266" y="1422"/>
                </a:cubicBezTo>
                <a:cubicBezTo>
                  <a:pt x="2282" y="1422"/>
                  <a:pt x="2297" y="1422"/>
                  <a:pt x="2312" y="1422"/>
                </a:cubicBezTo>
                <a:cubicBezTo>
                  <a:pt x="2313" y="1422"/>
                  <a:pt x="2313" y="1422"/>
                  <a:pt x="2313" y="1422"/>
                </a:cubicBezTo>
                <a:cubicBezTo>
                  <a:pt x="2328" y="1422"/>
                  <a:pt x="2328" y="1422"/>
                  <a:pt x="2328" y="1422"/>
                </a:cubicBezTo>
                <a:cubicBezTo>
                  <a:pt x="2333" y="1422"/>
                  <a:pt x="2339" y="1422"/>
                  <a:pt x="2344" y="1423"/>
                </a:cubicBezTo>
                <a:cubicBezTo>
                  <a:pt x="2347" y="1424"/>
                  <a:pt x="2351" y="1425"/>
                  <a:pt x="2354" y="1426"/>
                </a:cubicBezTo>
                <a:cubicBezTo>
                  <a:pt x="2355" y="1426"/>
                  <a:pt x="2355" y="1426"/>
                  <a:pt x="2356" y="1426"/>
                </a:cubicBezTo>
                <a:cubicBezTo>
                  <a:pt x="2356" y="1427"/>
                  <a:pt x="2356" y="1427"/>
                  <a:pt x="2357" y="1427"/>
                </a:cubicBezTo>
                <a:cubicBezTo>
                  <a:pt x="2357" y="1427"/>
                  <a:pt x="2358" y="1427"/>
                  <a:pt x="2358" y="1427"/>
                </a:cubicBezTo>
                <a:cubicBezTo>
                  <a:pt x="2363" y="1429"/>
                  <a:pt x="2367" y="1431"/>
                  <a:pt x="2371" y="1433"/>
                </a:cubicBezTo>
                <a:cubicBezTo>
                  <a:pt x="2374" y="1436"/>
                  <a:pt x="2377" y="1438"/>
                  <a:pt x="2379" y="1441"/>
                </a:cubicBezTo>
                <a:cubicBezTo>
                  <a:pt x="2391" y="1458"/>
                  <a:pt x="2391" y="1458"/>
                  <a:pt x="2391" y="1458"/>
                </a:cubicBezTo>
                <a:cubicBezTo>
                  <a:pt x="2394" y="1463"/>
                  <a:pt x="2401" y="1471"/>
                  <a:pt x="2404" y="1478"/>
                </a:cubicBezTo>
                <a:cubicBezTo>
                  <a:pt x="2404" y="1478"/>
                  <a:pt x="2404" y="1478"/>
                  <a:pt x="2404" y="1478"/>
                </a:cubicBezTo>
                <a:cubicBezTo>
                  <a:pt x="2406" y="1481"/>
                  <a:pt x="2407" y="1484"/>
                  <a:pt x="2407" y="1487"/>
                </a:cubicBezTo>
                <a:close/>
                <a:moveTo>
                  <a:pt x="1589" y="1480"/>
                </a:moveTo>
                <a:cubicBezTo>
                  <a:pt x="1589" y="1483"/>
                  <a:pt x="1588" y="1485"/>
                  <a:pt x="1587" y="1487"/>
                </a:cubicBezTo>
                <a:cubicBezTo>
                  <a:pt x="1576" y="1507"/>
                  <a:pt x="1525" y="1502"/>
                  <a:pt x="1507" y="1502"/>
                </a:cubicBezTo>
                <a:cubicBezTo>
                  <a:pt x="1496" y="1502"/>
                  <a:pt x="1485" y="1502"/>
                  <a:pt x="1474" y="1502"/>
                </a:cubicBezTo>
                <a:cubicBezTo>
                  <a:pt x="1464" y="1502"/>
                  <a:pt x="1451" y="1500"/>
                  <a:pt x="1442" y="1493"/>
                </a:cubicBezTo>
                <a:cubicBezTo>
                  <a:pt x="1442" y="1493"/>
                  <a:pt x="1441" y="1492"/>
                  <a:pt x="1441" y="1492"/>
                </a:cubicBezTo>
                <a:cubicBezTo>
                  <a:pt x="1441" y="1492"/>
                  <a:pt x="1440" y="1491"/>
                  <a:pt x="1440" y="1491"/>
                </a:cubicBezTo>
                <a:cubicBezTo>
                  <a:pt x="1439" y="1490"/>
                  <a:pt x="1439" y="1490"/>
                  <a:pt x="1439" y="1489"/>
                </a:cubicBezTo>
                <a:cubicBezTo>
                  <a:pt x="1439" y="1489"/>
                  <a:pt x="1439" y="1489"/>
                  <a:pt x="1438" y="1489"/>
                </a:cubicBezTo>
                <a:cubicBezTo>
                  <a:pt x="1438" y="1489"/>
                  <a:pt x="1438" y="1489"/>
                  <a:pt x="1438" y="1489"/>
                </a:cubicBezTo>
                <a:cubicBezTo>
                  <a:pt x="1438" y="1488"/>
                  <a:pt x="1437" y="1487"/>
                  <a:pt x="1437" y="1486"/>
                </a:cubicBezTo>
                <a:cubicBezTo>
                  <a:pt x="1436" y="1484"/>
                  <a:pt x="1436" y="1483"/>
                  <a:pt x="1436" y="1481"/>
                </a:cubicBezTo>
                <a:cubicBezTo>
                  <a:pt x="1436" y="1479"/>
                  <a:pt x="1436" y="1479"/>
                  <a:pt x="1436" y="1479"/>
                </a:cubicBezTo>
                <a:cubicBezTo>
                  <a:pt x="1437" y="1477"/>
                  <a:pt x="1437" y="1474"/>
                  <a:pt x="1437" y="1472"/>
                </a:cubicBezTo>
                <a:cubicBezTo>
                  <a:pt x="1437" y="1471"/>
                  <a:pt x="1437" y="1471"/>
                  <a:pt x="1437" y="1471"/>
                </a:cubicBezTo>
                <a:cubicBezTo>
                  <a:pt x="1438" y="1463"/>
                  <a:pt x="1438" y="1454"/>
                  <a:pt x="1440" y="1446"/>
                </a:cubicBezTo>
                <a:cubicBezTo>
                  <a:pt x="1440" y="1443"/>
                  <a:pt x="1440" y="1443"/>
                  <a:pt x="1440" y="1443"/>
                </a:cubicBezTo>
                <a:cubicBezTo>
                  <a:pt x="1441" y="1441"/>
                  <a:pt x="1442" y="1438"/>
                  <a:pt x="1444" y="1436"/>
                </a:cubicBezTo>
                <a:cubicBezTo>
                  <a:pt x="1446" y="1434"/>
                  <a:pt x="1448" y="1433"/>
                  <a:pt x="1450" y="1431"/>
                </a:cubicBezTo>
                <a:cubicBezTo>
                  <a:pt x="1450" y="1431"/>
                  <a:pt x="1450" y="1431"/>
                  <a:pt x="1450" y="1431"/>
                </a:cubicBezTo>
                <a:cubicBezTo>
                  <a:pt x="1451" y="1431"/>
                  <a:pt x="1451" y="1430"/>
                  <a:pt x="1452" y="1430"/>
                </a:cubicBezTo>
                <a:cubicBezTo>
                  <a:pt x="1452" y="1430"/>
                  <a:pt x="1453" y="1430"/>
                  <a:pt x="1453" y="1429"/>
                </a:cubicBezTo>
                <a:cubicBezTo>
                  <a:pt x="1453" y="1429"/>
                  <a:pt x="1454" y="1429"/>
                  <a:pt x="1454" y="1429"/>
                </a:cubicBezTo>
                <a:cubicBezTo>
                  <a:pt x="1455" y="1428"/>
                  <a:pt x="1457" y="1428"/>
                  <a:pt x="1458" y="1427"/>
                </a:cubicBezTo>
                <a:cubicBezTo>
                  <a:pt x="1459" y="1427"/>
                  <a:pt x="1459" y="1427"/>
                  <a:pt x="1460" y="1427"/>
                </a:cubicBezTo>
                <a:cubicBezTo>
                  <a:pt x="1461" y="1426"/>
                  <a:pt x="1463" y="1426"/>
                  <a:pt x="1464" y="1426"/>
                </a:cubicBezTo>
                <a:cubicBezTo>
                  <a:pt x="1465" y="1426"/>
                  <a:pt x="1465" y="1425"/>
                  <a:pt x="1466" y="1425"/>
                </a:cubicBezTo>
                <a:cubicBezTo>
                  <a:pt x="1466" y="1425"/>
                  <a:pt x="1466" y="1425"/>
                  <a:pt x="1466" y="1425"/>
                </a:cubicBezTo>
                <a:cubicBezTo>
                  <a:pt x="1467" y="1425"/>
                  <a:pt x="1468" y="1425"/>
                  <a:pt x="1468" y="1425"/>
                </a:cubicBezTo>
                <a:cubicBezTo>
                  <a:pt x="1472" y="1424"/>
                  <a:pt x="1476" y="1424"/>
                  <a:pt x="1480" y="1424"/>
                </a:cubicBezTo>
                <a:cubicBezTo>
                  <a:pt x="1483" y="1424"/>
                  <a:pt x="1483" y="1424"/>
                  <a:pt x="1483" y="1424"/>
                </a:cubicBezTo>
                <a:cubicBezTo>
                  <a:pt x="1487" y="1424"/>
                  <a:pt x="1492" y="1424"/>
                  <a:pt x="1496" y="1424"/>
                </a:cubicBezTo>
                <a:cubicBezTo>
                  <a:pt x="1550" y="1424"/>
                  <a:pt x="1550" y="1424"/>
                  <a:pt x="1550" y="1424"/>
                </a:cubicBezTo>
                <a:cubicBezTo>
                  <a:pt x="1551" y="1424"/>
                  <a:pt x="1552" y="1424"/>
                  <a:pt x="1554" y="1424"/>
                </a:cubicBezTo>
                <a:cubicBezTo>
                  <a:pt x="1554" y="1424"/>
                  <a:pt x="1555" y="1424"/>
                  <a:pt x="1555" y="1424"/>
                </a:cubicBezTo>
                <a:cubicBezTo>
                  <a:pt x="1556" y="1424"/>
                  <a:pt x="1558" y="1424"/>
                  <a:pt x="1559" y="1424"/>
                </a:cubicBezTo>
                <a:cubicBezTo>
                  <a:pt x="1570" y="1425"/>
                  <a:pt x="1582" y="1428"/>
                  <a:pt x="1586" y="1438"/>
                </a:cubicBezTo>
                <a:cubicBezTo>
                  <a:pt x="1587" y="1438"/>
                  <a:pt x="1587" y="1439"/>
                  <a:pt x="1587" y="1440"/>
                </a:cubicBezTo>
                <a:cubicBezTo>
                  <a:pt x="1588" y="1440"/>
                  <a:pt x="1588" y="1440"/>
                  <a:pt x="1588" y="1440"/>
                </a:cubicBezTo>
                <a:cubicBezTo>
                  <a:pt x="1591" y="1452"/>
                  <a:pt x="1588" y="1466"/>
                  <a:pt x="1589" y="1478"/>
                </a:cubicBezTo>
                <a:lnTo>
                  <a:pt x="1589" y="1480"/>
                </a:lnTo>
                <a:close/>
                <a:moveTo>
                  <a:pt x="1511" y="1543"/>
                </a:moveTo>
                <a:cubicBezTo>
                  <a:pt x="1531" y="1543"/>
                  <a:pt x="1577" y="1537"/>
                  <a:pt x="1588" y="1559"/>
                </a:cubicBezTo>
                <a:cubicBezTo>
                  <a:pt x="1589" y="1561"/>
                  <a:pt x="1590" y="1563"/>
                  <a:pt x="1590" y="1566"/>
                </a:cubicBezTo>
                <a:cubicBezTo>
                  <a:pt x="1590" y="1589"/>
                  <a:pt x="1590" y="1589"/>
                  <a:pt x="1590" y="1589"/>
                </a:cubicBezTo>
                <a:cubicBezTo>
                  <a:pt x="1590" y="1595"/>
                  <a:pt x="1590" y="1602"/>
                  <a:pt x="1590" y="1609"/>
                </a:cubicBezTo>
                <a:cubicBezTo>
                  <a:pt x="1590" y="1609"/>
                  <a:pt x="1590" y="1609"/>
                  <a:pt x="1590" y="1609"/>
                </a:cubicBezTo>
                <a:cubicBezTo>
                  <a:pt x="1590" y="1612"/>
                  <a:pt x="1590" y="1612"/>
                  <a:pt x="1590" y="1612"/>
                </a:cubicBezTo>
                <a:cubicBezTo>
                  <a:pt x="1590" y="1615"/>
                  <a:pt x="1589" y="1619"/>
                  <a:pt x="1587" y="1622"/>
                </a:cubicBezTo>
                <a:cubicBezTo>
                  <a:pt x="1587" y="1622"/>
                  <a:pt x="1586" y="1623"/>
                  <a:pt x="1586" y="1623"/>
                </a:cubicBezTo>
                <a:cubicBezTo>
                  <a:pt x="1585" y="1624"/>
                  <a:pt x="1584" y="1625"/>
                  <a:pt x="1583" y="1626"/>
                </a:cubicBezTo>
                <a:cubicBezTo>
                  <a:pt x="1583" y="1626"/>
                  <a:pt x="1583" y="1626"/>
                  <a:pt x="1583" y="1626"/>
                </a:cubicBezTo>
                <a:cubicBezTo>
                  <a:pt x="1578" y="1631"/>
                  <a:pt x="1571" y="1634"/>
                  <a:pt x="1563" y="1636"/>
                </a:cubicBezTo>
                <a:cubicBezTo>
                  <a:pt x="1563" y="1636"/>
                  <a:pt x="1563" y="1636"/>
                  <a:pt x="1563" y="1636"/>
                </a:cubicBezTo>
                <a:cubicBezTo>
                  <a:pt x="1563" y="1636"/>
                  <a:pt x="1563" y="1636"/>
                  <a:pt x="1563" y="1636"/>
                </a:cubicBezTo>
                <a:cubicBezTo>
                  <a:pt x="1560" y="1637"/>
                  <a:pt x="1558" y="1637"/>
                  <a:pt x="1556" y="1637"/>
                </a:cubicBezTo>
                <a:cubicBezTo>
                  <a:pt x="1555" y="1637"/>
                  <a:pt x="1554" y="1637"/>
                  <a:pt x="1554" y="1638"/>
                </a:cubicBezTo>
                <a:cubicBezTo>
                  <a:pt x="1551" y="1638"/>
                  <a:pt x="1548" y="1638"/>
                  <a:pt x="1546" y="1638"/>
                </a:cubicBezTo>
                <a:cubicBezTo>
                  <a:pt x="1546" y="1638"/>
                  <a:pt x="1546" y="1638"/>
                  <a:pt x="1546" y="1638"/>
                </a:cubicBezTo>
                <a:cubicBezTo>
                  <a:pt x="1463" y="1638"/>
                  <a:pt x="1463" y="1638"/>
                  <a:pt x="1463" y="1638"/>
                </a:cubicBezTo>
                <a:cubicBezTo>
                  <a:pt x="1453" y="1638"/>
                  <a:pt x="1441" y="1636"/>
                  <a:pt x="1432" y="1631"/>
                </a:cubicBezTo>
                <a:cubicBezTo>
                  <a:pt x="1432" y="1631"/>
                  <a:pt x="1432" y="1631"/>
                  <a:pt x="1432" y="1631"/>
                </a:cubicBezTo>
                <a:cubicBezTo>
                  <a:pt x="1432" y="1631"/>
                  <a:pt x="1432" y="1630"/>
                  <a:pt x="1432" y="1630"/>
                </a:cubicBezTo>
                <a:cubicBezTo>
                  <a:pt x="1431" y="1629"/>
                  <a:pt x="1429" y="1628"/>
                  <a:pt x="1427" y="1627"/>
                </a:cubicBezTo>
                <a:cubicBezTo>
                  <a:pt x="1426" y="1626"/>
                  <a:pt x="1425" y="1624"/>
                  <a:pt x="1424" y="1623"/>
                </a:cubicBezTo>
                <a:cubicBezTo>
                  <a:pt x="1424" y="1623"/>
                  <a:pt x="1424" y="1623"/>
                  <a:pt x="1424" y="1622"/>
                </a:cubicBezTo>
                <a:cubicBezTo>
                  <a:pt x="1422" y="1619"/>
                  <a:pt x="1421" y="1616"/>
                  <a:pt x="1421" y="1612"/>
                </a:cubicBezTo>
                <a:cubicBezTo>
                  <a:pt x="1422" y="1606"/>
                  <a:pt x="1422" y="1606"/>
                  <a:pt x="1422" y="1606"/>
                </a:cubicBezTo>
                <a:cubicBezTo>
                  <a:pt x="1422" y="1606"/>
                  <a:pt x="1422" y="1606"/>
                  <a:pt x="1422" y="1606"/>
                </a:cubicBezTo>
                <a:cubicBezTo>
                  <a:pt x="1424" y="1593"/>
                  <a:pt x="1425" y="1580"/>
                  <a:pt x="1427" y="1567"/>
                </a:cubicBezTo>
                <a:cubicBezTo>
                  <a:pt x="1427" y="1566"/>
                  <a:pt x="1427" y="1566"/>
                  <a:pt x="1427" y="1566"/>
                </a:cubicBezTo>
                <a:cubicBezTo>
                  <a:pt x="1427" y="1566"/>
                  <a:pt x="1427" y="1566"/>
                  <a:pt x="1427" y="1565"/>
                </a:cubicBezTo>
                <a:cubicBezTo>
                  <a:pt x="1432" y="1536"/>
                  <a:pt x="1490" y="1543"/>
                  <a:pt x="1511" y="1543"/>
                </a:cubicBezTo>
                <a:close/>
                <a:moveTo>
                  <a:pt x="1175" y="1631"/>
                </a:moveTo>
                <a:cubicBezTo>
                  <a:pt x="1173" y="1630"/>
                  <a:pt x="1172" y="1629"/>
                  <a:pt x="1170" y="1627"/>
                </a:cubicBezTo>
                <a:cubicBezTo>
                  <a:pt x="1169" y="1626"/>
                  <a:pt x="1169" y="1625"/>
                  <a:pt x="1168" y="1624"/>
                </a:cubicBezTo>
                <a:cubicBezTo>
                  <a:pt x="1168" y="1623"/>
                  <a:pt x="1168" y="1623"/>
                  <a:pt x="1168" y="1623"/>
                </a:cubicBezTo>
                <a:cubicBezTo>
                  <a:pt x="1166" y="1620"/>
                  <a:pt x="1166" y="1616"/>
                  <a:pt x="1167" y="1613"/>
                </a:cubicBezTo>
                <a:cubicBezTo>
                  <a:pt x="1169" y="1607"/>
                  <a:pt x="1169" y="1607"/>
                  <a:pt x="1169" y="1607"/>
                </a:cubicBezTo>
                <a:cubicBezTo>
                  <a:pt x="1169" y="1607"/>
                  <a:pt x="1169" y="1607"/>
                  <a:pt x="1169" y="1607"/>
                </a:cubicBezTo>
                <a:cubicBezTo>
                  <a:pt x="1169" y="1606"/>
                  <a:pt x="1169" y="1605"/>
                  <a:pt x="1170" y="1604"/>
                </a:cubicBezTo>
                <a:cubicBezTo>
                  <a:pt x="1181" y="1567"/>
                  <a:pt x="1181" y="1567"/>
                  <a:pt x="1181" y="1567"/>
                </a:cubicBezTo>
                <a:cubicBezTo>
                  <a:pt x="1181" y="1566"/>
                  <a:pt x="1181" y="1566"/>
                  <a:pt x="1182" y="1565"/>
                </a:cubicBezTo>
                <a:cubicBezTo>
                  <a:pt x="1193" y="1537"/>
                  <a:pt x="1244" y="1543"/>
                  <a:pt x="1268" y="1543"/>
                </a:cubicBezTo>
                <a:cubicBezTo>
                  <a:pt x="1278" y="1543"/>
                  <a:pt x="1297" y="1542"/>
                  <a:pt x="1314" y="1543"/>
                </a:cubicBezTo>
                <a:cubicBezTo>
                  <a:pt x="1317" y="1544"/>
                  <a:pt x="1320" y="1544"/>
                  <a:pt x="1323" y="1545"/>
                </a:cubicBezTo>
                <a:cubicBezTo>
                  <a:pt x="1323" y="1545"/>
                  <a:pt x="1323" y="1545"/>
                  <a:pt x="1324" y="1545"/>
                </a:cubicBezTo>
                <a:cubicBezTo>
                  <a:pt x="1332" y="1547"/>
                  <a:pt x="1339" y="1551"/>
                  <a:pt x="1342" y="1556"/>
                </a:cubicBezTo>
                <a:cubicBezTo>
                  <a:pt x="1342" y="1557"/>
                  <a:pt x="1342" y="1557"/>
                  <a:pt x="1343" y="1557"/>
                </a:cubicBezTo>
                <a:cubicBezTo>
                  <a:pt x="1343" y="1558"/>
                  <a:pt x="1343" y="1558"/>
                  <a:pt x="1343" y="1558"/>
                </a:cubicBezTo>
                <a:cubicBezTo>
                  <a:pt x="1343" y="1558"/>
                  <a:pt x="1343" y="1559"/>
                  <a:pt x="1343" y="1559"/>
                </a:cubicBezTo>
                <a:cubicBezTo>
                  <a:pt x="1344" y="1561"/>
                  <a:pt x="1345" y="1564"/>
                  <a:pt x="1344" y="1567"/>
                </a:cubicBezTo>
                <a:cubicBezTo>
                  <a:pt x="1344" y="1569"/>
                  <a:pt x="1344" y="1569"/>
                  <a:pt x="1344" y="1569"/>
                </a:cubicBezTo>
                <a:cubicBezTo>
                  <a:pt x="1344" y="1569"/>
                  <a:pt x="1344" y="1569"/>
                  <a:pt x="1344" y="1569"/>
                </a:cubicBezTo>
                <a:cubicBezTo>
                  <a:pt x="1343" y="1576"/>
                  <a:pt x="1341" y="1583"/>
                  <a:pt x="1340" y="1589"/>
                </a:cubicBezTo>
                <a:cubicBezTo>
                  <a:pt x="1336" y="1612"/>
                  <a:pt x="1336" y="1612"/>
                  <a:pt x="1336" y="1612"/>
                </a:cubicBezTo>
                <a:cubicBezTo>
                  <a:pt x="1336" y="1616"/>
                  <a:pt x="1334" y="1619"/>
                  <a:pt x="1331" y="1622"/>
                </a:cubicBezTo>
                <a:cubicBezTo>
                  <a:pt x="1331" y="1623"/>
                  <a:pt x="1330" y="1623"/>
                  <a:pt x="1330" y="1623"/>
                </a:cubicBezTo>
                <a:cubicBezTo>
                  <a:pt x="1330" y="1624"/>
                  <a:pt x="1329" y="1624"/>
                  <a:pt x="1329" y="1624"/>
                </a:cubicBezTo>
                <a:cubicBezTo>
                  <a:pt x="1328" y="1625"/>
                  <a:pt x="1327" y="1626"/>
                  <a:pt x="1326" y="1627"/>
                </a:cubicBezTo>
                <a:cubicBezTo>
                  <a:pt x="1320" y="1632"/>
                  <a:pt x="1312" y="1635"/>
                  <a:pt x="1305" y="1636"/>
                </a:cubicBezTo>
                <a:cubicBezTo>
                  <a:pt x="1305" y="1637"/>
                  <a:pt x="1305" y="1637"/>
                  <a:pt x="1305" y="1637"/>
                </a:cubicBezTo>
                <a:cubicBezTo>
                  <a:pt x="1304" y="1637"/>
                  <a:pt x="1304" y="1637"/>
                  <a:pt x="1304" y="1637"/>
                </a:cubicBezTo>
                <a:cubicBezTo>
                  <a:pt x="1302" y="1637"/>
                  <a:pt x="1300" y="1638"/>
                  <a:pt x="1297" y="1638"/>
                </a:cubicBezTo>
                <a:cubicBezTo>
                  <a:pt x="1297" y="1638"/>
                  <a:pt x="1296" y="1638"/>
                  <a:pt x="1295" y="1638"/>
                </a:cubicBezTo>
                <a:cubicBezTo>
                  <a:pt x="1292" y="1638"/>
                  <a:pt x="1290" y="1639"/>
                  <a:pt x="1287" y="1639"/>
                </a:cubicBezTo>
                <a:cubicBezTo>
                  <a:pt x="1287" y="1639"/>
                  <a:pt x="1287" y="1639"/>
                  <a:pt x="1287" y="1639"/>
                </a:cubicBezTo>
                <a:cubicBezTo>
                  <a:pt x="1204" y="1639"/>
                  <a:pt x="1204" y="1639"/>
                  <a:pt x="1204" y="1639"/>
                </a:cubicBezTo>
                <a:cubicBezTo>
                  <a:pt x="1194" y="1639"/>
                  <a:pt x="1183" y="1637"/>
                  <a:pt x="1175" y="1631"/>
                </a:cubicBezTo>
                <a:cubicBezTo>
                  <a:pt x="1175" y="1631"/>
                  <a:pt x="1175" y="1631"/>
                  <a:pt x="1175" y="1631"/>
                </a:cubicBezTo>
                <a:close/>
                <a:moveTo>
                  <a:pt x="1278" y="1502"/>
                </a:moveTo>
                <a:cubicBezTo>
                  <a:pt x="1266" y="1502"/>
                  <a:pt x="1253" y="1502"/>
                  <a:pt x="1241" y="1502"/>
                </a:cubicBezTo>
                <a:cubicBezTo>
                  <a:pt x="1230" y="1502"/>
                  <a:pt x="1213" y="1500"/>
                  <a:pt x="1207" y="1489"/>
                </a:cubicBezTo>
                <a:cubicBezTo>
                  <a:pt x="1207" y="1488"/>
                  <a:pt x="1207" y="1487"/>
                  <a:pt x="1207" y="1486"/>
                </a:cubicBezTo>
                <a:cubicBezTo>
                  <a:pt x="1206" y="1486"/>
                  <a:pt x="1206" y="1485"/>
                  <a:pt x="1206" y="1484"/>
                </a:cubicBezTo>
                <a:cubicBezTo>
                  <a:pt x="1206" y="1483"/>
                  <a:pt x="1207" y="1482"/>
                  <a:pt x="1207" y="1481"/>
                </a:cubicBezTo>
                <a:cubicBezTo>
                  <a:pt x="1207" y="1481"/>
                  <a:pt x="1207" y="1481"/>
                  <a:pt x="1207" y="1481"/>
                </a:cubicBezTo>
                <a:cubicBezTo>
                  <a:pt x="1207" y="1481"/>
                  <a:pt x="1207" y="1481"/>
                  <a:pt x="1207" y="1481"/>
                </a:cubicBezTo>
                <a:cubicBezTo>
                  <a:pt x="1207" y="1478"/>
                  <a:pt x="1209" y="1474"/>
                  <a:pt x="1210" y="1472"/>
                </a:cubicBezTo>
                <a:cubicBezTo>
                  <a:pt x="1212" y="1463"/>
                  <a:pt x="1214" y="1453"/>
                  <a:pt x="1218" y="1445"/>
                </a:cubicBezTo>
                <a:cubicBezTo>
                  <a:pt x="1218" y="1444"/>
                  <a:pt x="1218" y="1444"/>
                  <a:pt x="1218" y="1444"/>
                </a:cubicBezTo>
                <a:cubicBezTo>
                  <a:pt x="1219" y="1441"/>
                  <a:pt x="1221" y="1438"/>
                  <a:pt x="1223" y="1436"/>
                </a:cubicBezTo>
                <a:cubicBezTo>
                  <a:pt x="1225" y="1435"/>
                  <a:pt x="1226" y="1434"/>
                  <a:pt x="1228" y="1433"/>
                </a:cubicBezTo>
                <a:cubicBezTo>
                  <a:pt x="1233" y="1429"/>
                  <a:pt x="1239" y="1427"/>
                  <a:pt x="1245" y="1426"/>
                </a:cubicBezTo>
                <a:cubicBezTo>
                  <a:pt x="1246" y="1426"/>
                  <a:pt x="1246" y="1426"/>
                  <a:pt x="1247" y="1426"/>
                </a:cubicBezTo>
                <a:cubicBezTo>
                  <a:pt x="1251" y="1425"/>
                  <a:pt x="1257" y="1424"/>
                  <a:pt x="1262" y="1424"/>
                </a:cubicBezTo>
                <a:cubicBezTo>
                  <a:pt x="1269" y="1424"/>
                  <a:pt x="1269" y="1424"/>
                  <a:pt x="1269" y="1424"/>
                </a:cubicBezTo>
                <a:cubicBezTo>
                  <a:pt x="1271" y="1424"/>
                  <a:pt x="1274" y="1424"/>
                  <a:pt x="1276" y="1424"/>
                </a:cubicBezTo>
                <a:cubicBezTo>
                  <a:pt x="1291" y="1424"/>
                  <a:pt x="1307" y="1424"/>
                  <a:pt x="1322" y="1424"/>
                </a:cubicBezTo>
                <a:cubicBezTo>
                  <a:pt x="1324" y="1424"/>
                  <a:pt x="1326" y="1424"/>
                  <a:pt x="1329" y="1424"/>
                </a:cubicBezTo>
                <a:cubicBezTo>
                  <a:pt x="1331" y="1424"/>
                  <a:pt x="1331" y="1424"/>
                  <a:pt x="1331" y="1424"/>
                </a:cubicBezTo>
                <a:cubicBezTo>
                  <a:pt x="1332" y="1424"/>
                  <a:pt x="1332" y="1424"/>
                  <a:pt x="1333" y="1424"/>
                </a:cubicBezTo>
                <a:cubicBezTo>
                  <a:pt x="1335" y="1424"/>
                  <a:pt x="1337" y="1424"/>
                  <a:pt x="1339" y="1425"/>
                </a:cubicBezTo>
                <a:cubicBezTo>
                  <a:pt x="1339" y="1425"/>
                  <a:pt x="1339" y="1425"/>
                  <a:pt x="1339" y="1425"/>
                </a:cubicBezTo>
                <a:cubicBezTo>
                  <a:pt x="1351" y="1426"/>
                  <a:pt x="1364" y="1429"/>
                  <a:pt x="1366" y="1439"/>
                </a:cubicBezTo>
                <a:cubicBezTo>
                  <a:pt x="1366" y="1439"/>
                  <a:pt x="1366" y="1440"/>
                  <a:pt x="1366" y="1440"/>
                </a:cubicBezTo>
                <a:cubicBezTo>
                  <a:pt x="1366" y="1440"/>
                  <a:pt x="1366" y="1440"/>
                  <a:pt x="1366" y="1441"/>
                </a:cubicBezTo>
                <a:cubicBezTo>
                  <a:pt x="1367" y="1452"/>
                  <a:pt x="1362" y="1467"/>
                  <a:pt x="1360" y="1478"/>
                </a:cubicBezTo>
                <a:cubicBezTo>
                  <a:pt x="1360" y="1478"/>
                  <a:pt x="1360" y="1478"/>
                  <a:pt x="1360" y="1478"/>
                </a:cubicBezTo>
                <a:cubicBezTo>
                  <a:pt x="1359" y="1481"/>
                  <a:pt x="1359" y="1481"/>
                  <a:pt x="1359" y="1481"/>
                </a:cubicBezTo>
                <a:cubicBezTo>
                  <a:pt x="1359" y="1483"/>
                  <a:pt x="1358" y="1485"/>
                  <a:pt x="1356" y="1487"/>
                </a:cubicBezTo>
                <a:cubicBezTo>
                  <a:pt x="1356" y="1488"/>
                  <a:pt x="1355" y="1488"/>
                  <a:pt x="1355" y="1489"/>
                </a:cubicBezTo>
                <a:cubicBezTo>
                  <a:pt x="1355" y="1489"/>
                  <a:pt x="1355" y="1489"/>
                  <a:pt x="1355" y="1489"/>
                </a:cubicBezTo>
                <a:cubicBezTo>
                  <a:pt x="1355" y="1489"/>
                  <a:pt x="1355" y="1489"/>
                  <a:pt x="1354" y="1489"/>
                </a:cubicBezTo>
                <a:cubicBezTo>
                  <a:pt x="1339" y="1507"/>
                  <a:pt x="1298" y="1502"/>
                  <a:pt x="1278" y="1502"/>
                </a:cubicBezTo>
                <a:close/>
                <a:moveTo>
                  <a:pt x="911" y="1620"/>
                </a:moveTo>
                <a:cubicBezTo>
                  <a:pt x="911" y="1619"/>
                  <a:pt x="911" y="1618"/>
                  <a:pt x="911" y="1618"/>
                </a:cubicBezTo>
                <a:cubicBezTo>
                  <a:pt x="912" y="1616"/>
                  <a:pt x="912" y="1615"/>
                  <a:pt x="913" y="1614"/>
                </a:cubicBezTo>
                <a:cubicBezTo>
                  <a:pt x="913" y="1614"/>
                  <a:pt x="913" y="1614"/>
                  <a:pt x="913" y="1613"/>
                </a:cubicBezTo>
                <a:cubicBezTo>
                  <a:pt x="913" y="1612"/>
                  <a:pt x="913" y="1612"/>
                  <a:pt x="913" y="1612"/>
                </a:cubicBezTo>
                <a:cubicBezTo>
                  <a:pt x="914" y="1611"/>
                  <a:pt x="915" y="1609"/>
                  <a:pt x="916" y="1607"/>
                </a:cubicBezTo>
                <a:cubicBezTo>
                  <a:pt x="922" y="1594"/>
                  <a:pt x="928" y="1582"/>
                  <a:pt x="935" y="1569"/>
                </a:cubicBezTo>
                <a:cubicBezTo>
                  <a:pt x="935" y="1569"/>
                  <a:pt x="935" y="1569"/>
                  <a:pt x="935" y="1569"/>
                </a:cubicBezTo>
                <a:cubicBezTo>
                  <a:pt x="935" y="1568"/>
                  <a:pt x="935" y="1568"/>
                  <a:pt x="935" y="1568"/>
                </a:cubicBezTo>
                <a:cubicBezTo>
                  <a:pt x="936" y="1567"/>
                  <a:pt x="936" y="1566"/>
                  <a:pt x="937" y="1566"/>
                </a:cubicBezTo>
                <a:cubicBezTo>
                  <a:pt x="937" y="1565"/>
                  <a:pt x="938" y="1564"/>
                  <a:pt x="938" y="1563"/>
                </a:cubicBezTo>
                <a:cubicBezTo>
                  <a:pt x="938" y="1563"/>
                  <a:pt x="938" y="1563"/>
                  <a:pt x="939" y="1563"/>
                </a:cubicBezTo>
                <a:cubicBezTo>
                  <a:pt x="956" y="1539"/>
                  <a:pt x="997" y="1544"/>
                  <a:pt x="1023" y="1544"/>
                </a:cubicBezTo>
                <a:cubicBezTo>
                  <a:pt x="1023" y="1544"/>
                  <a:pt x="1023" y="1544"/>
                  <a:pt x="1023" y="1544"/>
                </a:cubicBezTo>
                <a:cubicBezTo>
                  <a:pt x="1030" y="1544"/>
                  <a:pt x="1049" y="1542"/>
                  <a:pt x="1066" y="1544"/>
                </a:cubicBezTo>
                <a:cubicBezTo>
                  <a:pt x="1071" y="1544"/>
                  <a:pt x="1077" y="1544"/>
                  <a:pt x="1081" y="1545"/>
                </a:cubicBezTo>
                <a:cubicBezTo>
                  <a:pt x="1084" y="1546"/>
                  <a:pt x="1087" y="1547"/>
                  <a:pt x="1089" y="1548"/>
                </a:cubicBezTo>
                <a:cubicBezTo>
                  <a:pt x="1095" y="1551"/>
                  <a:pt x="1099" y="1556"/>
                  <a:pt x="1099" y="1562"/>
                </a:cubicBezTo>
                <a:cubicBezTo>
                  <a:pt x="1099" y="1562"/>
                  <a:pt x="1099" y="1562"/>
                  <a:pt x="1099" y="1562"/>
                </a:cubicBezTo>
                <a:cubicBezTo>
                  <a:pt x="1099" y="1563"/>
                  <a:pt x="1099" y="1563"/>
                  <a:pt x="1099" y="1564"/>
                </a:cubicBezTo>
                <a:cubicBezTo>
                  <a:pt x="1099" y="1565"/>
                  <a:pt x="1099" y="1566"/>
                  <a:pt x="1099" y="1567"/>
                </a:cubicBezTo>
                <a:cubicBezTo>
                  <a:pt x="1082" y="1613"/>
                  <a:pt x="1082" y="1613"/>
                  <a:pt x="1082" y="1613"/>
                </a:cubicBezTo>
                <a:cubicBezTo>
                  <a:pt x="1081" y="1617"/>
                  <a:pt x="1078" y="1620"/>
                  <a:pt x="1075" y="1623"/>
                </a:cubicBezTo>
                <a:cubicBezTo>
                  <a:pt x="1071" y="1626"/>
                  <a:pt x="1067" y="1629"/>
                  <a:pt x="1062" y="1631"/>
                </a:cubicBezTo>
                <a:cubicBezTo>
                  <a:pt x="1062" y="1632"/>
                  <a:pt x="1061" y="1632"/>
                  <a:pt x="1061" y="1632"/>
                </a:cubicBezTo>
                <a:cubicBezTo>
                  <a:pt x="1054" y="1635"/>
                  <a:pt x="1047" y="1637"/>
                  <a:pt x="1039" y="1639"/>
                </a:cubicBezTo>
                <a:cubicBezTo>
                  <a:pt x="1038" y="1639"/>
                  <a:pt x="1038" y="1639"/>
                  <a:pt x="1038" y="1639"/>
                </a:cubicBezTo>
                <a:cubicBezTo>
                  <a:pt x="1036" y="1639"/>
                  <a:pt x="1035" y="1639"/>
                  <a:pt x="1034" y="1639"/>
                </a:cubicBezTo>
                <a:cubicBezTo>
                  <a:pt x="1020" y="1640"/>
                  <a:pt x="1005" y="1639"/>
                  <a:pt x="990" y="1639"/>
                </a:cubicBezTo>
                <a:cubicBezTo>
                  <a:pt x="975" y="1639"/>
                  <a:pt x="960" y="1640"/>
                  <a:pt x="945" y="1640"/>
                </a:cubicBezTo>
                <a:cubicBezTo>
                  <a:pt x="935" y="1640"/>
                  <a:pt x="920" y="1638"/>
                  <a:pt x="914" y="1628"/>
                </a:cubicBezTo>
                <a:cubicBezTo>
                  <a:pt x="913" y="1628"/>
                  <a:pt x="913" y="1628"/>
                  <a:pt x="913" y="1627"/>
                </a:cubicBezTo>
                <a:cubicBezTo>
                  <a:pt x="913" y="1627"/>
                  <a:pt x="912" y="1626"/>
                  <a:pt x="912" y="1626"/>
                </a:cubicBezTo>
                <a:cubicBezTo>
                  <a:pt x="912" y="1625"/>
                  <a:pt x="912" y="1624"/>
                  <a:pt x="911" y="1624"/>
                </a:cubicBezTo>
                <a:cubicBezTo>
                  <a:pt x="911" y="1624"/>
                  <a:pt x="911" y="1624"/>
                  <a:pt x="911" y="1624"/>
                </a:cubicBezTo>
                <a:cubicBezTo>
                  <a:pt x="911" y="1623"/>
                  <a:pt x="911" y="1623"/>
                  <a:pt x="911" y="1623"/>
                </a:cubicBezTo>
                <a:cubicBezTo>
                  <a:pt x="911" y="1622"/>
                  <a:pt x="911" y="1621"/>
                  <a:pt x="911" y="1620"/>
                </a:cubicBezTo>
                <a:close/>
                <a:moveTo>
                  <a:pt x="910" y="1465"/>
                </a:moveTo>
                <a:cubicBezTo>
                  <a:pt x="910" y="1465"/>
                  <a:pt x="910" y="1465"/>
                  <a:pt x="910" y="1465"/>
                </a:cubicBezTo>
                <a:cubicBezTo>
                  <a:pt x="900" y="1482"/>
                  <a:pt x="900" y="1482"/>
                  <a:pt x="900" y="1482"/>
                </a:cubicBezTo>
                <a:cubicBezTo>
                  <a:pt x="899" y="1485"/>
                  <a:pt x="896" y="1488"/>
                  <a:pt x="893" y="1490"/>
                </a:cubicBezTo>
                <a:cubicBezTo>
                  <a:pt x="889" y="1493"/>
                  <a:pt x="885" y="1495"/>
                  <a:pt x="880" y="1497"/>
                </a:cubicBezTo>
                <a:cubicBezTo>
                  <a:pt x="879" y="1497"/>
                  <a:pt x="878" y="1498"/>
                  <a:pt x="876" y="1498"/>
                </a:cubicBezTo>
                <a:cubicBezTo>
                  <a:pt x="876" y="1499"/>
                  <a:pt x="875" y="1499"/>
                  <a:pt x="874" y="1499"/>
                </a:cubicBezTo>
                <a:cubicBezTo>
                  <a:pt x="874" y="1499"/>
                  <a:pt x="874" y="1499"/>
                  <a:pt x="874" y="1499"/>
                </a:cubicBezTo>
                <a:cubicBezTo>
                  <a:pt x="871" y="1500"/>
                  <a:pt x="868" y="1501"/>
                  <a:pt x="865" y="1502"/>
                </a:cubicBezTo>
                <a:cubicBezTo>
                  <a:pt x="859" y="1503"/>
                  <a:pt x="854" y="1503"/>
                  <a:pt x="848" y="1503"/>
                </a:cubicBezTo>
                <a:cubicBezTo>
                  <a:pt x="832" y="1503"/>
                  <a:pt x="832" y="1503"/>
                  <a:pt x="832" y="1503"/>
                </a:cubicBezTo>
                <a:cubicBezTo>
                  <a:pt x="832" y="1503"/>
                  <a:pt x="832" y="1503"/>
                  <a:pt x="832" y="1503"/>
                </a:cubicBezTo>
                <a:cubicBezTo>
                  <a:pt x="812" y="1503"/>
                  <a:pt x="793" y="1504"/>
                  <a:pt x="774" y="1504"/>
                </a:cubicBezTo>
                <a:cubicBezTo>
                  <a:pt x="765" y="1504"/>
                  <a:pt x="747" y="1502"/>
                  <a:pt x="745" y="1491"/>
                </a:cubicBezTo>
                <a:cubicBezTo>
                  <a:pt x="745" y="1489"/>
                  <a:pt x="745" y="1488"/>
                  <a:pt x="746" y="1486"/>
                </a:cubicBezTo>
                <a:cubicBezTo>
                  <a:pt x="747" y="1482"/>
                  <a:pt x="751" y="1478"/>
                  <a:pt x="753" y="1475"/>
                </a:cubicBezTo>
                <a:cubicBezTo>
                  <a:pt x="760" y="1464"/>
                  <a:pt x="766" y="1452"/>
                  <a:pt x="775" y="1443"/>
                </a:cubicBezTo>
                <a:cubicBezTo>
                  <a:pt x="775" y="1442"/>
                  <a:pt x="776" y="1442"/>
                  <a:pt x="776" y="1441"/>
                </a:cubicBezTo>
                <a:cubicBezTo>
                  <a:pt x="776" y="1441"/>
                  <a:pt x="777" y="1441"/>
                  <a:pt x="777" y="1441"/>
                </a:cubicBezTo>
                <a:cubicBezTo>
                  <a:pt x="799" y="1419"/>
                  <a:pt x="845" y="1425"/>
                  <a:pt x="873" y="1425"/>
                </a:cubicBezTo>
                <a:cubicBezTo>
                  <a:pt x="886" y="1425"/>
                  <a:pt x="901" y="1423"/>
                  <a:pt x="913" y="1428"/>
                </a:cubicBezTo>
                <a:cubicBezTo>
                  <a:pt x="913" y="1428"/>
                  <a:pt x="913" y="1428"/>
                  <a:pt x="913" y="1428"/>
                </a:cubicBezTo>
                <a:cubicBezTo>
                  <a:pt x="915" y="1429"/>
                  <a:pt x="916" y="1430"/>
                  <a:pt x="917" y="1430"/>
                </a:cubicBezTo>
                <a:cubicBezTo>
                  <a:pt x="917" y="1430"/>
                  <a:pt x="917" y="1431"/>
                  <a:pt x="918" y="1431"/>
                </a:cubicBezTo>
                <a:cubicBezTo>
                  <a:pt x="920" y="1432"/>
                  <a:pt x="922" y="1435"/>
                  <a:pt x="922" y="1437"/>
                </a:cubicBezTo>
                <a:cubicBezTo>
                  <a:pt x="923" y="1439"/>
                  <a:pt x="923" y="1442"/>
                  <a:pt x="921" y="1444"/>
                </a:cubicBezTo>
                <a:cubicBezTo>
                  <a:pt x="920" y="1446"/>
                  <a:pt x="920" y="1446"/>
                  <a:pt x="920" y="1446"/>
                </a:cubicBezTo>
                <a:cubicBezTo>
                  <a:pt x="918" y="1452"/>
                  <a:pt x="913" y="1460"/>
                  <a:pt x="910" y="1465"/>
                </a:cubicBezTo>
                <a:close/>
                <a:moveTo>
                  <a:pt x="1095" y="1502"/>
                </a:moveTo>
                <a:cubicBezTo>
                  <a:pt x="1093" y="1502"/>
                  <a:pt x="1091" y="1502"/>
                  <a:pt x="1089" y="1502"/>
                </a:cubicBezTo>
                <a:cubicBezTo>
                  <a:pt x="1089" y="1502"/>
                  <a:pt x="1089" y="1503"/>
                  <a:pt x="1088" y="1503"/>
                </a:cubicBezTo>
                <a:cubicBezTo>
                  <a:pt x="1077" y="1504"/>
                  <a:pt x="1066" y="1503"/>
                  <a:pt x="1054" y="1503"/>
                </a:cubicBezTo>
                <a:cubicBezTo>
                  <a:pt x="1007" y="1503"/>
                  <a:pt x="1007" y="1503"/>
                  <a:pt x="1007" y="1503"/>
                </a:cubicBezTo>
                <a:cubicBezTo>
                  <a:pt x="997" y="1503"/>
                  <a:pt x="980" y="1501"/>
                  <a:pt x="976" y="1490"/>
                </a:cubicBezTo>
                <a:cubicBezTo>
                  <a:pt x="976" y="1489"/>
                  <a:pt x="976" y="1488"/>
                  <a:pt x="976" y="1487"/>
                </a:cubicBezTo>
                <a:cubicBezTo>
                  <a:pt x="976" y="1486"/>
                  <a:pt x="976" y="1486"/>
                  <a:pt x="976" y="1485"/>
                </a:cubicBezTo>
                <a:cubicBezTo>
                  <a:pt x="977" y="1481"/>
                  <a:pt x="980" y="1477"/>
                  <a:pt x="982" y="1473"/>
                </a:cubicBezTo>
                <a:cubicBezTo>
                  <a:pt x="986" y="1463"/>
                  <a:pt x="990" y="1449"/>
                  <a:pt x="998" y="1441"/>
                </a:cubicBezTo>
                <a:cubicBezTo>
                  <a:pt x="998" y="1440"/>
                  <a:pt x="999" y="1440"/>
                  <a:pt x="999" y="1440"/>
                </a:cubicBezTo>
                <a:cubicBezTo>
                  <a:pt x="1000" y="1439"/>
                  <a:pt x="1000" y="1439"/>
                  <a:pt x="1000" y="1438"/>
                </a:cubicBezTo>
                <a:cubicBezTo>
                  <a:pt x="1001" y="1438"/>
                  <a:pt x="1001" y="1438"/>
                  <a:pt x="1001" y="1438"/>
                </a:cubicBezTo>
                <a:cubicBezTo>
                  <a:pt x="1002" y="1437"/>
                  <a:pt x="1002" y="1437"/>
                  <a:pt x="1002" y="1437"/>
                </a:cubicBezTo>
                <a:cubicBezTo>
                  <a:pt x="1003" y="1436"/>
                  <a:pt x="1003" y="1436"/>
                  <a:pt x="1003" y="1436"/>
                </a:cubicBezTo>
                <a:cubicBezTo>
                  <a:pt x="1010" y="1431"/>
                  <a:pt x="1018" y="1428"/>
                  <a:pt x="1027" y="1427"/>
                </a:cubicBezTo>
                <a:cubicBezTo>
                  <a:pt x="1027" y="1427"/>
                  <a:pt x="1027" y="1426"/>
                  <a:pt x="1028" y="1426"/>
                </a:cubicBezTo>
                <a:cubicBezTo>
                  <a:pt x="1033" y="1425"/>
                  <a:pt x="1038" y="1425"/>
                  <a:pt x="1043" y="1425"/>
                </a:cubicBezTo>
                <a:cubicBezTo>
                  <a:pt x="1072" y="1425"/>
                  <a:pt x="1072" y="1425"/>
                  <a:pt x="1072" y="1425"/>
                </a:cubicBezTo>
                <a:cubicBezTo>
                  <a:pt x="1081" y="1425"/>
                  <a:pt x="1090" y="1425"/>
                  <a:pt x="1099" y="1425"/>
                </a:cubicBezTo>
                <a:cubicBezTo>
                  <a:pt x="1112" y="1425"/>
                  <a:pt x="1130" y="1423"/>
                  <a:pt x="1140" y="1432"/>
                </a:cubicBezTo>
                <a:cubicBezTo>
                  <a:pt x="1140" y="1433"/>
                  <a:pt x="1141" y="1433"/>
                  <a:pt x="1141" y="1434"/>
                </a:cubicBezTo>
                <a:cubicBezTo>
                  <a:pt x="1142" y="1434"/>
                  <a:pt x="1142" y="1434"/>
                  <a:pt x="1142" y="1434"/>
                </a:cubicBezTo>
                <a:cubicBezTo>
                  <a:pt x="1142" y="1434"/>
                  <a:pt x="1142" y="1435"/>
                  <a:pt x="1142" y="1435"/>
                </a:cubicBezTo>
                <a:cubicBezTo>
                  <a:pt x="1143" y="1435"/>
                  <a:pt x="1143" y="1436"/>
                  <a:pt x="1143" y="1436"/>
                </a:cubicBezTo>
                <a:cubicBezTo>
                  <a:pt x="1144" y="1438"/>
                  <a:pt x="1144" y="1440"/>
                  <a:pt x="1144" y="1442"/>
                </a:cubicBezTo>
                <a:cubicBezTo>
                  <a:pt x="1143" y="1452"/>
                  <a:pt x="1135" y="1467"/>
                  <a:pt x="1133" y="1473"/>
                </a:cubicBezTo>
                <a:cubicBezTo>
                  <a:pt x="1133" y="1474"/>
                  <a:pt x="1133" y="1474"/>
                  <a:pt x="1133" y="1474"/>
                </a:cubicBezTo>
                <a:cubicBezTo>
                  <a:pt x="1132" y="1476"/>
                  <a:pt x="1131" y="1478"/>
                  <a:pt x="1130" y="1480"/>
                </a:cubicBezTo>
                <a:cubicBezTo>
                  <a:pt x="1130" y="1481"/>
                  <a:pt x="1130" y="1481"/>
                  <a:pt x="1130" y="1481"/>
                </a:cubicBezTo>
                <a:cubicBezTo>
                  <a:pt x="1130" y="1482"/>
                  <a:pt x="1129" y="1483"/>
                  <a:pt x="1129" y="1483"/>
                </a:cubicBezTo>
                <a:cubicBezTo>
                  <a:pt x="1129" y="1484"/>
                  <a:pt x="1128" y="1484"/>
                  <a:pt x="1128" y="1485"/>
                </a:cubicBezTo>
                <a:cubicBezTo>
                  <a:pt x="1128" y="1485"/>
                  <a:pt x="1127" y="1486"/>
                  <a:pt x="1127" y="1487"/>
                </a:cubicBezTo>
                <a:cubicBezTo>
                  <a:pt x="1126" y="1487"/>
                  <a:pt x="1126" y="1487"/>
                  <a:pt x="1126" y="1488"/>
                </a:cubicBezTo>
                <a:cubicBezTo>
                  <a:pt x="1125" y="1488"/>
                  <a:pt x="1125" y="1488"/>
                  <a:pt x="1125" y="1488"/>
                </a:cubicBezTo>
                <a:cubicBezTo>
                  <a:pt x="1124" y="1489"/>
                  <a:pt x="1124" y="1489"/>
                  <a:pt x="1124" y="1490"/>
                </a:cubicBezTo>
                <a:cubicBezTo>
                  <a:pt x="1122" y="1491"/>
                  <a:pt x="1121" y="1492"/>
                  <a:pt x="1119" y="1493"/>
                </a:cubicBezTo>
                <a:cubicBezTo>
                  <a:pt x="1117" y="1494"/>
                  <a:pt x="1115" y="1495"/>
                  <a:pt x="1114" y="1496"/>
                </a:cubicBezTo>
                <a:cubicBezTo>
                  <a:pt x="1113" y="1496"/>
                  <a:pt x="1113" y="1496"/>
                  <a:pt x="1113" y="1496"/>
                </a:cubicBezTo>
                <a:cubicBezTo>
                  <a:pt x="1112" y="1497"/>
                  <a:pt x="1112" y="1497"/>
                  <a:pt x="1112" y="1497"/>
                </a:cubicBezTo>
                <a:cubicBezTo>
                  <a:pt x="1106" y="1499"/>
                  <a:pt x="1100" y="1501"/>
                  <a:pt x="1095" y="1502"/>
                </a:cubicBezTo>
                <a:close/>
                <a:moveTo>
                  <a:pt x="773" y="1710"/>
                </a:moveTo>
                <a:cubicBezTo>
                  <a:pt x="773" y="1710"/>
                  <a:pt x="773" y="1710"/>
                  <a:pt x="773" y="1710"/>
                </a:cubicBezTo>
                <a:cubicBezTo>
                  <a:pt x="771" y="1721"/>
                  <a:pt x="762" y="1732"/>
                  <a:pt x="756" y="1742"/>
                </a:cubicBezTo>
                <a:cubicBezTo>
                  <a:pt x="756" y="1742"/>
                  <a:pt x="756" y="1742"/>
                  <a:pt x="756" y="1742"/>
                </a:cubicBezTo>
                <a:cubicBezTo>
                  <a:pt x="750" y="1753"/>
                  <a:pt x="744" y="1767"/>
                  <a:pt x="736" y="1777"/>
                </a:cubicBezTo>
                <a:cubicBezTo>
                  <a:pt x="735" y="1778"/>
                  <a:pt x="735" y="1779"/>
                  <a:pt x="734" y="1781"/>
                </a:cubicBezTo>
                <a:cubicBezTo>
                  <a:pt x="734" y="1781"/>
                  <a:pt x="733" y="1781"/>
                  <a:pt x="733" y="1781"/>
                </a:cubicBezTo>
                <a:cubicBezTo>
                  <a:pt x="732" y="1782"/>
                  <a:pt x="731" y="1783"/>
                  <a:pt x="730" y="1784"/>
                </a:cubicBezTo>
                <a:cubicBezTo>
                  <a:pt x="729" y="1785"/>
                  <a:pt x="729" y="1785"/>
                  <a:pt x="728" y="1786"/>
                </a:cubicBezTo>
                <a:cubicBezTo>
                  <a:pt x="728" y="1786"/>
                  <a:pt x="728" y="1786"/>
                  <a:pt x="728" y="1786"/>
                </a:cubicBezTo>
                <a:cubicBezTo>
                  <a:pt x="719" y="1794"/>
                  <a:pt x="708" y="1799"/>
                  <a:pt x="696" y="1802"/>
                </a:cubicBezTo>
                <a:cubicBezTo>
                  <a:pt x="695" y="1803"/>
                  <a:pt x="693" y="1803"/>
                  <a:pt x="692" y="1804"/>
                </a:cubicBezTo>
                <a:cubicBezTo>
                  <a:pt x="685" y="1805"/>
                  <a:pt x="678" y="1806"/>
                  <a:pt x="671" y="1806"/>
                </a:cubicBezTo>
                <a:cubicBezTo>
                  <a:pt x="665" y="1806"/>
                  <a:pt x="665" y="1806"/>
                  <a:pt x="665" y="1806"/>
                </a:cubicBezTo>
                <a:cubicBezTo>
                  <a:pt x="665" y="1806"/>
                  <a:pt x="665" y="1806"/>
                  <a:pt x="665" y="1806"/>
                </a:cubicBezTo>
                <a:cubicBezTo>
                  <a:pt x="636" y="1806"/>
                  <a:pt x="607" y="1807"/>
                  <a:pt x="578" y="1807"/>
                </a:cubicBezTo>
                <a:cubicBezTo>
                  <a:pt x="575" y="1807"/>
                  <a:pt x="573" y="1806"/>
                  <a:pt x="571" y="1806"/>
                </a:cubicBezTo>
                <a:cubicBezTo>
                  <a:pt x="567" y="1806"/>
                  <a:pt x="563" y="1805"/>
                  <a:pt x="560" y="1804"/>
                </a:cubicBezTo>
                <a:cubicBezTo>
                  <a:pt x="555" y="1802"/>
                  <a:pt x="551" y="1800"/>
                  <a:pt x="549" y="1797"/>
                </a:cubicBezTo>
                <a:cubicBezTo>
                  <a:pt x="546" y="1794"/>
                  <a:pt x="545" y="1790"/>
                  <a:pt x="545" y="1786"/>
                </a:cubicBezTo>
                <a:cubicBezTo>
                  <a:pt x="545" y="1783"/>
                  <a:pt x="546" y="1780"/>
                  <a:pt x="548" y="1777"/>
                </a:cubicBezTo>
                <a:cubicBezTo>
                  <a:pt x="548" y="1776"/>
                  <a:pt x="549" y="1776"/>
                  <a:pt x="549" y="1776"/>
                </a:cubicBezTo>
                <a:cubicBezTo>
                  <a:pt x="549" y="1775"/>
                  <a:pt x="549" y="1774"/>
                  <a:pt x="550" y="1774"/>
                </a:cubicBezTo>
                <a:cubicBezTo>
                  <a:pt x="551" y="1772"/>
                  <a:pt x="551" y="1772"/>
                  <a:pt x="551" y="1772"/>
                </a:cubicBezTo>
                <a:cubicBezTo>
                  <a:pt x="551" y="1772"/>
                  <a:pt x="551" y="1772"/>
                  <a:pt x="551" y="1772"/>
                </a:cubicBezTo>
                <a:cubicBezTo>
                  <a:pt x="558" y="1761"/>
                  <a:pt x="566" y="1750"/>
                  <a:pt x="574" y="1739"/>
                </a:cubicBezTo>
                <a:cubicBezTo>
                  <a:pt x="579" y="1730"/>
                  <a:pt x="585" y="1720"/>
                  <a:pt x="592" y="1713"/>
                </a:cubicBezTo>
                <a:cubicBezTo>
                  <a:pt x="593" y="1712"/>
                  <a:pt x="593" y="1711"/>
                  <a:pt x="594" y="1710"/>
                </a:cubicBezTo>
                <a:cubicBezTo>
                  <a:pt x="594" y="1710"/>
                  <a:pt x="595" y="1710"/>
                  <a:pt x="595" y="1710"/>
                </a:cubicBezTo>
                <a:cubicBezTo>
                  <a:pt x="596" y="1708"/>
                  <a:pt x="598" y="1707"/>
                  <a:pt x="600" y="1705"/>
                </a:cubicBezTo>
                <a:cubicBezTo>
                  <a:pt x="600" y="1705"/>
                  <a:pt x="600" y="1705"/>
                  <a:pt x="600" y="1705"/>
                </a:cubicBezTo>
                <a:cubicBezTo>
                  <a:pt x="600" y="1705"/>
                  <a:pt x="600" y="1705"/>
                  <a:pt x="600" y="1705"/>
                </a:cubicBezTo>
                <a:cubicBezTo>
                  <a:pt x="610" y="1697"/>
                  <a:pt x="622" y="1692"/>
                  <a:pt x="635" y="1690"/>
                </a:cubicBezTo>
                <a:cubicBezTo>
                  <a:pt x="635" y="1690"/>
                  <a:pt x="635" y="1690"/>
                  <a:pt x="635" y="1690"/>
                </a:cubicBezTo>
                <a:cubicBezTo>
                  <a:pt x="636" y="1690"/>
                  <a:pt x="636" y="1690"/>
                  <a:pt x="636" y="1690"/>
                </a:cubicBezTo>
                <a:cubicBezTo>
                  <a:pt x="638" y="1689"/>
                  <a:pt x="640" y="1689"/>
                  <a:pt x="643" y="1688"/>
                </a:cubicBezTo>
                <a:cubicBezTo>
                  <a:pt x="644" y="1688"/>
                  <a:pt x="646" y="1688"/>
                  <a:pt x="647" y="1688"/>
                </a:cubicBezTo>
                <a:cubicBezTo>
                  <a:pt x="649" y="1688"/>
                  <a:pt x="650" y="1688"/>
                  <a:pt x="652" y="1688"/>
                </a:cubicBezTo>
                <a:cubicBezTo>
                  <a:pt x="653" y="1687"/>
                  <a:pt x="654" y="1687"/>
                  <a:pt x="655" y="1687"/>
                </a:cubicBezTo>
                <a:cubicBezTo>
                  <a:pt x="656" y="1687"/>
                  <a:pt x="656" y="1687"/>
                  <a:pt x="656" y="1687"/>
                </a:cubicBezTo>
                <a:cubicBezTo>
                  <a:pt x="656" y="1687"/>
                  <a:pt x="656" y="1687"/>
                  <a:pt x="656" y="1687"/>
                </a:cubicBezTo>
                <a:cubicBezTo>
                  <a:pt x="683" y="1687"/>
                  <a:pt x="709" y="1687"/>
                  <a:pt x="736" y="1687"/>
                </a:cubicBezTo>
                <a:cubicBezTo>
                  <a:pt x="736" y="1687"/>
                  <a:pt x="736" y="1687"/>
                  <a:pt x="736" y="1687"/>
                </a:cubicBezTo>
                <a:cubicBezTo>
                  <a:pt x="740" y="1687"/>
                  <a:pt x="740" y="1687"/>
                  <a:pt x="740" y="1687"/>
                </a:cubicBezTo>
                <a:cubicBezTo>
                  <a:pt x="747" y="1687"/>
                  <a:pt x="753" y="1688"/>
                  <a:pt x="757" y="1689"/>
                </a:cubicBezTo>
                <a:cubicBezTo>
                  <a:pt x="759" y="1690"/>
                  <a:pt x="760" y="1690"/>
                  <a:pt x="761" y="1691"/>
                </a:cubicBezTo>
                <a:cubicBezTo>
                  <a:pt x="761" y="1691"/>
                  <a:pt x="762" y="1691"/>
                  <a:pt x="763" y="1691"/>
                </a:cubicBezTo>
                <a:cubicBezTo>
                  <a:pt x="763" y="1692"/>
                  <a:pt x="763" y="1692"/>
                  <a:pt x="764" y="1692"/>
                </a:cubicBezTo>
                <a:cubicBezTo>
                  <a:pt x="771" y="1695"/>
                  <a:pt x="775" y="1701"/>
                  <a:pt x="773" y="1710"/>
                </a:cubicBezTo>
                <a:close/>
                <a:moveTo>
                  <a:pt x="828" y="1613"/>
                </a:moveTo>
                <a:cubicBezTo>
                  <a:pt x="827" y="1614"/>
                  <a:pt x="827" y="1614"/>
                  <a:pt x="827" y="1614"/>
                </a:cubicBezTo>
                <a:cubicBezTo>
                  <a:pt x="827" y="1614"/>
                  <a:pt x="827" y="1614"/>
                  <a:pt x="827" y="1614"/>
                </a:cubicBezTo>
                <a:cubicBezTo>
                  <a:pt x="826" y="1616"/>
                  <a:pt x="825" y="1617"/>
                  <a:pt x="824" y="1619"/>
                </a:cubicBezTo>
                <a:cubicBezTo>
                  <a:pt x="824" y="1619"/>
                  <a:pt x="824" y="1619"/>
                  <a:pt x="823" y="1619"/>
                </a:cubicBezTo>
                <a:cubicBezTo>
                  <a:pt x="817" y="1627"/>
                  <a:pt x="807" y="1632"/>
                  <a:pt x="797" y="1635"/>
                </a:cubicBezTo>
                <a:cubicBezTo>
                  <a:pt x="797" y="1635"/>
                  <a:pt x="797" y="1635"/>
                  <a:pt x="797" y="1635"/>
                </a:cubicBezTo>
                <a:cubicBezTo>
                  <a:pt x="795" y="1636"/>
                  <a:pt x="794" y="1636"/>
                  <a:pt x="792" y="1636"/>
                </a:cubicBezTo>
                <a:cubicBezTo>
                  <a:pt x="791" y="1637"/>
                  <a:pt x="790" y="1637"/>
                  <a:pt x="789" y="1637"/>
                </a:cubicBezTo>
                <a:cubicBezTo>
                  <a:pt x="788" y="1637"/>
                  <a:pt x="788" y="1638"/>
                  <a:pt x="787" y="1638"/>
                </a:cubicBezTo>
                <a:cubicBezTo>
                  <a:pt x="781" y="1639"/>
                  <a:pt x="774" y="1640"/>
                  <a:pt x="768" y="1640"/>
                </a:cubicBezTo>
                <a:cubicBezTo>
                  <a:pt x="767" y="1640"/>
                  <a:pt x="767" y="1640"/>
                  <a:pt x="767" y="1640"/>
                </a:cubicBezTo>
                <a:cubicBezTo>
                  <a:pt x="756" y="1641"/>
                  <a:pt x="745" y="1640"/>
                  <a:pt x="735" y="1640"/>
                </a:cubicBezTo>
                <a:cubicBezTo>
                  <a:pt x="718" y="1640"/>
                  <a:pt x="702" y="1640"/>
                  <a:pt x="685" y="1640"/>
                </a:cubicBezTo>
                <a:cubicBezTo>
                  <a:pt x="683" y="1640"/>
                  <a:pt x="680" y="1640"/>
                  <a:pt x="677" y="1640"/>
                </a:cubicBezTo>
                <a:cubicBezTo>
                  <a:pt x="677" y="1640"/>
                  <a:pt x="677" y="1640"/>
                  <a:pt x="676" y="1640"/>
                </a:cubicBezTo>
                <a:cubicBezTo>
                  <a:pt x="674" y="1639"/>
                  <a:pt x="672" y="1639"/>
                  <a:pt x="669" y="1638"/>
                </a:cubicBezTo>
                <a:cubicBezTo>
                  <a:pt x="669" y="1638"/>
                  <a:pt x="669" y="1638"/>
                  <a:pt x="669" y="1638"/>
                </a:cubicBezTo>
                <a:cubicBezTo>
                  <a:pt x="669" y="1638"/>
                  <a:pt x="669" y="1638"/>
                  <a:pt x="669" y="1638"/>
                </a:cubicBezTo>
                <a:cubicBezTo>
                  <a:pt x="662" y="1636"/>
                  <a:pt x="655" y="1632"/>
                  <a:pt x="655" y="1624"/>
                </a:cubicBezTo>
                <a:cubicBezTo>
                  <a:pt x="655" y="1623"/>
                  <a:pt x="655" y="1621"/>
                  <a:pt x="656" y="1620"/>
                </a:cubicBezTo>
                <a:cubicBezTo>
                  <a:pt x="656" y="1619"/>
                  <a:pt x="656" y="1619"/>
                  <a:pt x="656" y="1618"/>
                </a:cubicBezTo>
                <a:cubicBezTo>
                  <a:pt x="657" y="1617"/>
                  <a:pt x="657" y="1616"/>
                  <a:pt x="658" y="1614"/>
                </a:cubicBezTo>
                <a:cubicBezTo>
                  <a:pt x="658" y="1614"/>
                  <a:pt x="658" y="1614"/>
                  <a:pt x="658" y="1614"/>
                </a:cubicBezTo>
                <a:cubicBezTo>
                  <a:pt x="659" y="1613"/>
                  <a:pt x="659" y="1613"/>
                  <a:pt x="659" y="1613"/>
                </a:cubicBezTo>
                <a:cubicBezTo>
                  <a:pt x="660" y="1612"/>
                  <a:pt x="661" y="1610"/>
                  <a:pt x="662" y="1609"/>
                </a:cubicBezTo>
                <a:cubicBezTo>
                  <a:pt x="670" y="1597"/>
                  <a:pt x="678" y="1585"/>
                  <a:pt x="686" y="1572"/>
                </a:cubicBezTo>
                <a:cubicBezTo>
                  <a:pt x="687" y="1572"/>
                  <a:pt x="687" y="1572"/>
                  <a:pt x="687" y="1572"/>
                </a:cubicBezTo>
                <a:cubicBezTo>
                  <a:pt x="689" y="1568"/>
                  <a:pt x="689" y="1568"/>
                  <a:pt x="689" y="1568"/>
                </a:cubicBezTo>
                <a:cubicBezTo>
                  <a:pt x="692" y="1565"/>
                  <a:pt x="695" y="1562"/>
                  <a:pt x="699" y="1559"/>
                </a:cubicBezTo>
                <a:cubicBezTo>
                  <a:pt x="702" y="1557"/>
                  <a:pt x="705" y="1555"/>
                  <a:pt x="708" y="1554"/>
                </a:cubicBezTo>
                <a:cubicBezTo>
                  <a:pt x="709" y="1553"/>
                  <a:pt x="710" y="1553"/>
                  <a:pt x="711" y="1552"/>
                </a:cubicBezTo>
                <a:cubicBezTo>
                  <a:pt x="712" y="1552"/>
                  <a:pt x="712" y="1552"/>
                  <a:pt x="713" y="1551"/>
                </a:cubicBezTo>
                <a:cubicBezTo>
                  <a:pt x="713" y="1551"/>
                  <a:pt x="714" y="1551"/>
                  <a:pt x="714" y="1551"/>
                </a:cubicBezTo>
                <a:cubicBezTo>
                  <a:pt x="715" y="1551"/>
                  <a:pt x="715" y="1551"/>
                  <a:pt x="716" y="1550"/>
                </a:cubicBezTo>
                <a:cubicBezTo>
                  <a:pt x="720" y="1549"/>
                  <a:pt x="725" y="1547"/>
                  <a:pt x="730" y="1546"/>
                </a:cubicBezTo>
                <a:cubicBezTo>
                  <a:pt x="735" y="1545"/>
                  <a:pt x="741" y="1544"/>
                  <a:pt x="747" y="1544"/>
                </a:cubicBezTo>
                <a:cubicBezTo>
                  <a:pt x="763" y="1544"/>
                  <a:pt x="763" y="1544"/>
                  <a:pt x="763" y="1544"/>
                </a:cubicBezTo>
                <a:cubicBezTo>
                  <a:pt x="767" y="1544"/>
                  <a:pt x="770" y="1544"/>
                  <a:pt x="774" y="1544"/>
                </a:cubicBezTo>
                <a:cubicBezTo>
                  <a:pt x="789" y="1544"/>
                  <a:pt x="803" y="1544"/>
                  <a:pt x="818" y="1544"/>
                </a:cubicBezTo>
                <a:cubicBezTo>
                  <a:pt x="818" y="1544"/>
                  <a:pt x="818" y="1544"/>
                  <a:pt x="818" y="1544"/>
                </a:cubicBezTo>
                <a:cubicBezTo>
                  <a:pt x="824" y="1544"/>
                  <a:pt x="824" y="1544"/>
                  <a:pt x="824" y="1544"/>
                </a:cubicBezTo>
                <a:cubicBezTo>
                  <a:pt x="830" y="1544"/>
                  <a:pt x="835" y="1545"/>
                  <a:pt x="839" y="1546"/>
                </a:cubicBezTo>
                <a:cubicBezTo>
                  <a:pt x="843" y="1547"/>
                  <a:pt x="845" y="1548"/>
                  <a:pt x="847" y="1549"/>
                </a:cubicBezTo>
                <a:cubicBezTo>
                  <a:pt x="854" y="1553"/>
                  <a:pt x="858" y="1559"/>
                  <a:pt x="853" y="1568"/>
                </a:cubicBezTo>
                <a:cubicBezTo>
                  <a:pt x="848" y="1579"/>
                  <a:pt x="841" y="1590"/>
                  <a:pt x="835" y="1600"/>
                </a:cubicBezTo>
                <a:cubicBezTo>
                  <a:pt x="828" y="1613"/>
                  <a:pt x="828" y="1613"/>
                  <a:pt x="828" y="1613"/>
                </a:cubicBezTo>
                <a:cubicBezTo>
                  <a:pt x="828" y="1613"/>
                  <a:pt x="828" y="1613"/>
                  <a:pt x="828" y="1613"/>
                </a:cubicBezTo>
                <a:close/>
                <a:moveTo>
                  <a:pt x="1592" y="1771"/>
                </a:moveTo>
                <a:cubicBezTo>
                  <a:pt x="1592" y="1773"/>
                  <a:pt x="1592" y="1775"/>
                  <a:pt x="1591" y="1777"/>
                </a:cubicBezTo>
                <a:cubicBezTo>
                  <a:pt x="1591" y="1778"/>
                  <a:pt x="1591" y="1778"/>
                  <a:pt x="1591" y="1778"/>
                </a:cubicBezTo>
                <a:cubicBezTo>
                  <a:pt x="1590" y="1780"/>
                  <a:pt x="1590" y="1782"/>
                  <a:pt x="1589" y="1783"/>
                </a:cubicBezTo>
                <a:cubicBezTo>
                  <a:pt x="1589" y="1783"/>
                  <a:pt x="1589" y="1783"/>
                  <a:pt x="1589" y="1784"/>
                </a:cubicBezTo>
                <a:cubicBezTo>
                  <a:pt x="1588" y="1784"/>
                  <a:pt x="1588" y="1784"/>
                  <a:pt x="1588" y="1784"/>
                </a:cubicBezTo>
                <a:cubicBezTo>
                  <a:pt x="1587" y="1786"/>
                  <a:pt x="1586" y="1788"/>
                  <a:pt x="1584" y="1789"/>
                </a:cubicBezTo>
                <a:cubicBezTo>
                  <a:pt x="1584" y="1789"/>
                  <a:pt x="1584" y="1789"/>
                  <a:pt x="1584" y="1789"/>
                </a:cubicBezTo>
                <a:cubicBezTo>
                  <a:pt x="1582" y="1791"/>
                  <a:pt x="1581" y="1792"/>
                  <a:pt x="1579" y="1794"/>
                </a:cubicBezTo>
                <a:cubicBezTo>
                  <a:pt x="1578" y="1794"/>
                  <a:pt x="1578" y="1794"/>
                  <a:pt x="1578" y="1794"/>
                </a:cubicBezTo>
                <a:cubicBezTo>
                  <a:pt x="1578" y="1794"/>
                  <a:pt x="1577" y="1795"/>
                  <a:pt x="1577" y="1795"/>
                </a:cubicBezTo>
                <a:cubicBezTo>
                  <a:pt x="1575" y="1796"/>
                  <a:pt x="1573" y="1797"/>
                  <a:pt x="1571" y="1798"/>
                </a:cubicBezTo>
                <a:cubicBezTo>
                  <a:pt x="1571" y="1798"/>
                  <a:pt x="1571" y="1798"/>
                  <a:pt x="1570" y="1798"/>
                </a:cubicBezTo>
                <a:cubicBezTo>
                  <a:pt x="1569" y="1799"/>
                  <a:pt x="1567" y="1800"/>
                  <a:pt x="1566" y="1800"/>
                </a:cubicBezTo>
                <a:cubicBezTo>
                  <a:pt x="1565" y="1800"/>
                  <a:pt x="1564" y="1801"/>
                  <a:pt x="1563" y="1801"/>
                </a:cubicBezTo>
                <a:cubicBezTo>
                  <a:pt x="1563" y="1801"/>
                  <a:pt x="1563" y="1801"/>
                  <a:pt x="1562" y="1801"/>
                </a:cubicBezTo>
                <a:cubicBezTo>
                  <a:pt x="1562" y="1801"/>
                  <a:pt x="1561" y="1801"/>
                  <a:pt x="1561" y="1802"/>
                </a:cubicBezTo>
                <a:cubicBezTo>
                  <a:pt x="1559" y="1802"/>
                  <a:pt x="1557" y="1802"/>
                  <a:pt x="1555" y="1803"/>
                </a:cubicBezTo>
                <a:cubicBezTo>
                  <a:pt x="1553" y="1803"/>
                  <a:pt x="1551" y="1803"/>
                  <a:pt x="1550" y="1803"/>
                </a:cubicBezTo>
                <a:cubicBezTo>
                  <a:pt x="1548" y="1804"/>
                  <a:pt x="1546" y="1804"/>
                  <a:pt x="1544" y="1804"/>
                </a:cubicBezTo>
                <a:cubicBezTo>
                  <a:pt x="1544" y="1804"/>
                  <a:pt x="1543" y="1804"/>
                  <a:pt x="1542" y="1804"/>
                </a:cubicBezTo>
                <a:cubicBezTo>
                  <a:pt x="1540" y="1804"/>
                  <a:pt x="1540" y="1804"/>
                  <a:pt x="1540" y="1804"/>
                </a:cubicBezTo>
                <a:cubicBezTo>
                  <a:pt x="1540" y="1804"/>
                  <a:pt x="1540" y="1804"/>
                  <a:pt x="1540" y="1804"/>
                </a:cubicBezTo>
                <a:cubicBezTo>
                  <a:pt x="1530" y="1804"/>
                  <a:pt x="1519" y="1804"/>
                  <a:pt x="1509" y="1804"/>
                </a:cubicBezTo>
                <a:cubicBezTo>
                  <a:pt x="1461" y="1804"/>
                  <a:pt x="908" y="1806"/>
                  <a:pt x="869" y="1806"/>
                </a:cubicBezTo>
                <a:cubicBezTo>
                  <a:pt x="866" y="1806"/>
                  <a:pt x="863" y="1806"/>
                  <a:pt x="861" y="1805"/>
                </a:cubicBezTo>
                <a:cubicBezTo>
                  <a:pt x="857" y="1805"/>
                  <a:pt x="853" y="1804"/>
                  <a:pt x="850" y="1803"/>
                </a:cubicBezTo>
                <a:cubicBezTo>
                  <a:pt x="845" y="1802"/>
                  <a:pt x="841" y="1799"/>
                  <a:pt x="838" y="1796"/>
                </a:cubicBezTo>
                <a:cubicBezTo>
                  <a:pt x="835" y="1793"/>
                  <a:pt x="833" y="1790"/>
                  <a:pt x="832" y="1786"/>
                </a:cubicBezTo>
                <a:cubicBezTo>
                  <a:pt x="832" y="1782"/>
                  <a:pt x="832" y="1778"/>
                  <a:pt x="834" y="1773"/>
                </a:cubicBezTo>
                <a:cubicBezTo>
                  <a:pt x="836" y="1771"/>
                  <a:pt x="836" y="1771"/>
                  <a:pt x="836" y="1771"/>
                </a:cubicBezTo>
                <a:cubicBezTo>
                  <a:pt x="836" y="1771"/>
                  <a:pt x="836" y="1771"/>
                  <a:pt x="836" y="1771"/>
                </a:cubicBezTo>
                <a:cubicBezTo>
                  <a:pt x="842" y="1758"/>
                  <a:pt x="848" y="1745"/>
                  <a:pt x="854" y="1732"/>
                </a:cubicBezTo>
                <a:cubicBezTo>
                  <a:pt x="856" y="1730"/>
                  <a:pt x="857" y="1728"/>
                  <a:pt x="858" y="1726"/>
                </a:cubicBezTo>
                <a:cubicBezTo>
                  <a:pt x="862" y="1716"/>
                  <a:pt x="862" y="1716"/>
                  <a:pt x="862" y="1716"/>
                </a:cubicBezTo>
                <a:cubicBezTo>
                  <a:pt x="864" y="1712"/>
                  <a:pt x="868" y="1708"/>
                  <a:pt x="872" y="1704"/>
                </a:cubicBezTo>
                <a:cubicBezTo>
                  <a:pt x="873" y="1704"/>
                  <a:pt x="874" y="1703"/>
                  <a:pt x="875" y="1702"/>
                </a:cubicBezTo>
                <a:cubicBezTo>
                  <a:pt x="875" y="1702"/>
                  <a:pt x="876" y="1701"/>
                  <a:pt x="877" y="1701"/>
                </a:cubicBezTo>
                <a:cubicBezTo>
                  <a:pt x="878" y="1700"/>
                  <a:pt x="878" y="1700"/>
                  <a:pt x="879" y="1699"/>
                </a:cubicBezTo>
                <a:cubicBezTo>
                  <a:pt x="880" y="1699"/>
                  <a:pt x="880" y="1699"/>
                  <a:pt x="880" y="1699"/>
                </a:cubicBezTo>
                <a:cubicBezTo>
                  <a:pt x="881" y="1698"/>
                  <a:pt x="881" y="1698"/>
                  <a:pt x="882" y="1698"/>
                </a:cubicBezTo>
                <a:cubicBezTo>
                  <a:pt x="883" y="1697"/>
                  <a:pt x="885" y="1696"/>
                  <a:pt x="886" y="1695"/>
                </a:cubicBezTo>
                <a:cubicBezTo>
                  <a:pt x="887" y="1695"/>
                  <a:pt x="888" y="1695"/>
                  <a:pt x="889" y="1694"/>
                </a:cubicBezTo>
                <a:cubicBezTo>
                  <a:pt x="890" y="1694"/>
                  <a:pt x="891" y="1693"/>
                  <a:pt x="893" y="1693"/>
                </a:cubicBezTo>
                <a:cubicBezTo>
                  <a:pt x="895" y="1692"/>
                  <a:pt x="897" y="1691"/>
                  <a:pt x="899" y="1690"/>
                </a:cubicBezTo>
                <a:cubicBezTo>
                  <a:pt x="900" y="1690"/>
                  <a:pt x="901" y="1690"/>
                  <a:pt x="903" y="1689"/>
                </a:cubicBezTo>
                <a:cubicBezTo>
                  <a:pt x="903" y="1689"/>
                  <a:pt x="904" y="1689"/>
                  <a:pt x="904" y="1689"/>
                </a:cubicBezTo>
                <a:cubicBezTo>
                  <a:pt x="910" y="1687"/>
                  <a:pt x="917" y="1687"/>
                  <a:pt x="923" y="1687"/>
                </a:cubicBezTo>
                <a:cubicBezTo>
                  <a:pt x="923" y="1687"/>
                  <a:pt x="1503" y="1685"/>
                  <a:pt x="1525" y="1685"/>
                </a:cubicBezTo>
                <a:cubicBezTo>
                  <a:pt x="1531" y="1685"/>
                  <a:pt x="1538" y="1685"/>
                  <a:pt x="1545" y="1685"/>
                </a:cubicBezTo>
                <a:cubicBezTo>
                  <a:pt x="1548" y="1685"/>
                  <a:pt x="1551" y="1685"/>
                  <a:pt x="1554" y="1686"/>
                </a:cubicBezTo>
                <a:cubicBezTo>
                  <a:pt x="1554" y="1686"/>
                  <a:pt x="1555" y="1686"/>
                  <a:pt x="1555" y="1686"/>
                </a:cubicBezTo>
                <a:cubicBezTo>
                  <a:pt x="1557" y="1686"/>
                  <a:pt x="1560" y="1686"/>
                  <a:pt x="1562" y="1687"/>
                </a:cubicBezTo>
                <a:cubicBezTo>
                  <a:pt x="1562" y="1687"/>
                  <a:pt x="1563" y="1687"/>
                  <a:pt x="1563" y="1687"/>
                </a:cubicBezTo>
                <a:cubicBezTo>
                  <a:pt x="1563" y="1687"/>
                  <a:pt x="1563" y="1687"/>
                  <a:pt x="1563" y="1687"/>
                </a:cubicBezTo>
                <a:cubicBezTo>
                  <a:pt x="1566" y="1688"/>
                  <a:pt x="1568" y="1689"/>
                  <a:pt x="1570" y="1690"/>
                </a:cubicBezTo>
                <a:cubicBezTo>
                  <a:pt x="1570" y="1690"/>
                  <a:pt x="1571" y="1690"/>
                  <a:pt x="1571" y="1690"/>
                </a:cubicBezTo>
                <a:cubicBezTo>
                  <a:pt x="1573" y="1691"/>
                  <a:pt x="1575" y="1692"/>
                  <a:pt x="1577" y="1693"/>
                </a:cubicBezTo>
                <a:cubicBezTo>
                  <a:pt x="1577" y="1693"/>
                  <a:pt x="1577" y="1693"/>
                  <a:pt x="1578" y="1693"/>
                </a:cubicBezTo>
                <a:cubicBezTo>
                  <a:pt x="1578" y="1694"/>
                  <a:pt x="1578" y="1694"/>
                  <a:pt x="1578" y="1694"/>
                </a:cubicBezTo>
                <a:cubicBezTo>
                  <a:pt x="1580" y="1695"/>
                  <a:pt x="1581" y="1696"/>
                  <a:pt x="1582" y="1697"/>
                </a:cubicBezTo>
                <a:cubicBezTo>
                  <a:pt x="1584" y="1698"/>
                  <a:pt x="1586" y="1700"/>
                  <a:pt x="1588" y="1703"/>
                </a:cubicBezTo>
                <a:cubicBezTo>
                  <a:pt x="1590" y="1706"/>
                  <a:pt x="1592" y="1710"/>
                  <a:pt x="1592" y="1714"/>
                </a:cubicBezTo>
                <a:cubicBezTo>
                  <a:pt x="1592" y="1717"/>
                  <a:pt x="1592" y="1717"/>
                  <a:pt x="1592" y="1717"/>
                </a:cubicBezTo>
                <a:cubicBezTo>
                  <a:pt x="1592" y="1717"/>
                  <a:pt x="1592" y="1717"/>
                  <a:pt x="1592" y="1717"/>
                </a:cubicBezTo>
                <a:cubicBezTo>
                  <a:pt x="1592" y="1731"/>
                  <a:pt x="1592" y="1746"/>
                  <a:pt x="1592" y="1760"/>
                </a:cubicBezTo>
                <a:cubicBezTo>
                  <a:pt x="1592" y="1764"/>
                  <a:pt x="1593" y="1767"/>
                  <a:pt x="1592" y="1771"/>
                </a:cubicBezTo>
                <a:close/>
                <a:moveTo>
                  <a:pt x="1671" y="1490"/>
                </a:moveTo>
                <a:cubicBezTo>
                  <a:pt x="1671" y="1490"/>
                  <a:pt x="1670" y="1489"/>
                  <a:pt x="1670" y="1489"/>
                </a:cubicBezTo>
                <a:cubicBezTo>
                  <a:pt x="1670" y="1489"/>
                  <a:pt x="1669" y="1489"/>
                  <a:pt x="1669" y="1488"/>
                </a:cubicBezTo>
                <a:cubicBezTo>
                  <a:pt x="1667" y="1486"/>
                  <a:pt x="1666" y="1483"/>
                  <a:pt x="1665" y="1480"/>
                </a:cubicBezTo>
                <a:cubicBezTo>
                  <a:pt x="1665" y="1477"/>
                  <a:pt x="1665" y="1477"/>
                  <a:pt x="1665" y="1477"/>
                </a:cubicBezTo>
                <a:cubicBezTo>
                  <a:pt x="1665" y="1475"/>
                  <a:pt x="1665" y="1473"/>
                  <a:pt x="1665" y="1471"/>
                </a:cubicBezTo>
                <a:cubicBezTo>
                  <a:pt x="1665" y="1471"/>
                  <a:pt x="1665" y="1471"/>
                  <a:pt x="1665" y="1471"/>
                </a:cubicBezTo>
                <a:cubicBezTo>
                  <a:pt x="1664" y="1463"/>
                  <a:pt x="1662" y="1454"/>
                  <a:pt x="1663" y="1445"/>
                </a:cubicBezTo>
                <a:cubicBezTo>
                  <a:pt x="1663" y="1443"/>
                  <a:pt x="1663" y="1443"/>
                  <a:pt x="1663" y="1443"/>
                </a:cubicBezTo>
                <a:cubicBezTo>
                  <a:pt x="1662" y="1440"/>
                  <a:pt x="1663" y="1437"/>
                  <a:pt x="1665" y="1435"/>
                </a:cubicBezTo>
                <a:cubicBezTo>
                  <a:pt x="1667" y="1433"/>
                  <a:pt x="1669" y="1431"/>
                  <a:pt x="1673" y="1429"/>
                </a:cubicBezTo>
                <a:cubicBezTo>
                  <a:pt x="1676" y="1427"/>
                  <a:pt x="1680" y="1426"/>
                  <a:pt x="1684" y="1425"/>
                </a:cubicBezTo>
                <a:cubicBezTo>
                  <a:pt x="1684" y="1425"/>
                  <a:pt x="1684" y="1425"/>
                  <a:pt x="1684" y="1425"/>
                </a:cubicBezTo>
                <a:cubicBezTo>
                  <a:pt x="1685" y="1425"/>
                  <a:pt x="1685" y="1425"/>
                  <a:pt x="1685" y="1425"/>
                </a:cubicBezTo>
                <a:cubicBezTo>
                  <a:pt x="1687" y="1424"/>
                  <a:pt x="1689" y="1424"/>
                  <a:pt x="1690" y="1424"/>
                </a:cubicBezTo>
                <a:cubicBezTo>
                  <a:pt x="1691" y="1424"/>
                  <a:pt x="1692" y="1424"/>
                  <a:pt x="1693" y="1424"/>
                </a:cubicBezTo>
                <a:cubicBezTo>
                  <a:pt x="1700" y="1423"/>
                  <a:pt x="1708" y="1423"/>
                  <a:pt x="1716" y="1423"/>
                </a:cubicBezTo>
                <a:cubicBezTo>
                  <a:pt x="1769" y="1423"/>
                  <a:pt x="1769" y="1423"/>
                  <a:pt x="1769" y="1423"/>
                </a:cubicBezTo>
                <a:cubicBezTo>
                  <a:pt x="1772" y="1423"/>
                  <a:pt x="1775" y="1423"/>
                  <a:pt x="1778" y="1424"/>
                </a:cubicBezTo>
                <a:cubicBezTo>
                  <a:pt x="1792" y="1425"/>
                  <a:pt x="1808" y="1429"/>
                  <a:pt x="1810" y="1442"/>
                </a:cubicBezTo>
                <a:cubicBezTo>
                  <a:pt x="1814" y="1454"/>
                  <a:pt x="1815" y="1466"/>
                  <a:pt x="1817" y="1478"/>
                </a:cubicBezTo>
                <a:cubicBezTo>
                  <a:pt x="1818" y="1480"/>
                  <a:pt x="1818" y="1480"/>
                  <a:pt x="1818" y="1480"/>
                </a:cubicBezTo>
                <a:cubicBezTo>
                  <a:pt x="1818" y="1482"/>
                  <a:pt x="1818" y="1485"/>
                  <a:pt x="1817" y="1487"/>
                </a:cubicBezTo>
                <a:cubicBezTo>
                  <a:pt x="1817" y="1487"/>
                  <a:pt x="1817" y="1488"/>
                  <a:pt x="1816" y="1488"/>
                </a:cubicBezTo>
                <a:cubicBezTo>
                  <a:pt x="1816" y="1488"/>
                  <a:pt x="1816" y="1488"/>
                  <a:pt x="1816" y="1488"/>
                </a:cubicBezTo>
                <a:cubicBezTo>
                  <a:pt x="1816" y="1488"/>
                  <a:pt x="1816" y="1488"/>
                  <a:pt x="1816" y="1488"/>
                </a:cubicBezTo>
                <a:cubicBezTo>
                  <a:pt x="1813" y="1494"/>
                  <a:pt x="1807" y="1497"/>
                  <a:pt x="1799" y="1499"/>
                </a:cubicBezTo>
                <a:cubicBezTo>
                  <a:pt x="1798" y="1499"/>
                  <a:pt x="1798" y="1499"/>
                  <a:pt x="1797" y="1499"/>
                </a:cubicBezTo>
                <a:cubicBezTo>
                  <a:pt x="1796" y="1500"/>
                  <a:pt x="1796" y="1500"/>
                  <a:pt x="1795" y="1500"/>
                </a:cubicBezTo>
                <a:cubicBezTo>
                  <a:pt x="1794" y="1500"/>
                  <a:pt x="1794" y="1500"/>
                  <a:pt x="1793" y="1500"/>
                </a:cubicBezTo>
                <a:cubicBezTo>
                  <a:pt x="1792" y="1500"/>
                  <a:pt x="1790" y="1501"/>
                  <a:pt x="1789" y="1501"/>
                </a:cubicBezTo>
                <a:cubicBezTo>
                  <a:pt x="1771" y="1503"/>
                  <a:pt x="1750" y="1501"/>
                  <a:pt x="1741" y="1501"/>
                </a:cubicBezTo>
                <a:cubicBezTo>
                  <a:pt x="1707" y="1501"/>
                  <a:pt x="1707" y="1501"/>
                  <a:pt x="1707" y="1501"/>
                </a:cubicBezTo>
                <a:cubicBezTo>
                  <a:pt x="1704" y="1501"/>
                  <a:pt x="1702" y="1501"/>
                  <a:pt x="1699" y="1501"/>
                </a:cubicBezTo>
                <a:cubicBezTo>
                  <a:pt x="1697" y="1501"/>
                  <a:pt x="1695" y="1500"/>
                  <a:pt x="1693" y="1500"/>
                </a:cubicBezTo>
                <a:cubicBezTo>
                  <a:pt x="1693" y="1500"/>
                  <a:pt x="1692" y="1500"/>
                  <a:pt x="1692" y="1500"/>
                </a:cubicBezTo>
                <a:cubicBezTo>
                  <a:pt x="1691" y="1500"/>
                  <a:pt x="1691" y="1500"/>
                  <a:pt x="1691" y="1500"/>
                </a:cubicBezTo>
                <a:cubicBezTo>
                  <a:pt x="1689" y="1499"/>
                  <a:pt x="1687" y="1499"/>
                  <a:pt x="1685" y="1498"/>
                </a:cubicBezTo>
                <a:cubicBezTo>
                  <a:pt x="1684" y="1498"/>
                  <a:pt x="1684" y="1497"/>
                  <a:pt x="1683" y="1497"/>
                </a:cubicBezTo>
                <a:cubicBezTo>
                  <a:pt x="1681" y="1496"/>
                  <a:pt x="1680" y="1496"/>
                  <a:pt x="1678" y="1495"/>
                </a:cubicBezTo>
                <a:cubicBezTo>
                  <a:pt x="1676" y="1494"/>
                  <a:pt x="1674" y="1492"/>
                  <a:pt x="1672" y="1491"/>
                </a:cubicBezTo>
                <a:cubicBezTo>
                  <a:pt x="1672" y="1491"/>
                  <a:pt x="1671" y="1490"/>
                  <a:pt x="1671" y="1490"/>
                </a:cubicBezTo>
                <a:close/>
                <a:moveTo>
                  <a:pt x="1680" y="1622"/>
                </a:moveTo>
                <a:cubicBezTo>
                  <a:pt x="1677" y="1618"/>
                  <a:pt x="1676" y="1615"/>
                  <a:pt x="1675" y="1612"/>
                </a:cubicBezTo>
                <a:cubicBezTo>
                  <a:pt x="1675" y="1607"/>
                  <a:pt x="1675" y="1607"/>
                  <a:pt x="1675" y="1607"/>
                </a:cubicBezTo>
                <a:cubicBezTo>
                  <a:pt x="1675" y="1607"/>
                  <a:pt x="1675" y="1607"/>
                  <a:pt x="1675" y="1607"/>
                </a:cubicBezTo>
                <a:cubicBezTo>
                  <a:pt x="1674" y="1593"/>
                  <a:pt x="1673" y="1580"/>
                  <a:pt x="1672" y="1567"/>
                </a:cubicBezTo>
                <a:cubicBezTo>
                  <a:pt x="1672" y="1567"/>
                  <a:pt x="1672" y="1567"/>
                  <a:pt x="1672" y="1567"/>
                </a:cubicBezTo>
                <a:cubicBezTo>
                  <a:pt x="1672" y="1566"/>
                  <a:pt x="1672" y="1566"/>
                  <a:pt x="1672" y="1566"/>
                </a:cubicBezTo>
                <a:cubicBezTo>
                  <a:pt x="1672" y="1565"/>
                  <a:pt x="1672" y="1564"/>
                  <a:pt x="1672" y="1563"/>
                </a:cubicBezTo>
                <a:cubicBezTo>
                  <a:pt x="1675" y="1535"/>
                  <a:pt x="1735" y="1542"/>
                  <a:pt x="1754" y="1542"/>
                </a:cubicBezTo>
                <a:cubicBezTo>
                  <a:pt x="1776" y="1542"/>
                  <a:pt x="1819" y="1537"/>
                  <a:pt x="1832" y="1559"/>
                </a:cubicBezTo>
                <a:cubicBezTo>
                  <a:pt x="1833" y="1561"/>
                  <a:pt x="1835" y="1563"/>
                  <a:pt x="1835" y="1565"/>
                </a:cubicBezTo>
                <a:cubicBezTo>
                  <a:pt x="1836" y="1568"/>
                  <a:pt x="1836" y="1568"/>
                  <a:pt x="1836" y="1568"/>
                </a:cubicBezTo>
                <a:cubicBezTo>
                  <a:pt x="1836" y="1568"/>
                  <a:pt x="1836" y="1568"/>
                  <a:pt x="1836" y="1568"/>
                </a:cubicBezTo>
                <a:cubicBezTo>
                  <a:pt x="1837" y="1575"/>
                  <a:pt x="1838" y="1581"/>
                  <a:pt x="1840" y="1588"/>
                </a:cubicBezTo>
                <a:cubicBezTo>
                  <a:pt x="1844" y="1611"/>
                  <a:pt x="1844" y="1611"/>
                  <a:pt x="1844" y="1611"/>
                </a:cubicBezTo>
                <a:cubicBezTo>
                  <a:pt x="1845" y="1615"/>
                  <a:pt x="1844" y="1618"/>
                  <a:pt x="1843" y="1621"/>
                </a:cubicBezTo>
                <a:cubicBezTo>
                  <a:pt x="1842" y="1623"/>
                  <a:pt x="1840" y="1625"/>
                  <a:pt x="1838" y="1627"/>
                </a:cubicBezTo>
                <a:cubicBezTo>
                  <a:pt x="1838" y="1627"/>
                  <a:pt x="1837" y="1628"/>
                  <a:pt x="1836" y="1629"/>
                </a:cubicBezTo>
                <a:cubicBezTo>
                  <a:pt x="1836" y="1629"/>
                  <a:pt x="1835" y="1629"/>
                  <a:pt x="1835" y="1630"/>
                </a:cubicBezTo>
                <a:cubicBezTo>
                  <a:pt x="1835" y="1630"/>
                  <a:pt x="1834" y="1630"/>
                  <a:pt x="1834" y="1630"/>
                </a:cubicBezTo>
                <a:cubicBezTo>
                  <a:pt x="1833" y="1631"/>
                  <a:pt x="1832" y="1631"/>
                  <a:pt x="1830" y="1632"/>
                </a:cubicBezTo>
                <a:cubicBezTo>
                  <a:pt x="1829" y="1633"/>
                  <a:pt x="1828" y="1633"/>
                  <a:pt x="1827" y="1634"/>
                </a:cubicBezTo>
                <a:cubicBezTo>
                  <a:pt x="1826" y="1634"/>
                  <a:pt x="1825" y="1634"/>
                  <a:pt x="1825" y="1634"/>
                </a:cubicBezTo>
                <a:cubicBezTo>
                  <a:pt x="1824" y="1635"/>
                  <a:pt x="1823" y="1635"/>
                  <a:pt x="1822" y="1635"/>
                </a:cubicBezTo>
                <a:cubicBezTo>
                  <a:pt x="1821" y="1635"/>
                  <a:pt x="1820" y="1636"/>
                  <a:pt x="1819" y="1636"/>
                </a:cubicBezTo>
                <a:cubicBezTo>
                  <a:pt x="1818" y="1636"/>
                  <a:pt x="1818" y="1636"/>
                  <a:pt x="1818" y="1636"/>
                </a:cubicBezTo>
                <a:cubicBezTo>
                  <a:pt x="1816" y="1636"/>
                  <a:pt x="1814" y="1637"/>
                  <a:pt x="1812" y="1637"/>
                </a:cubicBezTo>
                <a:cubicBezTo>
                  <a:pt x="1809" y="1637"/>
                  <a:pt x="1807" y="1637"/>
                  <a:pt x="1805" y="1637"/>
                </a:cubicBezTo>
                <a:cubicBezTo>
                  <a:pt x="1805" y="1637"/>
                  <a:pt x="1805" y="1637"/>
                  <a:pt x="1805" y="1637"/>
                </a:cubicBezTo>
                <a:cubicBezTo>
                  <a:pt x="1804" y="1637"/>
                  <a:pt x="1804" y="1637"/>
                  <a:pt x="1804" y="1637"/>
                </a:cubicBezTo>
                <a:cubicBezTo>
                  <a:pt x="1804" y="1637"/>
                  <a:pt x="1804" y="1637"/>
                  <a:pt x="1804" y="1637"/>
                </a:cubicBezTo>
                <a:cubicBezTo>
                  <a:pt x="1777" y="1637"/>
                  <a:pt x="1750" y="1637"/>
                  <a:pt x="1722" y="1638"/>
                </a:cubicBezTo>
                <a:cubicBezTo>
                  <a:pt x="1719" y="1638"/>
                  <a:pt x="1716" y="1637"/>
                  <a:pt x="1714" y="1637"/>
                </a:cubicBezTo>
                <a:cubicBezTo>
                  <a:pt x="1713" y="1637"/>
                  <a:pt x="1712" y="1637"/>
                  <a:pt x="1712" y="1637"/>
                </a:cubicBezTo>
                <a:cubicBezTo>
                  <a:pt x="1709" y="1636"/>
                  <a:pt x="1707" y="1636"/>
                  <a:pt x="1705" y="1636"/>
                </a:cubicBezTo>
                <a:cubicBezTo>
                  <a:pt x="1705" y="1636"/>
                  <a:pt x="1705" y="1636"/>
                  <a:pt x="1705" y="1636"/>
                </a:cubicBezTo>
                <a:cubicBezTo>
                  <a:pt x="1704" y="1635"/>
                  <a:pt x="1704" y="1635"/>
                  <a:pt x="1704" y="1635"/>
                </a:cubicBezTo>
                <a:cubicBezTo>
                  <a:pt x="1701" y="1635"/>
                  <a:pt x="1699" y="1634"/>
                  <a:pt x="1697" y="1633"/>
                </a:cubicBezTo>
                <a:cubicBezTo>
                  <a:pt x="1696" y="1633"/>
                  <a:pt x="1695" y="1632"/>
                  <a:pt x="1695" y="1632"/>
                </a:cubicBezTo>
                <a:cubicBezTo>
                  <a:pt x="1693" y="1632"/>
                  <a:pt x="1692" y="1631"/>
                  <a:pt x="1691" y="1630"/>
                </a:cubicBezTo>
                <a:cubicBezTo>
                  <a:pt x="1691" y="1630"/>
                  <a:pt x="1690" y="1630"/>
                  <a:pt x="1690" y="1630"/>
                </a:cubicBezTo>
                <a:cubicBezTo>
                  <a:pt x="1686" y="1628"/>
                  <a:pt x="1682" y="1625"/>
                  <a:pt x="1680" y="1622"/>
                </a:cubicBezTo>
                <a:close/>
                <a:moveTo>
                  <a:pt x="1875" y="1783"/>
                </a:moveTo>
                <a:cubicBezTo>
                  <a:pt x="1873" y="1787"/>
                  <a:pt x="1870" y="1790"/>
                  <a:pt x="1866" y="1793"/>
                </a:cubicBezTo>
                <a:cubicBezTo>
                  <a:pt x="1862" y="1796"/>
                  <a:pt x="1858" y="1799"/>
                  <a:pt x="1852" y="1800"/>
                </a:cubicBezTo>
                <a:cubicBezTo>
                  <a:pt x="1846" y="1802"/>
                  <a:pt x="1840" y="1803"/>
                  <a:pt x="1833" y="1803"/>
                </a:cubicBezTo>
                <a:cubicBezTo>
                  <a:pt x="1815" y="1803"/>
                  <a:pt x="1815" y="1803"/>
                  <a:pt x="1815" y="1803"/>
                </a:cubicBezTo>
                <a:cubicBezTo>
                  <a:pt x="1814" y="1803"/>
                  <a:pt x="1814" y="1803"/>
                  <a:pt x="1814" y="1803"/>
                </a:cubicBezTo>
                <a:cubicBezTo>
                  <a:pt x="1789" y="1803"/>
                  <a:pt x="1765" y="1803"/>
                  <a:pt x="1740" y="1803"/>
                </a:cubicBezTo>
                <a:cubicBezTo>
                  <a:pt x="1737" y="1803"/>
                  <a:pt x="1734" y="1803"/>
                  <a:pt x="1731" y="1803"/>
                </a:cubicBezTo>
                <a:cubicBezTo>
                  <a:pt x="1730" y="1803"/>
                  <a:pt x="1730" y="1803"/>
                  <a:pt x="1729" y="1803"/>
                </a:cubicBezTo>
                <a:cubicBezTo>
                  <a:pt x="1726" y="1802"/>
                  <a:pt x="1724" y="1802"/>
                  <a:pt x="1721" y="1801"/>
                </a:cubicBezTo>
                <a:cubicBezTo>
                  <a:pt x="1721" y="1801"/>
                  <a:pt x="1721" y="1801"/>
                  <a:pt x="1720" y="1801"/>
                </a:cubicBezTo>
                <a:cubicBezTo>
                  <a:pt x="1720" y="1801"/>
                  <a:pt x="1720" y="1801"/>
                  <a:pt x="1720" y="1801"/>
                </a:cubicBezTo>
                <a:cubicBezTo>
                  <a:pt x="1709" y="1798"/>
                  <a:pt x="1698" y="1792"/>
                  <a:pt x="1692" y="1783"/>
                </a:cubicBezTo>
                <a:cubicBezTo>
                  <a:pt x="1692" y="1783"/>
                  <a:pt x="1692" y="1783"/>
                  <a:pt x="1692" y="1783"/>
                </a:cubicBezTo>
                <a:cubicBezTo>
                  <a:pt x="1692" y="1783"/>
                  <a:pt x="1692" y="1783"/>
                  <a:pt x="1692" y="1783"/>
                </a:cubicBezTo>
                <a:cubicBezTo>
                  <a:pt x="1691" y="1782"/>
                  <a:pt x="1690" y="1780"/>
                  <a:pt x="1690" y="1778"/>
                </a:cubicBezTo>
                <a:cubicBezTo>
                  <a:pt x="1689" y="1777"/>
                  <a:pt x="1689" y="1776"/>
                  <a:pt x="1689" y="1775"/>
                </a:cubicBezTo>
                <a:cubicBezTo>
                  <a:pt x="1688" y="1774"/>
                  <a:pt x="1688" y="1773"/>
                  <a:pt x="1688" y="1772"/>
                </a:cubicBezTo>
                <a:cubicBezTo>
                  <a:pt x="1688" y="1772"/>
                  <a:pt x="1688" y="1771"/>
                  <a:pt x="1688" y="1771"/>
                </a:cubicBezTo>
                <a:cubicBezTo>
                  <a:pt x="1687" y="1769"/>
                  <a:pt x="1687" y="1769"/>
                  <a:pt x="1687" y="1769"/>
                </a:cubicBezTo>
                <a:cubicBezTo>
                  <a:pt x="1687" y="1769"/>
                  <a:pt x="1687" y="1769"/>
                  <a:pt x="1687" y="1769"/>
                </a:cubicBezTo>
                <a:cubicBezTo>
                  <a:pt x="1686" y="1756"/>
                  <a:pt x="1685" y="1742"/>
                  <a:pt x="1684" y="1728"/>
                </a:cubicBezTo>
                <a:cubicBezTo>
                  <a:pt x="1684" y="1725"/>
                  <a:pt x="1684" y="1723"/>
                  <a:pt x="1684" y="1721"/>
                </a:cubicBezTo>
                <a:cubicBezTo>
                  <a:pt x="1683" y="1714"/>
                  <a:pt x="1683" y="1714"/>
                  <a:pt x="1683" y="1714"/>
                </a:cubicBezTo>
                <a:cubicBezTo>
                  <a:pt x="1683" y="1713"/>
                  <a:pt x="1683" y="1713"/>
                  <a:pt x="1683" y="1713"/>
                </a:cubicBezTo>
                <a:cubicBezTo>
                  <a:pt x="1683" y="1711"/>
                  <a:pt x="1683" y="1710"/>
                  <a:pt x="1684" y="1709"/>
                </a:cubicBezTo>
                <a:cubicBezTo>
                  <a:pt x="1684" y="1708"/>
                  <a:pt x="1684" y="1707"/>
                  <a:pt x="1684" y="1707"/>
                </a:cubicBezTo>
                <a:cubicBezTo>
                  <a:pt x="1685" y="1706"/>
                  <a:pt x="1685" y="1705"/>
                  <a:pt x="1685" y="1704"/>
                </a:cubicBezTo>
                <a:cubicBezTo>
                  <a:pt x="1686" y="1703"/>
                  <a:pt x="1686" y="1703"/>
                  <a:pt x="1686" y="1702"/>
                </a:cubicBezTo>
                <a:cubicBezTo>
                  <a:pt x="1686" y="1702"/>
                  <a:pt x="1686" y="1702"/>
                  <a:pt x="1686" y="1702"/>
                </a:cubicBezTo>
                <a:cubicBezTo>
                  <a:pt x="1687" y="1700"/>
                  <a:pt x="1688" y="1699"/>
                  <a:pt x="1689" y="1698"/>
                </a:cubicBezTo>
                <a:cubicBezTo>
                  <a:pt x="1690" y="1697"/>
                  <a:pt x="1691" y="1697"/>
                  <a:pt x="1691" y="1696"/>
                </a:cubicBezTo>
                <a:cubicBezTo>
                  <a:pt x="1692" y="1695"/>
                  <a:pt x="1693" y="1695"/>
                  <a:pt x="1694" y="1694"/>
                </a:cubicBezTo>
                <a:cubicBezTo>
                  <a:pt x="1695" y="1694"/>
                  <a:pt x="1695" y="1693"/>
                  <a:pt x="1695" y="1693"/>
                </a:cubicBezTo>
                <a:cubicBezTo>
                  <a:pt x="1695" y="1693"/>
                  <a:pt x="1696" y="1693"/>
                  <a:pt x="1696" y="1693"/>
                </a:cubicBezTo>
                <a:cubicBezTo>
                  <a:pt x="1698" y="1692"/>
                  <a:pt x="1699" y="1691"/>
                  <a:pt x="1701" y="1690"/>
                </a:cubicBezTo>
                <a:cubicBezTo>
                  <a:pt x="1702" y="1690"/>
                  <a:pt x="1702" y="1689"/>
                  <a:pt x="1702" y="1689"/>
                </a:cubicBezTo>
                <a:cubicBezTo>
                  <a:pt x="1703" y="1689"/>
                  <a:pt x="1703" y="1689"/>
                  <a:pt x="1703" y="1689"/>
                </a:cubicBezTo>
                <a:cubicBezTo>
                  <a:pt x="1704" y="1689"/>
                  <a:pt x="1704" y="1689"/>
                  <a:pt x="1705" y="1688"/>
                </a:cubicBezTo>
                <a:cubicBezTo>
                  <a:pt x="1706" y="1688"/>
                  <a:pt x="1708" y="1687"/>
                  <a:pt x="1709" y="1687"/>
                </a:cubicBezTo>
                <a:cubicBezTo>
                  <a:pt x="1710" y="1687"/>
                  <a:pt x="1711" y="1686"/>
                  <a:pt x="1712" y="1686"/>
                </a:cubicBezTo>
                <a:cubicBezTo>
                  <a:pt x="1713" y="1686"/>
                  <a:pt x="1714" y="1686"/>
                  <a:pt x="1714" y="1686"/>
                </a:cubicBezTo>
                <a:cubicBezTo>
                  <a:pt x="1717" y="1685"/>
                  <a:pt x="1720" y="1685"/>
                  <a:pt x="1723" y="1685"/>
                </a:cubicBezTo>
                <a:cubicBezTo>
                  <a:pt x="1723" y="1685"/>
                  <a:pt x="1724" y="1685"/>
                  <a:pt x="1724" y="1685"/>
                </a:cubicBezTo>
                <a:cubicBezTo>
                  <a:pt x="1725" y="1685"/>
                  <a:pt x="1726" y="1685"/>
                  <a:pt x="1727" y="1685"/>
                </a:cubicBezTo>
                <a:cubicBezTo>
                  <a:pt x="1731" y="1685"/>
                  <a:pt x="1731" y="1685"/>
                  <a:pt x="1731" y="1685"/>
                </a:cubicBezTo>
                <a:cubicBezTo>
                  <a:pt x="1736" y="1684"/>
                  <a:pt x="1740" y="1684"/>
                  <a:pt x="1744" y="1684"/>
                </a:cubicBezTo>
                <a:cubicBezTo>
                  <a:pt x="1748" y="1684"/>
                  <a:pt x="1752" y="1684"/>
                  <a:pt x="1755" y="1684"/>
                </a:cubicBezTo>
                <a:cubicBezTo>
                  <a:pt x="1791" y="1684"/>
                  <a:pt x="1791" y="1684"/>
                  <a:pt x="1791" y="1684"/>
                </a:cubicBezTo>
                <a:cubicBezTo>
                  <a:pt x="1801" y="1684"/>
                  <a:pt x="1811" y="1684"/>
                  <a:pt x="1820" y="1685"/>
                </a:cubicBezTo>
                <a:cubicBezTo>
                  <a:pt x="1822" y="1685"/>
                  <a:pt x="1823" y="1685"/>
                  <a:pt x="1825" y="1685"/>
                </a:cubicBezTo>
                <a:cubicBezTo>
                  <a:pt x="1826" y="1686"/>
                  <a:pt x="1827" y="1686"/>
                  <a:pt x="1828" y="1686"/>
                </a:cubicBezTo>
                <a:cubicBezTo>
                  <a:pt x="1828" y="1686"/>
                  <a:pt x="1829" y="1686"/>
                  <a:pt x="1830" y="1686"/>
                </a:cubicBezTo>
                <a:cubicBezTo>
                  <a:pt x="1830" y="1686"/>
                  <a:pt x="1831" y="1686"/>
                  <a:pt x="1831" y="1687"/>
                </a:cubicBezTo>
                <a:cubicBezTo>
                  <a:pt x="1832" y="1687"/>
                  <a:pt x="1832" y="1687"/>
                  <a:pt x="1833" y="1687"/>
                </a:cubicBezTo>
                <a:cubicBezTo>
                  <a:pt x="1834" y="1687"/>
                  <a:pt x="1836" y="1688"/>
                  <a:pt x="1838" y="1689"/>
                </a:cubicBezTo>
                <a:cubicBezTo>
                  <a:pt x="1839" y="1689"/>
                  <a:pt x="1840" y="1689"/>
                  <a:pt x="1841" y="1690"/>
                </a:cubicBezTo>
                <a:cubicBezTo>
                  <a:pt x="1842" y="1690"/>
                  <a:pt x="1842" y="1690"/>
                  <a:pt x="1843" y="1691"/>
                </a:cubicBezTo>
                <a:cubicBezTo>
                  <a:pt x="1845" y="1691"/>
                  <a:pt x="1846" y="1692"/>
                  <a:pt x="1847" y="1693"/>
                </a:cubicBezTo>
                <a:cubicBezTo>
                  <a:pt x="1852" y="1695"/>
                  <a:pt x="1856" y="1698"/>
                  <a:pt x="1859" y="1702"/>
                </a:cubicBezTo>
                <a:cubicBezTo>
                  <a:pt x="1862" y="1705"/>
                  <a:pt x="1864" y="1709"/>
                  <a:pt x="1865" y="1713"/>
                </a:cubicBezTo>
                <a:cubicBezTo>
                  <a:pt x="1870" y="1736"/>
                  <a:pt x="1870" y="1736"/>
                  <a:pt x="1870" y="1736"/>
                </a:cubicBezTo>
                <a:cubicBezTo>
                  <a:pt x="1871" y="1746"/>
                  <a:pt x="1873" y="1755"/>
                  <a:pt x="1875" y="1764"/>
                </a:cubicBezTo>
                <a:cubicBezTo>
                  <a:pt x="1875" y="1764"/>
                  <a:pt x="1875" y="1764"/>
                  <a:pt x="1875" y="1764"/>
                </a:cubicBezTo>
                <a:cubicBezTo>
                  <a:pt x="1876" y="1770"/>
                  <a:pt x="1876" y="1770"/>
                  <a:pt x="1876" y="1770"/>
                </a:cubicBezTo>
                <a:cubicBezTo>
                  <a:pt x="1877" y="1775"/>
                  <a:pt x="1877" y="1779"/>
                  <a:pt x="1875" y="1783"/>
                </a:cubicBezTo>
                <a:close/>
                <a:moveTo>
                  <a:pt x="2041" y="1494"/>
                </a:moveTo>
                <a:cubicBezTo>
                  <a:pt x="2036" y="1492"/>
                  <a:pt x="2032" y="1490"/>
                  <a:pt x="2030" y="1487"/>
                </a:cubicBezTo>
                <a:cubicBezTo>
                  <a:pt x="2027" y="1485"/>
                  <a:pt x="2024" y="1482"/>
                  <a:pt x="2023" y="1479"/>
                </a:cubicBezTo>
                <a:cubicBezTo>
                  <a:pt x="2021" y="1474"/>
                  <a:pt x="2021" y="1474"/>
                  <a:pt x="2021" y="1474"/>
                </a:cubicBezTo>
                <a:cubicBezTo>
                  <a:pt x="2019" y="1467"/>
                  <a:pt x="2016" y="1460"/>
                  <a:pt x="2014" y="1453"/>
                </a:cubicBezTo>
                <a:cubicBezTo>
                  <a:pt x="2012" y="1449"/>
                  <a:pt x="2009" y="1444"/>
                  <a:pt x="2009" y="1439"/>
                </a:cubicBezTo>
                <a:cubicBezTo>
                  <a:pt x="2009" y="1439"/>
                  <a:pt x="2009" y="1438"/>
                  <a:pt x="2009" y="1437"/>
                </a:cubicBezTo>
                <a:cubicBezTo>
                  <a:pt x="2009" y="1437"/>
                  <a:pt x="2009" y="1437"/>
                  <a:pt x="2009" y="1437"/>
                </a:cubicBezTo>
                <a:cubicBezTo>
                  <a:pt x="2009" y="1436"/>
                  <a:pt x="2009" y="1436"/>
                  <a:pt x="2009" y="1436"/>
                </a:cubicBezTo>
                <a:cubicBezTo>
                  <a:pt x="2010" y="1435"/>
                  <a:pt x="2009" y="1435"/>
                  <a:pt x="2010" y="1434"/>
                </a:cubicBezTo>
                <a:cubicBezTo>
                  <a:pt x="2010" y="1434"/>
                  <a:pt x="2010" y="1434"/>
                  <a:pt x="2010" y="1434"/>
                </a:cubicBezTo>
                <a:cubicBezTo>
                  <a:pt x="2016" y="1421"/>
                  <a:pt x="2039" y="1423"/>
                  <a:pt x="2051" y="1423"/>
                </a:cubicBezTo>
                <a:cubicBezTo>
                  <a:pt x="2110" y="1422"/>
                  <a:pt x="2110" y="1422"/>
                  <a:pt x="2110" y="1422"/>
                </a:cubicBezTo>
                <a:cubicBezTo>
                  <a:pt x="2115" y="1422"/>
                  <a:pt x="2120" y="1423"/>
                  <a:pt x="2125" y="1424"/>
                </a:cubicBezTo>
                <a:cubicBezTo>
                  <a:pt x="2126" y="1424"/>
                  <a:pt x="2128" y="1424"/>
                  <a:pt x="2129" y="1425"/>
                </a:cubicBezTo>
                <a:cubicBezTo>
                  <a:pt x="2129" y="1425"/>
                  <a:pt x="2130" y="1425"/>
                  <a:pt x="2131" y="1425"/>
                </a:cubicBezTo>
                <a:cubicBezTo>
                  <a:pt x="2132" y="1425"/>
                  <a:pt x="2133" y="1426"/>
                  <a:pt x="2133" y="1426"/>
                </a:cubicBezTo>
                <a:cubicBezTo>
                  <a:pt x="2135" y="1426"/>
                  <a:pt x="2137" y="1427"/>
                  <a:pt x="2138" y="1428"/>
                </a:cubicBezTo>
                <a:cubicBezTo>
                  <a:pt x="2139" y="1428"/>
                  <a:pt x="2139" y="1428"/>
                  <a:pt x="2139" y="1428"/>
                </a:cubicBezTo>
                <a:cubicBezTo>
                  <a:pt x="2139" y="1428"/>
                  <a:pt x="2139" y="1428"/>
                  <a:pt x="2140" y="1428"/>
                </a:cubicBezTo>
                <a:cubicBezTo>
                  <a:pt x="2141" y="1429"/>
                  <a:pt x="2142" y="1429"/>
                  <a:pt x="2144" y="1430"/>
                </a:cubicBezTo>
                <a:cubicBezTo>
                  <a:pt x="2145" y="1431"/>
                  <a:pt x="2146" y="1431"/>
                  <a:pt x="2146" y="1431"/>
                </a:cubicBezTo>
                <a:cubicBezTo>
                  <a:pt x="2147" y="1432"/>
                  <a:pt x="2147" y="1432"/>
                  <a:pt x="2148" y="1432"/>
                </a:cubicBezTo>
                <a:cubicBezTo>
                  <a:pt x="2148" y="1433"/>
                  <a:pt x="2148" y="1433"/>
                  <a:pt x="2149" y="1433"/>
                </a:cubicBezTo>
                <a:cubicBezTo>
                  <a:pt x="2149" y="1433"/>
                  <a:pt x="2150" y="1434"/>
                  <a:pt x="2150" y="1434"/>
                </a:cubicBezTo>
                <a:cubicBezTo>
                  <a:pt x="2153" y="1436"/>
                  <a:pt x="2156" y="1439"/>
                  <a:pt x="2157" y="1442"/>
                </a:cubicBezTo>
                <a:cubicBezTo>
                  <a:pt x="2157" y="1442"/>
                  <a:pt x="2157" y="1442"/>
                  <a:pt x="2157" y="1442"/>
                </a:cubicBezTo>
                <a:cubicBezTo>
                  <a:pt x="2163" y="1450"/>
                  <a:pt x="2166" y="1460"/>
                  <a:pt x="2170" y="1468"/>
                </a:cubicBezTo>
                <a:cubicBezTo>
                  <a:pt x="2170" y="1468"/>
                  <a:pt x="2170" y="1468"/>
                  <a:pt x="2170" y="1468"/>
                </a:cubicBezTo>
                <a:cubicBezTo>
                  <a:pt x="2172" y="1473"/>
                  <a:pt x="2176" y="1477"/>
                  <a:pt x="2177" y="1482"/>
                </a:cubicBezTo>
                <a:cubicBezTo>
                  <a:pt x="2177" y="1482"/>
                  <a:pt x="2177" y="1483"/>
                  <a:pt x="2177" y="1483"/>
                </a:cubicBezTo>
                <a:cubicBezTo>
                  <a:pt x="2177" y="1483"/>
                  <a:pt x="2177" y="1483"/>
                  <a:pt x="2177" y="1483"/>
                </a:cubicBezTo>
                <a:cubicBezTo>
                  <a:pt x="2178" y="1492"/>
                  <a:pt x="2170" y="1496"/>
                  <a:pt x="2162" y="1498"/>
                </a:cubicBezTo>
                <a:cubicBezTo>
                  <a:pt x="2161" y="1498"/>
                  <a:pt x="2161" y="1498"/>
                  <a:pt x="2161" y="1499"/>
                </a:cubicBezTo>
                <a:cubicBezTo>
                  <a:pt x="2160" y="1499"/>
                  <a:pt x="2160" y="1499"/>
                  <a:pt x="2159" y="1499"/>
                </a:cubicBezTo>
                <a:cubicBezTo>
                  <a:pt x="2158" y="1499"/>
                  <a:pt x="2156" y="1499"/>
                  <a:pt x="2155" y="1500"/>
                </a:cubicBezTo>
                <a:cubicBezTo>
                  <a:pt x="2154" y="1500"/>
                  <a:pt x="2154" y="1500"/>
                  <a:pt x="2153" y="1500"/>
                </a:cubicBezTo>
                <a:cubicBezTo>
                  <a:pt x="2152" y="1500"/>
                  <a:pt x="2150" y="1500"/>
                  <a:pt x="2149" y="1500"/>
                </a:cubicBezTo>
                <a:cubicBezTo>
                  <a:pt x="2148" y="1500"/>
                  <a:pt x="2147" y="1500"/>
                  <a:pt x="2146" y="1500"/>
                </a:cubicBezTo>
                <a:cubicBezTo>
                  <a:pt x="2146" y="1500"/>
                  <a:pt x="2146" y="1500"/>
                  <a:pt x="2146" y="1500"/>
                </a:cubicBezTo>
                <a:cubicBezTo>
                  <a:pt x="2144" y="1500"/>
                  <a:pt x="2144" y="1500"/>
                  <a:pt x="2144" y="1500"/>
                </a:cubicBezTo>
                <a:cubicBezTo>
                  <a:pt x="2135" y="1500"/>
                  <a:pt x="2126" y="1500"/>
                  <a:pt x="2117" y="1500"/>
                </a:cubicBezTo>
                <a:cubicBezTo>
                  <a:pt x="2102" y="1500"/>
                  <a:pt x="2087" y="1500"/>
                  <a:pt x="2072" y="1500"/>
                </a:cubicBezTo>
                <a:cubicBezTo>
                  <a:pt x="2061" y="1500"/>
                  <a:pt x="2050" y="1499"/>
                  <a:pt x="2041" y="1494"/>
                </a:cubicBezTo>
                <a:cubicBezTo>
                  <a:pt x="2041" y="1494"/>
                  <a:pt x="2041" y="1494"/>
                  <a:pt x="2041" y="1494"/>
                </a:cubicBezTo>
                <a:close/>
                <a:moveTo>
                  <a:pt x="2079" y="1621"/>
                </a:moveTo>
                <a:cubicBezTo>
                  <a:pt x="2076" y="1617"/>
                  <a:pt x="2073" y="1614"/>
                  <a:pt x="2072" y="1611"/>
                </a:cubicBezTo>
                <a:cubicBezTo>
                  <a:pt x="2064" y="1588"/>
                  <a:pt x="2064" y="1588"/>
                  <a:pt x="2064" y="1588"/>
                </a:cubicBezTo>
                <a:cubicBezTo>
                  <a:pt x="2061" y="1581"/>
                  <a:pt x="2059" y="1575"/>
                  <a:pt x="2056" y="1568"/>
                </a:cubicBezTo>
                <a:cubicBezTo>
                  <a:pt x="2056" y="1568"/>
                  <a:pt x="2056" y="1568"/>
                  <a:pt x="2056" y="1568"/>
                </a:cubicBezTo>
                <a:cubicBezTo>
                  <a:pt x="2055" y="1565"/>
                  <a:pt x="2055" y="1565"/>
                  <a:pt x="2055" y="1565"/>
                </a:cubicBezTo>
                <a:cubicBezTo>
                  <a:pt x="2054" y="1561"/>
                  <a:pt x="2054" y="1558"/>
                  <a:pt x="2055" y="1555"/>
                </a:cubicBezTo>
                <a:cubicBezTo>
                  <a:pt x="2056" y="1553"/>
                  <a:pt x="2057" y="1552"/>
                  <a:pt x="2059" y="1550"/>
                </a:cubicBezTo>
                <a:cubicBezTo>
                  <a:pt x="2059" y="1550"/>
                  <a:pt x="2059" y="1550"/>
                  <a:pt x="2060" y="1549"/>
                </a:cubicBezTo>
                <a:cubicBezTo>
                  <a:pt x="2060" y="1549"/>
                  <a:pt x="2061" y="1548"/>
                  <a:pt x="2061" y="1548"/>
                </a:cubicBezTo>
                <a:cubicBezTo>
                  <a:pt x="2064" y="1546"/>
                  <a:pt x="2068" y="1544"/>
                  <a:pt x="2072" y="1543"/>
                </a:cubicBezTo>
                <a:cubicBezTo>
                  <a:pt x="2076" y="1542"/>
                  <a:pt x="2080" y="1542"/>
                  <a:pt x="2084" y="1541"/>
                </a:cubicBezTo>
                <a:cubicBezTo>
                  <a:pt x="2100" y="1540"/>
                  <a:pt x="2117" y="1541"/>
                  <a:pt x="2125" y="1541"/>
                </a:cubicBezTo>
                <a:cubicBezTo>
                  <a:pt x="2153" y="1541"/>
                  <a:pt x="2202" y="1535"/>
                  <a:pt x="2218" y="1564"/>
                </a:cubicBezTo>
                <a:cubicBezTo>
                  <a:pt x="2218" y="1564"/>
                  <a:pt x="2218" y="1564"/>
                  <a:pt x="2218" y="1564"/>
                </a:cubicBezTo>
                <a:cubicBezTo>
                  <a:pt x="2218" y="1565"/>
                  <a:pt x="2218" y="1565"/>
                  <a:pt x="2218" y="1565"/>
                </a:cubicBezTo>
                <a:cubicBezTo>
                  <a:pt x="2218" y="1565"/>
                  <a:pt x="2218" y="1565"/>
                  <a:pt x="2218" y="1565"/>
                </a:cubicBezTo>
                <a:cubicBezTo>
                  <a:pt x="2224" y="1577"/>
                  <a:pt x="2230" y="1589"/>
                  <a:pt x="2236" y="1601"/>
                </a:cubicBezTo>
                <a:cubicBezTo>
                  <a:pt x="2238" y="1605"/>
                  <a:pt x="2241" y="1609"/>
                  <a:pt x="2242" y="1614"/>
                </a:cubicBezTo>
                <a:cubicBezTo>
                  <a:pt x="2242" y="1614"/>
                  <a:pt x="2242" y="1614"/>
                  <a:pt x="2242" y="1614"/>
                </a:cubicBezTo>
                <a:cubicBezTo>
                  <a:pt x="2242" y="1615"/>
                  <a:pt x="2242" y="1616"/>
                  <a:pt x="2242" y="1617"/>
                </a:cubicBezTo>
                <a:cubicBezTo>
                  <a:pt x="2242" y="1618"/>
                  <a:pt x="2242" y="1619"/>
                  <a:pt x="2242" y="1620"/>
                </a:cubicBezTo>
                <a:cubicBezTo>
                  <a:pt x="2242" y="1620"/>
                  <a:pt x="2242" y="1620"/>
                  <a:pt x="2242" y="1620"/>
                </a:cubicBezTo>
                <a:cubicBezTo>
                  <a:pt x="2242" y="1620"/>
                  <a:pt x="2242" y="1621"/>
                  <a:pt x="2242" y="1621"/>
                </a:cubicBezTo>
                <a:cubicBezTo>
                  <a:pt x="2242" y="1622"/>
                  <a:pt x="2241" y="1623"/>
                  <a:pt x="2240" y="1624"/>
                </a:cubicBezTo>
                <a:cubicBezTo>
                  <a:pt x="2240" y="1625"/>
                  <a:pt x="2240" y="1625"/>
                  <a:pt x="2240" y="1625"/>
                </a:cubicBezTo>
                <a:cubicBezTo>
                  <a:pt x="2239" y="1626"/>
                  <a:pt x="2238" y="1627"/>
                  <a:pt x="2237" y="1628"/>
                </a:cubicBezTo>
                <a:cubicBezTo>
                  <a:pt x="2237" y="1628"/>
                  <a:pt x="2237" y="1628"/>
                  <a:pt x="2237" y="1628"/>
                </a:cubicBezTo>
                <a:cubicBezTo>
                  <a:pt x="2236" y="1629"/>
                  <a:pt x="2236" y="1629"/>
                  <a:pt x="2236" y="1629"/>
                </a:cubicBezTo>
                <a:cubicBezTo>
                  <a:pt x="2235" y="1630"/>
                  <a:pt x="2234" y="1630"/>
                  <a:pt x="2234" y="1630"/>
                </a:cubicBezTo>
                <a:cubicBezTo>
                  <a:pt x="2231" y="1632"/>
                  <a:pt x="2229" y="1633"/>
                  <a:pt x="2225" y="1634"/>
                </a:cubicBezTo>
                <a:cubicBezTo>
                  <a:pt x="2225" y="1634"/>
                  <a:pt x="2224" y="1635"/>
                  <a:pt x="2223" y="1635"/>
                </a:cubicBezTo>
                <a:cubicBezTo>
                  <a:pt x="2221" y="1635"/>
                  <a:pt x="2220" y="1635"/>
                  <a:pt x="2219" y="1636"/>
                </a:cubicBezTo>
                <a:cubicBezTo>
                  <a:pt x="2218" y="1636"/>
                  <a:pt x="2218" y="1636"/>
                  <a:pt x="2217" y="1636"/>
                </a:cubicBezTo>
                <a:cubicBezTo>
                  <a:pt x="2217" y="1636"/>
                  <a:pt x="2216" y="1636"/>
                  <a:pt x="2216" y="1636"/>
                </a:cubicBezTo>
                <a:cubicBezTo>
                  <a:pt x="2187" y="1639"/>
                  <a:pt x="2156" y="1636"/>
                  <a:pt x="2126" y="1637"/>
                </a:cubicBezTo>
                <a:cubicBezTo>
                  <a:pt x="2123" y="1637"/>
                  <a:pt x="2120" y="1636"/>
                  <a:pt x="2117" y="1636"/>
                </a:cubicBezTo>
                <a:cubicBezTo>
                  <a:pt x="2117" y="1636"/>
                  <a:pt x="2117" y="1636"/>
                  <a:pt x="2117" y="1636"/>
                </a:cubicBezTo>
                <a:cubicBezTo>
                  <a:pt x="2106" y="1635"/>
                  <a:pt x="2095" y="1631"/>
                  <a:pt x="2086" y="1625"/>
                </a:cubicBezTo>
                <a:cubicBezTo>
                  <a:pt x="2083" y="1624"/>
                  <a:pt x="2081" y="1622"/>
                  <a:pt x="2079" y="1621"/>
                </a:cubicBezTo>
                <a:close/>
                <a:moveTo>
                  <a:pt x="2322" y="1782"/>
                </a:moveTo>
                <a:cubicBezTo>
                  <a:pt x="2322" y="1783"/>
                  <a:pt x="2321" y="1783"/>
                  <a:pt x="2321" y="1784"/>
                </a:cubicBezTo>
                <a:cubicBezTo>
                  <a:pt x="2321" y="1785"/>
                  <a:pt x="2321" y="1785"/>
                  <a:pt x="2321" y="1786"/>
                </a:cubicBezTo>
                <a:cubicBezTo>
                  <a:pt x="2320" y="1787"/>
                  <a:pt x="2320" y="1788"/>
                  <a:pt x="2319" y="1789"/>
                </a:cubicBezTo>
                <a:cubicBezTo>
                  <a:pt x="2319" y="1789"/>
                  <a:pt x="2319" y="1789"/>
                  <a:pt x="2319" y="1790"/>
                </a:cubicBezTo>
                <a:cubicBezTo>
                  <a:pt x="2318" y="1790"/>
                  <a:pt x="2318" y="1791"/>
                  <a:pt x="2317" y="1791"/>
                </a:cubicBezTo>
                <a:cubicBezTo>
                  <a:pt x="2317" y="1791"/>
                  <a:pt x="2317" y="1792"/>
                  <a:pt x="2316" y="1792"/>
                </a:cubicBezTo>
                <a:cubicBezTo>
                  <a:pt x="2316" y="1792"/>
                  <a:pt x="2316" y="1792"/>
                  <a:pt x="2316" y="1793"/>
                </a:cubicBezTo>
                <a:cubicBezTo>
                  <a:pt x="2310" y="1798"/>
                  <a:pt x="2303" y="1800"/>
                  <a:pt x="2296" y="1801"/>
                </a:cubicBezTo>
                <a:cubicBezTo>
                  <a:pt x="2296" y="1801"/>
                  <a:pt x="2295" y="1801"/>
                  <a:pt x="2295" y="1801"/>
                </a:cubicBezTo>
                <a:cubicBezTo>
                  <a:pt x="2292" y="1802"/>
                  <a:pt x="2289" y="1802"/>
                  <a:pt x="2286" y="1802"/>
                </a:cubicBezTo>
                <a:cubicBezTo>
                  <a:pt x="2286" y="1802"/>
                  <a:pt x="2286" y="1802"/>
                  <a:pt x="2286" y="1802"/>
                </a:cubicBezTo>
                <a:cubicBezTo>
                  <a:pt x="2283" y="1802"/>
                  <a:pt x="2283" y="1802"/>
                  <a:pt x="2283" y="1802"/>
                </a:cubicBezTo>
                <a:cubicBezTo>
                  <a:pt x="2280" y="1802"/>
                  <a:pt x="2277" y="1802"/>
                  <a:pt x="2275" y="1802"/>
                </a:cubicBezTo>
                <a:cubicBezTo>
                  <a:pt x="2193" y="1802"/>
                  <a:pt x="2193" y="1802"/>
                  <a:pt x="2193" y="1802"/>
                </a:cubicBezTo>
                <a:cubicBezTo>
                  <a:pt x="2190" y="1802"/>
                  <a:pt x="2187" y="1802"/>
                  <a:pt x="2184" y="1802"/>
                </a:cubicBezTo>
                <a:cubicBezTo>
                  <a:pt x="2183" y="1801"/>
                  <a:pt x="2182" y="1801"/>
                  <a:pt x="2181" y="1801"/>
                </a:cubicBezTo>
                <a:cubicBezTo>
                  <a:pt x="2164" y="1799"/>
                  <a:pt x="2144" y="1791"/>
                  <a:pt x="2135" y="1776"/>
                </a:cubicBezTo>
                <a:cubicBezTo>
                  <a:pt x="2133" y="1774"/>
                  <a:pt x="2132" y="1772"/>
                  <a:pt x="2131" y="1770"/>
                </a:cubicBezTo>
                <a:cubicBezTo>
                  <a:pt x="2131" y="1769"/>
                  <a:pt x="2131" y="1769"/>
                  <a:pt x="2131" y="1769"/>
                </a:cubicBezTo>
                <a:cubicBezTo>
                  <a:pt x="2131" y="1769"/>
                  <a:pt x="2131" y="1769"/>
                  <a:pt x="2131" y="1769"/>
                </a:cubicBezTo>
                <a:cubicBezTo>
                  <a:pt x="2127" y="1757"/>
                  <a:pt x="2122" y="1746"/>
                  <a:pt x="2118" y="1734"/>
                </a:cubicBezTo>
                <a:cubicBezTo>
                  <a:pt x="2116" y="1728"/>
                  <a:pt x="2112" y="1720"/>
                  <a:pt x="2110" y="1713"/>
                </a:cubicBezTo>
                <a:cubicBezTo>
                  <a:pt x="2110" y="1713"/>
                  <a:pt x="2110" y="1713"/>
                  <a:pt x="2110" y="1713"/>
                </a:cubicBezTo>
                <a:cubicBezTo>
                  <a:pt x="2110" y="1713"/>
                  <a:pt x="2110" y="1712"/>
                  <a:pt x="2110" y="1712"/>
                </a:cubicBezTo>
                <a:cubicBezTo>
                  <a:pt x="2110" y="1712"/>
                  <a:pt x="2109" y="1711"/>
                  <a:pt x="2109" y="1710"/>
                </a:cubicBezTo>
                <a:cubicBezTo>
                  <a:pt x="2109" y="1707"/>
                  <a:pt x="2109" y="1704"/>
                  <a:pt x="2109" y="1701"/>
                </a:cubicBezTo>
                <a:cubicBezTo>
                  <a:pt x="2110" y="1699"/>
                  <a:pt x="2111" y="1698"/>
                  <a:pt x="2112" y="1696"/>
                </a:cubicBezTo>
                <a:cubicBezTo>
                  <a:pt x="2112" y="1696"/>
                  <a:pt x="2112" y="1696"/>
                  <a:pt x="2112" y="1696"/>
                </a:cubicBezTo>
                <a:cubicBezTo>
                  <a:pt x="2117" y="1688"/>
                  <a:pt x="2126" y="1685"/>
                  <a:pt x="2136" y="1684"/>
                </a:cubicBezTo>
                <a:cubicBezTo>
                  <a:pt x="2136" y="1684"/>
                  <a:pt x="2136" y="1684"/>
                  <a:pt x="2137" y="1684"/>
                </a:cubicBezTo>
                <a:cubicBezTo>
                  <a:pt x="2139" y="1684"/>
                  <a:pt x="2141" y="1684"/>
                  <a:pt x="2144" y="1684"/>
                </a:cubicBezTo>
                <a:cubicBezTo>
                  <a:pt x="2144" y="1684"/>
                  <a:pt x="2145" y="1683"/>
                  <a:pt x="2145" y="1683"/>
                </a:cubicBezTo>
                <a:cubicBezTo>
                  <a:pt x="2151" y="1683"/>
                  <a:pt x="2151" y="1683"/>
                  <a:pt x="2151" y="1683"/>
                </a:cubicBezTo>
                <a:cubicBezTo>
                  <a:pt x="2152" y="1683"/>
                  <a:pt x="2153" y="1683"/>
                  <a:pt x="2155" y="1683"/>
                </a:cubicBezTo>
                <a:cubicBezTo>
                  <a:pt x="2180" y="1683"/>
                  <a:pt x="2205" y="1683"/>
                  <a:pt x="2231" y="1683"/>
                </a:cubicBezTo>
                <a:cubicBezTo>
                  <a:pt x="2231" y="1683"/>
                  <a:pt x="2231" y="1683"/>
                  <a:pt x="2231" y="1683"/>
                </a:cubicBezTo>
                <a:cubicBezTo>
                  <a:pt x="2231" y="1683"/>
                  <a:pt x="2231" y="1683"/>
                  <a:pt x="2231" y="1683"/>
                </a:cubicBezTo>
                <a:cubicBezTo>
                  <a:pt x="2234" y="1683"/>
                  <a:pt x="2237" y="1683"/>
                  <a:pt x="2240" y="1684"/>
                </a:cubicBezTo>
                <a:cubicBezTo>
                  <a:pt x="2240" y="1684"/>
                  <a:pt x="2241" y="1684"/>
                  <a:pt x="2241" y="1684"/>
                </a:cubicBezTo>
                <a:cubicBezTo>
                  <a:pt x="2258" y="1686"/>
                  <a:pt x="2277" y="1693"/>
                  <a:pt x="2287" y="1706"/>
                </a:cubicBezTo>
                <a:cubicBezTo>
                  <a:pt x="2289" y="1708"/>
                  <a:pt x="2290" y="1710"/>
                  <a:pt x="2291" y="1712"/>
                </a:cubicBezTo>
                <a:cubicBezTo>
                  <a:pt x="2294" y="1717"/>
                  <a:pt x="2294" y="1717"/>
                  <a:pt x="2294" y="1717"/>
                </a:cubicBezTo>
                <a:cubicBezTo>
                  <a:pt x="2299" y="1727"/>
                  <a:pt x="2304" y="1737"/>
                  <a:pt x="2309" y="1748"/>
                </a:cubicBezTo>
                <a:cubicBezTo>
                  <a:pt x="2312" y="1754"/>
                  <a:pt x="2318" y="1762"/>
                  <a:pt x="2320" y="1771"/>
                </a:cubicBezTo>
                <a:cubicBezTo>
                  <a:pt x="2322" y="1775"/>
                  <a:pt x="2323" y="1778"/>
                  <a:pt x="2322" y="1782"/>
                </a:cubicBezTo>
                <a:close/>
                <a:moveTo>
                  <a:pt x="2340" y="1624"/>
                </a:moveTo>
                <a:cubicBezTo>
                  <a:pt x="2338" y="1622"/>
                  <a:pt x="2337" y="1621"/>
                  <a:pt x="2335" y="1620"/>
                </a:cubicBezTo>
                <a:cubicBezTo>
                  <a:pt x="2331" y="1617"/>
                  <a:pt x="2328" y="1613"/>
                  <a:pt x="2326" y="1610"/>
                </a:cubicBezTo>
                <a:cubicBezTo>
                  <a:pt x="2324" y="1607"/>
                  <a:pt x="2324" y="1607"/>
                  <a:pt x="2324" y="1607"/>
                </a:cubicBezTo>
                <a:cubicBezTo>
                  <a:pt x="2324" y="1607"/>
                  <a:pt x="2324" y="1607"/>
                  <a:pt x="2324" y="1607"/>
                </a:cubicBezTo>
                <a:cubicBezTo>
                  <a:pt x="2317" y="1594"/>
                  <a:pt x="2310" y="1582"/>
                  <a:pt x="2303" y="1569"/>
                </a:cubicBezTo>
                <a:cubicBezTo>
                  <a:pt x="2303" y="1569"/>
                  <a:pt x="2303" y="1569"/>
                  <a:pt x="2303" y="1569"/>
                </a:cubicBezTo>
                <a:cubicBezTo>
                  <a:pt x="2300" y="1564"/>
                  <a:pt x="2300" y="1564"/>
                  <a:pt x="2300" y="1564"/>
                </a:cubicBezTo>
                <a:cubicBezTo>
                  <a:pt x="2298" y="1561"/>
                  <a:pt x="2298" y="1558"/>
                  <a:pt x="2298" y="1555"/>
                </a:cubicBezTo>
                <a:cubicBezTo>
                  <a:pt x="2299" y="1552"/>
                  <a:pt x="2300" y="1550"/>
                  <a:pt x="2303" y="1547"/>
                </a:cubicBezTo>
                <a:cubicBezTo>
                  <a:pt x="2306" y="1545"/>
                  <a:pt x="2309" y="1544"/>
                  <a:pt x="2313" y="1542"/>
                </a:cubicBezTo>
                <a:cubicBezTo>
                  <a:pt x="2318" y="1541"/>
                  <a:pt x="2323" y="1541"/>
                  <a:pt x="2329" y="1541"/>
                </a:cubicBezTo>
                <a:cubicBezTo>
                  <a:pt x="2330" y="1541"/>
                  <a:pt x="2330" y="1541"/>
                  <a:pt x="2330" y="1541"/>
                </a:cubicBezTo>
                <a:cubicBezTo>
                  <a:pt x="2342" y="1540"/>
                  <a:pt x="2356" y="1540"/>
                  <a:pt x="2363" y="1540"/>
                </a:cubicBezTo>
                <a:cubicBezTo>
                  <a:pt x="2394" y="1540"/>
                  <a:pt x="2443" y="1534"/>
                  <a:pt x="2463" y="1564"/>
                </a:cubicBezTo>
                <a:cubicBezTo>
                  <a:pt x="2470" y="1573"/>
                  <a:pt x="2476" y="1583"/>
                  <a:pt x="2483" y="1593"/>
                </a:cubicBezTo>
                <a:cubicBezTo>
                  <a:pt x="2486" y="1598"/>
                  <a:pt x="2492" y="1605"/>
                  <a:pt x="2495" y="1611"/>
                </a:cubicBezTo>
                <a:cubicBezTo>
                  <a:pt x="2497" y="1614"/>
                  <a:pt x="2498" y="1617"/>
                  <a:pt x="2498" y="1620"/>
                </a:cubicBezTo>
                <a:cubicBezTo>
                  <a:pt x="2498" y="1621"/>
                  <a:pt x="2497" y="1623"/>
                  <a:pt x="2496" y="1625"/>
                </a:cubicBezTo>
                <a:cubicBezTo>
                  <a:pt x="2496" y="1626"/>
                  <a:pt x="2495" y="1627"/>
                  <a:pt x="2494" y="1628"/>
                </a:cubicBezTo>
                <a:cubicBezTo>
                  <a:pt x="2494" y="1628"/>
                  <a:pt x="2494" y="1628"/>
                  <a:pt x="2494" y="1628"/>
                </a:cubicBezTo>
                <a:cubicBezTo>
                  <a:pt x="2494" y="1628"/>
                  <a:pt x="2494" y="1628"/>
                  <a:pt x="2494" y="1628"/>
                </a:cubicBezTo>
                <a:cubicBezTo>
                  <a:pt x="2493" y="1629"/>
                  <a:pt x="2493" y="1629"/>
                  <a:pt x="2492" y="1630"/>
                </a:cubicBezTo>
                <a:cubicBezTo>
                  <a:pt x="2492" y="1630"/>
                  <a:pt x="2491" y="1630"/>
                  <a:pt x="2491" y="1630"/>
                </a:cubicBezTo>
                <a:cubicBezTo>
                  <a:pt x="2490" y="1631"/>
                  <a:pt x="2489" y="1631"/>
                  <a:pt x="2488" y="1632"/>
                </a:cubicBezTo>
                <a:cubicBezTo>
                  <a:pt x="2487" y="1632"/>
                  <a:pt x="2485" y="1633"/>
                  <a:pt x="2484" y="1633"/>
                </a:cubicBezTo>
                <a:cubicBezTo>
                  <a:pt x="2484" y="1633"/>
                  <a:pt x="2484" y="1634"/>
                  <a:pt x="2484" y="1634"/>
                </a:cubicBezTo>
                <a:cubicBezTo>
                  <a:pt x="2484" y="1634"/>
                  <a:pt x="2483" y="1634"/>
                  <a:pt x="2483" y="1634"/>
                </a:cubicBezTo>
                <a:cubicBezTo>
                  <a:pt x="2469" y="1638"/>
                  <a:pt x="2448" y="1636"/>
                  <a:pt x="2434" y="1636"/>
                </a:cubicBezTo>
                <a:cubicBezTo>
                  <a:pt x="2418" y="1636"/>
                  <a:pt x="2401" y="1636"/>
                  <a:pt x="2385" y="1636"/>
                </a:cubicBezTo>
                <a:cubicBezTo>
                  <a:pt x="2370" y="1636"/>
                  <a:pt x="2353" y="1632"/>
                  <a:pt x="2340" y="1624"/>
                </a:cubicBezTo>
                <a:close/>
                <a:moveTo>
                  <a:pt x="2605" y="1791"/>
                </a:moveTo>
                <a:cubicBezTo>
                  <a:pt x="2605" y="1791"/>
                  <a:pt x="2605" y="1791"/>
                  <a:pt x="2604" y="1791"/>
                </a:cubicBezTo>
                <a:cubicBezTo>
                  <a:pt x="2602" y="1794"/>
                  <a:pt x="2598" y="1797"/>
                  <a:pt x="2593" y="1798"/>
                </a:cubicBezTo>
                <a:cubicBezTo>
                  <a:pt x="2589" y="1800"/>
                  <a:pt x="2583" y="1801"/>
                  <a:pt x="2576" y="1801"/>
                </a:cubicBezTo>
                <a:cubicBezTo>
                  <a:pt x="2569" y="1801"/>
                  <a:pt x="2569" y="1801"/>
                  <a:pt x="2569" y="1801"/>
                </a:cubicBezTo>
                <a:cubicBezTo>
                  <a:pt x="2569" y="1801"/>
                  <a:pt x="2569" y="1801"/>
                  <a:pt x="2569" y="1801"/>
                </a:cubicBezTo>
                <a:cubicBezTo>
                  <a:pt x="2541" y="1801"/>
                  <a:pt x="2512" y="1801"/>
                  <a:pt x="2483" y="1801"/>
                </a:cubicBezTo>
                <a:cubicBezTo>
                  <a:pt x="2480" y="1801"/>
                  <a:pt x="2476" y="1801"/>
                  <a:pt x="2473" y="1801"/>
                </a:cubicBezTo>
                <a:cubicBezTo>
                  <a:pt x="2473" y="1801"/>
                  <a:pt x="2473" y="1801"/>
                  <a:pt x="2473" y="1801"/>
                </a:cubicBezTo>
                <a:cubicBezTo>
                  <a:pt x="2453" y="1799"/>
                  <a:pt x="2432" y="1790"/>
                  <a:pt x="2419" y="1775"/>
                </a:cubicBezTo>
                <a:cubicBezTo>
                  <a:pt x="2418" y="1773"/>
                  <a:pt x="2416" y="1771"/>
                  <a:pt x="2415" y="1769"/>
                </a:cubicBezTo>
                <a:cubicBezTo>
                  <a:pt x="2415" y="1769"/>
                  <a:pt x="2415" y="1769"/>
                  <a:pt x="2415" y="1769"/>
                </a:cubicBezTo>
                <a:cubicBezTo>
                  <a:pt x="2415" y="1769"/>
                  <a:pt x="2415" y="1769"/>
                  <a:pt x="2415" y="1769"/>
                </a:cubicBezTo>
                <a:cubicBezTo>
                  <a:pt x="2409" y="1758"/>
                  <a:pt x="2402" y="1747"/>
                  <a:pt x="2396" y="1736"/>
                </a:cubicBezTo>
                <a:cubicBezTo>
                  <a:pt x="2392" y="1728"/>
                  <a:pt x="2383" y="1716"/>
                  <a:pt x="2381" y="1706"/>
                </a:cubicBezTo>
                <a:cubicBezTo>
                  <a:pt x="2381" y="1706"/>
                  <a:pt x="2381" y="1706"/>
                  <a:pt x="2381" y="1706"/>
                </a:cubicBezTo>
                <a:cubicBezTo>
                  <a:pt x="2380" y="1705"/>
                  <a:pt x="2380" y="1704"/>
                  <a:pt x="2380" y="1703"/>
                </a:cubicBezTo>
                <a:cubicBezTo>
                  <a:pt x="2379" y="1693"/>
                  <a:pt x="2387" y="1688"/>
                  <a:pt x="2396" y="1685"/>
                </a:cubicBezTo>
                <a:cubicBezTo>
                  <a:pt x="2396" y="1685"/>
                  <a:pt x="2396" y="1685"/>
                  <a:pt x="2396" y="1685"/>
                </a:cubicBezTo>
                <a:cubicBezTo>
                  <a:pt x="2396" y="1685"/>
                  <a:pt x="2397" y="1685"/>
                  <a:pt x="2397" y="1685"/>
                </a:cubicBezTo>
                <a:cubicBezTo>
                  <a:pt x="2398" y="1685"/>
                  <a:pt x="2398" y="1685"/>
                  <a:pt x="2399" y="1684"/>
                </a:cubicBezTo>
                <a:cubicBezTo>
                  <a:pt x="2403" y="1683"/>
                  <a:pt x="2408" y="1683"/>
                  <a:pt x="2413" y="1683"/>
                </a:cubicBezTo>
                <a:cubicBezTo>
                  <a:pt x="2470" y="1683"/>
                  <a:pt x="2470" y="1683"/>
                  <a:pt x="2470" y="1683"/>
                </a:cubicBezTo>
                <a:cubicBezTo>
                  <a:pt x="2479" y="1683"/>
                  <a:pt x="2489" y="1683"/>
                  <a:pt x="2498" y="1683"/>
                </a:cubicBezTo>
                <a:cubicBezTo>
                  <a:pt x="2498" y="1683"/>
                  <a:pt x="2498" y="1683"/>
                  <a:pt x="2498" y="1683"/>
                </a:cubicBezTo>
                <a:cubicBezTo>
                  <a:pt x="2499" y="1683"/>
                  <a:pt x="2499" y="1683"/>
                  <a:pt x="2500" y="1683"/>
                </a:cubicBezTo>
                <a:cubicBezTo>
                  <a:pt x="2502" y="1683"/>
                  <a:pt x="2505" y="1683"/>
                  <a:pt x="2507" y="1683"/>
                </a:cubicBezTo>
                <a:cubicBezTo>
                  <a:pt x="2508" y="1683"/>
                  <a:pt x="2508" y="1683"/>
                  <a:pt x="2509" y="1683"/>
                </a:cubicBezTo>
                <a:cubicBezTo>
                  <a:pt x="2527" y="1685"/>
                  <a:pt x="2546" y="1692"/>
                  <a:pt x="2558" y="1705"/>
                </a:cubicBezTo>
                <a:cubicBezTo>
                  <a:pt x="2559" y="1705"/>
                  <a:pt x="2560" y="1706"/>
                  <a:pt x="2561" y="1707"/>
                </a:cubicBezTo>
                <a:cubicBezTo>
                  <a:pt x="2561" y="1708"/>
                  <a:pt x="2562" y="1708"/>
                  <a:pt x="2562" y="1709"/>
                </a:cubicBezTo>
                <a:cubicBezTo>
                  <a:pt x="2563" y="1710"/>
                  <a:pt x="2563" y="1710"/>
                  <a:pt x="2564" y="1711"/>
                </a:cubicBezTo>
                <a:cubicBezTo>
                  <a:pt x="2564" y="1711"/>
                  <a:pt x="2564" y="1711"/>
                  <a:pt x="2564" y="1711"/>
                </a:cubicBezTo>
                <a:cubicBezTo>
                  <a:pt x="2566" y="1713"/>
                  <a:pt x="2566" y="1713"/>
                  <a:pt x="2566" y="1713"/>
                </a:cubicBezTo>
                <a:cubicBezTo>
                  <a:pt x="2571" y="1721"/>
                  <a:pt x="2576" y="1729"/>
                  <a:pt x="2582" y="1737"/>
                </a:cubicBezTo>
                <a:cubicBezTo>
                  <a:pt x="2582" y="1737"/>
                  <a:pt x="2582" y="1737"/>
                  <a:pt x="2582" y="1737"/>
                </a:cubicBezTo>
                <a:cubicBezTo>
                  <a:pt x="2589" y="1748"/>
                  <a:pt x="2599" y="1759"/>
                  <a:pt x="2605" y="1772"/>
                </a:cubicBezTo>
                <a:cubicBezTo>
                  <a:pt x="2606" y="1773"/>
                  <a:pt x="2606" y="1773"/>
                  <a:pt x="2606" y="1774"/>
                </a:cubicBezTo>
                <a:cubicBezTo>
                  <a:pt x="2607" y="1775"/>
                  <a:pt x="2607" y="1775"/>
                  <a:pt x="2607" y="1775"/>
                </a:cubicBezTo>
                <a:cubicBezTo>
                  <a:pt x="2609" y="1782"/>
                  <a:pt x="2608" y="1787"/>
                  <a:pt x="2605" y="1791"/>
                </a:cubicBezTo>
                <a:close/>
                <a:moveTo>
                  <a:pt x="2937" y="318"/>
                </a:moveTo>
                <a:cubicBezTo>
                  <a:pt x="3034" y="414"/>
                  <a:pt x="3089" y="549"/>
                  <a:pt x="3089" y="685"/>
                </a:cubicBezTo>
                <a:cubicBezTo>
                  <a:pt x="3089" y="821"/>
                  <a:pt x="3034" y="955"/>
                  <a:pt x="2937" y="1051"/>
                </a:cubicBezTo>
                <a:cubicBezTo>
                  <a:pt x="3050" y="999"/>
                  <a:pt x="3153" y="855"/>
                  <a:pt x="3152" y="685"/>
                </a:cubicBezTo>
                <a:cubicBezTo>
                  <a:pt x="3153" y="514"/>
                  <a:pt x="3050" y="371"/>
                  <a:pt x="2937" y="318"/>
                </a:cubicBezTo>
                <a:close/>
                <a:moveTo>
                  <a:pt x="216" y="318"/>
                </a:moveTo>
                <a:cubicBezTo>
                  <a:pt x="104" y="371"/>
                  <a:pt x="0" y="514"/>
                  <a:pt x="2" y="685"/>
                </a:cubicBezTo>
                <a:cubicBezTo>
                  <a:pt x="0" y="855"/>
                  <a:pt x="104" y="999"/>
                  <a:pt x="216" y="1051"/>
                </a:cubicBezTo>
                <a:cubicBezTo>
                  <a:pt x="120" y="955"/>
                  <a:pt x="64" y="821"/>
                  <a:pt x="65" y="685"/>
                </a:cubicBezTo>
                <a:cubicBezTo>
                  <a:pt x="64" y="549"/>
                  <a:pt x="120" y="414"/>
                  <a:pt x="216" y="318"/>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203242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decel="100000" fill="hold" grpId="0" nodeType="after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 calcmode="lin" valueType="num">
                                      <p:cBhvr additive="base">
                                        <p:cTn id="12"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5">
                                            <p:txEl>
                                              <p:pRg st="1" end="1"/>
                                            </p:txEl>
                                          </p:spTgt>
                                        </p:tgtEl>
                                        <p:attrNameLst>
                                          <p:attrName>ppt_y</p:attrName>
                                        </p:attrNameLst>
                                      </p:cBhvr>
                                      <p:tavLst>
                                        <p:tav tm="0">
                                          <p:val>
                                            <p:strVal val="#ppt_y"/>
                                          </p:val>
                                        </p:tav>
                                        <p:tav tm="100000">
                                          <p:val>
                                            <p:strVal val="#ppt_y"/>
                                          </p:val>
                                        </p:tav>
                                      </p:tavLst>
                                    </p:anim>
                                  </p:childTnLst>
                                </p:cTn>
                              </p:par>
                              <p:par>
                                <p:cTn id="14" presetID="2" presetClass="entr" presetSubtype="2" decel="100000" fill="hold" grpId="0" nodeType="withEffect">
                                  <p:stCondLst>
                                    <p:cond delay="25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1+#ppt_w/2"/>
                                          </p:val>
                                        </p:tav>
                                        <p:tav tm="100000">
                                          <p:val>
                                            <p:strVal val="#ppt_x"/>
                                          </p:val>
                                        </p:tav>
                                      </p:tavLst>
                                    </p:anim>
                                    <p:anim calcmode="lin" valueType="num">
                                      <p:cBhvr additive="base">
                                        <p:cTn id="17" dur="500" fill="hold"/>
                                        <p:tgtEl>
                                          <p:spTgt spid="10"/>
                                        </p:tgtEl>
                                        <p:attrNameLst>
                                          <p:attrName>ppt_y</p:attrName>
                                        </p:attrNameLst>
                                      </p:cBhvr>
                                      <p:tavLst>
                                        <p:tav tm="0">
                                          <p:val>
                                            <p:strVal val="#ppt_y"/>
                                          </p:val>
                                        </p:tav>
                                        <p:tav tm="100000">
                                          <p:val>
                                            <p:strVal val="#ppt_y"/>
                                          </p:val>
                                        </p:tav>
                                      </p:tavLst>
                                    </p:anim>
                                  </p:childTnLst>
                                </p:cTn>
                              </p:par>
                              <p:par>
                                <p:cTn id="18" presetID="2" presetClass="entr" presetSubtype="2" decel="100000" fill="hold" grpId="0" nodeType="withEffect">
                                  <p:stCondLst>
                                    <p:cond delay="50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fill="hold"/>
                                        <p:tgtEl>
                                          <p:spTgt spid="12"/>
                                        </p:tgtEl>
                                        <p:attrNameLst>
                                          <p:attrName>ppt_x</p:attrName>
                                        </p:attrNameLst>
                                      </p:cBhvr>
                                      <p:tavLst>
                                        <p:tav tm="0">
                                          <p:val>
                                            <p:strVal val="1+#ppt_w/2"/>
                                          </p:val>
                                        </p:tav>
                                        <p:tav tm="100000">
                                          <p:val>
                                            <p:strVal val="#ppt_x"/>
                                          </p:val>
                                        </p:tav>
                                      </p:tavLst>
                                    </p:anim>
                                    <p:anim calcmode="lin" valueType="num">
                                      <p:cBhvr additive="base">
                                        <p:cTn id="21"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build="p"/>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27359316"/>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8705"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8" name="Text Placeholder 7"/>
          <p:cNvSpPr>
            <a:spLocks noGrp="1"/>
          </p:cNvSpPr>
          <p:nvPr>
            <p:ph type="body" sz="quarter" idx="10"/>
          </p:nvPr>
        </p:nvSpPr>
        <p:spPr/>
        <p:txBody>
          <a:bodyPr/>
          <a:lstStyle/>
          <a:p>
            <a:r>
              <a:rPr lang="en-US" smtClean="0"/>
              <a:t>Building a Web API for browser/JSON clients</a:t>
            </a:r>
            <a:endParaRPr lang="en-US" dirty="0"/>
          </a:p>
        </p:txBody>
      </p:sp>
      <p:sp>
        <p:nvSpPr>
          <p:cNvPr id="6" name="Freeform 73"/>
          <p:cNvSpPr>
            <a:spLocks noEditPoints="1"/>
          </p:cNvSpPr>
          <p:nvPr/>
        </p:nvSpPr>
        <p:spPr bwMode="black">
          <a:xfrm>
            <a:off x="-417550" y="3978186"/>
            <a:ext cx="3936002" cy="3799685"/>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alpha val="30000"/>
            </a:srgb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06611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404209196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9733"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Building a Read Only Web API</a:t>
            </a:r>
            <a:endParaRPr lang="en-US" dirty="0"/>
          </a:p>
        </p:txBody>
      </p:sp>
      <p:sp>
        <p:nvSpPr>
          <p:cNvPr id="11" name="Content Placeholder 10"/>
          <p:cNvSpPr>
            <a:spLocks noGrp="1"/>
          </p:cNvSpPr>
          <p:nvPr>
            <p:ph type="body" sz="quarter" idx="10"/>
            <p:custDataLst>
              <p:tags r:id="rId4"/>
            </p:custDataLst>
          </p:nvPr>
        </p:nvSpPr>
        <p:spPr>
          <a:xfrm>
            <a:off x="519112" y="1447799"/>
            <a:ext cx="11149013" cy="1483483"/>
          </a:xfrm>
        </p:spPr>
        <p:txBody>
          <a:bodyPr/>
          <a:lstStyle/>
          <a:p>
            <a:pPr>
              <a:spcAft>
                <a:spcPts val="1200"/>
              </a:spcAft>
            </a:pPr>
            <a:r>
              <a:rPr lang="en-US" dirty="0" smtClean="0">
                <a:gradFill>
                  <a:gsLst>
                    <a:gs pos="0">
                      <a:schemeClr val="accent2"/>
                    </a:gs>
                    <a:gs pos="100000">
                      <a:schemeClr val="accent2"/>
                    </a:gs>
                  </a:gsLst>
                  <a:lin ang="5400000" scaled="0"/>
                </a:gradFill>
                <a:latin typeface="Segoe UI Light" pitchFamily="34" charset="0"/>
              </a:rPr>
              <a:t>Why?</a:t>
            </a:r>
          </a:p>
          <a:p>
            <a:pPr>
              <a:spcAft>
                <a:spcPts val="1200"/>
              </a:spcAft>
            </a:pPr>
            <a:r>
              <a:rPr lang="en-US" dirty="0" smtClean="0"/>
              <a:t>Allow browser clients to easily retrieve </a:t>
            </a:r>
            <a:br>
              <a:rPr lang="en-US" dirty="0" smtClean="0"/>
            </a:br>
            <a:r>
              <a:rPr lang="en-US" dirty="0" smtClean="0"/>
              <a:t>information from your system</a:t>
            </a:r>
            <a:endParaRPr lang="en-US" dirty="0"/>
          </a:p>
        </p:txBody>
      </p:sp>
      <p:sp>
        <p:nvSpPr>
          <p:cNvPr id="6" name="Rectangle 5"/>
          <p:cNvSpPr/>
          <p:nvPr/>
        </p:nvSpPr>
        <p:spPr bwMode="auto">
          <a:xfrm>
            <a:off x="9072081" y="1141413"/>
            <a:ext cx="2603981" cy="571658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 name="Freeform 83"/>
          <p:cNvSpPr>
            <a:spLocks noEditPoints="1"/>
          </p:cNvSpPr>
          <p:nvPr/>
        </p:nvSpPr>
        <p:spPr bwMode="black">
          <a:xfrm>
            <a:off x="9275862" y="1447799"/>
            <a:ext cx="2196417" cy="2318597"/>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108577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01917469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0751"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ctrTitle"/>
            <p:custDataLst>
              <p:tags r:id="rId3"/>
            </p:custDataLst>
          </p:nvPr>
        </p:nvSpPr>
        <p:spPr/>
        <p:txBody>
          <a:bodyPr/>
          <a:lstStyle/>
          <a:p>
            <a:r>
              <a:rPr lang="en-US" smtClean="0"/>
              <a:t>Building a read only Web API</a:t>
            </a:r>
            <a:endParaRPr lang="en-US" dirty="0"/>
          </a:p>
        </p:txBody>
      </p:sp>
      <p:sp>
        <p:nvSpPr>
          <p:cNvPr id="7" name="Subtitle 6"/>
          <p:cNvSpPr>
            <a:spLocks noGrp="1"/>
          </p:cNvSpPr>
          <p:nvPr>
            <p:ph type="subTitle" idx="1"/>
          </p:nvPr>
        </p:nvSpPr>
        <p:spPr/>
        <p:txBody>
          <a:bodyPr/>
          <a:lstStyle/>
          <a:p>
            <a:endParaRPr lang="en-US"/>
          </a:p>
        </p:txBody>
      </p:sp>
      <p:sp>
        <p:nvSpPr>
          <p:cNvPr id="6" name="Text Placeholder 5"/>
          <p:cNvSpPr>
            <a:spLocks noGrp="1"/>
          </p:cNvSpPr>
          <p:nvPr>
            <p:ph type="body" sz="quarter" idx="10"/>
          </p:nvPr>
        </p:nvSpPr>
        <p:spPr/>
        <p:txBody>
          <a:bodyPr/>
          <a:lstStyle/>
          <a:p>
            <a:r>
              <a:rPr lang="en-US" smtClean="0"/>
              <a:t>demo</a:t>
            </a:r>
            <a:endParaRPr lang="en-US" dirty="0"/>
          </a:p>
        </p:txBody>
      </p:sp>
    </p:spTree>
    <p:extLst>
      <p:ext uri="{BB962C8B-B14F-4D97-AF65-F5344CB8AC3E}">
        <p14:creationId xmlns:p14="http://schemas.microsoft.com/office/powerpoint/2010/main" val="319233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26"/>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potS1hKZWk2IA3lF7vlk2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z8wvpVT650CuEZCub0M4Q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KrD95805lkyLQO9pM3_RE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eaLVBTil106AYcP2AnS.S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9dvtyxWpp0CdEoSZi8Tws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6_Pszj1n_k2PtFQpNAvvH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ndiBGREGYUyD87tle3QSu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EHwo.nmqM0iBA0avCUp4Z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7.K6bBAJvkS3.ukwBGLqd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4d4WNPWv.EyHrf3DUN_S4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nGWmLj.42EuGG.fPUDRgp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msziOZcAzkeLuUr01fOqh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EIYRcEz4nE2YSTsJelfFP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IjiEg.rS2Uaogoku2rjz_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9I4sl5BEAEKj9CcRq8cy8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EQX5uKmZKked19c3NapSR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Zf7VmKem2kCFMALb6xG9m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nU8WQDMZkeEmlMRuDGij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q9Ku5AHzx0K4jpM9nXZOaw"/>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8sb8545bxkyugdA0d2oQnw"/>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YU7t8HL_nke8U3fHbY0Qh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UN0XFAYQa0C4JLKML54jp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aZZJ7WqZRUO.VUy_r3705g"/>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4SlR.2h8UOzrEkxrftVE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g9c96qjfD0WXNl5eOTs8U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6nKz.PWryUeu7CaDkJE7h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LrhE3TJgl0.W6ks70b1Ct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0fp0GS3bzkeI_WlLaSFYY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xph_AIEKW0KQWitR1s9Dg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kUigVkQ.IU6phTmEZ18cY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wgbhBd.nWkWdmr2qQqDVQA"/>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RAQsRj6BqEq3oQvGVbp9mw"/>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Vbq7KMpK1EaOPUyWRwX51A"/>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4Jpbr8oqBUC2tnP9JwQcg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61LhpbdLD0uNGibxDJOGUg"/>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Uu3.SjkakEC2IZPOkMbWLw"/>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lNuG__LEz0WXD4utjq4F7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ICN56qPz10CfXV3IpsPTM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GQ_H_yrL2EKxjmKKLG8JLw"/>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RKUstBeC70WBazl73kpDYg"/>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CDymgjsaf0qp25wa8mnEJA"/>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lvvZcr7qZkCg6AjtV7.Yhg"/>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74_SR.On6E2qZo3yDhnAAQ"/>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XRmmtj9Uk0K6GWGBb7RAu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B2F97D-0457-4986-9734-D03EB073C5EA}">
  <ds:schemaRefs>
    <ds:schemaRef ds:uri="http://purl.org/dc/dcmitype/"/>
    <ds:schemaRef ds:uri="http://schemas.microsoft.com/office/2006/metadata/properties"/>
    <ds:schemaRef ds:uri="http://purl.org/dc/elements/1.1/"/>
    <ds:schemaRef ds:uri="http://schemas.microsoft.com/office/2006/documentManagement/types"/>
    <ds:schemaRef ds:uri="230e9df3-be65-4c73-a93b-d1236ebd677e"/>
    <ds:schemaRef ds:uri="http://www.w3.org/XML/1998/namespace"/>
    <ds:schemaRef ds:uri="http://schemas.openxmlformats.org/package/2006/metadata/core-properties"/>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B882D8D6-9D38-4159-A398-AAC3689D3D7C}">
  <ds:schemaRefs>
    <ds:schemaRef ds:uri="http://schemas.microsoft.com/sharepoint/v3/contenttype/forms"/>
  </ds:schemaRefs>
</ds:datastoreItem>
</file>

<file path=customXml/itemProps3.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2845</TotalTime>
  <Words>421</Words>
  <Application>Microsoft Office PowerPoint</Application>
  <PresentationFormat>Custom</PresentationFormat>
  <Paragraphs>155</Paragraphs>
  <Slides>35</Slides>
  <Notes>35</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35</vt:i4>
      </vt:variant>
    </vt:vector>
  </HeadingPairs>
  <TitlesOfParts>
    <vt:vector size="43" baseType="lpstr">
      <vt:lpstr>Arial</vt:lpstr>
      <vt:lpstr>Segoe UI Light</vt:lpstr>
      <vt:lpstr>Segoe Light</vt:lpstr>
      <vt:lpstr>Segoe UI</vt:lpstr>
      <vt:lpstr>Consolas</vt:lpstr>
      <vt:lpstr>MS1444_Windows Azure Template 16x9_r08b</vt:lpstr>
      <vt:lpstr>White with Consolas font for code slides</vt:lpstr>
      <vt:lpstr>think-cell Slide</vt:lpstr>
      <vt:lpstr>Building Web APIs in Windows Azure</vt:lpstr>
      <vt:lpstr>Agenda </vt:lpstr>
      <vt:lpstr>PowerPoint Presentation</vt:lpstr>
      <vt:lpstr>PowerPoint Presentation</vt:lpstr>
      <vt:lpstr>PowerPoint Presentation</vt:lpstr>
      <vt:lpstr>PowerPoint Presentation</vt:lpstr>
      <vt:lpstr>PowerPoint Presentation</vt:lpstr>
      <vt:lpstr>Building a Read Only Web API</vt:lpstr>
      <vt:lpstr>Building a read only Web API</vt:lpstr>
      <vt:lpstr>Building a Read Only Web API</vt:lpstr>
      <vt:lpstr>Manipulating HTTP Responses</vt:lpstr>
      <vt:lpstr>Manipulating HTTP responses</vt:lpstr>
      <vt:lpstr>Manipulating HTTP Responses</vt:lpstr>
      <vt:lpstr>Making an API Updatable</vt:lpstr>
      <vt:lpstr>Making an  API updatable</vt:lpstr>
      <vt:lpstr>Making an API Updatable</vt:lpstr>
      <vt:lpstr>Supporting HTML File Upload</vt:lpstr>
      <vt:lpstr>HTML file upload</vt:lpstr>
      <vt:lpstr>Support HTML File Upload</vt:lpstr>
      <vt:lpstr>Configuring Your Web API</vt:lpstr>
      <vt:lpstr>Configuring your  Web API</vt:lpstr>
      <vt:lpstr>Configuring Your Web API</vt:lpstr>
      <vt:lpstr>PowerPoint Presentation</vt:lpstr>
      <vt:lpstr>Configuring Media Type Formatters </vt:lpstr>
      <vt:lpstr>Configuring media type formatters</vt:lpstr>
      <vt:lpstr>Configuring Media Type Formatters</vt:lpstr>
      <vt:lpstr>PowerPoint Presentation</vt:lpstr>
      <vt:lpstr>What Else is on Our Road Map</vt:lpstr>
      <vt:lpstr>PowerPoint Presentation</vt:lpstr>
      <vt:lpstr>Find Us on Nuget</vt:lpstr>
      <vt:lpstr>And on Codeplex</vt:lpstr>
      <vt:lpstr>What We Learned</vt:lpstr>
      <vt:lpstr>For More Information</vt:lpstr>
      <vt:lpstr>Resources</vt:lpstr>
      <vt:lpstr>PowerPoint Presentation</vt:lpstr>
    </vt:vector>
  </TitlesOfParts>
  <Company>Artitudes Design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Overview</dc:title>
  <dc:subject>Windows Azure</dc:subject>
  <dc:creator>Artitudes Design</dc:creator>
  <cp:lastModifiedBy>Nathan Totten</cp:lastModifiedBy>
  <cp:revision>257</cp:revision>
  <cp:lastPrinted>2011-10-11T14:25:22Z</cp:lastPrinted>
  <dcterms:created xsi:type="dcterms:W3CDTF">2011-03-29T16:07:22Z</dcterms:created>
  <dcterms:modified xsi:type="dcterms:W3CDTF">2011-12-09T21:18:59Z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ies>
</file>