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93" r:id="rId1"/>
    <p:sldMasterId id="2147483718" r:id="rId2"/>
    <p:sldMasterId id="2147483784" r:id="rId3"/>
  </p:sldMasterIdLst>
  <p:notesMasterIdLst>
    <p:notesMasterId r:id="rId35"/>
  </p:notesMasterIdLst>
  <p:handoutMasterIdLst>
    <p:handoutMasterId r:id="rId36"/>
  </p:handoutMasterIdLst>
  <p:sldIdLst>
    <p:sldId id="376" r:id="rId4"/>
    <p:sldId id="426" r:id="rId5"/>
    <p:sldId id="427" r:id="rId6"/>
    <p:sldId id="428" r:id="rId7"/>
    <p:sldId id="429" r:id="rId8"/>
    <p:sldId id="430" r:id="rId9"/>
    <p:sldId id="431" r:id="rId10"/>
    <p:sldId id="432" r:id="rId11"/>
    <p:sldId id="424" r:id="rId12"/>
    <p:sldId id="434" r:id="rId13"/>
    <p:sldId id="433" r:id="rId14"/>
    <p:sldId id="435" r:id="rId15"/>
    <p:sldId id="436" r:id="rId16"/>
    <p:sldId id="437" r:id="rId17"/>
    <p:sldId id="438" r:id="rId18"/>
    <p:sldId id="439" r:id="rId19"/>
    <p:sldId id="456" r:id="rId20"/>
    <p:sldId id="442" r:id="rId21"/>
    <p:sldId id="443" r:id="rId22"/>
    <p:sldId id="444" r:id="rId23"/>
    <p:sldId id="446" r:id="rId24"/>
    <p:sldId id="447" r:id="rId25"/>
    <p:sldId id="448" r:id="rId26"/>
    <p:sldId id="457" r:id="rId27"/>
    <p:sldId id="450" r:id="rId28"/>
    <p:sldId id="451" r:id="rId29"/>
    <p:sldId id="452" r:id="rId30"/>
    <p:sldId id="453" r:id="rId31"/>
    <p:sldId id="458" r:id="rId32"/>
    <p:sldId id="454" r:id="rId33"/>
    <p:sldId id="455" r:id="rId34"/>
  </p:sldIdLst>
  <p:sldSz cx="12188825" cy="6858000"/>
  <p:notesSz cx="6858000" cy="9144000"/>
  <p:embeddedFontLst>
    <p:embeddedFont>
      <p:font typeface="Segoe UI Light" pitchFamily="34" charset="0"/>
      <p:regular r:id="rId37"/>
    </p:embeddedFont>
    <p:embeddedFont>
      <p:font typeface="Segoe UI" pitchFamily="34" charset="0"/>
      <p:regular r:id="rId38"/>
      <p:bold r:id="rId39"/>
      <p:italic r:id="rId40"/>
      <p:boldItalic r:id="rId41"/>
    </p:embeddedFont>
    <p:embeddedFont>
      <p:font typeface="Consolas" pitchFamily="49" charset="0"/>
      <p:regular r:id="rId42"/>
      <p:bold r:id="rId43"/>
      <p:italic r:id="rId44"/>
      <p:boldItalic r:id="rId45"/>
    </p:embeddedFont>
  </p:embeddedFontLst>
  <p:custDataLst>
    <p:tags r:id="rId46"/>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595959"/>
    <a:srgbClr val="FFE497"/>
    <a:srgbClr val="FFE18B"/>
    <a:srgbClr val="FFDA71"/>
    <a:srgbClr val="FFD253"/>
    <a:srgbClr val="FFBE00"/>
    <a:srgbClr val="FCFCFC"/>
    <a:srgbClr val="FBFBFB"/>
    <a:srgbClr val="8C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15" autoAdjust="0"/>
    <p:restoredTop sz="91854" autoAdjust="0"/>
  </p:normalViewPr>
  <p:slideViewPr>
    <p:cSldViewPr snapToGrid="0">
      <p:cViewPr varScale="1">
        <p:scale>
          <a:sx n="68" d="100"/>
          <a:sy n="68" d="100"/>
        </p:scale>
        <p:origin x="-132" y="-594"/>
      </p:cViewPr>
      <p:guideLst>
        <p:guide orient="horz" pos="144"/>
        <p:guide orient="horz" pos="1241"/>
        <p:guide orient="horz" pos="4218"/>
        <p:guide orient="horz" pos="922"/>
        <p:guide orient="horz" pos="3948"/>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2.fntdata"/><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31285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31285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312856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94723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947230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dirty="0" smtClean="0"/>
              <a:t>Click to edit Master text styles</a:t>
            </a:r>
          </a:p>
          <a:p>
            <a:pPr marL="403225" lvl="1" indent="-403225" algn="l" defTabSz="914363" rtl="0" eaLnBrk="1" latinLnBrk="0" hangingPunct="1">
              <a:lnSpc>
                <a:spcPct val="90000"/>
              </a:lnSpc>
              <a:spcBef>
                <a:spcPct val="20000"/>
              </a:spcBef>
              <a:buSzPct val="80000"/>
            </a:pPr>
            <a:r>
              <a:rPr lang="en-US" dirty="0" smtClean="0"/>
              <a:t>Second level</a:t>
            </a:r>
          </a:p>
          <a:p>
            <a:pPr marL="403225" lvl="2" indent="-403225" algn="l" defTabSz="914363" rtl="0" eaLnBrk="1" latinLnBrk="0" hangingPunct="1">
              <a:lnSpc>
                <a:spcPct val="90000"/>
              </a:lnSpc>
              <a:spcBef>
                <a:spcPct val="20000"/>
              </a:spcBef>
              <a:buSzPct val="80000"/>
            </a:pPr>
            <a:r>
              <a:rPr lang="en-US" dirty="0" smtClean="0"/>
              <a:t>Third level</a:t>
            </a:r>
          </a:p>
          <a:p>
            <a:pPr marL="403225" lvl="3" indent="-403225" algn="l" defTabSz="914363" rtl="0" eaLnBrk="1" latinLnBrk="0" hangingPunct="1">
              <a:lnSpc>
                <a:spcPct val="90000"/>
              </a:lnSpc>
              <a:spcBef>
                <a:spcPct val="20000"/>
              </a:spcBef>
              <a:buSzPct val="80000"/>
            </a:pPr>
            <a:r>
              <a:rPr lang="en-US" dirty="0" smtClean="0"/>
              <a:t>Fourth level</a:t>
            </a:r>
          </a:p>
          <a:p>
            <a:pPr marL="403225" lvl="4" indent="-403225" algn="l" defTabSz="914363" rtl="0" eaLnBrk="1" latinLnBrk="0" hangingPunct="1">
              <a:lnSpc>
                <a:spcPct val="90000"/>
              </a:lnSpc>
              <a:spcBef>
                <a:spcPct val="20000"/>
              </a:spcBef>
              <a:buSzPct val="80000"/>
            </a:pPr>
            <a:r>
              <a:rPr lang="en-US" dirty="0"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3485236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1731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93004507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6572" y="1695450"/>
            <a:ext cx="11155680" cy="1815882"/>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800"/>
            </a:lvl4pPr>
            <a:lvl5pPr>
              <a:lnSpc>
                <a:spcPct val="10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030158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693882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1.wdp"/></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1" cstate="print">
            <a:duotone>
              <a:prstClr val="black"/>
              <a:schemeClr val="tx2">
                <a:tint val="45000"/>
                <a:satMod val="400000"/>
              </a:schemeClr>
            </a:duotone>
            <a:extLst>
              <a:ext uri="{BEBA8EAE-BF5A-486C-A8C5-ECC9F3942E4B}">
                <a14:imgProps xmlns:a14="http://schemas.microsoft.com/office/drawing/2010/main">
                  <a14:imgLayer r:embed="rId2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781" r:id="rId5"/>
    <p:sldLayoutId id="2147483768" r:id="rId6"/>
    <p:sldLayoutId id="2147483700" r:id="rId7"/>
    <p:sldLayoutId id="2147483701" r:id="rId8"/>
    <p:sldLayoutId id="2147483782" r:id="rId9"/>
    <p:sldLayoutId id="2147483783" r:id="rId10"/>
    <p:sldLayoutId id="2147483774" r:id="rId11"/>
    <p:sldLayoutId id="2147483775" r:id="rId12"/>
    <p:sldLayoutId id="2147483776" r:id="rId13"/>
    <p:sldLayoutId id="2147483777" r:id="rId14"/>
    <p:sldLayoutId id="2147483778" r:id="rId15"/>
    <p:sldLayoutId id="2147483779" r:id="rId16"/>
    <p:sldLayoutId id="2147483703" r:id="rId17"/>
    <p:sldLayoutId id="2147483704" r:id="rId18"/>
    <p:sldLayoutId id="2147483786"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695450"/>
            <a:ext cx="11155680"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4639643"/>
      </p:ext>
    </p:extLst>
  </p:cSld>
  <p:clrMap bg1="lt1" tx1="dk1" bg2="lt2" tx2="dk2" accent1="accent1" accent2="accent2" accent3="accent3" accent4="accent4" accent5="accent5" accent6="accent6" hlink="hlink" folHlink="folHlink"/>
  <p:sldLayoutIdLst>
    <p:sldLayoutId id="2147483785"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384954" indent="-7937"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761970"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094009"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426047"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forums.dev.windows.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b3.notify.windows.com/?token=AQI8iP%252OtQE=" TargetMode="Externa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3703559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a:xfrm>
            <a:off x="519112" y="1818978"/>
            <a:ext cx="11155680" cy="2031325"/>
          </a:xfrm>
        </p:spPr>
        <p:txBody>
          <a:bodyPr/>
          <a:lstStyle/>
          <a:p>
            <a:r>
              <a:rPr lang="en-US" dirty="0"/>
              <a:t>Delivering Notifications With Windows Azure</a:t>
            </a:r>
          </a:p>
        </p:txBody>
      </p:sp>
      <p:sp>
        <p:nvSpPr>
          <p:cNvPr id="5" name="Text Placeholder 4"/>
          <p:cNvSpPr>
            <a:spLocks noGrp="1"/>
          </p:cNvSpPr>
          <p:nvPr>
            <p:ph type="body" sz="quarter" idx="11"/>
          </p:nvPr>
        </p:nvSpPr>
        <p:spPr>
          <a:xfrm>
            <a:off x="519113" y="4297680"/>
            <a:ext cx="5454333" cy="1261884"/>
          </a:xfrm>
        </p:spPr>
        <p:txBody>
          <a:bodyPr/>
          <a:lstStyle/>
          <a:p>
            <a:r>
              <a:rPr lang="en-US" dirty="0" smtClean="0"/>
              <a:t>Name</a:t>
            </a:r>
            <a:endParaRPr lang="en-US" sz="1800" dirty="0">
              <a:latin typeface="Segoe UI Light" pitchFamily="34" charset="0"/>
            </a:endParaRP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48412781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Register with </a:t>
            </a:r>
            <a:r>
              <a:rPr lang="en-US" dirty="0" smtClean="0"/>
              <a:t>Your </a:t>
            </a:r>
            <a:r>
              <a:rPr lang="en-US" dirty="0"/>
              <a:t>Cloud Service </a:t>
            </a:r>
          </a:p>
        </p:txBody>
      </p:sp>
      <p:sp>
        <p:nvSpPr>
          <p:cNvPr id="5" name="TextBox 4"/>
          <p:cNvSpPr txBox="1"/>
          <p:nvPr/>
        </p:nvSpPr>
        <p:spPr>
          <a:xfrm>
            <a:off x="7079530" y="1435608"/>
            <a:ext cx="4588595" cy="4564535"/>
          </a:xfrm>
          <a:prstGeom prst="rect">
            <a:avLst/>
          </a:prstGeom>
          <a:noFill/>
        </p:spPr>
        <p:txBody>
          <a:bodyPr wrap="square" lIns="0" tIns="0" rIns="0" bIns="0" rtlCol="0">
            <a:noAutofit/>
          </a:bodyPr>
          <a:lstStyle/>
          <a:p>
            <a:pPr defTabSz="913788" fontAlgn="base">
              <a:lnSpc>
                <a:spcPct val="90000"/>
              </a:lnSpc>
              <a:spcAft>
                <a:spcPts val="600"/>
              </a:spcAft>
              <a:buClr>
                <a:schemeClr val="accent2"/>
              </a:buClr>
            </a:pPr>
            <a:r>
              <a:rPr lang="en-US" sz="2800" dirty="0">
                <a:ln>
                  <a:solidFill>
                    <a:schemeClr val="bg1">
                      <a:alpha val="0"/>
                    </a:schemeClr>
                  </a:solidFill>
                </a:ln>
                <a:solidFill>
                  <a:srgbClr val="595959">
                    <a:alpha val="99000"/>
                  </a:srgbClr>
                </a:solidFill>
              </a:rPr>
              <a:t>Register your app with </a:t>
            </a:r>
            <a:r>
              <a:rPr lang="en-US" sz="2800" dirty="0" smtClean="0">
                <a:ln>
                  <a:solidFill>
                    <a:schemeClr val="bg1">
                      <a:alpha val="0"/>
                    </a:schemeClr>
                  </a:solidFill>
                </a:ln>
                <a:solidFill>
                  <a:srgbClr val="595959">
                    <a:alpha val="99000"/>
                  </a:srgbClr>
                </a:solidFill>
              </a:rPr>
              <a:t/>
            </a:r>
            <a:br>
              <a:rPr lang="en-US" sz="2800" dirty="0" smtClean="0">
                <a:ln>
                  <a:solidFill>
                    <a:schemeClr val="bg1">
                      <a:alpha val="0"/>
                    </a:schemeClr>
                  </a:solidFill>
                </a:ln>
                <a:solidFill>
                  <a:srgbClr val="595959">
                    <a:alpha val="99000"/>
                  </a:srgbClr>
                </a:solidFill>
              </a:rPr>
            </a:br>
            <a:r>
              <a:rPr lang="en-US" sz="2800" dirty="0" smtClean="0">
                <a:ln>
                  <a:solidFill>
                    <a:schemeClr val="bg1">
                      <a:alpha val="0"/>
                    </a:schemeClr>
                  </a:solidFill>
                </a:ln>
                <a:solidFill>
                  <a:srgbClr val="595959">
                    <a:alpha val="99000"/>
                  </a:srgbClr>
                </a:solidFill>
              </a:rPr>
              <a:t>your </a:t>
            </a:r>
            <a:r>
              <a:rPr lang="en-US" sz="2800" dirty="0">
                <a:ln>
                  <a:solidFill>
                    <a:schemeClr val="bg1">
                      <a:alpha val="0"/>
                    </a:schemeClr>
                  </a:solidFill>
                </a:ln>
                <a:solidFill>
                  <a:srgbClr val="595959">
                    <a:alpha val="99000"/>
                  </a:srgbClr>
                </a:solidFill>
              </a:rPr>
              <a:t>own Cloud </a:t>
            </a:r>
            <a:r>
              <a:rPr lang="en-US" sz="2800" dirty="0" smtClean="0">
                <a:ln>
                  <a:solidFill>
                    <a:schemeClr val="bg1">
                      <a:alpha val="0"/>
                    </a:schemeClr>
                  </a:solidFill>
                </a:ln>
                <a:solidFill>
                  <a:srgbClr val="595959">
                    <a:alpha val="99000"/>
                  </a:srgbClr>
                </a:solidFill>
              </a:rPr>
              <a:t>Service</a:t>
            </a:r>
            <a:endParaRPr lang="en-US" sz="2800" dirty="0">
              <a:ln>
                <a:solidFill>
                  <a:schemeClr val="bg1">
                    <a:alpha val="0"/>
                  </a:schemeClr>
                </a:solidFill>
              </a:ln>
              <a:solidFill>
                <a:srgbClr val="595959">
                  <a:alpha val="99000"/>
                </a:srgbClr>
              </a:solidFill>
            </a:endParaRPr>
          </a:p>
          <a:p>
            <a:pPr marL="0" lvl="4" defTabSz="913788" fontAlgn="base">
              <a:lnSpc>
                <a:spcPct val="90000"/>
              </a:lnSpc>
              <a:spcAft>
                <a:spcPts val="1800"/>
              </a:spcAft>
              <a:buClr>
                <a:schemeClr val="accent2"/>
              </a:buClr>
            </a:pPr>
            <a:r>
              <a:rPr lang="en-US" sz="2000" dirty="0">
                <a:ln>
                  <a:solidFill>
                    <a:schemeClr val="bg1">
                      <a:alpha val="0"/>
                    </a:schemeClr>
                  </a:solidFill>
                </a:ln>
                <a:solidFill>
                  <a:srgbClr val="595959">
                    <a:alpha val="99000"/>
                  </a:srgbClr>
                </a:solidFill>
              </a:rPr>
              <a:t>Should be authenticated and </a:t>
            </a:r>
            <a:r>
              <a:rPr lang="en-US" sz="2000" dirty="0" smtClean="0">
                <a:ln>
                  <a:solidFill>
                    <a:schemeClr val="bg1">
                      <a:alpha val="0"/>
                    </a:schemeClr>
                  </a:solidFill>
                </a:ln>
                <a:solidFill>
                  <a:srgbClr val="595959">
                    <a:alpha val="99000"/>
                  </a:srgbClr>
                </a:solidFill>
              </a:rPr>
              <a:t>secure</a:t>
            </a:r>
            <a:endParaRPr lang="en-US" sz="2000" dirty="0">
              <a:ln>
                <a:solidFill>
                  <a:schemeClr val="bg1">
                    <a:alpha val="0"/>
                  </a:schemeClr>
                </a:solidFill>
              </a:ln>
              <a:solidFill>
                <a:srgbClr val="595959">
                  <a:alpha val="99000"/>
                </a:srgbClr>
              </a:solidFill>
            </a:endParaRPr>
          </a:p>
          <a:p>
            <a:pPr defTabSz="913788"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Store Channel URI and associate it with any app specific </a:t>
            </a:r>
            <a:r>
              <a:rPr lang="en-US" sz="2800" dirty="0" smtClean="0">
                <a:ln>
                  <a:solidFill>
                    <a:schemeClr val="bg1">
                      <a:alpha val="0"/>
                    </a:schemeClr>
                  </a:solidFill>
                </a:ln>
                <a:solidFill>
                  <a:srgbClr val="595959">
                    <a:alpha val="99000"/>
                  </a:srgbClr>
                </a:solidFill>
              </a:rPr>
              <a:t>context</a:t>
            </a:r>
            <a:endParaRPr lang="en-US" sz="2800" dirty="0">
              <a:ln>
                <a:solidFill>
                  <a:schemeClr val="bg1">
                    <a:alpha val="0"/>
                  </a:schemeClr>
                </a:solidFill>
              </a:ln>
              <a:solidFill>
                <a:srgbClr val="595959">
                  <a:alpha val="99000"/>
                </a:srgbClr>
              </a:solidFill>
            </a:endParaRPr>
          </a:p>
          <a:p>
            <a:pPr defTabSz="913788"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Create your business logic for sending </a:t>
            </a:r>
            <a:r>
              <a:rPr lang="en-US" sz="2800" dirty="0" smtClean="0">
                <a:ln>
                  <a:solidFill>
                    <a:schemeClr val="bg1">
                      <a:alpha val="0"/>
                    </a:schemeClr>
                  </a:solidFill>
                </a:ln>
                <a:solidFill>
                  <a:srgbClr val="595959">
                    <a:alpha val="99000"/>
                  </a:srgbClr>
                </a:solidFill>
              </a:rPr>
              <a:t>notifications</a:t>
            </a:r>
            <a:endParaRPr lang="en-US" sz="2800" dirty="0">
              <a:ln>
                <a:solidFill>
                  <a:schemeClr val="bg1">
                    <a:alpha val="0"/>
                  </a:schemeClr>
                </a:solidFill>
              </a:ln>
              <a:solidFill>
                <a:srgbClr val="595959">
                  <a:alpha val="99000"/>
                </a:srgbClr>
              </a:solidFill>
            </a:endParaRPr>
          </a:p>
        </p:txBody>
      </p:sp>
      <p:sp>
        <p:nvSpPr>
          <p:cNvPr id="18" name="Rectangle 17"/>
          <p:cNvSpPr/>
          <p:nvPr/>
        </p:nvSpPr>
        <p:spPr bwMode="auto">
          <a:xfrm>
            <a:off x="174171" y="6268028"/>
            <a:ext cx="2862943"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9" name="Rounded Rectangle 22"/>
          <p:cNvSpPr/>
          <p:nvPr/>
        </p:nvSpPr>
        <p:spPr bwMode="auto">
          <a:xfrm>
            <a:off x="517525" y="1349829"/>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ts val="600"/>
              </a:spcBef>
              <a:spcAft>
                <a:spcPts val="600"/>
              </a:spcAft>
            </a:pPr>
            <a:r>
              <a:rPr lang="en-US" sz="2800" spc="-150" dirty="0">
                <a:solidFill>
                  <a:schemeClr val="bg2">
                    <a:lumMod val="50000"/>
                    <a:alpha val="99000"/>
                  </a:schemeClr>
                </a:solidFill>
                <a:latin typeface="Segoe UI Light" pitchFamily="34" charset="0"/>
              </a:rPr>
              <a:t>Windows  8</a:t>
            </a:r>
          </a:p>
        </p:txBody>
      </p:sp>
      <p:sp>
        <p:nvSpPr>
          <p:cNvPr id="20" name="Rounded Rectangle 20"/>
          <p:cNvSpPr/>
          <p:nvPr/>
        </p:nvSpPr>
        <p:spPr bwMode="auto">
          <a:xfrm>
            <a:off x="752392" y="4437132"/>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a:t>
            </a:r>
          </a:p>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Client Platform</a:t>
            </a:r>
          </a:p>
        </p:txBody>
      </p:sp>
      <p:sp>
        <p:nvSpPr>
          <p:cNvPr id="21"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Metro Style App</a:t>
            </a:r>
          </a:p>
        </p:txBody>
      </p:sp>
      <p:sp>
        <p:nvSpPr>
          <p:cNvPr id="22" name="Rounded Rectangle 21"/>
          <p:cNvSpPr/>
          <p:nvPr/>
        </p:nvSpPr>
        <p:spPr bwMode="auto">
          <a:xfrm>
            <a:off x="4352925"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4572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23" name="Rounded Rectangle 18"/>
          <p:cNvSpPr/>
          <p:nvPr/>
        </p:nvSpPr>
        <p:spPr bwMode="auto">
          <a:xfrm>
            <a:off x="4352925" y="4407393"/>
            <a:ext cx="2103120" cy="210312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4572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Windows Push </a:t>
            </a:r>
            <a:r>
              <a:rPr lang="en-US" sz="2000" spc="-5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 Service</a:t>
            </a:r>
            <a:endPar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grpSp>
        <p:nvGrpSpPr>
          <p:cNvPr id="25" name="Group 24"/>
          <p:cNvGrpSpPr/>
          <p:nvPr/>
        </p:nvGrpSpPr>
        <p:grpSpPr>
          <a:xfrm>
            <a:off x="1471220" y="3780867"/>
            <a:ext cx="782123" cy="656265"/>
            <a:chOff x="1471220" y="3430995"/>
            <a:chExt cx="782123" cy="1366013"/>
          </a:xfrm>
        </p:grpSpPr>
        <p:sp>
          <p:nvSpPr>
            <p:cNvPr id="26" name="Up-Down Arrow 2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7" name="Rectangle 2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accent1">
                      <a:alpha val="99000"/>
                    </a:schemeClr>
                  </a:solidFill>
                </a:rPr>
                <a:t>(1)</a:t>
              </a:r>
            </a:p>
          </p:txBody>
        </p:sp>
      </p:grpSp>
      <p:grpSp>
        <p:nvGrpSpPr>
          <p:cNvPr id="28" name="Group 27"/>
          <p:cNvGrpSpPr/>
          <p:nvPr/>
        </p:nvGrpSpPr>
        <p:grpSpPr>
          <a:xfrm>
            <a:off x="2581191" y="2686782"/>
            <a:ext cx="1771733" cy="577290"/>
            <a:chOff x="2581191" y="2686782"/>
            <a:chExt cx="1771733" cy="577290"/>
          </a:xfrm>
        </p:grpSpPr>
        <p:sp>
          <p:nvSpPr>
            <p:cNvPr id="29" name="Up-Down Arrow 2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3238527" y="2984768"/>
              <a:ext cx="475470"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sp>
        <p:nvSpPr>
          <p:cNvPr id="37" name="Freeform 7"/>
          <p:cNvSpPr>
            <a:spLocks/>
          </p:cNvSpPr>
          <p:nvPr/>
        </p:nvSpPr>
        <p:spPr bwMode="auto">
          <a:xfrm>
            <a:off x="4693723"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8"/>
          <p:cNvSpPr>
            <a:spLocks noEditPoints="1"/>
          </p:cNvSpPr>
          <p:nvPr/>
        </p:nvSpPr>
        <p:spPr bwMode="black">
          <a:xfrm>
            <a:off x="4962324"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39" name="Group 38"/>
          <p:cNvGrpSpPr/>
          <p:nvPr/>
        </p:nvGrpSpPr>
        <p:grpSpPr bwMode="black">
          <a:xfrm>
            <a:off x="1144704" y="2338437"/>
            <a:ext cx="1044176" cy="849483"/>
            <a:chOff x="5184775" y="225425"/>
            <a:chExt cx="1500188" cy="1220788"/>
          </a:xfrm>
          <a:solidFill>
            <a:srgbClr val="FFFFFF"/>
          </a:solidFill>
        </p:grpSpPr>
        <p:sp>
          <p:nvSpPr>
            <p:cNvPr id="4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43" name="Freeform 6"/>
          <p:cNvSpPr>
            <a:spLocks noEditPoints="1"/>
          </p:cNvSpPr>
          <p:nvPr/>
        </p:nvSpPr>
        <p:spPr bwMode="auto">
          <a:xfrm>
            <a:off x="1276317" y="4698932"/>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54386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750"/>
                                        <p:tgtEl>
                                          <p:spTgt spid="25"/>
                                        </p:tgtEl>
                                      </p:cBhvr>
                                    </p:animEffect>
                                    <p:set>
                                      <p:cBhvr>
                                        <p:cTn id="7" dur="1" fill="hold">
                                          <p:stCondLst>
                                            <p:cond delay="749"/>
                                          </p:stCondLst>
                                        </p:cTn>
                                        <p:tgtEl>
                                          <p:spTgt spid="25"/>
                                        </p:tgtEl>
                                        <p:attrNameLst>
                                          <p:attrName>style.visibility</p:attrName>
                                        </p:attrNameLst>
                                      </p:cBhvr>
                                      <p:to>
                                        <p:strVal val="hidden"/>
                                      </p:to>
                                    </p:set>
                                  </p:childTnLst>
                                </p:cTn>
                              </p:par>
                              <p:par>
                                <p:cTn id="8" presetID="10" presetClass="entr" presetSubtype="0" fill="hold" nodeType="withEffect">
                                  <p:stCondLst>
                                    <p:cond delay="75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Register with </a:t>
            </a:r>
            <a:r>
              <a:rPr lang="en-US" dirty="0" smtClean="0"/>
              <a:t>Your </a:t>
            </a:r>
            <a:r>
              <a:rPr lang="en-US" dirty="0"/>
              <a:t>Cloud Service</a:t>
            </a:r>
          </a:p>
        </p:txBody>
      </p:sp>
      <p:sp>
        <p:nvSpPr>
          <p:cNvPr id="3" name="Content Placeholder 2"/>
          <p:cNvSpPr>
            <a:spLocks noGrp="1"/>
          </p:cNvSpPr>
          <p:nvPr>
            <p:ph sz="quarter" idx="10"/>
          </p:nvPr>
        </p:nvSpPr>
        <p:spPr>
          <a:xfrm>
            <a:off x="516572" y="1690688"/>
            <a:ext cx="11155680" cy="4524315"/>
          </a:xfrm>
        </p:spPr>
        <p:txBody>
          <a:bodyPr/>
          <a:lstStyle/>
          <a:p>
            <a:r>
              <a:rPr lang="en-US" sz="1800" dirty="0" smtClean="0">
                <a:solidFill>
                  <a:schemeClr val="accent2"/>
                </a:solidFill>
              </a:rPr>
              <a:t>function</a:t>
            </a:r>
            <a:r>
              <a:rPr lang="en-US" sz="1800" dirty="0" smtClean="0"/>
              <a:t> </a:t>
            </a:r>
            <a:r>
              <a:rPr lang="en-US" sz="1800" dirty="0" err="1"/>
              <a:t>updateChannelUri</a:t>
            </a:r>
            <a:r>
              <a:rPr lang="en-US" sz="1800" dirty="0"/>
              <a:t>(channel, </a:t>
            </a:r>
            <a:r>
              <a:rPr lang="en-US" sz="1800" dirty="0" err="1"/>
              <a:t>channelExpiration</a:t>
            </a:r>
            <a:r>
              <a:rPr lang="en-US" sz="1800" dirty="0"/>
              <a:t>) </a:t>
            </a:r>
            <a:r>
              <a:rPr lang="en-US" sz="1800" dirty="0" smtClean="0"/>
              <a:t>{</a:t>
            </a:r>
          </a:p>
          <a:p>
            <a:pPr marL="465138"/>
            <a:r>
              <a:rPr lang="en-US" sz="1800" dirty="0" smtClean="0">
                <a:solidFill>
                  <a:schemeClr val="accent2"/>
                </a:solidFill>
              </a:rPr>
              <a:t>if</a:t>
            </a:r>
            <a:r>
              <a:rPr lang="en-US" sz="1800" dirty="0" smtClean="0"/>
              <a:t> </a:t>
            </a:r>
            <a:r>
              <a:rPr lang="en-US" sz="1800" dirty="0"/>
              <a:t>(channel) </a:t>
            </a:r>
            <a:r>
              <a:rPr lang="en-US" sz="1800" dirty="0" smtClean="0"/>
              <a:t>{</a:t>
            </a:r>
          </a:p>
          <a:p>
            <a:pPr marL="465138"/>
            <a:r>
              <a:rPr lang="en-US" sz="1800" dirty="0" err="1" smtClean="0">
                <a:solidFill>
                  <a:schemeClr val="accent2"/>
                </a:solidFill>
              </a:rPr>
              <a:t>var</a:t>
            </a:r>
            <a:r>
              <a:rPr lang="en-US" sz="1800" dirty="0" smtClean="0"/>
              <a:t> </a:t>
            </a:r>
            <a:r>
              <a:rPr lang="en-US" sz="1800" dirty="0" err="1"/>
              <a:t>serverUrl</a:t>
            </a:r>
            <a:r>
              <a:rPr lang="en-US" sz="1800" dirty="0"/>
              <a:t> = </a:t>
            </a:r>
            <a:r>
              <a:rPr lang="en-US" sz="1800" dirty="0">
                <a:solidFill>
                  <a:schemeClr val="accent5"/>
                </a:solidFill>
              </a:rPr>
              <a:t>"https://mysampleapp.cloudapp.net/register</a:t>
            </a:r>
            <a:r>
              <a:rPr lang="en-US" sz="1800" dirty="0" smtClean="0">
                <a:solidFill>
                  <a:schemeClr val="accent5"/>
                </a:solidFill>
              </a:rPr>
              <a:t>"</a:t>
            </a:r>
            <a:r>
              <a:rPr lang="en-US" sz="1800" dirty="0" smtClean="0"/>
              <a:t>;</a:t>
            </a:r>
          </a:p>
          <a:p>
            <a:pPr marL="465138"/>
            <a:r>
              <a:rPr lang="en-US" sz="1800" dirty="0" err="1" smtClean="0">
                <a:solidFill>
                  <a:schemeClr val="accent2"/>
                </a:solidFill>
              </a:rPr>
              <a:t>var</a:t>
            </a:r>
            <a:r>
              <a:rPr lang="en-US" sz="1800" dirty="0" smtClean="0"/>
              <a:t> </a:t>
            </a:r>
            <a:r>
              <a:rPr lang="en-US" sz="1800" dirty="0"/>
              <a:t>payload = { Expiry: </a:t>
            </a:r>
            <a:r>
              <a:rPr lang="en-US" sz="1800" dirty="0" err="1"/>
              <a:t>channelExpiration.toString</a:t>
            </a:r>
            <a:r>
              <a:rPr lang="en-US" sz="1800" dirty="0" smtClean="0"/>
              <a:t>(),</a:t>
            </a:r>
          </a:p>
          <a:p>
            <a:pPr marL="2232025"/>
            <a:r>
              <a:rPr lang="en-US" sz="1800" dirty="0" smtClean="0"/>
              <a:t>URI</a:t>
            </a:r>
            <a:r>
              <a:rPr lang="en-US" sz="1800" dirty="0"/>
              <a:t>: channel </a:t>
            </a:r>
            <a:r>
              <a:rPr lang="en-US" sz="1800" dirty="0" smtClean="0"/>
              <a:t>};</a:t>
            </a:r>
          </a:p>
          <a:p>
            <a:pPr marL="465138"/>
            <a:r>
              <a:rPr lang="en-US" sz="1800" dirty="0" err="1" smtClean="0">
                <a:solidFill>
                  <a:schemeClr val="accent2"/>
                </a:solidFill>
              </a:rPr>
              <a:t>var</a:t>
            </a:r>
            <a:r>
              <a:rPr lang="en-US" sz="1800" dirty="0" smtClean="0"/>
              <a:t> </a:t>
            </a:r>
            <a:r>
              <a:rPr lang="en-US" sz="1800" dirty="0" err="1" smtClean="0"/>
              <a:t>xhr</a:t>
            </a:r>
            <a:r>
              <a:rPr lang="en-US" sz="1800" dirty="0" smtClean="0"/>
              <a:t> = </a:t>
            </a:r>
            <a:r>
              <a:rPr lang="en-US" sz="1800" dirty="0" smtClean="0">
                <a:solidFill>
                  <a:schemeClr val="accent2"/>
                </a:solidFill>
              </a:rPr>
              <a:t>new</a:t>
            </a:r>
            <a:r>
              <a:rPr lang="en-US" sz="1800" dirty="0" smtClean="0"/>
              <a:t> </a:t>
            </a:r>
            <a:r>
              <a:rPr lang="en-US" sz="1800" dirty="0" err="1" smtClean="0"/>
              <a:t>WinJS.xhr</a:t>
            </a:r>
            <a:r>
              <a:rPr lang="en-US" sz="1800" dirty="0" smtClean="0"/>
              <a:t>({</a:t>
            </a:r>
          </a:p>
          <a:p>
            <a:pPr marL="1193800"/>
            <a:r>
              <a:rPr lang="en-US" sz="1800" dirty="0" smtClean="0"/>
              <a:t>type</a:t>
            </a:r>
            <a:r>
              <a:rPr lang="en-US" sz="1800" dirty="0"/>
              <a:t>: </a:t>
            </a:r>
            <a:r>
              <a:rPr lang="en-US" sz="1800" dirty="0">
                <a:solidFill>
                  <a:schemeClr val="accent5"/>
                </a:solidFill>
              </a:rPr>
              <a:t>"POST</a:t>
            </a:r>
            <a:r>
              <a:rPr lang="en-US" sz="1800" dirty="0" smtClean="0">
                <a:solidFill>
                  <a:schemeClr val="accent5"/>
                </a:solidFill>
              </a:rPr>
              <a:t>"</a:t>
            </a:r>
            <a:r>
              <a:rPr lang="en-US" sz="1800" dirty="0" smtClean="0"/>
              <a:t>,</a:t>
            </a:r>
          </a:p>
          <a:p>
            <a:pPr marL="1193800"/>
            <a:r>
              <a:rPr lang="en-US" sz="1800" dirty="0" smtClean="0"/>
              <a:t>url</a:t>
            </a:r>
            <a:r>
              <a:rPr lang="en-US" sz="1800" dirty="0"/>
              <a:t>: </a:t>
            </a:r>
            <a:r>
              <a:rPr lang="en-US" sz="1800" dirty="0" err="1" smtClean="0"/>
              <a:t>serverUrl</a:t>
            </a:r>
            <a:r>
              <a:rPr lang="en-US" sz="1800" dirty="0" smtClean="0"/>
              <a:t>,</a:t>
            </a:r>
          </a:p>
          <a:p>
            <a:pPr marL="1193800"/>
            <a:r>
              <a:rPr lang="en-US" sz="1800" dirty="0" smtClean="0"/>
              <a:t>headers</a:t>
            </a:r>
            <a:r>
              <a:rPr lang="en-US" sz="1800" dirty="0"/>
              <a:t>: { </a:t>
            </a:r>
            <a:r>
              <a:rPr lang="en-US" sz="1800" dirty="0">
                <a:solidFill>
                  <a:schemeClr val="accent5"/>
                </a:solidFill>
              </a:rPr>
              <a:t>"Content-Type": "application/</a:t>
            </a:r>
            <a:r>
              <a:rPr lang="en-US" sz="1800" dirty="0" err="1">
                <a:solidFill>
                  <a:schemeClr val="accent5"/>
                </a:solidFill>
              </a:rPr>
              <a:t>json</a:t>
            </a:r>
            <a:r>
              <a:rPr lang="en-US" sz="1800" dirty="0">
                <a:solidFill>
                  <a:schemeClr val="accent5"/>
                </a:solidFill>
              </a:rPr>
              <a:t>; charset=utf-8"</a:t>
            </a:r>
            <a:r>
              <a:rPr lang="en-US" sz="1800" dirty="0"/>
              <a:t> </a:t>
            </a:r>
            <a:r>
              <a:rPr lang="en-US" sz="1800" dirty="0" smtClean="0"/>
              <a:t>},</a:t>
            </a:r>
          </a:p>
          <a:p>
            <a:pPr marL="1193800"/>
            <a:r>
              <a:rPr lang="en-US" sz="1800" dirty="0" smtClean="0"/>
              <a:t>data</a:t>
            </a:r>
            <a:r>
              <a:rPr lang="en-US" sz="1800" dirty="0"/>
              <a:t>: </a:t>
            </a:r>
            <a:r>
              <a:rPr lang="en-US" sz="1800" dirty="0" err="1"/>
              <a:t>JSON.stringify</a:t>
            </a:r>
            <a:r>
              <a:rPr lang="en-US" sz="1800" dirty="0"/>
              <a:t>(payload</a:t>
            </a:r>
            <a:r>
              <a:rPr lang="en-US" sz="1800" dirty="0" smtClean="0"/>
              <a:t>)</a:t>
            </a:r>
          </a:p>
          <a:p>
            <a:pPr marL="1193800"/>
            <a:r>
              <a:rPr lang="en-US" sz="1800" dirty="0" smtClean="0"/>
              <a:t>}).</a:t>
            </a:r>
            <a:r>
              <a:rPr lang="en-US" sz="1800" dirty="0"/>
              <a:t>then(</a:t>
            </a:r>
            <a:r>
              <a:rPr lang="en-US" sz="1800" dirty="0">
                <a:solidFill>
                  <a:schemeClr val="accent2"/>
                </a:solidFill>
              </a:rPr>
              <a:t>function</a:t>
            </a:r>
            <a:r>
              <a:rPr lang="en-US" sz="1800" dirty="0"/>
              <a:t> (</a:t>
            </a:r>
            <a:r>
              <a:rPr lang="en-US" sz="1800" dirty="0" err="1"/>
              <a:t>req</a:t>
            </a:r>
            <a:r>
              <a:rPr lang="en-US" sz="1800" dirty="0"/>
              <a:t>) { … </a:t>
            </a:r>
            <a:r>
              <a:rPr lang="en-US" sz="1800" dirty="0" smtClean="0"/>
              <a:t>});</a:t>
            </a:r>
          </a:p>
          <a:p>
            <a:pPr marL="465138"/>
            <a:r>
              <a:rPr lang="en-US" sz="1800" dirty="0" smtClean="0"/>
              <a:t>}</a:t>
            </a:r>
            <a:endParaRPr lang="en-US" sz="1800" dirty="0"/>
          </a:p>
          <a:p>
            <a:r>
              <a:rPr lang="en-US" sz="1800" dirty="0"/>
              <a:t>}</a:t>
            </a:r>
          </a:p>
        </p:txBody>
      </p:sp>
    </p:spTree>
    <p:extLst>
      <p:ext uri="{BB962C8B-B14F-4D97-AF65-F5344CB8AC3E}">
        <p14:creationId xmlns:p14="http://schemas.microsoft.com/office/powerpoint/2010/main" val="67065580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 Authenticate &amp; Send Notification</a:t>
            </a:r>
          </a:p>
        </p:txBody>
      </p:sp>
      <p:sp>
        <p:nvSpPr>
          <p:cNvPr id="4" name="TextBox 3"/>
          <p:cNvSpPr txBox="1"/>
          <p:nvPr/>
        </p:nvSpPr>
        <p:spPr>
          <a:xfrm>
            <a:off x="7079530" y="1702915"/>
            <a:ext cx="4588595" cy="3280249"/>
          </a:xfrm>
          <a:prstGeom prst="rect">
            <a:avLst/>
          </a:prstGeom>
          <a:noFill/>
        </p:spPr>
        <p:txBody>
          <a:bodyPr wrap="square" lIns="0" tIns="0" rIns="0" bIns="0" rtlCol="0">
            <a:noAutofit/>
          </a:bodyPr>
          <a:lstStyle/>
          <a:p>
            <a:pPr defTabSz="913788" fontAlgn="base">
              <a:lnSpc>
                <a:spcPct val="90000"/>
              </a:lnSpc>
              <a:spcAft>
                <a:spcPts val="1800"/>
              </a:spcAft>
              <a:buClr>
                <a:schemeClr val="accent2"/>
              </a:buClr>
            </a:pPr>
            <a:r>
              <a:rPr lang="en-US" sz="2800" dirty="0" err="1">
                <a:ln>
                  <a:solidFill>
                    <a:schemeClr val="bg1">
                      <a:alpha val="0"/>
                    </a:schemeClr>
                  </a:solidFill>
                </a:ln>
                <a:solidFill>
                  <a:srgbClr val="595959">
                    <a:alpha val="99000"/>
                  </a:srgbClr>
                </a:solidFill>
              </a:rPr>
              <a:t>OAuth</a:t>
            </a:r>
            <a:r>
              <a:rPr lang="en-US" sz="2800" dirty="0">
                <a:ln>
                  <a:solidFill>
                    <a:schemeClr val="bg1">
                      <a:alpha val="0"/>
                    </a:schemeClr>
                  </a:solidFill>
                </a:ln>
                <a:solidFill>
                  <a:srgbClr val="595959">
                    <a:alpha val="99000"/>
                  </a:srgbClr>
                </a:solidFill>
              </a:rPr>
              <a:t> 2 </a:t>
            </a:r>
            <a:r>
              <a:rPr lang="en-US" sz="2800" dirty="0" smtClean="0">
                <a:ln>
                  <a:solidFill>
                    <a:schemeClr val="bg1">
                      <a:alpha val="0"/>
                    </a:schemeClr>
                  </a:solidFill>
                </a:ln>
                <a:solidFill>
                  <a:srgbClr val="595959">
                    <a:alpha val="99000"/>
                  </a:srgbClr>
                </a:solidFill>
              </a:rPr>
              <a:t>Authentication</a:t>
            </a:r>
            <a:endParaRPr lang="en-US" sz="2800" dirty="0">
              <a:ln>
                <a:solidFill>
                  <a:schemeClr val="bg1">
                    <a:alpha val="0"/>
                  </a:schemeClr>
                </a:solidFill>
              </a:ln>
              <a:solidFill>
                <a:srgbClr val="595959">
                  <a:alpha val="99000"/>
                </a:srgbClr>
              </a:solidFill>
            </a:endParaRPr>
          </a:p>
          <a:p>
            <a:pPr defTabSz="913788"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HTTP POST to Channel </a:t>
            </a:r>
            <a:r>
              <a:rPr lang="en-US" sz="2800" dirty="0" smtClean="0">
                <a:ln>
                  <a:solidFill>
                    <a:schemeClr val="bg1">
                      <a:alpha val="0"/>
                    </a:schemeClr>
                  </a:solidFill>
                </a:ln>
                <a:solidFill>
                  <a:srgbClr val="595959">
                    <a:alpha val="99000"/>
                  </a:srgbClr>
                </a:solidFill>
              </a:rPr>
              <a:t>URI</a:t>
            </a:r>
            <a:endParaRPr lang="en-US" sz="2800" dirty="0">
              <a:ln>
                <a:solidFill>
                  <a:schemeClr val="bg1">
                    <a:alpha val="0"/>
                  </a:schemeClr>
                </a:solidFill>
              </a:ln>
              <a:solidFill>
                <a:srgbClr val="595959">
                  <a:alpha val="99000"/>
                </a:srgbClr>
              </a:solidFill>
            </a:endParaRPr>
          </a:p>
          <a:p>
            <a:pPr defTabSz="913788"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XML notification </a:t>
            </a:r>
            <a:r>
              <a:rPr lang="en-US" sz="2800" dirty="0" smtClean="0">
                <a:ln>
                  <a:solidFill>
                    <a:schemeClr val="bg1">
                      <a:alpha val="0"/>
                    </a:schemeClr>
                  </a:solidFill>
                </a:ln>
                <a:solidFill>
                  <a:srgbClr val="595959">
                    <a:alpha val="99000"/>
                  </a:srgbClr>
                </a:solidFill>
              </a:rPr>
              <a:t>payload</a:t>
            </a:r>
            <a:endParaRPr lang="en-US" sz="2800" dirty="0">
              <a:ln>
                <a:solidFill>
                  <a:schemeClr val="bg1">
                    <a:alpha val="0"/>
                  </a:schemeClr>
                </a:solidFill>
              </a:ln>
              <a:solidFill>
                <a:srgbClr val="595959">
                  <a:alpha val="99000"/>
                </a:srgbClr>
              </a:solidFill>
            </a:endParaRPr>
          </a:p>
        </p:txBody>
      </p:sp>
      <p:sp>
        <p:nvSpPr>
          <p:cNvPr id="21" name="Rectangle 20"/>
          <p:cNvSpPr/>
          <p:nvPr/>
        </p:nvSpPr>
        <p:spPr bwMode="auto">
          <a:xfrm>
            <a:off x="174171" y="6268028"/>
            <a:ext cx="2862943"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3" name="Rounded Rectangle 22"/>
          <p:cNvSpPr/>
          <p:nvPr/>
        </p:nvSpPr>
        <p:spPr bwMode="auto">
          <a:xfrm>
            <a:off x="517525" y="1349829"/>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ts val="600"/>
              </a:spcBef>
              <a:spcAft>
                <a:spcPts val="600"/>
              </a:spcAft>
            </a:pPr>
            <a:r>
              <a:rPr lang="en-US" sz="2800" spc="-150" dirty="0">
                <a:solidFill>
                  <a:schemeClr val="bg2">
                    <a:lumMod val="50000"/>
                    <a:alpha val="99000"/>
                  </a:schemeClr>
                </a:solidFill>
                <a:latin typeface="Segoe UI Light" pitchFamily="34" charset="0"/>
              </a:rPr>
              <a:t>Windows  8</a:t>
            </a:r>
          </a:p>
        </p:txBody>
      </p:sp>
      <p:sp>
        <p:nvSpPr>
          <p:cNvPr id="24" name="Rounded Rectangle 20"/>
          <p:cNvSpPr/>
          <p:nvPr/>
        </p:nvSpPr>
        <p:spPr bwMode="auto">
          <a:xfrm>
            <a:off x="752392" y="4437132"/>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a:t>
            </a:r>
          </a:p>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Client Platform</a:t>
            </a:r>
          </a:p>
        </p:txBody>
      </p:sp>
      <p:sp>
        <p:nvSpPr>
          <p:cNvPr id="29"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Metro Style App</a:t>
            </a:r>
          </a:p>
        </p:txBody>
      </p:sp>
      <p:sp>
        <p:nvSpPr>
          <p:cNvPr id="30" name="Rounded Rectangle 21"/>
          <p:cNvSpPr/>
          <p:nvPr/>
        </p:nvSpPr>
        <p:spPr bwMode="auto">
          <a:xfrm>
            <a:off x="4352925"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4572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31" name="Rounded Rectangle 18"/>
          <p:cNvSpPr/>
          <p:nvPr/>
        </p:nvSpPr>
        <p:spPr bwMode="auto">
          <a:xfrm>
            <a:off x="4352925" y="4407393"/>
            <a:ext cx="2103120" cy="210312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4572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Windows Push </a:t>
            </a:r>
            <a:r>
              <a:rPr lang="en-US" sz="2000" spc="-5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 Service</a:t>
            </a:r>
            <a:endPar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grpSp>
        <p:nvGrpSpPr>
          <p:cNvPr id="35" name="Group 34"/>
          <p:cNvGrpSpPr/>
          <p:nvPr/>
        </p:nvGrpSpPr>
        <p:grpSpPr>
          <a:xfrm>
            <a:off x="2581191" y="2686782"/>
            <a:ext cx="1771733" cy="577290"/>
            <a:chOff x="2581191" y="2686782"/>
            <a:chExt cx="1771733" cy="577290"/>
          </a:xfrm>
        </p:grpSpPr>
        <p:sp>
          <p:nvSpPr>
            <p:cNvPr id="36" name="Up-Down Arrow 35"/>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7" name="Rectangle 36"/>
            <p:cNvSpPr/>
            <p:nvPr/>
          </p:nvSpPr>
          <p:spPr bwMode="auto">
            <a:xfrm>
              <a:off x="3238527" y="2984768"/>
              <a:ext cx="475470"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8" name="Group 37"/>
          <p:cNvGrpSpPr/>
          <p:nvPr/>
        </p:nvGrpSpPr>
        <p:grpSpPr>
          <a:xfrm>
            <a:off x="5181571" y="3452949"/>
            <a:ext cx="765242" cy="954443"/>
            <a:chOff x="5341644" y="3559768"/>
            <a:chExt cx="765242" cy="703848"/>
          </a:xfrm>
        </p:grpSpPr>
        <p:sp>
          <p:nvSpPr>
            <p:cNvPr id="39" name="Down Arrow 38"/>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0" name="Rectangle 39"/>
            <p:cNvSpPr/>
            <p:nvPr/>
          </p:nvSpPr>
          <p:spPr bwMode="auto">
            <a:xfrm>
              <a:off x="5629508" y="3711106"/>
              <a:ext cx="477378"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accent1">
                      <a:alpha val="99000"/>
                    </a:schemeClr>
                  </a:solidFill>
                </a:rPr>
                <a:t>(3)</a:t>
              </a:r>
            </a:p>
          </p:txBody>
        </p:sp>
      </p:grpSp>
      <p:grpSp>
        <p:nvGrpSpPr>
          <p:cNvPr id="41" name="Group 40"/>
          <p:cNvGrpSpPr/>
          <p:nvPr/>
        </p:nvGrpSpPr>
        <p:grpSpPr>
          <a:xfrm>
            <a:off x="2581192" y="4937164"/>
            <a:ext cx="1771732" cy="603743"/>
            <a:chOff x="2581276" y="4937164"/>
            <a:chExt cx="1762119" cy="603743"/>
          </a:xfrm>
        </p:grpSpPr>
        <p:sp>
          <p:nvSpPr>
            <p:cNvPr id="42" name="Down Arrow 41"/>
            <p:cNvSpPr/>
            <p:nvPr/>
          </p:nvSpPr>
          <p:spPr bwMode="auto">
            <a:xfrm rot="5400000">
              <a:off x="3267079" y="4464591"/>
              <a:ext cx="390513" cy="1762119"/>
            </a:xfrm>
            <a:prstGeom prst="downArrow">
              <a:avLst>
                <a:gd name="adj1" fmla="val 50000"/>
                <a:gd name="adj2" fmla="val 58537"/>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3" name="Rectangle 42"/>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accent1">
                      <a:alpha val="99000"/>
                    </a:schemeClr>
                  </a:solidFill>
                </a:rPr>
                <a:t>(3)</a:t>
              </a:r>
            </a:p>
          </p:txBody>
        </p:sp>
      </p:grpSp>
      <p:sp>
        <p:nvSpPr>
          <p:cNvPr id="44" name="Freeform 7"/>
          <p:cNvSpPr>
            <a:spLocks/>
          </p:cNvSpPr>
          <p:nvPr/>
        </p:nvSpPr>
        <p:spPr bwMode="auto">
          <a:xfrm>
            <a:off x="4693723"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8"/>
          <p:cNvSpPr>
            <a:spLocks noEditPoints="1"/>
          </p:cNvSpPr>
          <p:nvPr/>
        </p:nvSpPr>
        <p:spPr bwMode="black">
          <a:xfrm>
            <a:off x="4962324"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46" name="Group 45"/>
          <p:cNvGrpSpPr/>
          <p:nvPr/>
        </p:nvGrpSpPr>
        <p:grpSpPr bwMode="black">
          <a:xfrm>
            <a:off x="1144704" y="2338437"/>
            <a:ext cx="1044176" cy="849483"/>
            <a:chOff x="5184775" y="225425"/>
            <a:chExt cx="1500188" cy="1220788"/>
          </a:xfrm>
          <a:solidFill>
            <a:srgbClr val="FFFFFF"/>
          </a:solidFill>
        </p:grpSpPr>
        <p:sp>
          <p:nvSpPr>
            <p:cNvPr id="4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0" name="Freeform 6"/>
          <p:cNvSpPr>
            <a:spLocks noEditPoints="1"/>
          </p:cNvSpPr>
          <p:nvPr/>
        </p:nvSpPr>
        <p:spPr bwMode="auto">
          <a:xfrm>
            <a:off x="1276317" y="4698932"/>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37345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750"/>
                                        <p:tgtEl>
                                          <p:spTgt spid="35"/>
                                        </p:tgtEl>
                                      </p:cBhvr>
                                    </p:animEffect>
                                    <p:set>
                                      <p:cBhvr>
                                        <p:cTn id="7" dur="1" fill="hold">
                                          <p:stCondLst>
                                            <p:cond delay="749"/>
                                          </p:stCondLst>
                                        </p:cTn>
                                        <p:tgtEl>
                                          <p:spTgt spid="35"/>
                                        </p:tgtEl>
                                        <p:attrNameLst>
                                          <p:attrName>style.visibility</p:attrName>
                                        </p:attrNameLst>
                                      </p:cBhvr>
                                      <p:to>
                                        <p:strVal val="hidden"/>
                                      </p:to>
                                    </p:se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750"/>
                                        <p:tgtEl>
                                          <p:spTgt spid="3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7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761581" y="1245111"/>
            <a:ext cx="8665689" cy="4575061"/>
            <a:chOff x="-36" y="901061"/>
            <a:chExt cx="12188860" cy="6435124"/>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61025"/>
            <a:stretch/>
          </p:blipFill>
          <p:spPr>
            <a:xfrm>
              <a:off x="-36" y="4367044"/>
              <a:ext cx="12188825" cy="2969141"/>
            </a:xfrm>
            <a:prstGeom prst="rect">
              <a:avLst/>
            </a:prstGeom>
            <a:ln>
              <a:noFill/>
            </a:ln>
            <a:effectLst>
              <a:outerShdw blurRad="25400" dist="12700" dir="5400000" algn="t" rotWithShape="0">
                <a:prstClr val="black">
                  <a:alpha val="40000"/>
                </a:prstClr>
              </a:outerShdw>
            </a:effectLst>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1863" b="52640"/>
            <a:stretch/>
          </p:blipFill>
          <p:spPr>
            <a:xfrm>
              <a:off x="-1" y="901061"/>
              <a:ext cx="12188825" cy="3465985"/>
            </a:xfrm>
            <a:prstGeom prst="rect">
              <a:avLst/>
            </a:prstGeom>
            <a:ln>
              <a:noFill/>
            </a:ln>
            <a:effectLst>
              <a:outerShdw blurRad="25400" dist="12700" dir="5400000" algn="t" rotWithShape="0">
                <a:prstClr val="black">
                  <a:alpha val="40000"/>
                </a:prstClr>
              </a:outerShdw>
            </a:effectLst>
          </p:spPr>
        </p:pic>
      </p:grpSp>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b="5355"/>
          <a:stretch/>
        </p:blipFill>
        <p:spPr>
          <a:xfrm>
            <a:off x="1761581" y="1141414"/>
            <a:ext cx="8665663" cy="5126036"/>
          </a:xfrm>
          <a:prstGeom prst="rect">
            <a:avLst/>
          </a:prstGeom>
          <a:ln>
            <a:noFill/>
          </a:ln>
          <a:effectLst>
            <a:outerShdw blurRad="25400" dist="12700" dir="5400000" algn="t" rotWithShape="0">
              <a:prstClr val="black">
                <a:alpha val="40000"/>
              </a:prstClr>
            </a:outerShdw>
          </a:effectLst>
        </p:spPr>
      </p:pic>
      <p:sp>
        <p:nvSpPr>
          <p:cNvPr id="2" name="Title 1"/>
          <p:cNvSpPr>
            <a:spLocks noGrp="1"/>
          </p:cNvSpPr>
          <p:nvPr>
            <p:ph type="title"/>
          </p:nvPr>
        </p:nvSpPr>
        <p:spPr/>
        <p:txBody>
          <a:bodyPr/>
          <a:lstStyle/>
          <a:p>
            <a:r>
              <a:rPr lang="en-US" spc="0" dirty="0"/>
              <a:t>3. Register </a:t>
            </a:r>
            <a:r>
              <a:rPr lang="en-US" spc="0" dirty="0" smtClean="0"/>
              <a:t>Your </a:t>
            </a:r>
            <a:r>
              <a:rPr lang="en-US" spc="0" dirty="0"/>
              <a:t>App</a:t>
            </a:r>
            <a:endParaRPr lang="en-US" dirty="0"/>
          </a:p>
        </p:txBody>
      </p:sp>
      <p:sp>
        <p:nvSpPr>
          <p:cNvPr id="15" name="Right Arrow 14"/>
          <p:cNvSpPr/>
          <p:nvPr/>
        </p:nvSpPr>
        <p:spPr bwMode="auto">
          <a:xfrm>
            <a:off x="685800" y="3970417"/>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6" name="Right Arrow 15"/>
          <p:cNvSpPr/>
          <p:nvPr/>
        </p:nvSpPr>
        <p:spPr bwMode="auto">
          <a:xfrm>
            <a:off x="685800" y="4436898"/>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8" name="Right Arrow 17"/>
          <p:cNvSpPr/>
          <p:nvPr/>
        </p:nvSpPr>
        <p:spPr bwMode="auto">
          <a:xfrm>
            <a:off x="685800" y="4000109"/>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9" name="Right Arrow 18"/>
          <p:cNvSpPr/>
          <p:nvPr/>
        </p:nvSpPr>
        <p:spPr bwMode="auto">
          <a:xfrm>
            <a:off x="685800" y="4408513"/>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Right Arrow 19"/>
          <p:cNvSpPr/>
          <p:nvPr/>
        </p:nvSpPr>
        <p:spPr bwMode="auto">
          <a:xfrm>
            <a:off x="685800" y="4817424"/>
            <a:ext cx="1743074" cy="2826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97443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xit" presetSubtype="0" fill="hold" grpId="1" nodeType="with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xit" presetSubtype="0" fill="hold" grpId="1" nodeType="with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xit" presetSubtype="0" fill="hold" grpId="1" nodeType="with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8" grpId="0" animBg="1"/>
      <p:bldP spid="18" grpId="1" animBg="1"/>
      <p:bldP spid="19" grpId="0" animBg="1"/>
      <p:bldP spid="19"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3. Authentication HTTP Request</a:t>
            </a:r>
            <a:endParaRPr lang="en-US" dirty="0"/>
          </a:p>
        </p:txBody>
      </p:sp>
      <p:sp>
        <p:nvSpPr>
          <p:cNvPr id="5" name="Content Placeholder 4"/>
          <p:cNvSpPr>
            <a:spLocks noGrp="1"/>
          </p:cNvSpPr>
          <p:nvPr>
            <p:ph sz="quarter" idx="10"/>
          </p:nvPr>
        </p:nvSpPr>
        <p:spPr>
          <a:xfrm>
            <a:off x="516572" y="1690688"/>
            <a:ext cx="11155680" cy="3708708"/>
          </a:xfrm>
        </p:spPr>
        <p:txBody>
          <a:bodyPr/>
          <a:lstStyle/>
          <a:p>
            <a:r>
              <a:rPr lang="en-US" dirty="0"/>
              <a:t>POST https://login.live.com/accesstoken.srf HTTP/1.1</a:t>
            </a:r>
          </a:p>
          <a:p>
            <a:r>
              <a:rPr lang="en-US" dirty="0"/>
              <a:t>Content-Type: application/x-www-form-</a:t>
            </a:r>
            <a:r>
              <a:rPr lang="en-US" dirty="0" err="1"/>
              <a:t>urlencoded</a:t>
            </a:r>
            <a:endParaRPr lang="en-US" dirty="0"/>
          </a:p>
          <a:p>
            <a:r>
              <a:rPr lang="en-US" dirty="0"/>
              <a:t>Host: login.live.com</a:t>
            </a:r>
          </a:p>
          <a:p>
            <a:r>
              <a:rPr lang="en-US" dirty="0"/>
              <a:t>Content-Length: 221</a:t>
            </a:r>
          </a:p>
          <a:p>
            <a:endParaRPr lang="en-US" dirty="0"/>
          </a:p>
          <a:p>
            <a:r>
              <a:rPr lang="en-US" dirty="0" smtClean="0"/>
              <a:t>grant_type=client_credentials&amp;client_id=</a:t>
            </a:r>
            <a:r>
              <a:rPr lang="en-US" dirty="0" smtClean="0">
                <a:solidFill>
                  <a:srgbClr val="EF4423"/>
                </a:solidFill>
              </a:rPr>
              <a:t>ms-app%3A%2F%2FS-1-15-2-1633617344-1232597856-4562071667-7893084900-2692585271-282905334-531217761</a:t>
            </a:r>
            <a:r>
              <a:rPr lang="en-US" dirty="0" smtClean="0"/>
              <a:t>&amp;client_secret=</a:t>
            </a:r>
            <a:r>
              <a:rPr lang="en-US" dirty="0" smtClean="0">
                <a:solidFill>
                  <a:schemeClr val="accent6"/>
                </a:solidFill>
              </a:rPr>
              <a:t>XEvTg3USjIpvdWLBFcv44sJHRKcid43QXWfNx3YiJ4g</a:t>
            </a:r>
            <a:r>
              <a:rPr lang="en-US" dirty="0" smtClean="0"/>
              <a:t>&amp;scope=notify.windows.com</a:t>
            </a:r>
            <a:endParaRPr lang="en-US" dirty="0"/>
          </a:p>
        </p:txBody>
      </p:sp>
    </p:spTree>
    <p:extLst>
      <p:ext uri="{BB962C8B-B14F-4D97-AF65-F5344CB8AC3E}">
        <p14:creationId xmlns:p14="http://schemas.microsoft.com/office/powerpoint/2010/main" val="27606916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00B0F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5">
                                            <p:txEl>
                                              <p:pRg st="1" end="1"/>
                                            </p:txEl>
                                          </p:spTgt>
                                        </p:tgtEl>
                                        <p:attrNameLst>
                                          <p:attrName>style.color</p:attrName>
                                        </p:attrNameLst>
                                      </p:cBhvr>
                                      <p:to>
                                        <a:srgbClr val="00B0F0"/>
                                      </p:to>
                                    </p:animClr>
                                  </p:childTnLst>
                                </p:cTn>
                              </p:par>
                              <p:par>
                                <p:cTn id="11" presetID="3" presetClass="emph" presetSubtype="2" fill="hold" grpId="1" nodeType="withEffect">
                                  <p:stCondLst>
                                    <p:cond delay="0"/>
                                  </p:stCondLst>
                                  <p:childTnLst>
                                    <p:animClr clrSpc="rgb" dir="cw">
                                      <p:cBhvr override="childStyle">
                                        <p:cTn id="12" dur="500" fill="hold"/>
                                        <p:tgtEl>
                                          <p:spTgt spid="5">
                                            <p:txEl>
                                              <p:pRg st="0" end="0"/>
                                            </p:txEl>
                                          </p:spTgt>
                                        </p:tgtEl>
                                        <p:attrNameLst>
                                          <p:attrName>style.color</p:attrName>
                                        </p:attrNameLst>
                                      </p:cBhvr>
                                      <p:to>
                                        <a:srgbClr val="232323"/>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1" nodeType="clickEffect">
                                  <p:stCondLst>
                                    <p:cond delay="0"/>
                                  </p:stCondLst>
                                  <p:childTnLst>
                                    <p:animClr clrSpc="rgb" dir="cw">
                                      <p:cBhvr override="childStyle">
                                        <p:cTn id="16" dur="500" fill="hold"/>
                                        <p:tgtEl>
                                          <p:spTgt spid="5">
                                            <p:txEl>
                                              <p:pRg st="1" end="1"/>
                                            </p:txEl>
                                          </p:spTgt>
                                        </p:tgtEl>
                                        <p:attrNameLst>
                                          <p:attrName>style.color</p:attrName>
                                        </p:attrNameLst>
                                      </p:cBhvr>
                                      <p:to>
                                        <a:srgbClr val="23232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3. Authentication HTTP Response</a:t>
            </a:r>
            <a:endParaRPr lang="en-US" dirty="0"/>
          </a:p>
        </p:txBody>
      </p:sp>
      <p:sp>
        <p:nvSpPr>
          <p:cNvPr id="5" name="Content Placeholder 4"/>
          <p:cNvSpPr>
            <a:spLocks noGrp="1"/>
          </p:cNvSpPr>
          <p:nvPr>
            <p:ph sz="quarter" idx="10"/>
          </p:nvPr>
        </p:nvSpPr>
        <p:spPr>
          <a:xfrm>
            <a:off x="516572" y="1690688"/>
            <a:ext cx="11155680" cy="3862596"/>
          </a:xfrm>
        </p:spPr>
        <p:txBody>
          <a:bodyPr/>
          <a:lstStyle/>
          <a:p>
            <a:r>
              <a:rPr lang="en-US" dirty="0"/>
              <a:t>HTTP/1.1 200 OK</a:t>
            </a:r>
          </a:p>
          <a:p>
            <a:r>
              <a:rPr lang="en-US" dirty="0"/>
              <a:t>Cache-Control: no-store</a:t>
            </a:r>
          </a:p>
          <a:p>
            <a:r>
              <a:rPr lang="en-US" dirty="0"/>
              <a:t>Content-Length: 422</a:t>
            </a:r>
          </a:p>
          <a:p>
            <a:r>
              <a:rPr lang="en-US" dirty="0"/>
              <a:t>Content-Type: application/</a:t>
            </a:r>
            <a:r>
              <a:rPr lang="en-US" dirty="0" err="1"/>
              <a:t>json</a:t>
            </a:r>
            <a:endParaRPr lang="en-US" dirty="0"/>
          </a:p>
          <a:p>
            <a:r>
              <a:rPr lang="en-US" dirty="0"/>
              <a:t>Connection: close</a:t>
            </a:r>
          </a:p>
          <a:p>
            <a:r>
              <a:rPr lang="en-US" dirty="0" smtClean="0"/>
              <a:t>{</a:t>
            </a:r>
          </a:p>
          <a:p>
            <a:pPr marL="465138"/>
            <a:r>
              <a:rPr lang="en-US" dirty="0" smtClean="0"/>
              <a:t>"</a:t>
            </a:r>
            <a:r>
              <a:rPr lang="en-US" dirty="0"/>
              <a:t>access_token":"</a:t>
            </a:r>
            <a:r>
              <a:rPr lang="en-US" dirty="0" err="1">
                <a:solidFill>
                  <a:schemeClr val="accent1">
                    <a:lumMod val="75000"/>
                  </a:schemeClr>
                </a:solidFill>
              </a:rPr>
              <a:t>EgAcAQMAAAAg</a:t>
            </a:r>
            <a:r>
              <a:rPr lang="en-US" dirty="0">
                <a:solidFill>
                  <a:schemeClr val="accent1">
                    <a:lumMod val="75000"/>
                  </a:schemeClr>
                </a:solidFill>
              </a:rPr>
              <a:t>/</a:t>
            </a:r>
            <a:r>
              <a:rPr lang="en-US" dirty="0" err="1">
                <a:solidFill>
                  <a:schemeClr val="accent1">
                    <a:lumMod val="75000"/>
                  </a:schemeClr>
                </a:solidFill>
              </a:rPr>
              <a:t>RBw</a:t>
            </a:r>
            <a:r>
              <a:rPr lang="en-US" dirty="0">
                <a:solidFill>
                  <a:schemeClr val="accent1">
                    <a:lumMod val="75000"/>
                  </a:schemeClr>
                </a:solidFill>
              </a:rPr>
              <a:t>++jdA1MzM0LTUzMTIxNzc2MQA=</a:t>
            </a:r>
            <a:r>
              <a:rPr lang="en-US" dirty="0"/>
              <a:t>", </a:t>
            </a:r>
            <a:r>
              <a:rPr lang="en-US" dirty="0" smtClean="0"/>
              <a:t>"</a:t>
            </a:r>
            <a:r>
              <a:rPr lang="en-US" dirty="0" err="1"/>
              <a:t>token_type":"</a:t>
            </a:r>
            <a:r>
              <a:rPr lang="en-US" dirty="0" err="1" smtClean="0"/>
              <a:t>bearer</a:t>
            </a:r>
            <a:r>
              <a:rPr lang="en-US" dirty="0" smtClean="0"/>
              <a:t>“</a:t>
            </a:r>
          </a:p>
          <a:p>
            <a:r>
              <a:rPr lang="en-US" dirty="0" smtClean="0"/>
              <a:t>}</a:t>
            </a:r>
            <a:endParaRPr lang="en-US" dirty="0"/>
          </a:p>
        </p:txBody>
      </p:sp>
    </p:spTree>
    <p:extLst>
      <p:ext uri="{BB962C8B-B14F-4D97-AF65-F5344CB8AC3E}">
        <p14:creationId xmlns:p14="http://schemas.microsoft.com/office/powerpoint/2010/main" val="10218589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t>3. Push Notification HTTP Request</a:t>
            </a:r>
            <a:endParaRPr lang="en-US" spc="0" dirty="0"/>
          </a:p>
        </p:txBody>
      </p:sp>
      <p:sp>
        <p:nvSpPr>
          <p:cNvPr id="3" name="Content Placeholder 2"/>
          <p:cNvSpPr>
            <a:spLocks noGrp="1"/>
          </p:cNvSpPr>
          <p:nvPr>
            <p:ph type="body" sz="quarter" idx="10"/>
          </p:nvPr>
        </p:nvSpPr>
        <p:spPr>
          <a:xfrm>
            <a:off x="516572" y="1695450"/>
            <a:ext cx="11155680" cy="5201424"/>
          </a:xfrm>
        </p:spPr>
        <p:txBody>
          <a:bodyPr/>
          <a:lstStyle/>
          <a:p>
            <a:r>
              <a:rPr lang="nn-NO" dirty="0"/>
              <a:t>POST https://db3.notify.windows.com/?token=AQI8iP%2OtQE%3d HTTP/1.1</a:t>
            </a:r>
          </a:p>
          <a:p>
            <a:r>
              <a:rPr lang="en-US" dirty="0"/>
              <a:t>Content-Type: text/xml</a:t>
            </a:r>
          </a:p>
          <a:p>
            <a:r>
              <a:rPr lang="en-US" dirty="0"/>
              <a:t>Host: db3.notify.windows.com</a:t>
            </a:r>
          </a:p>
          <a:p>
            <a:r>
              <a:rPr lang="en-US" dirty="0"/>
              <a:t>X-WNS-Type: </a:t>
            </a:r>
            <a:r>
              <a:rPr lang="en-US" dirty="0" err="1"/>
              <a:t>wns</a:t>
            </a:r>
            <a:r>
              <a:rPr lang="en-US" dirty="0"/>
              <a:t>/badge</a:t>
            </a:r>
          </a:p>
          <a:p>
            <a:r>
              <a:rPr lang="en-US" dirty="0"/>
              <a:t>Authorization: Bearer </a:t>
            </a:r>
            <a:r>
              <a:rPr lang="en-US" dirty="0" err="1">
                <a:solidFill>
                  <a:schemeClr val="accent1">
                    <a:lumMod val="75000"/>
                  </a:schemeClr>
                </a:solidFill>
              </a:rPr>
              <a:t>EgAcAQMAAAAg</a:t>
            </a:r>
            <a:r>
              <a:rPr lang="en-US" dirty="0">
                <a:solidFill>
                  <a:schemeClr val="accent1">
                    <a:lumMod val="75000"/>
                  </a:schemeClr>
                </a:solidFill>
              </a:rPr>
              <a:t>/</a:t>
            </a:r>
            <a:r>
              <a:rPr lang="en-US" dirty="0" err="1">
                <a:solidFill>
                  <a:schemeClr val="accent1">
                    <a:lumMod val="75000"/>
                  </a:schemeClr>
                </a:solidFill>
              </a:rPr>
              <a:t>RBw</a:t>
            </a:r>
            <a:r>
              <a:rPr lang="en-US" dirty="0">
                <a:solidFill>
                  <a:schemeClr val="accent1">
                    <a:lumMod val="75000"/>
                  </a:schemeClr>
                </a:solidFill>
              </a:rPr>
              <a:t>++jdA1MzM0LTUzMTIxNzc2MQA</a:t>
            </a:r>
            <a:r>
              <a:rPr lang="en-US" dirty="0" smtClean="0">
                <a:solidFill>
                  <a:schemeClr val="accent1">
                    <a:lumMod val="75000"/>
                  </a:schemeClr>
                </a:solidFill>
              </a:rPr>
              <a:t>=</a:t>
            </a:r>
          </a:p>
          <a:p>
            <a:r>
              <a:rPr lang="en-US" dirty="0"/>
              <a:t>Content-Length: 58</a:t>
            </a:r>
          </a:p>
          <a:p>
            <a:endParaRPr lang="en-US" dirty="0" smtClean="0"/>
          </a:p>
          <a:p>
            <a:r>
              <a:rPr lang="en-US" dirty="0"/>
              <a:t>&lt;?xml version="1.0" encoding="utf-8"?&gt;</a:t>
            </a:r>
          </a:p>
          <a:p>
            <a:r>
              <a:rPr lang="en-US" dirty="0"/>
              <a:t>&lt;badge value="34"/&gt;</a:t>
            </a:r>
          </a:p>
          <a:p>
            <a:endParaRPr lang="en-US" dirty="0"/>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4068" y="4949641"/>
            <a:ext cx="2734057" cy="131463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4066" y="4949641"/>
            <a:ext cx="2734057" cy="1314634"/>
          </a:xfrm>
          <a:prstGeom prst="rect">
            <a:avLst/>
          </a:prstGeom>
        </p:spPr>
      </p:pic>
    </p:spTree>
    <p:extLst>
      <p:ext uri="{BB962C8B-B14F-4D97-AF65-F5344CB8AC3E}">
        <p14:creationId xmlns:p14="http://schemas.microsoft.com/office/powerpoint/2010/main" val="35688260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00B0F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3">
                                            <p:txEl>
                                              <p:pRg st="0" end="0"/>
                                            </p:txEl>
                                          </p:spTgt>
                                        </p:tgtEl>
                                        <p:attrNameLst>
                                          <p:attrName>style.color</p:attrName>
                                        </p:attrNameLst>
                                      </p:cBhvr>
                                      <p:to>
                                        <a:srgbClr val="232323"/>
                                      </p:to>
                                    </p:animClr>
                                  </p:childTnLst>
                                </p:cTn>
                              </p:par>
                              <p:par>
                                <p:cTn id="11" presetID="3" presetClass="emph" presetSubtype="2" fill="hold" nodeType="withEffect">
                                  <p:stCondLst>
                                    <p:cond delay="0"/>
                                  </p:stCondLst>
                                  <p:childTnLst>
                                    <p:animClr clrSpc="rgb" dir="cw">
                                      <p:cBhvr override="childStyle">
                                        <p:cTn id="12" dur="500" fill="hold"/>
                                        <p:tgtEl>
                                          <p:spTgt spid="3">
                                            <p:txEl>
                                              <p:pRg st="1" end="1"/>
                                            </p:txEl>
                                          </p:spTgt>
                                        </p:tgtEl>
                                        <p:attrNameLst>
                                          <p:attrName>style.color</p:attrName>
                                        </p:attrNameLst>
                                      </p:cBhvr>
                                      <p:to>
                                        <a:schemeClr val="accent2"/>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3">
                                            <p:txEl>
                                              <p:pRg st="3" end="3"/>
                                            </p:txEl>
                                          </p:spTgt>
                                        </p:tgtEl>
                                        <p:attrNameLst>
                                          <p:attrName>style.color</p:attrName>
                                        </p:attrNameLst>
                                      </p:cBhvr>
                                      <p:to>
                                        <a:srgbClr val="00B0F0"/>
                                      </p:to>
                                    </p:animClr>
                                  </p:childTnLst>
                                </p:cTn>
                              </p:par>
                              <p:par>
                                <p:cTn id="17" presetID="3" presetClass="emph" presetSubtype="2" fill="hold" nodeType="withEffect">
                                  <p:stCondLst>
                                    <p:cond delay="0"/>
                                  </p:stCondLst>
                                  <p:childTnLst>
                                    <p:animClr clrSpc="rgb" dir="cw">
                                      <p:cBhvr override="childStyle">
                                        <p:cTn id="18" dur="500" fill="hold"/>
                                        <p:tgtEl>
                                          <p:spTgt spid="3">
                                            <p:txEl>
                                              <p:pRg st="1" end="1"/>
                                            </p:txEl>
                                          </p:spTgt>
                                        </p:tgtEl>
                                        <p:attrNameLst>
                                          <p:attrName>style.color</p:attrName>
                                        </p:attrNameLst>
                                      </p:cBhvr>
                                      <p:to>
                                        <a:schemeClr val="tx2"/>
                                      </p:to>
                                    </p:animClr>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3">
                                            <p:txEl>
                                              <p:pRg st="4" end="4"/>
                                            </p:txEl>
                                          </p:spTgt>
                                        </p:tgtEl>
                                      </p:cBhvr>
                                    </p:animEffect>
                                    <p:animScale>
                                      <p:cBhvr>
                                        <p:cTn id="23" dur="250" autoRev="1" fill="hold"/>
                                        <p:tgtEl>
                                          <p:spTgt spid="3">
                                            <p:txEl>
                                              <p:pRg st="4" end="4"/>
                                            </p:txEl>
                                          </p:spTgt>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3" presetClass="emph" presetSubtype="2" fill="hold" nodeType="clickEffect">
                                  <p:stCondLst>
                                    <p:cond delay="0"/>
                                  </p:stCondLst>
                                  <p:childTnLst>
                                    <p:animClr clrSpc="rgb" dir="cw">
                                      <p:cBhvr override="childStyle">
                                        <p:cTn id="27" dur="500" fill="hold"/>
                                        <p:tgtEl>
                                          <p:spTgt spid="3">
                                            <p:txEl>
                                              <p:pRg st="7" end="7"/>
                                            </p:txEl>
                                          </p:spTgt>
                                        </p:tgtEl>
                                        <p:attrNameLst>
                                          <p:attrName>style.color</p:attrName>
                                        </p:attrNameLst>
                                      </p:cBhvr>
                                      <p:to>
                                        <a:schemeClr val="accent2"/>
                                      </p:to>
                                    </p:animClr>
                                  </p:childTnLst>
                                </p:cTn>
                              </p:par>
                              <p:par>
                                <p:cTn id="28" presetID="3" presetClass="emph" presetSubtype="2" fill="hold" nodeType="withEffect">
                                  <p:stCondLst>
                                    <p:cond delay="0"/>
                                  </p:stCondLst>
                                  <p:childTnLst>
                                    <p:animClr clrSpc="rgb" dir="cw">
                                      <p:cBhvr override="childStyle">
                                        <p:cTn id="29" dur="500" fill="hold"/>
                                        <p:tgtEl>
                                          <p:spTgt spid="3">
                                            <p:txEl>
                                              <p:pRg st="8" end="8"/>
                                            </p:txEl>
                                          </p:spTgt>
                                        </p:tgtEl>
                                        <p:attrNameLst>
                                          <p:attrName>style.color</p:attrName>
                                        </p:attrNameLst>
                                      </p:cBhvr>
                                      <p:to>
                                        <a:schemeClr val="accent2"/>
                                      </p:to>
                                    </p:animClr>
                                  </p:childTnLst>
                                </p:cTn>
                              </p:par>
                              <p:par>
                                <p:cTn id="30" presetID="3" presetClass="emph" presetSubtype="2" fill="hold" nodeType="withEffect">
                                  <p:stCondLst>
                                    <p:cond delay="0"/>
                                  </p:stCondLst>
                                  <p:childTnLst>
                                    <p:animClr clrSpc="rgb" dir="cw">
                                      <p:cBhvr override="childStyle">
                                        <p:cTn id="31" dur="500" fill="hold"/>
                                        <p:tgtEl>
                                          <p:spTgt spid="3">
                                            <p:txEl>
                                              <p:pRg st="3" end="3"/>
                                            </p:txEl>
                                          </p:spTgt>
                                        </p:tgtEl>
                                        <p:attrNameLst>
                                          <p:attrName>style.color</p:attrName>
                                        </p:attrNameLst>
                                      </p:cBhvr>
                                      <p:to>
                                        <a:srgbClr val="232323"/>
                                      </p:to>
                                    </p:animClr>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3" presetClass="emph" presetSubtype="2" fill="hold" nodeType="withEffect">
                                  <p:stCondLst>
                                    <p:cond delay="0"/>
                                  </p:stCondLst>
                                  <p:childTnLst>
                                    <p:animClr clrSpc="rgb" dir="cw">
                                      <p:cBhvr override="childStyle">
                                        <p:cTn id="38" dur="500" fill="hold"/>
                                        <p:tgtEl>
                                          <p:spTgt spid="3">
                                            <p:txEl>
                                              <p:pRg st="7" end="7"/>
                                            </p:txEl>
                                          </p:spTgt>
                                        </p:tgtEl>
                                        <p:attrNameLst>
                                          <p:attrName>style.color</p:attrName>
                                        </p:attrNameLst>
                                      </p:cBhvr>
                                      <p:to>
                                        <a:schemeClr val="tx2"/>
                                      </p:to>
                                    </p:animClr>
                                  </p:childTnLst>
                                </p:cTn>
                              </p:par>
                              <p:par>
                                <p:cTn id="39" presetID="3" presetClass="emph" presetSubtype="2" fill="hold" nodeType="withEffect">
                                  <p:stCondLst>
                                    <p:cond delay="0"/>
                                  </p:stCondLst>
                                  <p:childTnLst>
                                    <p:animClr clrSpc="rgb" dir="cw">
                                      <p:cBhvr override="childStyle">
                                        <p:cTn id="40" dur="500" fill="hold"/>
                                        <p:tgtEl>
                                          <p:spTgt spid="3">
                                            <p:txEl>
                                              <p:pRg st="8" end="8"/>
                                            </p:txEl>
                                          </p:spTgt>
                                        </p:tgtEl>
                                        <p:attrNameLst>
                                          <p:attrName>style.color</p:attrName>
                                        </p:attrNameLst>
                                      </p:cBhvr>
                                      <p:to>
                                        <a:schemeClr val="tx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3. Push Notification HTTP Response</a:t>
            </a:r>
          </a:p>
        </p:txBody>
      </p:sp>
      <p:sp>
        <p:nvSpPr>
          <p:cNvPr id="3" name="Content Placeholder 2"/>
          <p:cNvSpPr>
            <a:spLocks noGrp="1"/>
          </p:cNvSpPr>
          <p:nvPr>
            <p:ph type="body" sz="quarter" idx="10"/>
          </p:nvPr>
        </p:nvSpPr>
        <p:spPr>
          <a:xfrm>
            <a:off x="516572" y="1695450"/>
            <a:ext cx="11155680" cy="2154436"/>
          </a:xfrm>
        </p:spPr>
        <p:txBody>
          <a:bodyPr/>
          <a:lstStyle/>
          <a:p>
            <a:r>
              <a:rPr lang="en-US" dirty="0"/>
              <a:t>HTTP/1.1 200 OK</a:t>
            </a:r>
          </a:p>
          <a:p>
            <a:r>
              <a:rPr lang="en-US" dirty="0"/>
              <a:t>Content-Length: 0</a:t>
            </a:r>
          </a:p>
          <a:p>
            <a:r>
              <a:rPr lang="en-US" dirty="0"/>
              <a:t>X-WNS-NOTIFICATIONSTATUS: received</a:t>
            </a:r>
          </a:p>
          <a:p>
            <a:r>
              <a:rPr lang="en-US" dirty="0"/>
              <a:t>X-WNS-MSG-ID: 1ACD59E4683FE4BF</a:t>
            </a:r>
          </a:p>
          <a:p>
            <a:r>
              <a:rPr lang="en-US" dirty="0"/>
              <a:t>X-WNS-DEBUG-TRACE: </a:t>
            </a:r>
            <a:r>
              <a:rPr lang="en-US" dirty="0" smtClean="0"/>
              <a:t>DB3WNS4011434</a:t>
            </a:r>
            <a:endParaRPr lang="en-US" dirty="0"/>
          </a:p>
        </p:txBody>
      </p:sp>
      <p:sp>
        <p:nvSpPr>
          <p:cNvPr id="9" name="Content Placeholder 2"/>
          <p:cNvSpPr txBox="1">
            <a:spLocks/>
          </p:cNvSpPr>
          <p:nvPr/>
        </p:nvSpPr>
        <p:spPr>
          <a:xfrm>
            <a:off x="516572" y="4353445"/>
            <a:ext cx="11155680" cy="1708160"/>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384954" indent="-7937"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761970"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094009"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426047"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2"/>
                </a:solidFill>
                <a:latin typeface="Segoe UI Light" pitchFamily="34" charset="0"/>
              </a:rPr>
              <a:t>Important Notes</a:t>
            </a:r>
          </a:p>
          <a:p>
            <a:pPr marL="11113" lvl="2" indent="-6350" defTabSz="913788" fontAlgn="base">
              <a:spcBef>
                <a:spcPts val="300"/>
              </a:spcBef>
              <a:spcAft>
                <a:spcPct val="0"/>
              </a:spcAft>
            </a:pPr>
            <a:r>
              <a:rPr lang="en-US" sz="2400" dirty="0">
                <a:latin typeface="+mn-lt"/>
                <a:cs typeface="+mn-cs"/>
              </a:rPr>
              <a:t>Device can be offline or disconnected. Success indicates that the request was successfully received by WNS; not necessarily that the user saw it.</a:t>
            </a:r>
          </a:p>
          <a:p>
            <a:pPr marL="11113" lvl="2" indent="-6350" defTabSz="913788" fontAlgn="base">
              <a:spcBef>
                <a:spcPts val="300"/>
              </a:spcBef>
              <a:spcAft>
                <a:spcPct val="0"/>
              </a:spcAft>
            </a:pPr>
            <a:r>
              <a:rPr lang="en-US" sz="2400" dirty="0">
                <a:latin typeface="+mn-lt"/>
                <a:cs typeface="+mn-cs"/>
              </a:rPr>
              <a:t>Additional headers in the response for notification and device status.</a:t>
            </a:r>
          </a:p>
        </p:txBody>
      </p:sp>
    </p:spTree>
    <p:extLst>
      <p:ext uri="{BB962C8B-B14F-4D97-AF65-F5344CB8AC3E}">
        <p14:creationId xmlns:p14="http://schemas.microsoft.com/office/powerpoint/2010/main" val="18891869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9124" y="1447800"/>
            <a:ext cx="6355973" cy="1523494"/>
          </a:xfrm>
        </p:spPr>
        <p:txBody>
          <a:bodyPr/>
          <a:lstStyle/>
          <a:p>
            <a:r>
              <a:rPr lang="en-US" dirty="0"/>
              <a:t>Windows Push Notification Recipe</a:t>
            </a:r>
          </a:p>
        </p:txBody>
      </p:sp>
      <p:sp>
        <p:nvSpPr>
          <p:cNvPr id="6" name="Text Placeholder 5"/>
          <p:cNvSpPr>
            <a:spLocks noGrp="1"/>
          </p:cNvSpPr>
          <p:nvPr>
            <p:ph type="body" sz="quarter" idx="10"/>
          </p:nvPr>
        </p:nvSpPr>
        <p:spPr/>
        <p:txBody>
          <a:bodyPr/>
          <a:lstStyle/>
          <a:p>
            <a:r>
              <a:rPr lang="en-US" dirty="0"/>
              <a:t>announcing</a:t>
            </a:r>
          </a:p>
        </p:txBody>
      </p:sp>
    </p:spTree>
    <p:extLst>
      <p:ext uri="{BB962C8B-B14F-4D97-AF65-F5344CB8AC3E}">
        <p14:creationId xmlns:p14="http://schemas.microsoft.com/office/powerpoint/2010/main" val="221532377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Authentication Code</a:t>
            </a:r>
          </a:p>
        </p:txBody>
      </p:sp>
      <p:sp>
        <p:nvSpPr>
          <p:cNvPr id="3" name="Content Placeholder 2"/>
          <p:cNvSpPr>
            <a:spLocks noGrp="1"/>
          </p:cNvSpPr>
          <p:nvPr>
            <p:ph type="body" sz="quarter" idx="10"/>
          </p:nvPr>
        </p:nvSpPr>
        <p:spPr>
          <a:xfrm>
            <a:off x="516572" y="1695450"/>
            <a:ext cx="11155680" cy="3046988"/>
          </a:xfrm>
        </p:spPr>
        <p:txBody>
          <a:bodyPr/>
          <a:lstStyle/>
          <a:p>
            <a:r>
              <a:rPr lang="en-US" dirty="0">
                <a:solidFill>
                  <a:schemeClr val="accent6"/>
                </a:solidFill>
              </a:rPr>
              <a:t>using</a:t>
            </a:r>
            <a:r>
              <a:rPr lang="en-US" dirty="0"/>
              <a:t> </a:t>
            </a:r>
            <a:r>
              <a:rPr lang="en-US" dirty="0" err="1"/>
              <a:t>Windows.Recipes.Push.Notifications.Security</a:t>
            </a:r>
            <a:r>
              <a:rPr lang="en-US" dirty="0"/>
              <a:t>;</a:t>
            </a:r>
          </a:p>
          <a:p>
            <a:r>
              <a:rPr lang="en-US" dirty="0"/>
              <a:t>…</a:t>
            </a:r>
          </a:p>
          <a:p>
            <a:r>
              <a:rPr lang="en-US" dirty="0">
                <a:solidFill>
                  <a:schemeClr val="accent4"/>
                </a:solidFill>
              </a:rPr>
              <a:t>// Constructor takes your Package SID and secret key</a:t>
            </a:r>
          </a:p>
          <a:p>
            <a:r>
              <a:rPr lang="en-US" dirty="0" err="1">
                <a:solidFill>
                  <a:schemeClr val="accent6">
                    <a:lumMod val="60000"/>
                    <a:lumOff val="40000"/>
                  </a:schemeClr>
                </a:solidFill>
              </a:rPr>
              <a:t>IAccessTokenProvider</a:t>
            </a:r>
            <a:r>
              <a:rPr lang="en-US" dirty="0"/>
              <a:t> </a:t>
            </a:r>
            <a:r>
              <a:rPr lang="en-US" dirty="0">
                <a:solidFill>
                  <a:schemeClr val="bg2">
                    <a:lumMod val="10000"/>
                  </a:schemeClr>
                </a:solidFill>
              </a:rPr>
              <a:t>_</a:t>
            </a:r>
            <a:r>
              <a:rPr lang="en-US" dirty="0" err="1">
                <a:solidFill>
                  <a:schemeClr val="bg2">
                    <a:lumMod val="10000"/>
                  </a:schemeClr>
                </a:solidFill>
              </a:rPr>
              <a:t>tokenProvider</a:t>
            </a:r>
            <a:r>
              <a:rPr lang="en-US" dirty="0">
                <a:solidFill>
                  <a:schemeClr val="bg2">
                    <a:lumMod val="10000"/>
                  </a:schemeClr>
                </a:solidFill>
              </a:rPr>
              <a:t> </a:t>
            </a:r>
            <a:r>
              <a:rPr lang="en-US" dirty="0"/>
              <a:t>= </a:t>
            </a:r>
            <a:r>
              <a:rPr lang="en-US" dirty="0">
                <a:solidFill>
                  <a:schemeClr val="accent6"/>
                </a:solidFill>
              </a:rPr>
              <a:t>new</a:t>
            </a:r>
            <a:r>
              <a:rPr lang="en-US" dirty="0"/>
              <a:t> </a:t>
            </a:r>
            <a:r>
              <a:rPr lang="en-US" dirty="0" err="1">
                <a:solidFill>
                  <a:schemeClr val="accent6">
                    <a:lumMod val="60000"/>
                    <a:lumOff val="40000"/>
                  </a:schemeClr>
                </a:solidFill>
              </a:rPr>
              <a:t>WNSAccessTokenProvider</a:t>
            </a:r>
            <a:r>
              <a:rPr lang="en-US" dirty="0" smtClean="0"/>
              <a:t>(</a:t>
            </a:r>
          </a:p>
          <a:p>
            <a:pPr marL="465138"/>
            <a:r>
              <a:rPr lang="en-US" dirty="0" smtClean="0">
                <a:solidFill>
                  <a:schemeClr val="accent5"/>
                </a:solidFill>
              </a:rPr>
              <a:t>"ms-app%3A%2F%2FS-1-15-2-1633617344-1232597856-4562071667-</a:t>
            </a:r>
          </a:p>
          <a:p>
            <a:r>
              <a:rPr lang="en-US" dirty="0" smtClean="0">
                <a:solidFill>
                  <a:schemeClr val="accent5"/>
                </a:solidFill>
              </a:rPr>
              <a:t>7893084900-2692585271-282905334-531217761"</a:t>
            </a:r>
            <a:r>
              <a:rPr lang="en-US" dirty="0" smtClean="0"/>
              <a:t>,</a:t>
            </a:r>
          </a:p>
          <a:p>
            <a:pPr marL="465138"/>
            <a:r>
              <a:rPr lang="en-US" dirty="0" smtClean="0">
                <a:solidFill>
                  <a:schemeClr val="accent5"/>
                </a:solidFill>
              </a:rPr>
              <a:t>"</a:t>
            </a:r>
            <a:r>
              <a:rPr lang="en-US" dirty="0">
                <a:solidFill>
                  <a:schemeClr val="accent5"/>
                </a:solidFill>
              </a:rPr>
              <a:t>XEvTg3USjIpvdWLBFcv44sJHRKcid43QXWfNx3YiJ4g"</a:t>
            </a:r>
            <a:r>
              <a:rPr lang="en-US" dirty="0"/>
              <a:t>);</a:t>
            </a:r>
          </a:p>
        </p:txBody>
      </p:sp>
    </p:spTree>
    <p:extLst>
      <p:ext uri="{BB962C8B-B14F-4D97-AF65-F5344CB8AC3E}">
        <p14:creationId xmlns:p14="http://schemas.microsoft.com/office/powerpoint/2010/main" val="39788066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type="body" sz="quarter" idx="11"/>
          </p:nvPr>
        </p:nvSpPr>
        <p:spPr>
          <a:xfrm>
            <a:off x="3473804" y="1845691"/>
            <a:ext cx="6945312" cy="4385816"/>
          </a:xfrm>
        </p:spPr>
        <p:txBody>
          <a:bodyPr/>
          <a:lstStyle/>
          <a:p>
            <a:pPr marL="0" indent="3175"/>
            <a:r>
              <a:rPr lang="en-US" sz="2800" dirty="0">
                <a:solidFill>
                  <a:schemeClr val="accent2">
                    <a:alpha val="99000"/>
                  </a:schemeClr>
                </a:solidFill>
                <a:latin typeface="Segoe UI Light" pitchFamily="34" charset="0"/>
              </a:rPr>
              <a:t>Review of Live </a:t>
            </a:r>
            <a:r>
              <a:rPr lang="en-US" sz="2800" dirty="0" smtClean="0">
                <a:solidFill>
                  <a:schemeClr val="accent2">
                    <a:alpha val="99000"/>
                  </a:schemeClr>
                </a:solidFill>
                <a:latin typeface="Segoe UI Light" pitchFamily="34" charset="0"/>
              </a:rPr>
              <a:t>Tiles</a:t>
            </a:r>
            <a:endParaRPr lang="en-US" sz="2800" dirty="0">
              <a:solidFill>
                <a:schemeClr val="accent2">
                  <a:alpha val="99000"/>
                </a:schemeClr>
              </a:solidFill>
              <a:latin typeface="Segoe UI Light" pitchFamily="34" charset="0"/>
            </a:endParaRPr>
          </a:p>
          <a:p>
            <a:pPr marL="0" indent="3175"/>
            <a:r>
              <a:rPr lang="en-US" sz="2800" dirty="0">
                <a:solidFill>
                  <a:schemeClr val="accent2">
                    <a:alpha val="99000"/>
                  </a:schemeClr>
                </a:solidFill>
                <a:latin typeface="Segoe UI Light" pitchFamily="34" charset="0"/>
              </a:rPr>
              <a:t>A deeper look at using the </a:t>
            </a:r>
            <a:r>
              <a:rPr lang="en-US" sz="2800" dirty="0" smtClean="0">
                <a:solidFill>
                  <a:schemeClr val="accent2">
                    <a:alpha val="99000"/>
                  </a:schemeClr>
                </a:solidFill>
                <a:latin typeface="Segoe UI Light" pitchFamily="34" charset="0"/>
              </a:rPr>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Windows </a:t>
            </a:r>
            <a:r>
              <a:rPr lang="en-US" sz="2800" dirty="0">
                <a:solidFill>
                  <a:schemeClr val="accent2">
                    <a:alpha val="99000"/>
                  </a:schemeClr>
                </a:solidFill>
                <a:latin typeface="Segoe UI Light" pitchFamily="34" charset="0"/>
              </a:rPr>
              <a:t>Push Notification </a:t>
            </a:r>
            <a:r>
              <a:rPr lang="en-US" sz="2800" dirty="0" smtClean="0">
                <a:solidFill>
                  <a:schemeClr val="accent2">
                    <a:alpha val="99000"/>
                  </a:schemeClr>
                </a:solidFill>
                <a:latin typeface="Segoe UI Light" pitchFamily="34" charset="0"/>
              </a:rPr>
              <a:t>Service</a:t>
            </a:r>
            <a:endParaRPr lang="en-US" sz="2800" dirty="0">
              <a:solidFill>
                <a:schemeClr val="accent2">
                  <a:alpha val="99000"/>
                </a:schemeClr>
              </a:solidFill>
              <a:latin typeface="Segoe UI Light" pitchFamily="34" charset="0"/>
            </a:endParaRPr>
          </a:p>
          <a:p>
            <a:pPr marL="0" indent="3175"/>
            <a:r>
              <a:rPr lang="en-US" sz="2800" dirty="0">
                <a:solidFill>
                  <a:schemeClr val="accent2">
                    <a:alpha val="99000"/>
                  </a:schemeClr>
                </a:solidFill>
                <a:latin typeface="Segoe UI Light" pitchFamily="34" charset="0"/>
              </a:rPr>
              <a:t>Introduction to the Windows </a:t>
            </a:r>
            <a:r>
              <a:rPr lang="en-US" sz="2800" dirty="0" smtClean="0">
                <a:solidFill>
                  <a:schemeClr val="accent2">
                    <a:alpha val="99000"/>
                  </a:schemeClr>
                </a:solidFill>
                <a:latin typeface="Segoe UI Light" pitchFamily="34" charset="0"/>
              </a:rPr>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Azure </a:t>
            </a:r>
            <a:r>
              <a:rPr lang="en-US" sz="2800" dirty="0">
                <a:solidFill>
                  <a:schemeClr val="accent2">
                    <a:alpha val="99000"/>
                  </a:schemeClr>
                </a:solidFill>
                <a:latin typeface="Segoe UI Light" pitchFamily="34" charset="0"/>
              </a:rPr>
              <a:t>Toolkit for Windows </a:t>
            </a:r>
            <a:r>
              <a:rPr lang="en-US" sz="2800" dirty="0" smtClean="0">
                <a:solidFill>
                  <a:schemeClr val="accent2">
                    <a:alpha val="99000"/>
                  </a:schemeClr>
                </a:solidFill>
                <a:latin typeface="Segoe UI Light" pitchFamily="34" charset="0"/>
              </a:rPr>
              <a:t>8</a:t>
            </a:r>
          </a:p>
          <a:p>
            <a:pPr marL="0" indent="3175">
              <a:spcAft>
                <a:spcPts val="0"/>
              </a:spcAft>
            </a:pPr>
            <a:r>
              <a:rPr lang="en-US" sz="2800" dirty="0">
                <a:solidFill>
                  <a:schemeClr val="accent2">
                    <a:alpha val="99000"/>
                  </a:schemeClr>
                </a:solidFill>
                <a:latin typeface="Segoe UI Light" pitchFamily="34" charset="0"/>
              </a:rPr>
              <a:t>You’ll leave with examples of how to</a:t>
            </a:r>
          </a:p>
          <a:p>
            <a:pPr marL="0" lvl="1" indent="3175"/>
            <a:r>
              <a:rPr lang="en-US" sz="1800" dirty="0">
                <a:solidFill>
                  <a:schemeClr val="tx1">
                    <a:lumMod val="75000"/>
                    <a:lumOff val="25000"/>
                    <a:alpha val="99000"/>
                  </a:schemeClr>
                </a:solidFill>
              </a:rPr>
              <a:t>Enable push notifications for your </a:t>
            </a:r>
            <a:r>
              <a:rPr lang="en-US" sz="1800" dirty="0" smtClean="0">
                <a:solidFill>
                  <a:schemeClr val="tx1">
                    <a:lumMod val="75000"/>
                    <a:lumOff val="25000"/>
                    <a:alpha val="99000"/>
                  </a:schemeClr>
                </a:solidFill>
              </a:rPr>
              <a:t>service</a:t>
            </a:r>
            <a:endParaRPr lang="en-US" sz="1800" dirty="0">
              <a:solidFill>
                <a:schemeClr val="tx1">
                  <a:lumMod val="75000"/>
                  <a:lumOff val="25000"/>
                  <a:alpha val="99000"/>
                </a:schemeClr>
              </a:solidFill>
            </a:endParaRPr>
          </a:p>
          <a:p>
            <a:pPr marL="0" lvl="1" indent="3175"/>
            <a:r>
              <a:rPr lang="en-US" sz="1800" dirty="0">
                <a:solidFill>
                  <a:schemeClr val="tx1">
                    <a:lumMod val="75000"/>
                    <a:lumOff val="25000"/>
                    <a:alpha val="99000"/>
                  </a:schemeClr>
                </a:solidFill>
              </a:rPr>
              <a:t>Build a push enabled service using Windows </a:t>
            </a:r>
            <a:r>
              <a:rPr lang="en-US" sz="1800" dirty="0" smtClean="0">
                <a:solidFill>
                  <a:schemeClr val="tx1">
                    <a:lumMod val="75000"/>
                    <a:lumOff val="25000"/>
                    <a:alpha val="99000"/>
                  </a:schemeClr>
                </a:solidFill>
              </a:rPr>
              <a:t>Azure</a:t>
            </a:r>
          </a:p>
        </p:txBody>
      </p:sp>
    </p:spTree>
    <p:extLst>
      <p:ext uri="{BB962C8B-B14F-4D97-AF65-F5344CB8AC3E}">
        <p14:creationId xmlns:p14="http://schemas.microsoft.com/office/powerpoint/2010/main" val="393782795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 Code</a:t>
            </a:r>
          </a:p>
        </p:txBody>
      </p:sp>
      <p:sp>
        <p:nvSpPr>
          <p:cNvPr id="3" name="Text Placeholder 2"/>
          <p:cNvSpPr>
            <a:spLocks noGrp="1"/>
          </p:cNvSpPr>
          <p:nvPr>
            <p:ph type="body" sz="quarter" idx="10"/>
          </p:nvPr>
        </p:nvSpPr>
        <p:spPr>
          <a:xfrm>
            <a:off x="516572" y="1695450"/>
            <a:ext cx="11155680" cy="3754874"/>
          </a:xfrm>
        </p:spPr>
        <p:txBody>
          <a:bodyPr/>
          <a:lstStyle/>
          <a:p>
            <a:r>
              <a:rPr lang="en-US" sz="2000" dirty="0">
                <a:solidFill>
                  <a:schemeClr val="accent2"/>
                </a:solidFill>
              </a:rPr>
              <a:t>using</a:t>
            </a:r>
            <a:r>
              <a:rPr lang="en-US" sz="2000" dirty="0"/>
              <a:t> </a:t>
            </a:r>
            <a:r>
              <a:rPr lang="en-US" sz="2000" dirty="0" err="1"/>
              <a:t>Windows.Recipes.Push.Notifications</a:t>
            </a:r>
            <a:r>
              <a:rPr lang="en-US" sz="2000" dirty="0"/>
              <a:t>;</a:t>
            </a:r>
          </a:p>
          <a:p>
            <a:r>
              <a:rPr lang="en-US" sz="2000" dirty="0"/>
              <a:t>…</a:t>
            </a:r>
          </a:p>
          <a:p>
            <a:pPr>
              <a:tabLst>
                <a:tab pos="6169025" algn="l"/>
              </a:tabLst>
            </a:pPr>
            <a:r>
              <a:rPr lang="en-US" sz="2000" dirty="0" err="1">
                <a:solidFill>
                  <a:schemeClr val="accent2"/>
                </a:solidFill>
              </a:rPr>
              <a:t>var</a:t>
            </a:r>
            <a:r>
              <a:rPr lang="en-US" sz="2000" dirty="0"/>
              <a:t> toast = </a:t>
            </a:r>
            <a:r>
              <a:rPr lang="en-US" sz="2000" dirty="0">
                <a:solidFill>
                  <a:schemeClr val="accent2"/>
                </a:solidFill>
              </a:rPr>
              <a:t>new</a:t>
            </a:r>
            <a:r>
              <a:rPr lang="en-US" sz="2000" dirty="0"/>
              <a:t> </a:t>
            </a:r>
            <a:r>
              <a:rPr lang="en-US" sz="2000" dirty="0" err="1">
                <a:solidFill>
                  <a:schemeClr val="accent6"/>
                </a:solidFill>
              </a:rPr>
              <a:t>ToastNotification</a:t>
            </a:r>
            <a:r>
              <a:rPr lang="en-US" sz="2000" b="1" dirty="0"/>
              <a:t>(</a:t>
            </a:r>
            <a:r>
              <a:rPr lang="en-US" sz="2200" dirty="0">
                <a:solidFill>
                  <a:srgbClr val="FF0000"/>
                </a:solidFill>
              </a:rPr>
              <a:t>_</a:t>
            </a:r>
            <a:r>
              <a:rPr lang="en-US" sz="2200" dirty="0" err="1">
                <a:solidFill>
                  <a:srgbClr val="FF0000"/>
                </a:solidFill>
              </a:rPr>
              <a:t>tokenProvider</a:t>
            </a:r>
            <a:r>
              <a:rPr lang="en-US" sz="2000" b="1" dirty="0"/>
              <a:t>)</a:t>
            </a:r>
            <a:r>
              <a:rPr lang="en-US" sz="2000" dirty="0"/>
              <a:t>;</a:t>
            </a:r>
          </a:p>
          <a:p>
            <a:r>
              <a:rPr lang="en-US" sz="2000" dirty="0" err="1"/>
              <a:t>toast.ChannelUrl</a:t>
            </a:r>
            <a:r>
              <a:rPr lang="en-US" sz="2000" dirty="0"/>
              <a:t> = </a:t>
            </a:r>
            <a:r>
              <a:rPr lang="en-US" sz="2000" dirty="0">
                <a:solidFill>
                  <a:srgbClr val="C00000"/>
                </a:solidFill>
              </a:rPr>
              <a:t>"</a:t>
            </a:r>
            <a:r>
              <a:rPr lang="nn-NO" sz="2000" dirty="0">
                <a:solidFill>
                  <a:srgbClr val="C00000"/>
                </a:solidFill>
              </a:rPr>
              <a:t>https://db3.notify.windows.com/?token=AQI8iP%2OtQE%3d</a:t>
            </a:r>
            <a:r>
              <a:rPr lang="en-US" sz="2000" dirty="0">
                <a:solidFill>
                  <a:srgbClr val="C00000"/>
                </a:solidFill>
              </a:rPr>
              <a:t>"</a:t>
            </a:r>
            <a:r>
              <a:rPr lang="en-US" sz="2000" dirty="0"/>
              <a:t>;</a:t>
            </a:r>
          </a:p>
          <a:p>
            <a:r>
              <a:rPr lang="en-US" sz="2000" dirty="0" err="1"/>
              <a:t>toast.ToastType</a:t>
            </a:r>
            <a:r>
              <a:rPr lang="en-US" sz="2000" dirty="0"/>
              <a:t> = </a:t>
            </a:r>
            <a:r>
              <a:rPr lang="en-US" sz="2000" dirty="0">
                <a:solidFill>
                  <a:schemeClr val="accent6"/>
                </a:solidFill>
              </a:rPr>
              <a:t>ToastType</a:t>
            </a:r>
            <a:r>
              <a:rPr lang="en-US" sz="2000" dirty="0"/>
              <a:t>.ToastImageAndText02;</a:t>
            </a:r>
          </a:p>
          <a:p>
            <a:r>
              <a:rPr lang="en-US" sz="2000" dirty="0" err="1"/>
              <a:t>toast.Image</a:t>
            </a:r>
            <a:r>
              <a:rPr lang="en-US" sz="2000" dirty="0"/>
              <a:t> = </a:t>
            </a:r>
            <a:r>
              <a:rPr lang="en-US" sz="2000" dirty="0">
                <a:solidFill>
                  <a:srgbClr val="C00000"/>
                </a:solidFill>
              </a:rPr>
              <a:t>"https://demosa.blob.core.windows.net/toastImg1.png"</a:t>
            </a:r>
            <a:r>
              <a:rPr lang="en-US" sz="2000" dirty="0"/>
              <a:t>;</a:t>
            </a:r>
          </a:p>
          <a:p>
            <a:r>
              <a:rPr lang="en-US" sz="2000" dirty="0" err="1"/>
              <a:t>toast.Text</a:t>
            </a:r>
            <a:r>
              <a:rPr lang="en-US" sz="2000" dirty="0"/>
              <a:t> = </a:t>
            </a:r>
            <a:r>
              <a:rPr lang="en-US" sz="2000" dirty="0">
                <a:solidFill>
                  <a:schemeClr val="accent2"/>
                </a:solidFill>
              </a:rPr>
              <a:t>new</a:t>
            </a:r>
            <a:r>
              <a:rPr lang="en-US" sz="2000" dirty="0"/>
              <a:t> </a:t>
            </a:r>
            <a:r>
              <a:rPr lang="en-US" sz="2000" dirty="0">
                <a:solidFill>
                  <a:schemeClr val="accent6"/>
                </a:solidFill>
              </a:rPr>
              <a:t>List</a:t>
            </a:r>
            <a:r>
              <a:rPr lang="en-US" sz="2000" dirty="0"/>
              <a:t>&lt;</a:t>
            </a:r>
            <a:r>
              <a:rPr lang="en-US" sz="2000" dirty="0">
                <a:solidFill>
                  <a:schemeClr val="accent2"/>
                </a:solidFill>
              </a:rPr>
              <a:t>string</a:t>
            </a:r>
            <a:r>
              <a:rPr lang="en-US" sz="2000" dirty="0"/>
              <a:t>&gt; {</a:t>
            </a:r>
            <a:r>
              <a:rPr lang="en-US" sz="2000" dirty="0">
                <a:solidFill>
                  <a:srgbClr val="C00000"/>
                </a:solidFill>
              </a:rPr>
              <a:t>"Miguel Saenz comment on your status"</a:t>
            </a:r>
            <a:r>
              <a:rPr lang="en-US" sz="2000" dirty="0"/>
              <a:t>, </a:t>
            </a:r>
            <a:r>
              <a:rPr lang="en-US" sz="2000" dirty="0">
                <a:solidFill>
                  <a:srgbClr val="C00000"/>
                </a:solidFill>
              </a:rPr>
              <a:t>"I love that quote! How have you …"</a:t>
            </a:r>
            <a:r>
              <a:rPr lang="en-US" sz="2000" dirty="0"/>
              <a:t>};                       </a:t>
            </a:r>
          </a:p>
          <a:p>
            <a:endParaRPr lang="en-US" sz="2000" dirty="0"/>
          </a:p>
          <a:p>
            <a:r>
              <a:rPr lang="en-US" sz="2000" dirty="0" err="1">
                <a:solidFill>
                  <a:schemeClr val="accent6"/>
                </a:solidFill>
              </a:rPr>
              <a:t>NotificationSendResult</a:t>
            </a:r>
            <a:r>
              <a:rPr lang="en-US" sz="2000" dirty="0"/>
              <a:t> result = </a:t>
            </a:r>
            <a:r>
              <a:rPr lang="en-US" sz="2000" dirty="0" err="1"/>
              <a:t>toast.Send</a:t>
            </a:r>
            <a:r>
              <a:rPr lang="en-US" sz="2000" dirty="0"/>
              <a:t>();</a:t>
            </a:r>
          </a:p>
        </p:txBody>
      </p:sp>
      <p:pic>
        <p:nvPicPr>
          <p:cNvPr id="6" name="Picture 2"/>
          <p:cNvPicPr>
            <a:picLocks noChangeAspect="1" noChangeArrowheads="1"/>
          </p:cNvPicPr>
          <p:nvPr/>
        </p:nvPicPr>
        <p:blipFill rotWithShape="1">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l="53488" t="50869" r="18403" b="37511"/>
          <a:stretch/>
        </p:blipFill>
        <p:spPr bwMode="auto">
          <a:xfrm>
            <a:off x="8201025" y="5280025"/>
            <a:ext cx="34290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162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decel="10000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750" fill="hold"/>
                                        <p:tgtEl>
                                          <p:spTgt spid="6"/>
                                        </p:tgtEl>
                                        <p:attrNameLst>
                                          <p:attrName>ppt_x</p:attrName>
                                        </p:attrNameLst>
                                      </p:cBhvr>
                                      <p:tavLst>
                                        <p:tav tm="0">
                                          <p:val>
                                            <p:strVal val="1+#ppt_w/2"/>
                                          </p:val>
                                        </p:tav>
                                        <p:tav tm="100000">
                                          <p:val>
                                            <p:strVal val="#ppt_x"/>
                                          </p:val>
                                        </p:tav>
                                      </p:tavLst>
                                    </p:anim>
                                    <p:anim calcmode="lin" valueType="num">
                                      <p:cBhvr additive="base">
                                        <p:cTn id="46"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0"/>
            <a:ext cx="1218882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85" name="Text Placeholder 2"/>
          <p:cNvSpPr txBox="1">
            <a:spLocks/>
          </p:cNvSpPr>
          <p:nvPr/>
        </p:nvSpPr>
        <p:spPr>
          <a:xfrm>
            <a:off x="527525" y="3866647"/>
            <a:ext cx="5046484" cy="1569660"/>
          </a:xfrm>
          <a:prstGeom prst="rect">
            <a:avLst/>
          </a:prstGeom>
        </p:spPr>
        <p:txBody>
          <a:bodyPr vert="horz" wrap="square" lIns="9144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3788" fontAlgn="base">
              <a:lnSpc>
                <a:spcPct val="90000"/>
              </a:lnSpc>
              <a:spcBef>
                <a:spcPts val="0"/>
              </a:spcBef>
              <a:spcAft>
                <a:spcPts val="1800"/>
              </a:spcAft>
              <a:buFont typeface="Arial" pitchFamily="34" charset="0"/>
              <a:buNone/>
            </a:pPr>
            <a:r>
              <a:rPr lang="en-US" sz="2000" dirty="0" smtClean="0">
                <a:solidFill>
                  <a:schemeClr val="bg1">
                    <a:alpha val="99000"/>
                  </a:schemeClr>
                </a:solidFill>
              </a:rPr>
              <a:t>Secure, web based API for </a:t>
            </a:r>
            <a:br>
              <a:rPr lang="en-US" sz="2000" dirty="0" smtClean="0">
                <a:solidFill>
                  <a:schemeClr val="bg1">
                    <a:alpha val="99000"/>
                  </a:schemeClr>
                </a:solidFill>
              </a:rPr>
            </a:br>
            <a:r>
              <a:rPr lang="en-US" sz="2000" dirty="0" smtClean="0">
                <a:solidFill>
                  <a:schemeClr val="bg1">
                    <a:alpha val="99000"/>
                  </a:schemeClr>
                </a:solidFill>
              </a:rPr>
              <a:t>channel URI registration</a:t>
            </a:r>
          </a:p>
          <a:p>
            <a:pPr marL="0" lvl="1" indent="0" defTabSz="913788" fontAlgn="base">
              <a:lnSpc>
                <a:spcPct val="90000"/>
              </a:lnSpc>
              <a:spcBef>
                <a:spcPts val="0"/>
              </a:spcBef>
              <a:spcAft>
                <a:spcPts val="1800"/>
              </a:spcAft>
              <a:buFont typeface="Arial" pitchFamily="34" charset="0"/>
              <a:buNone/>
            </a:pPr>
            <a:r>
              <a:rPr lang="en-US" sz="2000" dirty="0" smtClean="0">
                <a:solidFill>
                  <a:schemeClr val="bg1">
                    <a:alpha val="99000"/>
                  </a:schemeClr>
                </a:solidFill>
              </a:rPr>
              <a:t>Persistent storage of channel URI</a:t>
            </a:r>
          </a:p>
          <a:p>
            <a:pPr marL="0" lvl="1" indent="0" defTabSz="913788" fontAlgn="base">
              <a:lnSpc>
                <a:spcPct val="90000"/>
              </a:lnSpc>
              <a:spcBef>
                <a:spcPts val="0"/>
              </a:spcBef>
              <a:spcAft>
                <a:spcPts val="1800"/>
              </a:spcAft>
              <a:buFont typeface="Arial" pitchFamily="34" charset="0"/>
              <a:buNone/>
            </a:pPr>
            <a:r>
              <a:rPr lang="en-US" sz="2000" dirty="0" smtClean="0">
                <a:solidFill>
                  <a:schemeClr val="bg1">
                    <a:alpha val="99000"/>
                  </a:schemeClr>
                </a:solidFill>
              </a:rPr>
              <a:t>Storage for tile and toast images</a:t>
            </a:r>
            <a:endParaRPr lang="en-US" sz="2000" dirty="0">
              <a:solidFill>
                <a:schemeClr val="bg1">
                  <a:alpha val="99000"/>
                </a:schemeClr>
              </a:solidFill>
            </a:endParaRPr>
          </a:p>
        </p:txBody>
      </p:sp>
      <p:sp>
        <p:nvSpPr>
          <p:cNvPr id="84" name="Text Placeholder 4"/>
          <p:cNvSpPr txBox="1">
            <a:spLocks/>
          </p:cNvSpPr>
          <p:nvPr/>
        </p:nvSpPr>
        <p:spPr>
          <a:xfrm>
            <a:off x="6246812" y="3866647"/>
            <a:ext cx="4865813" cy="2054409"/>
          </a:xfrm>
          <a:prstGeom prst="rect">
            <a:avLst/>
          </a:prstGeom>
        </p:spPr>
        <p:txBody>
          <a:bodyPr vert="horz" wrap="square" lIns="91440" tIns="0" rIns="0" bIns="0" rtlCol="0">
            <a:spAutoFit/>
          </a:bodyPr>
          <a:lstStyle>
            <a:lvl1pPr marL="3175" indent="0" algn="l" defTabSz="914363" rtl="0" eaLnBrk="1" latinLnBrk="0" hangingPunct="1">
              <a:lnSpc>
                <a:spcPct val="100000"/>
              </a:lnSpc>
              <a:spcBef>
                <a:spcPts val="0"/>
              </a:spcBef>
              <a:spcAft>
                <a:spcPts val="900"/>
              </a:spcAft>
              <a:buSzPct val="80000"/>
              <a:buFont typeface="Arial" pitchFamily="34" charset="0"/>
              <a:buNone/>
              <a:defRPr sz="4000" kern="1200" spc="-100" baseline="0">
                <a:ln>
                  <a:solidFill>
                    <a:schemeClr val="bg1">
                      <a:alpha val="0"/>
                    </a:schemeClr>
                  </a:solidFill>
                </a:ln>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100000"/>
              </a:lnSpc>
              <a:spcBef>
                <a:spcPts val="0"/>
              </a:spcBef>
              <a:buSzPct val="80000"/>
              <a:buFont typeface="Arial" pitchFamily="34" charset="0"/>
              <a:buNone/>
              <a:defRPr sz="2000" kern="1200" spc="-50" baseline="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100000"/>
              </a:lnSpc>
              <a:spcBef>
                <a:spcPts val="300"/>
              </a:spcBef>
              <a:buSzPct val="80000"/>
              <a:buFontTx/>
              <a:buBlip>
                <a:blip r:embed="rId3"/>
              </a:buBlip>
              <a:defRPr sz="24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100000"/>
              </a:lnSpc>
              <a:spcBef>
                <a:spcPts val="300"/>
              </a:spcBef>
              <a:buSzPct val="80000"/>
              <a:buFontTx/>
              <a:buBlip>
                <a:blip r:embed="rId3"/>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100000"/>
              </a:lnSpc>
              <a:spcBef>
                <a:spcPts val="300"/>
              </a:spcBef>
              <a:buSzPct val="80000"/>
              <a:buFontTx/>
              <a:buBlip>
                <a:blip r:embed="rId3"/>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defTabSz="913788" fontAlgn="base">
              <a:spcBef>
                <a:spcPts val="600"/>
              </a:spcBef>
              <a:spcAft>
                <a:spcPts val="0"/>
              </a:spcAft>
            </a:pPr>
            <a:r>
              <a:rPr lang="en-US" spc="0" dirty="0" smtClean="0">
                <a:solidFill>
                  <a:schemeClr val="bg1">
                    <a:alpha val="99000"/>
                  </a:schemeClr>
                </a:solidFill>
              </a:rPr>
              <a:t>Windows </a:t>
            </a:r>
            <a:r>
              <a:rPr lang="en-US" spc="0" dirty="0">
                <a:solidFill>
                  <a:schemeClr val="bg1">
                    <a:alpha val="99000"/>
                  </a:schemeClr>
                </a:solidFill>
              </a:rPr>
              <a:t>Azure Compute</a:t>
            </a:r>
          </a:p>
          <a:p>
            <a:pPr marL="228600" lvl="1" indent="-228600" defTabSz="913788" fontAlgn="base">
              <a:spcBef>
                <a:spcPts val="300"/>
              </a:spcBef>
            </a:pPr>
            <a:r>
              <a:rPr lang="en-US" sz="1600" spc="0" dirty="0" smtClean="0">
                <a:solidFill>
                  <a:schemeClr val="bg1">
                    <a:alpha val="99000"/>
                  </a:schemeClr>
                </a:solidFill>
              </a:rPr>
              <a:t>Web Role</a:t>
            </a:r>
          </a:p>
          <a:p>
            <a:pPr marL="401638" lvl="2" indent="-401638" defTabSz="913788" fontAlgn="base">
              <a:buFontTx/>
              <a:buNone/>
            </a:pPr>
            <a:r>
              <a:rPr lang="en-US" sz="1200" dirty="0" smtClean="0">
                <a:solidFill>
                  <a:schemeClr val="bg1">
                    <a:alpha val="99000"/>
                  </a:schemeClr>
                </a:solidFill>
              </a:rPr>
              <a:t>Full IIS support </a:t>
            </a:r>
          </a:p>
          <a:p>
            <a:pPr marL="401638" lvl="2" indent="-401638" defTabSz="913788" fontAlgn="base">
              <a:buFontTx/>
              <a:buNone/>
            </a:pPr>
            <a:r>
              <a:rPr lang="en-US" sz="1200" dirty="0" smtClean="0">
                <a:solidFill>
                  <a:schemeClr val="bg1">
                    <a:alpha val="99000"/>
                  </a:schemeClr>
                </a:solidFill>
              </a:rPr>
              <a:t>WCF REST and ASP.NET MVC</a:t>
            </a:r>
          </a:p>
          <a:p>
            <a:pPr marL="0" lvl="1" defTabSz="913788" fontAlgn="base">
              <a:spcBef>
                <a:spcPts val="600"/>
              </a:spcBef>
            </a:pPr>
            <a:r>
              <a:rPr lang="en-US" spc="0" dirty="0">
                <a:solidFill>
                  <a:schemeClr val="bg1">
                    <a:alpha val="99000"/>
                  </a:schemeClr>
                </a:solidFill>
              </a:rPr>
              <a:t>Windows Azure Storage</a:t>
            </a:r>
          </a:p>
          <a:p>
            <a:pPr marL="228600" lvl="1" indent="-228600" defTabSz="913788" fontAlgn="base">
              <a:spcBef>
                <a:spcPts val="300"/>
              </a:spcBef>
            </a:pPr>
            <a:r>
              <a:rPr lang="en-US" sz="1600" spc="0" dirty="0">
                <a:solidFill>
                  <a:schemeClr val="bg1">
                    <a:alpha val="99000"/>
                  </a:schemeClr>
                </a:solidFill>
              </a:rPr>
              <a:t>Table Storage</a:t>
            </a:r>
          </a:p>
          <a:p>
            <a:pPr marL="228600" lvl="1" indent="-228600" defTabSz="913788" fontAlgn="base">
              <a:spcBef>
                <a:spcPts val="300"/>
              </a:spcBef>
            </a:pPr>
            <a:r>
              <a:rPr lang="en-US" sz="1600" spc="0" dirty="0">
                <a:solidFill>
                  <a:schemeClr val="bg1">
                    <a:alpha val="99000"/>
                  </a:schemeClr>
                </a:solidFill>
              </a:rPr>
              <a:t>Blob Storage</a:t>
            </a:r>
          </a:p>
        </p:txBody>
      </p:sp>
      <p:sp>
        <p:nvSpPr>
          <p:cNvPr id="8" name="Title 7"/>
          <p:cNvSpPr>
            <a:spLocks noGrp="1"/>
          </p:cNvSpPr>
          <p:nvPr>
            <p:ph type="title"/>
          </p:nvPr>
        </p:nvSpPr>
        <p:spPr>
          <a:xfrm>
            <a:off x="519112" y="228600"/>
            <a:ext cx="11669713" cy="664797"/>
          </a:xfrm>
        </p:spPr>
        <p:txBody>
          <a:bodyPr/>
          <a:lstStyle/>
          <a:p>
            <a:r>
              <a:rPr lang="en-US" sz="4800" dirty="0">
                <a:solidFill>
                  <a:schemeClr val="bg1">
                    <a:alpha val="99000"/>
                  </a:schemeClr>
                </a:solidFill>
              </a:rPr>
              <a:t>Building a Cloud Service with Window </a:t>
            </a:r>
            <a:r>
              <a:rPr lang="en-US" sz="4800" dirty="0" smtClean="0">
                <a:solidFill>
                  <a:schemeClr val="bg1">
                    <a:alpha val="99000"/>
                  </a:schemeClr>
                </a:solidFill>
              </a:rPr>
              <a:t>Azure</a:t>
            </a:r>
            <a:endParaRPr lang="en-US" sz="4800" dirty="0">
              <a:solidFill>
                <a:schemeClr val="bg1">
                  <a:alpha val="99000"/>
                </a:schemeClr>
              </a:solidFill>
            </a:endParaRPr>
          </a:p>
        </p:txBody>
      </p:sp>
      <p:sp>
        <p:nvSpPr>
          <p:cNvPr id="34" name="Rounded Rectangle 23"/>
          <p:cNvSpPr/>
          <p:nvPr/>
        </p:nvSpPr>
        <p:spPr bwMode="auto">
          <a:xfrm>
            <a:off x="527525" y="1418175"/>
            <a:ext cx="5513388" cy="2266666"/>
          </a:xfrm>
          <a:prstGeom prst="rect">
            <a:avLst/>
          </a:prstGeom>
          <a:solidFill>
            <a:schemeClr val="bg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40" bIns="45718" numCol="1" rtlCol="0" anchor="b" anchorCtr="0" compatLnSpc="1">
            <a:prstTxWarp prst="textNoShape">
              <a:avLst/>
            </a:prstTxWarp>
          </a:bodyPr>
          <a:lstStyle/>
          <a:p>
            <a:pPr defTabSz="1218936" fontAlgn="base">
              <a:lnSpc>
                <a:spcPct val="80000"/>
              </a:lnSpc>
              <a:spcBef>
                <a:spcPct val="0"/>
              </a:spcBef>
              <a:spcAft>
                <a:spcPct val="0"/>
              </a:spcAft>
            </a:pP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What a service </a:t>
            </a:r>
            <a:r>
              <a:rPr lang="en-US" sz="3600" spc="-80" dirty="0" smtClean="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
            </a:r>
            <a:br>
              <a:rPr lang="en-US" sz="3600" spc="-80" dirty="0" smtClean="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br>
            <a:r>
              <a:rPr lang="en-US" sz="3600" spc="-80" dirty="0" smtClean="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needs </a:t>
            </a: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to support</a:t>
            </a:r>
          </a:p>
        </p:txBody>
      </p:sp>
      <p:sp>
        <p:nvSpPr>
          <p:cNvPr id="35" name="Rounded Rectangle 23"/>
          <p:cNvSpPr/>
          <p:nvPr/>
        </p:nvSpPr>
        <p:spPr bwMode="auto">
          <a:xfrm>
            <a:off x="6246812" y="1418175"/>
            <a:ext cx="5513388" cy="2266666"/>
          </a:xfrm>
          <a:prstGeom prst="rect">
            <a:avLst/>
          </a:prstGeom>
          <a:solidFill>
            <a:schemeClr val="bg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40" bIns="45718" numCol="1" rtlCol="0" anchor="b" anchorCtr="0" compatLnSpc="1">
            <a:prstTxWarp prst="textNoShape">
              <a:avLst/>
            </a:prstTxWarp>
          </a:bodyPr>
          <a:lstStyle/>
          <a:p>
            <a:pPr defTabSz="1218936" fontAlgn="base">
              <a:lnSpc>
                <a:spcPct val="80000"/>
              </a:lnSpc>
              <a:spcBef>
                <a:spcPct val="0"/>
              </a:spcBef>
              <a:spcAft>
                <a:spcPct val="0"/>
              </a:spcAft>
            </a:pP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How do I do that </a:t>
            </a:r>
            <a:r>
              <a:rPr lang="en-US" sz="3600" spc="-80" dirty="0" smtClean="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
            </a:r>
            <a:br>
              <a:rPr lang="en-US" sz="3600" spc="-80" dirty="0" smtClean="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br>
            <a:r>
              <a:rPr lang="en-US" sz="3600" spc="-80" dirty="0" smtClean="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with </a:t>
            </a: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Windows Azure?</a:t>
            </a:r>
          </a:p>
        </p:txBody>
      </p:sp>
      <p:sp>
        <p:nvSpPr>
          <p:cNvPr id="36" name="Freeform 84"/>
          <p:cNvSpPr>
            <a:spLocks noEditPoints="1"/>
          </p:cNvSpPr>
          <p:nvPr/>
        </p:nvSpPr>
        <p:spPr bwMode="black">
          <a:xfrm>
            <a:off x="10541000" y="1740549"/>
            <a:ext cx="838199" cy="100199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7" name="Freeform 25"/>
          <p:cNvSpPr>
            <a:spLocks noEditPoints="1"/>
          </p:cNvSpPr>
          <p:nvPr/>
        </p:nvSpPr>
        <p:spPr bwMode="black">
          <a:xfrm>
            <a:off x="4710491" y="1740549"/>
            <a:ext cx="1000842" cy="1001996"/>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9090211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Effect transition="in" filter="fade">
                                      <p:cBhvr>
                                        <p:cTn id="12" dur="500"/>
                                        <p:tgtEl>
                                          <p:spTgt spid="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5">
                                            <p:txEl>
                                              <p:pRg st="2" end="2"/>
                                            </p:txEl>
                                          </p:spTgt>
                                        </p:tgtEl>
                                        <p:attrNameLst>
                                          <p:attrName>style.visibility</p:attrName>
                                        </p:attrNameLst>
                                      </p:cBhvr>
                                      <p:to>
                                        <p:strVal val="visible"/>
                                      </p:to>
                                    </p:set>
                                    <p:animEffect transition="in" filter="fade">
                                      <p:cBhvr>
                                        <p:cTn id="17" dur="500"/>
                                        <p:tgtEl>
                                          <p:spTgt spid="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xEl>
                                              <p:pRg st="0" end="0"/>
                                            </p:txEl>
                                          </p:spTgt>
                                        </p:tgtEl>
                                        <p:attrNameLst>
                                          <p:attrName>style.visibility</p:attrName>
                                        </p:attrNameLst>
                                      </p:cBhvr>
                                      <p:to>
                                        <p:strVal val="visible"/>
                                      </p:to>
                                    </p:set>
                                    <p:animEffect transition="in" filter="fade">
                                      <p:cBhvr>
                                        <p:cTn id="22" dur="500"/>
                                        <p:tgtEl>
                                          <p:spTgt spid="8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4">
                                            <p:txEl>
                                              <p:pRg st="1" end="1"/>
                                            </p:txEl>
                                          </p:spTgt>
                                        </p:tgtEl>
                                        <p:attrNameLst>
                                          <p:attrName>style.visibility</p:attrName>
                                        </p:attrNameLst>
                                      </p:cBhvr>
                                      <p:to>
                                        <p:strVal val="visible"/>
                                      </p:to>
                                    </p:set>
                                    <p:animEffect transition="in" filter="fade">
                                      <p:cBhvr>
                                        <p:cTn id="25" dur="500"/>
                                        <p:tgtEl>
                                          <p:spTgt spid="84">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4">
                                            <p:txEl>
                                              <p:pRg st="2" end="2"/>
                                            </p:txEl>
                                          </p:spTgt>
                                        </p:tgtEl>
                                        <p:attrNameLst>
                                          <p:attrName>style.visibility</p:attrName>
                                        </p:attrNameLst>
                                      </p:cBhvr>
                                      <p:to>
                                        <p:strVal val="visible"/>
                                      </p:to>
                                    </p:set>
                                    <p:animEffect transition="in" filter="fade">
                                      <p:cBhvr>
                                        <p:cTn id="28" dur="500"/>
                                        <p:tgtEl>
                                          <p:spTgt spid="84">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4">
                                            <p:txEl>
                                              <p:pRg st="3" end="3"/>
                                            </p:txEl>
                                          </p:spTgt>
                                        </p:tgtEl>
                                        <p:attrNameLst>
                                          <p:attrName>style.visibility</p:attrName>
                                        </p:attrNameLst>
                                      </p:cBhvr>
                                      <p:to>
                                        <p:strVal val="visible"/>
                                      </p:to>
                                    </p:set>
                                    <p:animEffect transition="in" filter="fade">
                                      <p:cBhvr>
                                        <p:cTn id="31" dur="500"/>
                                        <p:tgtEl>
                                          <p:spTgt spid="8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4">
                                            <p:txEl>
                                              <p:pRg st="4" end="4"/>
                                            </p:txEl>
                                          </p:spTgt>
                                        </p:tgtEl>
                                        <p:attrNameLst>
                                          <p:attrName>style.visibility</p:attrName>
                                        </p:attrNameLst>
                                      </p:cBhvr>
                                      <p:to>
                                        <p:strVal val="visible"/>
                                      </p:to>
                                    </p:set>
                                    <p:animEffect transition="in" filter="fade">
                                      <p:cBhvr>
                                        <p:cTn id="36" dur="500"/>
                                        <p:tgtEl>
                                          <p:spTgt spid="84">
                                            <p:txEl>
                                              <p:pRg st="4" end="4"/>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4">
                                            <p:txEl>
                                              <p:pRg st="5" end="5"/>
                                            </p:txEl>
                                          </p:spTgt>
                                        </p:tgtEl>
                                        <p:attrNameLst>
                                          <p:attrName>style.visibility</p:attrName>
                                        </p:attrNameLst>
                                      </p:cBhvr>
                                      <p:to>
                                        <p:strVal val="visible"/>
                                      </p:to>
                                    </p:set>
                                    <p:animEffect transition="in" filter="fade">
                                      <p:cBhvr>
                                        <p:cTn id="39" dur="500"/>
                                        <p:tgtEl>
                                          <p:spTgt spid="84">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4">
                                            <p:txEl>
                                              <p:pRg st="6" end="6"/>
                                            </p:txEl>
                                          </p:spTgt>
                                        </p:tgtEl>
                                        <p:attrNameLst>
                                          <p:attrName>style.visibility</p:attrName>
                                        </p:attrNameLst>
                                      </p:cBhvr>
                                      <p:to>
                                        <p:strVal val="visible"/>
                                      </p:to>
                                    </p:set>
                                    <p:animEffect transition="in" filter="fade">
                                      <p:cBhvr>
                                        <p:cTn id="42" dur="500"/>
                                        <p:tgtEl>
                                          <p:spTgt spid="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p:bldP spid="8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Windows Azure Toolkit for Windows </a:t>
            </a:r>
            <a:r>
              <a:rPr lang="en-US" dirty="0" smtClean="0"/>
              <a:t>8</a:t>
            </a:r>
            <a:endParaRPr lang="en-US" dirty="0"/>
          </a:p>
        </p:txBody>
      </p:sp>
      <p:sp>
        <p:nvSpPr>
          <p:cNvPr id="2" name="Subtitle 1"/>
          <p:cNvSpPr>
            <a:spLocks noGrp="1"/>
          </p:cNvSpPr>
          <p:nvPr>
            <p:ph type="subTitle" idx="1"/>
          </p:nvPr>
        </p:nvSpPr>
        <p:spPr/>
        <p:txBody>
          <a:bodyPr/>
          <a:lstStyle/>
          <a:p>
            <a:endParaRPr lang="en-US"/>
          </a:p>
        </p:txBody>
      </p:sp>
      <p:sp>
        <p:nvSpPr>
          <p:cNvPr id="8" name="Text Placeholder 7"/>
          <p:cNvSpPr>
            <a:spLocks noGrp="1"/>
          </p:cNvSpPr>
          <p:nvPr>
            <p:ph type="body" sz="quarter" idx="10"/>
          </p:nvPr>
        </p:nvSpPr>
        <p:spPr/>
        <p:txBody>
          <a:bodyPr/>
          <a:lstStyle/>
          <a:p>
            <a:r>
              <a:rPr lang="en-US" dirty="0"/>
              <a:t>announcing</a:t>
            </a:r>
          </a:p>
        </p:txBody>
      </p:sp>
    </p:spTree>
    <p:extLst>
      <p:ext uri="{BB962C8B-B14F-4D97-AF65-F5344CB8AC3E}">
        <p14:creationId xmlns:p14="http://schemas.microsoft.com/office/powerpoint/2010/main" val="66346853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sz="quarter" idx="10"/>
          </p:nvPr>
        </p:nvSpPr>
        <p:spPr>
          <a:xfrm>
            <a:off x="516572" y="2598004"/>
            <a:ext cx="11155680" cy="1661993"/>
          </a:xfrm>
        </p:spPr>
        <p:txBody>
          <a:bodyPr/>
          <a:lstStyle/>
          <a:p>
            <a:r>
              <a:rPr lang="en-US" sz="5400" dirty="0" smtClean="0">
                <a:solidFill>
                  <a:schemeClr val="bg1">
                    <a:alpha val="99000"/>
                  </a:schemeClr>
                </a:solidFill>
              </a:rPr>
              <a:t>Windows Azure provides the resources to scale your services as your app grows</a:t>
            </a:r>
            <a:endParaRPr lang="en-US" sz="5400" dirty="0">
              <a:solidFill>
                <a:schemeClr val="bg1">
                  <a:alpha val="99000"/>
                </a:schemeClr>
              </a:solidFill>
            </a:endParaRPr>
          </a:p>
        </p:txBody>
      </p:sp>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1894729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85" name="Text Placeholder 2"/>
          <p:cNvSpPr txBox="1">
            <a:spLocks/>
          </p:cNvSpPr>
          <p:nvPr/>
        </p:nvSpPr>
        <p:spPr>
          <a:xfrm>
            <a:off x="6246812" y="4156906"/>
            <a:ext cx="5046484" cy="1800493"/>
          </a:xfrm>
          <a:prstGeom prst="rect">
            <a:avLst/>
          </a:prstGeom>
        </p:spPr>
        <p:txBody>
          <a:bodyPr vert="horz" wrap="square" lIns="9144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3788" fontAlgn="base">
              <a:lnSpc>
                <a:spcPct val="90000"/>
              </a:lnSpc>
              <a:spcBef>
                <a:spcPts val="0"/>
              </a:spcBef>
              <a:spcAft>
                <a:spcPts val="1800"/>
              </a:spcAft>
              <a:buNone/>
            </a:pPr>
            <a:r>
              <a:rPr lang="en-US" sz="2000" dirty="0">
                <a:solidFill>
                  <a:schemeClr val="bg1">
                    <a:alpha val="99000"/>
                  </a:schemeClr>
                </a:solidFill>
              </a:rPr>
              <a:t>Windows Azure Elastic Scale </a:t>
            </a:r>
          </a:p>
          <a:p>
            <a:pPr marL="0" lvl="1" indent="0" defTabSz="913788" fontAlgn="base">
              <a:lnSpc>
                <a:spcPct val="90000"/>
              </a:lnSpc>
              <a:spcBef>
                <a:spcPts val="0"/>
              </a:spcBef>
              <a:spcAft>
                <a:spcPts val="1800"/>
              </a:spcAft>
              <a:buNone/>
            </a:pPr>
            <a:r>
              <a:rPr lang="en-US" sz="2000" dirty="0">
                <a:solidFill>
                  <a:schemeClr val="bg1">
                    <a:alpha val="99000"/>
                  </a:schemeClr>
                </a:solidFill>
              </a:rPr>
              <a:t>Windows Azure CDN </a:t>
            </a:r>
          </a:p>
          <a:p>
            <a:pPr marL="0" lvl="1" indent="0" defTabSz="913788" fontAlgn="base">
              <a:lnSpc>
                <a:spcPct val="90000"/>
              </a:lnSpc>
              <a:spcBef>
                <a:spcPts val="0"/>
              </a:spcBef>
              <a:spcAft>
                <a:spcPts val="1800"/>
              </a:spcAft>
              <a:buNone/>
            </a:pPr>
            <a:r>
              <a:rPr lang="en-US" sz="2000" dirty="0">
                <a:solidFill>
                  <a:schemeClr val="bg1">
                    <a:alpha val="99000"/>
                  </a:schemeClr>
                </a:solidFill>
              </a:rPr>
              <a:t>Windows Azure Traffic Manager</a:t>
            </a:r>
          </a:p>
          <a:p>
            <a:pPr marL="0" lvl="1" indent="0" defTabSz="913788" fontAlgn="base">
              <a:lnSpc>
                <a:spcPct val="90000"/>
              </a:lnSpc>
              <a:spcBef>
                <a:spcPts val="0"/>
              </a:spcBef>
              <a:spcAft>
                <a:spcPts val="1800"/>
              </a:spcAft>
              <a:buNone/>
            </a:pPr>
            <a:r>
              <a:rPr lang="en-US" sz="2000" dirty="0">
                <a:solidFill>
                  <a:schemeClr val="bg1">
                    <a:alpha val="99000"/>
                  </a:schemeClr>
                </a:solidFill>
              </a:rPr>
              <a:t>Windows Azure App Fabric Cache</a:t>
            </a:r>
          </a:p>
        </p:txBody>
      </p:sp>
      <p:sp>
        <p:nvSpPr>
          <p:cNvPr id="84" name="Text Placeholder 4"/>
          <p:cNvSpPr txBox="1">
            <a:spLocks/>
          </p:cNvSpPr>
          <p:nvPr/>
        </p:nvSpPr>
        <p:spPr>
          <a:xfrm>
            <a:off x="527525" y="4156906"/>
            <a:ext cx="4865813" cy="1261884"/>
          </a:xfrm>
          <a:prstGeom prst="rect">
            <a:avLst/>
          </a:prstGeom>
        </p:spPr>
        <p:txBody>
          <a:bodyPr vert="horz" wrap="square" lIns="91440" tIns="0" rIns="0" bIns="0" rtlCol="0">
            <a:spAutoFit/>
          </a:bodyPr>
          <a:lstStyle>
            <a:lvl1pPr marL="3175" indent="0" algn="l" defTabSz="914363" rtl="0" eaLnBrk="1" latinLnBrk="0" hangingPunct="1">
              <a:lnSpc>
                <a:spcPct val="100000"/>
              </a:lnSpc>
              <a:spcBef>
                <a:spcPts val="0"/>
              </a:spcBef>
              <a:spcAft>
                <a:spcPts val="900"/>
              </a:spcAft>
              <a:buSzPct val="80000"/>
              <a:buFont typeface="Arial" pitchFamily="34" charset="0"/>
              <a:buNone/>
              <a:defRPr sz="4000" kern="1200" spc="-100" baseline="0">
                <a:ln>
                  <a:solidFill>
                    <a:schemeClr val="bg1">
                      <a:alpha val="0"/>
                    </a:schemeClr>
                  </a:solidFill>
                </a:ln>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100000"/>
              </a:lnSpc>
              <a:spcBef>
                <a:spcPts val="0"/>
              </a:spcBef>
              <a:buSzPct val="80000"/>
              <a:buFont typeface="Arial" pitchFamily="34" charset="0"/>
              <a:buNone/>
              <a:defRPr sz="2000" kern="1200" spc="-50" baseline="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100000"/>
              </a:lnSpc>
              <a:spcBef>
                <a:spcPts val="300"/>
              </a:spcBef>
              <a:buSzPct val="80000"/>
              <a:buFontTx/>
              <a:buBlip>
                <a:blip r:embed="rId3"/>
              </a:buBlip>
              <a:defRPr sz="24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100000"/>
              </a:lnSpc>
              <a:spcBef>
                <a:spcPts val="300"/>
              </a:spcBef>
              <a:buSzPct val="80000"/>
              <a:buFontTx/>
              <a:buBlip>
                <a:blip r:embed="rId3"/>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100000"/>
              </a:lnSpc>
              <a:spcBef>
                <a:spcPts val="300"/>
              </a:spcBef>
              <a:buSzPct val="80000"/>
              <a:buFontTx/>
              <a:buBlip>
                <a:blip r:embed="rId3"/>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defTabSz="913788" fontAlgn="base">
              <a:spcBef>
                <a:spcPts val="600"/>
              </a:spcBef>
              <a:spcAft>
                <a:spcPts val="0"/>
              </a:spcAft>
            </a:pPr>
            <a:r>
              <a:rPr lang="en-US" spc="0" dirty="0" smtClean="0">
                <a:solidFill>
                  <a:schemeClr val="bg1">
                    <a:alpha val="99000"/>
                  </a:schemeClr>
                </a:solidFill>
              </a:rPr>
              <a:t>Windows </a:t>
            </a:r>
            <a:r>
              <a:rPr lang="en-US" spc="0" dirty="0">
                <a:solidFill>
                  <a:schemeClr val="bg1">
                    <a:alpha val="99000"/>
                  </a:schemeClr>
                </a:solidFill>
              </a:rPr>
              <a:t>Azure Compute</a:t>
            </a:r>
          </a:p>
          <a:p>
            <a:pPr marL="0" lvl="1" defTabSz="913788" fontAlgn="base">
              <a:spcBef>
                <a:spcPts val="600"/>
              </a:spcBef>
            </a:pPr>
            <a:r>
              <a:rPr lang="en-US" spc="0" dirty="0" smtClean="0">
                <a:solidFill>
                  <a:schemeClr val="bg1">
                    <a:alpha val="99000"/>
                  </a:schemeClr>
                </a:solidFill>
              </a:rPr>
              <a:t>Windows </a:t>
            </a:r>
            <a:r>
              <a:rPr lang="en-US" spc="0" dirty="0">
                <a:solidFill>
                  <a:schemeClr val="bg1">
                    <a:alpha val="99000"/>
                  </a:schemeClr>
                </a:solidFill>
              </a:rPr>
              <a:t>Azure Storage</a:t>
            </a:r>
          </a:p>
          <a:p>
            <a:pPr marL="228600" lvl="1" indent="-228600" defTabSz="913788" fontAlgn="base">
              <a:spcBef>
                <a:spcPts val="300"/>
              </a:spcBef>
            </a:pPr>
            <a:r>
              <a:rPr lang="en-US" sz="1600" spc="0" dirty="0">
                <a:solidFill>
                  <a:schemeClr val="bg1">
                    <a:alpha val="99000"/>
                  </a:schemeClr>
                </a:solidFill>
              </a:rPr>
              <a:t>Table Storage</a:t>
            </a:r>
          </a:p>
          <a:p>
            <a:pPr marL="228600" lvl="1" indent="-228600" defTabSz="913788" fontAlgn="base">
              <a:spcBef>
                <a:spcPts val="300"/>
              </a:spcBef>
            </a:pPr>
            <a:r>
              <a:rPr lang="en-US" sz="1600" spc="0" dirty="0">
                <a:solidFill>
                  <a:schemeClr val="bg1">
                    <a:alpha val="99000"/>
                  </a:schemeClr>
                </a:solidFill>
              </a:rPr>
              <a:t>Blob Storage</a:t>
            </a:r>
          </a:p>
        </p:txBody>
      </p:sp>
      <p:sp>
        <p:nvSpPr>
          <p:cNvPr id="8" name="Title 7"/>
          <p:cNvSpPr>
            <a:spLocks noGrp="1"/>
          </p:cNvSpPr>
          <p:nvPr>
            <p:ph type="title"/>
          </p:nvPr>
        </p:nvSpPr>
        <p:spPr>
          <a:xfrm>
            <a:off x="519112" y="228600"/>
            <a:ext cx="11669713" cy="747897"/>
          </a:xfrm>
        </p:spPr>
        <p:txBody>
          <a:bodyPr/>
          <a:lstStyle/>
          <a:p>
            <a:r>
              <a:rPr lang="en-US" dirty="0">
                <a:solidFill>
                  <a:schemeClr val="bg1">
                    <a:alpha val="99000"/>
                  </a:schemeClr>
                </a:solidFill>
              </a:rPr>
              <a:t>Windows Azure Services</a:t>
            </a:r>
          </a:p>
        </p:txBody>
      </p:sp>
      <p:sp>
        <p:nvSpPr>
          <p:cNvPr id="34" name="Rounded Rectangle 23"/>
          <p:cNvSpPr/>
          <p:nvPr/>
        </p:nvSpPr>
        <p:spPr bwMode="auto">
          <a:xfrm>
            <a:off x="527525" y="1708434"/>
            <a:ext cx="5513388" cy="2266666"/>
          </a:xfrm>
          <a:prstGeom prst="rect">
            <a:avLst/>
          </a:prstGeom>
          <a:solidFill>
            <a:schemeClr val="bg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40" bIns="45718" numCol="1" rtlCol="0" anchor="b" anchorCtr="0" compatLnSpc="1">
            <a:prstTxWarp prst="textNoShape">
              <a:avLst/>
            </a:prstTxWarp>
          </a:bodyPr>
          <a:lstStyle/>
          <a:p>
            <a:pPr defTabSz="1218936" fontAlgn="base">
              <a:lnSpc>
                <a:spcPct val="80000"/>
              </a:lnSpc>
              <a:spcBef>
                <a:spcPct val="0"/>
              </a:spcBef>
              <a:spcAft>
                <a:spcPct val="0"/>
              </a:spcAft>
            </a:pP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Core Services</a:t>
            </a:r>
          </a:p>
        </p:txBody>
      </p:sp>
      <p:sp>
        <p:nvSpPr>
          <p:cNvPr id="35" name="Rounded Rectangle 23"/>
          <p:cNvSpPr/>
          <p:nvPr/>
        </p:nvSpPr>
        <p:spPr bwMode="auto">
          <a:xfrm>
            <a:off x="6246812" y="1708434"/>
            <a:ext cx="5513388" cy="2266666"/>
          </a:xfrm>
          <a:prstGeom prst="rect">
            <a:avLst/>
          </a:prstGeom>
          <a:solidFill>
            <a:schemeClr val="bg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40" bIns="45718" numCol="1" rtlCol="0" anchor="b" anchorCtr="0" compatLnSpc="1">
            <a:prstTxWarp prst="textNoShape">
              <a:avLst/>
            </a:prstTxWarp>
          </a:bodyPr>
          <a:lstStyle/>
          <a:p>
            <a:pPr defTabSz="1218936" fontAlgn="base">
              <a:lnSpc>
                <a:spcPct val="80000"/>
              </a:lnSpc>
              <a:spcBef>
                <a:spcPct val="0"/>
              </a:spcBef>
              <a:spcAft>
                <a:spcPct val="0"/>
              </a:spcAft>
            </a:pPr>
            <a:r>
              <a:rPr lang="en-US" sz="3600" spc="-80" dirty="0">
                <a:ln>
                  <a:solidFill>
                    <a:schemeClr val="bg1">
                      <a:alpha val="0"/>
                    </a:schemeClr>
                  </a:solidFill>
                </a:ln>
                <a:solidFill>
                  <a:schemeClr val="accent2">
                    <a:alpha val="99000"/>
                  </a:schemeClr>
                </a:solidFill>
                <a:latin typeface="Segoe UI Light" pitchFamily="34" charset="0"/>
                <a:ea typeface="Segoe UI" pitchFamily="34" charset="0"/>
                <a:cs typeface="Segoe UI" pitchFamily="34" charset="0"/>
              </a:rPr>
              <a:t>Services to Help Scale</a:t>
            </a:r>
          </a:p>
        </p:txBody>
      </p:sp>
      <p:sp>
        <p:nvSpPr>
          <p:cNvPr id="11" name="Freeform 20"/>
          <p:cNvSpPr>
            <a:spLocks noEditPoints="1"/>
          </p:cNvSpPr>
          <p:nvPr/>
        </p:nvSpPr>
        <p:spPr bwMode="black">
          <a:xfrm>
            <a:off x="10267957" y="2030809"/>
            <a:ext cx="1155697" cy="1001996"/>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nvGrpSpPr>
          <p:cNvPr id="12" name="Group 11"/>
          <p:cNvGrpSpPr/>
          <p:nvPr/>
        </p:nvGrpSpPr>
        <p:grpSpPr bwMode="black">
          <a:xfrm>
            <a:off x="4434690" y="2030809"/>
            <a:ext cx="1231642" cy="1001995"/>
            <a:chOff x="5184775" y="225425"/>
            <a:chExt cx="1500188" cy="1220788"/>
          </a:xfrm>
          <a:solidFill>
            <a:srgbClr val="FFFFFF"/>
          </a:solidFill>
        </p:grpSpPr>
        <p:sp>
          <p:nvSpPr>
            <p:cNvPr id="1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4" name="Oval 87"/>
            <p:cNvSpPr>
              <a:spLocks noChangeArrowheads="1"/>
            </p:cNvSpPr>
            <p:nvPr/>
          </p:nvSpPr>
          <p:spPr bwMode="black">
            <a:xfrm>
              <a:off x="5630863" y="812800"/>
              <a:ext cx="203200" cy="203200"/>
            </a:xfrm>
            <a:prstGeom prst="ellipse">
              <a:avLst/>
            </a:pr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16" name="Picture 1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6257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smtClean="0"/>
              <a:t>Recap</a:t>
            </a:r>
            <a:endParaRPr lang="en-US" dirty="0"/>
          </a:p>
        </p:txBody>
      </p:sp>
    </p:spTree>
    <p:extLst>
      <p:ext uri="{BB962C8B-B14F-4D97-AF65-F5344CB8AC3E}">
        <p14:creationId xmlns:p14="http://schemas.microsoft.com/office/powerpoint/2010/main" val="383858096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Recap</a:t>
            </a:r>
          </a:p>
        </p:txBody>
      </p:sp>
      <p:sp>
        <p:nvSpPr>
          <p:cNvPr id="4" name="Content Placeholder 3"/>
          <p:cNvSpPr>
            <a:spLocks noGrp="1"/>
          </p:cNvSpPr>
          <p:nvPr>
            <p:ph sz="quarter" idx="10"/>
          </p:nvPr>
        </p:nvSpPr>
        <p:spPr>
          <a:xfrm>
            <a:off x="519113" y="1247775"/>
            <a:ext cx="8472487" cy="4905958"/>
          </a:xfrm>
        </p:spPr>
        <p:txBody>
          <a:bodyPr/>
          <a:lstStyle/>
          <a:p>
            <a:pPr>
              <a:lnSpc>
                <a:spcPct val="90000"/>
              </a:lnSpc>
              <a:spcBef>
                <a:spcPts val="0"/>
              </a:spcBef>
              <a:spcAft>
                <a:spcPts val="2400"/>
              </a:spcAft>
            </a:pPr>
            <a:r>
              <a:rPr lang="en-US" sz="2800" dirty="0">
                <a:solidFill>
                  <a:schemeClr val="accent2">
                    <a:alpha val="99000"/>
                  </a:schemeClr>
                </a:solidFill>
                <a:latin typeface="Segoe UI Light" pitchFamily="34" charset="0"/>
              </a:rPr>
              <a:t>There are 3 easy steps to implement push notifications:</a:t>
            </a:r>
          </a:p>
          <a:p>
            <a:pPr marL="4763" lvl="3" defTabSz="10866438">
              <a:lnSpc>
                <a:spcPct val="90000"/>
              </a:lnSpc>
              <a:spcBef>
                <a:spcPts val="0"/>
              </a:spcBef>
              <a:spcAft>
                <a:spcPts val="2400"/>
              </a:spcAft>
            </a:pPr>
            <a:r>
              <a:rPr lang="en-US" sz="1800" dirty="0" smtClean="0">
                <a:solidFill>
                  <a:schemeClr val="accent2">
                    <a:alpha val="99000"/>
                  </a:schemeClr>
                </a:solidFill>
              </a:rPr>
              <a:t> </a:t>
            </a:r>
            <a:endParaRPr lang="en-US" sz="1800" dirty="0">
              <a:solidFill>
                <a:schemeClr val="accent2">
                  <a:alpha val="99000"/>
                </a:schemeClr>
              </a:solidFill>
            </a:endParaRPr>
          </a:p>
          <a:p>
            <a:pPr marL="4763" lvl="3" defTabSz="10866438">
              <a:lnSpc>
                <a:spcPct val="90000"/>
              </a:lnSpc>
              <a:spcBef>
                <a:spcPts val="0"/>
              </a:spcBef>
              <a:spcAft>
                <a:spcPts val="2400"/>
              </a:spcAft>
            </a:pPr>
            <a:r>
              <a:rPr lang="en-US" sz="1800" dirty="0" smtClean="0">
                <a:solidFill>
                  <a:schemeClr val="accent2">
                    <a:alpha val="99000"/>
                  </a:schemeClr>
                </a:solidFill>
              </a:rPr>
              <a:t> </a:t>
            </a:r>
            <a:endParaRPr lang="en-US" sz="1800" dirty="0">
              <a:solidFill>
                <a:schemeClr val="accent2">
                  <a:alpha val="99000"/>
                </a:schemeClr>
              </a:solidFill>
            </a:endParaRPr>
          </a:p>
          <a:p>
            <a:pPr>
              <a:lnSpc>
                <a:spcPct val="90000"/>
              </a:lnSpc>
              <a:spcAft>
                <a:spcPts val="2400"/>
              </a:spcAft>
            </a:pPr>
            <a:r>
              <a:rPr lang="en-US" sz="2800" dirty="0" smtClean="0">
                <a:solidFill>
                  <a:schemeClr val="accent2">
                    <a:alpha val="99000"/>
                  </a:schemeClr>
                </a:solidFill>
                <a:latin typeface="Segoe UI Light" pitchFamily="34" charset="0"/>
              </a:rPr>
              <a:t>The </a:t>
            </a:r>
            <a:r>
              <a:rPr lang="en-US" sz="2800" dirty="0">
                <a:solidFill>
                  <a:schemeClr val="accent2">
                    <a:alpha val="99000"/>
                  </a:schemeClr>
                </a:solidFill>
                <a:latin typeface="Segoe UI Light" pitchFamily="34" charset="0"/>
              </a:rPr>
              <a:t>Windows Push Notification Recipe helps you </a:t>
            </a:r>
            <a:r>
              <a:rPr lang="en-US" sz="2800" dirty="0" smtClean="0">
                <a:solidFill>
                  <a:schemeClr val="accent2">
                    <a:alpha val="99000"/>
                  </a:schemeClr>
                </a:solidFill>
                <a:latin typeface="Segoe UI Light" pitchFamily="34" charset="0"/>
              </a:rPr>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easily </a:t>
            </a:r>
            <a:r>
              <a:rPr lang="en-US" sz="2800" dirty="0">
                <a:solidFill>
                  <a:schemeClr val="accent2">
                    <a:alpha val="99000"/>
                  </a:schemeClr>
                </a:solidFill>
                <a:latin typeface="Segoe UI Light" pitchFamily="34" charset="0"/>
              </a:rPr>
              <a:t>add push notifications to your </a:t>
            </a:r>
            <a:r>
              <a:rPr lang="en-US" sz="2800" dirty="0" smtClean="0">
                <a:solidFill>
                  <a:schemeClr val="accent2">
                    <a:alpha val="99000"/>
                  </a:schemeClr>
                </a:solidFill>
                <a:latin typeface="Segoe UI Light" pitchFamily="34" charset="0"/>
              </a:rPr>
              <a:t>service</a:t>
            </a:r>
            <a:endParaRPr lang="en-US" sz="2800" dirty="0">
              <a:solidFill>
                <a:schemeClr val="accent2">
                  <a:alpha val="99000"/>
                </a:schemeClr>
              </a:solidFill>
              <a:latin typeface="Segoe UI Light" pitchFamily="34" charset="0"/>
            </a:endParaRPr>
          </a:p>
          <a:p>
            <a:pPr>
              <a:lnSpc>
                <a:spcPct val="90000"/>
              </a:lnSpc>
              <a:spcBef>
                <a:spcPts val="0"/>
              </a:spcBef>
              <a:spcAft>
                <a:spcPts val="2400"/>
              </a:spcAft>
            </a:pPr>
            <a:r>
              <a:rPr lang="en-US" sz="2800" dirty="0">
                <a:solidFill>
                  <a:schemeClr val="accent2">
                    <a:alpha val="99000"/>
                  </a:schemeClr>
                </a:solidFill>
                <a:latin typeface="Segoe UI Light" pitchFamily="34" charset="0"/>
              </a:rPr>
              <a:t>The Windows Azure Toolkit for Windows 8 </a:t>
            </a:r>
            <a:r>
              <a:rPr lang="en-US" sz="2800" dirty="0" smtClean="0">
                <a:solidFill>
                  <a:schemeClr val="accent2">
                    <a:alpha val="99000"/>
                  </a:schemeClr>
                </a:solidFill>
                <a:latin typeface="Segoe UI Light" pitchFamily="34" charset="0"/>
              </a:rPr>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is </a:t>
            </a:r>
            <a:r>
              <a:rPr lang="en-US" sz="2800" dirty="0">
                <a:solidFill>
                  <a:schemeClr val="accent2">
                    <a:alpha val="99000"/>
                  </a:schemeClr>
                </a:solidFill>
                <a:latin typeface="Segoe UI Light" pitchFamily="34" charset="0"/>
              </a:rPr>
              <a:t>the best way to start building a </a:t>
            </a:r>
            <a:r>
              <a:rPr lang="en-US" sz="2800" dirty="0" smtClean="0">
                <a:solidFill>
                  <a:schemeClr val="accent2">
                    <a:alpha val="99000"/>
                  </a:schemeClr>
                </a:solidFill>
                <a:latin typeface="Segoe UI Light" pitchFamily="34" charset="0"/>
              </a:rPr>
              <a:t>service</a:t>
            </a:r>
            <a:endParaRPr lang="en-US" sz="2800" dirty="0">
              <a:solidFill>
                <a:schemeClr val="accent2">
                  <a:alpha val="99000"/>
                </a:schemeClr>
              </a:solidFill>
              <a:latin typeface="Segoe UI Light" pitchFamily="34" charset="0"/>
            </a:endParaRPr>
          </a:p>
          <a:p>
            <a:pPr>
              <a:lnSpc>
                <a:spcPct val="90000"/>
              </a:lnSpc>
              <a:spcBef>
                <a:spcPts val="0"/>
              </a:spcBef>
              <a:spcAft>
                <a:spcPts val="2400"/>
              </a:spcAft>
            </a:pPr>
            <a:r>
              <a:rPr lang="en-US" sz="2800" dirty="0">
                <a:solidFill>
                  <a:schemeClr val="accent2">
                    <a:alpha val="99000"/>
                  </a:schemeClr>
                </a:solidFill>
                <a:latin typeface="Segoe UI Light" pitchFamily="34" charset="0"/>
              </a:rPr>
              <a:t>Windows Azure provides the resources </a:t>
            </a:r>
            <a:r>
              <a:rPr lang="en-US" sz="2800" dirty="0" smtClean="0">
                <a:solidFill>
                  <a:schemeClr val="accent2">
                    <a:alpha val="99000"/>
                  </a:schemeClr>
                </a:solidFill>
                <a:latin typeface="Segoe UI Light" pitchFamily="34" charset="0"/>
              </a:rPr>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to </a:t>
            </a:r>
            <a:r>
              <a:rPr lang="en-US" sz="2800" dirty="0">
                <a:solidFill>
                  <a:schemeClr val="accent2">
                    <a:alpha val="99000"/>
                  </a:schemeClr>
                </a:solidFill>
                <a:latin typeface="Segoe UI Light" pitchFamily="34" charset="0"/>
              </a:rPr>
              <a:t>scale your services as your app </a:t>
            </a:r>
            <a:r>
              <a:rPr lang="en-US" sz="2800" dirty="0" smtClean="0">
                <a:solidFill>
                  <a:schemeClr val="accent2">
                    <a:alpha val="99000"/>
                  </a:schemeClr>
                </a:solidFill>
                <a:latin typeface="Segoe UI Light" pitchFamily="34" charset="0"/>
              </a:rPr>
              <a:t>grows</a:t>
            </a:r>
            <a:endParaRPr lang="en-US" sz="2800" dirty="0">
              <a:solidFill>
                <a:schemeClr val="accent2">
                  <a:alpha val="99000"/>
                </a:schemeClr>
              </a:solidFill>
              <a:latin typeface="Segoe UI Light" pitchFamily="34" charset="0"/>
            </a:endParaRPr>
          </a:p>
        </p:txBody>
      </p:sp>
      <p:sp>
        <p:nvSpPr>
          <p:cNvPr id="5" name="Rounded Rectangle 23"/>
          <p:cNvSpPr/>
          <p:nvPr/>
        </p:nvSpPr>
        <p:spPr bwMode="auto">
          <a:xfrm>
            <a:off x="569913" y="1699641"/>
            <a:ext cx="2723675" cy="1119758"/>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40" bIns="45718" numCol="1" rtlCol="0" anchor="b" anchorCtr="0" compatLnSpc="1">
            <a:prstTxWarp prst="textNoShape">
              <a:avLst/>
            </a:prstTxWarp>
          </a:bodyPr>
          <a:lstStyle/>
          <a:p>
            <a:pPr defTabSz="1218936" fontAlgn="base">
              <a:lnSpc>
                <a:spcPct val="80000"/>
              </a:lnSpc>
              <a:spcBef>
                <a:spcPct val="0"/>
              </a:spcBef>
              <a:spcAft>
                <a:spcPct val="0"/>
              </a:spcAft>
            </a:pP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Request Channel URI</a:t>
            </a:r>
          </a:p>
        </p:txBody>
      </p:sp>
      <p:sp>
        <p:nvSpPr>
          <p:cNvPr id="6" name="Rounded Rectangle 23"/>
          <p:cNvSpPr/>
          <p:nvPr/>
        </p:nvSpPr>
        <p:spPr bwMode="auto">
          <a:xfrm>
            <a:off x="3404156" y="1699641"/>
            <a:ext cx="2723675" cy="1119758"/>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40" bIns="45718" numCol="1" rtlCol="0" anchor="b" anchorCtr="0" compatLnSpc="1">
            <a:prstTxWarp prst="textNoShape">
              <a:avLst/>
            </a:prstTxWarp>
          </a:bodyPr>
          <a:lstStyle/>
          <a:p>
            <a:pPr defTabSz="1218936" fontAlgn="base">
              <a:lnSpc>
                <a:spcPct val="80000"/>
              </a:lnSpc>
              <a:spcBef>
                <a:spcPct val="0"/>
              </a:spcBef>
              <a:spcAft>
                <a:spcPct val="0"/>
              </a:spcAft>
            </a:pP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Register with </a:t>
            </a:r>
            <a:r>
              <a:rPr lang="en-US" sz="2400" spc="-8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
            </a:r>
            <a:br>
              <a:rPr lang="en-US" sz="2400" spc="-8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br>
            <a:r>
              <a:rPr lang="en-US" sz="2400" spc="-8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your </a:t>
            </a: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7" name="Rounded Rectangle 23"/>
          <p:cNvSpPr/>
          <p:nvPr/>
        </p:nvSpPr>
        <p:spPr bwMode="auto">
          <a:xfrm>
            <a:off x="6238400" y="1699641"/>
            <a:ext cx="2723675" cy="1119758"/>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40" bIns="45718" numCol="1" rtlCol="0" anchor="b" anchorCtr="0" compatLnSpc="1">
            <a:prstTxWarp prst="textNoShape">
              <a:avLst/>
            </a:prstTxWarp>
          </a:bodyPr>
          <a:lstStyle/>
          <a:p>
            <a:pPr defTabSz="1218936" fontAlgn="base">
              <a:lnSpc>
                <a:spcPct val="80000"/>
              </a:lnSpc>
              <a:spcBef>
                <a:spcPct val="0"/>
              </a:spcBef>
              <a:spcAft>
                <a:spcPct val="0"/>
              </a:spcAft>
            </a:pPr>
            <a:r>
              <a:rPr lang="en-US" sz="2400" spc="-8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Authenticate &amp; Push</a:t>
            </a:r>
          </a:p>
        </p:txBody>
      </p:sp>
    </p:spTree>
    <p:extLst>
      <p:ext uri="{BB962C8B-B14F-4D97-AF65-F5344CB8AC3E}">
        <p14:creationId xmlns:p14="http://schemas.microsoft.com/office/powerpoint/2010/main" val="59631230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quarter" idx="10"/>
          </p:nvPr>
        </p:nvSpPr>
        <p:spPr>
          <a:xfrm>
            <a:off x="519113" y="1463675"/>
            <a:ext cx="11155680" cy="3877985"/>
          </a:xfrm>
        </p:spPr>
        <p:txBody>
          <a:bodyPr/>
          <a:lstStyle/>
          <a:p>
            <a:pPr>
              <a:spcAft>
                <a:spcPts val="2400"/>
              </a:spcAft>
            </a:pPr>
            <a:r>
              <a:rPr lang="en-US" sz="4000" dirty="0">
                <a:solidFill>
                  <a:schemeClr val="accent2">
                    <a:alpha val="99000"/>
                  </a:schemeClr>
                </a:solidFill>
                <a:latin typeface="Segoe UI Light" pitchFamily="34" charset="0"/>
              </a:rPr>
              <a:t>Register your </a:t>
            </a:r>
            <a:r>
              <a:rPr lang="en-US" sz="4000" dirty="0" smtClean="0">
                <a:solidFill>
                  <a:schemeClr val="accent2">
                    <a:alpha val="99000"/>
                  </a:schemeClr>
                </a:solidFill>
                <a:latin typeface="Segoe UI Light" pitchFamily="34" charset="0"/>
              </a:rPr>
              <a:t>app</a:t>
            </a:r>
            <a:br>
              <a:rPr lang="en-US" sz="4000" dirty="0" smtClean="0">
                <a:solidFill>
                  <a:schemeClr val="accent2">
                    <a:alpha val="99000"/>
                  </a:schemeClr>
                </a:solidFill>
                <a:latin typeface="Segoe UI Light" pitchFamily="34" charset="0"/>
              </a:rPr>
            </a:br>
            <a:r>
              <a:rPr lang="en-US" sz="2400" u="sng" dirty="0" smtClean="0">
                <a:solidFill>
                  <a:schemeClr val="accent6">
                    <a:alpha val="99000"/>
                  </a:schemeClr>
                </a:solidFill>
              </a:rPr>
              <a:t>http</a:t>
            </a:r>
            <a:r>
              <a:rPr lang="en-US" sz="2400" u="sng" dirty="0">
                <a:solidFill>
                  <a:schemeClr val="accent6">
                    <a:alpha val="99000"/>
                  </a:schemeClr>
                </a:solidFill>
              </a:rPr>
              <a:t>://</a:t>
            </a:r>
            <a:r>
              <a:rPr lang="en-US" sz="2400" u="sng" dirty="0" smtClean="0">
                <a:solidFill>
                  <a:schemeClr val="accent6">
                    <a:alpha val="99000"/>
                  </a:schemeClr>
                </a:solidFill>
              </a:rPr>
              <a:t>manage.dev.live.com/build  </a:t>
            </a:r>
            <a:endParaRPr lang="en-US" sz="2400" u="sng" dirty="0">
              <a:solidFill>
                <a:schemeClr val="accent6">
                  <a:alpha val="99000"/>
                </a:schemeClr>
              </a:solidFill>
            </a:endParaRPr>
          </a:p>
          <a:p>
            <a:pPr>
              <a:spcAft>
                <a:spcPts val="2400"/>
              </a:spcAft>
            </a:pPr>
            <a:r>
              <a:rPr lang="en-US" sz="4000" dirty="0">
                <a:solidFill>
                  <a:schemeClr val="accent2">
                    <a:alpha val="99000"/>
                  </a:schemeClr>
                </a:solidFill>
                <a:latin typeface="Segoe UI Light" pitchFamily="34" charset="0"/>
              </a:rPr>
              <a:t>Download the Windows Azure Toolkit for Windows 8 </a:t>
            </a:r>
            <a:r>
              <a:rPr lang="en-US" sz="2400" u="sng" dirty="0">
                <a:solidFill>
                  <a:schemeClr val="accent6">
                    <a:alpha val="99000"/>
                  </a:schemeClr>
                </a:solidFill>
              </a:rPr>
              <a:t>http://WATWindows8.codeplex.com</a:t>
            </a:r>
          </a:p>
          <a:p>
            <a:pPr>
              <a:spcAft>
                <a:spcPts val="2400"/>
              </a:spcAft>
            </a:pPr>
            <a:r>
              <a:rPr lang="en-US" sz="4000" dirty="0">
                <a:solidFill>
                  <a:schemeClr val="accent2">
                    <a:alpha val="99000"/>
                  </a:schemeClr>
                </a:solidFill>
                <a:latin typeface="Segoe UI Light" pitchFamily="34" charset="0"/>
              </a:rPr>
              <a:t>Windows 8 Developer Documentation</a:t>
            </a:r>
            <a:br>
              <a:rPr lang="en-US" sz="4000" dirty="0">
                <a:solidFill>
                  <a:schemeClr val="accent2">
                    <a:alpha val="99000"/>
                  </a:schemeClr>
                </a:solidFill>
                <a:latin typeface="Segoe UI Light" pitchFamily="34" charset="0"/>
              </a:rPr>
            </a:br>
            <a:r>
              <a:rPr lang="en-US" sz="2400" u="sng" dirty="0">
                <a:solidFill>
                  <a:schemeClr val="accent6">
                    <a:alpha val="99000"/>
                  </a:schemeClr>
                </a:solidFill>
              </a:rPr>
              <a:t>http://dev.windows.com  </a:t>
            </a:r>
          </a:p>
        </p:txBody>
      </p:sp>
    </p:spTree>
    <p:extLst>
      <p:ext uri="{BB962C8B-B14F-4D97-AF65-F5344CB8AC3E}">
        <p14:creationId xmlns:p14="http://schemas.microsoft.com/office/powerpoint/2010/main" val="9041489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Sessions</a:t>
            </a:r>
          </a:p>
        </p:txBody>
      </p:sp>
      <p:sp>
        <p:nvSpPr>
          <p:cNvPr id="3" name="Content Placeholder 2"/>
          <p:cNvSpPr>
            <a:spLocks noGrp="1"/>
          </p:cNvSpPr>
          <p:nvPr>
            <p:ph sz="quarter" idx="10"/>
          </p:nvPr>
        </p:nvSpPr>
        <p:spPr>
          <a:xfrm>
            <a:off x="519113" y="1463675"/>
            <a:ext cx="11155680" cy="4324261"/>
          </a:xfrm>
        </p:spPr>
        <p:txBody>
          <a:bodyPr/>
          <a:lstStyle/>
          <a:p>
            <a:pPr>
              <a:spcAft>
                <a:spcPts val="600"/>
              </a:spcAft>
            </a:pPr>
            <a:r>
              <a:rPr lang="en-US" sz="2200" dirty="0">
                <a:solidFill>
                  <a:schemeClr val="accent2">
                    <a:alpha val="99000"/>
                  </a:schemeClr>
                </a:solidFill>
              </a:rPr>
              <a:t>[APP-396T] </a:t>
            </a:r>
            <a:r>
              <a:rPr lang="en-US" sz="2200" dirty="0"/>
              <a:t>Using tiles and notifications</a:t>
            </a:r>
          </a:p>
          <a:p>
            <a:pPr>
              <a:spcAft>
                <a:spcPts val="600"/>
              </a:spcAft>
            </a:pPr>
            <a:r>
              <a:rPr lang="en-US" sz="2200" dirty="0">
                <a:solidFill>
                  <a:schemeClr val="accent2">
                    <a:alpha val="99000"/>
                  </a:schemeClr>
                </a:solidFill>
              </a:rPr>
              <a:t>[SAC-850T] </a:t>
            </a:r>
            <a:r>
              <a:rPr lang="en-US" sz="2200" dirty="0"/>
              <a:t>Getting started with Windows Azure</a:t>
            </a:r>
          </a:p>
          <a:p>
            <a:pPr>
              <a:spcAft>
                <a:spcPts val="600"/>
              </a:spcAft>
            </a:pPr>
            <a:r>
              <a:rPr lang="en-US" sz="2200" dirty="0">
                <a:solidFill>
                  <a:schemeClr val="accent2">
                    <a:alpha val="99000"/>
                  </a:schemeClr>
                </a:solidFill>
              </a:rPr>
              <a:t>[SAC-858T] </a:t>
            </a:r>
            <a:r>
              <a:rPr lang="en-US" sz="2200" dirty="0"/>
              <a:t>Identity and access management for Windows Azure apps</a:t>
            </a:r>
          </a:p>
          <a:p>
            <a:pPr>
              <a:spcAft>
                <a:spcPts val="600"/>
              </a:spcAft>
            </a:pPr>
            <a:r>
              <a:rPr lang="en-US" sz="2200" dirty="0">
                <a:solidFill>
                  <a:schemeClr val="accent2">
                    <a:alpha val="99000"/>
                  </a:schemeClr>
                </a:solidFill>
              </a:rPr>
              <a:t>[SAC-868T] </a:t>
            </a:r>
            <a:r>
              <a:rPr lang="en-US" sz="2200" dirty="0"/>
              <a:t>Building device &amp; cloud apps</a:t>
            </a:r>
          </a:p>
          <a:p>
            <a:pPr>
              <a:spcAft>
                <a:spcPts val="600"/>
              </a:spcAft>
            </a:pPr>
            <a:r>
              <a:rPr lang="en-US" sz="2200" dirty="0">
                <a:solidFill>
                  <a:schemeClr val="accent2">
                    <a:alpha val="99000"/>
                  </a:schemeClr>
                </a:solidFill>
              </a:rPr>
              <a:t>[SAC-869T] </a:t>
            </a:r>
            <a:r>
              <a:rPr lang="en-US" sz="2200" dirty="0" smtClean="0"/>
              <a:t>Building </a:t>
            </a:r>
            <a:r>
              <a:rPr lang="en-US" sz="2200" dirty="0"/>
              <a:t>global and highly-available services using Windows Azure</a:t>
            </a:r>
          </a:p>
          <a:p>
            <a:pPr>
              <a:spcAft>
                <a:spcPts val="600"/>
              </a:spcAft>
            </a:pPr>
            <a:r>
              <a:rPr lang="en-US" sz="2200" dirty="0">
                <a:solidFill>
                  <a:schemeClr val="accent2">
                    <a:alpha val="99000"/>
                  </a:schemeClr>
                </a:solidFill>
              </a:rPr>
              <a:t>[SAC-870T] </a:t>
            </a:r>
            <a:r>
              <a:rPr lang="en-US" sz="2200" dirty="0"/>
              <a:t>Building scalable web apps with Windows Azure</a:t>
            </a:r>
          </a:p>
          <a:p>
            <a:pPr>
              <a:spcAft>
                <a:spcPts val="600"/>
              </a:spcAft>
            </a:pPr>
            <a:r>
              <a:rPr lang="en-US" sz="2200" dirty="0">
                <a:solidFill>
                  <a:schemeClr val="accent2">
                    <a:alpha val="99000"/>
                  </a:schemeClr>
                </a:solidFill>
              </a:rPr>
              <a:t>[SAC-871T] </a:t>
            </a:r>
            <a:r>
              <a:rPr lang="en-US" sz="2200" dirty="0"/>
              <a:t>Building social games for Windows 8 with Windows Azure</a:t>
            </a:r>
          </a:p>
          <a:p>
            <a:pPr>
              <a:spcAft>
                <a:spcPts val="600"/>
              </a:spcAft>
            </a:pPr>
            <a:r>
              <a:rPr lang="en-US" sz="2200" dirty="0">
                <a:solidFill>
                  <a:schemeClr val="accent2">
                    <a:alpha val="99000"/>
                  </a:schemeClr>
                </a:solidFill>
              </a:rPr>
              <a:t>[SAC-961T] </a:t>
            </a:r>
            <a:r>
              <a:rPr lang="en-US" sz="2200" dirty="0"/>
              <a:t>Inside Windows Azure storage: what's new and under the hood deep dive</a:t>
            </a:r>
          </a:p>
        </p:txBody>
      </p:sp>
    </p:spTree>
    <p:extLst>
      <p:ext uri="{BB962C8B-B14F-4D97-AF65-F5344CB8AC3E}">
        <p14:creationId xmlns:p14="http://schemas.microsoft.com/office/powerpoint/2010/main" val="345443300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sz="quarter" idx="10"/>
          </p:nvPr>
        </p:nvSpPr>
        <p:spPr>
          <a:xfrm>
            <a:off x="519113" y="1463675"/>
            <a:ext cx="11155680" cy="3016210"/>
          </a:xfrm>
        </p:spPr>
        <p:txBody>
          <a:bodyPr/>
          <a:lstStyle/>
          <a:p>
            <a:r>
              <a:rPr lang="en-US" sz="4000" dirty="0">
                <a:solidFill>
                  <a:schemeClr val="accent2">
                    <a:alpha val="99000"/>
                  </a:schemeClr>
                </a:solidFill>
                <a:latin typeface="Segoe UI Light" pitchFamily="34" charset="0"/>
              </a:rPr>
              <a:t>Feedback and questions: </a:t>
            </a:r>
            <a:r>
              <a:rPr lang="en-US" dirty="0"/>
              <a:t/>
            </a:r>
            <a:br>
              <a:rPr lang="en-US" dirty="0"/>
            </a:br>
            <a:r>
              <a:rPr lang="en-US" dirty="0">
                <a:hlinkClick r:id="rId2"/>
              </a:rPr>
              <a:t>http://forums.dev.windows.com </a:t>
            </a:r>
            <a:endParaRPr lang="en-US" dirty="0"/>
          </a:p>
          <a:p>
            <a:r>
              <a:rPr lang="en-US" sz="4000" dirty="0">
                <a:solidFill>
                  <a:schemeClr val="accent2">
                    <a:alpha val="99000"/>
                  </a:schemeClr>
                </a:solidFill>
                <a:latin typeface="Segoe UI Light" pitchFamily="34" charset="0"/>
              </a:rPr>
              <a:t>Session feedback: </a:t>
            </a:r>
            <a:r>
              <a:rPr lang="en-US" dirty="0"/>
              <a:t/>
            </a:r>
            <a:br>
              <a:rPr lang="en-US" dirty="0"/>
            </a:br>
            <a:r>
              <a:rPr lang="en-US" dirty="0">
                <a:hlinkClick r:id="rId2"/>
              </a:rPr>
              <a:t>http://bldw.in/SessionFeedback </a:t>
            </a:r>
            <a:endParaRPr lang="en-US" dirty="0"/>
          </a:p>
          <a:p>
            <a:endParaRPr lang="en-US" dirty="0"/>
          </a:p>
        </p:txBody>
      </p:sp>
    </p:spTree>
    <p:extLst>
      <p:ext uri="{BB962C8B-B14F-4D97-AF65-F5344CB8AC3E}">
        <p14:creationId xmlns:p14="http://schemas.microsoft.com/office/powerpoint/2010/main" val="28148707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9124" y="1447800"/>
            <a:ext cx="5302089" cy="1523494"/>
          </a:xfrm>
        </p:spPr>
        <p:txBody>
          <a:bodyPr/>
          <a:lstStyle/>
          <a:p>
            <a:r>
              <a:rPr lang="en-US" dirty="0">
                <a:solidFill>
                  <a:schemeClr val="bg1">
                    <a:alpha val="99000"/>
                  </a:schemeClr>
                </a:solidFill>
              </a:rPr>
              <a:t>Live Tiles on Start</a:t>
            </a:r>
          </a:p>
        </p:txBody>
      </p:sp>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66911887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Thank You</a:t>
            </a:r>
            <a:endParaRPr lang="en-US" dirty="0"/>
          </a:p>
        </p:txBody>
      </p:sp>
    </p:spTree>
    <p:extLst>
      <p:ext uri="{BB962C8B-B14F-4D97-AF65-F5344CB8AC3E}">
        <p14:creationId xmlns:p14="http://schemas.microsoft.com/office/powerpoint/2010/main" val="90685205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0278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6572" y="2258795"/>
            <a:ext cx="11155680" cy="2031325"/>
          </a:xfrm>
        </p:spPr>
        <p:txBody>
          <a:bodyPr/>
          <a:lstStyle/>
          <a:p>
            <a:r>
              <a:rPr lang="en-US" sz="6600" dirty="0" smtClean="0"/>
              <a:t>Live Tiles with </a:t>
            </a:r>
            <a:br>
              <a:rPr lang="en-US" sz="6600" dirty="0" smtClean="0"/>
            </a:br>
            <a:r>
              <a:rPr lang="en-US" sz="6600" dirty="0" smtClean="0"/>
              <a:t>Push Notifications</a:t>
            </a:r>
            <a:endParaRPr lang="en-US" sz="6600" dirty="0"/>
          </a:p>
        </p:txBody>
      </p:sp>
    </p:spTree>
    <p:extLst>
      <p:ext uri="{BB962C8B-B14F-4D97-AF65-F5344CB8AC3E}">
        <p14:creationId xmlns:p14="http://schemas.microsoft.com/office/powerpoint/2010/main" val="4903143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indesign\Modern\XDR\Storytelling\BUILD\Product\Start\w8_start_build_press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9112470" y="4058876"/>
            <a:ext cx="376588" cy="359903"/>
          </a:xfrm>
          <a:prstGeom prst="rect">
            <a:avLst/>
          </a:prstGeom>
          <a:noFill/>
          <a:ln>
            <a:solidFill>
              <a:schemeClr val="bg1"/>
            </a:solidFill>
            <a:headEnd type="none" w="med" len="med"/>
            <a:tailEnd type="none" w="med" len="med"/>
          </a:ln>
          <a:effectLst>
            <a:glow rad="139700">
              <a:schemeClr val="bg1">
                <a:lumMod val="95000"/>
                <a:alpha val="86000"/>
              </a:schemeClr>
            </a:glow>
            <a:softEdge rad="0"/>
          </a:effectLst>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FF0000"/>
              </a:solidFill>
              <a:effectLst>
                <a:glow rad="228600">
                  <a:schemeClr val="accent3">
                    <a:satMod val="175000"/>
                    <a:alpha val="40000"/>
                  </a:schemeClr>
                </a:glow>
              </a:effectLst>
            </a:endParaRPr>
          </a:p>
        </p:txBody>
      </p:sp>
      <p:sp>
        <p:nvSpPr>
          <p:cNvPr id="6" name="Rectangle 5"/>
          <p:cNvSpPr/>
          <p:nvPr/>
        </p:nvSpPr>
        <p:spPr bwMode="auto">
          <a:xfrm>
            <a:off x="6737330" y="4427407"/>
            <a:ext cx="2838472" cy="1412676"/>
          </a:xfrm>
          <a:prstGeom prst="rect">
            <a:avLst/>
          </a:prstGeom>
          <a:noFill/>
          <a:ln>
            <a:solidFill>
              <a:schemeClr val="bg1"/>
            </a:solidFill>
            <a:headEnd type="none" w="med" len="med"/>
            <a:tailEnd type="none" w="med" len="med"/>
          </a:ln>
          <a:effectLst>
            <a:glow rad="139700">
              <a:schemeClr val="bg1">
                <a:lumMod val="95000"/>
                <a:alpha val="86000"/>
              </a:schemeClr>
            </a:glow>
            <a:softEdge rad="0"/>
          </a:effectLst>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FF0000"/>
              </a:solidFill>
              <a:effectLst>
                <a:glow rad="228600">
                  <a:schemeClr val="accent3">
                    <a:satMod val="175000"/>
                    <a:alpha val="40000"/>
                  </a:schemeClr>
                </a:glow>
              </a:effectLst>
            </a:endParaRPr>
          </a:p>
        </p:txBody>
      </p:sp>
      <p:sp>
        <p:nvSpPr>
          <p:cNvPr id="7" name="Rectangle 6"/>
          <p:cNvSpPr/>
          <p:nvPr/>
        </p:nvSpPr>
        <p:spPr bwMode="auto">
          <a:xfrm>
            <a:off x="3898858" y="1561429"/>
            <a:ext cx="2838472" cy="1412676"/>
          </a:xfrm>
          <a:prstGeom prst="rect">
            <a:avLst/>
          </a:prstGeom>
          <a:noFill/>
          <a:ln>
            <a:solidFill>
              <a:schemeClr val="bg1"/>
            </a:solidFill>
            <a:headEnd type="none" w="med" len="med"/>
            <a:tailEnd type="none" w="med" len="med"/>
          </a:ln>
          <a:effectLst>
            <a:glow rad="139700">
              <a:schemeClr val="bg1">
                <a:lumMod val="95000"/>
                <a:alpha val="86000"/>
              </a:schemeClr>
            </a:glow>
            <a:softEdge rad="0"/>
          </a:effectLst>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FF0000"/>
              </a:solidFill>
              <a:effectLst>
                <a:glow rad="228600">
                  <a:schemeClr val="accent3">
                    <a:satMod val="175000"/>
                    <a:alpha val="40000"/>
                  </a:schemeClr>
                </a:glow>
              </a:effectLst>
            </a:endParaRPr>
          </a:p>
        </p:txBody>
      </p:sp>
      <p:sp>
        <p:nvSpPr>
          <p:cNvPr id="8" name="Rectangle 7"/>
          <p:cNvSpPr/>
          <p:nvPr/>
        </p:nvSpPr>
        <p:spPr bwMode="auto">
          <a:xfrm>
            <a:off x="2462370" y="2982707"/>
            <a:ext cx="1419236" cy="1412676"/>
          </a:xfrm>
          <a:prstGeom prst="rect">
            <a:avLst/>
          </a:prstGeom>
          <a:noFill/>
          <a:ln>
            <a:solidFill>
              <a:schemeClr val="bg1"/>
            </a:solidFill>
            <a:headEnd type="none" w="med" len="med"/>
            <a:tailEnd type="none" w="med" len="med"/>
          </a:ln>
          <a:effectLst>
            <a:glow rad="139700">
              <a:schemeClr val="bg1">
                <a:lumMod val="95000"/>
                <a:alpha val="86000"/>
              </a:schemeClr>
            </a:glow>
            <a:softEdge rad="0"/>
          </a:effectLst>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FF0000"/>
              </a:solidFill>
              <a:effectLst>
                <a:glow rad="228600">
                  <a:schemeClr val="accent3">
                    <a:satMod val="175000"/>
                    <a:alpha val="40000"/>
                  </a:schemeClr>
                </a:glow>
              </a:effectLst>
            </a:endParaRPr>
          </a:p>
        </p:txBody>
      </p:sp>
      <p:pic>
        <p:nvPicPr>
          <p:cNvPr id="9" name="Picture 2"/>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8524" t="22215" r="51158" b="63322"/>
          <a:stretch/>
        </p:blipFill>
        <p:spPr bwMode="auto">
          <a:xfrm>
            <a:off x="8599466" y="5800785"/>
            <a:ext cx="3698543" cy="9918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9092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6572" y="2166462"/>
            <a:ext cx="11155680" cy="2215991"/>
          </a:xfrm>
        </p:spPr>
        <p:txBody>
          <a:bodyPr/>
          <a:lstStyle/>
          <a:p>
            <a:r>
              <a:rPr lang="en-US" sz="7200" dirty="0"/>
              <a:t>Windows Push Notification Service (WNS)</a:t>
            </a:r>
          </a:p>
        </p:txBody>
      </p:sp>
    </p:spTree>
    <p:extLst>
      <p:ext uri="{BB962C8B-B14F-4D97-AF65-F5344CB8AC3E}">
        <p14:creationId xmlns:p14="http://schemas.microsoft.com/office/powerpoint/2010/main" val="9941611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4171" y="6268028"/>
            <a:ext cx="2862943"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3" name="Title 2"/>
          <p:cNvSpPr>
            <a:spLocks noGrp="1"/>
          </p:cNvSpPr>
          <p:nvPr>
            <p:ph type="title"/>
          </p:nvPr>
        </p:nvSpPr>
        <p:spPr/>
        <p:txBody>
          <a:bodyPr/>
          <a:lstStyle/>
          <a:p>
            <a:r>
              <a:rPr lang="en-US" dirty="0"/>
              <a:t>Push Notification Overview</a:t>
            </a:r>
          </a:p>
        </p:txBody>
      </p:sp>
      <p:sp>
        <p:nvSpPr>
          <p:cNvPr id="4" name="TextBox 3"/>
          <p:cNvSpPr txBox="1"/>
          <p:nvPr/>
        </p:nvSpPr>
        <p:spPr>
          <a:xfrm>
            <a:off x="7079530" y="1436913"/>
            <a:ext cx="4588595" cy="2550738"/>
          </a:xfrm>
          <a:prstGeom prst="rect">
            <a:avLst/>
          </a:prstGeom>
          <a:noFill/>
        </p:spPr>
        <p:txBody>
          <a:bodyPr wrap="square" lIns="0" tIns="0" rIns="0" bIns="0" rtlCol="0">
            <a:noAutofit/>
          </a:bodyPr>
          <a:lstStyle/>
          <a:p>
            <a:pPr marL="406400" indent="-406400" defTabSz="913788" fontAlgn="base">
              <a:lnSpc>
                <a:spcPct val="90000"/>
              </a:lnSpc>
              <a:spcAft>
                <a:spcPts val="1800"/>
              </a:spcAft>
              <a:buClr>
                <a:schemeClr val="accent1"/>
              </a:buClr>
              <a:buFont typeface="+mj-lt"/>
              <a:buAutoNum type="arabicPeriod"/>
            </a:pPr>
            <a:r>
              <a:rPr lang="en-US" sz="2800" dirty="0">
                <a:ln>
                  <a:solidFill>
                    <a:schemeClr val="bg1">
                      <a:alpha val="0"/>
                    </a:schemeClr>
                  </a:solidFill>
                </a:ln>
                <a:solidFill>
                  <a:srgbClr val="595959">
                    <a:alpha val="99000"/>
                  </a:srgbClr>
                </a:solidFill>
              </a:rPr>
              <a:t>Request Channel URI</a:t>
            </a:r>
          </a:p>
          <a:p>
            <a:pPr marL="406400" indent="-406400" defTabSz="913788" fontAlgn="base">
              <a:lnSpc>
                <a:spcPct val="90000"/>
              </a:lnSpc>
              <a:spcAft>
                <a:spcPts val="1800"/>
              </a:spcAft>
              <a:buClr>
                <a:schemeClr val="accent1"/>
              </a:buClr>
              <a:buFont typeface="+mj-lt"/>
              <a:buAutoNum type="arabicPeriod"/>
            </a:pPr>
            <a:r>
              <a:rPr lang="en-US" sz="2800" dirty="0" smtClean="0">
                <a:ln>
                  <a:solidFill>
                    <a:schemeClr val="bg1">
                      <a:alpha val="0"/>
                    </a:schemeClr>
                  </a:solidFill>
                </a:ln>
                <a:solidFill>
                  <a:srgbClr val="595959">
                    <a:alpha val="99000"/>
                  </a:srgbClr>
                </a:solidFill>
              </a:rPr>
              <a:t>Register </a:t>
            </a:r>
            <a:r>
              <a:rPr lang="en-US" sz="2800" dirty="0">
                <a:ln>
                  <a:solidFill>
                    <a:schemeClr val="bg1">
                      <a:alpha val="0"/>
                    </a:schemeClr>
                  </a:solidFill>
                </a:ln>
                <a:solidFill>
                  <a:srgbClr val="595959">
                    <a:alpha val="99000"/>
                  </a:srgbClr>
                </a:solidFill>
              </a:rPr>
              <a:t>with your </a:t>
            </a:r>
            <a:r>
              <a:rPr lang="en-US" sz="2800" dirty="0" smtClean="0">
                <a:ln>
                  <a:solidFill>
                    <a:schemeClr val="bg1">
                      <a:alpha val="0"/>
                    </a:schemeClr>
                  </a:solidFill>
                </a:ln>
                <a:solidFill>
                  <a:srgbClr val="595959">
                    <a:alpha val="99000"/>
                  </a:srgbClr>
                </a:solidFill>
              </a:rPr>
              <a:t/>
            </a:r>
            <a:br>
              <a:rPr lang="en-US" sz="2800" dirty="0" smtClean="0">
                <a:ln>
                  <a:solidFill>
                    <a:schemeClr val="bg1">
                      <a:alpha val="0"/>
                    </a:schemeClr>
                  </a:solidFill>
                </a:ln>
                <a:solidFill>
                  <a:srgbClr val="595959">
                    <a:alpha val="99000"/>
                  </a:srgbClr>
                </a:solidFill>
              </a:rPr>
            </a:br>
            <a:r>
              <a:rPr lang="en-US" sz="2800" dirty="0" smtClean="0">
                <a:ln>
                  <a:solidFill>
                    <a:schemeClr val="bg1">
                      <a:alpha val="0"/>
                    </a:schemeClr>
                  </a:solidFill>
                </a:ln>
                <a:solidFill>
                  <a:srgbClr val="595959">
                    <a:alpha val="99000"/>
                  </a:srgbClr>
                </a:solidFill>
              </a:rPr>
              <a:t>Cloud </a:t>
            </a:r>
            <a:r>
              <a:rPr lang="en-US" sz="2800" dirty="0">
                <a:ln>
                  <a:solidFill>
                    <a:schemeClr val="bg1">
                      <a:alpha val="0"/>
                    </a:schemeClr>
                  </a:solidFill>
                </a:ln>
                <a:solidFill>
                  <a:srgbClr val="595959">
                    <a:alpha val="99000"/>
                  </a:srgbClr>
                </a:solidFill>
              </a:rPr>
              <a:t>Service</a:t>
            </a:r>
          </a:p>
          <a:p>
            <a:pPr marL="406400" indent="-406400" defTabSz="913788" fontAlgn="base">
              <a:lnSpc>
                <a:spcPct val="90000"/>
              </a:lnSpc>
              <a:spcAft>
                <a:spcPts val="1800"/>
              </a:spcAft>
              <a:buClr>
                <a:schemeClr val="accent1"/>
              </a:buClr>
              <a:buFont typeface="+mj-lt"/>
              <a:buAutoNum type="arabicPeriod"/>
            </a:pPr>
            <a:r>
              <a:rPr lang="en-US" sz="2800" dirty="0" smtClean="0">
                <a:ln>
                  <a:solidFill>
                    <a:schemeClr val="bg1">
                      <a:alpha val="0"/>
                    </a:schemeClr>
                  </a:solidFill>
                </a:ln>
                <a:solidFill>
                  <a:srgbClr val="595959">
                    <a:alpha val="99000"/>
                  </a:srgbClr>
                </a:solidFill>
              </a:rPr>
              <a:t>Authenticate </a:t>
            </a:r>
            <a:r>
              <a:rPr lang="en-US" sz="2800" dirty="0">
                <a:ln>
                  <a:solidFill>
                    <a:schemeClr val="bg1">
                      <a:alpha val="0"/>
                    </a:schemeClr>
                  </a:solidFill>
                </a:ln>
                <a:solidFill>
                  <a:srgbClr val="595959">
                    <a:alpha val="99000"/>
                  </a:srgbClr>
                </a:solidFill>
              </a:rPr>
              <a:t>&amp; </a:t>
            </a:r>
            <a:r>
              <a:rPr lang="en-US" sz="2800" dirty="0" smtClean="0">
                <a:ln>
                  <a:solidFill>
                    <a:schemeClr val="bg1">
                      <a:alpha val="0"/>
                    </a:schemeClr>
                  </a:solidFill>
                </a:ln>
                <a:solidFill>
                  <a:srgbClr val="595959">
                    <a:alpha val="99000"/>
                  </a:srgbClr>
                </a:solidFill>
              </a:rPr>
              <a:t/>
            </a:r>
            <a:br>
              <a:rPr lang="en-US" sz="2800" dirty="0" smtClean="0">
                <a:ln>
                  <a:solidFill>
                    <a:schemeClr val="bg1">
                      <a:alpha val="0"/>
                    </a:schemeClr>
                  </a:solidFill>
                </a:ln>
                <a:solidFill>
                  <a:srgbClr val="595959">
                    <a:alpha val="99000"/>
                  </a:srgbClr>
                </a:solidFill>
              </a:rPr>
            </a:br>
            <a:r>
              <a:rPr lang="en-US" sz="2800" dirty="0" smtClean="0">
                <a:ln>
                  <a:solidFill>
                    <a:schemeClr val="bg1">
                      <a:alpha val="0"/>
                    </a:schemeClr>
                  </a:solidFill>
                </a:ln>
                <a:solidFill>
                  <a:srgbClr val="595959">
                    <a:alpha val="99000"/>
                  </a:srgbClr>
                </a:solidFill>
              </a:rPr>
              <a:t>Push </a:t>
            </a:r>
            <a:r>
              <a:rPr lang="en-US" sz="2800" dirty="0">
                <a:ln>
                  <a:solidFill>
                    <a:schemeClr val="bg1">
                      <a:alpha val="0"/>
                    </a:schemeClr>
                  </a:solidFill>
                </a:ln>
                <a:solidFill>
                  <a:srgbClr val="595959">
                    <a:alpha val="99000"/>
                  </a:srgbClr>
                </a:solidFill>
              </a:rPr>
              <a:t>Notification</a:t>
            </a:r>
          </a:p>
        </p:txBody>
      </p:sp>
      <p:sp>
        <p:nvSpPr>
          <p:cNvPr id="6" name="Rounded Rectangle 22"/>
          <p:cNvSpPr/>
          <p:nvPr/>
        </p:nvSpPr>
        <p:spPr bwMode="auto">
          <a:xfrm>
            <a:off x="517525" y="1349829"/>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ts val="600"/>
              </a:spcBef>
              <a:spcAft>
                <a:spcPts val="600"/>
              </a:spcAft>
            </a:pPr>
            <a:r>
              <a:rPr lang="en-US" sz="2800" spc="-150" dirty="0">
                <a:solidFill>
                  <a:schemeClr val="bg2">
                    <a:lumMod val="50000"/>
                    <a:alpha val="99000"/>
                  </a:schemeClr>
                </a:solidFill>
                <a:latin typeface="Segoe UI Light" pitchFamily="34" charset="0"/>
              </a:rPr>
              <a:t>Windows  8</a:t>
            </a:r>
          </a:p>
        </p:txBody>
      </p:sp>
      <p:sp>
        <p:nvSpPr>
          <p:cNvPr id="7" name="Rounded Rectangle 20"/>
          <p:cNvSpPr/>
          <p:nvPr/>
        </p:nvSpPr>
        <p:spPr bwMode="auto">
          <a:xfrm>
            <a:off x="752392" y="4437132"/>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a:t>
            </a:r>
          </a:p>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Client Platform</a:t>
            </a:r>
          </a:p>
        </p:txBody>
      </p:sp>
      <p:sp>
        <p:nvSpPr>
          <p:cNvPr id="8"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Metro Style App</a:t>
            </a:r>
          </a:p>
        </p:txBody>
      </p:sp>
      <p:sp>
        <p:nvSpPr>
          <p:cNvPr id="10" name="Rounded Rectangle 21"/>
          <p:cNvSpPr/>
          <p:nvPr/>
        </p:nvSpPr>
        <p:spPr bwMode="auto">
          <a:xfrm>
            <a:off x="4352925"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13" name="Rounded Rectangle 18"/>
          <p:cNvSpPr/>
          <p:nvPr/>
        </p:nvSpPr>
        <p:spPr bwMode="auto">
          <a:xfrm>
            <a:off x="4352925" y="4407393"/>
            <a:ext cx="2103120" cy="210312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Windows Push </a:t>
            </a:r>
            <a:r>
              <a:rPr lang="en-US" sz="2000" spc="-5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 Service</a:t>
            </a:r>
            <a:endPar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grpSp>
        <p:nvGrpSpPr>
          <p:cNvPr id="29" name="Group 28"/>
          <p:cNvGrpSpPr/>
          <p:nvPr/>
        </p:nvGrpSpPr>
        <p:grpSpPr>
          <a:xfrm>
            <a:off x="1471220" y="3780867"/>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accent1">
                      <a:alpha val="99000"/>
                    </a:schemeClr>
                  </a:solidFill>
                </a:rPr>
                <a:t>(1)</a:t>
              </a:r>
            </a:p>
          </p:txBody>
        </p:sp>
      </p:grpSp>
      <p:grpSp>
        <p:nvGrpSpPr>
          <p:cNvPr id="30" name="Group 29"/>
          <p:cNvGrpSpPr/>
          <p:nvPr/>
        </p:nvGrpSpPr>
        <p:grpSpPr>
          <a:xfrm>
            <a:off x="2581191" y="2686782"/>
            <a:ext cx="1771733" cy="577290"/>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Rectangle 19"/>
            <p:cNvSpPr/>
            <p:nvPr/>
          </p:nvSpPr>
          <p:spPr bwMode="auto">
            <a:xfrm>
              <a:off x="3238527" y="2984768"/>
              <a:ext cx="475470"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1" name="Group 30"/>
          <p:cNvGrpSpPr/>
          <p:nvPr/>
        </p:nvGrpSpPr>
        <p:grpSpPr>
          <a:xfrm>
            <a:off x="5181571" y="3452949"/>
            <a:ext cx="765242" cy="954443"/>
            <a:chOff x="5341644" y="3559768"/>
            <a:chExt cx="765242"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8" name="Rectangle 27"/>
            <p:cNvSpPr/>
            <p:nvPr/>
          </p:nvSpPr>
          <p:spPr bwMode="auto">
            <a:xfrm>
              <a:off x="5629508" y="3711106"/>
              <a:ext cx="477378"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accent1">
                      <a:alpha val="99000"/>
                    </a:schemeClr>
                  </a:solidFill>
                </a:rPr>
                <a:t>(3)</a:t>
              </a:r>
            </a:p>
          </p:txBody>
        </p:sp>
      </p:grpSp>
      <p:grpSp>
        <p:nvGrpSpPr>
          <p:cNvPr id="32" name="Group 31"/>
          <p:cNvGrpSpPr/>
          <p:nvPr/>
        </p:nvGrpSpPr>
        <p:grpSpPr>
          <a:xfrm>
            <a:off x="2581192" y="4937164"/>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accent1">
                      <a:alpha val="99000"/>
                    </a:schemeClr>
                  </a:solidFill>
                </a:rPr>
                <a:t>(3)</a:t>
              </a:r>
            </a:p>
          </p:txBody>
        </p:sp>
      </p:grpSp>
      <p:sp>
        <p:nvSpPr>
          <p:cNvPr id="33" name="Freeform 7"/>
          <p:cNvSpPr>
            <a:spLocks/>
          </p:cNvSpPr>
          <p:nvPr/>
        </p:nvSpPr>
        <p:spPr bwMode="auto">
          <a:xfrm>
            <a:off x="4693723"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8"/>
          <p:cNvSpPr>
            <a:spLocks noEditPoints="1"/>
          </p:cNvSpPr>
          <p:nvPr/>
        </p:nvSpPr>
        <p:spPr bwMode="black">
          <a:xfrm>
            <a:off x="4962324"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35" name="Group 34"/>
          <p:cNvGrpSpPr/>
          <p:nvPr/>
        </p:nvGrpSpPr>
        <p:grpSpPr bwMode="black">
          <a:xfrm>
            <a:off x="1144704" y="2338437"/>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Freeform 6"/>
          <p:cNvSpPr>
            <a:spLocks noEditPoints="1"/>
          </p:cNvSpPr>
          <p:nvPr/>
        </p:nvSpPr>
        <p:spPr bwMode="auto">
          <a:xfrm>
            <a:off x="1276317" y="4698932"/>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67400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par>
                          <p:cTn id="27" fill="hold">
                            <p:stCondLst>
                              <p:cond delay="750"/>
                            </p:stCondLst>
                            <p:childTnLst>
                              <p:par>
                                <p:cTn id="28" presetID="10"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 Request a Channel URI</a:t>
            </a:r>
          </a:p>
        </p:txBody>
      </p:sp>
      <p:sp>
        <p:nvSpPr>
          <p:cNvPr id="4" name="TextBox 3"/>
          <p:cNvSpPr txBox="1"/>
          <p:nvPr/>
        </p:nvSpPr>
        <p:spPr>
          <a:xfrm>
            <a:off x="7079530" y="1435608"/>
            <a:ext cx="4588595" cy="3280249"/>
          </a:xfrm>
          <a:prstGeom prst="rect">
            <a:avLst/>
          </a:prstGeom>
          <a:noFill/>
        </p:spPr>
        <p:txBody>
          <a:bodyPr wrap="square" lIns="0" tIns="0" rIns="0" bIns="0" rtlCol="0">
            <a:noAutofit/>
          </a:bodyPr>
          <a:lstStyle/>
          <a:p>
            <a:pPr defTabSz="913788"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Each tile has a unique Channel </a:t>
            </a:r>
            <a:r>
              <a:rPr lang="en-US" sz="2800" dirty="0" smtClean="0">
                <a:ln>
                  <a:solidFill>
                    <a:schemeClr val="bg1">
                      <a:alpha val="0"/>
                    </a:schemeClr>
                  </a:solidFill>
                </a:ln>
                <a:solidFill>
                  <a:srgbClr val="595959">
                    <a:alpha val="99000"/>
                  </a:srgbClr>
                </a:solidFill>
              </a:rPr>
              <a:t>URI</a:t>
            </a:r>
            <a:endParaRPr lang="en-US" sz="2800" dirty="0">
              <a:ln>
                <a:solidFill>
                  <a:schemeClr val="bg1">
                    <a:alpha val="0"/>
                  </a:schemeClr>
                </a:solidFill>
              </a:ln>
              <a:solidFill>
                <a:srgbClr val="595959">
                  <a:alpha val="99000"/>
                </a:srgbClr>
              </a:solidFill>
            </a:endParaRPr>
          </a:p>
          <a:p>
            <a:pPr defTabSz="913788"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Requested by App on </a:t>
            </a:r>
            <a:r>
              <a:rPr lang="en-US" sz="2800" dirty="0" smtClean="0">
                <a:ln>
                  <a:solidFill>
                    <a:schemeClr val="bg1">
                      <a:alpha val="0"/>
                    </a:schemeClr>
                  </a:solidFill>
                </a:ln>
                <a:solidFill>
                  <a:srgbClr val="595959">
                    <a:alpha val="99000"/>
                  </a:srgbClr>
                </a:solidFill>
              </a:rPr>
              <a:t/>
            </a:r>
            <a:br>
              <a:rPr lang="en-US" sz="2800" dirty="0" smtClean="0">
                <a:ln>
                  <a:solidFill>
                    <a:schemeClr val="bg1">
                      <a:alpha val="0"/>
                    </a:schemeClr>
                  </a:solidFill>
                </a:ln>
                <a:solidFill>
                  <a:srgbClr val="595959">
                    <a:alpha val="99000"/>
                  </a:srgbClr>
                </a:solidFill>
              </a:rPr>
            </a:br>
            <a:r>
              <a:rPr lang="en-US" sz="2800" dirty="0" smtClean="0">
                <a:ln>
                  <a:solidFill>
                    <a:schemeClr val="bg1">
                      <a:alpha val="0"/>
                    </a:schemeClr>
                  </a:solidFill>
                </a:ln>
                <a:solidFill>
                  <a:srgbClr val="595959">
                    <a:alpha val="99000"/>
                  </a:srgbClr>
                </a:solidFill>
              </a:rPr>
              <a:t>each </a:t>
            </a:r>
            <a:r>
              <a:rPr lang="en-US" sz="2800" dirty="0">
                <a:ln>
                  <a:solidFill>
                    <a:schemeClr val="bg1">
                      <a:alpha val="0"/>
                    </a:schemeClr>
                  </a:solidFill>
                </a:ln>
                <a:solidFill>
                  <a:srgbClr val="595959">
                    <a:alpha val="99000"/>
                  </a:srgbClr>
                </a:solidFill>
              </a:rPr>
              <a:t>run. URI can </a:t>
            </a:r>
            <a:r>
              <a:rPr lang="en-US" sz="2800" dirty="0" smtClean="0">
                <a:ln>
                  <a:solidFill>
                    <a:schemeClr val="bg1">
                      <a:alpha val="0"/>
                    </a:schemeClr>
                  </a:solidFill>
                </a:ln>
                <a:solidFill>
                  <a:srgbClr val="595959">
                    <a:alpha val="99000"/>
                  </a:srgbClr>
                </a:solidFill>
              </a:rPr>
              <a:t>change</a:t>
            </a:r>
            <a:endParaRPr lang="en-US" sz="2800" dirty="0">
              <a:ln>
                <a:solidFill>
                  <a:schemeClr val="bg1">
                    <a:alpha val="0"/>
                  </a:schemeClr>
                </a:solidFill>
              </a:ln>
              <a:solidFill>
                <a:srgbClr val="595959">
                  <a:alpha val="99000"/>
                </a:srgbClr>
              </a:solidFill>
            </a:endParaRPr>
          </a:p>
          <a:p>
            <a:pPr defTabSz="913788"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Generated by WNS</a:t>
            </a:r>
          </a:p>
          <a:p>
            <a:pPr defTabSz="913788" fontAlgn="base">
              <a:lnSpc>
                <a:spcPct val="90000"/>
              </a:lnSpc>
              <a:spcAft>
                <a:spcPts val="1800"/>
              </a:spcAft>
              <a:buClr>
                <a:schemeClr val="accent2"/>
              </a:buClr>
            </a:pPr>
            <a:r>
              <a:rPr lang="en-US" sz="2800" dirty="0">
                <a:ln>
                  <a:solidFill>
                    <a:schemeClr val="bg1">
                      <a:alpha val="0"/>
                    </a:schemeClr>
                  </a:solidFill>
                </a:ln>
                <a:solidFill>
                  <a:srgbClr val="595959">
                    <a:alpha val="99000"/>
                  </a:srgbClr>
                </a:solidFill>
              </a:rPr>
              <a:t>Opaque to the </a:t>
            </a:r>
            <a:r>
              <a:rPr lang="en-US" sz="2800" dirty="0" smtClean="0">
                <a:ln>
                  <a:solidFill>
                    <a:schemeClr val="bg1">
                      <a:alpha val="0"/>
                    </a:schemeClr>
                  </a:solidFill>
                </a:ln>
                <a:solidFill>
                  <a:srgbClr val="595959">
                    <a:alpha val="99000"/>
                  </a:srgbClr>
                </a:solidFill>
              </a:rPr>
              <a:t>app</a:t>
            </a:r>
            <a:endParaRPr lang="en-US" sz="2800" dirty="0">
              <a:ln>
                <a:solidFill>
                  <a:schemeClr val="bg1">
                    <a:alpha val="0"/>
                  </a:schemeClr>
                </a:solidFill>
              </a:ln>
              <a:solidFill>
                <a:srgbClr val="595959">
                  <a:alpha val="99000"/>
                </a:srgbClr>
              </a:solidFill>
            </a:endParaRPr>
          </a:p>
        </p:txBody>
      </p:sp>
      <p:sp>
        <p:nvSpPr>
          <p:cNvPr id="23" name="Rectangle 22"/>
          <p:cNvSpPr/>
          <p:nvPr/>
        </p:nvSpPr>
        <p:spPr bwMode="auto">
          <a:xfrm>
            <a:off x="174171" y="6268028"/>
            <a:ext cx="2862943"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4" name="Rounded Rectangle 22"/>
          <p:cNvSpPr/>
          <p:nvPr/>
        </p:nvSpPr>
        <p:spPr bwMode="auto">
          <a:xfrm>
            <a:off x="517525" y="1349829"/>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ts val="600"/>
              </a:spcBef>
              <a:spcAft>
                <a:spcPts val="600"/>
              </a:spcAft>
            </a:pPr>
            <a:r>
              <a:rPr lang="en-US" sz="2800" spc="-150" dirty="0">
                <a:solidFill>
                  <a:schemeClr val="bg2">
                    <a:lumMod val="50000"/>
                    <a:alpha val="99000"/>
                  </a:schemeClr>
                </a:solidFill>
                <a:latin typeface="Segoe UI Light" pitchFamily="34" charset="0"/>
              </a:rPr>
              <a:t>Windows  8</a:t>
            </a:r>
          </a:p>
        </p:txBody>
      </p:sp>
      <p:sp>
        <p:nvSpPr>
          <p:cNvPr id="29" name="Rounded Rectangle 20"/>
          <p:cNvSpPr/>
          <p:nvPr/>
        </p:nvSpPr>
        <p:spPr bwMode="auto">
          <a:xfrm>
            <a:off x="752392" y="4437132"/>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a:t>
            </a:r>
          </a:p>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Client Platform</a:t>
            </a:r>
          </a:p>
        </p:txBody>
      </p:sp>
      <p:sp>
        <p:nvSpPr>
          <p:cNvPr id="30"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Metro Style App</a:t>
            </a:r>
          </a:p>
        </p:txBody>
      </p:sp>
      <p:sp>
        <p:nvSpPr>
          <p:cNvPr id="31" name="Rounded Rectangle 21"/>
          <p:cNvSpPr/>
          <p:nvPr/>
        </p:nvSpPr>
        <p:spPr bwMode="auto">
          <a:xfrm>
            <a:off x="4352925"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4572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Cloud Service</a:t>
            </a:r>
          </a:p>
        </p:txBody>
      </p:sp>
      <p:sp>
        <p:nvSpPr>
          <p:cNvPr id="32" name="Rounded Rectangle 18"/>
          <p:cNvSpPr/>
          <p:nvPr/>
        </p:nvSpPr>
        <p:spPr bwMode="auto">
          <a:xfrm>
            <a:off x="4352925" y="4407393"/>
            <a:ext cx="2103120" cy="210312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45720" bIns="91440" numCol="1" rtlCol="0" anchor="b" anchorCtr="0" compatLnSpc="1">
            <a:prstTxWarp prst="textNoShape">
              <a:avLst/>
            </a:prstTxWarp>
          </a:bodyPr>
          <a:lstStyle/>
          <a:p>
            <a:pPr defTabSz="1218936" fontAlgn="base">
              <a:lnSpc>
                <a:spcPct val="90000"/>
              </a:lnSpc>
              <a:spcBef>
                <a:spcPct val="0"/>
              </a:spcBef>
              <a:spcAft>
                <a:spcPct val="0"/>
              </a:spcAft>
            </a:pPr>
            <a:r>
              <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Windows Push </a:t>
            </a:r>
            <a:r>
              <a:rPr lang="en-US" sz="2000" spc="-5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Notification Service</a:t>
            </a:r>
            <a:endParaRPr lang="en-US" sz="2000" spc="-5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grpSp>
        <p:nvGrpSpPr>
          <p:cNvPr id="33" name="Group 32"/>
          <p:cNvGrpSpPr/>
          <p:nvPr/>
        </p:nvGrpSpPr>
        <p:grpSpPr>
          <a:xfrm>
            <a:off x="1471220" y="3780867"/>
            <a:ext cx="782123" cy="656265"/>
            <a:chOff x="1471220" y="3430995"/>
            <a:chExt cx="782123" cy="1366013"/>
          </a:xfrm>
        </p:grpSpPr>
        <p:sp>
          <p:nvSpPr>
            <p:cNvPr id="34" name="Up-Down Arrow 33"/>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5" name="Rectangle 34"/>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accent1">
                      <a:alpha val="99000"/>
                    </a:schemeClr>
                  </a:solidFill>
                </a:rPr>
                <a:t>(1)</a:t>
              </a:r>
            </a:p>
          </p:txBody>
        </p:sp>
      </p:grpSp>
      <p:grpSp>
        <p:nvGrpSpPr>
          <p:cNvPr id="36" name="Group 35"/>
          <p:cNvGrpSpPr/>
          <p:nvPr/>
        </p:nvGrpSpPr>
        <p:grpSpPr>
          <a:xfrm>
            <a:off x="2581191" y="2686782"/>
            <a:ext cx="1771733" cy="577290"/>
            <a:chOff x="2581191" y="2686782"/>
            <a:chExt cx="1771733" cy="577290"/>
          </a:xfrm>
        </p:grpSpPr>
        <p:sp>
          <p:nvSpPr>
            <p:cNvPr id="37" name="Up-Down Arrow 36"/>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8" name="Rectangle 37"/>
            <p:cNvSpPr/>
            <p:nvPr/>
          </p:nvSpPr>
          <p:spPr bwMode="auto">
            <a:xfrm>
              <a:off x="3238527" y="2984768"/>
              <a:ext cx="475470"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9" name="Group 38"/>
          <p:cNvGrpSpPr/>
          <p:nvPr/>
        </p:nvGrpSpPr>
        <p:grpSpPr>
          <a:xfrm>
            <a:off x="5181571" y="3452949"/>
            <a:ext cx="765242" cy="954443"/>
            <a:chOff x="5341644" y="3559768"/>
            <a:chExt cx="765242" cy="703848"/>
          </a:xfrm>
        </p:grpSpPr>
        <p:sp>
          <p:nvSpPr>
            <p:cNvPr id="40" name="Down Arrow 39"/>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1" name="Rectangle 40"/>
            <p:cNvSpPr/>
            <p:nvPr/>
          </p:nvSpPr>
          <p:spPr bwMode="auto">
            <a:xfrm>
              <a:off x="5629508" y="3711106"/>
              <a:ext cx="477378"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accent1">
                      <a:alpha val="99000"/>
                    </a:schemeClr>
                  </a:solidFill>
                </a:rPr>
                <a:t>(3)</a:t>
              </a:r>
            </a:p>
          </p:txBody>
        </p:sp>
      </p:grpSp>
      <p:grpSp>
        <p:nvGrpSpPr>
          <p:cNvPr id="42" name="Group 41"/>
          <p:cNvGrpSpPr/>
          <p:nvPr/>
        </p:nvGrpSpPr>
        <p:grpSpPr>
          <a:xfrm>
            <a:off x="2581192" y="4937164"/>
            <a:ext cx="1771732" cy="603743"/>
            <a:chOff x="2581276" y="4937164"/>
            <a:chExt cx="1762119" cy="603743"/>
          </a:xfrm>
        </p:grpSpPr>
        <p:sp>
          <p:nvSpPr>
            <p:cNvPr id="43" name="Down Arrow 42"/>
            <p:cNvSpPr/>
            <p:nvPr/>
          </p:nvSpPr>
          <p:spPr bwMode="auto">
            <a:xfrm rot="5400000">
              <a:off x="3267079" y="4464591"/>
              <a:ext cx="390513" cy="1762119"/>
            </a:xfrm>
            <a:prstGeom prst="downArrow">
              <a:avLst>
                <a:gd name="adj1" fmla="val 50000"/>
                <a:gd name="adj2" fmla="val 58537"/>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4" name="Rectangle 43"/>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accent1">
                      <a:alpha val="99000"/>
                    </a:schemeClr>
                  </a:solidFill>
                </a:rPr>
                <a:t>(3)</a:t>
              </a:r>
            </a:p>
          </p:txBody>
        </p:sp>
      </p:grpSp>
      <p:sp>
        <p:nvSpPr>
          <p:cNvPr id="45" name="Freeform 7"/>
          <p:cNvSpPr>
            <a:spLocks/>
          </p:cNvSpPr>
          <p:nvPr/>
        </p:nvSpPr>
        <p:spPr bwMode="auto">
          <a:xfrm>
            <a:off x="4693723"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8"/>
          <p:cNvSpPr>
            <a:spLocks noEditPoints="1"/>
          </p:cNvSpPr>
          <p:nvPr/>
        </p:nvSpPr>
        <p:spPr bwMode="black">
          <a:xfrm>
            <a:off x="4962324"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47" name="Group 46"/>
          <p:cNvGrpSpPr/>
          <p:nvPr/>
        </p:nvGrpSpPr>
        <p:grpSpPr bwMode="black">
          <a:xfrm>
            <a:off x="1144704" y="2338437"/>
            <a:ext cx="1044176" cy="849483"/>
            <a:chOff x="5184775" y="225425"/>
            <a:chExt cx="1500188" cy="1220788"/>
          </a:xfrm>
          <a:solidFill>
            <a:srgbClr val="FFFFFF"/>
          </a:solidFill>
        </p:grpSpPr>
        <p:sp>
          <p:nvSpPr>
            <p:cNvPr id="4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Freeform 6"/>
          <p:cNvSpPr>
            <a:spLocks noEditPoints="1"/>
          </p:cNvSpPr>
          <p:nvPr/>
        </p:nvSpPr>
        <p:spPr bwMode="auto">
          <a:xfrm>
            <a:off x="1276317" y="4698932"/>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5216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750"/>
                                        <p:tgtEl>
                                          <p:spTgt spid="36"/>
                                        </p:tgtEl>
                                      </p:cBhvr>
                                    </p:animEffect>
                                    <p:set>
                                      <p:cBhvr>
                                        <p:cTn id="7" dur="1" fill="hold">
                                          <p:stCondLst>
                                            <p:cond delay="749"/>
                                          </p:stCondLst>
                                        </p:cTn>
                                        <p:tgtEl>
                                          <p:spTgt spid="3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750"/>
                                        <p:tgtEl>
                                          <p:spTgt spid="39"/>
                                        </p:tgtEl>
                                      </p:cBhvr>
                                    </p:animEffect>
                                    <p:set>
                                      <p:cBhvr>
                                        <p:cTn id="10" dur="1" fill="hold">
                                          <p:stCondLst>
                                            <p:cond delay="749"/>
                                          </p:stCondLst>
                                        </p:cTn>
                                        <p:tgtEl>
                                          <p:spTgt spid="3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750"/>
                                        <p:tgtEl>
                                          <p:spTgt spid="42"/>
                                        </p:tgtEl>
                                      </p:cBhvr>
                                    </p:animEffect>
                                    <p:set>
                                      <p:cBhvr>
                                        <p:cTn id="13" dur="1" fill="hold">
                                          <p:stCondLst>
                                            <p:cond delay="74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Request Channel URI</a:t>
            </a:r>
          </a:p>
        </p:txBody>
      </p:sp>
      <p:sp>
        <p:nvSpPr>
          <p:cNvPr id="3" name="Content Placeholder 2"/>
          <p:cNvSpPr>
            <a:spLocks noGrp="1"/>
          </p:cNvSpPr>
          <p:nvPr>
            <p:ph sz="quarter" idx="10"/>
          </p:nvPr>
        </p:nvSpPr>
        <p:spPr>
          <a:xfrm>
            <a:off x="516572" y="1690688"/>
            <a:ext cx="11155680" cy="1169551"/>
          </a:xfrm>
        </p:spPr>
        <p:txBody>
          <a:bodyPr/>
          <a:lstStyle/>
          <a:p>
            <a:r>
              <a:rPr lang="en-US" sz="2200" dirty="0" err="1">
                <a:solidFill>
                  <a:schemeClr val="accent2"/>
                </a:solidFill>
              </a:rPr>
              <a:t>var</a:t>
            </a:r>
            <a:r>
              <a:rPr lang="en-US" sz="2200" dirty="0"/>
              <a:t> push = </a:t>
            </a:r>
            <a:r>
              <a:rPr lang="en-US" sz="2200" dirty="0" err="1"/>
              <a:t>Windows.Networking.PushNotifications</a:t>
            </a:r>
            <a:r>
              <a:rPr lang="en-US" sz="2200" dirty="0"/>
              <a:t>;</a:t>
            </a:r>
          </a:p>
          <a:p>
            <a:r>
              <a:rPr lang="en-US" sz="2200" dirty="0" err="1">
                <a:solidFill>
                  <a:schemeClr val="accent2"/>
                </a:solidFill>
              </a:rPr>
              <a:t>var</a:t>
            </a:r>
            <a:r>
              <a:rPr lang="en-US" sz="2200" dirty="0"/>
              <a:t> promise = </a:t>
            </a:r>
            <a:r>
              <a:rPr lang="en-US" sz="2200" dirty="0" err="1" smtClean="0"/>
              <a:t>push.PushNotificationChannelManager</a:t>
            </a:r>
            <a:endParaRPr lang="en-US" sz="2200" dirty="0" smtClean="0"/>
          </a:p>
          <a:p>
            <a:pPr marL="2805113"/>
            <a:r>
              <a:rPr lang="en-US" sz="2200" dirty="0" smtClean="0"/>
              <a:t>.</a:t>
            </a:r>
            <a:r>
              <a:rPr lang="en-US" sz="2200" dirty="0" err="1" smtClean="0"/>
              <a:t>createPushNotificationChannelForApplicationAsync</a:t>
            </a:r>
            <a:r>
              <a:rPr lang="en-US" sz="2200" dirty="0"/>
              <a:t>();</a:t>
            </a:r>
          </a:p>
        </p:txBody>
      </p:sp>
      <p:sp>
        <p:nvSpPr>
          <p:cNvPr id="4" name="Content Placeholder 2"/>
          <p:cNvSpPr txBox="1">
            <a:spLocks/>
          </p:cNvSpPr>
          <p:nvPr/>
        </p:nvSpPr>
        <p:spPr>
          <a:xfrm>
            <a:off x="516572" y="4113014"/>
            <a:ext cx="11155680" cy="2000548"/>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err="1"/>
              <a:t>promise.then</a:t>
            </a:r>
            <a:r>
              <a:rPr lang="en-US" sz="2200" dirty="0"/>
              <a:t>(function (</a:t>
            </a:r>
            <a:r>
              <a:rPr lang="en-US" sz="2200" dirty="0" err="1"/>
              <a:t>ch</a:t>
            </a:r>
            <a:r>
              <a:rPr lang="en-US" sz="2200" dirty="0"/>
              <a:t>) </a:t>
            </a:r>
            <a:r>
              <a:rPr lang="en-US" sz="2200" dirty="0" smtClean="0"/>
              <a:t>{</a:t>
            </a:r>
          </a:p>
          <a:p>
            <a:pPr marL="465138"/>
            <a:r>
              <a:rPr lang="en-US" sz="2200" dirty="0" err="1" smtClean="0"/>
              <a:t>var</a:t>
            </a:r>
            <a:r>
              <a:rPr lang="en-US" sz="2200" dirty="0" smtClean="0"/>
              <a:t> </a:t>
            </a:r>
            <a:r>
              <a:rPr lang="en-US" sz="2200" dirty="0" err="1"/>
              <a:t>uri</a:t>
            </a:r>
            <a:r>
              <a:rPr lang="en-US" sz="2200" dirty="0"/>
              <a:t> = </a:t>
            </a:r>
            <a:r>
              <a:rPr lang="en-US" sz="2200" dirty="0" err="1" smtClean="0"/>
              <a:t>ch.uri</a:t>
            </a:r>
            <a:r>
              <a:rPr lang="en-US" sz="2200" dirty="0" smtClean="0"/>
              <a:t>;</a:t>
            </a:r>
          </a:p>
          <a:p>
            <a:pPr marL="465138"/>
            <a:r>
              <a:rPr lang="en-US" sz="2200" dirty="0" err="1" smtClean="0"/>
              <a:t>var</a:t>
            </a:r>
            <a:r>
              <a:rPr lang="en-US" sz="2200" dirty="0" smtClean="0"/>
              <a:t> </a:t>
            </a:r>
            <a:r>
              <a:rPr lang="en-US" sz="2200" dirty="0"/>
              <a:t>expiry = </a:t>
            </a:r>
            <a:r>
              <a:rPr lang="en-US" sz="2200" dirty="0" err="1"/>
              <a:t>ch.expirationTime</a:t>
            </a:r>
            <a:r>
              <a:rPr lang="en-US" sz="2200" dirty="0" smtClean="0"/>
              <a:t>;</a:t>
            </a:r>
          </a:p>
          <a:p>
            <a:pPr marL="465138"/>
            <a:r>
              <a:rPr lang="en-US" sz="2200" dirty="0" err="1" smtClean="0"/>
              <a:t>updateChannelUri</a:t>
            </a:r>
            <a:r>
              <a:rPr lang="en-US" sz="2200" dirty="0" smtClean="0"/>
              <a:t>(</a:t>
            </a:r>
            <a:r>
              <a:rPr lang="en-US" sz="2200" dirty="0" err="1" smtClean="0"/>
              <a:t>uri</a:t>
            </a:r>
            <a:r>
              <a:rPr lang="en-US" sz="2200" dirty="0"/>
              <a:t>, expiry);</a:t>
            </a:r>
          </a:p>
          <a:p>
            <a:r>
              <a:rPr lang="en-US" sz="2200" dirty="0"/>
              <a:t>});	</a:t>
            </a:r>
          </a:p>
        </p:txBody>
      </p:sp>
      <p:sp>
        <p:nvSpPr>
          <p:cNvPr id="5" name="Rectangle 4"/>
          <p:cNvSpPr/>
          <p:nvPr/>
        </p:nvSpPr>
        <p:spPr bwMode="auto">
          <a:xfrm>
            <a:off x="2191403" y="3202902"/>
            <a:ext cx="7806018" cy="606741"/>
          </a:xfrm>
          <a:prstGeom prst="rect">
            <a:avLst/>
          </a:prstGeom>
          <a:solidFill>
            <a:schemeClr val="bg2"/>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1218936" fontAlgn="base">
              <a:spcBef>
                <a:spcPct val="0"/>
              </a:spcBef>
              <a:spcAft>
                <a:spcPct val="0"/>
              </a:spcAft>
            </a:pPr>
            <a:r>
              <a:rPr lang="nn-NO" sz="2200" dirty="0">
                <a:ln>
                  <a:solidFill>
                    <a:schemeClr val="bg1">
                      <a:alpha val="0"/>
                    </a:schemeClr>
                  </a:solidFill>
                </a:ln>
                <a:solidFill>
                  <a:schemeClr val="bg1">
                    <a:alpha val="99000"/>
                  </a:schemeClr>
                </a:solidFill>
                <a:ea typeface="Segoe UI" pitchFamily="34" charset="0"/>
                <a:cs typeface="Segoe UI" pitchFamily="34" charset="0"/>
                <a:hlinkClick r:id="rId2"/>
              </a:rPr>
              <a:t>https://db3.notify.windows.com/?</a:t>
            </a:r>
            <a:r>
              <a:rPr lang="nn-NO" sz="2200" dirty="0" smtClean="0">
                <a:ln>
                  <a:solidFill>
                    <a:schemeClr val="bg1">
                      <a:alpha val="0"/>
                    </a:schemeClr>
                  </a:solidFill>
                </a:ln>
                <a:solidFill>
                  <a:schemeClr val="bg1">
                    <a:alpha val="99000"/>
                  </a:schemeClr>
                </a:solidFill>
                <a:ea typeface="Segoe UI" pitchFamily="34" charset="0"/>
                <a:cs typeface="Segoe UI" pitchFamily="34" charset="0"/>
                <a:hlinkClick r:id="rId2"/>
              </a:rPr>
              <a:t>token=AQI8iP%2OtQE%3d</a:t>
            </a:r>
            <a:r>
              <a:rPr lang="nn-NO" sz="2200" dirty="0" smtClean="0">
                <a:ln>
                  <a:solidFill>
                    <a:schemeClr val="bg1">
                      <a:alpha val="0"/>
                    </a:schemeClr>
                  </a:solidFill>
                </a:ln>
                <a:solidFill>
                  <a:schemeClr val="bg1">
                    <a:alpha val="99000"/>
                  </a:schemeClr>
                </a:solidFill>
                <a:ea typeface="Segoe UI" pitchFamily="34" charset="0"/>
                <a:cs typeface="Segoe UI" pitchFamily="34" charset="0"/>
              </a:rPr>
              <a:t>  </a:t>
            </a:r>
            <a:endParaRPr lang="en-US" sz="2200" dirty="0">
              <a:ln>
                <a:solidFill>
                  <a:schemeClr val="bg1">
                    <a:alpha val="0"/>
                  </a:schemeClr>
                </a:solidFill>
              </a:ln>
              <a:solidFill>
                <a:schemeClr val="bg1">
                  <a:alpha val="99000"/>
                </a:schemeClr>
              </a:solidFill>
              <a:ea typeface="Segoe UI" pitchFamily="34" charset="0"/>
              <a:cs typeface="Segoe UI" pitchFamily="34" charset="0"/>
            </a:endParaRPr>
          </a:p>
        </p:txBody>
      </p:sp>
    </p:spTree>
    <p:extLst>
      <p:ext uri="{BB962C8B-B14F-4D97-AF65-F5344CB8AC3E}">
        <p14:creationId xmlns:p14="http://schemas.microsoft.com/office/powerpoint/2010/main" val="3229856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ts val="200"/>
          </a:spcBef>
          <a:spcAft>
            <a:spcPct val="0"/>
          </a:spcAft>
          <a:defRPr sz="2800" dirty="0" smtClean="0">
            <a:ln>
              <a:solidFill>
                <a:schemeClr val="bg1">
                  <a:alpha val="0"/>
                </a:schemeClr>
              </a:solidFill>
            </a:ln>
            <a:solidFill>
              <a:schemeClr val="bg1"/>
            </a:soli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891</TotalTime>
  <Words>796</Words>
  <Application>Microsoft Office PowerPoint</Application>
  <PresentationFormat>Custom</PresentationFormat>
  <Paragraphs>211</Paragraphs>
  <Slides>31</Slides>
  <Notes>6</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31</vt:i4>
      </vt:variant>
    </vt:vector>
  </HeadingPairs>
  <TitlesOfParts>
    <vt:vector size="39" baseType="lpstr">
      <vt:lpstr>Arial</vt:lpstr>
      <vt:lpstr>Segoe UI Light</vt:lpstr>
      <vt:lpstr>Segoe UI</vt:lpstr>
      <vt:lpstr>Consolas</vt:lpstr>
      <vt:lpstr>MS1444_Windows Azure Template 16x9_r08b</vt:lpstr>
      <vt:lpstr>White with Consolas font for code slides</vt:lpstr>
      <vt:lpstr>1_White with Consolas font for code slides</vt:lpstr>
      <vt:lpstr>think-cell Slide</vt:lpstr>
      <vt:lpstr>Delivering Notifications With Windows Azure</vt:lpstr>
      <vt:lpstr>Agenda</vt:lpstr>
      <vt:lpstr>Live Tiles on Start</vt:lpstr>
      <vt:lpstr>PowerPoint Presentation</vt:lpstr>
      <vt:lpstr>PowerPoint Presentation</vt:lpstr>
      <vt:lpstr>PowerPoint Presentation</vt:lpstr>
      <vt:lpstr>Push Notification Overview</vt:lpstr>
      <vt:lpstr>1. Request a Channel URI</vt:lpstr>
      <vt:lpstr>1. Request Channel URI</vt:lpstr>
      <vt:lpstr>2. Register with Your Cloud Service </vt:lpstr>
      <vt:lpstr>2. Register with Your Cloud Service</vt:lpstr>
      <vt:lpstr>3. Authenticate &amp; Send Notification</vt:lpstr>
      <vt:lpstr>3. Register Your App</vt:lpstr>
      <vt:lpstr>3. Authentication HTTP Request</vt:lpstr>
      <vt:lpstr>3. Authentication HTTP Response</vt:lpstr>
      <vt:lpstr>3. Push Notification HTTP Request</vt:lpstr>
      <vt:lpstr>3. Push Notification HTTP Response</vt:lpstr>
      <vt:lpstr>Windows Push Notification Recipe</vt:lpstr>
      <vt:lpstr>Authentication Code</vt:lpstr>
      <vt:lpstr>Push Notification Code</vt:lpstr>
      <vt:lpstr>Building a Cloud Service with Window Azure</vt:lpstr>
      <vt:lpstr>Windows Azure Toolkit for Windows 8</vt:lpstr>
      <vt:lpstr>PowerPoint Presentation</vt:lpstr>
      <vt:lpstr>Windows Azure Services</vt:lpstr>
      <vt:lpstr>PowerPoint Presentation</vt:lpstr>
      <vt:lpstr>Session Recap</vt:lpstr>
      <vt:lpstr>Resources</vt:lpstr>
      <vt:lpstr>Sessions</vt:lpstr>
      <vt:lpstr>Feedback</vt:lpstr>
      <vt:lpstr>PowerPoint Presentation</vt:lpstr>
      <vt:lpstr>PowerPoint Presentation</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Delivering Notifcations with Windows Azure</dc:title>
  <dc:subject>&lt;Event Name Here&gt;</dc:subject>
  <dc:creator>CB-012</dc:creator>
  <dc:description>Template: Greg Flowers, Artitudes Design
Formatting:
Event Date:
Event Location:
Audience Type:</dc:description>
  <cp:lastModifiedBy>Kate</cp:lastModifiedBy>
  <cp:revision>107</cp:revision>
  <dcterms:created xsi:type="dcterms:W3CDTF">2011-12-07T03:47:39Z</dcterms:created>
  <dcterms:modified xsi:type="dcterms:W3CDTF">2011-12-10T22:22:04Z</dcterms:modified>
</cp:coreProperties>
</file>