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6" r:id="rId4"/>
    <p:sldMasterId id="2147483784" r:id="rId5"/>
  </p:sldMasterIdLst>
  <p:notesMasterIdLst>
    <p:notesMasterId r:id="rId29"/>
  </p:notesMasterIdLst>
  <p:handoutMasterIdLst>
    <p:handoutMasterId r:id="rId30"/>
  </p:handoutMasterIdLst>
  <p:sldIdLst>
    <p:sldId id="349" r:id="rId6"/>
    <p:sldId id="350" r:id="rId7"/>
    <p:sldId id="351" r:id="rId8"/>
    <p:sldId id="352" r:id="rId9"/>
    <p:sldId id="353" r:id="rId10"/>
    <p:sldId id="306" r:id="rId11"/>
    <p:sldId id="354" r:id="rId12"/>
    <p:sldId id="355" r:id="rId13"/>
    <p:sldId id="356" r:id="rId14"/>
    <p:sldId id="357" r:id="rId15"/>
    <p:sldId id="327" r:id="rId16"/>
    <p:sldId id="358" r:id="rId17"/>
    <p:sldId id="359" r:id="rId18"/>
    <p:sldId id="360" r:id="rId19"/>
    <p:sldId id="307" r:id="rId20"/>
    <p:sldId id="361" r:id="rId21"/>
    <p:sldId id="337" r:id="rId22"/>
    <p:sldId id="362" r:id="rId23"/>
    <p:sldId id="364" r:id="rId24"/>
    <p:sldId id="365" r:id="rId25"/>
    <p:sldId id="323" r:id="rId26"/>
    <p:sldId id="260" r:id="rId27"/>
    <p:sldId id="363" r:id="rId28"/>
  </p:sldIdLst>
  <p:sldSz cx="12188825" cy="6858000"/>
  <p:notesSz cx="6858000" cy="9144000"/>
  <p:embeddedFontLst>
    <p:embeddedFont>
      <p:font typeface="Segoe" pitchFamily="34" charset="0"/>
      <p:regular r:id="rId31"/>
      <p:bold r:id="rId32"/>
      <p:italic r:id="rId33"/>
      <p:boldItalic r:id="rId34"/>
    </p:embeddedFont>
    <p:embeddedFont>
      <p:font typeface="Calibri" pitchFamily="34" charset="0"/>
      <p:regular r:id="rId35"/>
      <p:bold r:id="rId36"/>
      <p:italic r:id="rId37"/>
      <p:boldItalic r:id="rId38"/>
    </p:embeddedFont>
    <p:embeddedFont>
      <p:font typeface="Segoe UI Semibold" pitchFamily="34" charset="0"/>
      <p:bold r:id="rId39"/>
    </p:embeddedFont>
    <p:embeddedFont>
      <p:font typeface="Segoe UI Light" pitchFamily="34" charset="0"/>
      <p:regular r:id="rId40"/>
    </p:embeddedFont>
    <p:embeddedFont>
      <p:font typeface="Segoe UI" pitchFamily="34" charset="0"/>
      <p:regular r:id="rId41"/>
      <p:bold r:id="rId42"/>
      <p:italic r:id="rId43"/>
      <p:boldItalic r:id="rId44"/>
    </p:embeddedFont>
    <p:embeddedFont>
      <p:font typeface="Consolas" pitchFamily="49" charset="0"/>
      <p:regular r:id="rId45"/>
      <p:bold r:id="rId46"/>
      <p:italic r:id="rId47"/>
      <p:boldItalic r:id="rId48"/>
    </p:embeddedFont>
  </p:embeddedFont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CC35A5-E9E9-4218-A60A-65688FE4877D}">
          <p14:sldIdLst>
            <p14:sldId id="349"/>
            <p14:sldId id="350"/>
            <p14:sldId id="351"/>
            <p14:sldId id="352"/>
            <p14:sldId id="353"/>
            <p14:sldId id="306"/>
          </p14:sldIdLst>
        </p14:section>
        <p14:section name="WA Compute Concepts" id="{20C55072-2847-408D-972B-5A2D6732FCE8}">
          <p14:sldIdLst>
            <p14:sldId id="354"/>
            <p14:sldId id="355"/>
            <p14:sldId id="356"/>
            <p14:sldId id="357"/>
            <p14:sldId id="327"/>
            <p14:sldId id="358"/>
            <p14:sldId id="359"/>
            <p14:sldId id="360"/>
            <p14:sldId id="307"/>
            <p14:sldId id="361"/>
            <p14:sldId id="337"/>
            <p14:sldId id="362"/>
          </p14:sldIdLst>
        </p14:section>
        <p14:section name="Additional Services" id="{1F0CD01E-36E0-4174-932E-F2FFD0ECC0BE}">
          <p14:sldIdLst>
            <p14:sldId id="364"/>
            <p14:sldId id="365"/>
          </p14:sldIdLst>
        </p14:section>
        <p14:section name="Closing" id="{83DC9351-C0DD-430E-A7E1-4608C5679BA5}">
          <p14:sldIdLst>
            <p14:sldId id="323"/>
            <p14:sldId id="260"/>
            <p14:sldId id="3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4C8"/>
    <a:srgbClr val="00A4DE"/>
    <a:srgbClr val="B8D4DE"/>
    <a:srgbClr val="AFEAFF"/>
    <a:srgbClr val="6D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57" autoAdjust="0"/>
    <p:restoredTop sz="80050" autoAdjust="0"/>
  </p:normalViewPr>
  <p:slideViewPr>
    <p:cSldViewPr snapToGrid="0">
      <p:cViewPr varScale="1">
        <p:scale>
          <a:sx n="109" d="100"/>
          <a:sy n="109" d="100"/>
        </p:scale>
        <p:origin x="-258" y="-84"/>
      </p:cViewPr>
      <p:guideLst>
        <p:guide orient="horz" pos="2160"/>
        <p:guide orient="horz" pos="144"/>
        <p:guide orient="horz" pos="4176"/>
        <p:guide orient="horz" pos="909"/>
        <p:guide orient="horz" pos="1200"/>
        <p:guide orient="horz" pos="1488"/>
        <p:guide pos="3839"/>
        <p:guide pos="326"/>
        <p:guide pos="615"/>
        <p:guide pos="1191"/>
        <p:guide pos="1998"/>
        <p:guide pos="7065"/>
        <p:guide pos="7353"/>
      </p:guideLst>
    </p:cSldViewPr>
  </p:slideViewPr>
  <p:notesTextViewPr>
    <p:cViewPr>
      <p:scale>
        <a:sx n="1" d="1"/>
        <a:sy n="1" d="1"/>
      </p:scale>
      <p:origin x="0" y="0"/>
    </p:cViewPr>
  </p:notesTextViewPr>
  <p:sorterViewPr>
    <p:cViewPr>
      <p:scale>
        <a:sx n="30" d="100"/>
        <a:sy n="3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41"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6.fntdata"/><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3.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Getting Started With Windows Azure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05AA61-4EAA-4D0D-9504-F071C95CFD19}" type="datetimeFigureOut">
              <a:rPr lang="en-US" smtClean="0"/>
              <a:t>12/2/2011</a:t>
            </a:fld>
            <a:endParaRPr lang="en-US"/>
          </a:p>
        </p:txBody>
      </p:sp>
      <p:sp>
        <p:nvSpPr>
          <p:cNvPr id="4" name="Footer Placeholder 3"/>
          <p:cNvSpPr>
            <a:spLocks noGrp="1"/>
          </p:cNvSpPr>
          <p:nvPr>
            <p:ph type="ftr" sz="quarter" idx="2"/>
          </p:nvPr>
        </p:nvSpPr>
        <p:spPr>
          <a:xfrm>
            <a:off x="0" y="8685213"/>
            <a:ext cx="6365174" cy="457200"/>
          </a:xfrm>
          <a:prstGeom prst="rect">
            <a:avLst/>
          </a:prstGeom>
        </p:spPr>
        <p:txBody>
          <a:bodyPr vert="horz" lIns="91440" tIns="45720" rIns="91440" bIns="45720" rtlCol="0" anchor="b"/>
          <a:lstStyle>
            <a:lvl1pPr algn="l">
              <a:defRPr sz="1200"/>
            </a:lvl1pPr>
          </a:lstStyle>
          <a:p>
            <a:r>
              <a:rPr lang="en-US" sz="600" dirty="0"/>
              <a:t>© 2011 Microsoft Corporation. All rights reserved. Microsoft, Windows, Windows Vista and other product names are or may be registered trademarks and/or trademarks in the U.S. and/or other countries.</a:t>
            </a:r>
          </a:p>
          <a:p>
            <a:r>
              <a:rPr lang="en-US" sz="600" dirty="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a:p>
            <a:endParaRPr lang="en-US" sz="600" dirty="0"/>
          </a:p>
        </p:txBody>
      </p:sp>
      <p:sp>
        <p:nvSpPr>
          <p:cNvPr id="5" name="Slide Number Placeholder 4"/>
          <p:cNvSpPr>
            <a:spLocks noGrp="1"/>
          </p:cNvSpPr>
          <p:nvPr>
            <p:ph type="sldNum" sz="quarter" idx="3"/>
          </p:nvPr>
        </p:nvSpPr>
        <p:spPr>
          <a:xfrm>
            <a:off x="6377049" y="8685213"/>
            <a:ext cx="479364" cy="457200"/>
          </a:xfrm>
          <a:prstGeom prst="rect">
            <a:avLst/>
          </a:prstGeom>
        </p:spPr>
        <p:txBody>
          <a:bodyPr vert="horz" lIns="91440" tIns="45720" rIns="91440" bIns="45720" rtlCol="0" anchor="b"/>
          <a:lstStyle>
            <a:lvl1pPr algn="r">
              <a:defRPr sz="1200"/>
            </a:lvl1pPr>
          </a:lstStyle>
          <a:p>
            <a:fld id="{E182DBAB-1BDC-40A5-AF87-CC088D685088}" type="slidenum">
              <a:rPr lang="en-US" smtClean="0"/>
              <a:t>‹#›</a:t>
            </a:fld>
            <a:endParaRPr lang="en-US" dirty="0"/>
          </a:p>
        </p:txBody>
      </p:sp>
    </p:spTree>
    <p:extLst>
      <p:ext uri="{BB962C8B-B14F-4D97-AF65-F5344CB8AC3E}">
        <p14:creationId xmlns:p14="http://schemas.microsoft.com/office/powerpoint/2010/main" val="17274946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Getting Started With Windows Azure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84CB9AF-B283-4F09-AEEB-08EBCDCE8EEF}" type="datetimeFigureOut">
              <a:rPr lang="en-US" smtClean="0"/>
              <a:pPr/>
              <a:t>12/2/2011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1" y="8685213"/>
            <a:ext cx="6175169" cy="457200"/>
          </a:xfrm>
          <a:prstGeom prst="rect">
            <a:avLst/>
          </a:prstGeom>
        </p:spPr>
        <p:txBody>
          <a:bodyPr vert="horz" lIns="91440" tIns="45720" rIns="91440" bIns="45720" rtlCol="0" anchor="b"/>
          <a:lstStyle>
            <a:lvl1pPr algn="l">
              <a:defRPr sz="1200">
                <a:latin typeface="Segoe UI" pitchFamily="34" charset="0"/>
              </a:defRPr>
            </a:lvl1pPr>
          </a:lstStyle>
          <a:p>
            <a:r>
              <a:rPr lang="en-US" sz="600" dirty="0" smtClean="0">
                <a:solidFill>
                  <a:prstClr val="black"/>
                </a:solidFill>
                <a:latin typeface="Calibri"/>
              </a:rPr>
              <a:t>© 2011 Microsoft Corporation. All rights reserved. Microsoft, Windows, Windows Vista and other product names are or may be registered trademarks and/or trademarks in the U.S. and/or other countries.</a:t>
            </a:r>
          </a:p>
          <a:p>
            <a:r>
              <a:rPr lang="en-US" sz="600" dirty="0" smtClean="0">
                <a:solidFill>
                  <a:prstClr val="black"/>
                </a:solidFill>
                <a:latin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5169" y="8685213"/>
            <a:ext cx="681244" cy="457200"/>
          </a:xfrm>
          <a:prstGeom prst="rect">
            <a:avLst/>
          </a:prstGeom>
        </p:spPr>
        <p:txBody>
          <a:bodyPr vert="horz" lIns="91440" tIns="45720" rIns="91440" bIns="45720" rtlCol="0" anchor="b"/>
          <a:lstStyle>
            <a:lvl1pPr algn="r">
              <a:defRPr sz="1200">
                <a:latin typeface="Segoe UI" pitchFamily="34" charset="0"/>
              </a:defRPr>
            </a:lvl1pPr>
          </a:lstStyle>
          <a:p>
            <a:fld id="{576491AE-685E-47D4-AD33-7C560B815B5C}" type="slidenum">
              <a:rPr lang="en-US" smtClean="0"/>
              <a:pPr/>
              <a:t>‹#›</a:t>
            </a:fld>
            <a:endParaRPr lang="en-US" dirty="0"/>
          </a:p>
        </p:txBody>
      </p:sp>
    </p:spTree>
    <p:extLst>
      <p:ext uri="{BB962C8B-B14F-4D97-AF65-F5344CB8AC3E}">
        <p14:creationId xmlns:p14="http://schemas.microsoft.com/office/powerpoint/2010/main" val="1271299733"/>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endParaRPr lang="en-US" sz="700" dirty="0" smtClean="0"/>
          </a:p>
        </p:txBody>
      </p:sp>
      <p:sp>
        <p:nvSpPr>
          <p:cNvPr id="4" name="Header Placeholder 3"/>
          <p:cNvSpPr>
            <a:spLocks noGrp="1"/>
          </p:cNvSpPr>
          <p:nvPr>
            <p:ph type="hdr" sz="quarter" idx="10"/>
          </p:nvPr>
        </p:nvSpPr>
        <p:spPr/>
        <p:txBody>
          <a:bodyPr/>
          <a:lstStyle/>
          <a:p>
            <a:r>
              <a:rPr lang="en-US" dirty="0" smtClean="0"/>
              <a:t>MIX 11</a:t>
            </a:r>
            <a:endParaRPr lang="en-US" dirty="0"/>
          </a:p>
        </p:txBody>
      </p:sp>
      <p:sp>
        <p:nvSpPr>
          <p:cNvPr id="5" name="Date Placeholder 4"/>
          <p:cNvSpPr>
            <a:spLocks noGrp="1"/>
          </p:cNvSpPr>
          <p:nvPr>
            <p:ph type="dt" idx="11"/>
          </p:nvPr>
        </p:nvSpPr>
        <p:spPr/>
        <p:txBody>
          <a:bodyPr/>
          <a:lstStyle/>
          <a:p>
            <a:fld id="{AAF2F710-3C37-460D-BB83-C367BD0E562E}" type="datetime1">
              <a:rPr lang="en-US" smtClean="0"/>
              <a:t>12/2/2011</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656600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endParaRPr lang="en-US" sz="700" dirty="0" smtClean="0"/>
          </a:p>
        </p:txBody>
      </p:sp>
      <p:sp>
        <p:nvSpPr>
          <p:cNvPr id="4" name="Header Placeholder 3"/>
          <p:cNvSpPr>
            <a:spLocks noGrp="1"/>
          </p:cNvSpPr>
          <p:nvPr>
            <p:ph type="hdr" sz="quarter" idx="10"/>
          </p:nvPr>
        </p:nvSpPr>
        <p:spPr/>
        <p:txBody>
          <a:bodyPr/>
          <a:lstStyle/>
          <a:p>
            <a:r>
              <a:rPr lang="en-US" dirty="0" smtClean="0">
                <a:solidFill>
                  <a:prstClr val="black"/>
                </a:solidFill>
              </a:rPr>
              <a:t>MIX 11</a:t>
            </a:r>
            <a:endParaRPr lang="en-US" dirty="0">
              <a:solidFill>
                <a:prstClr val="black"/>
              </a:solidFill>
            </a:endParaRPr>
          </a:p>
        </p:txBody>
      </p:sp>
      <p:sp>
        <p:nvSpPr>
          <p:cNvPr id="5" name="Date Placeholder 4"/>
          <p:cNvSpPr>
            <a:spLocks noGrp="1"/>
          </p:cNvSpPr>
          <p:nvPr>
            <p:ph type="dt" idx="11"/>
          </p:nvPr>
        </p:nvSpPr>
        <p:spPr/>
        <p:txBody>
          <a:bodyPr/>
          <a:lstStyle/>
          <a:p>
            <a:fld id="{AAF2F710-3C37-460D-BB83-C367BD0E562E}" type="datetime1">
              <a:rPr lang="en-US" smtClean="0">
                <a:solidFill>
                  <a:prstClr val="black"/>
                </a:solidFill>
              </a:rPr>
              <a:pPr/>
              <a:t>12/2/2011</a:t>
            </a:fld>
            <a:endParaRPr lang="en-US" dirty="0">
              <a:solidFill>
                <a:prstClr val="black"/>
              </a:solidFill>
            </a:endParaRPr>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656600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06210411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5087267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62010111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5196355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Segoe UI" pitchFamily="34" charset="0"/>
              </a:defRPr>
            </a:lvl1pPr>
          </a:lstStyle>
          <a:p>
            <a:pPr lvl="0"/>
            <a:r>
              <a:rPr lang="en-US" dirty="0"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5248326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Segoe UI" pitchFamily="34" charset="0"/>
              </a:rPr>
              <a:t>© </a:t>
            </a:r>
            <a:r>
              <a:rPr lang="en-US" sz="700" dirty="0" smtClean="0">
                <a:solidFill>
                  <a:schemeClr val="bg1">
                    <a:alpha val="99000"/>
                  </a:schemeClr>
                </a:solidFill>
                <a:latin typeface="Segoe UI" pitchFamily="34" charset="0"/>
                <a:cs typeface="Segoe UI" pitchFamily="34" charset="0"/>
              </a:rPr>
              <a:t>2011 Microsoft </a:t>
            </a:r>
            <a:r>
              <a:rPr lang="en-US" sz="700" dirty="0">
                <a:solidFill>
                  <a:schemeClr val="bg1">
                    <a:alpha val="99000"/>
                  </a:schemeClr>
                </a:solidFill>
                <a:latin typeface="Segoe UI" pitchFamily="34" charset="0"/>
                <a:cs typeface="Segoe UI" pitchFamily="34"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Segoe UI" pitchFamily="34" charset="0"/>
              </a:rPr>
              <a:t>MICROSOFT </a:t>
            </a:r>
            <a:r>
              <a:rPr lang="en-US" sz="700" dirty="0">
                <a:solidFill>
                  <a:schemeClr val="bg1">
                    <a:alpha val="99000"/>
                  </a:schemeClr>
                </a:solidFill>
                <a:latin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202228586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90969702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516365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01863769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124555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3367348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2642097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4625974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30398939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3110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2515661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9335012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018645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321277"/>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21977326"/>
      </p:ext>
    </p:extLst>
  </p:cSld>
  <p:clrMap bg1="lt1" tx1="dk1" bg2="lt2" tx2="dk2" accent1="accent1" accent2="accent2" accent3="accent3" accent4="accent4" accent5="accent5" accent6="accent6" hlink="hlink" folHlink="folHlink"/>
  <p:sldLayoutIdLst>
    <p:sldLayoutId id="2147483785"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Segoe UI" pitchFamily="34"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5.png"/><Relationship Id="rId5" Type="http://schemas.microsoft.com/office/2007/relationships/hdphoto" Target="../media/hdphoto5.wdp"/><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hdphoto" Target="../media/hdphoto9.wdp"/><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microsoft.com/office/2007/relationships/hdphoto" Target="../media/hdphoto8.wdp"/><Relationship Id="rId5" Type="http://schemas.openxmlformats.org/officeDocument/2006/relationships/image" Target="../media/image17.png"/><Relationship Id="rId10" Type="http://schemas.microsoft.com/office/2007/relationships/hdphoto" Target="../media/hdphoto2.wdp"/><Relationship Id="rId4" Type="http://schemas.microsoft.com/office/2007/relationships/hdphoto" Target="../media/hdphoto7.wdp"/><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 with Windows Azure</a:t>
            </a:r>
            <a:endParaRPr lang="en-US" dirty="0"/>
          </a:p>
        </p:txBody>
      </p:sp>
      <p:sp>
        <p:nvSpPr>
          <p:cNvPr id="5" name="Text Placeholder 2"/>
          <p:cNvSpPr>
            <a:spLocks noGrp="1"/>
          </p:cNvSpPr>
          <p:nvPr>
            <p:ph type="body" sz="quarter" idx="11"/>
          </p:nvPr>
        </p:nvSpPr>
        <p:spPr/>
        <p:txBody>
          <a:bodyPr/>
          <a:lstStyle/>
          <a:p>
            <a:r>
              <a:rPr lang="en-US" dirty="0" smtClean="0"/>
              <a:t>Name</a:t>
            </a:r>
          </a:p>
          <a:p>
            <a:r>
              <a:rPr lang="en-US" dirty="0" smtClean="0"/>
              <a:t>Title</a:t>
            </a:r>
          </a:p>
          <a:p>
            <a:r>
              <a:rPr lang="en-US" dirty="0" smtClean="0"/>
              <a:t>Microsoft Corporation</a:t>
            </a:r>
            <a:endParaRPr lang="en-US" dirty="0"/>
          </a:p>
        </p:txBody>
      </p:sp>
    </p:spTree>
    <p:extLst>
      <p:ext uri="{BB962C8B-B14F-4D97-AF65-F5344CB8AC3E}">
        <p14:creationId xmlns:p14="http://schemas.microsoft.com/office/powerpoint/2010/main" val="404965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Rectangle 55"/>
          <p:cNvSpPr>
            <a:spLocks noChangeAspect="1"/>
          </p:cNvSpPr>
          <p:nvPr/>
        </p:nvSpPr>
        <p:spPr bwMode="auto">
          <a:xfrm>
            <a:off x="1794655" y="2169268"/>
            <a:ext cx="8599515" cy="44601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 name="Rectangle 61"/>
          <p:cNvSpPr/>
          <p:nvPr/>
        </p:nvSpPr>
        <p:spPr bwMode="auto">
          <a:xfrm rot="5400000">
            <a:off x="8367773" y="3658054"/>
            <a:ext cx="731520" cy="73583"/>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 name="Rectangle 60"/>
          <p:cNvSpPr/>
          <p:nvPr/>
        </p:nvSpPr>
        <p:spPr bwMode="auto">
          <a:xfrm rot="5400000">
            <a:off x="2772077" y="3658053"/>
            <a:ext cx="731520" cy="73583"/>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4" name="Rectangle 53"/>
          <p:cNvSpPr/>
          <p:nvPr/>
        </p:nvSpPr>
        <p:spPr bwMode="auto">
          <a:xfrm>
            <a:off x="3101045" y="3310152"/>
            <a:ext cx="5669280" cy="73583"/>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4" name="Group 13"/>
          <p:cNvGrpSpPr/>
          <p:nvPr/>
        </p:nvGrpSpPr>
        <p:grpSpPr>
          <a:xfrm>
            <a:off x="2943544" y="4925335"/>
            <a:ext cx="3150869" cy="836182"/>
            <a:chOff x="2943544" y="4925335"/>
            <a:chExt cx="3150869" cy="836182"/>
          </a:xfrm>
        </p:grpSpPr>
        <p:sp>
          <p:nvSpPr>
            <p:cNvPr id="74" name="Rectangle 73"/>
            <p:cNvSpPr/>
            <p:nvPr/>
          </p:nvSpPr>
          <p:spPr bwMode="auto">
            <a:xfrm rot="5400000">
              <a:off x="2577125" y="5291754"/>
              <a:ext cx="799193" cy="66356"/>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 name="Right Arrow 89"/>
            <p:cNvSpPr/>
            <p:nvPr/>
          </p:nvSpPr>
          <p:spPr bwMode="auto">
            <a:xfrm>
              <a:off x="2948645" y="5611804"/>
              <a:ext cx="3145768" cy="149713"/>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91" name="Group 90"/>
          <p:cNvGrpSpPr/>
          <p:nvPr/>
        </p:nvGrpSpPr>
        <p:grpSpPr>
          <a:xfrm flipH="1">
            <a:off x="6094412" y="4925336"/>
            <a:ext cx="3072812" cy="836181"/>
            <a:chOff x="3021602" y="4925336"/>
            <a:chExt cx="3072812" cy="836181"/>
          </a:xfrm>
        </p:grpSpPr>
        <p:sp>
          <p:nvSpPr>
            <p:cNvPr id="92" name="Rectangle 91"/>
            <p:cNvSpPr/>
            <p:nvPr/>
          </p:nvSpPr>
          <p:spPr bwMode="auto">
            <a:xfrm rot="5400000">
              <a:off x="2655183" y="5291755"/>
              <a:ext cx="799193" cy="66356"/>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 name="Right Arrow 92"/>
            <p:cNvSpPr/>
            <p:nvPr/>
          </p:nvSpPr>
          <p:spPr bwMode="auto">
            <a:xfrm>
              <a:off x="3028952" y="5611804"/>
              <a:ext cx="3065462" cy="149713"/>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2" name="Title 1"/>
          <p:cNvSpPr>
            <a:spLocks noGrp="1"/>
          </p:cNvSpPr>
          <p:nvPr>
            <p:ph type="title"/>
          </p:nvPr>
        </p:nvSpPr>
        <p:spPr/>
        <p:txBody>
          <a:bodyPr/>
          <a:lstStyle/>
          <a:p>
            <a:r>
              <a:rPr lang="en-US" dirty="0" smtClean="0"/>
              <a:t>Windows Azure </a:t>
            </a:r>
            <a:r>
              <a:rPr lang="en-US" dirty="0"/>
              <a:t>Service Architecture</a:t>
            </a:r>
          </a:p>
        </p:txBody>
      </p:sp>
      <p:grpSp>
        <p:nvGrpSpPr>
          <p:cNvPr id="82" name="Group 40"/>
          <p:cNvGrpSpPr>
            <a:grpSpLocks noChangeAspect="1"/>
          </p:cNvGrpSpPr>
          <p:nvPr/>
        </p:nvGrpSpPr>
        <p:grpSpPr>
          <a:xfrm>
            <a:off x="8371642" y="3854889"/>
            <a:ext cx="1676401" cy="1066800"/>
            <a:chOff x="6858000" y="4343400"/>
            <a:chExt cx="1676400" cy="1066800"/>
          </a:xfrm>
          <a:solidFill>
            <a:schemeClr val="accent1"/>
          </a:solidFill>
        </p:grpSpPr>
        <p:sp>
          <p:nvSpPr>
            <p:cNvPr id="84" name="Rectangle 83"/>
            <p:cNvSpPr/>
            <p:nvPr/>
          </p:nvSpPr>
          <p:spPr>
            <a:xfrm>
              <a:off x="7010400" y="4343400"/>
              <a:ext cx="1524000" cy="914400"/>
            </a:xfrm>
            <a:prstGeom prst="rect">
              <a:avLst/>
            </a:prstGeom>
            <a:grpFill/>
            <a:ln>
              <a:solidFill>
                <a:schemeClr val="bg1">
                  <a:lumMod val="9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bg1"/>
                  </a:solidFill>
                </a:rPr>
                <a:t>Worker Service</a:t>
              </a:r>
              <a:endParaRPr lang="en-US" sz="1100" dirty="0">
                <a:solidFill>
                  <a:schemeClr val="bg1"/>
                </a:solidFill>
              </a:endParaRPr>
            </a:p>
          </p:txBody>
        </p:sp>
        <p:sp>
          <p:nvSpPr>
            <p:cNvPr id="85" name="Rectangle 84"/>
            <p:cNvSpPr/>
            <p:nvPr/>
          </p:nvSpPr>
          <p:spPr>
            <a:xfrm>
              <a:off x="6934200" y="4419600"/>
              <a:ext cx="1524000" cy="914400"/>
            </a:xfrm>
            <a:prstGeom prst="rect">
              <a:avLst/>
            </a:prstGeom>
            <a:grpFill/>
            <a:ln>
              <a:solidFill>
                <a:schemeClr val="bg1">
                  <a:lumMod val="9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bg1"/>
                  </a:solidFill>
                </a:rPr>
                <a:t>Worker Service</a:t>
              </a:r>
              <a:endParaRPr lang="en-US" sz="1100" dirty="0">
                <a:solidFill>
                  <a:schemeClr val="bg1"/>
                </a:solidFill>
              </a:endParaRPr>
            </a:p>
          </p:txBody>
        </p:sp>
        <p:sp>
          <p:nvSpPr>
            <p:cNvPr id="88" name="Rectangle 87"/>
            <p:cNvSpPr/>
            <p:nvPr/>
          </p:nvSpPr>
          <p:spPr>
            <a:xfrm>
              <a:off x="6858000" y="4495800"/>
              <a:ext cx="1524000" cy="914400"/>
            </a:xfrm>
            <a:prstGeom prst="rect">
              <a:avLst/>
            </a:prstGeom>
            <a:grpFill/>
            <a:ln>
              <a:solidFill>
                <a:schemeClr val="bg1">
                  <a:lumMod val="95000"/>
                </a:schemeClr>
              </a:solidFill>
            </a:ln>
            <a:effectLst/>
          </p:spPr>
          <p:style>
            <a:lnRef idx="1">
              <a:schemeClr val="accent3"/>
            </a:lnRef>
            <a:fillRef idx="2">
              <a:schemeClr val="accent3"/>
            </a:fillRef>
            <a:effectRef idx="1">
              <a:schemeClr val="accent3"/>
            </a:effectRef>
            <a:fontRef idx="minor">
              <a:schemeClr val="dk1"/>
            </a:fontRef>
          </p:style>
          <p:txBody>
            <a:bodyPr rtlCol="0" anchor="b" anchorCtr="0"/>
            <a:lstStyle/>
            <a:p>
              <a:r>
                <a:rPr lang="en-US" sz="1800" dirty="0">
                  <a:solidFill>
                    <a:schemeClr val="bg1">
                      <a:alpha val="99000"/>
                    </a:schemeClr>
                  </a:solidFill>
                </a:rPr>
                <a:t>Worker Role</a:t>
              </a:r>
            </a:p>
          </p:txBody>
        </p:sp>
      </p:grpSp>
      <p:grpSp>
        <p:nvGrpSpPr>
          <p:cNvPr id="95" name="Group 38"/>
          <p:cNvGrpSpPr>
            <a:grpSpLocks noChangeAspect="1"/>
          </p:cNvGrpSpPr>
          <p:nvPr/>
        </p:nvGrpSpPr>
        <p:grpSpPr>
          <a:xfrm>
            <a:off x="2111894" y="3854889"/>
            <a:ext cx="1694903" cy="1066800"/>
            <a:chOff x="685800" y="4343400"/>
            <a:chExt cx="1694901" cy="1066800"/>
          </a:xfrm>
          <a:solidFill>
            <a:schemeClr val="accent1"/>
          </a:solidFill>
        </p:grpSpPr>
        <p:sp>
          <p:nvSpPr>
            <p:cNvPr id="97" name="Rectangle 96"/>
            <p:cNvSpPr/>
            <p:nvPr/>
          </p:nvSpPr>
          <p:spPr>
            <a:xfrm>
              <a:off x="856702" y="4343400"/>
              <a:ext cx="1523999" cy="914400"/>
            </a:xfrm>
            <a:prstGeom prst="rect">
              <a:avLst/>
            </a:prstGeom>
            <a:grpFill/>
            <a:ln>
              <a:solidFill>
                <a:schemeClr val="bg1">
                  <a:lumMod val="95000"/>
                </a:schemeClr>
              </a:solidFill>
            </a:ln>
            <a:effectLst/>
          </p:spPr>
          <p:style>
            <a:lnRef idx="1">
              <a:schemeClr val="accent3"/>
            </a:lnRef>
            <a:fillRef idx="2">
              <a:schemeClr val="accent3"/>
            </a:fillRef>
            <a:effectRef idx="1">
              <a:schemeClr val="accent3"/>
            </a:effectRef>
            <a:fontRef idx="minor">
              <a:schemeClr val="dk1"/>
            </a:fontRef>
          </p:style>
          <p:txBody>
            <a:bodyPr rtlCol="0" anchor="b" anchorCtr="0"/>
            <a:lstStyle/>
            <a:p>
              <a:endParaRPr lang="en-US" sz="1800" dirty="0">
                <a:solidFill>
                  <a:schemeClr val="bg1">
                    <a:alpha val="99000"/>
                  </a:schemeClr>
                </a:solidFill>
              </a:endParaRPr>
            </a:p>
          </p:txBody>
        </p:sp>
        <p:sp>
          <p:nvSpPr>
            <p:cNvPr id="99" name="Rectangle 98"/>
            <p:cNvSpPr/>
            <p:nvPr/>
          </p:nvSpPr>
          <p:spPr>
            <a:xfrm>
              <a:off x="762000" y="4419600"/>
              <a:ext cx="1524000" cy="914400"/>
            </a:xfrm>
            <a:prstGeom prst="rect">
              <a:avLst/>
            </a:prstGeom>
            <a:grpFill/>
            <a:ln>
              <a:solidFill>
                <a:schemeClr val="bg1">
                  <a:lumMod val="95000"/>
                </a:schemeClr>
              </a:solidFill>
            </a:ln>
            <a:effectLst/>
          </p:spPr>
          <p:style>
            <a:lnRef idx="1">
              <a:schemeClr val="accent3"/>
            </a:lnRef>
            <a:fillRef idx="2">
              <a:schemeClr val="accent3"/>
            </a:fillRef>
            <a:effectRef idx="1">
              <a:schemeClr val="accent3"/>
            </a:effectRef>
            <a:fontRef idx="minor">
              <a:schemeClr val="dk1"/>
            </a:fontRef>
          </p:style>
          <p:txBody>
            <a:bodyPr rtlCol="0" anchor="b" anchorCtr="0"/>
            <a:lstStyle/>
            <a:p>
              <a:endParaRPr lang="en-US" sz="1800" dirty="0">
                <a:solidFill>
                  <a:schemeClr val="bg1">
                    <a:alpha val="99000"/>
                  </a:schemeClr>
                </a:solidFill>
              </a:endParaRPr>
            </a:p>
          </p:txBody>
        </p:sp>
        <p:sp>
          <p:nvSpPr>
            <p:cNvPr id="102" name="Rectangle 101"/>
            <p:cNvSpPr/>
            <p:nvPr/>
          </p:nvSpPr>
          <p:spPr>
            <a:xfrm>
              <a:off x="685800" y="4495800"/>
              <a:ext cx="1524000" cy="914400"/>
            </a:xfrm>
            <a:prstGeom prst="rect">
              <a:avLst/>
            </a:prstGeom>
            <a:grpFill/>
            <a:ln>
              <a:solidFill>
                <a:schemeClr val="bg1">
                  <a:lumMod val="95000"/>
                </a:schemeClr>
              </a:solidFill>
            </a:ln>
            <a:effectLst/>
          </p:spPr>
          <p:style>
            <a:lnRef idx="1">
              <a:schemeClr val="accent3"/>
            </a:lnRef>
            <a:fillRef idx="2">
              <a:schemeClr val="accent3"/>
            </a:fillRef>
            <a:effectRef idx="1">
              <a:schemeClr val="accent3"/>
            </a:effectRef>
            <a:fontRef idx="minor">
              <a:schemeClr val="dk1"/>
            </a:fontRef>
          </p:style>
          <p:txBody>
            <a:bodyPr rtlCol="0" anchor="b" anchorCtr="0"/>
            <a:lstStyle/>
            <a:p>
              <a:r>
                <a:rPr lang="en-US" sz="1800" dirty="0">
                  <a:solidFill>
                    <a:schemeClr val="bg1">
                      <a:alpha val="99000"/>
                    </a:schemeClr>
                  </a:solidFill>
                </a:rPr>
                <a:t>Web Role</a:t>
              </a:r>
            </a:p>
            <a:p>
              <a:r>
                <a:rPr lang="en-US" sz="1600" dirty="0">
                  <a:solidFill>
                    <a:schemeClr val="bg1">
                      <a:alpha val="99000"/>
                    </a:schemeClr>
                  </a:solidFill>
                </a:rPr>
                <a:t>IIS as Host</a:t>
              </a:r>
            </a:p>
          </p:txBody>
        </p:sp>
      </p:grpSp>
      <p:grpSp>
        <p:nvGrpSpPr>
          <p:cNvPr id="5" name="Group 4"/>
          <p:cNvGrpSpPr/>
          <p:nvPr/>
        </p:nvGrpSpPr>
        <p:grpSpPr>
          <a:xfrm>
            <a:off x="4367662" y="3854889"/>
            <a:ext cx="3453500" cy="1676400"/>
            <a:chOff x="4349394" y="3854889"/>
            <a:chExt cx="3453500" cy="1676400"/>
          </a:xfrm>
        </p:grpSpPr>
        <p:sp>
          <p:nvSpPr>
            <p:cNvPr id="59" name="Rectangle 58"/>
            <p:cNvSpPr>
              <a:spLocks noChangeAspect="1"/>
            </p:cNvSpPr>
            <p:nvPr/>
          </p:nvSpPr>
          <p:spPr>
            <a:xfrm>
              <a:off x="4349394" y="3854889"/>
              <a:ext cx="3453500" cy="1676400"/>
            </a:xfrm>
            <a:prstGeom prst="rect">
              <a:avLst/>
            </a:prstGeom>
            <a:solidFill>
              <a:schemeClr val="accent4"/>
            </a:solidFill>
            <a:ln>
              <a:noFill/>
            </a:ln>
            <a:effectLst/>
          </p:spPr>
          <p:style>
            <a:lnRef idx="1">
              <a:schemeClr val="dk1"/>
            </a:lnRef>
            <a:fillRef idx="2">
              <a:schemeClr val="dk1"/>
            </a:fillRef>
            <a:effectRef idx="1">
              <a:schemeClr val="dk1"/>
            </a:effectRef>
            <a:fontRef idx="minor">
              <a:schemeClr val="dk1"/>
            </a:fontRef>
          </p:style>
          <p:txBody>
            <a:bodyPr lIns="91436" tIns="45719" rIns="91436" bIns="45719" rtlCol="0" anchor="b"/>
            <a:lstStyle/>
            <a:p>
              <a:pPr algn="ctr"/>
              <a:r>
                <a:rPr lang="en-US" sz="2000" dirty="0" smtClean="0">
                  <a:solidFill>
                    <a:schemeClr val="bg1">
                      <a:alpha val="99000"/>
                    </a:schemeClr>
                  </a:solidFill>
                </a:rPr>
                <a:t>Storage</a:t>
              </a:r>
              <a:endParaRPr lang="en-US" sz="2000" dirty="0">
                <a:solidFill>
                  <a:schemeClr val="bg1">
                    <a:alpha val="99000"/>
                  </a:schemeClr>
                </a:solidFill>
              </a:endParaRPr>
            </a:p>
          </p:txBody>
        </p:sp>
        <p:grpSp>
          <p:nvGrpSpPr>
            <p:cNvPr id="65" name="Group 85"/>
            <p:cNvGrpSpPr>
              <a:grpSpLocks noChangeAspect="1"/>
            </p:cNvGrpSpPr>
            <p:nvPr/>
          </p:nvGrpSpPr>
          <p:grpSpPr>
            <a:xfrm>
              <a:off x="4654114" y="4540690"/>
              <a:ext cx="685800" cy="762000"/>
              <a:chOff x="6172200" y="1905000"/>
              <a:chExt cx="685800" cy="762000"/>
            </a:xfrm>
            <a:solidFill>
              <a:schemeClr val="accent1"/>
            </a:solidFill>
          </p:grpSpPr>
          <p:sp>
            <p:nvSpPr>
              <p:cNvPr id="70" name="Can 69"/>
              <p:cNvSpPr/>
              <p:nvPr/>
            </p:nvSpPr>
            <p:spPr>
              <a:xfrm>
                <a:off x="6172200" y="1905000"/>
                <a:ext cx="381000" cy="381000"/>
              </a:xfrm>
              <a:prstGeom prst="can">
                <a:avLst/>
              </a:prstGeom>
              <a:solidFill>
                <a:schemeClr val="accent6"/>
              </a:solidFill>
              <a:ln>
                <a:solidFill>
                  <a:schemeClr val="accent4"/>
                </a:solidFill>
              </a:ln>
              <a:effectLst/>
            </p:spPr>
            <p:style>
              <a:lnRef idx="1">
                <a:schemeClr val="accent3"/>
              </a:lnRef>
              <a:fillRef idx="2">
                <a:schemeClr val="accent3"/>
              </a:fillRef>
              <a:effectRef idx="1">
                <a:schemeClr val="accent3"/>
              </a:effectRef>
              <a:fontRef idx="minor">
                <a:schemeClr val="dk1"/>
              </a:fontRef>
            </p:style>
            <p:txBody>
              <a:bodyPr rtlCol="0" anchor="b" anchorCtr="0"/>
              <a:lstStyle/>
              <a:p>
                <a:endParaRPr lang="en-US" sz="1200" dirty="0">
                  <a:solidFill>
                    <a:schemeClr val="bg1">
                      <a:alpha val="99000"/>
                    </a:schemeClr>
                  </a:solidFill>
                </a:endParaRPr>
              </a:p>
            </p:txBody>
          </p:sp>
          <p:sp>
            <p:nvSpPr>
              <p:cNvPr id="71" name="Can 70"/>
              <p:cNvSpPr/>
              <p:nvPr/>
            </p:nvSpPr>
            <p:spPr>
              <a:xfrm>
                <a:off x="6477000" y="1981200"/>
                <a:ext cx="381000" cy="381000"/>
              </a:xfrm>
              <a:prstGeom prst="can">
                <a:avLst/>
              </a:prstGeom>
              <a:solidFill>
                <a:schemeClr val="accent6"/>
              </a:solidFill>
              <a:ln>
                <a:solidFill>
                  <a:schemeClr val="accent4"/>
                </a:solidFill>
              </a:ln>
              <a:effectLst/>
            </p:spPr>
            <p:style>
              <a:lnRef idx="1">
                <a:schemeClr val="accent3"/>
              </a:lnRef>
              <a:fillRef idx="2">
                <a:schemeClr val="accent3"/>
              </a:fillRef>
              <a:effectRef idx="1">
                <a:schemeClr val="accent3"/>
              </a:effectRef>
              <a:fontRef idx="minor">
                <a:schemeClr val="dk1"/>
              </a:fontRef>
            </p:style>
            <p:txBody>
              <a:bodyPr rtlCol="0" anchor="b" anchorCtr="0"/>
              <a:lstStyle/>
              <a:p>
                <a:endParaRPr lang="en-US" sz="1200" dirty="0">
                  <a:solidFill>
                    <a:schemeClr val="bg1">
                      <a:alpha val="99000"/>
                    </a:schemeClr>
                  </a:solidFill>
                </a:endParaRPr>
              </a:p>
            </p:txBody>
          </p:sp>
          <p:sp>
            <p:nvSpPr>
              <p:cNvPr id="72" name="Can 71"/>
              <p:cNvSpPr/>
              <p:nvPr/>
            </p:nvSpPr>
            <p:spPr>
              <a:xfrm>
                <a:off x="6324600" y="2057400"/>
                <a:ext cx="381000" cy="381000"/>
              </a:xfrm>
              <a:prstGeom prst="can">
                <a:avLst/>
              </a:prstGeom>
              <a:solidFill>
                <a:schemeClr val="accent6"/>
              </a:solidFill>
              <a:ln>
                <a:solidFill>
                  <a:schemeClr val="accent4"/>
                </a:solidFill>
              </a:ln>
              <a:effectLst/>
            </p:spPr>
            <p:style>
              <a:lnRef idx="1">
                <a:schemeClr val="accent3"/>
              </a:lnRef>
              <a:fillRef idx="2">
                <a:schemeClr val="accent3"/>
              </a:fillRef>
              <a:effectRef idx="1">
                <a:schemeClr val="accent3"/>
              </a:effectRef>
              <a:fontRef idx="minor">
                <a:schemeClr val="dk1"/>
              </a:fontRef>
            </p:style>
            <p:txBody>
              <a:bodyPr rtlCol="0" anchor="b" anchorCtr="0"/>
              <a:lstStyle/>
              <a:p>
                <a:endParaRPr lang="en-US" sz="1200" dirty="0">
                  <a:solidFill>
                    <a:schemeClr val="bg1">
                      <a:alpha val="99000"/>
                    </a:schemeClr>
                  </a:solidFill>
                </a:endParaRPr>
              </a:p>
            </p:txBody>
          </p:sp>
          <p:sp>
            <p:nvSpPr>
              <p:cNvPr id="73" name="TextBox 72"/>
              <p:cNvSpPr txBox="1"/>
              <p:nvPr/>
            </p:nvSpPr>
            <p:spPr>
              <a:xfrm>
                <a:off x="6172200" y="2405390"/>
                <a:ext cx="609462" cy="261610"/>
              </a:xfrm>
              <a:prstGeom prst="rect">
                <a:avLst/>
              </a:prstGeom>
              <a:solidFill>
                <a:schemeClr val="accent6"/>
              </a:solidFill>
              <a:ln>
                <a:solidFill>
                  <a:schemeClr val="accent4"/>
                </a:solidFill>
              </a:ln>
              <a:effectLst/>
            </p:spPr>
            <p:style>
              <a:lnRef idx="1">
                <a:schemeClr val="accent3"/>
              </a:lnRef>
              <a:fillRef idx="2">
                <a:schemeClr val="accent3"/>
              </a:fillRef>
              <a:effectRef idx="1">
                <a:schemeClr val="accent3"/>
              </a:effectRef>
              <a:fontRef idx="minor">
                <a:schemeClr val="dk1"/>
              </a:fontRef>
            </p:style>
            <p:txBody>
              <a:bodyPr rtlCol="0" anchor="b" anchorCtr="0"/>
              <a:lstStyle>
                <a:defPPr>
                  <a:defRPr lang="en-US"/>
                </a:defPPr>
                <a:lvl1pPr>
                  <a:defRPr sz="1800">
                    <a:solidFill>
                      <a:schemeClr val="bg1">
                        <a:alpha val="99000"/>
                      </a:schemeClr>
                    </a:solidFill>
                  </a:defRPr>
                </a:lvl1pPr>
              </a:lstStyle>
              <a:p>
                <a:r>
                  <a:rPr lang="en-US" sz="1200" dirty="0"/>
                  <a:t>Tables</a:t>
                </a:r>
              </a:p>
            </p:txBody>
          </p:sp>
        </p:grpSp>
        <p:grpSp>
          <p:nvGrpSpPr>
            <p:cNvPr id="77" name="Group 45"/>
            <p:cNvGrpSpPr>
              <a:grpSpLocks noChangeAspect="1"/>
            </p:cNvGrpSpPr>
            <p:nvPr/>
          </p:nvGrpSpPr>
          <p:grpSpPr>
            <a:xfrm>
              <a:off x="6806420" y="4608785"/>
              <a:ext cx="538930" cy="685800"/>
              <a:chOff x="5029200" y="5097296"/>
              <a:chExt cx="538930" cy="685800"/>
            </a:xfrm>
            <a:solidFill>
              <a:schemeClr val="accent1"/>
            </a:solidFill>
          </p:grpSpPr>
          <p:sp>
            <p:nvSpPr>
              <p:cNvPr id="78" name="Flowchart: Multidocument 77"/>
              <p:cNvSpPr/>
              <p:nvPr/>
            </p:nvSpPr>
            <p:spPr>
              <a:xfrm>
                <a:off x="5029200" y="5097296"/>
                <a:ext cx="533400" cy="457200"/>
              </a:xfrm>
              <a:prstGeom prst="flowChartMultidocument">
                <a:avLst/>
              </a:prstGeom>
              <a:solidFill>
                <a:schemeClr val="accent6"/>
              </a:solidFill>
              <a:ln>
                <a:solidFill>
                  <a:schemeClr val="accent4"/>
                </a:solidFill>
              </a:ln>
              <a:effectLst/>
            </p:spPr>
            <p:style>
              <a:lnRef idx="1">
                <a:schemeClr val="accent3"/>
              </a:lnRef>
              <a:fillRef idx="2">
                <a:schemeClr val="accent3"/>
              </a:fillRef>
              <a:effectRef idx="1">
                <a:schemeClr val="accent3"/>
              </a:effectRef>
              <a:fontRef idx="minor">
                <a:schemeClr val="dk1"/>
              </a:fontRef>
            </p:style>
            <p:txBody>
              <a:bodyPr rtlCol="0" anchor="b" anchorCtr="0"/>
              <a:lstStyle/>
              <a:p>
                <a:endParaRPr lang="en-US" sz="1200" dirty="0">
                  <a:solidFill>
                    <a:schemeClr val="bg1">
                      <a:alpha val="99000"/>
                    </a:schemeClr>
                  </a:solidFill>
                </a:endParaRPr>
              </a:p>
            </p:txBody>
          </p:sp>
          <p:sp>
            <p:nvSpPr>
              <p:cNvPr id="79" name="TextBox 78"/>
              <p:cNvSpPr txBox="1"/>
              <p:nvPr/>
            </p:nvSpPr>
            <p:spPr>
              <a:xfrm>
                <a:off x="5029200" y="5521486"/>
                <a:ext cx="538930" cy="261610"/>
              </a:xfrm>
              <a:prstGeom prst="rect">
                <a:avLst/>
              </a:prstGeom>
              <a:solidFill>
                <a:schemeClr val="accent6"/>
              </a:solidFill>
              <a:ln>
                <a:solidFill>
                  <a:schemeClr val="accent4"/>
                </a:solidFill>
              </a:ln>
              <a:effectLst/>
            </p:spPr>
            <p:style>
              <a:lnRef idx="1">
                <a:schemeClr val="accent3"/>
              </a:lnRef>
              <a:fillRef idx="2">
                <a:schemeClr val="accent3"/>
              </a:fillRef>
              <a:effectRef idx="1">
                <a:schemeClr val="accent3"/>
              </a:effectRef>
              <a:fontRef idx="minor">
                <a:schemeClr val="dk1"/>
              </a:fontRef>
            </p:style>
            <p:txBody>
              <a:bodyPr lIns="0" rIns="0" rtlCol="0" anchor="b" anchorCtr="0"/>
              <a:lstStyle>
                <a:defPPr>
                  <a:defRPr lang="en-US"/>
                </a:defPPr>
                <a:lvl1pPr>
                  <a:defRPr sz="1200">
                    <a:solidFill>
                      <a:schemeClr val="bg1">
                        <a:alpha val="99000"/>
                      </a:schemeClr>
                    </a:solidFill>
                  </a:defRPr>
                </a:lvl1pPr>
              </a:lstStyle>
              <a:p>
                <a:pPr algn="ctr"/>
                <a:r>
                  <a:rPr lang="en-US" dirty="0"/>
                  <a:t>Blobs</a:t>
                </a:r>
              </a:p>
            </p:txBody>
          </p:sp>
        </p:grpSp>
        <p:grpSp>
          <p:nvGrpSpPr>
            <p:cNvPr id="116" name="Group 41"/>
            <p:cNvGrpSpPr>
              <a:grpSpLocks noChangeAspect="1"/>
            </p:cNvGrpSpPr>
            <p:nvPr/>
          </p:nvGrpSpPr>
          <p:grpSpPr>
            <a:xfrm>
              <a:off x="5060409" y="3971601"/>
              <a:ext cx="2057400" cy="443235"/>
              <a:chOff x="3581400" y="4309740"/>
              <a:chExt cx="2057400" cy="443235"/>
            </a:xfrm>
            <a:solidFill>
              <a:schemeClr val="accent1"/>
            </a:solidFill>
          </p:grpSpPr>
          <p:grpSp>
            <p:nvGrpSpPr>
              <p:cNvPr id="117" name="Group 41"/>
              <p:cNvGrpSpPr/>
              <p:nvPr/>
            </p:nvGrpSpPr>
            <p:grpSpPr>
              <a:xfrm>
                <a:off x="3581400" y="4371975"/>
                <a:ext cx="2057400" cy="381000"/>
                <a:chOff x="3581400" y="4419600"/>
                <a:chExt cx="2057400" cy="381000"/>
              </a:xfrm>
              <a:grpFill/>
            </p:grpSpPr>
            <p:sp>
              <p:nvSpPr>
                <p:cNvPr id="119" name="Rectangle 118"/>
                <p:cNvSpPr/>
                <p:nvPr/>
              </p:nvSpPr>
              <p:spPr>
                <a:xfrm>
                  <a:off x="3581400" y="4419600"/>
                  <a:ext cx="2057400" cy="381000"/>
                </a:xfrm>
                <a:prstGeom prst="rect">
                  <a:avLst/>
                </a:prstGeom>
                <a:grpFill/>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bg1"/>
                    </a:solidFill>
                  </a:endParaRPr>
                </a:p>
              </p:txBody>
            </p:sp>
            <p:sp>
              <p:nvSpPr>
                <p:cNvPr id="120" name="Rectangle 119"/>
                <p:cNvSpPr/>
                <p:nvPr/>
              </p:nvSpPr>
              <p:spPr>
                <a:xfrm>
                  <a:off x="3657600" y="4495800"/>
                  <a:ext cx="304800" cy="228600"/>
                </a:xfrm>
                <a:prstGeom prst="rect">
                  <a:avLst/>
                </a:prstGeom>
                <a:solidFill>
                  <a:schemeClr val="accent1">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bg1"/>
                    </a:solidFill>
                  </a:endParaRPr>
                </a:p>
              </p:txBody>
            </p:sp>
            <p:sp>
              <p:nvSpPr>
                <p:cNvPr id="121" name="Rectangle 120"/>
                <p:cNvSpPr/>
                <p:nvPr/>
              </p:nvSpPr>
              <p:spPr>
                <a:xfrm>
                  <a:off x="4038600" y="4495800"/>
                  <a:ext cx="304800" cy="228600"/>
                </a:xfrm>
                <a:prstGeom prst="rect">
                  <a:avLst/>
                </a:prstGeom>
                <a:solidFill>
                  <a:schemeClr val="accent1">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bg1"/>
                    </a:solidFill>
                  </a:endParaRPr>
                </a:p>
              </p:txBody>
            </p:sp>
            <p:sp>
              <p:nvSpPr>
                <p:cNvPr id="122" name="Rectangle 121"/>
                <p:cNvSpPr/>
                <p:nvPr/>
              </p:nvSpPr>
              <p:spPr>
                <a:xfrm>
                  <a:off x="4876800" y="4495800"/>
                  <a:ext cx="304800" cy="228600"/>
                </a:xfrm>
                <a:prstGeom prst="rect">
                  <a:avLst/>
                </a:prstGeom>
                <a:solidFill>
                  <a:schemeClr val="accent1">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bg1"/>
                    </a:solidFill>
                  </a:endParaRPr>
                </a:p>
              </p:txBody>
            </p:sp>
            <p:sp>
              <p:nvSpPr>
                <p:cNvPr id="123" name="Rectangle 122"/>
                <p:cNvSpPr/>
                <p:nvPr/>
              </p:nvSpPr>
              <p:spPr>
                <a:xfrm>
                  <a:off x="5257800" y="4495800"/>
                  <a:ext cx="304800" cy="228600"/>
                </a:xfrm>
                <a:prstGeom prst="rect">
                  <a:avLst/>
                </a:prstGeom>
                <a:solidFill>
                  <a:schemeClr val="accent1">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bg1"/>
                    </a:solidFill>
                  </a:endParaRPr>
                </a:p>
              </p:txBody>
            </p:sp>
            <p:sp>
              <p:nvSpPr>
                <p:cNvPr id="124" name="Oval 123"/>
                <p:cNvSpPr/>
                <p:nvPr/>
              </p:nvSpPr>
              <p:spPr>
                <a:xfrm>
                  <a:off x="4373881" y="4572000"/>
                  <a:ext cx="45719" cy="45719"/>
                </a:xfrm>
                <a:prstGeom prst="ellipse">
                  <a:avLst/>
                </a:prstGeom>
                <a:solidFill>
                  <a:schemeClr val="accent1">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bg1"/>
                    </a:solidFill>
                  </a:endParaRPr>
                </a:p>
              </p:txBody>
            </p:sp>
            <p:sp>
              <p:nvSpPr>
                <p:cNvPr id="125" name="Oval 124"/>
                <p:cNvSpPr/>
                <p:nvPr/>
              </p:nvSpPr>
              <p:spPr>
                <a:xfrm>
                  <a:off x="4450081" y="4572000"/>
                  <a:ext cx="45719" cy="45719"/>
                </a:xfrm>
                <a:prstGeom prst="ellipse">
                  <a:avLst/>
                </a:prstGeom>
                <a:solidFill>
                  <a:schemeClr val="accent1">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bg1"/>
                    </a:solidFill>
                  </a:endParaRPr>
                </a:p>
              </p:txBody>
            </p:sp>
            <p:sp>
              <p:nvSpPr>
                <p:cNvPr id="126" name="Oval 125"/>
                <p:cNvSpPr/>
                <p:nvPr/>
              </p:nvSpPr>
              <p:spPr>
                <a:xfrm>
                  <a:off x="4526281" y="4572000"/>
                  <a:ext cx="45719" cy="45719"/>
                </a:xfrm>
                <a:prstGeom prst="ellipse">
                  <a:avLst/>
                </a:prstGeom>
                <a:solidFill>
                  <a:schemeClr val="accent1">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bg1"/>
                    </a:solidFill>
                  </a:endParaRPr>
                </a:p>
              </p:txBody>
            </p:sp>
            <p:sp>
              <p:nvSpPr>
                <p:cNvPr id="127" name="Oval 126"/>
                <p:cNvSpPr/>
                <p:nvPr/>
              </p:nvSpPr>
              <p:spPr>
                <a:xfrm>
                  <a:off x="4602481" y="4572000"/>
                  <a:ext cx="45719" cy="45719"/>
                </a:xfrm>
                <a:prstGeom prst="ellipse">
                  <a:avLst/>
                </a:prstGeom>
                <a:solidFill>
                  <a:schemeClr val="accent1">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bg1"/>
                    </a:solidFill>
                  </a:endParaRPr>
                </a:p>
              </p:txBody>
            </p:sp>
            <p:sp>
              <p:nvSpPr>
                <p:cNvPr id="128" name="Oval 127"/>
                <p:cNvSpPr/>
                <p:nvPr/>
              </p:nvSpPr>
              <p:spPr>
                <a:xfrm>
                  <a:off x="4678681" y="4572000"/>
                  <a:ext cx="45719" cy="45719"/>
                </a:xfrm>
                <a:prstGeom prst="ellipse">
                  <a:avLst/>
                </a:prstGeom>
                <a:solidFill>
                  <a:schemeClr val="accent1">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bg1"/>
                    </a:solidFill>
                  </a:endParaRPr>
                </a:p>
              </p:txBody>
            </p:sp>
            <p:sp>
              <p:nvSpPr>
                <p:cNvPr id="129" name="Oval 128"/>
                <p:cNvSpPr/>
                <p:nvPr/>
              </p:nvSpPr>
              <p:spPr>
                <a:xfrm>
                  <a:off x="4754881" y="4572000"/>
                  <a:ext cx="45719" cy="45719"/>
                </a:xfrm>
                <a:prstGeom prst="ellipse">
                  <a:avLst/>
                </a:prstGeom>
                <a:solidFill>
                  <a:schemeClr val="accent1">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bg1"/>
                    </a:solidFill>
                  </a:endParaRPr>
                </a:p>
              </p:txBody>
            </p:sp>
          </p:grpSp>
          <p:sp>
            <p:nvSpPr>
              <p:cNvPr id="118" name="TextBox 117"/>
              <p:cNvSpPr txBox="1"/>
              <p:nvPr/>
            </p:nvSpPr>
            <p:spPr>
              <a:xfrm>
                <a:off x="4270905" y="4309740"/>
                <a:ext cx="678391" cy="261610"/>
              </a:xfrm>
              <a:prstGeom prst="rect">
                <a:avLst/>
              </a:prstGeom>
              <a:grpFill/>
              <a:ln>
                <a:solidFill>
                  <a:schemeClr val="accent4"/>
                </a:solidFill>
              </a:ln>
              <a:effectLst/>
            </p:spPr>
            <p:style>
              <a:lnRef idx="1">
                <a:schemeClr val="dk1"/>
              </a:lnRef>
              <a:fillRef idx="2">
                <a:schemeClr val="dk1"/>
              </a:fillRef>
              <a:effectRef idx="1">
                <a:schemeClr val="dk1"/>
              </a:effectRef>
              <a:fontRef idx="minor">
                <a:schemeClr val="dk1"/>
              </a:fontRef>
            </p:style>
            <p:txBody>
              <a:bodyPr wrap="none" rtlCol="0">
                <a:spAutoFit/>
              </a:bodyPr>
              <a:lstStyle/>
              <a:p>
                <a:r>
                  <a:rPr lang="en-US" sz="1100" dirty="0">
                    <a:solidFill>
                      <a:schemeClr val="bg1">
                        <a:alpha val="99000"/>
                      </a:schemeClr>
                    </a:solidFill>
                  </a:rPr>
                  <a:t>Queues</a:t>
                </a:r>
              </a:p>
            </p:txBody>
          </p:sp>
        </p:grpSp>
      </p:grpSp>
      <p:sp>
        <p:nvSpPr>
          <p:cNvPr id="130" name="Rectangle 129"/>
          <p:cNvSpPr>
            <a:spLocks noChangeAspect="1"/>
          </p:cNvSpPr>
          <p:nvPr/>
        </p:nvSpPr>
        <p:spPr>
          <a:xfrm>
            <a:off x="4036384" y="5952701"/>
            <a:ext cx="4116055" cy="523218"/>
          </a:xfrm>
          <a:prstGeom prst="rect">
            <a:avLst/>
          </a:prstGeom>
        </p:spPr>
        <p:txBody>
          <a:bodyPr wrap="none" lIns="91436" tIns="45719" rIns="91436" bIns="45719">
            <a:spAutoFit/>
          </a:bodyPr>
          <a:lstStyle/>
          <a:p>
            <a:pPr algn="ctr"/>
            <a:r>
              <a:rPr lang="en-US" sz="2800" spc="-100" dirty="0">
                <a:gradFill>
                  <a:gsLst>
                    <a:gs pos="0">
                      <a:srgbClr val="595959"/>
                    </a:gs>
                    <a:gs pos="86000">
                      <a:srgbClr val="595959"/>
                    </a:gs>
                  </a:gsLst>
                  <a:lin ang="5400000" scaled="0"/>
                </a:gradFill>
                <a:latin typeface="Segoe UI Light" pitchFamily="34" charset="0"/>
              </a:rPr>
              <a:t>Windows Azure Data Center</a:t>
            </a:r>
          </a:p>
        </p:txBody>
      </p:sp>
      <p:sp>
        <p:nvSpPr>
          <p:cNvPr id="138" name="Rectangle 137"/>
          <p:cNvSpPr>
            <a:spLocks noChangeAspect="1"/>
          </p:cNvSpPr>
          <p:nvPr/>
        </p:nvSpPr>
        <p:spPr bwMode="auto">
          <a:xfrm>
            <a:off x="1794655" y="1443038"/>
            <a:ext cx="8599515" cy="605583"/>
          </a:xfrm>
          <a:prstGeom prst="rect">
            <a:avLst/>
          </a:prstGeom>
          <a:solidFill>
            <a:schemeClr val="tx1">
              <a:lumMod val="90000"/>
              <a:lumOff val="10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1" tIns="0" rIns="121861" bIns="0" numCol="1" rtlCol="0" anchor="ctr" anchorCtr="0" compatLnSpc="1">
            <a:prstTxWarp prst="textNoShape">
              <a:avLst/>
            </a:prstTxWarp>
          </a:bodyPr>
          <a:lstStyle/>
          <a:p>
            <a:pPr algn="ctr" fontAlgn="base">
              <a:spcBef>
                <a:spcPct val="0"/>
              </a:spcBef>
              <a:spcAft>
                <a:spcPct val="0"/>
              </a:spcAft>
              <a:buClr>
                <a:srgbClr val="FFFF99"/>
              </a:buClr>
              <a:buSzPct val="120000"/>
            </a:pPr>
            <a:r>
              <a:rPr lang="en-US" sz="3600" spc="-100" dirty="0">
                <a:ln w="3175">
                  <a:noFill/>
                </a:ln>
                <a:solidFill>
                  <a:schemeClr val="bg1">
                    <a:alpha val="99000"/>
                  </a:schemeClr>
                </a:solidFill>
                <a:latin typeface="Segoe UI Light" pitchFamily="34" charset="0"/>
                <a:cs typeface="Segoe UI" pitchFamily="34" charset="0"/>
              </a:rPr>
              <a:t>The Internet via TCP or HTTP</a:t>
            </a:r>
          </a:p>
        </p:txBody>
      </p:sp>
      <p:sp>
        <p:nvSpPr>
          <p:cNvPr id="52" name="Right Arrow 51"/>
          <p:cNvSpPr/>
          <p:nvPr/>
        </p:nvSpPr>
        <p:spPr bwMode="auto">
          <a:xfrm rot="5400000">
            <a:off x="2565646" y="2393007"/>
            <a:ext cx="822960" cy="149713"/>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3" name="Right Arrow 52"/>
          <p:cNvSpPr/>
          <p:nvPr/>
        </p:nvSpPr>
        <p:spPr bwMode="auto">
          <a:xfrm rot="5400000">
            <a:off x="8713529" y="2393009"/>
            <a:ext cx="822960" cy="149713"/>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5" name="Right Arrow 54"/>
          <p:cNvSpPr/>
          <p:nvPr/>
        </p:nvSpPr>
        <p:spPr bwMode="auto">
          <a:xfrm rot="5400000">
            <a:off x="5208079" y="2867863"/>
            <a:ext cx="1772666" cy="149713"/>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 name="Right Arrow 57"/>
          <p:cNvSpPr/>
          <p:nvPr/>
        </p:nvSpPr>
        <p:spPr bwMode="auto">
          <a:xfrm rot="5400000">
            <a:off x="2657086" y="3575893"/>
            <a:ext cx="640080" cy="149713"/>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 name="Right Arrow 59"/>
          <p:cNvSpPr/>
          <p:nvPr/>
        </p:nvSpPr>
        <p:spPr bwMode="auto">
          <a:xfrm rot="5400000">
            <a:off x="8804969" y="3575893"/>
            <a:ext cx="640080" cy="149713"/>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 name="Rectangle 74"/>
          <p:cNvSpPr>
            <a:spLocks noChangeAspect="1"/>
          </p:cNvSpPr>
          <p:nvPr/>
        </p:nvSpPr>
        <p:spPr>
          <a:xfrm>
            <a:off x="2732843" y="2887323"/>
            <a:ext cx="457200" cy="457200"/>
          </a:xfrm>
          <a:prstGeom prst="rect">
            <a:avLst/>
          </a:prstGeom>
          <a:solidFill>
            <a:schemeClr val="accent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1" tIns="0" rIns="121861" bIns="0" numCol="1" rtlCol="0" anchor="ctr" anchorCtr="0" compatLnSpc="1">
            <a:prstTxWarp prst="textNoShape">
              <a:avLst/>
            </a:prstTxWarp>
          </a:bodyPr>
          <a:lstStyle/>
          <a:p>
            <a:pPr algn="ctr" fontAlgn="base">
              <a:spcBef>
                <a:spcPct val="0"/>
              </a:spcBef>
              <a:spcAft>
                <a:spcPct val="0"/>
              </a:spcAft>
              <a:buClr>
                <a:srgbClr val="FFFF99"/>
              </a:buClr>
              <a:buSzPct val="120000"/>
            </a:pPr>
            <a:r>
              <a:rPr lang="en-US" sz="1600" spc="-100" dirty="0">
                <a:ln w="3175">
                  <a:noFill/>
                </a:ln>
                <a:solidFill>
                  <a:schemeClr val="bg1">
                    <a:alpha val="99000"/>
                  </a:schemeClr>
                </a:solidFill>
                <a:latin typeface="+mj-lt"/>
                <a:cs typeface="Segoe UI" pitchFamily="34" charset="0"/>
              </a:rPr>
              <a:t>LB</a:t>
            </a:r>
          </a:p>
        </p:txBody>
      </p:sp>
      <p:sp>
        <p:nvSpPr>
          <p:cNvPr id="131" name="Rectangle 130"/>
          <p:cNvSpPr>
            <a:spLocks noChangeAspect="1"/>
          </p:cNvSpPr>
          <p:nvPr/>
        </p:nvSpPr>
        <p:spPr>
          <a:xfrm>
            <a:off x="8905044" y="2887323"/>
            <a:ext cx="457200" cy="457200"/>
          </a:xfrm>
          <a:prstGeom prst="rect">
            <a:avLst/>
          </a:prstGeom>
          <a:solidFill>
            <a:schemeClr val="accent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1" tIns="0" rIns="121861" bIns="0" numCol="1" rtlCol="0" anchor="ctr" anchorCtr="0" compatLnSpc="1">
            <a:prstTxWarp prst="textNoShape">
              <a:avLst/>
            </a:prstTxWarp>
          </a:bodyPr>
          <a:lstStyle/>
          <a:p>
            <a:pPr algn="ctr" fontAlgn="base">
              <a:spcBef>
                <a:spcPct val="0"/>
              </a:spcBef>
              <a:spcAft>
                <a:spcPct val="0"/>
              </a:spcAft>
              <a:buClr>
                <a:srgbClr val="FFFF99"/>
              </a:buClr>
              <a:buSzPct val="120000"/>
            </a:pPr>
            <a:r>
              <a:rPr lang="en-US" sz="1600" spc="-100" dirty="0">
                <a:ln w="3175">
                  <a:noFill/>
                </a:ln>
                <a:solidFill>
                  <a:schemeClr val="bg1">
                    <a:alpha val="99000"/>
                  </a:schemeClr>
                </a:solidFill>
                <a:latin typeface="+mj-lt"/>
                <a:cs typeface="Segoe UI" pitchFamily="34" charset="0"/>
              </a:rPr>
              <a:t>LB</a:t>
            </a:r>
          </a:p>
        </p:txBody>
      </p:sp>
      <p:sp>
        <p:nvSpPr>
          <p:cNvPr id="137" name="Rectangle 136"/>
          <p:cNvSpPr>
            <a:spLocks noChangeAspect="1"/>
          </p:cNvSpPr>
          <p:nvPr/>
        </p:nvSpPr>
        <p:spPr>
          <a:xfrm>
            <a:off x="5865812" y="3136499"/>
            <a:ext cx="457200" cy="457200"/>
          </a:xfrm>
          <a:prstGeom prst="rect">
            <a:avLst/>
          </a:prstGeom>
          <a:solidFill>
            <a:schemeClr val="accent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1" tIns="0" rIns="121861" bIns="0" numCol="1" rtlCol="0" anchor="ctr" anchorCtr="0" compatLnSpc="1">
            <a:prstTxWarp prst="textNoShape">
              <a:avLst/>
            </a:prstTxWarp>
          </a:bodyPr>
          <a:lstStyle/>
          <a:p>
            <a:pPr algn="ctr" fontAlgn="base">
              <a:spcBef>
                <a:spcPct val="0"/>
              </a:spcBef>
              <a:spcAft>
                <a:spcPct val="0"/>
              </a:spcAft>
              <a:buClr>
                <a:srgbClr val="FFFF99"/>
              </a:buClr>
              <a:buSzPct val="120000"/>
            </a:pPr>
            <a:r>
              <a:rPr lang="en-US" sz="1600" spc="-100" dirty="0">
                <a:ln w="3175">
                  <a:noFill/>
                </a:ln>
                <a:solidFill>
                  <a:schemeClr val="bg1">
                    <a:alpha val="99000"/>
                  </a:schemeClr>
                </a:solidFill>
                <a:latin typeface="+mj-lt"/>
                <a:cs typeface="Segoe UI" pitchFamily="34" charset="0"/>
              </a:rPr>
              <a:t>LB</a:t>
            </a:r>
          </a:p>
        </p:txBody>
      </p:sp>
    </p:spTree>
    <p:extLst>
      <p:ext uri="{BB962C8B-B14F-4D97-AF65-F5344CB8AC3E}">
        <p14:creationId xmlns:p14="http://schemas.microsoft.com/office/powerpoint/2010/main" val="75225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Worker Role</a:t>
            </a:r>
            <a:endParaRPr lang="en-US" dirty="0"/>
          </a:p>
        </p:txBody>
      </p:sp>
      <p:sp>
        <p:nvSpPr>
          <p:cNvPr id="5" name="Subtitle 4"/>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p:txBody>
          <a:bodyPr/>
          <a:lstStyle/>
          <a:p>
            <a:r>
              <a:rPr lang="en-US" dirty="0" smtClean="0">
                <a:solidFill>
                  <a:schemeClr val="accent2">
                    <a:lumMod val="40000"/>
                    <a:lumOff val="60000"/>
                    <a:alpha val="99000"/>
                  </a:schemeClr>
                </a:solidFill>
              </a:rPr>
              <a:t>demo</a:t>
            </a:r>
            <a:endParaRPr lang="en-US" dirty="0">
              <a:solidFill>
                <a:schemeClr val="accent2">
                  <a:lumMod val="40000"/>
                  <a:lumOff val="60000"/>
                  <a:alpha val="99000"/>
                </a:schemeClr>
              </a:solidFill>
            </a:endParaRPr>
          </a:p>
        </p:txBody>
      </p:sp>
    </p:spTree>
    <p:extLst>
      <p:ext uri="{BB962C8B-B14F-4D97-AF65-F5344CB8AC3E}">
        <p14:creationId xmlns:p14="http://schemas.microsoft.com/office/powerpoint/2010/main" val="129473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Compute </a:t>
            </a:r>
            <a:r>
              <a:rPr lang="en-NZ" dirty="0"/>
              <a:t>Instance Size</a:t>
            </a:r>
          </a:p>
        </p:txBody>
      </p:sp>
      <p:sp>
        <p:nvSpPr>
          <p:cNvPr id="3" name="Text Placeholder 2"/>
          <p:cNvSpPr>
            <a:spLocks noGrp="1"/>
          </p:cNvSpPr>
          <p:nvPr>
            <p:ph type="body" sz="quarter" idx="10"/>
          </p:nvPr>
        </p:nvSpPr>
        <p:spPr>
          <a:xfrm>
            <a:off x="519114" y="1447800"/>
            <a:ext cx="5054835" cy="4164217"/>
          </a:xfrm>
        </p:spPr>
        <p:txBody>
          <a:bodyPr/>
          <a:lstStyle/>
          <a:p>
            <a:r>
              <a:rPr lang="en-NZ" sz="3200" dirty="0" smtClean="0">
                <a:solidFill>
                  <a:schemeClr val="accent4">
                    <a:alpha val="99000"/>
                  </a:schemeClr>
                </a:solidFill>
              </a:rPr>
              <a:t>Selectable Size defines CPU Cores, RAM, Local Storage, </a:t>
            </a:r>
            <a:br>
              <a:rPr lang="en-NZ" sz="3200" dirty="0" smtClean="0">
                <a:solidFill>
                  <a:schemeClr val="accent4">
                    <a:alpha val="99000"/>
                  </a:schemeClr>
                </a:solidFill>
              </a:rPr>
            </a:br>
            <a:r>
              <a:rPr lang="en-NZ" sz="3200" dirty="0" smtClean="0">
                <a:solidFill>
                  <a:schemeClr val="accent4">
                    <a:alpha val="99000"/>
                  </a:schemeClr>
                </a:solidFill>
              </a:rPr>
              <a:t>and Pricing</a:t>
            </a:r>
          </a:p>
          <a:p>
            <a:pPr lvl="1"/>
            <a:r>
              <a:rPr lang="en-NZ" dirty="0" smtClean="0"/>
              <a:t>Size configured in the Service Definition </a:t>
            </a:r>
            <a:br>
              <a:rPr lang="en-NZ" dirty="0" smtClean="0"/>
            </a:br>
            <a:r>
              <a:rPr lang="en-NZ" dirty="0" smtClean="0"/>
              <a:t>prior to packaging</a:t>
            </a:r>
          </a:p>
          <a:p>
            <a:pPr lvl="1"/>
            <a:endParaRPr lang="en-NZ" sz="1600" dirty="0" smtClean="0"/>
          </a:p>
          <a:p>
            <a:pPr lvl="1"/>
            <a:endParaRPr lang="en-NZ" sz="1600" dirty="0" smtClean="0"/>
          </a:p>
          <a:p>
            <a:r>
              <a:rPr lang="en-NZ" sz="3200" dirty="0">
                <a:solidFill>
                  <a:schemeClr val="accent4">
                    <a:alpha val="99000"/>
                  </a:schemeClr>
                </a:solidFill>
              </a:rPr>
              <a:t>Key considerations</a:t>
            </a:r>
          </a:p>
          <a:p>
            <a:pPr lvl="1"/>
            <a:r>
              <a:rPr lang="en-US" dirty="0"/>
              <a:t>Don’t just throw big VMs at every problem</a:t>
            </a:r>
          </a:p>
          <a:p>
            <a:pPr lvl="1"/>
            <a:r>
              <a:rPr lang="en-US" dirty="0"/>
              <a:t>Scale out architectures have natural parallelism</a:t>
            </a:r>
          </a:p>
          <a:p>
            <a:pPr lvl="1"/>
            <a:r>
              <a:rPr lang="en-US" dirty="0"/>
              <a:t>More small instances == more redundancy</a:t>
            </a:r>
          </a:p>
          <a:p>
            <a:pPr lvl="1"/>
            <a:r>
              <a:rPr lang="en-US" dirty="0"/>
              <a:t>Some scenarios will benefit from more cores</a:t>
            </a:r>
          </a:p>
        </p:txBody>
      </p:sp>
      <p:graphicFrame>
        <p:nvGraphicFramePr>
          <p:cNvPr id="7" name="Table 6"/>
          <p:cNvGraphicFramePr>
            <a:graphicFrameLocks noGrp="1"/>
          </p:cNvGraphicFramePr>
          <p:nvPr>
            <p:extLst>
              <p:ext uri="{D42A27DB-BD31-4B8C-83A1-F6EECF244321}">
                <p14:modId xmlns:p14="http://schemas.microsoft.com/office/powerpoint/2010/main" val="859473904"/>
              </p:ext>
            </p:extLst>
          </p:nvPr>
        </p:nvGraphicFramePr>
        <p:xfrm>
          <a:off x="5539740" y="1446216"/>
          <a:ext cx="6136323" cy="4141290"/>
        </p:xfrm>
        <a:graphic>
          <a:graphicData uri="http://schemas.openxmlformats.org/drawingml/2006/table">
            <a:tbl>
              <a:tblPr firstRow="1" bandRow="1">
                <a:tableStyleId>{7DF18680-E054-41AD-8BC1-D1AEF772440D}</a:tableStyleId>
              </a:tblPr>
              <a:tblGrid>
                <a:gridCol w="1173294"/>
                <a:gridCol w="767536"/>
                <a:gridCol w="983206"/>
                <a:gridCol w="936702"/>
                <a:gridCol w="1416205"/>
                <a:gridCol w="859380"/>
              </a:tblGrid>
              <a:tr h="404886">
                <a:tc>
                  <a:txBody>
                    <a:bodyPr/>
                    <a:lstStyle/>
                    <a:p>
                      <a:endParaRPr lang="en-NZ" sz="1600" b="1" dirty="0">
                        <a:solidFill>
                          <a:schemeClr val="lt1">
                            <a:alpha val="99000"/>
                          </a:schemeClr>
                        </a:solidFill>
                      </a:endParaRPr>
                    </a:p>
                  </a:txBody>
                  <a:tcPr marL="45720" marR="121888" anchor="b">
                    <a:lnB w="12700" cap="flat" cmpd="sng" algn="ctr">
                      <a:noFill/>
                      <a:prstDash val="solid"/>
                      <a:round/>
                      <a:headEnd type="none" w="med" len="med"/>
                      <a:tailEnd type="none" w="med" len="med"/>
                    </a:lnB>
                    <a:noFill/>
                  </a:tcPr>
                </a:tc>
                <a:tc>
                  <a:txBody>
                    <a:bodyPr/>
                    <a:lstStyle/>
                    <a:p>
                      <a:r>
                        <a:rPr lang="en-NZ" sz="1200" b="1" dirty="0" smtClean="0">
                          <a:solidFill>
                            <a:schemeClr val="lt1">
                              <a:alpha val="99000"/>
                            </a:schemeClr>
                          </a:solidFill>
                        </a:rPr>
                        <a:t>CPU</a:t>
                      </a:r>
                      <a:endParaRPr lang="en-NZ" sz="1200" b="1" dirty="0">
                        <a:solidFill>
                          <a:schemeClr val="lt1">
                            <a:alpha val="99000"/>
                          </a:schemeClr>
                        </a:solidFill>
                      </a:endParaRPr>
                    </a:p>
                  </a:txBody>
                  <a:tcPr marL="45720" marR="121888" anchor="b">
                    <a:lnB w="12700" cap="flat" cmpd="sng" algn="ctr">
                      <a:noFill/>
                      <a:prstDash val="solid"/>
                      <a:round/>
                      <a:headEnd type="none" w="med" len="med"/>
                      <a:tailEnd type="none" w="med" len="med"/>
                    </a:lnB>
                    <a:solidFill>
                      <a:srgbClr val="92D050"/>
                    </a:solidFill>
                  </a:tcPr>
                </a:tc>
                <a:tc>
                  <a:txBody>
                    <a:bodyPr/>
                    <a:lstStyle/>
                    <a:p>
                      <a:r>
                        <a:rPr lang="en-NZ" sz="1200" b="1" dirty="0" smtClean="0">
                          <a:solidFill>
                            <a:schemeClr val="lt1">
                              <a:alpha val="99000"/>
                            </a:schemeClr>
                          </a:solidFill>
                        </a:rPr>
                        <a:t>MEMORY</a:t>
                      </a:r>
                      <a:endParaRPr lang="en-NZ" sz="1200" b="1" dirty="0">
                        <a:solidFill>
                          <a:schemeClr val="lt1">
                            <a:alpha val="99000"/>
                          </a:schemeClr>
                        </a:solidFill>
                      </a:endParaRPr>
                    </a:p>
                  </a:txBody>
                  <a:tcPr marL="45720" marR="121888" anchor="b">
                    <a:lnB w="12700" cap="flat" cmpd="sng" algn="ctr">
                      <a:noFill/>
                      <a:prstDash val="solid"/>
                      <a:round/>
                      <a:headEnd type="none" w="med" len="med"/>
                      <a:tailEnd type="none" w="med" len="med"/>
                    </a:lnB>
                    <a:solidFill>
                      <a:srgbClr val="92D050"/>
                    </a:solidFill>
                  </a:tcPr>
                </a:tc>
                <a:tc>
                  <a:txBody>
                    <a:bodyPr/>
                    <a:lstStyle/>
                    <a:p>
                      <a:pPr marL="0" marR="0" indent="0" algn="l" defTabSz="914325" rtl="0" eaLnBrk="1" fontAlgn="auto" latinLnBrk="0" hangingPunct="1">
                        <a:lnSpc>
                          <a:spcPct val="100000"/>
                        </a:lnSpc>
                        <a:spcBef>
                          <a:spcPts val="0"/>
                        </a:spcBef>
                        <a:spcAft>
                          <a:spcPts val="0"/>
                        </a:spcAft>
                        <a:buClrTx/>
                        <a:buSzTx/>
                        <a:buFontTx/>
                        <a:buNone/>
                        <a:tabLst/>
                        <a:defRPr/>
                      </a:pPr>
                      <a:r>
                        <a:rPr lang="en-NZ" sz="1200" b="1" dirty="0" smtClean="0">
                          <a:solidFill>
                            <a:schemeClr val="lt1">
                              <a:alpha val="99000"/>
                            </a:schemeClr>
                          </a:solidFill>
                        </a:rPr>
                        <a:t>LOCAL STORAGE</a:t>
                      </a:r>
                    </a:p>
                  </a:txBody>
                  <a:tcPr marL="45720" marR="121888" anchor="b">
                    <a:lnB w="12700" cap="flat" cmpd="sng" algn="ctr">
                      <a:noFill/>
                      <a:prstDash val="solid"/>
                      <a:round/>
                      <a:headEnd type="none" w="med" len="med"/>
                      <a:tailEnd type="none" w="med" len="med"/>
                    </a:lnB>
                    <a:solidFill>
                      <a:srgbClr val="92D050"/>
                    </a:solidFill>
                  </a:tcPr>
                </a:tc>
                <a:tc>
                  <a:txBody>
                    <a:bodyPr/>
                    <a:lstStyle/>
                    <a:p>
                      <a:r>
                        <a:rPr lang="en-NZ" sz="1200" b="1" dirty="0" smtClean="0">
                          <a:solidFill>
                            <a:schemeClr val="lt1">
                              <a:alpha val="99000"/>
                            </a:schemeClr>
                          </a:solidFill>
                        </a:rPr>
                        <a:t>I/O PERFORMANCE</a:t>
                      </a:r>
                      <a:endParaRPr lang="en-NZ" sz="1200" b="1" dirty="0">
                        <a:solidFill>
                          <a:schemeClr val="lt1">
                            <a:alpha val="99000"/>
                          </a:schemeClr>
                        </a:solidFill>
                      </a:endParaRPr>
                    </a:p>
                  </a:txBody>
                  <a:tcPr marL="45720" marR="121888" anchor="b">
                    <a:lnB w="12700" cap="flat" cmpd="sng" algn="ctr">
                      <a:noFill/>
                      <a:prstDash val="solid"/>
                      <a:round/>
                      <a:headEnd type="none" w="med" len="med"/>
                      <a:tailEnd type="none" w="med" len="med"/>
                    </a:lnB>
                    <a:solidFill>
                      <a:srgbClr val="92D050"/>
                    </a:solidFill>
                  </a:tcPr>
                </a:tc>
                <a:tc>
                  <a:txBody>
                    <a:bodyPr/>
                    <a:lstStyle/>
                    <a:p>
                      <a:r>
                        <a:rPr lang="en-NZ" sz="1200" b="1" dirty="0" smtClean="0">
                          <a:solidFill>
                            <a:schemeClr val="lt1">
                              <a:alpha val="99000"/>
                            </a:schemeClr>
                          </a:solidFill>
                        </a:rPr>
                        <a:t>PRICING</a:t>
                      </a:r>
                      <a:endParaRPr lang="en-NZ" sz="1200" b="1" dirty="0">
                        <a:solidFill>
                          <a:schemeClr val="lt1">
                            <a:alpha val="99000"/>
                          </a:schemeClr>
                        </a:solidFill>
                      </a:endParaRPr>
                    </a:p>
                  </a:txBody>
                  <a:tcPr marL="45720" marR="121888" anchor="b">
                    <a:lnB w="12700" cap="flat" cmpd="sng" algn="ctr">
                      <a:noFill/>
                      <a:prstDash val="solid"/>
                      <a:round/>
                      <a:headEnd type="none" w="med" len="med"/>
                      <a:tailEnd type="none" w="med" len="med"/>
                    </a:lnB>
                    <a:solidFill>
                      <a:srgbClr val="92D050"/>
                    </a:solidFill>
                  </a:tcPr>
                </a:tc>
              </a:tr>
              <a:tr h="736818">
                <a:tc>
                  <a:txBody>
                    <a:bodyPr/>
                    <a:lstStyle/>
                    <a:p>
                      <a:pPr algn="r"/>
                      <a:r>
                        <a:rPr lang="en-NZ" sz="2000" dirty="0" smtClean="0">
                          <a:solidFill>
                            <a:schemeClr val="tx1">
                              <a:lumMod val="50000"/>
                              <a:lumOff val="50000"/>
                              <a:alpha val="99000"/>
                            </a:schemeClr>
                          </a:solidFill>
                          <a:latin typeface="Segoe UI Light" pitchFamily="34" charset="0"/>
                        </a:rPr>
                        <a:t>Extra Small</a:t>
                      </a:r>
                      <a:endParaRPr lang="en-NZ" sz="2000" dirty="0">
                        <a:solidFill>
                          <a:schemeClr val="tx1">
                            <a:lumMod val="50000"/>
                            <a:lumOff val="50000"/>
                            <a:alpha val="99000"/>
                          </a:schemeClr>
                        </a:solidFill>
                        <a:latin typeface="Segoe UI Light" pitchFamily="34" charset="0"/>
                      </a:endParaRPr>
                    </a:p>
                  </a:txBody>
                  <a:tcPr marL="45720" marR="121888" anchor="ctr">
                    <a:lnT w="12700" cap="flat" cmpd="sng" algn="ctr">
                      <a:noFill/>
                      <a:prstDash val="solid"/>
                      <a:round/>
                      <a:headEnd type="none" w="med" len="med"/>
                      <a:tailEnd type="none" w="med" len="med"/>
                    </a:lnT>
                    <a:no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1.0 Ghz</a:t>
                      </a:r>
                      <a:endParaRPr lang="en-NZ" sz="1400" kern="1200" dirty="0">
                        <a:solidFill>
                          <a:schemeClr val="dk1">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tx1">
                        <a:lumMod val="10000"/>
                        <a:lumOff val="90000"/>
                      </a:schemeClr>
                    </a:solid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768 MB</a:t>
                      </a:r>
                      <a:endParaRPr lang="en-NZ" sz="1400" kern="1200" dirty="0">
                        <a:solidFill>
                          <a:schemeClr val="dk1">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tx1">
                        <a:lumMod val="10000"/>
                        <a:lumOff val="90000"/>
                      </a:schemeClr>
                    </a:solid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20 GB</a:t>
                      </a:r>
                      <a:endParaRPr lang="en-NZ" sz="1400" kern="1200" dirty="0">
                        <a:solidFill>
                          <a:schemeClr val="dk1">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tx1">
                        <a:lumMod val="10000"/>
                        <a:lumOff val="90000"/>
                      </a:schemeClr>
                    </a:solid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Low</a:t>
                      </a:r>
                      <a:endParaRPr lang="en-NZ" sz="1400" kern="1200" dirty="0">
                        <a:solidFill>
                          <a:schemeClr val="dk1">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tx1">
                        <a:lumMod val="10000"/>
                        <a:lumOff val="90000"/>
                      </a:schemeClr>
                    </a:solid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$0.04</a:t>
                      </a:r>
                      <a:endParaRPr lang="en-NZ" sz="1400" kern="1200" dirty="0">
                        <a:solidFill>
                          <a:schemeClr val="dk1">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tx1">
                        <a:lumMod val="10000"/>
                        <a:lumOff val="90000"/>
                      </a:schemeClr>
                    </a:solidFill>
                  </a:tcPr>
                </a:tc>
              </a:tr>
              <a:tr h="736818">
                <a:tc>
                  <a:txBody>
                    <a:bodyPr/>
                    <a:lstStyle/>
                    <a:p>
                      <a:pPr algn="r"/>
                      <a:r>
                        <a:rPr lang="en-NZ" sz="2000" dirty="0" smtClean="0">
                          <a:solidFill>
                            <a:schemeClr val="tx1">
                              <a:lumMod val="50000"/>
                              <a:lumOff val="50000"/>
                              <a:alpha val="99000"/>
                            </a:schemeClr>
                          </a:solidFill>
                          <a:latin typeface="Segoe UI Light" pitchFamily="34" charset="0"/>
                        </a:rPr>
                        <a:t>Small</a:t>
                      </a:r>
                    </a:p>
                  </a:txBody>
                  <a:tcPr marL="45720" marR="121888" anchor="ctr">
                    <a:no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1.6 GHz</a:t>
                      </a:r>
                      <a:endParaRPr lang="en-NZ" sz="1400" kern="1200" dirty="0">
                        <a:solidFill>
                          <a:schemeClr val="dk1">
                            <a:alpha val="99000"/>
                          </a:schemeClr>
                        </a:solidFill>
                        <a:latin typeface="+mn-lt"/>
                        <a:ea typeface="+mn-ea"/>
                        <a:cs typeface="+mn-cs"/>
                      </a:endParaRPr>
                    </a:p>
                  </a:txBody>
                  <a:tcPr marL="121888" marR="121888" anchor="ctr">
                    <a:solidFill>
                      <a:schemeClr val="bg1">
                        <a:lumMod val="95000"/>
                      </a:schemeClr>
                    </a:solid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1.75 GB</a:t>
                      </a:r>
                      <a:endParaRPr lang="en-NZ" sz="1400" kern="1200" dirty="0">
                        <a:solidFill>
                          <a:schemeClr val="dk1">
                            <a:alpha val="99000"/>
                          </a:schemeClr>
                        </a:solidFill>
                        <a:latin typeface="+mn-lt"/>
                        <a:ea typeface="+mn-ea"/>
                        <a:cs typeface="+mn-cs"/>
                      </a:endParaRPr>
                    </a:p>
                  </a:txBody>
                  <a:tcPr marL="121888" marR="121888" anchor="ctr">
                    <a:solidFill>
                      <a:schemeClr val="bg1">
                        <a:lumMod val="95000"/>
                      </a:schemeClr>
                    </a:solid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225 GB</a:t>
                      </a:r>
                      <a:endParaRPr lang="en-NZ" sz="1400" kern="1200" dirty="0">
                        <a:solidFill>
                          <a:schemeClr val="dk1">
                            <a:alpha val="99000"/>
                          </a:schemeClr>
                        </a:solidFill>
                        <a:latin typeface="+mn-lt"/>
                        <a:ea typeface="+mn-ea"/>
                        <a:cs typeface="+mn-cs"/>
                      </a:endParaRPr>
                    </a:p>
                  </a:txBody>
                  <a:tcPr marL="121888" marR="121888" anchor="ctr">
                    <a:solidFill>
                      <a:schemeClr val="bg1">
                        <a:lumMod val="95000"/>
                      </a:schemeClr>
                    </a:solid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Moderate</a:t>
                      </a:r>
                      <a:endParaRPr lang="en-NZ" sz="1400" kern="1200" dirty="0">
                        <a:solidFill>
                          <a:schemeClr val="dk1">
                            <a:alpha val="99000"/>
                          </a:schemeClr>
                        </a:solidFill>
                        <a:latin typeface="+mn-lt"/>
                        <a:ea typeface="+mn-ea"/>
                        <a:cs typeface="+mn-cs"/>
                      </a:endParaRPr>
                    </a:p>
                  </a:txBody>
                  <a:tcPr marL="121888" marR="121888" anchor="ctr">
                    <a:solidFill>
                      <a:schemeClr val="bg1">
                        <a:lumMod val="95000"/>
                      </a:schemeClr>
                    </a:solid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$0.12</a:t>
                      </a:r>
                      <a:endParaRPr lang="en-NZ" sz="1400" kern="1200" dirty="0">
                        <a:solidFill>
                          <a:schemeClr val="dk1">
                            <a:alpha val="99000"/>
                          </a:schemeClr>
                        </a:solidFill>
                        <a:latin typeface="+mn-lt"/>
                        <a:ea typeface="+mn-ea"/>
                        <a:cs typeface="+mn-cs"/>
                      </a:endParaRPr>
                    </a:p>
                  </a:txBody>
                  <a:tcPr marL="121888" marR="121888" anchor="ctr">
                    <a:solidFill>
                      <a:schemeClr val="bg1">
                        <a:lumMod val="95000"/>
                      </a:schemeClr>
                    </a:solidFill>
                  </a:tcPr>
                </a:tc>
              </a:tr>
              <a:tr h="736818">
                <a:tc>
                  <a:txBody>
                    <a:bodyPr/>
                    <a:lstStyle/>
                    <a:p>
                      <a:pPr algn="r"/>
                      <a:r>
                        <a:rPr lang="en-NZ" sz="2000" dirty="0" smtClean="0">
                          <a:solidFill>
                            <a:schemeClr val="tx1">
                              <a:lumMod val="50000"/>
                              <a:lumOff val="50000"/>
                              <a:alpha val="99000"/>
                            </a:schemeClr>
                          </a:solidFill>
                          <a:latin typeface="Segoe UI Light" pitchFamily="34" charset="0"/>
                        </a:rPr>
                        <a:t>Medium</a:t>
                      </a:r>
                      <a:endParaRPr lang="en-NZ" sz="2000" dirty="0">
                        <a:solidFill>
                          <a:schemeClr val="tx1">
                            <a:lumMod val="50000"/>
                            <a:lumOff val="50000"/>
                            <a:alpha val="99000"/>
                          </a:schemeClr>
                        </a:solidFill>
                        <a:latin typeface="Segoe UI Light" pitchFamily="34" charset="0"/>
                      </a:endParaRPr>
                    </a:p>
                  </a:txBody>
                  <a:tcPr marL="45720" marR="121888" anchor="ctr">
                    <a:no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2 x 1.6 GHz</a:t>
                      </a:r>
                      <a:endParaRPr lang="en-NZ" sz="1400" kern="1200" dirty="0">
                        <a:solidFill>
                          <a:schemeClr val="dk1">
                            <a:alpha val="99000"/>
                          </a:schemeClr>
                        </a:solidFill>
                        <a:latin typeface="+mn-lt"/>
                        <a:ea typeface="+mn-ea"/>
                        <a:cs typeface="+mn-cs"/>
                      </a:endParaRPr>
                    </a:p>
                  </a:txBody>
                  <a:tcPr marL="121888" marR="121888" anchor="ctr">
                    <a:solidFill>
                      <a:schemeClr val="tx1">
                        <a:lumMod val="10000"/>
                        <a:lumOff val="90000"/>
                      </a:schemeClr>
                    </a:solid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3.5 GB</a:t>
                      </a:r>
                      <a:endParaRPr lang="en-NZ" sz="1400" kern="1200" dirty="0">
                        <a:solidFill>
                          <a:schemeClr val="dk1">
                            <a:alpha val="99000"/>
                          </a:schemeClr>
                        </a:solidFill>
                        <a:latin typeface="+mn-lt"/>
                        <a:ea typeface="+mn-ea"/>
                        <a:cs typeface="+mn-cs"/>
                      </a:endParaRPr>
                    </a:p>
                  </a:txBody>
                  <a:tcPr marL="121888" marR="121888" anchor="ctr">
                    <a:solidFill>
                      <a:schemeClr val="tx1">
                        <a:lumMod val="10000"/>
                        <a:lumOff val="90000"/>
                      </a:schemeClr>
                    </a:solid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490GB</a:t>
                      </a:r>
                      <a:endParaRPr lang="en-NZ" sz="1400" kern="1200" dirty="0">
                        <a:solidFill>
                          <a:schemeClr val="dk1">
                            <a:alpha val="99000"/>
                          </a:schemeClr>
                        </a:solidFill>
                        <a:latin typeface="+mn-lt"/>
                        <a:ea typeface="+mn-ea"/>
                        <a:cs typeface="+mn-cs"/>
                      </a:endParaRPr>
                    </a:p>
                  </a:txBody>
                  <a:tcPr marL="121888" marR="121888" anchor="ctr">
                    <a:solidFill>
                      <a:schemeClr val="tx1">
                        <a:lumMod val="10000"/>
                        <a:lumOff val="90000"/>
                      </a:schemeClr>
                    </a:solid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High</a:t>
                      </a:r>
                      <a:endParaRPr lang="en-NZ" sz="1400" kern="1200" dirty="0">
                        <a:solidFill>
                          <a:schemeClr val="dk1">
                            <a:alpha val="99000"/>
                          </a:schemeClr>
                        </a:solidFill>
                        <a:latin typeface="+mn-lt"/>
                        <a:ea typeface="+mn-ea"/>
                        <a:cs typeface="+mn-cs"/>
                      </a:endParaRPr>
                    </a:p>
                  </a:txBody>
                  <a:tcPr marL="121888" marR="121888" anchor="ctr">
                    <a:solidFill>
                      <a:schemeClr val="tx1">
                        <a:lumMod val="10000"/>
                        <a:lumOff val="90000"/>
                      </a:schemeClr>
                    </a:solid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$0.24</a:t>
                      </a:r>
                      <a:endParaRPr lang="en-NZ" sz="1400" kern="1200" dirty="0">
                        <a:solidFill>
                          <a:schemeClr val="dk1">
                            <a:alpha val="99000"/>
                          </a:schemeClr>
                        </a:solidFill>
                        <a:latin typeface="+mn-lt"/>
                        <a:ea typeface="+mn-ea"/>
                        <a:cs typeface="+mn-cs"/>
                      </a:endParaRPr>
                    </a:p>
                  </a:txBody>
                  <a:tcPr marL="121888" marR="121888" anchor="ctr">
                    <a:solidFill>
                      <a:schemeClr val="tx1">
                        <a:lumMod val="10000"/>
                        <a:lumOff val="90000"/>
                      </a:schemeClr>
                    </a:solidFill>
                  </a:tcPr>
                </a:tc>
              </a:tr>
              <a:tr h="736818">
                <a:tc>
                  <a:txBody>
                    <a:bodyPr/>
                    <a:lstStyle/>
                    <a:p>
                      <a:pPr algn="r"/>
                      <a:r>
                        <a:rPr lang="en-NZ" sz="2000" dirty="0" smtClean="0">
                          <a:solidFill>
                            <a:schemeClr val="tx1">
                              <a:lumMod val="50000"/>
                              <a:lumOff val="50000"/>
                              <a:alpha val="99000"/>
                            </a:schemeClr>
                          </a:solidFill>
                          <a:latin typeface="Segoe UI Light" pitchFamily="34" charset="0"/>
                        </a:rPr>
                        <a:t>Large</a:t>
                      </a:r>
                      <a:endParaRPr lang="en-NZ" sz="2000" dirty="0">
                        <a:solidFill>
                          <a:schemeClr val="tx1">
                            <a:lumMod val="50000"/>
                            <a:lumOff val="50000"/>
                            <a:alpha val="99000"/>
                          </a:schemeClr>
                        </a:solidFill>
                        <a:latin typeface="Segoe UI Light" pitchFamily="34" charset="0"/>
                      </a:endParaRPr>
                    </a:p>
                  </a:txBody>
                  <a:tcPr marL="45720" marR="121888" anchor="ctr">
                    <a:no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4 x 1.6 GHz</a:t>
                      </a:r>
                      <a:endParaRPr lang="en-NZ" sz="1400" kern="1200" dirty="0">
                        <a:solidFill>
                          <a:schemeClr val="dk1">
                            <a:alpha val="99000"/>
                          </a:schemeClr>
                        </a:solidFill>
                        <a:latin typeface="+mn-lt"/>
                        <a:ea typeface="+mn-ea"/>
                        <a:cs typeface="+mn-cs"/>
                      </a:endParaRPr>
                    </a:p>
                  </a:txBody>
                  <a:tcPr marL="121888" marR="121888" anchor="ctr">
                    <a:solidFill>
                      <a:schemeClr val="bg1">
                        <a:lumMod val="95000"/>
                      </a:schemeClr>
                    </a:solid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7 GB</a:t>
                      </a:r>
                      <a:endParaRPr lang="en-NZ" sz="1400" kern="1200" dirty="0">
                        <a:solidFill>
                          <a:schemeClr val="dk1">
                            <a:alpha val="99000"/>
                          </a:schemeClr>
                        </a:solidFill>
                        <a:latin typeface="+mn-lt"/>
                        <a:ea typeface="+mn-ea"/>
                        <a:cs typeface="+mn-cs"/>
                      </a:endParaRPr>
                    </a:p>
                  </a:txBody>
                  <a:tcPr marL="121888" marR="121888" anchor="ctr">
                    <a:solidFill>
                      <a:schemeClr val="bg1">
                        <a:lumMod val="95000"/>
                      </a:schemeClr>
                    </a:solid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1,000 GB</a:t>
                      </a:r>
                      <a:endParaRPr lang="en-NZ" sz="1400" kern="1200" dirty="0">
                        <a:solidFill>
                          <a:schemeClr val="dk1">
                            <a:alpha val="99000"/>
                          </a:schemeClr>
                        </a:solidFill>
                        <a:latin typeface="+mn-lt"/>
                        <a:ea typeface="+mn-ea"/>
                        <a:cs typeface="+mn-cs"/>
                      </a:endParaRPr>
                    </a:p>
                  </a:txBody>
                  <a:tcPr marL="121888" marR="121888" anchor="ctr">
                    <a:solidFill>
                      <a:schemeClr val="bg1">
                        <a:lumMod val="95000"/>
                      </a:schemeClr>
                    </a:solid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High</a:t>
                      </a:r>
                      <a:endParaRPr lang="en-NZ" sz="1400" kern="1200" dirty="0">
                        <a:solidFill>
                          <a:schemeClr val="dk1">
                            <a:alpha val="99000"/>
                          </a:schemeClr>
                        </a:solidFill>
                        <a:latin typeface="+mn-lt"/>
                        <a:ea typeface="+mn-ea"/>
                        <a:cs typeface="+mn-cs"/>
                      </a:endParaRPr>
                    </a:p>
                  </a:txBody>
                  <a:tcPr marL="121888" marR="121888" anchor="ctr">
                    <a:solidFill>
                      <a:schemeClr val="bg1">
                        <a:lumMod val="95000"/>
                      </a:schemeClr>
                    </a:solid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$0.48</a:t>
                      </a:r>
                      <a:endParaRPr lang="en-NZ" sz="1400" kern="1200" dirty="0">
                        <a:solidFill>
                          <a:schemeClr val="dk1">
                            <a:alpha val="99000"/>
                          </a:schemeClr>
                        </a:solidFill>
                        <a:latin typeface="+mn-lt"/>
                        <a:ea typeface="+mn-ea"/>
                        <a:cs typeface="+mn-cs"/>
                      </a:endParaRPr>
                    </a:p>
                  </a:txBody>
                  <a:tcPr marL="121888" marR="121888" anchor="ctr">
                    <a:solidFill>
                      <a:schemeClr val="bg1">
                        <a:lumMod val="95000"/>
                      </a:schemeClr>
                    </a:solidFill>
                  </a:tcPr>
                </a:tc>
              </a:tr>
              <a:tr h="736818">
                <a:tc>
                  <a:txBody>
                    <a:bodyPr/>
                    <a:lstStyle/>
                    <a:p>
                      <a:pPr algn="r"/>
                      <a:r>
                        <a:rPr lang="en-NZ" sz="2000" dirty="0" smtClean="0">
                          <a:solidFill>
                            <a:schemeClr val="tx1">
                              <a:lumMod val="50000"/>
                              <a:lumOff val="50000"/>
                              <a:alpha val="99000"/>
                            </a:schemeClr>
                          </a:solidFill>
                          <a:latin typeface="Segoe UI Light" pitchFamily="34" charset="0"/>
                        </a:rPr>
                        <a:t>Extra Large</a:t>
                      </a:r>
                      <a:endParaRPr lang="en-NZ" sz="2000" dirty="0">
                        <a:solidFill>
                          <a:schemeClr val="tx1">
                            <a:lumMod val="50000"/>
                            <a:lumOff val="50000"/>
                            <a:alpha val="99000"/>
                          </a:schemeClr>
                        </a:solidFill>
                        <a:latin typeface="Segoe UI Light" pitchFamily="34" charset="0"/>
                      </a:endParaRPr>
                    </a:p>
                  </a:txBody>
                  <a:tcPr marL="45720" marR="121888" anchor="ctr">
                    <a:no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8 x 1.6 GHz</a:t>
                      </a:r>
                      <a:endParaRPr lang="en-NZ" sz="1400" kern="1200" dirty="0">
                        <a:solidFill>
                          <a:schemeClr val="dk1">
                            <a:alpha val="99000"/>
                          </a:schemeClr>
                        </a:solidFill>
                        <a:latin typeface="+mn-lt"/>
                        <a:ea typeface="+mn-ea"/>
                        <a:cs typeface="+mn-cs"/>
                      </a:endParaRPr>
                    </a:p>
                  </a:txBody>
                  <a:tcPr marL="121888" marR="121888" anchor="ctr">
                    <a:solidFill>
                      <a:schemeClr val="tx1">
                        <a:lumMod val="10000"/>
                        <a:lumOff val="90000"/>
                      </a:schemeClr>
                    </a:solid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14 GB</a:t>
                      </a:r>
                      <a:endParaRPr lang="en-NZ" sz="1400" kern="1200" dirty="0">
                        <a:solidFill>
                          <a:schemeClr val="dk1">
                            <a:alpha val="99000"/>
                          </a:schemeClr>
                        </a:solidFill>
                        <a:latin typeface="+mn-lt"/>
                        <a:ea typeface="+mn-ea"/>
                        <a:cs typeface="+mn-cs"/>
                      </a:endParaRPr>
                    </a:p>
                  </a:txBody>
                  <a:tcPr marL="121888" marR="121888" anchor="ctr">
                    <a:solidFill>
                      <a:schemeClr val="tx1">
                        <a:lumMod val="10000"/>
                        <a:lumOff val="90000"/>
                      </a:schemeClr>
                    </a:solid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2,040 GB</a:t>
                      </a:r>
                      <a:endParaRPr lang="en-NZ" sz="1400" kern="1200" dirty="0">
                        <a:solidFill>
                          <a:schemeClr val="dk1">
                            <a:alpha val="99000"/>
                          </a:schemeClr>
                        </a:solidFill>
                        <a:latin typeface="+mn-lt"/>
                        <a:ea typeface="+mn-ea"/>
                        <a:cs typeface="+mn-cs"/>
                      </a:endParaRPr>
                    </a:p>
                  </a:txBody>
                  <a:tcPr marL="121888" marR="121888" anchor="ctr">
                    <a:solidFill>
                      <a:schemeClr val="tx1">
                        <a:lumMod val="10000"/>
                        <a:lumOff val="90000"/>
                      </a:schemeClr>
                    </a:solid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High</a:t>
                      </a:r>
                      <a:endParaRPr lang="en-NZ" sz="1400" kern="1200" dirty="0">
                        <a:solidFill>
                          <a:schemeClr val="dk1">
                            <a:alpha val="99000"/>
                          </a:schemeClr>
                        </a:solidFill>
                        <a:latin typeface="+mn-lt"/>
                        <a:ea typeface="+mn-ea"/>
                        <a:cs typeface="+mn-cs"/>
                      </a:endParaRPr>
                    </a:p>
                  </a:txBody>
                  <a:tcPr marL="121888" marR="121888" anchor="ctr">
                    <a:solidFill>
                      <a:schemeClr val="tx1">
                        <a:lumMod val="10000"/>
                        <a:lumOff val="90000"/>
                      </a:schemeClr>
                    </a:solidFill>
                  </a:tcPr>
                </a:tc>
                <a:tc>
                  <a:txBody>
                    <a:bodyPr/>
                    <a:lstStyle/>
                    <a:p>
                      <a:pPr marL="0" algn="l" defTabSz="914325" rtl="0" eaLnBrk="1" latinLnBrk="0" hangingPunct="1"/>
                      <a:r>
                        <a:rPr lang="en-NZ" sz="1400" kern="1200" dirty="0" smtClean="0">
                          <a:solidFill>
                            <a:schemeClr val="dk1">
                              <a:alpha val="99000"/>
                            </a:schemeClr>
                          </a:solidFill>
                          <a:latin typeface="+mn-lt"/>
                          <a:ea typeface="+mn-ea"/>
                          <a:cs typeface="+mn-cs"/>
                        </a:rPr>
                        <a:t>$0.96</a:t>
                      </a:r>
                      <a:endParaRPr lang="en-NZ" sz="1400" kern="1200" dirty="0">
                        <a:solidFill>
                          <a:schemeClr val="dk1">
                            <a:alpha val="99000"/>
                          </a:schemeClr>
                        </a:solidFill>
                        <a:latin typeface="+mn-lt"/>
                        <a:ea typeface="+mn-ea"/>
                        <a:cs typeface="+mn-cs"/>
                      </a:endParaRPr>
                    </a:p>
                  </a:txBody>
                  <a:tcPr marL="121888" marR="121888" anchor="ctr">
                    <a:solidFill>
                      <a:schemeClr val="tx1">
                        <a:lumMod val="10000"/>
                        <a:lumOff val="90000"/>
                      </a:schemeClr>
                    </a:solidFill>
                  </a:tcPr>
                </a:tc>
              </a:tr>
            </a:tbl>
          </a:graphicData>
        </a:graphic>
      </p:graphicFrame>
    </p:spTree>
    <p:extLst>
      <p:ext uri="{BB962C8B-B14F-4D97-AF65-F5344CB8AC3E}">
        <p14:creationId xmlns:p14="http://schemas.microsoft.com/office/powerpoint/2010/main" val="131628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Service Definition </a:t>
            </a:r>
            <a:r>
              <a:rPr lang="en-US" dirty="0"/>
              <a:t>&amp; Configuration</a:t>
            </a:r>
          </a:p>
        </p:txBody>
      </p:sp>
      <p:sp>
        <p:nvSpPr>
          <p:cNvPr id="2" name="Content Placeholder 1"/>
          <p:cNvSpPr>
            <a:spLocks noGrp="1"/>
          </p:cNvSpPr>
          <p:nvPr>
            <p:ph type="body" sz="quarter" idx="10"/>
          </p:nvPr>
        </p:nvSpPr>
        <p:spPr>
          <a:xfrm>
            <a:off x="3171825" y="1447800"/>
            <a:ext cx="8496301" cy="2723823"/>
          </a:xfrm>
        </p:spPr>
        <p:txBody>
          <a:bodyPr/>
          <a:lstStyle/>
          <a:p>
            <a:r>
              <a:rPr lang="en-US" dirty="0" smtClean="0">
                <a:solidFill>
                  <a:schemeClr val="accent1">
                    <a:alpha val="99000"/>
                  </a:schemeClr>
                </a:solidFill>
              </a:rPr>
              <a:t>Operating System</a:t>
            </a:r>
          </a:p>
          <a:p>
            <a:pPr lvl="1"/>
            <a:r>
              <a:rPr lang="en-US" dirty="0" smtClean="0"/>
              <a:t>OS Family:  Windows Server 2008 SP2 or Server 2008 R2</a:t>
            </a:r>
          </a:p>
          <a:p>
            <a:pPr lvl="1"/>
            <a:r>
              <a:rPr lang="en-US" dirty="0" smtClean="0"/>
              <a:t>OS Version:  Specific version or automatically updated</a:t>
            </a:r>
          </a:p>
          <a:p>
            <a:pPr lvl="1"/>
            <a:endParaRPr lang="en-US" dirty="0" smtClean="0"/>
          </a:p>
          <a:p>
            <a:r>
              <a:rPr lang="en-US" dirty="0">
                <a:solidFill>
                  <a:schemeClr val="accent1">
                    <a:alpha val="99000"/>
                  </a:schemeClr>
                </a:solidFill>
              </a:rPr>
              <a:t>Config Settings</a:t>
            </a:r>
          </a:p>
          <a:p>
            <a:pPr lvl="1"/>
            <a:r>
              <a:rPr lang="en-US" dirty="0" smtClean="0"/>
              <a:t>Name/value settings for a role</a:t>
            </a:r>
          </a:p>
          <a:p>
            <a:pPr lvl="1"/>
            <a:r>
              <a:rPr lang="en-US" dirty="0" smtClean="0"/>
              <a:t>&lt;Setting name="WorkerSleepTime" value="2000" /&gt;</a:t>
            </a:r>
          </a:p>
        </p:txBody>
      </p:sp>
      <p:pic>
        <p:nvPicPr>
          <p:cNvPr id="5" name="Picture 2" descr="C:\Users\jonahs\Work Documents\Windows Azure Dot Com\03_Designs\Website Dyno Awesome\cut images\IMG_checkitof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52875"/>
            <a:ext cx="2809875"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26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Service Definition </a:t>
            </a:r>
            <a:r>
              <a:rPr lang="en-US" dirty="0"/>
              <a:t>&amp; Configuration</a:t>
            </a:r>
          </a:p>
        </p:txBody>
      </p:sp>
      <p:sp>
        <p:nvSpPr>
          <p:cNvPr id="2" name="Content Placeholder 1"/>
          <p:cNvSpPr>
            <a:spLocks noGrp="1"/>
          </p:cNvSpPr>
          <p:nvPr>
            <p:ph type="body" sz="quarter" idx="10"/>
          </p:nvPr>
        </p:nvSpPr>
        <p:spPr>
          <a:xfrm>
            <a:off x="3171825" y="1447800"/>
            <a:ext cx="8496301" cy="2723823"/>
          </a:xfrm>
        </p:spPr>
        <p:txBody>
          <a:bodyPr/>
          <a:lstStyle/>
          <a:p>
            <a:r>
              <a:rPr lang="en-US" dirty="0">
                <a:solidFill>
                  <a:schemeClr val="accent1">
                    <a:alpha val="99000"/>
                  </a:schemeClr>
                </a:solidFill>
              </a:rPr>
              <a:t>Endpoints</a:t>
            </a:r>
          </a:p>
          <a:p>
            <a:pPr lvl="1"/>
            <a:r>
              <a:rPr lang="en-US" dirty="0"/>
              <a:t>Define network endpoints for inbound connectivity into a role</a:t>
            </a:r>
          </a:p>
          <a:p>
            <a:pPr lvl="1"/>
            <a:r>
              <a:rPr lang="fr-FR" dirty="0"/>
              <a:t>&lt;InputEndpointname="HttpIn" protocol="http" port="80" /&gt;</a:t>
            </a:r>
          </a:p>
          <a:p>
            <a:pPr lvl="1"/>
            <a:endParaRPr lang="en-US" dirty="0"/>
          </a:p>
          <a:p>
            <a:r>
              <a:rPr lang="en-US" dirty="0">
                <a:solidFill>
                  <a:schemeClr val="accent1">
                    <a:alpha val="99000"/>
                  </a:schemeClr>
                </a:solidFill>
              </a:rPr>
              <a:t>Startup Tasks</a:t>
            </a:r>
          </a:p>
          <a:p>
            <a:pPr lvl="1"/>
            <a:r>
              <a:rPr lang="en-US" dirty="0"/>
              <a:t>Execute a script  or exe to configure a role instance at startup</a:t>
            </a:r>
          </a:p>
          <a:p>
            <a:pPr lvl="1"/>
            <a:r>
              <a:rPr lang="en-US" dirty="0"/>
              <a:t>&lt;Task commandLine="InstallPHP.cmd" executionContext="elevated" taskType="simple"/&gt;</a:t>
            </a:r>
          </a:p>
        </p:txBody>
      </p:sp>
      <p:pic>
        <p:nvPicPr>
          <p:cNvPr id="5" name="Picture 2" descr="C:\Users\jonahs\Work Documents\Windows Azure Dot Com\03_Designs\Website Dyno Awesome\cut images\IMG_checkitof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52875"/>
            <a:ext cx="2809875"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30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PHP on Windows Azure</a:t>
            </a:r>
            <a:endParaRPr lang="en-US" dirty="0"/>
          </a:p>
        </p:txBody>
      </p:sp>
      <p:sp>
        <p:nvSpPr>
          <p:cNvPr id="7" name="Subtitle 6"/>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p:txBody>
          <a:bodyPr/>
          <a:lstStyle/>
          <a:p>
            <a:r>
              <a:rPr lang="en-US" dirty="0" smtClean="0">
                <a:solidFill>
                  <a:schemeClr val="accent2">
                    <a:lumMod val="40000"/>
                    <a:lumOff val="60000"/>
                    <a:alpha val="99000"/>
                  </a:schemeClr>
                </a:solidFill>
              </a:rPr>
              <a:t>demo</a:t>
            </a:r>
            <a:endParaRPr lang="en-US" dirty="0">
              <a:solidFill>
                <a:schemeClr val="accent2">
                  <a:lumMod val="40000"/>
                  <a:lumOff val="60000"/>
                  <a:alpha val="99000"/>
                </a:schemeClr>
              </a:solidFill>
            </a:endParaRPr>
          </a:p>
        </p:txBody>
      </p:sp>
    </p:spTree>
    <p:extLst>
      <p:ext uri="{BB962C8B-B14F-4D97-AF65-F5344CB8AC3E}">
        <p14:creationId xmlns:p14="http://schemas.microsoft.com/office/powerpoint/2010/main" val="134593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Windows Azure </a:t>
            </a:r>
            <a:r>
              <a:rPr lang="en-US" dirty="0"/>
              <a:t>Deployment</a:t>
            </a:r>
          </a:p>
        </p:txBody>
      </p:sp>
      <p:sp>
        <p:nvSpPr>
          <p:cNvPr id="2" name="Content Placeholder 1"/>
          <p:cNvSpPr>
            <a:spLocks noGrp="1"/>
          </p:cNvSpPr>
          <p:nvPr>
            <p:ph type="body" sz="quarter" idx="10"/>
          </p:nvPr>
        </p:nvSpPr>
        <p:spPr>
          <a:xfrm>
            <a:off x="519113" y="1447800"/>
            <a:ext cx="11149013" cy="4164217"/>
          </a:xfrm>
        </p:spPr>
        <p:txBody>
          <a:bodyPr/>
          <a:lstStyle/>
          <a:p>
            <a:r>
              <a:rPr lang="en-US" sz="3600" dirty="0" smtClean="0">
                <a:solidFill>
                  <a:schemeClr val="accent2">
                    <a:alpha val="99000"/>
                  </a:schemeClr>
                </a:solidFill>
              </a:rPr>
              <a:t>Each hosted service can have two deployments:  </a:t>
            </a:r>
          </a:p>
          <a:p>
            <a:pPr lvl="1"/>
            <a:r>
              <a:rPr lang="en-US" dirty="0" smtClean="0"/>
              <a:t>Production &amp; Staging</a:t>
            </a:r>
          </a:p>
          <a:p>
            <a:pPr lvl="1"/>
            <a:endParaRPr lang="en-US" dirty="0" smtClean="0"/>
          </a:p>
          <a:p>
            <a:r>
              <a:rPr lang="en-US" sz="3600" dirty="0">
                <a:solidFill>
                  <a:schemeClr val="accent2">
                    <a:alpha val="99000"/>
                  </a:schemeClr>
                </a:solidFill>
              </a:rPr>
              <a:t>Deployments performed through:</a:t>
            </a:r>
          </a:p>
          <a:p>
            <a:pPr lvl="1"/>
            <a:r>
              <a:rPr lang="en-US" dirty="0" smtClean="0"/>
              <a:t>Windows Azure Platform Portal</a:t>
            </a:r>
          </a:p>
          <a:p>
            <a:pPr lvl="1"/>
            <a:r>
              <a:rPr lang="en-US" dirty="0" smtClean="0"/>
              <a:t>Visual Studio</a:t>
            </a:r>
          </a:p>
          <a:p>
            <a:pPr lvl="1"/>
            <a:r>
              <a:rPr lang="en-US" dirty="0" smtClean="0"/>
              <a:t>REST Service Management APIs</a:t>
            </a:r>
          </a:p>
          <a:p>
            <a:pPr lvl="1"/>
            <a:r>
              <a:rPr lang="en-US" dirty="0" smtClean="0"/>
              <a:t>PowerShell cmdlets/scripts </a:t>
            </a:r>
          </a:p>
          <a:p>
            <a:pPr lvl="1"/>
            <a:endParaRPr lang="en-US" dirty="0" smtClean="0"/>
          </a:p>
          <a:p>
            <a:r>
              <a:rPr lang="en-US" sz="3600" dirty="0">
                <a:solidFill>
                  <a:schemeClr val="accent2">
                    <a:alpha val="99000"/>
                  </a:schemeClr>
                </a:solidFill>
              </a:rPr>
              <a:t>Deployment outside of the portal requires management cert to be associated with the </a:t>
            </a:r>
            <a:r>
              <a:rPr lang="en-US" sz="3600" dirty="0" smtClean="0">
                <a:solidFill>
                  <a:schemeClr val="accent2">
                    <a:alpha val="99000"/>
                  </a:schemeClr>
                </a:solidFill>
              </a:rPr>
              <a:t>Windows </a:t>
            </a:r>
            <a:r>
              <a:rPr lang="en-US" sz="3600" dirty="0">
                <a:solidFill>
                  <a:schemeClr val="accent2">
                    <a:alpha val="99000"/>
                  </a:schemeClr>
                </a:solidFill>
              </a:rPr>
              <a:t>Azure subscription</a:t>
            </a:r>
          </a:p>
        </p:txBody>
      </p:sp>
    </p:spTree>
    <p:extLst>
      <p:ext uri="{BB962C8B-B14F-4D97-AF65-F5344CB8AC3E}">
        <p14:creationId xmlns:p14="http://schemas.microsoft.com/office/powerpoint/2010/main" val="424699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Windows Azure </a:t>
            </a:r>
            <a:r>
              <a:rPr lang="en-US" dirty="0"/>
              <a:t>Data Centers</a:t>
            </a:r>
          </a:p>
        </p:txBody>
      </p:sp>
      <p:pic>
        <p:nvPicPr>
          <p:cNvPr id="30" name="Picture 6" descr="\\server3\InternalBin\Resource DVD\DVD_ART36\Artwork_Imagery\Icons - Illustrations\Maps Globes\world map Transparent blue.png"/>
          <p:cNvPicPr>
            <a:picLocks noChangeAspect="1" noChangeArrowheads="1"/>
          </p:cNvPicPr>
          <p:nvPr/>
        </p:nvPicPr>
        <p:blipFill>
          <a:blip r:embed="rId2" cstate="screen">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bwMode="auto">
          <a:xfrm>
            <a:off x="3" y="2200276"/>
            <a:ext cx="4799013" cy="3878227"/>
          </a:xfrm>
          <a:prstGeom prst="rect">
            <a:avLst/>
          </a:prstGeom>
          <a:noFill/>
        </p:spPr>
      </p:pic>
      <p:pic>
        <p:nvPicPr>
          <p:cNvPr id="31" name="Picture 30" descr="\\server3\InternalBin\Resource DVD\DVD_ART36\Artwork_Imagery\Icons - Illustrations\Maps Globes\world map Transparent blue.png"/>
          <p:cNvPicPr>
            <a:picLocks noChangeAspect="1" noChangeArrowheads="1"/>
          </p:cNvPicPr>
          <p:nvPr/>
        </p:nvPicPr>
        <p:blipFill>
          <a:blip r:embed="rId4" cstate="screen">
            <a:duotone>
              <a:prstClr val="black"/>
              <a:schemeClr val="tx2">
                <a:tint val="45000"/>
                <a:satMod val="400000"/>
              </a:schemeClr>
            </a:duotone>
            <a:extLst>
              <a:ext uri="{BEBA8EAE-BF5A-486C-A8C5-ECC9F3942E4B}">
                <a14:imgProps xmlns:a14="http://schemas.microsoft.com/office/drawing/2010/main">
                  <a14:imgLayer r:embed="rId5">
                    <a14:imgEffect>
                      <a14:colorTemperature colorTemp="11200"/>
                    </a14:imgEffect>
                    <a14:imgEffect>
                      <a14:saturation sat="400000"/>
                    </a14:imgEffect>
                  </a14:imgLayer>
                </a14:imgProps>
              </a:ext>
              <a:ext uri="{28A0092B-C50C-407E-A947-70E740481C1C}">
                <a14:useLocalDpi xmlns:a14="http://schemas.microsoft.com/office/drawing/2010/main"/>
              </a:ext>
            </a:extLst>
          </a:blip>
          <a:srcRect/>
          <a:stretch>
            <a:fillRect/>
          </a:stretch>
        </p:blipFill>
        <p:spPr bwMode="auto">
          <a:xfrm>
            <a:off x="4810126" y="2209801"/>
            <a:ext cx="2590800" cy="3878227"/>
          </a:xfrm>
          <a:prstGeom prst="rect">
            <a:avLst/>
          </a:prstGeom>
          <a:noFill/>
        </p:spPr>
      </p:pic>
      <p:pic>
        <p:nvPicPr>
          <p:cNvPr id="32" name="Picture 6" descr="\\server3\InternalBin\Resource DVD\DVD_ART36\Artwork_Imagery\Icons - Illustrations\Maps Globes\world map Transparent blue.png"/>
          <p:cNvPicPr>
            <a:picLocks noChangeAspect="1" noChangeArrowheads="1"/>
          </p:cNvPicPr>
          <p:nvPr/>
        </p:nvPicPr>
        <p:blipFill>
          <a:blip r:embed="rId6" cstate="screen">
            <a:extLst>
              <a:ext uri="{BEBA8EAE-BF5A-486C-A8C5-ECC9F3942E4B}">
                <a14:imgProps xmlns:a14="http://schemas.microsoft.com/office/drawing/2010/main">
                  <a14:imgLayer r:embed="rId7">
                    <a14:imgEffect>
                      <a14:brightnessContrast bright="-40000"/>
                    </a14:imgEffect>
                  </a14:imgLayer>
                </a14:imgProps>
              </a:ext>
              <a:ext uri="{28A0092B-C50C-407E-A947-70E740481C1C}">
                <a14:useLocalDpi xmlns:a14="http://schemas.microsoft.com/office/drawing/2010/main"/>
              </a:ext>
            </a:extLst>
          </a:blip>
          <a:srcRect r="-1748"/>
          <a:stretch>
            <a:fillRect/>
          </a:stretch>
        </p:blipFill>
        <p:spPr bwMode="auto">
          <a:xfrm>
            <a:off x="7410453" y="2209801"/>
            <a:ext cx="4778375" cy="3878227"/>
          </a:xfrm>
          <a:prstGeom prst="rect">
            <a:avLst/>
          </a:prstGeom>
          <a:noFill/>
        </p:spPr>
      </p:pic>
      <p:cxnSp>
        <p:nvCxnSpPr>
          <p:cNvPr id="33" name="Straight Connector 32"/>
          <p:cNvCxnSpPr/>
          <p:nvPr/>
        </p:nvCxnSpPr>
        <p:spPr>
          <a:xfrm>
            <a:off x="4810126"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389812"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3" y="3781429"/>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sp>
        <p:nvSpPr>
          <p:cNvPr id="36" name="TextBox 35"/>
          <p:cNvSpPr txBox="1">
            <a:spLocks noChangeArrowheads="1"/>
          </p:cNvSpPr>
          <p:nvPr/>
        </p:nvSpPr>
        <p:spPr bwMode="auto">
          <a:xfrm>
            <a:off x="283043" y="1271804"/>
            <a:ext cx="4460196"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a:solidFill>
                  <a:srgbClr val="00B0F0">
                    <a:alpha val="98824"/>
                  </a:srgbClr>
                </a:solidFill>
                <a:latin typeface="Segoe UI Light" pitchFamily="34" charset="0"/>
              </a:rPr>
              <a:t>North America Region </a:t>
            </a:r>
          </a:p>
        </p:txBody>
      </p:sp>
      <p:sp>
        <p:nvSpPr>
          <p:cNvPr id="37" name="TextBox 8"/>
          <p:cNvSpPr txBox="1">
            <a:spLocks noChangeArrowheads="1"/>
          </p:cNvSpPr>
          <p:nvPr/>
        </p:nvSpPr>
        <p:spPr bwMode="auto">
          <a:xfrm>
            <a:off x="5624870" y="4056433"/>
            <a:ext cx="2048718" cy="492443"/>
          </a:xfrm>
          <a:prstGeom prst="rect">
            <a:avLst/>
          </a:prstGeom>
          <a:noFill/>
          <a:ln w="9525">
            <a:noFill/>
            <a:miter lim="800000"/>
            <a:headEnd/>
            <a:tailEnd/>
          </a:ln>
        </p:spPr>
        <p:txBody>
          <a:bodyPr wrap="square" lIns="121893" tIns="60947" rIns="121893" bIns="60947">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38" name="TextBox 9"/>
          <p:cNvSpPr txBox="1">
            <a:spLocks noChangeArrowheads="1"/>
          </p:cNvSpPr>
          <p:nvPr/>
        </p:nvSpPr>
        <p:spPr bwMode="auto">
          <a:xfrm>
            <a:off x="4640207" y="1280274"/>
            <a:ext cx="2862092"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chemeClr val="accent3">
                    <a:alpha val="98824"/>
                  </a:schemeClr>
                </a:solidFill>
                <a:latin typeface="Segoe UI Light" pitchFamily="34" charset="0"/>
              </a:rPr>
              <a:t>Europe Region </a:t>
            </a:r>
            <a:endParaRPr lang="en-US" dirty="0">
              <a:solidFill>
                <a:schemeClr val="accent3">
                  <a:alpha val="98824"/>
                </a:schemeClr>
              </a:solidFill>
              <a:latin typeface="Segoe UI Light" pitchFamily="34" charset="0"/>
            </a:endParaRPr>
          </a:p>
        </p:txBody>
      </p:sp>
      <p:sp>
        <p:nvSpPr>
          <p:cNvPr id="39" name="TextBox 9"/>
          <p:cNvSpPr txBox="1">
            <a:spLocks noChangeArrowheads="1"/>
          </p:cNvSpPr>
          <p:nvPr/>
        </p:nvSpPr>
        <p:spPr bwMode="auto">
          <a:xfrm>
            <a:off x="7856107" y="1297443"/>
            <a:ext cx="3663010"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a:solidFill>
                  <a:srgbClr val="92D050">
                    <a:alpha val="98824"/>
                  </a:srgbClr>
                </a:solidFill>
                <a:latin typeface="Segoe UI Light" pitchFamily="34" charset="0"/>
              </a:rPr>
              <a:t>Asia Pacific </a:t>
            </a:r>
            <a:r>
              <a:rPr lang="en-US" dirty="0" smtClean="0">
                <a:solidFill>
                  <a:srgbClr val="92D050">
                    <a:alpha val="98824"/>
                  </a:srgbClr>
                </a:solidFill>
                <a:latin typeface="Segoe UI Light" pitchFamily="34" charset="0"/>
              </a:rPr>
              <a:t>Region </a:t>
            </a:r>
            <a:endParaRPr lang="en-US" dirty="0">
              <a:solidFill>
                <a:srgbClr val="92D050">
                  <a:alpha val="98824"/>
                </a:srgbClr>
              </a:solidFill>
              <a:latin typeface="Segoe UI Light" pitchFamily="34" charset="0"/>
            </a:endParaRPr>
          </a:p>
        </p:txBody>
      </p:sp>
      <p:grpSp>
        <p:nvGrpSpPr>
          <p:cNvPr id="40" name="Group 78"/>
          <p:cNvGrpSpPr/>
          <p:nvPr/>
        </p:nvGrpSpPr>
        <p:grpSpPr>
          <a:xfrm>
            <a:off x="1" y="5313133"/>
            <a:ext cx="12188824" cy="1544870"/>
            <a:chOff x="1" y="5255075"/>
            <a:chExt cx="9143999" cy="1584795"/>
          </a:xfrm>
        </p:grpSpPr>
        <p:sp>
          <p:nvSpPr>
            <p:cNvPr id="41" name="Rectangle 40"/>
            <p:cNvSpPr/>
            <p:nvPr/>
          </p:nvSpPr>
          <p:spPr bwMode="invGray">
            <a:xfrm>
              <a:off x="1" y="5255075"/>
              <a:ext cx="9143999" cy="1584795"/>
            </a:xfrm>
            <a:prstGeom prst="rect">
              <a:avLst/>
            </a:prstGeom>
            <a:solidFill>
              <a:srgbClr val="00B0F0"/>
            </a:solidFill>
            <a:ln w="12700" cap="flat" cmpd="thickThin" algn="ctr">
              <a:noFill/>
              <a:prstDash val="solid"/>
            </a:ln>
            <a:effectLst/>
          </p:spPr>
          <p:txBody>
            <a:bodyPr rtlCol="0" anchor="ctr"/>
            <a:lstStyle/>
            <a:p>
              <a:pPr algn="ctr" defTabSz="1218936">
                <a:defRPr/>
              </a:pPr>
              <a:endParaRPr lang="en-US" sz="1500" kern="0" dirty="0">
                <a:solidFill>
                  <a:srgbClr val="000000"/>
                </a:solidFill>
                <a:latin typeface="+mj-lt"/>
              </a:endParaRPr>
            </a:p>
          </p:txBody>
        </p:sp>
        <p:sp>
          <p:nvSpPr>
            <p:cNvPr id="42" name="TextBox 41"/>
            <p:cNvSpPr txBox="1"/>
            <p:nvPr/>
          </p:nvSpPr>
          <p:spPr bwMode="invGray">
            <a:xfrm>
              <a:off x="695207" y="5395439"/>
              <a:ext cx="7730836" cy="620411"/>
            </a:xfrm>
            <a:prstGeom prst="rect">
              <a:avLst/>
            </a:prstGeom>
            <a:noFill/>
          </p:spPr>
          <p:txBody>
            <a:bodyPr wrap="square" tIns="182880" rtlCol="0">
              <a:spAutoFit/>
            </a:bodyPr>
            <a:lstStyle/>
            <a:p>
              <a:pPr marL="0" lvl="1" indent="-207388" algn="ctr">
                <a:lnSpc>
                  <a:spcPct val="90000"/>
                </a:lnSpc>
                <a:spcBef>
                  <a:spcPct val="0"/>
                </a:spcBef>
                <a:buClr>
                  <a:srgbClr val="FFC000"/>
                </a:buClr>
                <a:defRPr/>
              </a:pPr>
              <a:r>
                <a:rPr lang="en-US" sz="2700" b="1" dirty="0">
                  <a:solidFill>
                    <a:schemeClr val="bg1">
                      <a:alpha val="99000"/>
                    </a:schemeClr>
                  </a:solidFill>
                  <a:latin typeface="Segoe UI Semibold" pitchFamily="34" charset="0"/>
                </a:rPr>
                <a:t>6 datacenters across 3 continents</a:t>
              </a:r>
            </a:p>
          </p:txBody>
        </p:sp>
        <p:sp>
          <p:nvSpPr>
            <p:cNvPr id="43" name="Rectangle 42"/>
            <p:cNvSpPr/>
            <p:nvPr/>
          </p:nvSpPr>
          <p:spPr>
            <a:xfrm>
              <a:off x="685800" y="5953066"/>
              <a:ext cx="7924800" cy="678821"/>
            </a:xfrm>
            <a:prstGeom prst="rect">
              <a:avLst/>
            </a:prstGeom>
          </p:spPr>
          <p:txBody>
            <a:bodyPr wrap="square">
              <a:spAutoFit/>
            </a:bodyPr>
            <a:lstStyle/>
            <a:p>
              <a:pPr algn="ctr"/>
              <a:r>
                <a:rPr lang="en-US" dirty="0" smtClean="0">
                  <a:solidFill>
                    <a:schemeClr val="bg1">
                      <a:alpha val="99000"/>
                    </a:schemeClr>
                  </a:solidFill>
                </a:rPr>
                <a:t>Simply select your data center of choice when deploying an application</a:t>
              </a:r>
            </a:p>
            <a:p>
              <a:pPr algn="ctr"/>
              <a:r>
                <a:rPr lang="en-US" sz="1300" dirty="0">
                  <a:solidFill>
                    <a:schemeClr val="bg1">
                      <a:alpha val="99000"/>
                    </a:schemeClr>
                  </a:solidFill>
                  <a:latin typeface="+mj-lt"/>
                </a:rPr>
                <a:t>  </a:t>
              </a:r>
            </a:p>
          </p:txBody>
        </p:sp>
      </p:grpSp>
      <p:grpSp>
        <p:nvGrpSpPr>
          <p:cNvPr id="44" name="Group 43"/>
          <p:cNvGrpSpPr/>
          <p:nvPr/>
        </p:nvGrpSpPr>
        <p:grpSpPr>
          <a:xfrm>
            <a:off x="2051630" y="2888805"/>
            <a:ext cx="1786840" cy="536697"/>
            <a:chOff x="8718270" y="3152204"/>
            <a:chExt cx="2762610" cy="829780"/>
          </a:xfrm>
          <a:effectLst>
            <a:outerShdw blurRad="76200" dir="18900000" sy="23000" kx="-1200000" algn="bl" rotWithShape="0">
              <a:prstClr val="black">
                <a:alpha val="20000"/>
              </a:prstClr>
            </a:outerShdw>
          </a:effectLst>
        </p:grpSpPr>
        <p:grpSp>
          <p:nvGrpSpPr>
            <p:cNvPr id="45" name="Group 44"/>
            <p:cNvGrpSpPr/>
            <p:nvPr/>
          </p:nvGrpSpPr>
          <p:grpSpPr>
            <a:xfrm>
              <a:off x="8718270" y="3152204"/>
              <a:ext cx="2762610" cy="829780"/>
              <a:chOff x="8069942" y="-247775"/>
              <a:chExt cx="2762610" cy="829780"/>
            </a:xfrm>
          </p:grpSpPr>
          <p:sp>
            <p:nvSpPr>
              <p:cNvPr id="47" name="Rectangle 46"/>
              <p:cNvSpPr/>
              <p:nvPr/>
            </p:nvSpPr>
            <p:spPr bwMode="auto">
              <a:xfrm>
                <a:off x="8072519" y="-247775"/>
                <a:ext cx="2760033"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8" name="Isosceles Triangle 47"/>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46" name="TextBox 45"/>
            <p:cNvSpPr txBox="1"/>
            <p:nvPr/>
          </p:nvSpPr>
          <p:spPr>
            <a:xfrm>
              <a:off x="8874018" y="3266409"/>
              <a:ext cx="2092349" cy="299785"/>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solidFill>
                    <a:schemeClr val="bg1">
                      <a:alpha val="99000"/>
                    </a:schemeClr>
                  </a:solidFill>
                </a:rPr>
                <a:t>North Central US</a:t>
              </a:r>
            </a:p>
          </p:txBody>
        </p:sp>
      </p:grpSp>
      <p:grpSp>
        <p:nvGrpSpPr>
          <p:cNvPr id="49" name="Group 48"/>
          <p:cNvGrpSpPr/>
          <p:nvPr/>
        </p:nvGrpSpPr>
        <p:grpSpPr>
          <a:xfrm>
            <a:off x="2360612" y="3276600"/>
            <a:ext cx="1786840" cy="536697"/>
            <a:chOff x="8718270" y="3152204"/>
            <a:chExt cx="2762610" cy="829780"/>
          </a:xfrm>
          <a:effectLst>
            <a:outerShdw blurRad="76200" dir="18900000" sy="23000" kx="-1200000" algn="bl" rotWithShape="0">
              <a:prstClr val="black">
                <a:alpha val="20000"/>
              </a:prstClr>
            </a:outerShdw>
          </a:effectLst>
        </p:grpSpPr>
        <p:grpSp>
          <p:nvGrpSpPr>
            <p:cNvPr id="50" name="Group 49"/>
            <p:cNvGrpSpPr/>
            <p:nvPr/>
          </p:nvGrpSpPr>
          <p:grpSpPr>
            <a:xfrm>
              <a:off x="8718270" y="3152204"/>
              <a:ext cx="2762610" cy="829780"/>
              <a:chOff x="8069942" y="-247775"/>
              <a:chExt cx="2762610" cy="829780"/>
            </a:xfrm>
          </p:grpSpPr>
          <p:sp>
            <p:nvSpPr>
              <p:cNvPr id="52" name="Rectangle 51"/>
              <p:cNvSpPr/>
              <p:nvPr/>
            </p:nvSpPr>
            <p:spPr bwMode="auto">
              <a:xfrm>
                <a:off x="8072519" y="-247775"/>
                <a:ext cx="2760033"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3" name="Isosceles Triangle 52"/>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51" name="TextBox 50"/>
            <p:cNvSpPr txBox="1"/>
            <p:nvPr/>
          </p:nvSpPr>
          <p:spPr>
            <a:xfrm>
              <a:off x="8874018" y="3266409"/>
              <a:ext cx="2084320"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South Central US</a:t>
              </a:r>
            </a:p>
          </p:txBody>
        </p:sp>
      </p:grpSp>
      <p:grpSp>
        <p:nvGrpSpPr>
          <p:cNvPr id="54" name="Group 53"/>
          <p:cNvGrpSpPr/>
          <p:nvPr/>
        </p:nvGrpSpPr>
        <p:grpSpPr>
          <a:xfrm>
            <a:off x="5602046" y="2779208"/>
            <a:ext cx="1785173" cy="536697"/>
            <a:chOff x="8720847" y="3152204"/>
            <a:chExt cx="2760033" cy="829780"/>
          </a:xfrm>
          <a:effectLst>
            <a:outerShdw blurRad="76200" dir="18900000" sy="23000" kx="-1200000" algn="bl" rotWithShape="0">
              <a:prstClr val="black">
                <a:alpha val="20000"/>
              </a:prstClr>
            </a:outerShdw>
          </a:effectLst>
        </p:grpSpPr>
        <p:grpSp>
          <p:nvGrpSpPr>
            <p:cNvPr id="55" name="Group 54"/>
            <p:cNvGrpSpPr/>
            <p:nvPr/>
          </p:nvGrpSpPr>
          <p:grpSpPr>
            <a:xfrm>
              <a:off x="8720847" y="3152204"/>
              <a:ext cx="2760033" cy="829780"/>
              <a:chOff x="8072519" y="-247775"/>
              <a:chExt cx="2760033" cy="829780"/>
            </a:xfrm>
          </p:grpSpPr>
          <p:sp>
            <p:nvSpPr>
              <p:cNvPr id="57" name="Rectangle 56"/>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8" name="Isosceles Triangle 57"/>
              <p:cNvSpPr/>
              <p:nvPr/>
            </p:nvSpPr>
            <p:spPr bwMode="auto">
              <a:xfrm rot="5400000">
                <a:off x="7866930" y="64918"/>
                <a:ext cx="722676"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56" name="TextBox 55"/>
            <p:cNvSpPr txBox="1"/>
            <p:nvPr/>
          </p:nvSpPr>
          <p:spPr>
            <a:xfrm>
              <a:off x="8874018" y="3266409"/>
              <a:ext cx="2065881"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Northern Europe</a:t>
              </a:r>
            </a:p>
          </p:txBody>
        </p:sp>
      </p:grpSp>
      <p:grpSp>
        <p:nvGrpSpPr>
          <p:cNvPr id="59" name="Group 58"/>
          <p:cNvGrpSpPr/>
          <p:nvPr/>
        </p:nvGrpSpPr>
        <p:grpSpPr>
          <a:xfrm>
            <a:off x="6142132" y="3167003"/>
            <a:ext cx="1785173" cy="536697"/>
            <a:chOff x="8720847" y="3152204"/>
            <a:chExt cx="2760033" cy="829780"/>
          </a:xfrm>
          <a:effectLst>
            <a:outerShdw blurRad="76200" dir="18900000" sy="23000" kx="-1200000" algn="bl" rotWithShape="0">
              <a:prstClr val="black">
                <a:alpha val="20000"/>
              </a:prstClr>
            </a:outerShdw>
          </a:effectLst>
        </p:grpSpPr>
        <p:grpSp>
          <p:nvGrpSpPr>
            <p:cNvPr id="60" name="Group 59"/>
            <p:cNvGrpSpPr/>
            <p:nvPr/>
          </p:nvGrpSpPr>
          <p:grpSpPr>
            <a:xfrm>
              <a:off x="8720847" y="3152204"/>
              <a:ext cx="2760033" cy="829780"/>
              <a:chOff x="8072519" y="-247775"/>
              <a:chExt cx="2760033" cy="829780"/>
            </a:xfrm>
          </p:grpSpPr>
          <p:sp>
            <p:nvSpPr>
              <p:cNvPr id="62" name="Rectangle 61"/>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63" name="Isosceles Triangle 62"/>
              <p:cNvSpPr/>
              <p:nvPr/>
            </p:nvSpPr>
            <p:spPr bwMode="auto">
              <a:xfrm rot="5400000">
                <a:off x="7866930" y="64918"/>
                <a:ext cx="722676"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61" name="TextBox 60"/>
            <p:cNvSpPr txBox="1"/>
            <p:nvPr/>
          </p:nvSpPr>
          <p:spPr>
            <a:xfrm>
              <a:off x="8874018" y="3266409"/>
              <a:ext cx="1949892"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Western Europe</a:t>
              </a:r>
            </a:p>
          </p:txBody>
        </p:sp>
      </p:grpSp>
      <p:grpSp>
        <p:nvGrpSpPr>
          <p:cNvPr id="64" name="Group 63"/>
          <p:cNvGrpSpPr/>
          <p:nvPr/>
        </p:nvGrpSpPr>
        <p:grpSpPr>
          <a:xfrm>
            <a:off x="9126737" y="3253889"/>
            <a:ext cx="1785173" cy="536697"/>
            <a:chOff x="8720847" y="3152204"/>
            <a:chExt cx="2760033" cy="829780"/>
          </a:xfrm>
          <a:effectLst>
            <a:outerShdw blurRad="76200" dir="18900000" sy="23000" kx="-1200000" algn="bl" rotWithShape="0">
              <a:prstClr val="black">
                <a:alpha val="20000"/>
              </a:prstClr>
            </a:outerShdw>
          </a:effectLst>
        </p:grpSpPr>
        <p:grpSp>
          <p:nvGrpSpPr>
            <p:cNvPr id="92" name="Group 91"/>
            <p:cNvGrpSpPr/>
            <p:nvPr/>
          </p:nvGrpSpPr>
          <p:grpSpPr>
            <a:xfrm>
              <a:off x="8720847" y="3152204"/>
              <a:ext cx="2760033" cy="829780"/>
              <a:chOff x="8072519" y="-247775"/>
              <a:chExt cx="2760033" cy="829780"/>
            </a:xfrm>
          </p:grpSpPr>
          <p:sp>
            <p:nvSpPr>
              <p:cNvPr id="94" name="Rectangle 93"/>
              <p:cNvSpPr/>
              <p:nvPr/>
            </p:nvSpPr>
            <p:spPr bwMode="auto">
              <a:xfrm>
                <a:off x="8072519" y="-247775"/>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95" name="Isosceles Triangle 94"/>
              <p:cNvSpPr/>
              <p:nvPr/>
            </p:nvSpPr>
            <p:spPr bwMode="auto">
              <a:xfrm rot="5400000">
                <a:off x="7866930" y="64918"/>
                <a:ext cx="722676"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93" name="TextBox 92"/>
            <p:cNvSpPr txBox="1"/>
            <p:nvPr/>
          </p:nvSpPr>
          <p:spPr>
            <a:xfrm>
              <a:off x="8874018" y="3266409"/>
              <a:ext cx="1078097"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East Asia</a:t>
              </a:r>
            </a:p>
          </p:txBody>
        </p:sp>
      </p:grpSp>
      <p:grpSp>
        <p:nvGrpSpPr>
          <p:cNvPr id="96" name="Group 95"/>
          <p:cNvGrpSpPr/>
          <p:nvPr/>
        </p:nvGrpSpPr>
        <p:grpSpPr>
          <a:xfrm>
            <a:off x="8939987" y="3813298"/>
            <a:ext cx="1785173" cy="536698"/>
            <a:chOff x="8718267" y="3152203"/>
            <a:chExt cx="2760033" cy="829781"/>
          </a:xfrm>
          <a:effectLst>
            <a:outerShdw blurRad="76200" dir="18900000" sy="23000" kx="-1200000" algn="bl" rotWithShape="0">
              <a:prstClr val="black">
                <a:alpha val="20000"/>
              </a:prstClr>
            </a:outerShdw>
          </a:effectLst>
        </p:grpSpPr>
        <p:grpSp>
          <p:nvGrpSpPr>
            <p:cNvPr id="97" name="Group 96"/>
            <p:cNvGrpSpPr/>
            <p:nvPr/>
          </p:nvGrpSpPr>
          <p:grpSpPr>
            <a:xfrm>
              <a:off x="8718267" y="3152203"/>
              <a:ext cx="2760033" cy="829781"/>
              <a:chOff x="8069939" y="-247776"/>
              <a:chExt cx="2760033" cy="829781"/>
            </a:xfrm>
          </p:grpSpPr>
          <p:sp>
            <p:nvSpPr>
              <p:cNvPr id="99" name="Rectangle 98"/>
              <p:cNvSpPr/>
              <p:nvPr/>
            </p:nvSpPr>
            <p:spPr bwMode="auto">
              <a:xfrm>
                <a:off x="8069939" y="-247776"/>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00" name="Isosceles Triangle 99"/>
              <p:cNvSpPr/>
              <p:nvPr/>
            </p:nvSpPr>
            <p:spPr bwMode="auto">
              <a:xfrm rot="5400000">
                <a:off x="7864353" y="64918"/>
                <a:ext cx="722676"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98" name="TextBox 97"/>
            <p:cNvSpPr txBox="1"/>
            <p:nvPr/>
          </p:nvSpPr>
          <p:spPr>
            <a:xfrm>
              <a:off x="8874018" y="3266409"/>
              <a:ext cx="1873656"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South East Asia</a:t>
              </a:r>
            </a:p>
          </p:txBody>
        </p:sp>
      </p:grpSp>
    </p:spTree>
    <p:extLst>
      <p:ext uri="{BB962C8B-B14F-4D97-AF65-F5344CB8AC3E}">
        <p14:creationId xmlns:p14="http://schemas.microsoft.com/office/powerpoint/2010/main" val="25940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28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Upgrading Your </a:t>
            </a:r>
            <a:r>
              <a:rPr lang="en-US" dirty="0"/>
              <a:t>Application</a:t>
            </a:r>
          </a:p>
        </p:txBody>
      </p:sp>
      <p:sp>
        <p:nvSpPr>
          <p:cNvPr id="2" name="Content Placeholder 1"/>
          <p:cNvSpPr>
            <a:spLocks noGrp="1"/>
          </p:cNvSpPr>
          <p:nvPr>
            <p:ph type="body" sz="quarter" idx="10"/>
          </p:nvPr>
        </p:nvSpPr>
        <p:spPr>
          <a:xfrm>
            <a:off x="519113" y="1447800"/>
            <a:ext cx="11149013" cy="4801314"/>
          </a:xfrm>
        </p:spPr>
        <p:txBody>
          <a:bodyPr/>
          <a:lstStyle/>
          <a:p>
            <a:r>
              <a:rPr lang="en-US" dirty="0" smtClean="0">
                <a:solidFill>
                  <a:schemeClr val="accent1">
                    <a:alpha val="99000"/>
                  </a:schemeClr>
                </a:solidFill>
              </a:rPr>
              <a:t>VIP Swap</a:t>
            </a:r>
          </a:p>
          <a:p>
            <a:pPr lvl="1">
              <a:spcAft>
                <a:spcPts val="900"/>
              </a:spcAft>
            </a:pPr>
            <a:r>
              <a:rPr lang="en-US" dirty="0" smtClean="0"/>
              <a:t>Uses Staging and Production environments</a:t>
            </a:r>
          </a:p>
          <a:p>
            <a:pPr lvl="1">
              <a:spcAft>
                <a:spcPts val="900"/>
              </a:spcAft>
            </a:pPr>
            <a:r>
              <a:rPr lang="en-US" dirty="0" smtClean="0"/>
              <a:t>Allows to quickly swap environments</a:t>
            </a:r>
          </a:p>
          <a:p>
            <a:pPr lvl="1">
              <a:spcAft>
                <a:spcPts val="900"/>
              </a:spcAft>
            </a:pPr>
            <a:r>
              <a:rPr lang="en-US" dirty="0" smtClean="0"/>
              <a:t>Simply changes which deployment the </a:t>
            </a:r>
            <a:r>
              <a:rPr lang="en-US" dirty="0"/>
              <a:t/>
            </a:r>
            <a:br>
              <a:rPr lang="en-US" dirty="0"/>
            </a:br>
            <a:r>
              <a:rPr lang="en-US" dirty="0" smtClean="0"/>
              <a:t>load </a:t>
            </a:r>
            <a:r>
              <a:rPr lang="en-US" dirty="0" smtClean="0"/>
              <a:t>balancer uses to service requests</a:t>
            </a:r>
          </a:p>
          <a:p>
            <a:pPr lvl="1"/>
            <a:endParaRPr lang="en-US" dirty="0" smtClean="0"/>
          </a:p>
          <a:p>
            <a:r>
              <a:rPr lang="en-US" dirty="0">
                <a:solidFill>
                  <a:schemeClr val="accent1">
                    <a:alpha val="99000"/>
                  </a:schemeClr>
                </a:solidFill>
              </a:rPr>
              <a:t>In-Place Upgrade</a:t>
            </a:r>
          </a:p>
          <a:p>
            <a:pPr lvl="1">
              <a:spcAft>
                <a:spcPts val="900"/>
              </a:spcAft>
            </a:pPr>
            <a:r>
              <a:rPr lang="en-US" dirty="0"/>
              <a:t>Performs a rolling upgrade on live service</a:t>
            </a:r>
          </a:p>
          <a:p>
            <a:pPr lvl="1">
              <a:spcAft>
                <a:spcPts val="900"/>
              </a:spcAft>
            </a:pPr>
            <a:r>
              <a:rPr lang="en-US" dirty="0"/>
              <a:t>Entire service or a single role</a:t>
            </a:r>
          </a:p>
          <a:p>
            <a:pPr lvl="1">
              <a:spcAft>
                <a:spcPts val="900"/>
              </a:spcAft>
            </a:pPr>
            <a:r>
              <a:rPr lang="en-US" dirty="0"/>
              <a:t>Manual or Automatic across update domains</a:t>
            </a:r>
          </a:p>
          <a:p>
            <a:endParaRPr lang="en-US" dirty="0"/>
          </a:p>
        </p:txBody>
      </p:sp>
      <p:sp>
        <p:nvSpPr>
          <p:cNvPr id="6" name="Freeform 20"/>
          <p:cNvSpPr>
            <a:spLocks noEditPoints="1"/>
          </p:cNvSpPr>
          <p:nvPr/>
        </p:nvSpPr>
        <p:spPr bwMode="black">
          <a:xfrm>
            <a:off x="6879900" y="1760810"/>
            <a:ext cx="4249643" cy="3684469"/>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10571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Building Block </a:t>
            </a:r>
            <a:r>
              <a:rPr lang="en-US" dirty="0">
                <a:solidFill>
                  <a:schemeClr val="bg1"/>
                </a:solidFill>
              </a:rPr>
              <a:t>Services</a:t>
            </a:r>
          </a:p>
        </p:txBody>
      </p:sp>
      <p:sp>
        <p:nvSpPr>
          <p:cNvPr id="19" name="Content Placeholder 2"/>
          <p:cNvSpPr txBox="1">
            <a:spLocks/>
          </p:cNvSpPr>
          <p:nvPr/>
        </p:nvSpPr>
        <p:spPr>
          <a:xfrm>
            <a:off x="3921315" y="3028951"/>
            <a:ext cx="7754112"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800" spc="-51" dirty="0" err="1">
                <a:solidFill>
                  <a:schemeClr val="bg1">
                    <a:alpha val="99000"/>
                  </a:schemeClr>
                </a:solidFill>
                <a:latin typeface="+mn-lt"/>
                <a:cs typeface="Segoe UI" pitchFamily="34" charset="0"/>
              </a:rPr>
              <a:t>Authn</a:t>
            </a:r>
            <a:r>
              <a:rPr lang="en-US" sz="1800" spc="-51" dirty="0">
                <a:solidFill>
                  <a:schemeClr val="bg1">
                    <a:alpha val="99000"/>
                  </a:schemeClr>
                </a:solidFill>
                <a:latin typeface="+mn-lt"/>
                <a:cs typeface="Segoe UI" pitchFamily="34" charset="0"/>
              </a:rPr>
              <a:t> support using multiple identity providers</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Easily integrate Live ID, Facebook, Yahoo, Google, &amp; AD</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Support for industry standards and existing .NET APIs</a:t>
            </a:r>
          </a:p>
        </p:txBody>
      </p:sp>
      <p:sp>
        <p:nvSpPr>
          <p:cNvPr id="20" name="Content Placeholder 2"/>
          <p:cNvSpPr txBox="1">
            <a:spLocks/>
          </p:cNvSpPr>
          <p:nvPr/>
        </p:nvSpPr>
        <p:spPr>
          <a:xfrm>
            <a:off x="3919729" y="4749801"/>
            <a:ext cx="7754112"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Messaging &amp; connectivity for building distributed </a:t>
            </a:r>
            <a:r>
              <a:rPr lang="en-US" sz="1800" spc="-51" dirty="0" smtClean="0">
                <a:solidFill>
                  <a:schemeClr val="bg1">
                    <a:alpha val="99000"/>
                  </a:schemeClr>
                </a:solidFill>
                <a:latin typeface="+mn-lt"/>
                <a:cs typeface="Segoe UI" pitchFamily="34" charset="0"/>
              </a:rPr>
              <a:t/>
            </a:r>
            <a:br>
              <a:rPr lang="en-US" sz="1800" spc="-51" dirty="0" smtClean="0">
                <a:solidFill>
                  <a:schemeClr val="bg1">
                    <a:alpha val="99000"/>
                  </a:schemeClr>
                </a:solidFill>
                <a:latin typeface="+mn-lt"/>
                <a:cs typeface="Segoe UI" pitchFamily="34" charset="0"/>
              </a:rPr>
            </a:br>
            <a:r>
              <a:rPr lang="en-US" sz="1800" spc="-51" dirty="0" smtClean="0">
                <a:solidFill>
                  <a:schemeClr val="bg1">
                    <a:alpha val="99000"/>
                  </a:schemeClr>
                </a:solidFill>
                <a:latin typeface="+mn-lt"/>
                <a:cs typeface="Segoe UI" pitchFamily="34" charset="0"/>
              </a:rPr>
              <a:t>and </a:t>
            </a:r>
            <a:r>
              <a:rPr lang="en-US" sz="1800" spc="-51" dirty="0">
                <a:solidFill>
                  <a:schemeClr val="bg1">
                    <a:alpha val="99000"/>
                  </a:schemeClr>
                </a:solidFill>
                <a:latin typeface="+mn-lt"/>
                <a:cs typeface="Segoe UI" pitchFamily="34" charset="0"/>
              </a:rPr>
              <a:t>loosely-coupled apps in the cloud</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Enables hybrid apps across both on-premises &amp; the cloud</a:t>
            </a:r>
          </a:p>
        </p:txBody>
      </p:sp>
      <p:sp>
        <p:nvSpPr>
          <p:cNvPr id="21" name="Content Placeholder 2"/>
          <p:cNvSpPr txBox="1">
            <a:spLocks/>
          </p:cNvSpPr>
          <p:nvPr/>
        </p:nvSpPr>
        <p:spPr>
          <a:xfrm>
            <a:off x="3921951" y="1308101"/>
            <a:ext cx="7754112"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Distributed, in-memory cache for Windows Azure apps</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Session state provider for Windows Azure applications</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.NET client library for caching data</a:t>
            </a:r>
          </a:p>
        </p:txBody>
      </p:sp>
      <p:grpSp>
        <p:nvGrpSpPr>
          <p:cNvPr id="18" name="Group 17"/>
          <p:cNvGrpSpPr/>
          <p:nvPr/>
        </p:nvGrpSpPr>
        <p:grpSpPr>
          <a:xfrm>
            <a:off x="517524" y="3137394"/>
            <a:ext cx="3255264" cy="1309687"/>
            <a:chOff x="517524" y="2970214"/>
            <a:chExt cx="3255264" cy="1309687"/>
          </a:xfrm>
        </p:grpSpPr>
        <p:sp>
          <p:nvSpPr>
            <p:cNvPr id="25" name="Rectangle 24"/>
            <p:cNvSpPr/>
            <p:nvPr/>
          </p:nvSpPr>
          <p:spPr bwMode="auto">
            <a:xfrm>
              <a:off x="517524" y="2970214"/>
              <a:ext cx="3255264" cy="13096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TextBox 9"/>
            <p:cNvSpPr txBox="1"/>
            <p:nvPr/>
          </p:nvSpPr>
          <p:spPr>
            <a:xfrm>
              <a:off x="1650020" y="3191845"/>
              <a:ext cx="1645920" cy="787908"/>
            </a:xfrm>
            <a:prstGeom prst="rect">
              <a:avLst/>
            </a:prstGeom>
            <a:noFill/>
          </p:spPr>
          <p:txBody>
            <a:bodyPr wrap="square" lIns="0" tIns="0" rIns="0" bIns="0" rtlCol="0">
              <a:spAutoFit/>
            </a:bodyPr>
            <a:lstStyle/>
            <a:p>
              <a:pPr>
                <a:lnSpc>
                  <a:spcPct val="80000"/>
                </a:lnSpc>
              </a:pPr>
              <a:r>
                <a:rPr lang="en-US" sz="3200" spc="-100" dirty="0">
                  <a:solidFill>
                    <a:schemeClr val="bg1">
                      <a:alpha val="99000"/>
                    </a:schemeClr>
                  </a:solidFill>
                  <a:latin typeface="Segoe UI" pitchFamily="34" charset="0"/>
                  <a:ea typeface="Segoe UI" pitchFamily="34" charset="0"/>
                  <a:cs typeface="Segoe UI" pitchFamily="34" charset="0"/>
                </a:rPr>
                <a:t>Access Control</a:t>
              </a:r>
            </a:p>
          </p:txBody>
        </p:sp>
        <p:pic>
          <p:nvPicPr>
            <p:cNvPr id="22" name="Picture 21" descr="access control.png"/>
            <p:cNvPicPr>
              <a:picLocks noChangeAspect="1"/>
            </p:cNvPicPr>
            <p:nvPr/>
          </p:nvPicPr>
          <p:blipFill>
            <a:blip r:embed="rId3">
              <a:grayscl/>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673048" y="3102883"/>
              <a:ext cx="692641" cy="681096"/>
            </a:xfrm>
            <a:prstGeom prst="rect">
              <a:avLst/>
            </a:prstGeom>
          </p:spPr>
        </p:pic>
      </p:grpSp>
      <p:grpSp>
        <p:nvGrpSpPr>
          <p:cNvPr id="17" name="Group 16"/>
          <p:cNvGrpSpPr/>
          <p:nvPr/>
        </p:nvGrpSpPr>
        <p:grpSpPr>
          <a:xfrm>
            <a:off x="517525" y="1316064"/>
            <a:ext cx="3255264" cy="1309687"/>
            <a:chOff x="517525" y="1446213"/>
            <a:chExt cx="3255264" cy="1309687"/>
          </a:xfrm>
        </p:grpSpPr>
        <p:sp>
          <p:nvSpPr>
            <p:cNvPr id="16" name="Rectangle 15"/>
            <p:cNvSpPr/>
            <p:nvPr/>
          </p:nvSpPr>
          <p:spPr bwMode="auto">
            <a:xfrm>
              <a:off x="517525" y="1446213"/>
              <a:ext cx="3255264" cy="13096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 name="TextBox 3"/>
            <p:cNvSpPr txBox="1"/>
            <p:nvPr/>
          </p:nvSpPr>
          <p:spPr>
            <a:xfrm>
              <a:off x="1650020" y="1814410"/>
              <a:ext cx="1645920" cy="492443"/>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Caching</a:t>
              </a:r>
            </a:p>
          </p:txBody>
        </p:sp>
        <p:pic>
          <p:nvPicPr>
            <p:cNvPr id="23" name="Picture 22" descr="caching.png"/>
            <p:cNvPicPr>
              <a:picLocks noChangeAspect="1"/>
            </p:cNvPicPr>
            <p:nvPr/>
          </p:nvPicPr>
          <p:blipFill>
            <a:blip r:embed="rId5">
              <a:grayscl/>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a:off x="670567" y="1693377"/>
              <a:ext cx="660319" cy="838094"/>
            </a:xfrm>
            <a:prstGeom prst="rect">
              <a:avLst/>
            </a:prstGeom>
          </p:spPr>
        </p:pic>
      </p:grpSp>
      <p:grpSp>
        <p:nvGrpSpPr>
          <p:cNvPr id="27" name="Group 26"/>
          <p:cNvGrpSpPr/>
          <p:nvPr/>
        </p:nvGrpSpPr>
        <p:grpSpPr>
          <a:xfrm>
            <a:off x="517524" y="4858244"/>
            <a:ext cx="3402204" cy="1309687"/>
            <a:chOff x="517524" y="4799014"/>
            <a:chExt cx="3402204" cy="1309687"/>
          </a:xfrm>
        </p:grpSpPr>
        <p:sp>
          <p:nvSpPr>
            <p:cNvPr id="26" name="Rectangle 25"/>
            <p:cNvSpPr/>
            <p:nvPr/>
          </p:nvSpPr>
          <p:spPr bwMode="auto">
            <a:xfrm>
              <a:off x="517524" y="4799014"/>
              <a:ext cx="3255264" cy="13096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TextBox 10"/>
            <p:cNvSpPr txBox="1"/>
            <p:nvPr/>
          </p:nvSpPr>
          <p:spPr>
            <a:xfrm>
              <a:off x="1650019" y="5060837"/>
              <a:ext cx="2269709" cy="393954"/>
            </a:xfrm>
            <a:prstGeom prst="rect">
              <a:avLst/>
            </a:prstGeom>
            <a:noFill/>
          </p:spPr>
          <p:txBody>
            <a:bodyPr wrap="square" lIns="0" tIns="0" rIns="0" bIns="0" rtlCol="0">
              <a:spAutoFit/>
            </a:bodyPr>
            <a:lstStyle/>
            <a:p>
              <a:pPr>
                <a:lnSpc>
                  <a:spcPct val="80000"/>
                </a:lnSpc>
              </a:pPr>
              <a:r>
                <a:rPr lang="en-US" sz="3200" spc="-100" dirty="0">
                  <a:solidFill>
                    <a:schemeClr val="bg1">
                      <a:alpha val="99000"/>
                    </a:schemeClr>
                  </a:solidFill>
                  <a:latin typeface="Segoe UI" pitchFamily="34" charset="0"/>
                  <a:ea typeface="Segoe UI" pitchFamily="34" charset="0"/>
                  <a:cs typeface="Segoe UI" pitchFamily="34" charset="0"/>
                </a:rPr>
                <a:t>Service </a:t>
              </a:r>
              <a:r>
                <a:rPr lang="en-US" sz="3200" spc="-100" dirty="0" smtClean="0">
                  <a:solidFill>
                    <a:schemeClr val="bg1">
                      <a:alpha val="99000"/>
                    </a:schemeClr>
                  </a:solidFill>
                  <a:latin typeface="Segoe UI" pitchFamily="34" charset="0"/>
                  <a:ea typeface="Segoe UI" pitchFamily="34" charset="0"/>
                  <a:cs typeface="Segoe UI" pitchFamily="34" charset="0"/>
                </a:rPr>
                <a:t>Bus</a:t>
              </a:r>
              <a:endParaRPr lang="en-US" sz="3200" spc="-100" dirty="0">
                <a:solidFill>
                  <a:schemeClr val="bg1">
                    <a:alpha val="99000"/>
                  </a:schemeClr>
                </a:solidFill>
                <a:latin typeface="Segoe UI" pitchFamily="34" charset="0"/>
                <a:ea typeface="Segoe UI" pitchFamily="34" charset="0"/>
                <a:cs typeface="Segoe UI" pitchFamily="34" charset="0"/>
              </a:endParaRPr>
            </a:p>
          </p:txBody>
        </p:sp>
        <p:pic>
          <p:nvPicPr>
            <p:cNvPr id="24" name="Picture 23" descr="service bus.png"/>
            <p:cNvPicPr>
              <a:picLocks noChangeAspect="1"/>
            </p:cNvPicPr>
            <p:nvPr/>
          </p:nvPicPr>
          <p:blipFill>
            <a:blip r:embed="rId7">
              <a:grayscl/>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652950" y="4887331"/>
              <a:ext cx="714124" cy="670844"/>
            </a:xfrm>
            <a:prstGeom prst="rect">
              <a:avLst/>
            </a:prstGeom>
          </p:spPr>
        </p:pic>
      </p:grpSp>
      <p:cxnSp>
        <p:nvCxnSpPr>
          <p:cNvPr id="28" name="Straight Connector 27"/>
          <p:cNvCxnSpPr/>
          <p:nvPr/>
        </p:nvCxnSpPr>
        <p:spPr>
          <a:xfrm>
            <a:off x="0" y="2924473"/>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4602144"/>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0654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grpSp>
        <p:nvGrpSpPr>
          <p:cNvPr id="5" name="Group 4"/>
          <p:cNvGrpSpPr/>
          <p:nvPr/>
        </p:nvGrpSpPr>
        <p:grpSpPr>
          <a:xfrm>
            <a:off x="517525" y="1443038"/>
            <a:ext cx="11155363" cy="1336691"/>
            <a:chOff x="517525" y="1443038"/>
            <a:chExt cx="11155363" cy="1336691"/>
          </a:xfrm>
        </p:grpSpPr>
        <p:sp>
          <p:nvSpPr>
            <p:cNvPr id="7" name="Rectangle 6"/>
            <p:cNvSpPr>
              <a:spLocks/>
            </p:cNvSpPr>
            <p:nvPr/>
          </p:nvSpPr>
          <p:spPr>
            <a:xfrm>
              <a:off x="517525" y="1443038"/>
              <a:ext cx="1359788" cy="1336691"/>
            </a:xfrm>
            <a:prstGeom prst="rect">
              <a:avLst/>
            </a:prstGeom>
            <a:solidFill>
              <a:schemeClr val="accent2"/>
            </a:solidFill>
            <a:ln w="9525" cap="flat" cmpd="sng" algn="ctr">
              <a:noFill/>
              <a:prstDash val="solid"/>
            </a:ln>
            <a:effectLst/>
          </p:spPr>
          <p:txBody>
            <a:bodyPr rtlCol="0" anchor="ctr"/>
            <a:lstStyle/>
            <a:p>
              <a:pPr algn="ctr"/>
              <a:r>
                <a:rPr lang="en-US" sz="3200" dirty="0">
                  <a:solidFill>
                    <a:schemeClr val="bg1">
                      <a:alpha val="99000"/>
                    </a:schemeClr>
                  </a:solidFill>
                  <a:latin typeface="+mj-lt"/>
                  <a:ea typeface="+mj-ea"/>
                  <a:cs typeface="Segoe"/>
                </a:rPr>
                <a:t>1</a:t>
              </a:r>
            </a:p>
          </p:txBody>
        </p:sp>
        <p:sp>
          <p:nvSpPr>
            <p:cNvPr id="8" name="TextBox 7"/>
            <p:cNvSpPr txBox="1"/>
            <p:nvPr/>
          </p:nvSpPr>
          <p:spPr>
            <a:xfrm>
              <a:off x="2071688" y="1834384"/>
              <a:ext cx="9601200" cy="553998"/>
            </a:xfrm>
            <a:prstGeom prst="rect">
              <a:avLst/>
            </a:prstGeom>
            <a:effectLst/>
          </p:spPr>
          <p:txBody>
            <a:bodyPr vert="horz" wrap="square" lIns="0" tIns="0" rIns="0" bIns="0" rtlCol="0" anchor="ctr">
              <a:spAutoFit/>
            </a:bodyPr>
            <a:lstStyle/>
            <a:p>
              <a:pPr marL="3175" defTabSz="914325">
                <a:lnSpc>
                  <a:spcPct val="90000"/>
                </a:lnSpc>
                <a:spcAft>
                  <a:spcPts val="900"/>
                </a:spcAft>
                <a:buSzPct val="80000"/>
              </a:pPr>
              <a:r>
                <a:rPr lang="en-US" sz="4000" spc="-100" dirty="0">
                  <a:gradFill>
                    <a:gsLst>
                      <a:gs pos="0">
                        <a:srgbClr val="595959"/>
                      </a:gs>
                      <a:gs pos="86000">
                        <a:srgbClr val="595959"/>
                      </a:gs>
                    </a:gsLst>
                    <a:lin ang="5400000" scaled="0"/>
                  </a:gradFill>
                  <a:latin typeface="Segoe UI Light" pitchFamily="34" charset="0"/>
                </a:rPr>
                <a:t>Answer “What is Windows Azure?”</a:t>
              </a:r>
            </a:p>
          </p:txBody>
        </p:sp>
      </p:grpSp>
      <p:grpSp>
        <p:nvGrpSpPr>
          <p:cNvPr id="15" name="Group 14"/>
          <p:cNvGrpSpPr/>
          <p:nvPr/>
        </p:nvGrpSpPr>
        <p:grpSpPr>
          <a:xfrm>
            <a:off x="517525" y="3091455"/>
            <a:ext cx="11155363" cy="1326610"/>
            <a:chOff x="517525" y="3152953"/>
            <a:chExt cx="11155363" cy="1326610"/>
          </a:xfrm>
        </p:grpSpPr>
        <p:sp>
          <p:nvSpPr>
            <p:cNvPr id="10" name="Rectangle 9"/>
            <p:cNvSpPr/>
            <p:nvPr/>
          </p:nvSpPr>
          <p:spPr>
            <a:xfrm>
              <a:off x="517525" y="3152953"/>
              <a:ext cx="1357733" cy="1326610"/>
            </a:xfrm>
            <a:prstGeom prst="rect">
              <a:avLst/>
            </a:prstGeom>
            <a:solidFill>
              <a:schemeClr val="accent2"/>
            </a:solidFill>
            <a:ln w="9525" cap="flat" cmpd="sng" algn="ctr">
              <a:noFill/>
              <a:prstDash val="solid"/>
            </a:ln>
            <a:effectLst/>
          </p:spPr>
          <p:txBody>
            <a:bodyPr rtlCol="0" anchor="ctr"/>
            <a:lstStyle/>
            <a:p>
              <a:pPr algn="ctr"/>
              <a:r>
                <a:rPr lang="en-US" sz="3200" dirty="0">
                  <a:solidFill>
                    <a:schemeClr val="bg1">
                      <a:alpha val="99000"/>
                    </a:schemeClr>
                  </a:solidFill>
                  <a:latin typeface="+mj-lt"/>
                  <a:ea typeface="+mj-ea"/>
                  <a:cs typeface="Segoe"/>
                </a:rPr>
                <a:t>2</a:t>
              </a:r>
            </a:p>
          </p:txBody>
        </p:sp>
        <p:sp>
          <p:nvSpPr>
            <p:cNvPr id="11" name="TextBox 10"/>
            <p:cNvSpPr txBox="1"/>
            <p:nvPr/>
          </p:nvSpPr>
          <p:spPr>
            <a:xfrm>
              <a:off x="2071688" y="3539259"/>
              <a:ext cx="9601200" cy="553998"/>
            </a:xfrm>
            <a:prstGeom prst="rect">
              <a:avLst/>
            </a:prstGeom>
            <a:effectLst/>
          </p:spPr>
          <p:txBody>
            <a:bodyPr vert="horz" wrap="square" lIns="0" tIns="0" rIns="0" bIns="0" rtlCol="0" anchor="ctr">
              <a:spAutoFit/>
            </a:bodyPr>
            <a:lstStyle/>
            <a:p>
              <a:pPr marL="3175" defTabSz="914325">
                <a:lnSpc>
                  <a:spcPct val="90000"/>
                </a:lnSpc>
                <a:spcAft>
                  <a:spcPts val="900"/>
                </a:spcAft>
                <a:buSzPct val="80000"/>
              </a:pPr>
              <a:r>
                <a:rPr lang="en-US" sz="4000" spc="-100" dirty="0">
                  <a:gradFill>
                    <a:gsLst>
                      <a:gs pos="0">
                        <a:srgbClr val="595959"/>
                      </a:gs>
                      <a:gs pos="86000">
                        <a:srgbClr val="595959"/>
                      </a:gs>
                    </a:gsLst>
                    <a:lin ang="5400000" scaled="0"/>
                  </a:gradFill>
                  <a:latin typeface="Segoe UI Light" pitchFamily="34" charset="0"/>
                </a:rPr>
                <a:t>See how to get started &amp; build your first app</a:t>
              </a:r>
            </a:p>
          </p:txBody>
        </p:sp>
      </p:grpSp>
      <p:grpSp>
        <p:nvGrpSpPr>
          <p:cNvPr id="16" name="Group 15"/>
          <p:cNvGrpSpPr/>
          <p:nvPr/>
        </p:nvGrpSpPr>
        <p:grpSpPr>
          <a:xfrm>
            <a:off x="517525" y="4729791"/>
            <a:ext cx="11155363" cy="1336691"/>
            <a:chOff x="517525" y="4885433"/>
            <a:chExt cx="11155363" cy="1336691"/>
          </a:xfrm>
        </p:grpSpPr>
        <p:sp>
          <p:nvSpPr>
            <p:cNvPr id="13" name="Rectangle 12"/>
            <p:cNvSpPr/>
            <p:nvPr/>
          </p:nvSpPr>
          <p:spPr>
            <a:xfrm>
              <a:off x="517525" y="4885433"/>
              <a:ext cx="1359788" cy="1336691"/>
            </a:xfrm>
            <a:prstGeom prst="rect">
              <a:avLst/>
            </a:prstGeom>
            <a:solidFill>
              <a:schemeClr val="accent2"/>
            </a:solidFill>
            <a:ln w="9525" cap="flat" cmpd="sng" algn="ctr">
              <a:noFill/>
              <a:prstDash val="solid"/>
            </a:ln>
            <a:effectLst/>
          </p:spPr>
          <p:txBody>
            <a:bodyPr rtlCol="0" anchor="ctr"/>
            <a:lstStyle/>
            <a:p>
              <a:pPr algn="ctr"/>
              <a:r>
                <a:rPr lang="en-US" sz="3200" dirty="0">
                  <a:solidFill>
                    <a:schemeClr val="bg1">
                      <a:alpha val="99000"/>
                    </a:schemeClr>
                  </a:solidFill>
                  <a:latin typeface="+mj-lt"/>
                  <a:ea typeface="+mj-ea"/>
                  <a:cs typeface="Segoe"/>
                </a:rPr>
                <a:t>3</a:t>
              </a:r>
            </a:p>
          </p:txBody>
        </p:sp>
        <p:sp>
          <p:nvSpPr>
            <p:cNvPr id="14" name="TextBox 13"/>
            <p:cNvSpPr txBox="1"/>
            <p:nvPr/>
          </p:nvSpPr>
          <p:spPr>
            <a:xfrm>
              <a:off x="2071688" y="5276779"/>
              <a:ext cx="9601200" cy="553998"/>
            </a:xfrm>
            <a:prstGeom prst="rect">
              <a:avLst/>
            </a:prstGeom>
            <a:effectLst/>
          </p:spPr>
          <p:txBody>
            <a:bodyPr vert="horz" wrap="square" lIns="0" tIns="0" rIns="0" bIns="0" rtlCol="0" anchor="ctr">
              <a:spAutoFit/>
            </a:bodyPr>
            <a:lstStyle/>
            <a:p>
              <a:pPr marL="3175" defTabSz="914325">
                <a:lnSpc>
                  <a:spcPct val="90000"/>
                </a:lnSpc>
                <a:spcAft>
                  <a:spcPts val="900"/>
                </a:spcAft>
                <a:buSzPct val="80000"/>
              </a:pPr>
              <a:r>
                <a:rPr lang="en-US" sz="4000" spc="-100" dirty="0">
                  <a:gradFill>
                    <a:gsLst>
                      <a:gs pos="0">
                        <a:srgbClr val="595959"/>
                      </a:gs>
                      <a:gs pos="86000">
                        <a:srgbClr val="595959"/>
                      </a:gs>
                    </a:gsLst>
                    <a:lin ang="5400000" scaled="0"/>
                  </a:gradFill>
                  <a:latin typeface="Segoe UI Light" pitchFamily="34" charset="0"/>
                </a:rPr>
                <a:t>Understand the key Windows Azure concepts</a:t>
              </a:r>
            </a:p>
          </p:txBody>
        </p:sp>
      </p:grpSp>
    </p:spTree>
    <p:extLst>
      <p:ext uri="{BB962C8B-B14F-4D97-AF65-F5344CB8AC3E}">
        <p14:creationId xmlns:p14="http://schemas.microsoft.com/office/powerpoint/2010/main" val="288356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Data Services</a:t>
            </a:r>
            <a:endParaRPr lang="en-US" dirty="0">
              <a:solidFill>
                <a:schemeClr val="bg1"/>
              </a:solidFill>
            </a:endParaRPr>
          </a:p>
        </p:txBody>
      </p:sp>
      <p:sp>
        <p:nvSpPr>
          <p:cNvPr id="20" name="Content Placeholder 2"/>
          <p:cNvSpPr txBox="1">
            <a:spLocks/>
          </p:cNvSpPr>
          <p:nvPr/>
        </p:nvSpPr>
        <p:spPr>
          <a:xfrm>
            <a:off x="3935896" y="3920294"/>
            <a:ext cx="7740167"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Synchronize data from on-premises SQL Server to/from SQL Azure in the cloud</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Synchronize data between SQL Azure databases potentially in different data centers</a:t>
            </a:r>
          </a:p>
        </p:txBody>
      </p:sp>
      <p:sp>
        <p:nvSpPr>
          <p:cNvPr id="21" name="Content Placeholder 2"/>
          <p:cNvSpPr txBox="1">
            <a:spLocks/>
          </p:cNvSpPr>
          <p:nvPr/>
        </p:nvSpPr>
        <p:spPr>
          <a:xfrm>
            <a:off x="3921133" y="1373061"/>
            <a:ext cx="7754929"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SQL Server Reporting provided as a service </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Reports authored using existing tools (BIDS) </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Reports can include rich Data Visualizations (Maps, Charts, Tablix) and exported to variety of formats </a:t>
            </a:r>
          </a:p>
        </p:txBody>
      </p:sp>
      <p:sp>
        <p:nvSpPr>
          <p:cNvPr id="4" name="TextBox 3"/>
          <p:cNvSpPr txBox="1"/>
          <p:nvPr/>
        </p:nvSpPr>
        <p:spPr>
          <a:xfrm>
            <a:off x="1650019" y="1784741"/>
            <a:ext cx="2087093" cy="492443"/>
          </a:xfrm>
          <a:prstGeom prst="rect">
            <a:avLst/>
          </a:prstGeom>
          <a:noFill/>
        </p:spPr>
        <p:txBody>
          <a:bodyPr wrap="square" lIns="0" tIns="0" rIns="0" bIns="0" rtlCol="0">
            <a:spAutoFit/>
          </a:bodyPr>
          <a:lstStyle/>
          <a:p>
            <a:r>
              <a:rPr lang="en-US" sz="3200" spc="-100" dirty="0" smtClean="0">
                <a:solidFill>
                  <a:srgbClr val="FFFFFF">
                    <a:alpha val="99000"/>
                  </a:srgbClr>
                </a:solidFill>
                <a:latin typeface="Segoe UI" pitchFamily="34" charset="0"/>
                <a:ea typeface="Segoe UI" pitchFamily="34" charset="0"/>
                <a:cs typeface="Segoe UI" pitchFamily="34" charset="0"/>
              </a:rPr>
              <a:t>Reporting</a:t>
            </a:r>
            <a:endParaRPr lang="en-US" sz="3200" spc="-100" dirty="0">
              <a:solidFill>
                <a:srgbClr val="FFFFFF">
                  <a:alpha val="99000"/>
                </a:srgbClr>
              </a:solidFill>
              <a:latin typeface="Segoe UI" pitchFamily="34" charset="0"/>
              <a:ea typeface="Segoe UI" pitchFamily="34" charset="0"/>
              <a:cs typeface="Segoe UI" pitchFamily="34" charset="0"/>
            </a:endParaRPr>
          </a:p>
        </p:txBody>
      </p:sp>
      <p:sp>
        <p:nvSpPr>
          <p:cNvPr id="6" name="Freeform 5"/>
          <p:cNvSpPr>
            <a:spLocks noEditPoints="1"/>
          </p:cNvSpPr>
          <p:nvPr/>
        </p:nvSpPr>
        <p:spPr bwMode="auto">
          <a:xfrm>
            <a:off x="696781" y="1768614"/>
            <a:ext cx="755914" cy="666474"/>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 name="Group 2"/>
          <p:cNvGrpSpPr/>
          <p:nvPr/>
        </p:nvGrpSpPr>
        <p:grpSpPr>
          <a:xfrm>
            <a:off x="676351" y="4243031"/>
            <a:ext cx="3060761" cy="655978"/>
            <a:chOff x="676351" y="4243031"/>
            <a:chExt cx="3060761" cy="655978"/>
          </a:xfrm>
        </p:grpSpPr>
        <p:sp>
          <p:nvSpPr>
            <p:cNvPr id="11" name="TextBox 10"/>
            <p:cNvSpPr txBox="1"/>
            <p:nvPr/>
          </p:nvSpPr>
          <p:spPr>
            <a:xfrm>
              <a:off x="1650020" y="4426721"/>
              <a:ext cx="2087092" cy="393954"/>
            </a:xfrm>
            <a:prstGeom prst="rect">
              <a:avLst/>
            </a:prstGeom>
            <a:noFill/>
          </p:spPr>
          <p:txBody>
            <a:bodyPr wrap="square" lIns="0" tIns="0" rIns="0" bIns="0" rtlCol="0">
              <a:spAutoFit/>
            </a:bodyPr>
            <a:lstStyle/>
            <a:p>
              <a:pPr>
                <a:lnSpc>
                  <a:spcPct val="80000"/>
                </a:lnSpc>
              </a:pPr>
              <a:r>
                <a:rPr lang="en-US" sz="3200" spc="-100" dirty="0" smtClean="0">
                  <a:solidFill>
                    <a:srgbClr val="FFFFFF">
                      <a:alpha val="99000"/>
                    </a:srgbClr>
                  </a:solidFill>
                  <a:latin typeface="Segoe UI" pitchFamily="34" charset="0"/>
                  <a:ea typeface="Segoe UI" pitchFamily="34" charset="0"/>
                  <a:cs typeface="Segoe UI" pitchFamily="34" charset="0"/>
                </a:rPr>
                <a:t>Data Sync</a:t>
              </a:r>
              <a:endParaRPr lang="en-US" sz="3200" spc="-100" dirty="0">
                <a:solidFill>
                  <a:srgbClr val="FFFFFF">
                    <a:alpha val="99000"/>
                  </a:srgbClr>
                </a:solidFill>
                <a:latin typeface="Segoe UI" pitchFamily="34" charset="0"/>
                <a:ea typeface="Segoe UI" pitchFamily="34" charset="0"/>
                <a:cs typeface="Segoe UI" pitchFamily="34" charset="0"/>
              </a:endParaRPr>
            </a:p>
          </p:txBody>
        </p:sp>
        <p:grpSp>
          <p:nvGrpSpPr>
            <p:cNvPr id="7" name="Group 6"/>
            <p:cNvGrpSpPr/>
            <p:nvPr/>
          </p:nvGrpSpPr>
          <p:grpSpPr>
            <a:xfrm>
              <a:off x="676351" y="4243031"/>
              <a:ext cx="806322" cy="655978"/>
              <a:chOff x="1936722" y="3210339"/>
              <a:chExt cx="1123974" cy="914402"/>
            </a:xfrm>
          </p:grpSpPr>
          <p:sp>
            <p:nvSpPr>
              <p:cNvPr id="29" name="Freeform 86"/>
              <p:cNvSpPr>
                <a:spLocks noEditPoints="1"/>
              </p:cNvSpPr>
              <p:nvPr/>
            </p:nvSpPr>
            <p:spPr bwMode="black">
              <a:xfrm>
                <a:off x="1936722" y="3299520"/>
                <a:ext cx="820679" cy="825221"/>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0" name="Oval 87"/>
              <p:cNvSpPr>
                <a:spLocks noChangeArrowheads="1"/>
              </p:cNvSpPr>
              <p:nvPr/>
            </p:nvSpPr>
            <p:spPr bwMode="black">
              <a:xfrm>
                <a:off x="2270941" y="3650298"/>
                <a:ext cx="152242" cy="15220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 name="Freeform 88"/>
              <p:cNvSpPr>
                <a:spLocks noEditPoints="1"/>
              </p:cNvSpPr>
              <p:nvPr/>
            </p:nvSpPr>
            <p:spPr bwMode="black">
              <a:xfrm>
                <a:off x="2644409" y="3210339"/>
                <a:ext cx="416287" cy="448283"/>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cxnSp>
        <p:nvCxnSpPr>
          <p:cNvPr id="14" name="Straight Connector 13"/>
          <p:cNvCxnSpPr/>
          <p:nvPr/>
        </p:nvCxnSpPr>
        <p:spPr>
          <a:xfrm>
            <a:off x="0" y="3778583"/>
            <a:ext cx="12188825"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9208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4"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2" name="Content Placeholder 1"/>
          <p:cNvSpPr>
            <a:spLocks noGrp="1"/>
          </p:cNvSpPr>
          <p:nvPr>
            <p:ph type="body" sz="quarter" idx="10"/>
          </p:nvPr>
        </p:nvSpPr>
        <p:spPr>
          <a:xfrm>
            <a:off x="519113" y="1447800"/>
            <a:ext cx="11153775" cy="4533549"/>
          </a:xfrm>
        </p:spPr>
        <p:txBody>
          <a:bodyPr/>
          <a:lstStyle/>
          <a:p>
            <a:r>
              <a:rPr lang="en-US" sz="3200" dirty="0" smtClean="0">
                <a:solidFill>
                  <a:schemeClr val="accent2">
                    <a:alpha val="99000"/>
                  </a:schemeClr>
                </a:solidFill>
              </a:rPr>
              <a:t>Windows Azure is comprehensive platform for cloud apps</a:t>
            </a:r>
          </a:p>
          <a:p>
            <a:r>
              <a:rPr lang="en-US" sz="3200" dirty="0" smtClean="0">
                <a:solidFill>
                  <a:schemeClr val="accent2">
                    <a:alpha val="99000"/>
                  </a:schemeClr>
                </a:solidFill>
              </a:rPr>
              <a:t>Windows Azure Compute key concepts</a:t>
            </a:r>
          </a:p>
          <a:p>
            <a:pPr lvl="1"/>
            <a:r>
              <a:rPr lang="en-US" sz="1800" dirty="0" smtClean="0"/>
              <a:t>Service Definition, Configuration, and Package</a:t>
            </a:r>
          </a:p>
          <a:p>
            <a:pPr lvl="1"/>
            <a:r>
              <a:rPr lang="en-US" sz="1800" dirty="0" smtClean="0"/>
              <a:t>Roles &amp; Instances</a:t>
            </a:r>
          </a:p>
          <a:p>
            <a:pPr lvl="1"/>
            <a:r>
              <a:rPr lang="en-US" sz="1800" dirty="0" smtClean="0"/>
              <a:t>Compute Instance Sizes</a:t>
            </a:r>
          </a:p>
          <a:p>
            <a:pPr lvl="1"/>
            <a:endParaRPr lang="en-US" sz="1600" dirty="0" smtClean="0"/>
          </a:p>
          <a:p>
            <a:r>
              <a:rPr lang="en-US" sz="3200" dirty="0">
                <a:solidFill>
                  <a:schemeClr val="accent2">
                    <a:alpha val="99000"/>
                  </a:schemeClr>
                </a:solidFill>
              </a:rPr>
              <a:t>Designed to be open </a:t>
            </a:r>
            <a:r>
              <a:rPr lang="en-US" sz="3200" dirty="0" smtClean="0">
                <a:solidFill>
                  <a:schemeClr val="accent2">
                    <a:alpha val="99000"/>
                  </a:schemeClr>
                </a:solidFill>
              </a:rPr>
              <a:t/>
            </a:r>
            <a:br>
              <a:rPr lang="en-US" sz="3200" dirty="0" smtClean="0">
                <a:solidFill>
                  <a:schemeClr val="accent2">
                    <a:alpha val="99000"/>
                  </a:schemeClr>
                </a:solidFill>
              </a:rPr>
            </a:br>
            <a:r>
              <a:rPr lang="en-US" sz="3200" dirty="0" smtClean="0">
                <a:solidFill>
                  <a:schemeClr val="accent2">
                    <a:alpha val="99000"/>
                  </a:schemeClr>
                </a:solidFill>
              </a:rPr>
              <a:t>&amp; </a:t>
            </a:r>
            <a:r>
              <a:rPr lang="en-US" sz="3200" dirty="0">
                <a:solidFill>
                  <a:schemeClr val="accent2">
                    <a:alpha val="99000"/>
                  </a:schemeClr>
                </a:solidFill>
              </a:rPr>
              <a:t>interoperable</a:t>
            </a:r>
          </a:p>
          <a:p>
            <a:r>
              <a:rPr lang="en-US" sz="3200" dirty="0">
                <a:solidFill>
                  <a:schemeClr val="accent2">
                    <a:alpha val="99000"/>
                  </a:schemeClr>
                </a:solidFill>
              </a:rPr>
              <a:t>Enables a variety of scenarios</a:t>
            </a:r>
          </a:p>
          <a:p>
            <a:r>
              <a:rPr lang="en-US" sz="3200" dirty="0">
                <a:solidFill>
                  <a:schemeClr val="accent2">
                    <a:alpha val="99000"/>
                  </a:schemeClr>
                </a:solidFill>
              </a:rPr>
              <a:t>Several building block </a:t>
            </a:r>
            <a:r>
              <a:rPr lang="en-US" sz="3200" dirty="0" smtClean="0">
                <a:solidFill>
                  <a:schemeClr val="accent2">
                    <a:alpha val="99000"/>
                  </a:schemeClr>
                </a:solidFill>
              </a:rPr>
              <a:t/>
            </a:r>
            <a:br>
              <a:rPr lang="en-US" sz="3200" dirty="0" smtClean="0">
                <a:solidFill>
                  <a:schemeClr val="accent2">
                    <a:alpha val="99000"/>
                  </a:schemeClr>
                </a:solidFill>
              </a:rPr>
            </a:br>
            <a:r>
              <a:rPr lang="en-US" sz="3200" dirty="0" smtClean="0">
                <a:solidFill>
                  <a:schemeClr val="accent2">
                    <a:alpha val="99000"/>
                  </a:schemeClr>
                </a:solidFill>
              </a:rPr>
              <a:t>&amp; data </a:t>
            </a:r>
            <a:r>
              <a:rPr lang="en-US" sz="3200" dirty="0">
                <a:solidFill>
                  <a:schemeClr val="accent2">
                    <a:alpha val="99000"/>
                  </a:schemeClr>
                </a:solidFill>
              </a:rPr>
              <a:t>services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1940" y="2840192"/>
            <a:ext cx="5583349" cy="3230857"/>
          </a:xfrm>
          <a:prstGeom prst="rect">
            <a:avLst/>
          </a:prstGeom>
        </p:spPr>
      </p:pic>
    </p:spTree>
    <p:extLst>
      <p:ext uri="{BB962C8B-B14F-4D97-AF65-F5344CB8AC3E}">
        <p14:creationId xmlns:p14="http://schemas.microsoft.com/office/powerpoint/2010/main" val="7766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Thank </a:t>
            </a:r>
            <a:r>
              <a:rPr lang="en-US" dirty="0" smtClean="0"/>
              <a:t>You</a:t>
            </a:r>
            <a:endParaRPr lang="en-US" dirty="0"/>
          </a:p>
        </p:txBody>
      </p:sp>
    </p:spTree>
    <p:extLst>
      <p:ext uri="{BB962C8B-B14F-4D97-AF65-F5344CB8AC3E}">
        <p14:creationId xmlns:p14="http://schemas.microsoft.com/office/powerpoint/2010/main" val="78009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63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t>
            </a:r>
            <a:r>
              <a:rPr lang="en-US" dirty="0"/>
              <a:t>Windows Azure?</a:t>
            </a:r>
          </a:p>
        </p:txBody>
      </p:sp>
      <p:sp>
        <p:nvSpPr>
          <p:cNvPr id="5" name="Content Placeholder 4"/>
          <p:cNvSpPr>
            <a:spLocks noGrp="1"/>
          </p:cNvSpPr>
          <p:nvPr>
            <p:ph type="body" sz="quarter" idx="10"/>
          </p:nvPr>
        </p:nvSpPr>
        <p:spPr>
          <a:xfrm>
            <a:off x="519113" y="1447800"/>
            <a:ext cx="11149013" cy="4461221"/>
          </a:xfrm>
        </p:spPr>
        <p:txBody>
          <a:bodyPr/>
          <a:lstStyle/>
          <a:p>
            <a:r>
              <a:rPr lang="en-US" sz="3600" dirty="0" smtClean="0">
                <a:solidFill>
                  <a:schemeClr val="accent2">
                    <a:alpha val="99000"/>
                  </a:schemeClr>
                </a:solidFill>
              </a:rPr>
              <a:t>Comprehensive platform </a:t>
            </a:r>
            <a:r>
              <a:rPr lang="en-US" sz="3600" dirty="0" smtClean="0">
                <a:solidFill>
                  <a:schemeClr val="accent2">
                    <a:alpha val="99000"/>
                  </a:schemeClr>
                </a:solidFill>
              </a:rPr>
              <a:t/>
            </a:r>
            <a:br>
              <a:rPr lang="en-US" sz="3600" dirty="0" smtClean="0">
                <a:solidFill>
                  <a:schemeClr val="accent2">
                    <a:alpha val="99000"/>
                  </a:schemeClr>
                </a:solidFill>
              </a:rPr>
            </a:br>
            <a:r>
              <a:rPr lang="en-US" sz="3600" dirty="0" smtClean="0">
                <a:solidFill>
                  <a:schemeClr val="accent2">
                    <a:alpha val="99000"/>
                  </a:schemeClr>
                </a:solidFill>
              </a:rPr>
              <a:t>for </a:t>
            </a:r>
            <a:r>
              <a:rPr lang="en-US" sz="3600" dirty="0" smtClean="0">
                <a:solidFill>
                  <a:schemeClr val="accent2">
                    <a:alpha val="99000"/>
                  </a:schemeClr>
                </a:solidFill>
              </a:rPr>
              <a:t>developing cloud apps</a:t>
            </a:r>
          </a:p>
          <a:p>
            <a:pPr lvl="1">
              <a:spcAft>
                <a:spcPts val="300"/>
              </a:spcAft>
            </a:pPr>
            <a:r>
              <a:rPr lang="en-US" dirty="0" smtClean="0"/>
              <a:t>Host and execute your code in the cloud</a:t>
            </a:r>
          </a:p>
          <a:p>
            <a:pPr lvl="1">
              <a:spcAft>
                <a:spcPts val="300"/>
              </a:spcAft>
            </a:pPr>
            <a:r>
              <a:rPr lang="en-US" dirty="0" smtClean="0"/>
              <a:t>Provides application management</a:t>
            </a:r>
          </a:p>
          <a:p>
            <a:pPr lvl="1">
              <a:spcAft>
                <a:spcPts val="300"/>
              </a:spcAft>
            </a:pPr>
            <a:r>
              <a:rPr lang="en-US" dirty="0" smtClean="0"/>
              <a:t>Includes services for storage, access control, etc.</a:t>
            </a:r>
          </a:p>
          <a:p>
            <a:pPr lvl="1"/>
            <a:endParaRPr lang="en-US" sz="1800" dirty="0" smtClean="0"/>
          </a:p>
          <a:p>
            <a:r>
              <a:rPr lang="en-US" sz="3600" dirty="0">
                <a:solidFill>
                  <a:schemeClr val="accent2">
                    <a:alpha val="99000"/>
                  </a:schemeClr>
                </a:solidFill>
              </a:rPr>
              <a:t>Key Benefits</a:t>
            </a:r>
          </a:p>
          <a:p>
            <a:pPr lvl="1">
              <a:spcAft>
                <a:spcPts val="300"/>
              </a:spcAft>
            </a:pPr>
            <a:r>
              <a:rPr lang="en-US" dirty="0"/>
              <a:t>Abstraction &amp; flexibility</a:t>
            </a:r>
          </a:p>
          <a:p>
            <a:pPr lvl="1">
              <a:spcAft>
                <a:spcPts val="300"/>
              </a:spcAft>
            </a:pPr>
            <a:r>
              <a:rPr lang="en-US" dirty="0"/>
              <a:t>Designed for scalability &amp; high availability</a:t>
            </a:r>
          </a:p>
          <a:p>
            <a:pPr lvl="1">
              <a:spcAft>
                <a:spcPts val="300"/>
              </a:spcAft>
            </a:pPr>
            <a:r>
              <a:rPr lang="en-US" dirty="0"/>
              <a:t>Open &amp; Interoperable</a:t>
            </a:r>
          </a:p>
          <a:p>
            <a:pPr lvl="1">
              <a:spcAft>
                <a:spcPts val="300"/>
              </a:spcAft>
            </a:pPr>
            <a:r>
              <a:rPr lang="en-US" dirty="0"/>
              <a:t>Mix and match services</a:t>
            </a:r>
          </a:p>
          <a:p>
            <a:pPr lvl="1">
              <a:spcAft>
                <a:spcPts val="300"/>
              </a:spcAft>
            </a:pPr>
            <a:r>
              <a:rPr lang="en-US" dirty="0"/>
              <a:t>Consumption based pricing model</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34194" t="39459" r="33957"/>
          <a:stretch/>
        </p:blipFill>
        <p:spPr>
          <a:xfrm>
            <a:off x="7620000" y="2682240"/>
            <a:ext cx="2168434" cy="2528574"/>
          </a:xfrm>
          <a:prstGeom prst="rect">
            <a:avLst/>
          </a:prstGeom>
        </p:spPr>
      </p:pic>
    </p:spTree>
    <p:extLst>
      <p:ext uri="{BB962C8B-B14F-4D97-AF65-F5344CB8AC3E}">
        <p14:creationId xmlns:p14="http://schemas.microsoft.com/office/powerpoint/2010/main" val="2251128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fade">
                                      <p:cBhvr>
                                        <p:cTn id="20" dur="500"/>
                                        <p:tgtEl>
                                          <p:spTgt spid="5">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fade">
                                      <p:cBhvr>
                                        <p:cTn id="32" dur="500"/>
                                        <p:tgtEl>
                                          <p:spTgt spid="5">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Effect transition="in" filter="fade">
                                      <p:cBhvr>
                                        <p:cTn id="35" dur="500"/>
                                        <p:tgtEl>
                                          <p:spTgt spid="5">
                                            <p:txEl>
                                              <p:pRg st="10" end="10"/>
                                            </p:txEl>
                                          </p:spTgt>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Windows Azure </a:t>
            </a:r>
            <a:r>
              <a:rPr lang="en-US" dirty="0"/>
              <a:t>Scenarios</a:t>
            </a:r>
          </a:p>
        </p:txBody>
      </p:sp>
      <p:sp>
        <p:nvSpPr>
          <p:cNvPr id="2" name="Content Placeholder 1"/>
          <p:cNvSpPr>
            <a:spLocks noGrp="1"/>
          </p:cNvSpPr>
          <p:nvPr>
            <p:ph type="body" sz="quarter" idx="10"/>
          </p:nvPr>
        </p:nvSpPr>
        <p:spPr>
          <a:xfrm>
            <a:off x="976313" y="1447800"/>
            <a:ext cx="5575299" cy="1722010"/>
          </a:xfrm>
        </p:spPr>
        <p:txBody>
          <a:bodyPr/>
          <a:lstStyle/>
          <a:p>
            <a:r>
              <a:rPr lang="en-US" sz="3200" dirty="0" smtClean="0">
                <a:solidFill>
                  <a:schemeClr val="accent2">
                    <a:alpha val="99000"/>
                  </a:schemeClr>
                </a:solidFill>
              </a:rPr>
              <a:t>Ideal for applications needing:</a:t>
            </a:r>
          </a:p>
          <a:p>
            <a:pPr lvl="1"/>
            <a:r>
              <a:rPr lang="en-US" sz="2800" dirty="0" smtClean="0">
                <a:latin typeface="Segoe UI Light" pitchFamily="34" charset="0"/>
              </a:rPr>
              <a:t>Scalability</a:t>
            </a:r>
          </a:p>
          <a:p>
            <a:pPr lvl="1"/>
            <a:r>
              <a:rPr lang="en-US" sz="2800" dirty="0" smtClean="0">
                <a:latin typeface="Segoe UI Light" pitchFamily="34" charset="0"/>
              </a:rPr>
              <a:t>Availability</a:t>
            </a:r>
            <a:endParaRPr lang="en-US" sz="2800" dirty="0">
              <a:latin typeface="Segoe UI Light" pitchFamily="34" charset="0"/>
            </a:endParaRPr>
          </a:p>
          <a:p>
            <a:pPr lvl="1"/>
            <a:r>
              <a:rPr lang="en-US" sz="2800" dirty="0" smtClean="0">
                <a:latin typeface="Segoe UI Light" pitchFamily="34" charset="0"/>
              </a:rPr>
              <a:t>Fault Tolerance</a:t>
            </a:r>
          </a:p>
        </p:txBody>
      </p:sp>
      <p:pic>
        <p:nvPicPr>
          <p:cNvPr id="5" name="Picture 2" descr="C:\Users\jonahs\Work Documents\Windows Azure Dot Com\03_Designs\Website Dyno Awesome\cut images\IMG_checkitof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52875"/>
            <a:ext cx="2809875" cy="290512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1"/>
          <p:cNvSpPr txBox="1">
            <a:spLocks/>
          </p:cNvSpPr>
          <p:nvPr/>
        </p:nvSpPr>
        <p:spPr>
          <a:xfrm>
            <a:off x="6475751" y="1447800"/>
            <a:ext cx="5936550" cy="2497607"/>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accent2">
                    <a:alpha val="99000"/>
                  </a:schemeClr>
                </a:solidFill>
              </a:rPr>
              <a:t>Common Application Scenarios:</a:t>
            </a:r>
          </a:p>
          <a:p>
            <a:pPr lvl="1"/>
            <a:r>
              <a:rPr lang="en-US" sz="2800" dirty="0">
                <a:latin typeface="Segoe UI Light" pitchFamily="34" charset="0"/>
              </a:rPr>
              <a:t>Web Sites</a:t>
            </a:r>
          </a:p>
          <a:p>
            <a:pPr lvl="1"/>
            <a:r>
              <a:rPr lang="en-US" sz="2800" dirty="0">
                <a:latin typeface="Segoe UI Light" pitchFamily="34" charset="0"/>
              </a:rPr>
              <a:t>Compute Intensive apps</a:t>
            </a:r>
          </a:p>
          <a:p>
            <a:pPr lvl="1"/>
            <a:r>
              <a:rPr lang="en-US" sz="2800" dirty="0">
                <a:latin typeface="Segoe UI Light" pitchFamily="34" charset="0"/>
              </a:rPr>
              <a:t>Device Applications</a:t>
            </a:r>
          </a:p>
          <a:p>
            <a:pPr lvl="1"/>
            <a:r>
              <a:rPr lang="en-US" sz="2800" dirty="0">
                <a:latin typeface="Segoe UI Light" pitchFamily="34" charset="0"/>
              </a:rPr>
              <a:t>Web APIs</a:t>
            </a:r>
          </a:p>
          <a:p>
            <a:pPr lvl="1"/>
            <a:r>
              <a:rPr lang="en-US" sz="2800" dirty="0">
                <a:latin typeface="Segoe UI Light" pitchFamily="34" charset="0"/>
              </a:rPr>
              <a:t>Social Games</a:t>
            </a:r>
          </a:p>
        </p:txBody>
      </p:sp>
    </p:spTree>
    <p:extLst>
      <p:ext uri="{BB962C8B-B14F-4D97-AF65-F5344CB8AC3E}">
        <p14:creationId xmlns:p14="http://schemas.microsoft.com/office/powerpoint/2010/main" val="8211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Azure </a:t>
            </a:r>
            <a:r>
              <a:rPr lang="en-US" dirty="0"/>
              <a:t>Platform</a:t>
            </a:r>
          </a:p>
        </p:txBody>
      </p:sp>
      <p:grpSp>
        <p:nvGrpSpPr>
          <p:cNvPr id="18" name="Group 17"/>
          <p:cNvGrpSpPr/>
          <p:nvPr/>
        </p:nvGrpSpPr>
        <p:grpSpPr>
          <a:xfrm>
            <a:off x="517526" y="1390964"/>
            <a:ext cx="11158538" cy="4725987"/>
            <a:chOff x="388245" y="1986973"/>
            <a:chExt cx="8371083" cy="3544490"/>
          </a:xfrm>
        </p:grpSpPr>
        <p:sp>
          <p:nvSpPr>
            <p:cNvPr id="19" name="Rectangle 18"/>
            <p:cNvSpPr/>
            <p:nvPr/>
          </p:nvSpPr>
          <p:spPr>
            <a:xfrm>
              <a:off x="388245" y="1986973"/>
              <a:ext cx="8371083" cy="354449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5" name="TextBox 34"/>
            <p:cNvSpPr txBox="1"/>
            <p:nvPr/>
          </p:nvSpPr>
          <p:spPr>
            <a:xfrm>
              <a:off x="3170247" y="4796777"/>
              <a:ext cx="2819401" cy="530915"/>
            </a:xfrm>
            <a:prstGeom prst="rect">
              <a:avLst/>
            </a:prstGeom>
            <a:noFill/>
          </p:spPr>
          <p:txBody>
            <a:bodyPr wrap="square" rtlCol="0">
              <a:spAutoFit/>
            </a:bodyPr>
            <a:lstStyle/>
            <a:p>
              <a:pPr algn="ctr"/>
              <a:r>
                <a:rPr lang="en-US" sz="4000" spc="-100" dirty="0">
                  <a:gradFill>
                    <a:gsLst>
                      <a:gs pos="0">
                        <a:srgbClr val="595959"/>
                      </a:gs>
                      <a:gs pos="86000">
                        <a:srgbClr val="595959"/>
                      </a:gs>
                    </a:gsLst>
                    <a:lin ang="5400000" scaled="0"/>
                  </a:gradFill>
                  <a:latin typeface="Segoe UI Light" pitchFamily="34" charset="0"/>
                </a:rPr>
                <a:t>Core Services</a:t>
              </a:r>
            </a:p>
          </p:txBody>
        </p:sp>
      </p:grpSp>
      <p:grpSp>
        <p:nvGrpSpPr>
          <p:cNvPr id="36" name="Group 35"/>
          <p:cNvGrpSpPr/>
          <p:nvPr/>
        </p:nvGrpSpPr>
        <p:grpSpPr>
          <a:xfrm>
            <a:off x="850587" y="1752651"/>
            <a:ext cx="3169095" cy="3172968"/>
            <a:chOff x="914162" y="6336256"/>
            <a:chExt cx="3169095" cy="3172968"/>
          </a:xfrm>
        </p:grpSpPr>
        <p:sp>
          <p:nvSpPr>
            <p:cNvPr id="37" name="Rectangle 36"/>
            <p:cNvSpPr/>
            <p:nvPr/>
          </p:nvSpPr>
          <p:spPr>
            <a:xfrm>
              <a:off x="914162" y="6336256"/>
              <a:ext cx="3169095" cy="3172968"/>
            </a:xfrm>
            <a:prstGeom prst="rect">
              <a:avLst/>
            </a:prstGeom>
            <a:solidFill>
              <a:schemeClr val="accent1"/>
            </a:solidFill>
            <a:ln w="9525" cap="flat" cmpd="sng" algn="ctr">
              <a:noFill/>
              <a:prstDash val="solid"/>
            </a:ln>
            <a:effectLst/>
          </p:spPr>
          <p:txBody>
            <a:bodyPr lIns="182880" bIns="91440" rtlCol="0" anchor="b" anchorCtr="0"/>
            <a:lstStyle/>
            <a:p>
              <a:pPr defTabSz="1218936"/>
              <a:r>
                <a:rPr lang="en-US" sz="2800" dirty="0">
                  <a:solidFill>
                    <a:schemeClr val="bg1">
                      <a:alpha val="99000"/>
                    </a:schemeClr>
                  </a:solidFill>
                  <a:latin typeface="Segoe UI"/>
                  <a:ea typeface="Segoe UI" pitchFamily="34" charset="0"/>
                  <a:cs typeface="Segoe UI" pitchFamily="34" charset="0"/>
                </a:rPr>
                <a:t>Compute</a:t>
              </a:r>
            </a:p>
          </p:txBody>
        </p:sp>
        <p:grpSp>
          <p:nvGrpSpPr>
            <p:cNvPr id="38" name="Group 37"/>
            <p:cNvGrpSpPr/>
            <p:nvPr/>
          </p:nvGrpSpPr>
          <p:grpSpPr bwMode="black">
            <a:xfrm>
              <a:off x="1505538" y="6985926"/>
              <a:ext cx="1891282" cy="1538642"/>
              <a:chOff x="5184775" y="225425"/>
              <a:chExt cx="1500188" cy="1220788"/>
            </a:xfrm>
            <a:solidFill>
              <a:srgbClr val="FFFFFF"/>
            </a:solidFill>
          </p:grpSpPr>
          <p:sp>
            <p:nvSpPr>
              <p:cNvPr id="3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4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4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pSp>
      <p:grpSp>
        <p:nvGrpSpPr>
          <p:cNvPr id="42" name="Group 41"/>
          <p:cNvGrpSpPr/>
          <p:nvPr/>
        </p:nvGrpSpPr>
        <p:grpSpPr>
          <a:xfrm>
            <a:off x="4505298" y="1752651"/>
            <a:ext cx="3172968" cy="3172968"/>
            <a:chOff x="4631754" y="6336256"/>
            <a:chExt cx="3172968" cy="3172968"/>
          </a:xfrm>
        </p:grpSpPr>
        <p:sp>
          <p:nvSpPr>
            <p:cNvPr id="43" name="Rectangle 42"/>
            <p:cNvSpPr/>
            <p:nvPr/>
          </p:nvSpPr>
          <p:spPr>
            <a:xfrm>
              <a:off x="4631754" y="6336256"/>
              <a:ext cx="3172968" cy="3172968"/>
            </a:xfrm>
            <a:prstGeom prst="rect">
              <a:avLst/>
            </a:prstGeom>
            <a:solidFill>
              <a:schemeClr val="accent1"/>
            </a:solidFill>
            <a:ln w="9525" cap="flat" cmpd="sng" algn="ctr">
              <a:noFill/>
              <a:prstDash val="solid"/>
            </a:ln>
            <a:effectLst/>
          </p:spPr>
          <p:txBody>
            <a:bodyPr lIns="182880" bIns="91440" rtlCol="0" anchor="b" anchorCtr="0"/>
            <a:lstStyle/>
            <a:p>
              <a:pPr defTabSz="1218936"/>
              <a:r>
                <a:rPr lang="en-US" sz="2800" dirty="0" smtClean="0">
                  <a:solidFill>
                    <a:schemeClr val="bg1">
                      <a:alpha val="99000"/>
                    </a:schemeClr>
                  </a:solidFill>
                  <a:latin typeface="Segoe UI"/>
                  <a:ea typeface="Segoe UI" pitchFamily="34" charset="0"/>
                  <a:cs typeface="Segoe UI" pitchFamily="34" charset="0"/>
                </a:rPr>
                <a:t>Storage</a:t>
              </a:r>
              <a:endParaRPr lang="en-US" sz="2800" dirty="0">
                <a:solidFill>
                  <a:schemeClr val="bg1">
                    <a:alpha val="99000"/>
                  </a:schemeClr>
                </a:solidFill>
                <a:latin typeface="Segoe UI"/>
                <a:ea typeface="Segoe UI" pitchFamily="34" charset="0"/>
                <a:cs typeface="Segoe UI" pitchFamily="34" charset="0"/>
              </a:endParaRPr>
            </a:p>
          </p:txBody>
        </p:sp>
        <p:sp>
          <p:nvSpPr>
            <p:cNvPr id="44" name="Freeform 79"/>
            <p:cNvSpPr>
              <a:spLocks noEditPoints="1"/>
            </p:cNvSpPr>
            <p:nvPr/>
          </p:nvSpPr>
          <p:spPr bwMode="black">
            <a:xfrm>
              <a:off x="5586905" y="6858000"/>
              <a:ext cx="1262667" cy="170696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800" dirty="0"/>
            </a:p>
          </p:txBody>
        </p:sp>
      </p:grpSp>
      <p:grpSp>
        <p:nvGrpSpPr>
          <p:cNvPr id="45" name="Group 44"/>
          <p:cNvGrpSpPr/>
          <p:nvPr/>
        </p:nvGrpSpPr>
        <p:grpSpPr>
          <a:xfrm>
            <a:off x="8163882" y="1752651"/>
            <a:ext cx="3172968" cy="3172968"/>
            <a:chOff x="8227457" y="6315987"/>
            <a:chExt cx="3172968" cy="3172968"/>
          </a:xfrm>
        </p:grpSpPr>
        <p:sp>
          <p:nvSpPr>
            <p:cNvPr id="46" name="Rectangle 45"/>
            <p:cNvSpPr/>
            <p:nvPr/>
          </p:nvSpPr>
          <p:spPr>
            <a:xfrm>
              <a:off x="8227457" y="6315987"/>
              <a:ext cx="3172968" cy="3172968"/>
            </a:xfrm>
            <a:prstGeom prst="rect">
              <a:avLst/>
            </a:prstGeom>
            <a:solidFill>
              <a:schemeClr val="accent1"/>
            </a:solidFill>
            <a:ln w="9525" cap="flat" cmpd="sng" algn="ctr">
              <a:noFill/>
              <a:prstDash val="solid"/>
            </a:ln>
            <a:effectLst/>
          </p:spPr>
          <p:txBody>
            <a:bodyPr lIns="182880" bIns="91440" rtlCol="0" anchor="b" anchorCtr="0"/>
            <a:lstStyle/>
            <a:p>
              <a:pPr defTabSz="1218936"/>
              <a:r>
                <a:rPr lang="en-US" sz="2800" dirty="0" smtClean="0">
                  <a:solidFill>
                    <a:schemeClr val="bg1">
                      <a:alpha val="99000"/>
                    </a:schemeClr>
                  </a:solidFill>
                  <a:latin typeface="Segoe UI"/>
                  <a:ea typeface="Segoe UI" pitchFamily="34" charset="0"/>
                  <a:cs typeface="Segoe UI" pitchFamily="34" charset="0"/>
                </a:rPr>
                <a:t>Database</a:t>
              </a:r>
              <a:endParaRPr lang="en-US" sz="2800" dirty="0">
                <a:solidFill>
                  <a:schemeClr val="bg1">
                    <a:alpha val="99000"/>
                  </a:schemeClr>
                </a:solidFill>
                <a:latin typeface="Segoe UI"/>
                <a:ea typeface="Segoe UI" pitchFamily="34" charset="0"/>
                <a:cs typeface="Segoe UI" pitchFamily="34" charset="0"/>
              </a:endParaRPr>
            </a:p>
          </p:txBody>
        </p:sp>
        <p:sp>
          <p:nvSpPr>
            <p:cNvPr id="47" name="Freeform 83"/>
            <p:cNvSpPr>
              <a:spLocks noEditPoints="1"/>
            </p:cNvSpPr>
            <p:nvPr/>
          </p:nvSpPr>
          <p:spPr bwMode="black">
            <a:xfrm>
              <a:off x="9041602" y="6858000"/>
              <a:ext cx="1544679" cy="163060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372669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Hello Windows Azure</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solidFill>
                  <a:schemeClr val="accent2">
                    <a:lumMod val="40000"/>
                    <a:lumOff val="60000"/>
                    <a:alpha val="99000"/>
                  </a:schemeClr>
                </a:solidFill>
              </a:rPr>
              <a:t>demo</a:t>
            </a:r>
            <a:endParaRPr lang="en-US" dirty="0">
              <a:solidFill>
                <a:schemeClr val="accent2">
                  <a:lumMod val="40000"/>
                  <a:lumOff val="60000"/>
                  <a:alpha val="99000"/>
                </a:schemeClr>
              </a:solidFill>
            </a:endParaRPr>
          </a:p>
        </p:txBody>
      </p:sp>
    </p:spTree>
    <p:extLst>
      <p:ext uri="{BB962C8B-B14F-4D97-AF65-F5344CB8AC3E}">
        <p14:creationId xmlns:p14="http://schemas.microsoft.com/office/powerpoint/2010/main" val="369045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bwMode="auto">
          <a:xfrm>
            <a:off x="517525" y="1446213"/>
            <a:ext cx="11158538" cy="518318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28" name="Group 27"/>
          <p:cNvGrpSpPr/>
          <p:nvPr/>
        </p:nvGrpSpPr>
        <p:grpSpPr>
          <a:xfrm flipV="1">
            <a:off x="3346315" y="4278547"/>
            <a:ext cx="1620628" cy="1046281"/>
            <a:chOff x="3346315" y="3004225"/>
            <a:chExt cx="1620628" cy="1046281"/>
          </a:xfrm>
          <a:solidFill>
            <a:schemeClr val="accent4"/>
          </a:solidFill>
        </p:grpSpPr>
        <p:sp>
          <p:nvSpPr>
            <p:cNvPr id="29" name="Rectangle 28"/>
            <p:cNvSpPr/>
            <p:nvPr/>
          </p:nvSpPr>
          <p:spPr bwMode="auto">
            <a:xfrm>
              <a:off x="3346315" y="3004225"/>
              <a:ext cx="822960" cy="6971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4" name="Rectangle 33"/>
            <p:cNvSpPr/>
            <p:nvPr/>
          </p:nvSpPr>
          <p:spPr bwMode="auto">
            <a:xfrm rot="5400000">
              <a:off x="3673163" y="3472288"/>
              <a:ext cx="1005840" cy="6971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ight Arrow 34"/>
            <p:cNvSpPr/>
            <p:nvPr/>
          </p:nvSpPr>
          <p:spPr bwMode="auto">
            <a:xfrm>
              <a:off x="4143983" y="3900793"/>
              <a:ext cx="822960" cy="149713"/>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4" name="Title 3"/>
          <p:cNvSpPr>
            <a:spLocks noGrp="1"/>
          </p:cNvSpPr>
          <p:nvPr>
            <p:ph type="title"/>
          </p:nvPr>
        </p:nvSpPr>
        <p:spPr/>
        <p:txBody>
          <a:bodyPr/>
          <a:lstStyle/>
          <a:p>
            <a:r>
              <a:rPr lang="en-US" dirty="0" smtClean="0"/>
              <a:t>Packaging </a:t>
            </a:r>
            <a:r>
              <a:rPr lang="en-US" dirty="0"/>
              <a:t>&amp; Deployment</a:t>
            </a:r>
          </a:p>
        </p:txBody>
      </p:sp>
      <p:sp>
        <p:nvSpPr>
          <p:cNvPr id="7" name="Rectangle 6"/>
          <p:cNvSpPr/>
          <p:nvPr/>
        </p:nvSpPr>
        <p:spPr>
          <a:xfrm>
            <a:off x="4977104" y="3670030"/>
            <a:ext cx="2234618" cy="812800"/>
          </a:xfrm>
          <a:prstGeom prst="rect">
            <a:avLst/>
          </a:prstGeom>
          <a:solidFill>
            <a:schemeClr val="accent1"/>
          </a:solidFill>
          <a:ln w="9525" cap="flat" cmpd="sng" algn="ctr">
            <a:noFill/>
            <a:prstDash val="solid"/>
          </a:ln>
          <a:effectLst/>
        </p:spPr>
        <p:txBody>
          <a:bodyPr rtlCol="0" anchor="b" anchorCtr="0"/>
          <a:lstStyle/>
          <a:p>
            <a:pPr defTabSz="1218936"/>
            <a:r>
              <a:rPr lang="en-US" sz="1800" dirty="0">
                <a:solidFill>
                  <a:schemeClr val="bg1">
                    <a:alpha val="99000"/>
                  </a:schemeClr>
                </a:solidFill>
                <a:latin typeface="Segoe UI"/>
                <a:ea typeface="Segoe UI" pitchFamily="34" charset="0"/>
                <a:cs typeface="Segoe UI" pitchFamily="34" charset="0"/>
              </a:rPr>
              <a:t>Service Package</a:t>
            </a:r>
          </a:p>
        </p:txBody>
      </p:sp>
      <p:sp>
        <p:nvSpPr>
          <p:cNvPr id="22" name="Right Arrow 21"/>
          <p:cNvSpPr/>
          <p:nvPr/>
        </p:nvSpPr>
        <p:spPr>
          <a:xfrm>
            <a:off x="7256835" y="3706238"/>
            <a:ext cx="1566152" cy="740384"/>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p:nvGrpSpPr>
        <p:grpSpPr>
          <a:xfrm>
            <a:off x="8898990" y="2924733"/>
            <a:ext cx="2316698" cy="2319530"/>
            <a:chOff x="914162" y="6336256"/>
            <a:chExt cx="3169095" cy="3172968"/>
          </a:xfrm>
        </p:grpSpPr>
        <p:sp>
          <p:nvSpPr>
            <p:cNvPr id="17" name="Rectangle 16"/>
            <p:cNvSpPr/>
            <p:nvPr/>
          </p:nvSpPr>
          <p:spPr>
            <a:xfrm>
              <a:off x="914162" y="6336256"/>
              <a:ext cx="3169095" cy="3172968"/>
            </a:xfrm>
            <a:prstGeom prst="rect">
              <a:avLst/>
            </a:prstGeom>
            <a:solidFill>
              <a:schemeClr val="accent1"/>
            </a:solidFill>
            <a:ln w="9525" cap="flat" cmpd="sng" algn="ctr">
              <a:noFill/>
              <a:prstDash val="solid"/>
            </a:ln>
            <a:effectLst/>
          </p:spPr>
          <p:txBody>
            <a:bodyPr lIns="182880" bIns="91440" rtlCol="0" anchor="b" anchorCtr="0"/>
            <a:lstStyle/>
            <a:p>
              <a:pPr defTabSz="1218936"/>
              <a:r>
                <a:rPr lang="en-US" dirty="0">
                  <a:solidFill>
                    <a:schemeClr val="bg1">
                      <a:alpha val="99000"/>
                    </a:schemeClr>
                  </a:solidFill>
                  <a:latin typeface="Segoe UI"/>
                  <a:ea typeface="Segoe UI" pitchFamily="34" charset="0"/>
                  <a:cs typeface="Segoe UI" pitchFamily="34" charset="0"/>
                </a:rPr>
                <a:t>Compute</a:t>
              </a:r>
            </a:p>
          </p:txBody>
        </p:sp>
        <p:grpSp>
          <p:nvGrpSpPr>
            <p:cNvPr id="18" name="Group 17"/>
            <p:cNvGrpSpPr/>
            <p:nvPr/>
          </p:nvGrpSpPr>
          <p:grpSpPr bwMode="black">
            <a:xfrm>
              <a:off x="1505538" y="6985926"/>
              <a:ext cx="1891282" cy="1538642"/>
              <a:chOff x="5184775" y="225425"/>
              <a:chExt cx="1500188" cy="1220788"/>
            </a:xfrm>
            <a:solidFill>
              <a:srgbClr val="FFFFFF"/>
            </a:solidFill>
          </p:grpSpPr>
          <p:sp>
            <p:nvSpPr>
              <p:cNvPr id="20"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3"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4"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grpSp>
        <p:nvGrpSpPr>
          <p:cNvPr id="10" name="Group 9"/>
          <p:cNvGrpSpPr/>
          <p:nvPr/>
        </p:nvGrpSpPr>
        <p:grpSpPr>
          <a:xfrm>
            <a:off x="3346315" y="2838855"/>
            <a:ext cx="1620628" cy="1046281"/>
            <a:chOff x="3346315" y="3004225"/>
            <a:chExt cx="1620628" cy="1046281"/>
          </a:xfrm>
          <a:solidFill>
            <a:schemeClr val="accent4"/>
          </a:solidFill>
        </p:grpSpPr>
        <p:sp>
          <p:nvSpPr>
            <p:cNvPr id="3" name="Rectangle 2"/>
            <p:cNvSpPr/>
            <p:nvPr/>
          </p:nvSpPr>
          <p:spPr bwMode="auto">
            <a:xfrm>
              <a:off x="3346315" y="3004225"/>
              <a:ext cx="822960" cy="6971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6" name="Rectangle 25"/>
            <p:cNvSpPr/>
            <p:nvPr/>
          </p:nvSpPr>
          <p:spPr bwMode="auto">
            <a:xfrm rot="5400000">
              <a:off x="3673163" y="3472288"/>
              <a:ext cx="1005840" cy="6971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7" name="Right Arrow 26"/>
            <p:cNvSpPr/>
            <p:nvPr/>
          </p:nvSpPr>
          <p:spPr bwMode="auto">
            <a:xfrm>
              <a:off x="4143983" y="3900793"/>
              <a:ext cx="822960" cy="149713"/>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36" name="Right Arrow 35"/>
          <p:cNvSpPr/>
          <p:nvPr/>
        </p:nvSpPr>
        <p:spPr bwMode="auto">
          <a:xfrm>
            <a:off x="3352800" y="4014283"/>
            <a:ext cx="1614143" cy="149713"/>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a:xfrm>
            <a:off x="1117309" y="2470286"/>
            <a:ext cx="2234618" cy="812800"/>
          </a:xfrm>
          <a:prstGeom prst="rect">
            <a:avLst/>
          </a:prstGeom>
          <a:solidFill>
            <a:schemeClr val="accent1"/>
          </a:solidFill>
          <a:ln w="9525" cap="flat" cmpd="sng" algn="ctr">
            <a:noFill/>
            <a:prstDash val="solid"/>
          </a:ln>
          <a:effectLst/>
        </p:spPr>
        <p:txBody>
          <a:bodyPr rtlCol="0" anchor="b" anchorCtr="0"/>
          <a:lstStyle/>
          <a:p>
            <a:pPr defTabSz="1218936"/>
            <a:r>
              <a:rPr lang="en-US" sz="1800" dirty="0">
                <a:solidFill>
                  <a:schemeClr val="bg1">
                    <a:alpha val="99000"/>
                  </a:schemeClr>
                </a:solidFill>
                <a:latin typeface="Segoe UI"/>
                <a:ea typeface="Segoe UI" pitchFamily="34" charset="0"/>
                <a:cs typeface="Segoe UI" pitchFamily="34" charset="0"/>
              </a:rPr>
              <a:t>Service Definition</a:t>
            </a:r>
          </a:p>
        </p:txBody>
      </p:sp>
      <p:sp>
        <p:nvSpPr>
          <p:cNvPr id="6" name="Rectangle 5"/>
          <p:cNvSpPr/>
          <p:nvPr/>
        </p:nvSpPr>
        <p:spPr>
          <a:xfrm>
            <a:off x="1117309" y="3670030"/>
            <a:ext cx="2234618" cy="812800"/>
          </a:xfrm>
          <a:prstGeom prst="rect">
            <a:avLst/>
          </a:prstGeom>
          <a:solidFill>
            <a:schemeClr val="accent1"/>
          </a:solidFill>
          <a:ln w="9525" cap="flat" cmpd="sng" algn="ctr">
            <a:noFill/>
            <a:prstDash val="solid"/>
          </a:ln>
          <a:effectLst/>
        </p:spPr>
        <p:txBody>
          <a:bodyPr rtlCol="0" anchor="b" anchorCtr="0"/>
          <a:lstStyle/>
          <a:p>
            <a:pPr defTabSz="1218936"/>
            <a:r>
              <a:rPr lang="en-US" sz="1800" dirty="0">
                <a:solidFill>
                  <a:schemeClr val="bg1">
                    <a:alpha val="99000"/>
                  </a:schemeClr>
                </a:solidFill>
                <a:latin typeface="Segoe UI"/>
                <a:ea typeface="Segoe UI" pitchFamily="34" charset="0"/>
                <a:cs typeface="Segoe UI" pitchFamily="34" charset="0"/>
              </a:rPr>
              <a:t>Service Configuration</a:t>
            </a:r>
          </a:p>
        </p:txBody>
      </p:sp>
      <p:sp>
        <p:nvSpPr>
          <p:cNvPr id="8" name="Rectangle 7"/>
          <p:cNvSpPr/>
          <p:nvPr/>
        </p:nvSpPr>
        <p:spPr>
          <a:xfrm>
            <a:off x="1117309" y="4889230"/>
            <a:ext cx="2234618" cy="812800"/>
          </a:xfrm>
          <a:prstGeom prst="rect">
            <a:avLst/>
          </a:prstGeom>
          <a:solidFill>
            <a:schemeClr val="accent1"/>
          </a:solidFill>
          <a:ln w="9525" cap="flat" cmpd="sng" algn="ctr">
            <a:noFill/>
            <a:prstDash val="solid"/>
          </a:ln>
          <a:effectLst/>
        </p:spPr>
        <p:txBody>
          <a:bodyPr rtlCol="0" anchor="b" anchorCtr="0"/>
          <a:lstStyle/>
          <a:p>
            <a:pPr defTabSz="1218936"/>
            <a:r>
              <a:rPr lang="en-US" sz="1800" dirty="0">
                <a:solidFill>
                  <a:schemeClr val="bg1">
                    <a:alpha val="99000"/>
                  </a:schemeClr>
                </a:solidFill>
                <a:latin typeface="Segoe UI"/>
                <a:ea typeface="Segoe UI" pitchFamily="34" charset="0"/>
                <a:cs typeface="Segoe UI" pitchFamily="34" charset="0"/>
              </a:rPr>
              <a:t>Your Code</a:t>
            </a:r>
          </a:p>
        </p:txBody>
      </p:sp>
    </p:spTree>
    <p:extLst>
      <p:ext uri="{BB962C8B-B14F-4D97-AF65-F5344CB8AC3E}">
        <p14:creationId xmlns:p14="http://schemas.microsoft.com/office/powerpoint/2010/main" val="204193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427209" y="4143683"/>
            <a:ext cx="403264" cy="1220058"/>
            <a:chOff x="4141225" y="2830448"/>
            <a:chExt cx="403264" cy="1220058"/>
          </a:xfrm>
          <a:solidFill>
            <a:schemeClr val="accent4"/>
          </a:solidFill>
        </p:grpSpPr>
        <p:sp>
          <p:nvSpPr>
            <p:cNvPr id="21" name="Rectangle 20"/>
            <p:cNvSpPr/>
            <p:nvPr/>
          </p:nvSpPr>
          <p:spPr bwMode="auto">
            <a:xfrm rot="5400000">
              <a:off x="3586274" y="3385399"/>
              <a:ext cx="1179618" cy="69715"/>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Right Arrow 21"/>
            <p:cNvSpPr/>
            <p:nvPr/>
          </p:nvSpPr>
          <p:spPr bwMode="auto">
            <a:xfrm>
              <a:off x="4143983" y="3900793"/>
              <a:ext cx="400506" cy="149713"/>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4" name="Group 13"/>
          <p:cNvGrpSpPr/>
          <p:nvPr/>
        </p:nvGrpSpPr>
        <p:grpSpPr>
          <a:xfrm>
            <a:off x="775455" y="2528891"/>
            <a:ext cx="403264" cy="1220058"/>
            <a:chOff x="4141225" y="2830448"/>
            <a:chExt cx="403264" cy="1220058"/>
          </a:xfrm>
          <a:solidFill>
            <a:schemeClr val="accent4"/>
          </a:solidFill>
        </p:grpSpPr>
        <p:sp>
          <p:nvSpPr>
            <p:cNvPr id="18" name="Rectangle 17"/>
            <p:cNvSpPr/>
            <p:nvPr/>
          </p:nvSpPr>
          <p:spPr bwMode="auto">
            <a:xfrm rot="5400000">
              <a:off x="3586274" y="3385399"/>
              <a:ext cx="1179618" cy="69715"/>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 name="Right Arrow 18"/>
            <p:cNvSpPr/>
            <p:nvPr/>
          </p:nvSpPr>
          <p:spPr bwMode="auto">
            <a:xfrm>
              <a:off x="4143983" y="3900793"/>
              <a:ext cx="400506" cy="149713"/>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2" name="Title 11"/>
          <p:cNvSpPr>
            <a:spLocks noGrp="1"/>
          </p:cNvSpPr>
          <p:nvPr>
            <p:ph type="title"/>
          </p:nvPr>
        </p:nvSpPr>
        <p:spPr/>
        <p:txBody>
          <a:bodyPr/>
          <a:lstStyle/>
          <a:p>
            <a:r>
              <a:rPr lang="en-US" dirty="0" smtClean="0"/>
              <a:t>Service</a:t>
            </a:r>
            <a:r>
              <a:rPr lang="en-US" dirty="0"/>
              <a:t>, Roles, and Instances</a:t>
            </a:r>
          </a:p>
        </p:txBody>
      </p:sp>
      <p:sp>
        <p:nvSpPr>
          <p:cNvPr id="11" name="Text Placeholder 2"/>
          <p:cNvSpPr>
            <a:spLocks noGrp="1"/>
          </p:cNvSpPr>
          <p:nvPr>
            <p:ph idx="4294967295"/>
          </p:nvPr>
        </p:nvSpPr>
        <p:spPr>
          <a:xfrm>
            <a:off x="4362450" y="1479550"/>
            <a:ext cx="7826375" cy="1189038"/>
          </a:xfrm>
        </p:spPr>
        <p:txBody>
          <a:bodyPr lIns="91440" anchor="ctr" anchorCtr="0">
            <a:noAutofit/>
          </a:bodyPr>
          <a:lstStyle/>
          <a:p>
            <a:pPr marL="3175" lvl="1" indent="0">
              <a:spcBef>
                <a:spcPts val="0"/>
              </a:spcBef>
              <a:spcAft>
                <a:spcPts val="600"/>
              </a:spcAft>
              <a:buNone/>
            </a:pPr>
            <a:r>
              <a:rPr lang="en-US" sz="2000" spc="-51" dirty="0">
                <a:cs typeface="Segoe UI" pitchFamily="34" charset="0"/>
              </a:rPr>
              <a:t>A service is a logical set of roles (up to 5)</a:t>
            </a:r>
          </a:p>
          <a:p>
            <a:pPr marL="3175" lvl="1" indent="0">
              <a:spcBef>
                <a:spcPts val="0"/>
              </a:spcBef>
              <a:spcAft>
                <a:spcPts val="600"/>
              </a:spcAft>
              <a:buNone/>
            </a:pPr>
            <a:r>
              <a:rPr lang="en-US" sz="2000" spc="-51" dirty="0">
                <a:cs typeface="Segoe UI" pitchFamily="34" charset="0"/>
              </a:rPr>
              <a:t>Defined in the Service Definition at development time</a:t>
            </a:r>
          </a:p>
          <a:p>
            <a:pPr marL="3175" lvl="1" indent="0">
              <a:spcBef>
                <a:spcPts val="0"/>
              </a:spcBef>
              <a:spcAft>
                <a:spcPts val="600"/>
              </a:spcAft>
              <a:buNone/>
            </a:pPr>
            <a:r>
              <a:rPr lang="en-US" sz="2000" spc="-51" dirty="0">
                <a:cs typeface="Segoe UI" pitchFamily="34" charset="0"/>
              </a:rPr>
              <a:t>Assigned a public URL (i.e. foo.cloudapp.net) at deployment</a:t>
            </a:r>
          </a:p>
        </p:txBody>
      </p:sp>
      <p:sp>
        <p:nvSpPr>
          <p:cNvPr id="10" name="Rectangle 9"/>
          <p:cNvSpPr/>
          <p:nvPr/>
        </p:nvSpPr>
        <p:spPr>
          <a:xfrm>
            <a:off x="1842075" y="4847075"/>
            <a:ext cx="2336225" cy="914400"/>
          </a:xfrm>
          <a:prstGeom prst="rect">
            <a:avLst/>
          </a:prstGeom>
          <a:solidFill>
            <a:schemeClr val="accent2"/>
          </a:solidFill>
          <a:ln w="9525" cap="flat" cmpd="sng" algn="ctr">
            <a:noFill/>
            <a:prstDash val="solid"/>
          </a:ln>
          <a:effectLst/>
        </p:spPr>
        <p:txBody>
          <a:bodyPr rtlCol="0" anchor="b" anchorCtr="0"/>
          <a:lstStyle/>
          <a:p>
            <a:pPr defTabSz="1218936"/>
            <a:r>
              <a:rPr lang="en-US" sz="2800" dirty="0">
                <a:solidFill>
                  <a:schemeClr val="bg1">
                    <a:alpha val="99000"/>
                  </a:schemeClr>
                </a:solidFill>
                <a:latin typeface="Segoe UI"/>
                <a:ea typeface="Segoe UI" pitchFamily="34" charset="0"/>
                <a:cs typeface="Segoe UI" pitchFamily="34" charset="0"/>
              </a:rPr>
              <a:t>Instances</a:t>
            </a:r>
          </a:p>
        </p:txBody>
      </p:sp>
      <p:sp>
        <p:nvSpPr>
          <p:cNvPr id="13" name="Text Placeholder 2"/>
          <p:cNvSpPr txBox="1">
            <a:spLocks/>
          </p:cNvSpPr>
          <p:nvPr/>
        </p:nvSpPr>
        <p:spPr>
          <a:xfrm>
            <a:off x="4362450" y="3053945"/>
            <a:ext cx="7310438" cy="1188720"/>
          </a:xfrm>
          <a:prstGeom prst="rect">
            <a:avLst/>
          </a:prstGeom>
        </p:spPr>
        <p:txBody>
          <a:bodyPr lIns="91440" tIns="60949" rIns="121899" bIns="60949" anchor="ctr" anchorCtr="0">
            <a:noAutofit/>
          </a:bodyPr>
          <a:lstStyle>
            <a:lvl1pPr marL="342900" indent="-342900" algn="l" defTabSz="914400" rtl="0" eaLnBrk="1" latinLnBrk="0" hangingPunct="1">
              <a:spcBef>
                <a:spcPct val="20000"/>
              </a:spcBef>
              <a:buFontTx/>
              <a:buBlip>
                <a:blip r:embed="rId2"/>
              </a:buBlip>
              <a:defRPr sz="3200" kern="1200">
                <a:solidFill>
                  <a:schemeClr val="tx1"/>
                </a:solidFill>
                <a:latin typeface="+mn-lt"/>
                <a:ea typeface="+mn-ea"/>
                <a:cs typeface="+mn-cs"/>
              </a:defRPr>
            </a:lvl1pPr>
            <a:lvl2pPr marL="742950" indent="-285750" algn="l" defTabSz="914400" rtl="0" eaLnBrk="1" latinLnBrk="0" hangingPunct="1">
              <a:spcBef>
                <a:spcPct val="20000"/>
              </a:spcBef>
              <a:buFontTx/>
              <a:buBlip>
                <a:blip r:embed="rId2"/>
              </a:buBlip>
              <a:defRPr sz="2800" kern="1200">
                <a:solidFill>
                  <a:schemeClr val="tx1"/>
                </a:solidFill>
                <a:latin typeface="+mn-lt"/>
                <a:ea typeface="+mn-ea"/>
                <a:cs typeface="+mn-cs"/>
              </a:defRPr>
            </a:lvl2pPr>
            <a:lvl3pPr marL="1143000" indent="-228600" algn="l" defTabSz="914400" rtl="0" eaLnBrk="1" latinLnBrk="0" hangingPunct="1">
              <a:spcBef>
                <a:spcPct val="20000"/>
              </a:spcBef>
              <a:buFontTx/>
              <a:buBlip>
                <a:blip r:embed="rId2"/>
              </a:buBlip>
              <a:defRPr sz="2400" kern="1200">
                <a:solidFill>
                  <a:schemeClr val="tx1"/>
                </a:solidFill>
                <a:latin typeface="+mn-lt"/>
                <a:ea typeface="+mn-ea"/>
                <a:cs typeface="+mn-cs"/>
              </a:defRPr>
            </a:lvl3pPr>
            <a:lvl4pPr marL="1600200" indent="-228600" algn="l" defTabSz="914400" rtl="0" eaLnBrk="1" latinLnBrk="0" hangingPunct="1">
              <a:spcBef>
                <a:spcPct val="20000"/>
              </a:spcBef>
              <a:buFontTx/>
              <a:buBlip>
                <a:blip r:embed="rId2"/>
              </a:buBlip>
              <a:defRPr sz="2000" kern="1200">
                <a:solidFill>
                  <a:schemeClr val="tx1"/>
                </a:solidFill>
                <a:latin typeface="+mn-lt"/>
                <a:ea typeface="+mn-ea"/>
                <a:cs typeface="+mn-cs"/>
              </a:defRPr>
            </a:lvl4pPr>
            <a:lvl5pPr marL="2057400" indent="-228600" algn="l" defTabSz="914400" rtl="0" eaLnBrk="1" latinLnBrk="0" hangingPunct="1">
              <a:spcBef>
                <a:spcPct val="20000"/>
              </a:spcBef>
              <a:buFontTx/>
              <a:buBlip>
                <a:blip r:embed="rId2"/>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spc="-51" dirty="0">
                <a:gradFill>
                  <a:gsLst>
                    <a:gs pos="0">
                      <a:srgbClr val="595959"/>
                    </a:gs>
                    <a:gs pos="86000">
                      <a:srgbClr val="595959"/>
                    </a:gs>
                  </a:gsLst>
                  <a:lin ang="5400000" scaled="0"/>
                </a:gradFill>
                <a:cs typeface="Segoe UI" pitchFamily="34" charset="0"/>
              </a:rPr>
              <a:t>Role defines the type of Virtual Machine that will be used to run each component of your application</a:t>
            </a:r>
          </a:p>
          <a:p>
            <a:pPr marL="3175" lvl="1" indent="0" defTabSz="914325">
              <a:lnSpc>
                <a:spcPct val="90000"/>
              </a:lnSpc>
              <a:spcBef>
                <a:spcPts val="0"/>
              </a:spcBef>
              <a:spcAft>
                <a:spcPts val="600"/>
              </a:spcAft>
              <a:buSzPct val="80000"/>
              <a:buNone/>
            </a:pPr>
            <a:r>
              <a:rPr lang="en-US" sz="2000" spc="-51" dirty="0">
                <a:gradFill>
                  <a:gsLst>
                    <a:gs pos="0">
                      <a:srgbClr val="595959"/>
                    </a:gs>
                    <a:gs pos="86000">
                      <a:srgbClr val="595959"/>
                    </a:gs>
                  </a:gsLst>
                  <a:lin ang="5400000" scaled="0"/>
                </a:gradFill>
                <a:cs typeface="Segoe UI" pitchFamily="34" charset="0"/>
              </a:rPr>
              <a:t>Defined in the Service Definition at development time</a:t>
            </a:r>
          </a:p>
        </p:txBody>
      </p:sp>
      <p:sp>
        <p:nvSpPr>
          <p:cNvPr id="16" name="Text Placeholder 2"/>
          <p:cNvSpPr txBox="1">
            <a:spLocks/>
          </p:cNvSpPr>
          <p:nvPr/>
        </p:nvSpPr>
        <p:spPr>
          <a:xfrm>
            <a:off x="4362451" y="4733587"/>
            <a:ext cx="7310438" cy="1188720"/>
          </a:xfrm>
          <a:prstGeom prst="rect">
            <a:avLst/>
          </a:prstGeom>
        </p:spPr>
        <p:txBody>
          <a:bodyPr lIns="91440" tIns="60949" rIns="121899" bIns="60949" anchor="ctr" anchorCtr="0">
            <a:noAutofit/>
          </a:bodyPr>
          <a:lstStyle>
            <a:lvl1pPr marL="342900" indent="-342900" algn="l" defTabSz="914400" rtl="0" eaLnBrk="1" latinLnBrk="0" hangingPunct="1">
              <a:spcBef>
                <a:spcPct val="20000"/>
              </a:spcBef>
              <a:buFontTx/>
              <a:buBlip>
                <a:blip r:embed="rId2"/>
              </a:buBlip>
              <a:defRPr sz="3200" kern="1200">
                <a:solidFill>
                  <a:schemeClr val="tx1"/>
                </a:solidFill>
                <a:latin typeface="+mn-lt"/>
                <a:ea typeface="+mn-ea"/>
                <a:cs typeface="+mn-cs"/>
              </a:defRPr>
            </a:lvl1pPr>
            <a:lvl2pPr marL="742950" indent="-285750" algn="l" defTabSz="914400" rtl="0" eaLnBrk="1" latinLnBrk="0" hangingPunct="1">
              <a:spcBef>
                <a:spcPct val="20000"/>
              </a:spcBef>
              <a:buFontTx/>
              <a:buBlip>
                <a:blip r:embed="rId2"/>
              </a:buBlip>
              <a:defRPr sz="2800" kern="1200">
                <a:solidFill>
                  <a:schemeClr val="tx1"/>
                </a:solidFill>
                <a:latin typeface="+mn-lt"/>
                <a:ea typeface="+mn-ea"/>
                <a:cs typeface="+mn-cs"/>
              </a:defRPr>
            </a:lvl2pPr>
            <a:lvl3pPr marL="1143000" indent="-228600" algn="l" defTabSz="914400" rtl="0" eaLnBrk="1" latinLnBrk="0" hangingPunct="1">
              <a:spcBef>
                <a:spcPct val="20000"/>
              </a:spcBef>
              <a:buFontTx/>
              <a:buBlip>
                <a:blip r:embed="rId2"/>
              </a:buBlip>
              <a:defRPr sz="2400" kern="1200">
                <a:solidFill>
                  <a:schemeClr val="tx1"/>
                </a:solidFill>
                <a:latin typeface="+mn-lt"/>
                <a:ea typeface="+mn-ea"/>
                <a:cs typeface="+mn-cs"/>
              </a:defRPr>
            </a:lvl3pPr>
            <a:lvl4pPr marL="1600200" indent="-228600" algn="l" defTabSz="914400" rtl="0" eaLnBrk="1" latinLnBrk="0" hangingPunct="1">
              <a:spcBef>
                <a:spcPct val="20000"/>
              </a:spcBef>
              <a:buFontTx/>
              <a:buBlip>
                <a:blip r:embed="rId2"/>
              </a:buBlip>
              <a:defRPr sz="2000" kern="1200">
                <a:solidFill>
                  <a:schemeClr val="tx1"/>
                </a:solidFill>
                <a:latin typeface="+mn-lt"/>
                <a:ea typeface="+mn-ea"/>
                <a:cs typeface="+mn-cs"/>
              </a:defRPr>
            </a:lvl4pPr>
            <a:lvl5pPr marL="2057400" indent="-228600" algn="l" defTabSz="914400" rtl="0" eaLnBrk="1" latinLnBrk="0" hangingPunct="1">
              <a:spcBef>
                <a:spcPct val="20000"/>
              </a:spcBef>
              <a:buFontTx/>
              <a:buBlip>
                <a:blip r:embed="rId2"/>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spc="-51" dirty="0">
                <a:gradFill>
                  <a:gsLst>
                    <a:gs pos="0">
                      <a:srgbClr val="595959"/>
                    </a:gs>
                    <a:gs pos="86000">
                      <a:srgbClr val="595959"/>
                    </a:gs>
                  </a:gsLst>
                  <a:lin ang="5400000" scaled="0"/>
                </a:gradFill>
                <a:cs typeface="Segoe UI" pitchFamily="34" charset="0"/>
              </a:rPr>
              <a:t>An instance is a dedicated virtual machine instance that is running your code with your configuration</a:t>
            </a:r>
          </a:p>
          <a:p>
            <a:pPr marL="3175" lvl="1" indent="0" defTabSz="914325">
              <a:lnSpc>
                <a:spcPct val="90000"/>
              </a:lnSpc>
              <a:spcBef>
                <a:spcPts val="0"/>
              </a:spcBef>
              <a:spcAft>
                <a:spcPts val="600"/>
              </a:spcAft>
              <a:buSzPct val="80000"/>
              <a:buNone/>
            </a:pPr>
            <a:r>
              <a:rPr lang="en-US" sz="2000" spc="-51" dirty="0">
                <a:gradFill>
                  <a:gsLst>
                    <a:gs pos="0">
                      <a:srgbClr val="595959"/>
                    </a:gs>
                    <a:gs pos="86000">
                      <a:srgbClr val="595959"/>
                    </a:gs>
                  </a:gsLst>
                  <a:lin ang="5400000" scaled="0"/>
                </a:gradFill>
                <a:cs typeface="Segoe UI" pitchFamily="34" charset="0"/>
              </a:rPr>
              <a:t>Instances are created by the Windows Azure fabric at runtime based on the roles defined in the service definition</a:t>
            </a:r>
          </a:p>
        </p:txBody>
      </p:sp>
      <p:sp>
        <p:nvSpPr>
          <p:cNvPr id="6" name="Rectangle 5"/>
          <p:cNvSpPr/>
          <p:nvPr/>
        </p:nvSpPr>
        <p:spPr>
          <a:xfrm>
            <a:off x="1180455" y="3232281"/>
            <a:ext cx="2997845" cy="914400"/>
          </a:xfrm>
          <a:prstGeom prst="rect">
            <a:avLst/>
          </a:prstGeom>
          <a:solidFill>
            <a:schemeClr val="accent2"/>
          </a:solidFill>
          <a:ln w="9525" cap="flat" cmpd="sng" algn="ctr">
            <a:noFill/>
            <a:prstDash val="solid"/>
          </a:ln>
          <a:effectLst/>
        </p:spPr>
        <p:txBody>
          <a:bodyPr rtlCol="0" anchor="b" anchorCtr="0"/>
          <a:lstStyle/>
          <a:p>
            <a:pPr defTabSz="1218936"/>
            <a:r>
              <a:rPr lang="en-US" sz="2800" dirty="0">
                <a:solidFill>
                  <a:schemeClr val="bg1">
                    <a:alpha val="99000"/>
                  </a:schemeClr>
                </a:solidFill>
                <a:latin typeface="Segoe UI"/>
                <a:ea typeface="Segoe UI" pitchFamily="34" charset="0"/>
                <a:cs typeface="Segoe UI" pitchFamily="34" charset="0"/>
              </a:rPr>
              <a:t>Roles </a:t>
            </a:r>
          </a:p>
        </p:txBody>
      </p:sp>
      <p:sp>
        <p:nvSpPr>
          <p:cNvPr id="4" name="Rectangle 3"/>
          <p:cNvSpPr/>
          <p:nvPr/>
        </p:nvSpPr>
        <p:spPr>
          <a:xfrm>
            <a:off x="518079" y="1617487"/>
            <a:ext cx="3660222" cy="914400"/>
          </a:xfrm>
          <a:prstGeom prst="rect">
            <a:avLst/>
          </a:prstGeom>
          <a:solidFill>
            <a:schemeClr val="accent2"/>
          </a:solidFill>
          <a:ln w="9525" cap="flat" cmpd="sng" algn="ctr">
            <a:noFill/>
            <a:prstDash val="solid"/>
          </a:ln>
          <a:effectLst/>
        </p:spPr>
        <p:txBody>
          <a:bodyPr rtlCol="0" anchor="b" anchorCtr="0"/>
          <a:lstStyle/>
          <a:p>
            <a:pPr defTabSz="1218936"/>
            <a:r>
              <a:rPr lang="en-US" sz="2800" dirty="0">
                <a:solidFill>
                  <a:schemeClr val="bg1">
                    <a:alpha val="99000"/>
                  </a:schemeClr>
                </a:solidFill>
                <a:latin typeface="Segoe UI"/>
                <a:ea typeface="Segoe UI" pitchFamily="34" charset="0"/>
                <a:cs typeface="Segoe UI" pitchFamily="34" charset="0"/>
              </a:rPr>
              <a:t>Service</a:t>
            </a:r>
          </a:p>
        </p:txBody>
      </p:sp>
    </p:spTree>
    <p:extLst>
      <p:ext uri="{BB962C8B-B14F-4D97-AF65-F5344CB8AC3E}">
        <p14:creationId xmlns:p14="http://schemas.microsoft.com/office/powerpoint/2010/main" val="261300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92D05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Role </a:t>
            </a:r>
            <a:r>
              <a:rPr lang="en-US" dirty="0">
                <a:solidFill>
                  <a:schemeClr val="bg1"/>
                </a:solidFill>
              </a:rPr>
              <a:t>Types</a:t>
            </a:r>
          </a:p>
        </p:txBody>
      </p:sp>
      <p:sp>
        <p:nvSpPr>
          <p:cNvPr id="5" name="Content Placeholder 4"/>
          <p:cNvSpPr>
            <a:spLocks noGrp="1"/>
          </p:cNvSpPr>
          <p:nvPr>
            <p:ph sz="half" idx="2"/>
          </p:nvPr>
        </p:nvSpPr>
        <p:spPr>
          <a:xfrm>
            <a:off x="5011776" y="1408092"/>
            <a:ext cx="6659377" cy="1908215"/>
          </a:xfrm>
        </p:spPr>
        <p:txBody>
          <a:bodyPr lIns="91440"/>
          <a:lstStyle/>
          <a:p>
            <a:pPr marL="0" indent="0">
              <a:buNone/>
            </a:pPr>
            <a:r>
              <a:rPr lang="en-US" sz="2000" dirty="0" smtClean="0">
                <a:solidFill>
                  <a:srgbClr val="FCFCFC">
                    <a:alpha val="99000"/>
                  </a:srgbClr>
                </a:solidFill>
              </a:rPr>
              <a:t>General purpose host for executing code or an executable</a:t>
            </a:r>
          </a:p>
          <a:p>
            <a:pPr marL="0" indent="0">
              <a:buNone/>
            </a:pPr>
            <a:r>
              <a:rPr lang="en-US" sz="2000" dirty="0" smtClean="0">
                <a:solidFill>
                  <a:srgbClr val="FCFCFC">
                    <a:alpha val="99000"/>
                  </a:srgbClr>
                </a:solidFill>
              </a:rPr>
              <a:t>Implement code in a Run method</a:t>
            </a:r>
          </a:p>
          <a:p>
            <a:pPr marL="0" indent="0">
              <a:buNone/>
            </a:pPr>
            <a:r>
              <a:rPr lang="en-US" sz="2000" dirty="0" smtClean="0">
                <a:solidFill>
                  <a:srgbClr val="FCFCFC">
                    <a:alpha val="99000"/>
                  </a:srgbClr>
                </a:solidFill>
              </a:rPr>
              <a:t>Similar to a Windows Service</a:t>
            </a:r>
          </a:p>
          <a:p>
            <a:pPr marL="0" indent="0">
              <a:buNone/>
            </a:pPr>
            <a:r>
              <a:rPr lang="en-US" sz="2000" dirty="0" smtClean="0">
                <a:solidFill>
                  <a:srgbClr val="FCFCFC">
                    <a:alpha val="99000"/>
                  </a:srgbClr>
                </a:solidFill>
              </a:rPr>
              <a:t>Host your own web server, encoder, etc.</a:t>
            </a:r>
          </a:p>
          <a:p>
            <a:pPr marL="0" indent="0">
              <a:buNone/>
            </a:pPr>
            <a:r>
              <a:rPr lang="en-US" sz="2000" dirty="0" smtClean="0">
                <a:solidFill>
                  <a:srgbClr val="FCFCFC">
                    <a:alpha val="99000"/>
                  </a:srgbClr>
                </a:solidFill>
              </a:rPr>
              <a:t>Typically used for background processing</a:t>
            </a:r>
            <a:endParaRPr lang="en-US" sz="2000" dirty="0">
              <a:solidFill>
                <a:srgbClr val="FCFCFC">
                  <a:alpha val="99000"/>
                </a:srgbClr>
              </a:solidFill>
            </a:endParaRPr>
          </a:p>
        </p:txBody>
      </p:sp>
      <p:sp>
        <p:nvSpPr>
          <p:cNvPr id="6" name="Content Placeholder 5"/>
          <p:cNvSpPr>
            <a:spLocks noGrp="1"/>
          </p:cNvSpPr>
          <p:nvPr>
            <p:ph sz="quarter" idx="4"/>
          </p:nvPr>
        </p:nvSpPr>
        <p:spPr>
          <a:xfrm>
            <a:off x="5011776" y="4035357"/>
            <a:ext cx="6661112" cy="2185214"/>
          </a:xfrm>
        </p:spPr>
        <p:txBody>
          <a:bodyPr lIns="91440"/>
          <a:lstStyle/>
          <a:p>
            <a:pPr marL="0" indent="0">
              <a:buNone/>
            </a:pPr>
            <a:r>
              <a:rPr lang="en-US" sz="2000" dirty="0">
                <a:solidFill>
                  <a:srgbClr val="FCFCFC">
                    <a:alpha val="99000"/>
                  </a:srgbClr>
                </a:solidFill>
              </a:rPr>
              <a:t>Designed for web sites/services accessible using HTTP</a:t>
            </a:r>
          </a:p>
          <a:p>
            <a:pPr marL="0" indent="0">
              <a:buNone/>
            </a:pPr>
            <a:r>
              <a:rPr lang="en-US" sz="2000" dirty="0">
                <a:solidFill>
                  <a:srgbClr val="FCFCFC">
                    <a:alpha val="99000"/>
                  </a:srgbClr>
                </a:solidFill>
              </a:rPr>
              <a:t>Provides all features of a worker role </a:t>
            </a:r>
            <a:br>
              <a:rPr lang="en-US" sz="2000" dirty="0">
                <a:solidFill>
                  <a:srgbClr val="FCFCFC">
                    <a:alpha val="99000"/>
                  </a:srgbClr>
                </a:solidFill>
              </a:rPr>
            </a:br>
            <a:r>
              <a:rPr lang="en-US" sz="2000" dirty="0">
                <a:solidFill>
                  <a:srgbClr val="FCFCFC">
                    <a:alpha val="99000"/>
                  </a:srgbClr>
                </a:solidFill>
              </a:rPr>
              <a:t>and IIS 7 or 7.5</a:t>
            </a:r>
          </a:p>
          <a:p>
            <a:pPr marL="0" indent="0">
              <a:buNone/>
            </a:pPr>
            <a:r>
              <a:rPr lang="en-US" sz="2000" dirty="0">
                <a:solidFill>
                  <a:srgbClr val="FCFCFC">
                    <a:alpha val="99000"/>
                  </a:srgbClr>
                </a:solidFill>
              </a:rPr>
              <a:t>Execute ASP.NET, WCF, PHP, etc.</a:t>
            </a:r>
          </a:p>
          <a:p>
            <a:pPr marL="0" indent="0">
              <a:buNone/>
            </a:pPr>
            <a:r>
              <a:rPr lang="en-US" sz="2000" dirty="0">
                <a:solidFill>
                  <a:srgbClr val="FCFCFC">
                    <a:alpha val="99000"/>
                  </a:srgbClr>
                </a:solidFill>
              </a:rPr>
              <a:t>Can include multiple web sites in the same role</a:t>
            </a:r>
          </a:p>
          <a:p>
            <a:pPr marL="0" indent="0">
              <a:buNone/>
            </a:pPr>
            <a:r>
              <a:rPr lang="en-US" sz="2000" dirty="0">
                <a:solidFill>
                  <a:srgbClr val="FCFCFC">
                    <a:alpha val="99000"/>
                  </a:srgbClr>
                </a:solidFill>
              </a:rPr>
              <a:t>Optionally implement RoleEntryPoint</a:t>
            </a:r>
          </a:p>
        </p:txBody>
      </p:sp>
      <p:grpSp>
        <p:nvGrpSpPr>
          <p:cNvPr id="28" name="Group 27"/>
          <p:cNvGrpSpPr/>
          <p:nvPr/>
        </p:nvGrpSpPr>
        <p:grpSpPr>
          <a:xfrm>
            <a:off x="442650" y="1143445"/>
            <a:ext cx="1413750" cy="1411986"/>
            <a:chOff x="517525" y="1443038"/>
            <a:chExt cx="813816" cy="812800"/>
          </a:xfrm>
        </p:grpSpPr>
        <p:sp>
          <p:nvSpPr>
            <p:cNvPr id="27" name="Rectangle 26"/>
            <p:cNvSpPr/>
            <p:nvPr/>
          </p:nvSpPr>
          <p:spPr>
            <a:xfrm>
              <a:off x="517525" y="1443038"/>
              <a:ext cx="813816" cy="812800"/>
            </a:xfrm>
            <a:prstGeom prst="rect">
              <a:avLst/>
            </a:prstGeom>
            <a:solidFill>
              <a:srgbClr val="92D050"/>
            </a:solidFill>
            <a:ln w="9525" cap="flat" cmpd="sng" algn="ctr">
              <a:noFill/>
              <a:prstDash val="solid"/>
            </a:ln>
            <a:effectLst/>
          </p:spPr>
          <p:txBody>
            <a:bodyPr rtlCol="0" anchor="b" anchorCtr="0"/>
            <a:lstStyle/>
            <a:p>
              <a:pPr defTabSz="1218936"/>
              <a:endParaRPr lang="en-US" sz="1800" dirty="0">
                <a:solidFill>
                  <a:schemeClr val="bg1">
                    <a:alpha val="99000"/>
                  </a:schemeClr>
                </a:solidFill>
                <a:latin typeface="Segoe UI"/>
                <a:ea typeface="Segoe UI" pitchFamily="34" charset="0"/>
                <a:cs typeface="Segoe UI" pitchFamily="34" charset="0"/>
              </a:endParaRPr>
            </a:p>
          </p:txBody>
        </p:sp>
        <p:grpSp>
          <p:nvGrpSpPr>
            <p:cNvPr id="21" name="Group 20"/>
            <p:cNvGrpSpPr/>
            <p:nvPr/>
          </p:nvGrpSpPr>
          <p:grpSpPr bwMode="black">
            <a:xfrm>
              <a:off x="635480" y="1619619"/>
              <a:ext cx="558084" cy="454026"/>
              <a:chOff x="5184775" y="225425"/>
              <a:chExt cx="1500188" cy="1220788"/>
            </a:xfrm>
            <a:solidFill>
              <a:schemeClr val="bg1"/>
            </a:solidFill>
          </p:grpSpPr>
          <p:sp>
            <p:nvSpPr>
              <p:cNvPr id="22"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3"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4"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grpSp>
        <p:nvGrpSpPr>
          <p:cNvPr id="29" name="Group 28"/>
          <p:cNvGrpSpPr/>
          <p:nvPr/>
        </p:nvGrpSpPr>
        <p:grpSpPr>
          <a:xfrm>
            <a:off x="376142" y="4032560"/>
            <a:ext cx="1413750" cy="1411986"/>
            <a:chOff x="6094413" y="1443038"/>
            <a:chExt cx="813816" cy="812800"/>
          </a:xfrm>
        </p:grpSpPr>
        <p:sp>
          <p:nvSpPr>
            <p:cNvPr id="26" name="Rectangle 25"/>
            <p:cNvSpPr/>
            <p:nvPr/>
          </p:nvSpPr>
          <p:spPr>
            <a:xfrm>
              <a:off x="6094413" y="1443038"/>
              <a:ext cx="813816" cy="812800"/>
            </a:xfrm>
            <a:prstGeom prst="rect">
              <a:avLst/>
            </a:prstGeom>
            <a:solidFill>
              <a:srgbClr val="92D050"/>
            </a:solidFill>
            <a:ln w="9525" cap="flat" cmpd="sng" algn="ctr">
              <a:noFill/>
              <a:prstDash val="solid"/>
            </a:ln>
            <a:effectLst/>
          </p:spPr>
          <p:txBody>
            <a:bodyPr rtlCol="0" anchor="b" anchorCtr="0"/>
            <a:lstStyle/>
            <a:p>
              <a:pPr defTabSz="1218936"/>
              <a:endParaRPr lang="en-US" sz="1800" dirty="0">
                <a:solidFill>
                  <a:schemeClr val="bg1">
                    <a:alpha val="99000"/>
                  </a:schemeClr>
                </a:solidFill>
                <a:latin typeface="Segoe UI"/>
                <a:ea typeface="Segoe UI" pitchFamily="34" charset="0"/>
                <a:cs typeface="Segoe UI" pitchFamily="34" charset="0"/>
              </a:endParaRPr>
            </a:p>
          </p:txBody>
        </p:sp>
        <p:sp>
          <p:nvSpPr>
            <p:cNvPr id="25" name="Freeform 81"/>
            <p:cNvSpPr>
              <a:spLocks noEditPoints="1"/>
            </p:cNvSpPr>
            <p:nvPr/>
          </p:nvSpPr>
          <p:spPr bwMode="black">
            <a:xfrm>
              <a:off x="6186928" y="1643722"/>
              <a:ext cx="663825" cy="405217"/>
            </a:xfrm>
            <a:custGeom>
              <a:avLst/>
              <a:gdLst>
                <a:gd name="T0" fmla="*/ 1588 w 3451"/>
                <a:gd name="T1" fmla="*/ 2110 h 2110"/>
                <a:gd name="T2" fmla="*/ 2100 w 3451"/>
                <a:gd name="T3" fmla="*/ 1951 h 2110"/>
                <a:gd name="T4" fmla="*/ 1141 w 3451"/>
                <a:gd name="T5" fmla="*/ 1911 h 2110"/>
                <a:gd name="T6" fmla="*/ 1215 w 3451"/>
                <a:gd name="T7" fmla="*/ 1929 h 2110"/>
                <a:gd name="T8" fmla="*/ 1799 w 3451"/>
                <a:gd name="T9" fmla="*/ 2021 h 2110"/>
                <a:gd name="T10" fmla="*/ 2036 w 3451"/>
                <a:gd name="T11" fmla="*/ 1911 h 2110"/>
                <a:gd name="T12" fmla="*/ 1121 w 3451"/>
                <a:gd name="T13" fmla="*/ 1193 h 2110"/>
                <a:gd name="T14" fmla="*/ 1992 w 3451"/>
                <a:gd name="T15" fmla="*/ 1211 h 2110"/>
                <a:gd name="T16" fmla="*/ 2497 w 3451"/>
                <a:gd name="T17" fmla="*/ 803 h 2110"/>
                <a:gd name="T18" fmla="*/ 975 w 3451"/>
                <a:gd name="T19" fmla="*/ 240 h 2110"/>
                <a:gd name="T20" fmla="*/ 1616 w 3451"/>
                <a:gd name="T21" fmla="*/ 736 h 2110"/>
                <a:gd name="T22" fmla="*/ 2006 w 3451"/>
                <a:gd name="T23" fmla="*/ 508 h 2110"/>
                <a:gd name="T24" fmla="*/ 1990 w 3451"/>
                <a:gd name="T25" fmla="*/ 320 h 2110"/>
                <a:gd name="T26" fmla="*/ 2004 w 3451"/>
                <a:gd name="T27" fmla="*/ 426 h 2110"/>
                <a:gd name="T28" fmla="*/ 2038 w 3451"/>
                <a:gd name="T29" fmla="*/ 1120 h 2110"/>
                <a:gd name="T30" fmla="*/ 2304 w 3451"/>
                <a:gd name="T31" fmla="*/ 985 h 2110"/>
                <a:gd name="T32" fmla="*/ 2225 w 3451"/>
                <a:gd name="T33" fmla="*/ 465 h 2110"/>
                <a:gd name="T34" fmla="*/ 2219 w 3451"/>
                <a:gd name="T35" fmla="*/ 477 h 2110"/>
                <a:gd name="T36" fmla="*/ 1844 w 3451"/>
                <a:gd name="T37" fmla="*/ 192 h 2110"/>
                <a:gd name="T38" fmla="*/ 1818 w 3451"/>
                <a:gd name="T39" fmla="*/ 109 h 2110"/>
                <a:gd name="T40" fmla="*/ 1133 w 3451"/>
                <a:gd name="T41" fmla="*/ 1121 h 2110"/>
                <a:gd name="T42" fmla="*/ 1171 w 3451"/>
                <a:gd name="T43" fmla="*/ 951 h 2110"/>
                <a:gd name="T44" fmla="*/ 1115 w 3451"/>
                <a:gd name="T45" fmla="*/ 350 h 2110"/>
                <a:gd name="T46" fmla="*/ 1155 w 3451"/>
                <a:gd name="T47" fmla="*/ 517 h 2110"/>
                <a:gd name="T48" fmla="*/ 1265 w 3451"/>
                <a:gd name="T49" fmla="*/ 843 h 2110"/>
                <a:gd name="T50" fmla="*/ 1555 w 3451"/>
                <a:gd name="T51" fmla="*/ 284 h 2110"/>
                <a:gd name="T52" fmla="*/ 1353 w 3451"/>
                <a:gd name="T53" fmla="*/ 109 h 2110"/>
                <a:gd name="T54" fmla="*/ 1221 w 3451"/>
                <a:gd name="T55" fmla="*/ 201 h 2110"/>
                <a:gd name="T56" fmla="*/ 923 w 3451"/>
                <a:gd name="T57" fmla="*/ 379 h 2110"/>
                <a:gd name="T58" fmla="*/ 945 w 3451"/>
                <a:gd name="T59" fmla="*/ 466 h 2110"/>
                <a:gd name="T60" fmla="*/ 447 w 3451"/>
                <a:gd name="T61" fmla="*/ 993 h 2110"/>
                <a:gd name="T62" fmla="*/ 2737 w 3451"/>
                <a:gd name="T63" fmla="*/ 1157 h 2110"/>
                <a:gd name="T64" fmla="*/ 1748 w 3451"/>
                <a:gd name="T65" fmla="*/ 1552 h 2110"/>
                <a:gd name="T66" fmla="*/ 2015 w 3451"/>
                <a:gd name="T67" fmla="*/ 1319 h 2110"/>
                <a:gd name="T68" fmla="*/ 581 w 3451"/>
                <a:gd name="T69" fmla="*/ 1265 h 2110"/>
                <a:gd name="T70" fmla="*/ 1557 w 3451"/>
                <a:gd name="T71" fmla="*/ 1799 h 2110"/>
                <a:gd name="T72" fmla="*/ 2476 w 3451"/>
                <a:gd name="T73" fmla="*/ 1476 h 2110"/>
                <a:gd name="T74" fmla="*/ 123 w 3451"/>
                <a:gd name="T75" fmla="*/ 1195 h 2110"/>
                <a:gd name="T76" fmla="*/ 231 w 3451"/>
                <a:gd name="T77" fmla="*/ 956 h 2110"/>
                <a:gd name="T78" fmla="*/ 530 w 3451"/>
                <a:gd name="T79" fmla="*/ 1074 h 2110"/>
                <a:gd name="T80" fmla="*/ 658 w 3451"/>
                <a:gd name="T81" fmla="*/ 1255 h 2110"/>
                <a:gd name="T82" fmla="*/ 628 w 3451"/>
                <a:gd name="T83" fmla="*/ 1016 h 2110"/>
                <a:gd name="T84" fmla="*/ 724 w 3451"/>
                <a:gd name="T85" fmla="*/ 1343 h 2110"/>
                <a:gd name="T86" fmla="*/ 824 w 3451"/>
                <a:gd name="T87" fmla="*/ 1434 h 2110"/>
                <a:gd name="T88" fmla="*/ 767 w 3451"/>
                <a:gd name="T89" fmla="*/ 1212 h 2110"/>
                <a:gd name="T90" fmla="*/ 927 w 3451"/>
                <a:gd name="T91" fmla="*/ 1501 h 2110"/>
                <a:gd name="T92" fmla="*/ 988 w 3451"/>
                <a:gd name="T93" fmla="*/ 1427 h 2110"/>
                <a:gd name="T94" fmla="*/ 1270 w 3451"/>
                <a:gd name="T95" fmla="*/ 1671 h 2110"/>
                <a:gd name="T96" fmla="*/ 1264 w 3451"/>
                <a:gd name="T97" fmla="*/ 1444 h 2110"/>
                <a:gd name="T98" fmla="*/ 1501 w 3451"/>
                <a:gd name="T99" fmla="*/ 1703 h 2110"/>
                <a:gd name="T100" fmla="*/ 1695 w 3451"/>
                <a:gd name="T101" fmla="*/ 1440 h 2110"/>
                <a:gd name="T102" fmla="*/ 2020 w 3451"/>
                <a:gd name="T103" fmla="*/ 1654 h 2110"/>
                <a:gd name="T104" fmla="*/ 1901 w 3451"/>
                <a:gd name="T105" fmla="*/ 1457 h 2110"/>
                <a:gd name="T106" fmla="*/ 2053 w 3451"/>
                <a:gd name="T107" fmla="*/ 1600 h 2110"/>
                <a:gd name="T108" fmla="*/ 2208 w 3451"/>
                <a:gd name="T109" fmla="*/ 1543 h 2110"/>
                <a:gd name="T110" fmla="*/ 2294 w 3451"/>
                <a:gd name="T111" fmla="*/ 1280 h 2110"/>
                <a:gd name="T112" fmla="*/ 2386 w 3451"/>
                <a:gd name="T113" fmla="*/ 1486 h 2110"/>
                <a:gd name="T114" fmla="*/ 2473 w 3451"/>
                <a:gd name="T115" fmla="*/ 1155 h 2110"/>
                <a:gd name="T116" fmla="*/ 2654 w 3451"/>
                <a:gd name="T117" fmla="*/ 1074 h 2110"/>
                <a:gd name="T118" fmla="*/ 2954 w 3451"/>
                <a:gd name="T119" fmla="*/ 1154 h 2110"/>
                <a:gd name="T120" fmla="*/ 3062 w 3451"/>
                <a:gd name="T121" fmla="*/ 1154 h 2110"/>
                <a:gd name="T122" fmla="*/ 1038 w 3451"/>
                <a:gd name="T123" fmla="*/ 1498 h 2110"/>
                <a:gd name="T124" fmla="*/ 2472 w 3451"/>
                <a:gd name="T125" fmla="*/ 1231 h 2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1" h="2110">
                  <a:moveTo>
                    <a:pt x="1585" y="1902"/>
                  </a:moveTo>
                  <a:cubicBezTo>
                    <a:pt x="1383" y="1902"/>
                    <a:pt x="1184" y="1867"/>
                    <a:pt x="1012" y="1802"/>
                  </a:cubicBezTo>
                  <a:cubicBezTo>
                    <a:pt x="945" y="1776"/>
                    <a:pt x="884" y="1747"/>
                    <a:pt x="828" y="1714"/>
                  </a:cubicBezTo>
                  <a:cubicBezTo>
                    <a:pt x="896" y="1807"/>
                    <a:pt x="980" y="1887"/>
                    <a:pt x="1077" y="1951"/>
                  </a:cubicBezTo>
                  <a:cubicBezTo>
                    <a:pt x="1119" y="1979"/>
                    <a:pt x="1165" y="2004"/>
                    <a:pt x="1212" y="2026"/>
                  </a:cubicBezTo>
                  <a:cubicBezTo>
                    <a:pt x="1264" y="2049"/>
                    <a:pt x="1318" y="2068"/>
                    <a:pt x="1375" y="2082"/>
                  </a:cubicBezTo>
                  <a:cubicBezTo>
                    <a:pt x="1443" y="2099"/>
                    <a:pt x="1515" y="2108"/>
                    <a:pt x="1588" y="2110"/>
                  </a:cubicBezTo>
                  <a:cubicBezTo>
                    <a:pt x="1588" y="2110"/>
                    <a:pt x="1588" y="2110"/>
                    <a:pt x="1588" y="2110"/>
                  </a:cubicBezTo>
                  <a:cubicBezTo>
                    <a:pt x="1588" y="2110"/>
                    <a:pt x="1588" y="2110"/>
                    <a:pt x="1588" y="2110"/>
                  </a:cubicBezTo>
                  <a:cubicBezTo>
                    <a:pt x="1588" y="2110"/>
                    <a:pt x="1588" y="2110"/>
                    <a:pt x="1588" y="2110"/>
                  </a:cubicBezTo>
                  <a:cubicBezTo>
                    <a:pt x="1588" y="2110"/>
                    <a:pt x="1588" y="2110"/>
                    <a:pt x="1588" y="2110"/>
                  </a:cubicBezTo>
                  <a:cubicBezTo>
                    <a:pt x="1662" y="2108"/>
                    <a:pt x="1733" y="2099"/>
                    <a:pt x="1802" y="2082"/>
                  </a:cubicBezTo>
                  <a:cubicBezTo>
                    <a:pt x="1858" y="2068"/>
                    <a:pt x="1913" y="2049"/>
                    <a:pt x="1965" y="2026"/>
                  </a:cubicBezTo>
                  <a:cubicBezTo>
                    <a:pt x="2012" y="2004"/>
                    <a:pt x="2057" y="1979"/>
                    <a:pt x="2100" y="1951"/>
                  </a:cubicBezTo>
                  <a:cubicBezTo>
                    <a:pt x="2199" y="1886"/>
                    <a:pt x="2285" y="1802"/>
                    <a:pt x="2354" y="1706"/>
                  </a:cubicBezTo>
                  <a:cubicBezTo>
                    <a:pt x="2264" y="1761"/>
                    <a:pt x="2159" y="1806"/>
                    <a:pt x="2045" y="1839"/>
                  </a:cubicBezTo>
                  <a:cubicBezTo>
                    <a:pt x="1899" y="1881"/>
                    <a:pt x="1744" y="1902"/>
                    <a:pt x="1585" y="1902"/>
                  </a:cubicBezTo>
                  <a:close/>
                  <a:moveTo>
                    <a:pt x="1104" y="1897"/>
                  </a:moveTo>
                  <a:cubicBezTo>
                    <a:pt x="1087" y="1886"/>
                    <a:pt x="1071" y="1874"/>
                    <a:pt x="1054" y="1861"/>
                  </a:cubicBezTo>
                  <a:cubicBezTo>
                    <a:pt x="1080" y="1873"/>
                    <a:pt x="1107" y="1883"/>
                    <a:pt x="1134" y="1893"/>
                  </a:cubicBezTo>
                  <a:cubicBezTo>
                    <a:pt x="1136" y="1899"/>
                    <a:pt x="1138" y="1905"/>
                    <a:pt x="1141" y="1911"/>
                  </a:cubicBezTo>
                  <a:cubicBezTo>
                    <a:pt x="1128" y="1907"/>
                    <a:pt x="1116" y="1902"/>
                    <a:pt x="1104" y="1897"/>
                  </a:cubicBezTo>
                  <a:close/>
                  <a:moveTo>
                    <a:pt x="1557" y="2049"/>
                  </a:moveTo>
                  <a:cubicBezTo>
                    <a:pt x="1532" y="2048"/>
                    <a:pt x="1513" y="2045"/>
                    <a:pt x="1488" y="2042"/>
                  </a:cubicBezTo>
                  <a:cubicBezTo>
                    <a:pt x="1451" y="2037"/>
                    <a:pt x="1414" y="2030"/>
                    <a:pt x="1378" y="2021"/>
                  </a:cubicBezTo>
                  <a:cubicBezTo>
                    <a:pt x="1353" y="2014"/>
                    <a:pt x="1328" y="2007"/>
                    <a:pt x="1304" y="1998"/>
                  </a:cubicBezTo>
                  <a:cubicBezTo>
                    <a:pt x="1284" y="1991"/>
                    <a:pt x="1265" y="1983"/>
                    <a:pt x="1247" y="1975"/>
                  </a:cubicBezTo>
                  <a:cubicBezTo>
                    <a:pt x="1235" y="1962"/>
                    <a:pt x="1224" y="1947"/>
                    <a:pt x="1215" y="1929"/>
                  </a:cubicBezTo>
                  <a:cubicBezTo>
                    <a:pt x="1213" y="1925"/>
                    <a:pt x="1211" y="1921"/>
                    <a:pt x="1209" y="1917"/>
                  </a:cubicBezTo>
                  <a:cubicBezTo>
                    <a:pt x="1329" y="1952"/>
                    <a:pt x="1449" y="1971"/>
                    <a:pt x="1557" y="1973"/>
                  </a:cubicBezTo>
                  <a:lnTo>
                    <a:pt x="1557" y="2049"/>
                  </a:lnTo>
                  <a:close/>
                  <a:moveTo>
                    <a:pt x="1962" y="1929"/>
                  </a:moveTo>
                  <a:cubicBezTo>
                    <a:pt x="1952" y="1947"/>
                    <a:pt x="1942" y="1962"/>
                    <a:pt x="1930" y="1975"/>
                  </a:cubicBezTo>
                  <a:cubicBezTo>
                    <a:pt x="1911" y="1983"/>
                    <a:pt x="1892" y="1991"/>
                    <a:pt x="1873" y="1998"/>
                  </a:cubicBezTo>
                  <a:cubicBezTo>
                    <a:pt x="1849" y="2007"/>
                    <a:pt x="1824" y="2014"/>
                    <a:pt x="1799" y="2021"/>
                  </a:cubicBezTo>
                  <a:cubicBezTo>
                    <a:pt x="1763" y="2030"/>
                    <a:pt x="1726" y="2037"/>
                    <a:pt x="1689" y="2042"/>
                  </a:cubicBezTo>
                  <a:cubicBezTo>
                    <a:pt x="1664" y="2045"/>
                    <a:pt x="1645" y="2048"/>
                    <a:pt x="1620" y="2049"/>
                  </a:cubicBezTo>
                  <a:cubicBezTo>
                    <a:pt x="1620" y="1973"/>
                    <a:pt x="1620" y="1973"/>
                    <a:pt x="1620" y="1973"/>
                  </a:cubicBezTo>
                  <a:cubicBezTo>
                    <a:pt x="1728" y="1971"/>
                    <a:pt x="1848" y="1952"/>
                    <a:pt x="1968" y="1917"/>
                  </a:cubicBezTo>
                  <a:cubicBezTo>
                    <a:pt x="1966" y="1921"/>
                    <a:pt x="1964" y="1925"/>
                    <a:pt x="1962" y="1929"/>
                  </a:cubicBezTo>
                  <a:close/>
                  <a:moveTo>
                    <a:pt x="2072" y="1897"/>
                  </a:moveTo>
                  <a:cubicBezTo>
                    <a:pt x="2060" y="1902"/>
                    <a:pt x="2048" y="1907"/>
                    <a:pt x="2036" y="1911"/>
                  </a:cubicBezTo>
                  <a:cubicBezTo>
                    <a:pt x="2038" y="1905"/>
                    <a:pt x="2040" y="1899"/>
                    <a:pt x="2043" y="1893"/>
                  </a:cubicBezTo>
                  <a:cubicBezTo>
                    <a:pt x="2070" y="1883"/>
                    <a:pt x="2097" y="1872"/>
                    <a:pt x="2123" y="1860"/>
                  </a:cubicBezTo>
                  <a:cubicBezTo>
                    <a:pt x="2107" y="1873"/>
                    <a:pt x="2090" y="1886"/>
                    <a:pt x="2072" y="1897"/>
                  </a:cubicBezTo>
                  <a:close/>
                  <a:moveTo>
                    <a:pt x="699" y="879"/>
                  </a:moveTo>
                  <a:cubicBezTo>
                    <a:pt x="783" y="1007"/>
                    <a:pt x="903" y="1100"/>
                    <a:pt x="1046" y="1163"/>
                  </a:cubicBezTo>
                  <a:cubicBezTo>
                    <a:pt x="1070" y="1173"/>
                    <a:pt x="1095" y="1182"/>
                    <a:pt x="1121" y="1191"/>
                  </a:cubicBezTo>
                  <a:cubicBezTo>
                    <a:pt x="1121" y="1191"/>
                    <a:pt x="1121" y="1192"/>
                    <a:pt x="1121" y="1193"/>
                  </a:cubicBezTo>
                  <a:cubicBezTo>
                    <a:pt x="1140" y="1199"/>
                    <a:pt x="1159" y="1205"/>
                    <a:pt x="1178" y="1211"/>
                  </a:cubicBezTo>
                  <a:cubicBezTo>
                    <a:pt x="1178" y="1210"/>
                    <a:pt x="1178" y="1209"/>
                    <a:pt x="1178" y="1208"/>
                  </a:cubicBezTo>
                  <a:cubicBezTo>
                    <a:pt x="1237" y="1225"/>
                    <a:pt x="1296" y="1239"/>
                    <a:pt x="1355" y="1249"/>
                  </a:cubicBezTo>
                  <a:cubicBezTo>
                    <a:pt x="1429" y="1259"/>
                    <a:pt x="1506" y="1264"/>
                    <a:pt x="1585" y="1264"/>
                  </a:cubicBezTo>
                  <a:cubicBezTo>
                    <a:pt x="1663" y="1264"/>
                    <a:pt x="1739" y="1259"/>
                    <a:pt x="1812" y="1249"/>
                  </a:cubicBezTo>
                  <a:cubicBezTo>
                    <a:pt x="1872" y="1239"/>
                    <a:pt x="1932" y="1225"/>
                    <a:pt x="1992" y="1208"/>
                  </a:cubicBezTo>
                  <a:cubicBezTo>
                    <a:pt x="1992" y="1209"/>
                    <a:pt x="1992" y="1210"/>
                    <a:pt x="1992" y="1211"/>
                  </a:cubicBezTo>
                  <a:cubicBezTo>
                    <a:pt x="2012" y="1205"/>
                    <a:pt x="2031" y="1199"/>
                    <a:pt x="2049" y="1193"/>
                  </a:cubicBezTo>
                  <a:cubicBezTo>
                    <a:pt x="2049" y="1192"/>
                    <a:pt x="2049" y="1191"/>
                    <a:pt x="2049" y="1190"/>
                  </a:cubicBezTo>
                  <a:cubicBezTo>
                    <a:pt x="2077" y="1181"/>
                    <a:pt x="2104" y="1171"/>
                    <a:pt x="2130" y="1161"/>
                  </a:cubicBezTo>
                  <a:cubicBezTo>
                    <a:pt x="2267" y="1099"/>
                    <a:pt x="2382" y="1010"/>
                    <a:pt x="2465" y="888"/>
                  </a:cubicBezTo>
                  <a:cubicBezTo>
                    <a:pt x="2466" y="887"/>
                    <a:pt x="2467" y="885"/>
                    <a:pt x="2467" y="883"/>
                  </a:cubicBezTo>
                  <a:cubicBezTo>
                    <a:pt x="2472" y="873"/>
                    <a:pt x="2476" y="863"/>
                    <a:pt x="2480" y="852"/>
                  </a:cubicBezTo>
                  <a:cubicBezTo>
                    <a:pt x="2497" y="803"/>
                    <a:pt x="2497" y="803"/>
                    <a:pt x="2497" y="803"/>
                  </a:cubicBezTo>
                  <a:cubicBezTo>
                    <a:pt x="2495" y="788"/>
                    <a:pt x="2491" y="763"/>
                    <a:pt x="2490" y="756"/>
                  </a:cubicBezTo>
                  <a:cubicBezTo>
                    <a:pt x="2458" y="596"/>
                    <a:pt x="2386" y="451"/>
                    <a:pt x="2285" y="332"/>
                  </a:cubicBezTo>
                  <a:cubicBezTo>
                    <a:pt x="2272" y="316"/>
                    <a:pt x="2259" y="301"/>
                    <a:pt x="2245" y="287"/>
                  </a:cubicBezTo>
                  <a:cubicBezTo>
                    <a:pt x="2241" y="283"/>
                    <a:pt x="2195" y="240"/>
                    <a:pt x="2195" y="240"/>
                  </a:cubicBezTo>
                  <a:cubicBezTo>
                    <a:pt x="2033" y="94"/>
                    <a:pt x="1819" y="4"/>
                    <a:pt x="1585" y="0"/>
                  </a:cubicBezTo>
                  <a:cubicBezTo>
                    <a:pt x="1585" y="0"/>
                    <a:pt x="1585" y="0"/>
                    <a:pt x="1585" y="0"/>
                  </a:cubicBezTo>
                  <a:cubicBezTo>
                    <a:pt x="1351" y="4"/>
                    <a:pt x="1137" y="94"/>
                    <a:pt x="975" y="240"/>
                  </a:cubicBezTo>
                  <a:cubicBezTo>
                    <a:pt x="975" y="240"/>
                    <a:pt x="925" y="283"/>
                    <a:pt x="886" y="332"/>
                  </a:cubicBezTo>
                  <a:cubicBezTo>
                    <a:pt x="784" y="451"/>
                    <a:pt x="712" y="596"/>
                    <a:pt x="681" y="756"/>
                  </a:cubicBezTo>
                  <a:cubicBezTo>
                    <a:pt x="680" y="759"/>
                    <a:pt x="677" y="779"/>
                    <a:pt x="673" y="806"/>
                  </a:cubicBezTo>
                  <a:cubicBezTo>
                    <a:pt x="689" y="853"/>
                    <a:pt x="689" y="853"/>
                    <a:pt x="689" y="853"/>
                  </a:cubicBezTo>
                  <a:cubicBezTo>
                    <a:pt x="692" y="861"/>
                    <a:pt x="695" y="870"/>
                    <a:pt x="699" y="879"/>
                  </a:cubicBezTo>
                  <a:close/>
                  <a:moveTo>
                    <a:pt x="1616" y="1197"/>
                  </a:moveTo>
                  <a:cubicBezTo>
                    <a:pt x="1616" y="736"/>
                    <a:pt x="1616" y="736"/>
                    <a:pt x="1616" y="736"/>
                  </a:cubicBezTo>
                  <a:cubicBezTo>
                    <a:pt x="1687" y="734"/>
                    <a:pt x="1767" y="723"/>
                    <a:pt x="1852" y="700"/>
                  </a:cubicBezTo>
                  <a:cubicBezTo>
                    <a:pt x="1871" y="747"/>
                    <a:pt x="1889" y="794"/>
                    <a:pt x="1905" y="843"/>
                  </a:cubicBezTo>
                  <a:cubicBezTo>
                    <a:pt x="1918" y="879"/>
                    <a:pt x="1928" y="916"/>
                    <a:pt x="1938" y="951"/>
                  </a:cubicBezTo>
                  <a:cubicBezTo>
                    <a:pt x="1949" y="989"/>
                    <a:pt x="1958" y="1026"/>
                    <a:pt x="1966" y="1063"/>
                  </a:cubicBezTo>
                  <a:cubicBezTo>
                    <a:pt x="1972" y="1088"/>
                    <a:pt x="1977" y="1113"/>
                    <a:pt x="1981" y="1138"/>
                  </a:cubicBezTo>
                  <a:cubicBezTo>
                    <a:pt x="1857" y="1175"/>
                    <a:pt x="1731" y="1195"/>
                    <a:pt x="1616" y="1197"/>
                  </a:cubicBezTo>
                  <a:close/>
                  <a:moveTo>
                    <a:pt x="2006" y="508"/>
                  </a:moveTo>
                  <a:cubicBezTo>
                    <a:pt x="2009" y="511"/>
                    <a:pt x="2012" y="514"/>
                    <a:pt x="2015" y="517"/>
                  </a:cubicBezTo>
                  <a:cubicBezTo>
                    <a:pt x="2026" y="527"/>
                    <a:pt x="2035" y="538"/>
                    <a:pt x="2045" y="548"/>
                  </a:cubicBezTo>
                  <a:cubicBezTo>
                    <a:pt x="1998" y="577"/>
                    <a:pt x="1942" y="601"/>
                    <a:pt x="1882" y="620"/>
                  </a:cubicBezTo>
                  <a:cubicBezTo>
                    <a:pt x="1823" y="488"/>
                    <a:pt x="1755" y="373"/>
                    <a:pt x="1684" y="281"/>
                  </a:cubicBezTo>
                  <a:cubicBezTo>
                    <a:pt x="1798" y="335"/>
                    <a:pt x="1909" y="413"/>
                    <a:pt x="2006" y="508"/>
                  </a:cubicBezTo>
                  <a:close/>
                  <a:moveTo>
                    <a:pt x="1755" y="251"/>
                  </a:moveTo>
                  <a:cubicBezTo>
                    <a:pt x="1838" y="265"/>
                    <a:pt x="1917" y="288"/>
                    <a:pt x="1990" y="320"/>
                  </a:cubicBezTo>
                  <a:cubicBezTo>
                    <a:pt x="2013" y="329"/>
                    <a:pt x="2034" y="339"/>
                    <a:pt x="2055" y="350"/>
                  </a:cubicBezTo>
                  <a:cubicBezTo>
                    <a:pt x="2095" y="371"/>
                    <a:pt x="2133" y="394"/>
                    <a:pt x="2168" y="420"/>
                  </a:cubicBezTo>
                  <a:cubicBezTo>
                    <a:pt x="2165" y="427"/>
                    <a:pt x="2162" y="435"/>
                    <a:pt x="2158" y="443"/>
                  </a:cubicBezTo>
                  <a:cubicBezTo>
                    <a:pt x="2143" y="468"/>
                    <a:pt x="2121" y="492"/>
                    <a:pt x="2094" y="515"/>
                  </a:cubicBezTo>
                  <a:cubicBezTo>
                    <a:pt x="2085" y="504"/>
                    <a:pt x="2075" y="494"/>
                    <a:pt x="2065" y="484"/>
                  </a:cubicBezTo>
                  <a:cubicBezTo>
                    <a:pt x="2062" y="481"/>
                    <a:pt x="2060" y="479"/>
                    <a:pt x="2057" y="476"/>
                  </a:cubicBezTo>
                  <a:cubicBezTo>
                    <a:pt x="2040" y="459"/>
                    <a:pt x="2022" y="442"/>
                    <a:pt x="2004" y="426"/>
                  </a:cubicBezTo>
                  <a:cubicBezTo>
                    <a:pt x="1926" y="356"/>
                    <a:pt x="1842" y="298"/>
                    <a:pt x="1755" y="251"/>
                  </a:cubicBezTo>
                  <a:close/>
                  <a:moveTo>
                    <a:pt x="1824" y="636"/>
                  </a:moveTo>
                  <a:cubicBezTo>
                    <a:pt x="1753" y="654"/>
                    <a:pt x="1684" y="664"/>
                    <a:pt x="1616" y="666"/>
                  </a:cubicBezTo>
                  <a:cubicBezTo>
                    <a:pt x="1616" y="284"/>
                    <a:pt x="1616" y="284"/>
                    <a:pt x="1616" y="284"/>
                  </a:cubicBezTo>
                  <a:cubicBezTo>
                    <a:pt x="1623" y="292"/>
                    <a:pt x="1625" y="302"/>
                    <a:pt x="1632" y="311"/>
                  </a:cubicBezTo>
                  <a:cubicBezTo>
                    <a:pt x="1702" y="400"/>
                    <a:pt x="1768" y="512"/>
                    <a:pt x="1824" y="636"/>
                  </a:cubicBezTo>
                  <a:close/>
                  <a:moveTo>
                    <a:pt x="2038" y="1120"/>
                  </a:moveTo>
                  <a:cubicBezTo>
                    <a:pt x="2028" y="1066"/>
                    <a:pt x="2015" y="1009"/>
                    <a:pt x="1999" y="951"/>
                  </a:cubicBezTo>
                  <a:cubicBezTo>
                    <a:pt x="1989" y="915"/>
                    <a:pt x="1978" y="878"/>
                    <a:pt x="1966" y="840"/>
                  </a:cubicBezTo>
                  <a:cubicBezTo>
                    <a:pt x="1964" y="835"/>
                    <a:pt x="1963" y="830"/>
                    <a:pt x="1961" y="825"/>
                  </a:cubicBezTo>
                  <a:cubicBezTo>
                    <a:pt x="1945" y="776"/>
                    <a:pt x="1927" y="729"/>
                    <a:pt x="1909" y="684"/>
                  </a:cubicBezTo>
                  <a:cubicBezTo>
                    <a:pt x="1975" y="663"/>
                    <a:pt x="2038" y="636"/>
                    <a:pt x="2092" y="602"/>
                  </a:cubicBezTo>
                  <a:cubicBezTo>
                    <a:pt x="2183" y="710"/>
                    <a:pt x="2251" y="829"/>
                    <a:pt x="2293" y="951"/>
                  </a:cubicBezTo>
                  <a:cubicBezTo>
                    <a:pt x="2297" y="962"/>
                    <a:pt x="2300" y="974"/>
                    <a:pt x="2304" y="985"/>
                  </a:cubicBezTo>
                  <a:cubicBezTo>
                    <a:pt x="2234" y="1040"/>
                    <a:pt x="2140" y="1086"/>
                    <a:pt x="2038" y="1120"/>
                  </a:cubicBezTo>
                  <a:close/>
                  <a:moveTo>
                    <a:pt x="2246" y="379"/>
                  </a:moveTo>
                  <a:cubicBezTo>
                    <a:pt x="2261" y="398"/>
                    <a:pt x="2273" y="418"/>
                    <a:pt x="2284" y="440"/>
                  </a:cubicBezTo>
                  <a:cubicBezTo>
                    <a:pt x="2271" y="428"/>
                    <a:pt x="2258" y="416"/>
                    <a:pt x="2244" y="405"/>
                  </a:cubicBezTo>
                  <a:cubicBezTo>
                    <a:pt x="2245" y="397"/>
                    <a:pt x="2246" y="388"/>
                    <a:pt x="2246" y="379"/>
                  </a:cubicBezTo>
                  <a:close/>
                  <a:moveTo>
                    <a:pt x="2219" y="477"/>
                  </a:moveTo>
                  <a:cubicBezTo>
                    <a:pt x="2221" y="473"/>
                    <a:pt x="2223" y="469"/>
                    <a:pt x="2225" y="465"/>
                  </a:cubicBezTo>
                  <a:cubicBezTo>
                    <a:pt x="2264" y="499"/>
                    <a:pt x="2299" y="537"/>
                    <a:pt x="2330" y="576"/>
                  </a:cubicBezTo>
                  <a:cubicBezTo>
                    <a:pt x="2357" y="611"/>
                    <a:pt x="2380" y="648"/>
                    <a:pt x="2399" y="686"/>
                  </a:cubicBezTo>
                  <a:cubicBezTo>
                    <a:pt x="2412" y="713"/>
                    <a:pt x="2423" y="741"/>
                    <a:pt x="2433" y="769"/>
                  </a:cubicBezTo>
                  <a:cubicBezTo>
                    <a:pt x="2433" y="773"/>
                    <a:pt x="2453" y="840"/>
                    <a:pt x="2352" y="942"/>
                  </a:cubicBezTo>
                  <a:cubicBezTo>
                    <a:pt x="2342" y="914"/>
                    <a:pt x="2332" y="886"/>
                    <a:pt x="2320" y="858"/>
                  </a:cubicBezTo>
                  <a:cubicBezTo>
                    <a:pt x="2276" y="757"/>
                    <a:pt x="2216" y="658"/>
                    <a:pt x="2140" y="567"/>
                  </a:cubicBezTo>
                  <a:cubicBezTo>
                    <a:pt x="2173" y="541"/>
                    <a:pt x="2201" y="510"/>
                    <a:pt x="2219" y="477"/>
                  </a:cubicBezTo>
                  <a:close/>
                  <a:moveTo>
                    <a:pt x="2022" y="219"/>
                  </a:moveTo>
                  <a:cubicBezTo>
                    <a:pt x="2069" y="234"/>
                    <a:pt x="2111" y="255"/>
                    <a:pt x="2149" y="283"/>
                  </a:cubicBezTo>
                  <a:cubicBezTo>
                    <a:pt x="2163" y="307"/>
                    <a:pt x="2172" y="331"/>
                    <a:pt x="2175" y="353"/>
                  </a:cubicBezTo>
                  <a:cubicBezTo>
                    <a:pt x="2133" y="325"/>
                    <a:pt x="2088" y="300"/>
                    <a:pt x="2041" y="278"/>
                  </a:cubicBezTo>
                  <a:cubicBezTo>
                    <a:pt x="2018" y="267"/>
                    <a:pt x="1995" y="258"/>
                    <a:pt x="1971" y="249"/>
                  </a:cubicBezTo>
                  <a:cubicBezTo>
                    <a:pt x="1909" y="225"/>
                    <a:pt x="1844" y="208"/>
                    <a:pt x="1776" y="196"/>
                  </a:cubicBezTo>
                  <a:cubicBezTo>
                    <a:pt x="1799" y="193"/>
                    <a:pt x="1822" y="192"/>
                    <a:pt x="1844" y="192"/>
                  </a:cubicBezTo>
                  <a:cubicBezTo>
                    <a:pt x="1881" y="192"/>
                    <a:pt x="1916" y="195"/>
                    <a:pt x="1950" y="201"/>
                  </a:cubicBezTo>
                  <a:cubicBezTo>
                    <a:pt x="1975" y="206"/>
                    <a:pt x="1999" y="211"/>
                    <a:pt x="2022" y="219"/>
                  </a:cubicBezTo>
                  <a:close/>
                  <a:moveTo>
                    <a:pt x="1859" y="116"/>
                  </a:moveTo>
                  <a:cubicBezTo>
                    <a:pt x="1872" y="120"/>
                    <a:pt x="1885" y="127"/>
                    <a:pt x="1897" y="136"/>
                  </a:cubicBezTo>
                  <a:cubicBezTo>
                    <a:pt x="1879" y="134"/>
                    <a:pt x="1862" y="134"/>
                    <a:pt x="1844" y="134"/>
                  </a:cubicBezTo>
                  <a:cubicBezTo>
                    <a:pt x="1798" y="134"/>
                    <a:pt x="1750" y="138"/>
                    <a:pt x="1703" y="147"/>
                  </a:cubicBezTo>
                  <a:cubicBezTo>
                    <a:pt x="1744" y="122"/>
                    <a:pt x="1782" y="109"/>
                    <a:pt x="1818" y="109"/>
                  </a:cubicBezTo>
                  <a:cubicBezTo>
                    <a:pt x="1832" y="109"/>
                    <a:pt x="1846" y="111"/>
                    <a:pt x="1859" y="116"/>
                  </a:cubicBezTo>
                  <a:close/>
                  <a:moveTo>
                    <a:pt x="1610" y="59"/>
                  </a:moveTo>
                  <a:cubicBezTo>
                    <a:pt x="1648" y="61"/>
                    <a:pt x="1686" y="65"/>
                    <a:pt x="1722" y="71"/>
                  </a:cubicBezTo>
                  <a:cubicBezTo>
                    <a:pt x="1685" y="87"/>
                    <a:pt x="1648" y="111"/>
                    <a:pt x="1610" y="142"/>
                  </a:cubicBezTo>
                  <a:lnTo>
                    <a:pt x="1610" y="59"/>
                  </a:lnTo>
                  <a:close/>
                  <a:moveTo>
                    <a:pt x="1171" y="951"/>
                  </a:moveTo>
                  <a:cubicBezTo>
                    <a:pt x="1155" y="1009"/>
                    <a:pt x="1143" y="1066"/>
                    <a:pt x="1133" y="1121"/>
                  </a:cubicBezTo>
                  <a:cubicBezTo>
                    <a:pt x="1030" y="1086"/>
                    <a:pt x="937" y="1040"/>
                    <a:pt x="867" y="985"/>
                  </a:cubicBezTo>
                  <a:cubicBezTo>
                    <a:pt x="870" y="974"/>
                    <a:pt x="873" y="963"/>
                    <a:pt x="877" y="951"/>
                  </a:cubicBezTo>
                  <a:cubicBezTo>
                    <a:pt x="919" y="830"/>
                    <a:pt x="987" y="710"/>
                    <a:pt x="1078" y="602"/>
                  </a:cubicBezTo>
                  <a:cubicBezTo>
                    <a:pt x="1132" y="636"/>
                    <a:pt x="1195" y="663"/>
                    <a:pt x="1261" y="684"/>
                  </a:cubicBezTo>
                  <a:cubicBezTo>
                    <a:pt x="1243" y="729"/>
                    <a:pt x="1225" y="776"/>
                    <a:pt x="1209" y="825"/>
                  </a:cubicBezTo>
                  <a:cubicBezTo>
                    <a:pt x="1208" y="830"/>
                    <a:pt x="1206" y="835"/>
                    <a:pt x="1204" y="840"/>
                  </a:cubicBezTo>
                  <a:cubicBezTo>
                    <a:pt x="1192" y="878"/>
                    <a:pt x="1181" y="915"/>
                    <a:pt x="1171" y="951"/>
                  </a:cubicBezTo>
                  <a:close/>
                  <a:moveTo>
                    <a:pt x="1166" y="426"/>
                  </a:moveTo>
                  <a:cubicBezTo>
                    <a:pt x="1148" y="442"/>
                    <a:pt x="1131" y="459"/>
                    <a:pt x="1114" y="476"/>
                  </a:cubicBezTo>
                  <a:cubicBezTo>
                    <a:pt x="1111" y="479"/>
                    <a:pt x="1108" y="481"/>
                    <a:pt x="1105" y="484"/>
                  </a:cubicBezTo>
                  <a:cubicBezTo>
                    <a:pt x="1095" y="494"/>
                    <a:pt x="1086" y="505"/>
                    <a:pt x="1076" y="515"/>
                  </a:cubicBezTo>
                  <a:cubicBezTo>
                    <a:pt x="1049" y="493"/>
                    <a:pt x="1026" y="468"/>
                    <a:pt x="1012" y="443"/>
                  </a:cubicBezTo>
                  <a:cubicBezTo>
                    <a:pt x="1008" y="435"/>
                    <a:pt x="1005" y="428"/>
                    <a:pt x="1002" y="420"/>
                  </a:cubicBezTo>
                  <a:cubicBezTo>
                    <a:pt x="1037" y="394"/>
                    <a:pt x="1075" y="371"/>
                    <a:pt x="1115" y="350"/>
                  </a:cubicBezTo>
                  <a:cubicBezTo>
                    <a:pt x="1136" y="339"/>
                    <a:pt x="1158" y="329"/>
                    <a:pt x="1180" y="320"/>
                  </a:cubicBezTo>
                  <a:cubicBezTo>
                    <a:pt x="1253" y="288"/>
                    <a:pt x="1332" y="265"/>
                    <a:pt x="1416" y="251"/>
                  </a:cubicBezTo>
                  <a:cubicBezTo>
                    <a:pt x="1328" y="298"/>
                    <a:pt x="1244" y="356"/>
                    <a:pt x="1166" y="426"/>
                  </a:cubicBezTo>
                  <a:close/>
                  <a:moveTo>
                    <a:pt x="1487" y="281"/>
                  </a:moveTo>
                  <a:cubicBezTo>
                    <a:pt x="1415" y="373"/>
                    <a:pt x="1348" y="488"/>
                    <a:pt x="1289" y="620"/>
                  </a:cubicBezTo>
                  <a:cubicBezTo>
                    <a:pt x="1228" y="601"/>
                    <a:pt x="1172" y="577"/>
                    <a:pt x="1125" y="549"/>
                  </a:cubicBezTo>
                  <a:cubicBezTo>
                    <a:pt x="1135" y="538"/>
                    <a:pt x="1145" y="527"/>
                    <a:pt x="1155" y="517"/>
                  </a:cubicBezTo>
                  <a:cubicBezTo>
                    <a:pt x="1158" y="514"/>
                    <a:pt x="1161" y="511"/>
                    <a:pt x="1164" y="508"/>
                  </a:cubicBezTo>
                  <a:cubicBezTo>
                    <a:pt x="1262" y="413"/>
                    <a:pt x="1372" y="335"/>
                    <a:pt x="1487" y="281"/>
                  </a:cubicBezTo>
                  <a:close/>
                  <a:moveTo>
                    <a:pt x="1555" y="1197"/>
                  </a:moveTo>
                  <a:cubicBezTo>
                    <a:pt x="1439" y="1195"/>
                    <a:pt x="1313" y="1175"/>
                    <a:pt x="1189" y="1139"/>
                  </a:cubicBezTo>
                  <a:cubicBezTo>
                    <a:pt x="1194" y="1114"/>
                    <a:pt x="1199" y="1088"/>
                    <a:pt x="1204" y="1063"/>
                  </a:cubicBezTo>
                  <a:cubicBezTo>
                    <a:pt x="1212" y="1026"/>
                    <a:pt x="1222" y="989"/>
                    <a:pt x="1232" y="951"/>
                  </a:cubicBezTo>
                  <a:cubicBezTo>
                    <a:pt x="1242" y="916"/>
                    <a:pt x="1253" y="879"/>
                    <a:pt x="1265" y="843"/>
                  </a:cubicBezTo>
                  <a:cubicBezTo>
                    <a:pt x="1281" y="794"/>
                    <a:pt x="1299" y="747"/>
                    <a:pt x="1318" y="700"/>
                  </a:cubicBezTo>
                  <a:cubicBezTo>
                    <a:pt x="1404" y="723"/>
                    <a:pt x="1484" y="734"/>
                    <a:pt x="1555" y="736"/>
                  </a:cubicBezTo>
                  <a:lnTo>
                    <a:pt x="1555" y="1197"/>
                  </a:lnTo>
                  <a:close/>
                  <a:moveTo>
                    <a:pt x="1555" y="666"/>
                  </a:moveTo>
                  <a:cubicBezTo>
                    <a:pt x="1486" y="664"/>
                    <a:pt x="1418" y="654"/>
                    <a:pt x="1346" y="636"/>
                  </a:cubicBezTo>
                  <a:cubicBezTo>
                    <a:pt x="1402" y="512"/>
                    <a:pt x="1468" y="400"/>
                    <a:pt x="1538" y="311"/>
                  </a:cubicBezTo>
                  <a:cubicBezTo>
                    <a:pt x="1545" y="302"/>
                    <a:pt x="1547" y="292"/>
                    <a:pt x="1555" y="284"/>
                  </a:cubicBezTo>
                  <a:lnTo>
                    <a:pt x="1555" y="666"/>
                  </a:lnTo>
                  <a:close/>
                  <a:moveTo>
                    <a:pt x="1560" y="59"/>
                  </a:moveTo>
                  <a:cubicBezTo>
                    <a:pt x="1560" y="142"/>
                    <a:pt x="1560" y="142"/>
                    <a:pt x="1560" y="142"/>
                  </a:cubicBezTo>
                  <a:cubicBezTo>
                    <a:pt x="1523" y="111"/>
                    <a:pt x="1485" y="87"/>
                    <a:pt x="1448" y="71"/>
                  </a:cubicBezTo>
                  <a:cubicBezTo>
                    <a:pt x="1485" y="65"/>
                    <a:pt x="1522" y="61"/>
                    <a:pt x="1560" y="59"/>
                  </a:cubicBezTo>
                  <a:close/>
                  <a:moveTo>
                    <a:pt x="1311" y="116"/>
                  </a:moveTo>
                  <a:cubicBezTo>
                    <a:pt x="1324" y="111"/>
                    <a:pt x="1338" y="109"/>
                    <a:pt x="1353" y="109"/>
                  </a:cubicBezTo>
                  <a:cubicBezTo>
                    <a:pt x="1388" y="109"/>
                    <a:pt x="1427" y="122"/>
                    <a:pt x="1468" y="147"/>
                  </a:cubicBezTo>
                  <a:cubicBezTo>
                    <a:pt x="1420" y="138"/>
                    <a:pt x="1373" y="134"/>
                    <a:pt x="1326" y="134"/>
                  </a:cubicBezTo>
                  <a:cubicBezTo>
                    <a:pt x="1309" y="134"/>
                    <a:pt x="1291" y="134"/>
                    <a:pt x="1274" y="136"/>
                  </a:cubicBezTo>
                  <a:cubicBezTo>
                    <a:pt x="1286" y="127"/>
                    <a:pt x="1298" y="120"/>
                    <a:pt x="1311" y="116"/>
                  </a:cubicBezTo>
                  <a:close/>
                  <a:moveTo>
                    <a:pt x="1020" y="283"/>
                  </a:moveTo>
                  <a:cubicBezTo>
                    <a:pt x="1059" y="256"/>
                    <a:pt x="1101" y="234"/>
                    <a:pt x="1148" y="219"/>
                  </a:cubicBezTo>
                  <a:cubicBezTo>
                    <a:pt x="1172" y="211"/>
                    <a:pt x="1196" y="206"/>
                    <a:pt x="1221" y="201"/>
                  </a:cubicBezTo>
                  <a:cubicBezTo>
                    <a:pt x="1254" y="195"/>
                    <a:pt x="1290" y="192"/>
                    <a:pt x="1326" y="192"/>
                  </a:cubicBezTo>
                  <a:cubicBezTo>
                    <a:pt x="1349" y="192"/>
                    <a:pt x="1371" y="193"/>
                    <a:pt x="1394" y="196"/>
                  </a:cubicBezTo>
                  <a:cubicBezTo>
                    <a:pt x="1326" y="208"/>
                    <a:pt x="1261" y="225"/>
                    <a:pt x="1200" y="249"/>
                  </a:cubicBezTo>
                  <a:cubicBezTo>
                    <a:pt x="1176" y="258"/>
                    <a:pt x="1152" y="267"/>
                    <a:pt x="1130" y="278"/>
                  </a:cubicBezTo>
                  <a:cubicBezTo>
                    <a:pt x="1082" y="300"/>
                    <a:pt x="1037" y="326"/>
                    <a:pt x="995" y="354"/>
                  </a:cubicBezTo>
                  <a:cubicBezTo>
                    <a:pt x="998" y="331"/>
                    <a:pt x="1006" y="308"/>
                    <a:pt x="1020" y="283"/>
                  </a:cubicBezTo>
                  <a:close/>
                  <a:moveTo>
                    <a:pt x="923" y="379"/>
                  </a:moveTo>
                  <a:cubicBezTo>
                    <a:pt x="924" y="388"/>
                    <a:pt x="925" y="397"/>
                    <a:pt x="926" y="406"/>
                  </a:cubicBezTo>
                  <a:cubicBezTo>
                    <a:pt x="912" y="417"/>
                    <a:pt x="899" y="428"/>
                    <a:pt x="886" y="440"/>
                  </a:cubicBezTo>
                  <a:cubicBezTo>
                    <a:pt x="897" y="419"/>
                    <a:pt x="909" y="399"/>
                    <a:pt x="923" y="379"/>
                  </a:cubicBezTo>
                  <a:close/>
                  <a:moveTo>
                    <a:pt x="742" y="759"/>
                  </a:moveTo>
                  <a:cubicBezTo>
                    <a:pt x="751" y="731"/>
                    <a:pt x="758" y="713"/>
                    <a:pt x="772" y="686"/>
                  </a:cubicBezTo>
                  <a:cubicBezTo>
                    <a:pt x="791" y="648"/>
                    <a:pt x="814" y="611"/>
                    <a:pt x="840" y="576"/>
                  </a:cubicBezTo>
                  <a:cubicBezTo>
                    <a:pt x="871" y="537"/>
                    <a:pt x="906" y="500"/>
                    <a:pt x="945" y="466"/>
                  </a:cubicBezTo>
                  <a:cubicBezTo>
                    <a:pt x="947" y="469"/>
                    <a:pt x="949" y="473"/>
                    <a:pt x="951" y="477"/>
                  </a:cubicBezTo>
                  <a:cubicBezTo>
                    <a:pt x="969" y="510"/>
                    <a:pt x="997" y="541"/>
                    <a:pt x="1030" y="568"/>
                  </a:cubicBezTo>
                  <a:cubicBezTo>
                    <a:pt x="955" y="659"/>
                    <a:pt x="894" y="757"/>
                    <a:pt x="851" y="858"/>
                  </a:cubicBezTo>
                  <a:cubicBezTo>
                    <a:pt x="839" y="886"/>
                    <a:pt x="828" y="914"/>
                    <a:pt x="819" y="942"/>
                  </a:cubicBezTo>
                  <a:cubicBezTo>
                    <a:pt x="772" y="894"/>
                    <a:pt x="743" y="839"/>
                    <a:pt x="741" y="780"/>
                  </a:cubicBezTo>
                  <a:cubicBezTo>
                    <a:pt x="741" y="780"/>
                    <a:pt x="741" y="763"/>
                    <a:pt x="742" y="759"/>
                  </a:cubicBezTo>
                  <a:close/>
                  <a:moveTo>
                    <a:pt x="447" y="993"/>
                  </a:moveTo>
                  <a:cubicBezTo>
                    <a:pt x="411" y="993"/>
                    <a:pt x="409" y="1049"/>
                    <a:pt x="409" y="1074"/>
                  </a:cubicBezTo>
                  <a:cubicBezTo>
                    <a:pt x="409" y="1153"/>
                    <a:pt x="437" y="1157"/>
                    <a:pt x="447" y="1157"/>
                  </a:cubicBezTo>
                  <a:cubicBezTo>
                    <a:pt x="458" y="1157"/>
                    <a:pt x="486" y="1153"/>
                    <a:pt x="486" y="1074"/>
                  </a:cubicBezTo>
                  <a:cubicBezTo>
                    <a:pt x="486" y="1049"/>
                    <a:pt x="483" y="993"/>
                    <a:pt x="447" y="993"/>
                  </a:cubicBezTo>
                  <a:close/>
                  <a:moveTo>
                    <a:pt x="2737" y="993"/>
                  </a:moveTo>
                  <a:cubicBezTo>
                    <a:pt x="2701" y="993"/>
                    <a:pt x="2698" y="1049"/>
                    <a:pt x="2698" y="1074"/>
                  </a:cubicBezTo>
                  <a:cubicBezTo>
                    <a:pt x="2698" y="1153"/>
                    <a:pt x="2726" y="1157"/>
                    <a:pt x="2737" y="1157"/>
                  </a:cubicBezTo>
                  <a:cubicBezTo>
                    <a:pt x="2747" y="1157"/>
                    <a:pt x="2776" y="1153"/>
                    <a:pt x="2776" y="1074"/>
                  </a:cubicBezTo>
                  <a:cubicBezTo>
                    <a:pt x="2776" y="1049"/>
                    <a:pt x="2773" y="993"/>
                    <a:pt x="2737" y="993"/>
                  </a:cubicBezTo>
                  <a:close/>
                  <a:moveTo>
                    <a:pt x="1746" y="1536"/>
                  </a:moveTo>
                  <a:cubicBezTo>
                    <a:pt x="1733" y="1465"/>
                    <a:pt x="1677" y="1481"/>
                    <a:pt x="1660" y="1501"/>
                  </a:cubicBezTo>
                  <a:cubicBezTo>
                    <a:pt x="1653" y="1509"/>
                    <a:pt x="1648" y="1524"/>
                    <a:pt x="1644" y="1541"/>
                  </a:cubicBezTo>
                  <a:cubicBezTo>
                    <a:pt x="1634" y="1593"/>
                    <a:pt x="1642" y="1668"/>
                    <a:pt x="1695" y="1667"/>
                  </a:cubicBezTo>
                  <a:cubicBezTo>
                    <a:pt x="1741" y="1664"/>
                    <a:pt x="1753" y="1606"/>
                    <a:pt x="1748" y="1552"/>
                  </a:cubicBezTo>
                  <a:cubicBezTo>
                    <a:pt x="1748" y="1546"/>
                    <a:pt x="1747" y="1541"/>
                    <a:pt x="1746" y="1536"/>
                  </a:cubicBezTo>
                  <a:close/>
                  <a:moveTo>
                    <a:pt x="3451" y="1075"/>
                  </a:moveTo>
                  <a:cubicBezTo>
                    <a:pt x="3118" y="753"/>
                    <a:pt x="3118" y="753"/>
                    <a:pt x="3118" y="753"/>
                  </a:cubicBezTo>
                  <a:cubicBezTo>
                    <a:pt x="3118" y="886"/>
                    <a:pt x="3118" y="886"/>
                    <a:pt x="3118" y="886"/>
                  </a:cubicBezTo>
                  <a:cubicBezTo>
                    <a:pt x="2577" y="886"/>
                    <a:pt x="2577" y="886"/>
                    <a:pt x="2577" y="886"/>
                  </a:cubicBezTo>
                  <a:cubicBezTo>
                    <a:pt x="2572" y="900"/>
                    <a:pt x="2567" y="913"/>
                    <a:pt x="2560" y="927"/>
                  </a:cubicBezTo>
                  <a:cubicBezTo>
                    <a:pt x="2483" y="1094"/>
                    <a:pt x="2292" y="1240"/>
                    <a:pt x="2015" y="1319"/>
                  </a:cubicBezTo>
                  <a:cubicBezTo>
                    <a:pt x="1876" y="1360"/>
                    <a:pt x="1728" y="1379"/>
                    <a:pt x="1584" y="1379"/>
                  </a:cubicBezTo>
                  <a:cubicBezTo>
                    <a:pt x="1203" y="1379"/>
                    <a:pt x="839" y="1247"/>
                    <a:pt x="667" y="1023"/>
                  </a:cubicBezTo>
                  <a:cubicBezTo>
                    <a:pt x="650" y="1001"/>
                    <a:pt x="635" y="979"/>
                    <a:pt x="623" y="957"/>
                  </a:cubicBezTo>
                  <a:cubicBezTo>
                    <a:pt x="610" y="933"/>
                    <a:pt x="600" y="910"/>
                    <a:pt x="592" y="886"/>
                  </a:cubicBezTo>
                  <a:cubicBezTo>
                    <a:pt x="0" y="886"/>
                    <a:pt x="0" y="886"/>
                    <a:pt x="0" y="886"/>
                  </a:cubicBezTo>
                  <a:cubicBezTo>
                    <a:pt x="0" y="1265"/>
                    <a:pt x="0" y="1265"/>
                    <a:pt x="0" y="1265"/>
                  </a:cubicBezTo>
                  <a:cubicBezTo>
                    <a:pt x="581" y="1265"/>
                    <a:pt x="581" y="1265"/>
                    <a:pt x="581" y="1265"/>
                  </a:cubicBezTo>
                  <a:cubicBezTo>
                    <a:pt x="585" y="1281"/>
                    <a:pt x="590" y="1298"/>
                    <a:pt x="596" y="1315"/>
                  </a:cubicBezTo>
                  <a:cubicBezTo>
                    <a:pt x="612" y="1358"/>
                    <a:pt x="635" y="1401"/>
                    <a:pt x="668" y="1443"/>
                  </a:cubicBezTo>
                  <a:cubicBezTo>
                    <a:pt x="679" y="1459"/>
                    <a:pt x="692" y="1474"/>
                    <a:pt x="706" y="1488"/>
                  </a:cubicBezTo>
                  <a:cubicBezTo>
                    <a:pt x="744" y="1530"/>
                    <a:pt x="790" y="1568"/>
                    <a:pt x="841" y="1601"/>
                  </a:cubicBezTo>
                  <a:cubicBezTo>
                    <a:pt x="917" y="1651"/>
                    <a:pt x="1005" y="1693"/>
                    <a:pt x="1101" y="1724"/>
                  </a:cubicBezTo>
                  <a:cubicBezTo>
                    <a:pt x="1121" y="1731"/>
                    <a:pt x="1142" y="1737"/>
                    <a:pt x="1163" y="1743"/>
                  </a:cubicBezTo>
                  <a:cubicBezTo>
                    <a:pt x="1286" y="1778"/>
                    <a:pt x="1420" y="1797"/>
                    <a:pt x="1557" y="1799"/>
                  </a:cubicBezTo>
                  <a:cubicBezTo>
                    <a:pt x="1566" y="1799"/>
                    <a:pt x="1575" y="1800"/>
                    <a:pt x="1585" y="1800"/>
                  </a:cubicBezTo>
                  <a:cubicBezTo>
                    <a:pt x="1596" y="1800"/>
                    <a:pt x="1608" y="1799"/>
                    <a:pt x="1620" y="1799"/>
                  </a:cubicBezTo>
                  <a:cubicBezTo>
                    <a:pt x="1752" y="1796"/>
                    <a:pt x="1886" y="1777"/>
                    <a:pt x="2014" y="1741"/>
                  </a:cubicBezTo>
                  <a:cubicBezTo>
                    <a:pt x="2015" y="1741"/>
                    <a:pt x="2016" y="1740"/>
                    <a:pt x="2016" y="1740"/>
                  </a:cubicBezTo>
                  <a:cubicBezTo>
                    <a:pt x="2037" y="1734"/>
                    <a:pt x="2057" y="1728"/>
                    <a:pt x="2076" y="1721"/>
                  </a:cubicBezTo>
                  <a:cubicBezTo>
                    <a:pt x="2177" y="1687"/>
                    <a:pt x="2265" y="1644"/>
                    <a:pt x="2338" y="1594"/>
                  </a:cubicBezTo>
                  <a:cubicBezTo>
                    <a:pt x="2392" y="1558"/>
                    <a:pt x="2438" y="1518"/>
                    <a:pt x="2476" y="1476"/>
                  </a:cubicBezTo>
                  <a:cubicBezTo>
                    <a:pt x="2521" y="1425"/>
                    <a:pt x="2554" y="1371"/>
                    <a:pt x="2575" y="1316"/>
                  </a:cubicBezTo>
                  <a:cubicBezTo>
                    <a:pt x="2581" y="1299"/>
                    <a:pt x="2586" y="1282"/>
                    <a:pt x="2590" y="1265"/>
                  </a:cubicBezTo>
                  <a:cubicBezTo>
                    <a:pt x="3118" y="1265"/>
                    <a:pt x="3118" y="1265"/>
                    <a:pt x="3118" y="1265"/>
                  </a:cubicBezTo>
                  <a:cubicBezTo>
                    <a:pt x="3118" y="1397"/>
                    <a:pt x="3118" y="1397"/>
                    <a:pt x="3118" y="1397"/>
                  </a:cubicBezTo>
                  <a:lnTo>
                    <a:pt x="3451" y="1075"/>
                  </a:lnTo>
                  <a:close/>
                  <a:moveTo>
                    <a:pt x="296" y="1195"/>
                  </a:moveTo>
                  <a:cubicBezTo>
                    <a:pt x="123" y="1195"/>
                    <a:pt x="123" y="1195"/>
                    <a:pt x="123" y="1195"/>
                  </a:cubicBezTo>
                  <a:cubicBezTo>
                    <a:pt x="123" y="1154"/>
                    <a:pt x="123" y="1154"/>
                    <a:pt x="123" y="1154"/>
                  </a:cubicBezTo>
                  <a:cubicBezTo>
                    <a:pt x="188" y="1154"/>
                    <a:pt x="188" y="1154"/>
                    <a:pt x="188" y="1154"/>
                  </a:cubicBezTo>
                  <a:cubicBezTo>
                    <a:pt x="188" y="1005"/>
                    <a:pt x="188" y="1005"/>
                    <a:pt x="188" y="1005"/>
                  </a:cubicBezTo>
                  <a:cubicBezTo>
                    <a:pt x="135" y="1028"/>
                    <a:pt x="135" y="1028"/>
                    <a:pt x="135" y="1028"/>
                  </a:cubicBezTo>
                  <a:cubicBezTo>
                    <a:pt x="118" y="991"/>
                    <a:pt x="118" y="991"/>
                    <a:pt x="118" y="991"/>
                  </a:cubicBezTo>
                  <a:cubicBezTo>
                    <a:pt x="201" y="956"/>
                    <a:pt x="201" y="956"/>
                    <a:pt x="201" y="956"/>
                  </a:cubicBezTo>
                  <a:cubicBezTo>
                    <a:pt x="231" y="956"/>
                    <a:pt x="231" y="956"/>
                    <a:pt x="231" y="956"/>
                  </a:cubicBezTo>
                  <a:cubicBezTo>
                    <a:pt x="231" y="1154"/>
                    <a:pt x="231" y="1154"/>
                    <a:pt x="231" y="1154"/>
                  </a:cubicBezTo>
                  <a:cubicBezTo>
                    <a:pt x="296" y="1154"/>
                    <a:pt x="296" y="1154"/>
                    <a:pt x="296" y="1154"/>
                  </a:cubicBezTo>
                  <a:lnTo>
                    <a:pt x="296" y="1195"/>
                  </a:lnTo>
                  <a:close/>
                  <a:moveTo>
                    <a:pt x="447" y="1197"/>
                  </a:moveTo>
                  <a:cubicBezTo>
                    <a:pt x="377" y="1197"/>
                    <a:pt x="365" y="1127"/>
                    <a:pt x="365" y="1074"/>
                  </a:cubicBezTo>
                  <a:cubicBezTo>
                    <a:pt x="365" y="1022"/>
                    <a:pt x="378" y="953"/>
                    <a:pt x="447" y="953"/>
                  </a:cubicBezTo>
                  <a:cubicBezTo>
                    <a:pt x="517" y="953"/>
                    <a:pt x="530" y="1022"/>
                    <a:pt x="530" y="1074"/>
                  </a:cubicBezTo>
                  <a:cubicBezTo>
                    <a:pt x="530" y="1127"/>
                    <a:pt x="517" y="1197"/>
                    <a:pt x="447" y="1197"/>
                  </a:cubicBezTo>
                  <a:close/>
                  <a:moveTo>
                    <a:pt x="693" y="1351"/>
                  </a:moveTo>
                  <a:cubicBezTo>
                    <a:pt x="678" y="1332"/>
                    <a:pt x="666" y="1313"/>
                    <a:pt x="655" y="1294"/>
                  </a:cubicBezTo>
                  <a:cubicBezTo>
                    <a:pt x="645" y="1278"/>
                    <a:pt x="637" y="1261"/>
                    <a:pt x="630" y="1245"/>
                  </a:cubicBezTo>
                  <a:cubicBezTo>
                    <a:pt x="630" y="1201"/>
                    <a:pt x="630" y="1201"/>
                    <a:pt x="630" y="1201"/>
                  </a:cubicBezTo>
                  <a:cubicBezTo>
                    <a:pt x="635" y="1213"/>
                    <a:pt x="641" y="1225"/>
                    <a:pt x="648" y="1237"/>
                  </a:cubicBezTo>
                  <a:cubicBezTo>
                    <a:pt x="651" y="1243"/>
                    <a:pt x="654" y="1249"/>
                    <a:pt x="658" y="1255"/>
                  </a:cubicBezTo>
                  <a:cubicBezTo>
                    <a:pt x="658" y="1177"/>
                    <a:pt x="658" y="1177"/>
                    <a:pt x="658" y="1177"/>
                  </a:cubicBezTo>
                  <a:cubicBezTo>
                    <a:pt x="658" y="1090"/>
                    <a:pt x="658" y="1090"/>
                    <a:pt x="658" y="1090"/>
                  </a:cubicBezTo>
                  <a:cubicBezTo>
                    <a:pt x="654" y="1087"/>
                    <a:pt x="650" y="1084"/>
                    <a:pt x="646" y="1080"/>
                  </a:cubicBezTo>
                  <a:cubicBezTo>
                    <a:pt x="646" y="1080"/>
                    <a:pt x="646" y="1080"/>
                    <a:pt x="646" y="1080"/>
                  </a:cubicBezTo>
                  <a:cubicBezTo>
                    <a:pt x="642" y="1077"/>
                    <a:pt x="638" y="1073"/>
                    <a:pt x="634" y="1070"/>
                  </a:cubicBezTo>
                  <a:cubicBezTo>
                    <a:pt x="630" y="1032"/>
                    <a:pt x="630" y="1032"/>
                    <a:pt x="630" y="1032"/>
                  </a:cubicBezTo>
                  <a:cubicBezTo>
                    <a:pt x="628" y="1016"/>
                    <a:pt x="628" y="1016"/>
                    <a:pt x="628" y="1016"/>
                  </a:cubicBezTo>
                  <a:cubicBezTo>
                    <a:pt x="638" y="1025"/>
                    <a:pt x="653" y="1037"/>
                    <a:pt x="664" y="1046"/>
                  </a:cubicBezTo>
                  <a:cubicBezTo>
                    <a:pt x="670" y="1054"/>
                    <a:pt x="675" y="1062"/>
                    <a:pt x="681" y="1070"/>
                  </a:cubicBezTo>
                  <a:cubicBezTo>
                    <a:pt x="681" y="1113"/>
                    <a:pt x="681" y="1113"/>
                    <a:pt x="681" y="1113"/>
                  </a:cubicBezTo>
                  <a:cubicBezTo>
                    <a:pt x="681" y="1205"/>
                    <a:pt x="681" y="1205"/>
                    <a:pt x="681" y="1205"/>
                  </a:cubicBezTo>
                  <a:cubicBezTo>
                    <a:pt x="681" y="1291"/>
                    <a:pt x="681" y="1291"/>
                    <a:pt x="681" y="1291"/>
                  </a:cubicBezTo>
                  <a:cubicBezTo>
                    <a:pt x="685" y="1296"/>
                    <a:pt x="689" y="1301"/>
                    <a:pt x="693" y="1306"/>
                  </a:cubicBezTo>
                  <a:cubicBezTo>
                    <a:pt x="703" y="1319"/>
                    <a:pt x="713" y="1331"/>
                    <a:pt x="724" y="1343"/>
                  </a:cubicBezTo>
                  <a:cubicBezTo>
                    <a:pt x="724" y="1388"/>
                    <a:pt x="724" y="1388"/>
                    <a:pt x="724" y="1388"/>
                  </a:cubicBezTo>
                  <a:cubicBezTo>
                    <a:pt x="713" y="1376"/>
                    <a:pt x="703" y="1364"/>
                    <a:pt x="693" y="1351"/>
                  </a:cubicBezTo>
                  <a:close/>
                  <a:moveTo>
                    <a:pt x="816" y="1473"/>
                  </a:moveTo>
                  <a:cubicBezTo>
                    <a:pt x="800" y="1460"/>
                    <a:pt x="784" y="1447"/>
                    <a:pt x="769" y="1433"/>
                  </a:cubicBezTo>
                  <a:cubicBezTo>
                    <a:pt x="768" y="1388"/>
                    <a:pt x="768" y="1388"/>
                    <a:pt x="768" y="1388"/>
                  </a:cubicBezTo>
                  <a:cubicBezTo>
                    <a:pt x="783" y="1402"/>
                    <a:pt x="799" y="1415"/>
                    <a:pt x="815" y="1427"/>
                  </a:cubicBezTo>
                  <a:cubicBezTo>
                    <a:pt x="818" y="1430"/>
                    <a:pt x="821" y="1432"/>
                    <a:pt x="824" y="1434"/>
                  </a:cubicBezTo>
                  <a:cubicBezTo>
                    <a:pt x="823" y="1333"/>
                    <a:pt x="823" y="1333"/>
                    <a:pt x="823" y="1333"/>
                  </a:cubicBezTo>
                  <a:cubicBezTo>
                    <a:pt x="823" y="1322"/>
                    <a:pt x="823" y="1322"/>
                    <a:pt x="823" y="1322"/>
                  </a:cubicBezTo>
                  <a:cubicBezTo>
                    <a:pt x="823" y="1268"/>
                    <a:pt x="823" y="1268"/>
                    <a:pt x="823" y="1268"/>
                  </a:cubicBezTo>
                  <a:cubicBezTo>
                    <a:pt x="810" y="1265"/>
                    <a:pt x="792" y="1260"/>
                    <a:pt x="778" y="1257"/>
                  </a:cubicBezTo>
                  <a:cubicBezTo>
                    <a:pt x="776" y="1248"/>
                    <a:pt x="776" y="1248"/>
                    <a:pt x="776" y="1248"/>
                  </a:cubicBezTo>
                  <a:cubicBezTo>
                    <a:pt x="768" y="1218"/>
                    <a:pt x="768" y="1218"/>
                    <a:pt x="768" y="1218"/>
                  </a:cubicBezTo>
                  <a:cubicBezTo>
                    <a:pt x="767" y="1212"/>
                    <a:pt x="767" y="1212"/>
                    <a:pt x="767" y="1212"/>
                  </a:cubicBezTo>
                  <a:cubicBezTo>
                    <a:pt x="764" y="1204"/>
                    <a:pt x="764" y="1204"/>
                    <a:pt x="764" y="1204"/>
                  </a:cubicBezTo>
                  <a:cubicBezTo>
                    <a:pt x="785" y="1210"/>
                    <a:pt x="814" y="1217"/>
                    <a:pt x="835" y="1222"/>
                  </a:cubicBezTo>
                  <a:cubicBezTo>
                    <a:pt x="844" y="1229"/>
                    <a:pt x="853" y="1235"/>
                    <a:pt x="862" y="1241"/>
                  </a:cubicBezTo>
                  <a:cubicBezTo>
                    <a:pt x="862" y="1291"/>
                    <a:pt x="862" y="1291"/>
                    <a:pt x="862" y="1291"/>
                  </a:cubicBezTo>
                  <a:cubicBezTo>
                    <a:pt x="863" y="1360"/>
                    <a:pt x="863" y="1360"/>
                    <a:pt x="863" y="1360"/>
                  </a:cubicBezTo>
                  <a:cubicBezTo>
                    <a:pt x="863" y="1462"/>
                    <a:pt x="863" y="1462"/>
                    <a:pt x="863" y="1462"/>
                  </a:cubicBezTo>
                  <a:cubicBezTo>
                    <a:pt x="883" y="1475"/>
                    <a:pt x="905" y="1489"/>
                    <a:pt x="927" y="1501"/>
                  </a:cubicBezTo>
                  <a:cubicBezTo>
                    <a:pt x="927" y="1546"/>
                    <a:pt x="927" y="1546"/>
                    <a:pt x="927" y="1546"/>
                  </a:cubicBezTo>
                  <a:cubicBezTo>
                    <a:pt x="888" y="1523"/>
                    <a:pt x="850" y="1499"/>
                    <a:pt x="816" y="1473"/>
                  </a:cubicBezTo>
                  <a:close/>
                  <a:moveTo>
                    <a:pt x="1172" y="1585"/>
                  </a:moveTo>
                  <a:cubicBezTo>
                    <a:pt x="1168" y="1596"/>
                    <a:pt x="1163" y="1604"/>
                    <a:pt x="1157" y="1611"/>
                  </a:cubicBezTo>
                  <a:cubicBezTo>
                    <a:pt x="1141" y="1628"/>
                    <a:pt x="1119" y="1632"/>
                    <a:pt x="1096" y="1627"/>
                  </a:cubicBezTo>
                  <a:cubicBezTo>
                    <a:pt x="1063" y="1619"/>
                    <a:pt x="1028" y="1592"/>
                    <a:pt x="1010" y="1557"/>
                  </a:cubicBezTo>
                  <a:cubicBezTo>
                    <a:pt x="1006" y="1548"/>
                    <a:pt x="987" y="1483"/>
                    <a:pt x="988" y="1427"/>
                  </a:cubicBezTo>
                  <a:cubicBezTo>
                    <a:pt x="989" y="1406"/>
                    <a:pt x="992" y="1385"/>
                    <a:pt x="1001" y="1371"/>
                  </a:cubicBezTo>
                  <a:cubicBezTo>
                    <a:pt x="1014" y="1348"/>
                    <a:pt x="1039" y="1338"/>
                    <a:pt x="1082" y="1351"/>
                  </a:cubicBezTo>
                  <a:cubicBezTo>
                    <a:pt x="1127" y="1368"/>
                    <a:pt x="1152" y="1398"/>
                    <a:pt x="1166" y="1431"/>
                  </a:cubicBezTo>
                  <a:cubicBezTo>
                    <a:pt x="1167" y="1434"/>
                    <a:pt x="1168" y="1437"/>
                    <a:pt x="1169" y="1439"/>
                  </a:cubicBezTo>
                  <a:cubicBezTo>
                    <a:pt x="1176" y="1458"/>
                    <a:pt x="1179" y="1476"/>
                    <a:pt x="1181" y="1494"/>
                  </a:cubicBezTo>
                  <a:cubicBezTo>
                    <a:pt x="1184" y="1543"/>
                    <a:pt x="1173" y="1584"/>
                    <a:pt x="1172" y="1585"/>
                  </a:cubicBezTo>
                  <a:close/>
                  <a:moveTo>
                    <a:pt x="1270" y="1671"/>
                  </a:moveTo>
                  <a:cubicBezTo>
                    <a:pt x="1270" y="1627"/>
                    <a:pt x="1270" y="1627"/>
                    <a:pt x="1270" y="1627"/>
                  </a:cubicBezTo>
                  <a:cubicBezTo>
                    <a:pt x="1298" y="1633"/>
                    <a:pt x="1327" y="1638"/>
                    <a:pt x="1356" y="1643"/>
                  </a:cubicBezTo>
                  <a:cubicBezTo>
                    <a:pt x="1356" y="1528"/>
                    <a:pt x="1356" y="1528"/>
                    <a:pt x="1356" y="1528"/>
                  </a:cubicBezTo>
                  <a:cubicBezTo>
                    <a:pt x="1355" y="1477"/>
                    <a:pt x="1355" y="1477"/>
                    <a:pt x="1355" y="1477"/>
                  </a:cubicBezTo>
                  <a:cubicBezTo>
                    <a:pt x="1335" y="1481"/>
                    <a:pt x="1307" y="1486"/>
                    <a:pt x="1286" y="1489"/>
                  </a:cubicBezTo>
                  <a:cubicBezTo>
                    <a:pt x="1270" y="1456"/>
                    <a:pt x="1270" y="1456"/>
                    <a:pt x="1270" y="1456"/>
                  </a:cubicBezTo>
                  <a:cubicBezTo>
                    <a:pt x="1264" y="1444"/>
                    <a:pt x="1264" y="1444"/>
                    <a:pt x="1264" y="1444"/>
                  </a:cubicBezTo>
                  <a:cubicBezTo>
                    <a:pt x="1297" y="1439"/>
                    <a:pt x="1340" y="1431"/>
                    <a:pt x="1373" y="1425"/>
                  </a:cubicBezTo>
                  <a:cubicBezTo>
                    <a:pt x="1386" y="1427"/>
                    <a:pt x="1399" y="1429"/>
                    <a:pt x="1412" y="1430"/>
                  </a:cubicBezTo>
                  <a:cubicBezTo>
                    <a:pt x="1413" y="1477"/>
                    <a:pt x="1413" y="1477"/>
                    <a:pt x="1413" y="1477"/>
                  </a:cubicBezTo>
                  <a:cubicBezTo>
                    <a:pt x="1413" y="1534"/>
                    <a:pt x="1413" y="1534"/>
                    <a:pt x="1413" y="1534"/>
                  </a:cubicBezTo>
                  <a:cubicBezTo>
                    <a:pt x="1413" y="1651"/>
                    <a:pt x="1413" y="1651"/>
                    <a:pt x="1413" y="1651"/>
                  </a:cubicBezTo>
                  <a:cubicBezTo>
                    <a:pt x="1442" y="1654"/>
                    <a:pt x="1472" y="1657"/>
                    <a:pt x="1501" y="1659"/>
                  </a:cubicBezTo>
                  <a:cubicBezTo>
                    <a:pt x="1501" y="1703"/>
                    <a:pt x="1501" y="1703"/>
                    <a:pt x="1501" y="1703"/>
                  </a:cubicBezTo>
                  <a:cubicBezTo>
                    <a:pt x="1422" y="1698"/>
                    <a:pt x="1345" y="1687"/>
                    <a:pt x="1270" y="1671"/>
                  </a:cubicBezTo>
                  <a:close/>
                  <a:moveTo>
                    <a:pt x="1625" y="1693"/>
                  </a:moveTo>
                  <a:cubicBezTo>
                    <a:pt x="1623" y="1692"/>
                    <a:pt x="1622" y="1691"/>
                    <a:pt x="1620" y="1689"/>
                  </a:cubicBezTo>
                  <a:cubicBezTo>
                    <a:pt x="1580" y="1654"/>
                    <a:pt x="1577" y="1586"/>
                    <a:pt x="1583" y="1542"/>
                  </a:cubicBezTo>
                  <a:cubicBezTo>
                    <a:pt x="1584" y="1534"/>
                    <a:pt x="1586" y="1526"/>
                    <a:pt x="1587" y="1519"/>
                  </a:cubicBezTo>
                  <a:cubicBezTo>
                    <a:pt x="1591" y="1506"/>
                    <a:pt x="1596" y="1495"/>
                    <a:pt x="1602" y="1485"/>
                  </a:cubicBezTo>
                  <a:cubicBezTo>
                    <a:pt x="1628" y="1446"/>
                    <a:pt x="1672" y="1442"/>
                    <a:pt x="1695" y="1440"/>
                  </a:cubicBezTo>
                  <a:cubicBezTo>
                    <a:pt x="1737" y="1438"/>
                    <a:pt x="1768" y="1449"/>
                    <a:pt x="1786" y="1475"/>
                  </a:cubicBezTo>
                  <a:cubicBezTo>
                    <a:pt x="1797" y="1489"/>
                    <a:pt x="1804" y="1507"/>
                    <a:pt x="1807" y="1530"/>
                  </a:cubicBezTo>
                  <a:cubicBezTo>
                    <a:pt x="1807" y="1530"/>
                    <a:pt x="1808" y="1530"/>
                    <a:pt x="1808" y="1531"/>
                  </a:cubicBezTo>
                  <a:cubicBezTo>
                    <a:pt x="1834" y="1705"/>
                    <a:pt x="1690" y="1741"/>
                    <a:pt x="1625" y="1693"/>
                  </a:cubicBezTo>
                  <a:close/>
                  <a:moveTo>
                    <a:pt x="2080" y="1636"/>
                  </a:moveTo>
                  <a:cubicBezTo>
                    <a:pt x="2068" y="1640"/>
                    <a:pt x="2055" y="1644"/>
                    <a:pt x="2042" y="1648"/>
                  </a:cubicBezTo>
                  <a:cubicBezTo>
                    <a:pt x="2034" y="1650"/>
                    <a:pt x="2027" y="1652"/>
                    <a:pt x="2020" y="1654"/>
                  </a:cubicBezTo>
                  <a:cubicBezTo>
                    <a:pt x="1982" y="1664"/>
                    <a:pt x="1945" y="1673"/>
                    <a:pt x="1907" y="1680"/>
                  </a:cubicBezTo>
                  <a:cubicBezTo>
                    <a:pt x="1907" y="1635"/>
                    <a:pt x="1907" y="1635"/>
                    <a:pt x="1907" y="1635"/>
                  </a:cubicBezTo>
                  <a:cubicBezTo>
                    <a:pt x="1936" y="1629"/>
                    <a:pt x="1966" y="1623"/>
                    <a:pt x="1996" y="1616"/>
                  </a:cubicBezTo>
                  <a:cubicBezTo>
                    <a:pt x="1995" y="1495"/>
                    <a:pt x="1995" y="1495"/>
                    <a:pt x="1995" y="1495"/>
                  </a:cubicBezTo>
                  <a:cubicBezTo>
                    <a:pt x="1995" y="1450"/>
                    <a:pt x="1995" y="1450"/>
                    <a:pt x="1995" y="1450"/>
                  </a:cubicBezTo>
                  <a:cubicBezTo>
                    <a:pt x="1974" y="1463"/>
                    <a:pt x="1945" y="1479"/>
                    <a:pt x="1923" y="1491"/>
                  </a:cubicBezTo>
                  <a:cubicBezTo>
                    <a:pt x="1901" y="1457"/>
                    <a:pt x="1901" y="1457"/>
                    <a:pt x="1901" y="1457"/>
                  </a:cubicBezTo>
                  <a:cubicBezTo>
                    <a:pt x="1900" y="1455"/>
                    <a:pt x="1900" y="1455"/>
                    <a:pt x="1900" y="1455"/>
                  </a:cubicBezTo>
                  <a:cubicBezTo>
                    <a:pt x="1934" y="1436"/>
                    <a:pt x="1979" y="1410"/>
                    <a:pt x="2013" y="1391"/>
                  </a:cubicBezTo>
                  <a:cubicBezTo>
                    <a:pt x="2022" y="1388"/>
                    <a:pt x="2032" y="1386"/>
                    <a:pt x="2041" y="1383"/>
                  </a:cubicBezTo>
                  <a:cubicBezTo>
                    <a:pt x="2045" y="1382"/>
                    <a:pt x="2049" y="1381"/>
                    <a:pt x="2053" y="1380"/>
                  </a:cubicBezTo>
                  <a:cubicBezTo>
                    <a:pt x="2053" y="1419"/>
                    <a:pt x="2053" y="1419"/>
                    <a:pt x="2053" y="1419"/>
                  </a:cubicBezTo>
                  <a:cubicBezTo>
                    <a:pt x="2053" y="1478"/>
                    <a:pt x="2053" y="1478"/>
                    <a:pt x="2053" y="1478"/>
                  </a:cubicBezTo>
                  <a:cubicBezTo>
                    <a:pt x="2053" y="1600"/>
                    <a:pt x="2053" y="1600"/>
                    <a:pt x="2053" y="1600"/>
                  </a:cubicBezTo>
                  <a:cubicBezTo>
                    <a:pt x="2062" y="1597"/>
                    <a:pt x="2071" y="1594"/>
                    <a:pt x="2080" y="1591"/>
                  </a:cubicBezTo>
                  <a:cubicBezTo>
                    <a:pt x="2099" y="1585"/>
                    <a:pt x="2118" y="1579"/>
                    <a:pt x="2137" y="1572"/>
                  </a:cubicBezTo>
                  <a:cubicBezTo>
                    <a:pt x="2137" y="1617"/>
                    <a:pt x="2137" y="1617"/>
                    <a:pt x="2137" y="1617"/>
                  </a:cubicBezTo>
                  <a:cubicBezTo>
                    <a:pt x="2118" y="1623"/>
                    <a:pt x="2100" y="1630"/>
                    <a:pt x="2080" y="1636"/>
                  </a:cubicBezTo>
                  <a:close/>
                  <a:moveTo>
                    <a:pt x="2357" y="1506"/>
                  </a:moveTo>
                  <a:cubicBezTo>
                    <a:pt x="2313" y="1536"/>
                    <a:pt x="2263" y="1563"/>
                    <a:pt x="2208" y="1588"/>
                  </a:cubicBezTo>
                  <a:cubicBezTo>
                    <a:pt x="2208" y="1543"/>
                    <a:pt x="2208" y="1543"/>
                    <a:pt x="2208" y="1543"/>
                  </a:cubicBezTo>
                  <a:cubicBezTo>
                    <a:pt x="2233" y="1532"/>
                    <a:pt x="2257" y="1520"/>
                    <a:pt x="2280" y="1508"/>
                  </a:cubicBezTo>
                  <a:cubicBezTo>
                    <a:pt x="2280" y="1380"/>
                    <a:pt x="2280" y="1380"/>
                    <a:pt x="2280" y="1380"/>
                  </a:cubicBezTo>
                  <a:cubicBezTo>
                    <a:pt x="2280" y="1342"/>
                    <a:pt x="2280" y="1342"/>
                    <a:pt x="2280" y="1342"/>
                  </a:cubicBezTo>
                  <a:cubicBezTo>
                    <a:pt x="2263" y="1359"/>
                    <a:pt x="2239" y="1380"/>
                    <a:pt x="2222" y="1396"/>
                  </a:cubicBezTo>
                  <a:cubicBezTo>
                    <a:pt x="2202" y="1364"/>
                    <a:pt x="2202" y="1364"/>
                    <a:pt x="2202" y="1364"/>
                  </a:cubicBezTo>
                  <a:cubicBezTo>
                    <a:pt x="2208" y="1359"/>
                    <a:pt x="2214" y="1354"/>
                    <a:pt x="2220" y="1349"/>
                  </a:cubicBezTo>
                  <a:cubicBezTo>
                    <a:pt x="2244" y="1327"/>
                    <a:pt x="2272" y="1301"/>
                    <a:pt x="2294" y="1280"/>
                  </a:cubicBezTo>
                  <a:cubicBezTo>
                    <a:pt x="2304" y="1274"/>
                    <a:pt x="2314" y="1268"/>
                    <a:pt x="2324" y="1262"/>
                  </a:cubicBezTo>
                  <a:cubicBezTo>
                    <a:pt x="2324" y="1284"/>
                    <a:pt x="2324" y="1284"/>
                    <a:pt x="2324" y="1284"/>
                  </a:cubicBezTo>
                  <a:cubicBezTo>
                    <a:pt x="2324" y="1353"/>
                    <a:pt x="2324" y="1353"/>
                    <a:pt x="2324" y="1353"/>
                  </a:cubicBezTo>
                  <a:cubicBezTo>
                    <a:pt x="2324" y="1483"/>
                    <a:pt x="2324" y="1483"/>
                    <a:pt x="2324" y="1483"/>
                  </a:cubicBezTo>
                  <a:cubicBezTo>
                    <a:pt x="2337" y="1475"/>
                    <a:pt x="2349" y="1467"/>
                    <a:pt x="2361" y="1459"/>
                  </a:cubicBezTo>
                  <a:cubicBezTo>
                    <a:pt x="2369" y="1453"/>
                    <a:pt x="2378" y="1448"/>
                    <a:pt x="2386" y="1442"/>
                  </a:cubicBezTo>
                  <a:cubicBezTo>
                    <a:pt x="2386" y="1486"/>
                    <a:pt x="2386" y="1486"/>
                    <a:pt x="2386" y="1486"/>
                  </a:cubicBezTo>
                  <a:cubicBezTo>
                    <a:pt x="2376" y="1493"/>
                    <a:pt x="2367" y="1500"/>
                    <a:pt x="2357" y="1506"/>
                  </a:cubicBezTo>
                  <a:close/>
                  <a:moveTo>
                    <a:pt x="2534" y="1312"/>
                  </a:moveTo>
                  <a:cubicBezTo>
                    <a:pt x="2527" y="1345"/>
                    <a:pt x="2516" y="1369"/>
                    <a:pt x="2503" y="1386"/>
                  </a:cubicBezTo>
                  <a:cubicBezTo>
                    <a:pt x="2490" y="1405"/>
                    <a:pt x="2476" y="1414"/>
                    <a:pt x="2465" y="1413"/>
                  </a:cubicBezTo>
                  <a:cubicBezTo>
                    <a:pt x="2456" y="1413"/>
                    <a:pt x="2447" y="1403"/>
                    <a:pt x="2441" y="1386"/>
                  </a:cubicBezTo>
                  <a:cubicBezTo>
                    <a:pt x="2432" y="1358"/>
                    <a:pt x="2429" y="1314"/>
                    <a:pt x="2436" y="1266"/>
                  </a:cubicBezTo>
                  <a:cubicBezTo>
                    <a:pt x="2441" y="1228"/>
                    <a:pt x="2453" y="1189"/>
                    <a:pt x="2473" y="1155"/>
                  </a:cubicBezTo>
                  <a:cubicBezTo>
                    <a:pt x="2480" y="1144"/>
                    <a:pt x="2487" y="1134"/>
                    <a:pt x="2495" y="1124"/>
                  </a:cubicBezTo>
                  <a:cubicBezTo>
                    <a:pt x="2512" y="1107"/>
                    <a:pt x="2523" y="1102"/>
                    <a:pt x="2531" y="1109"/>
                  </a:cubicBezTo>
                  <a:cubicBezTo>
                    <a:pt x="2531" y="1110"/>
                    <a:pt x="2532" y="1111"/>
                    <a:pt x="2532" y="1111"/>
                  </a:cubicBezTo>
                  <a:cubicBezTo>
                    <a:pt x="2532" y="1111"/>
                    <a:pt x="2532" y="1111"/>
                    <a:pt x="2532" y="1111"/>
                  </a:cubicBezTo>
                  <a:cubicBezTo>
                    <a:pt x="2549" y="1135"/>
                    <a:pt x="2549" y="1246"/>
                    <a:pt x="2534" y="1312"/>
                  </a:cubicBezTo>
                  <a:close/>
                  <a:moveTo>
                    <a:pt x="2737" y="1197"/>
                  </a:moveTo>
                  <a:cubicBezTo>
                    <a:pt x="2667" y="1197"/>
                    <a:pt x="2654" y="1127"/>
                    <a:pt x="2654" y="1074"/>
                  </a:cubicBezTo>
                  <a:cubicBezTo>
                    <a:pt x="2654" y="1022"/>
                    <a:pt x="2668" y="953"/>
                    <a:pt x="2737" y="953"/>
                  </a:cubicBezTo>
                  <a:cubicBezTo>
                    <a:pt x="2806" y="953"/>
                    <a:pt x="2819" y="1022"/>
                    <a:pt x="2819" y="1074"/>
                  </a:cubicBezTo>
                  <a:cubicBezTo>
                    <a:pt x="2819" y="1127"/>
                    <a:pt x="2807" y="1197"/>
                    <a:pt x="2737" y="1197"/>
                  </a:cubicBezTo>
                  <a:close/>
                  <a:moveTo>
                    <a:pt x="3062" y="1195"/>
                  </a:moveTo>
                  <a:cubicBezTo>
                    <a:pt x="2889" y="1195"/>
                    <a:pt x="2889" y="1195"/>
                    <a:pt x="2889" y="1195"/>
                  </a:cubicBezTo>
                  <a:cubicBezTo>
                    <a:pt x="2889" y="1154"/>
                    <a:pt x="2889" y="1154"/>
                    <a:pt x="2889" y="1154"/>
                  </a:cubicBezTo>
                  <a:cubicBezTo>
                    <a:pt x="2954" y="1154"/>
                    <a:pt x="2954" y="1154"/>
                    <a:pt x="2954" y="1154"/>
                  </a:cubicBezTo>
                  <a:cubicBezTo>
                    <a:pt x="2954" y="1005"/>
                    <a:pt x="2954" y="1005"/>
                    <a:pt x="2954" y="1005"/>
                  </a:cubicBezTo>
                  <a:cubicBezTo>
                    <a:pt x="2902" y="1028"/>
                    <a:pt x="2902" y="1028"/>
                    <a:pt x="2902" y="1028"/>
                  </a:cubicBezTo>
                  <a:cubicBezTo>
                    <a:pt x="2885" y="991"/>
                    <a:pt x="2885" y="991"/>
                    <a:pt x="2885" y="991"/>
                  </a:cubicBezTo>
                  <a:cubicBezTo>
                    <a:pt x="2967" y="956"/>
                    <a:pt x="2967" y="956"/>
                    <a:pt x="2967" y="956"/>
                  </a:cubicBezTo>
                  <a:cubicBezTo>
                    <a:pt x="2997" y="956"/>
                    <a:pt x="2997" y="956"/>
                    <a:pt x="2997" y="956"/>
                  </a:cubicBezTo>
                  <a:cubicBezTo>
                    <a:pt x="2997" y="1154"/>
                    <a:pt x="2997" y="1154"/>
                    <a:pt x="2997" y="1154"/>
                  </a:cubicBezTo>
                  <a:cubicBezTo>
                    <a:pt x="3062" y="1154"/>
                    <a:pt x="3062" y="1154"/>
                    <a:pt x="3062" y="1154"/>
                  </a:cubicBezTo>
                  <a:lnTo>
                    <a:pt x="3062" y="1195"/>
                  </a:lnTo>
                  <a:close/>
                  <a:moveTo>
                    <a:pt x="1111" y="1423"/>
                  </a:moveTo>
                  <a:cubicBezTo>
                    <a:pt x="1108" y="1419"/>
                    <a:pt x="1106" y="1415"/>
                    <a:pt x="1103" y="1412"/>
                  </a:cubicBezTo>
                  <a:cubicBezTo>
                    <a:pt x="1092" y="1397"/>
                    <a:pt x="1078" y="1390"/>
                    <a:pt x="1062" y="1395"/>
                  </a:cubicBezTo>
                  <a:cubicBezTo>
                    <a:pt x="1061" y="1395"/>
                    <a:pt x="1060" y="1395"/>
                    <a:pt x="1059" y="1396"/>
                  </a:cubicBezTo>
                  <a:cubicBezTo>
                    <a:pt x="1045" y="1402"/>
                    <a:pt x="1039" y="1425"/>
                    <a:pt x="1038" y="1448"/>
                  </a:cubicBezTo>
                  <a:cubicBezTo>
                    <a:pt x="1036" y="1472"/>
                    <a:pt x="1038" y="1496"/>
                    <a:pt x="1038" y="1498"/>
                  </a:cubicBezTo>
                  <a:cubicBezTo>
                    <a:pt x="1046" y="1564"/>
                    <a:pt x="1073" y="1575"/>
                    <a:pt x="1082" y="1578"/>
                  </a:cubicBezTo>
                  <a:cubicBezTo>
                    <a:pt x="1087" y="1580"/>
                    <a:pt x="1092" y="1581"/>
                    <a:pt x="1097" y="1580"/>
                  </a:cubicBezTo>
                  <a:cubicBezTo>
                    <a:pt x="1105" y="1579"/>
                    <a:pt x="1112" y="1575"/>
                    <a:pt x="1117" y="1566"/>
                  </a:cubicBezTo>
                  <a:cubicBezTo>
                    <a:pt x="1129" y="1544"/>
                    <a:pt x="1132" y="1511"/>
                    <a:pt x="1128" y="1480"/>
                  </a:cubicBezTo>
                  <a:cubicBezTo>
                    <a:pt x="1125" y="1459"/>
                    <a:pt x="1119" y="1439"/>
                    <a:pt x="1111" y="1423"/>
                  </a:cubicBezTo>
                  <a:close/>
                  <a:moveTo>
                    <a:pt x="2509" y="1164"/>
                  </a:moveTo>
                  <a:cubicBezTo>
                    <a:pt x="2502" y="1159"/>
                    <a:pt x="2480" y="1174"/>
                    <a:pt x="2472" y="1231"/>
                  </a:cubicBezTo>
                  <a:cubicBezTo>
                    <a:pt x="2469" y="1250"/>
                    <a:pt x="2467" y="1273"/>
                    <a:pt x="2468" y="1302"/>
                  </a:cubicBezTo>
                  <a:cubicBezTo>
                    <a:pt x="2469" y="1330"/>
                    <a:pt x="2474" y="1373"/>
                    <a:pt x="2495" y="1351"/>
                  </a:cubicBezTo>
                  <a:cubicBezTo>
                    <a:pt x="2521" y="1323"/>
                    <a:pt x="2525" y="1221"/>
                    <a:pt x="2516" y="1180"/>
                  </a:cubicBezTo>
                  <a:cubicBezTo>
                    <a:pt x="2514" y="1171"/>
                    <a:pt x="2512" y="1165"/>
                    <a:pt x="2509" y="1164"/>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p>
          </p:txBody>
        </p:sp>
      </p:grpSp>
      <p:cxnSp>
        <p:nvCxnSpPr>
          <p:cNvPr id="18" name="Straight Connector 17"/>
          <p:cNvCxnSpPr/>
          <p:nvPr/>
        </p:nvCxnSpPr>
        <p:spPr>
          <a:xfrm>
            <a:off x="0" y="3739673"/>
            <a:ext cx="12188825"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16" name="Text Placeholder 15"/>
          <p:cNvSpPr>
            <a:spLocks noGrp="1"/>
          </p:cNvSpPr>
          <p:nvPr>
            <p:ph type="body" idx="1"/>
          </p:nvPr>
        </p:nvSpPr>
        <p:spPr>
          <a:xfrm>
            <a:off x="676109" y="1642357"/>
            <a:ext cx="5486400" cy="443198"/>
          </a:xfrm>
        </p:spPr>
        <p:txBody>
          <a:bodyPr lIns="1188720"/>
          <a:lstStyle/>
          <a:p>
            <a:r>
              <a:rPr lang="en-US" dirty="0">
                <a:solidFill>
                  <a:schemeClr val="bg1">
                    <a:alpha val="99000"/>
                  </a:schemeClr>
                </a:solidFill>
                <a:latin typeface="+mj-lt"/>
              </a:rPr>
              <a:t>Worker </a:t>
            </a:r>
            <a:r>
              <a:rPr lang="en-US" dirty="0" smtClean="0">
                <a:solidFill>
                  <a:schemeClr val="bg1">
                    <a:alpha val="99000"/>
                  </a:schemeClr>
                </a:solidFill>
                <a:latin typeface="+mj-lt"/>
              </a:rPr>
              <a:t>Role</a:t>
            </a:r>
            <a:endParaRPr lang="en-US" dirty="0">
              <a:solidFill>
                <a:schemeClr val="bg1">
                  <a:alpha val="99000"/>
                </a:schemeClr>
              </a:solidFill>
              <a:latin typeface="+mj-lt"/>
            </a:endParaRPr>
          </a:p>
        </p:txBody>
      </p:sp>
      <p:sp>
        <p:nvSpPr>
          <p:cNvPr id="17" name="Text Placeholder 16"/>
          <p:cNvSpPr>
            <a:spLocks noGrp="1"/>
          </p:cNvSpPr>
          <p:nvPr>
            <p:ph type="body" sz="quarter" idx="3"/>
          </p:nvPr>
        </p:nvSpPr>
        <p:spPr>
          <a:xfrm>
            <a:off x="676109" y="4531472"/>
            <a:ext cx="5486400" cy="443198"/>
          </a:xfrm>
        </p:spPr>
        <p:txBody>
          <a:bodyPr lIns="1188720"/>
          <a:lstStyle/>
          <a:p>
            <a:r>
              <a:rPr lang="en-US" dirty="0">
                <a:solidFill>
                  <a:schemeClr val="bg1">
                    <a:alpha val="99000"/>
                  </a:schemeClr>
                </a:solidFill>
                <a:latin typeface="+mj-lt"/>
              </a:rPr>
              <a:t>Web Role</a:t>
            </a:r>
          </a:p>
        </p:txBody>
      </p:sp>
    </p:spTree>
    <p:extLst>
      <p:ext uri="{BB962C8B-B14F-4D97-AF65-F5344CB8AC3E}">
        <p14:creationId xmlns:p14="http://schemas.microsoft.com/office/powerpoint/2010/main" val="26823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Effect transition="in" filter="fade">
                                      <p:cBhvr>
                                        <p:cTn id="21" dur="500"/>
                                        <p:tgtEl>
                                          <p:spTgt spid="17">
                                            <p:txEl>
                                              <p:pRg st="0" end="0"/>
                                            </p:txEl>
                                          </p:spTgt>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6" grpId="0" build="p"/>
      <p:bldP spid="1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2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42AC13-99C2-4E3C-AB09-7D3B9A12DC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D9622E-217C-49BC-A33A-3FDAEE84CDFD}">
  <ds:schemaRefs>
    <ds:schemaRef ds:uri="http://purl.org/dc/terms/"/>
    <ds:schemaRef ds:uri="http://purl.org/dc/elements/1.1/"/>
    <ds:schemaRef ds:uri="230e9df3-be65-4c73-a93b-d1236ebd677e"/>
    <ds:schemaRef ds:uri="http://schemas.microsoft.com/office/infopath/2007/PartnerControls"/>
    <ds:schemaRef ds:uri="http://schemas.microsoft.com/office/2006/metadata/properties"/>
    <ds:schemaRef ds:uri="http://schemas.openxmlformats.org/package/2006/metadata/core-properties"/>
    <ds:schemaRef ds:uri="http://purl.org/dc/dcmitype/"/>
    <ds:schemaRef ds:uri="http://www.w3.org/XML/1998/namespace"/>
    <ds:schemaRef ds:uri="http://schemas.microsoft.com/office/2006/documentManagement/types"/>
  </ds:schemaRefs>
</ds:datastoreItem>
</file>

<file path=customXml/itemProps3.xml><?xml version="1.0" encoding="utf-8"?>
<ds:datastoreItem xmlns:ds="http://schemas.openxmlformats.org/officeDocument/2006/customXml" ds:itemID="{99FA2288-A0C5-42E5-96F9-85385A27C1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4164</TotalTime>
  <Words>945</Words>
  <Application>Microsoft Office PowerPoint</Application>
  <PresentationFormat>Custom</PresentationFormat>
  <Paragraphs>226</Paragraphs>
  <Slides>23</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Segoe</vt:lpstr>
      <vt:lpstr>Calibri</vt:lpstr>
      <vt:lpstr>Segoe UI Semibold</vt:lpstr>
      <vt:lpstr>Segoe UI Light</vt:lpstr>
      <vt:lpstr>Segoe UI</vt:lpstr>
      <vt:lpstr>Consolas</vt:lpstr>
      <vt:lpstr>1_MS1444_Windows Azure Template 16x9_r08</vt:lpstr>
      <vt:lpstr>2_White with Consolas font for code slides</vt:lpstr>
      <vt:lpstr>Getting Started with Windows Azure</vt:lpstr>
      <vt:lpstr>Objectives</vt:lpstr>
      <vt:lpstr>What is Windows Azure?</vt:lpstr>
      <vt:lpstr>Windows Azure Scenarios</vt:lpstr>
      <vt:lpstr>Windows Azure Platform</vt:lpstr>
      <vt:lpstr>Hello Windows Azure</vt:lpstr>
      <vt:lpstr>Packaging &amp; Deployment</vt:lpstr>
      <vt:lpstr>Service, Roles, and Instances</vt:lpstr>
      <vt:lpstr>Role Types</vt:lpstr>
      <vt:lpstr>Windows Azure Service Architecture</vt:lpstr>
      <vt:lpstr>Worker Role</vt:lpstr>
      <vt:lpstr>Compute Instance Size</vt:lpstr>
      <vt:lpstr>Service Definition &amp; Configuration</vt:lpstr>
      <vt:lpstr>Service Definition &amp; Configuration</vt:lpstr>
      <vt:lpstr>PHP on Windows Azure</vt:lpstr>
      <vt:lpstr>Windows Azure Deployment</vt:lpstr>
      <vt:lpstr>Windows Azure Data Centers</vt:lpstr>
      <vt:lpstr>Upgrading Your Application</vt:lpstr>
      <vt:lpstr>Building Block Services</vt:lpstr>
      <vt:lpstr>Data Services</vt:lpstr>
      <vt:lpstr>Summary</vt:lpstr>
      <vt:lpstr>PowerPoint Presentation</vt:lpstr>
      <vt:lpstr>PowerPoint Presentation</vt:lpstr>
    </vt:vector>
  </TitlesOfParts>
  <Company>Artitudes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Windows Azure</dc:title>
  <dc:creator>Greg Flowers (Artitudes Design Inc)</dc:creator>
  <dc:description>Windows Azure provides a comprehensive platform for building, deploying, and running applications in the cloud.  In this session we quickly answer the question “What is Windows Azure?”.  You will see how to get started with the Windows Azure SDK and tools to build your first application.  You will also learn the key concepts for using Windows Azure Compute.</dc:description>
  <cp:lastModifiedBy>Wenwen</cp:lastModifiedBy>
  <cp:revision>124</cp:revision>
  <dcterms:created xsi:type="dcterms:W3CDTF">2011-09-27T19:39:16Z</dcterms:created>
  <dcterms:modified xsi:type="dcterms:W3CDTF">2011-12-02T18:16:41Z</dcterms:modified>
  <cp:version>1.0.0.0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