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comments/comment1.xml" ContentType="application/vnd.openxmlformats-officedocument.presentationml.comment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3" r:id="rId1"/>
    <p:sldMasterId id="2147483802" r:id="rId2"/>
  </p:sldMasterIdLst>
  <p:notesMasterIdLst>
    <p:notesMasterId r:id="rId35"/>
  </p:notesMasterIdLst>
  <p:handoutMasterIdLst>
    <p:handoutMasterId r:id="rId36"/>
  </p:handoutMasterIdLst>
  <p:sldIdLst>
    <p:sldId id="370" r:id="rId3"/>
    <p:sldId id="402" r:id="rId4"/>
    <p:sldId id="371" r:id="rId5"/>
    <p:sldId id="383" r:id="rId6"/>
    <p:sldId id="385" r:id="rId7"/>
    <p:sldId id="386" r:id="rId8"/>
    <p:sldId id="401" r:id="rId9"/>
    <p:sldId id="389" r:id="rId10"/>
    <p:sldId id="390" r:id="rId11"/>
    <p:sldId id="396" r:id="rId12"/>
    <p:sldId id="399" r:id="rId13"/>
    <p:sldId id="400" r:id="rId14"/>
    <p:sldId id="352" r:id="rId15"/>
    <p:sldId id="353" r:id="rId16"/>
    <p:sldId id="354" r:id="rId17"/>
    <p:sldId id="398" r:id="rId18"/>
    <p:sldId id="356" r:id="rId19"/>
    <p:sldId id="357" r:id="rId20"/>
    <p:sldId id="358" r:id="rId21"/>
    <p:sldId id="359" r:id="rId22"/>
    <p:sldId id="360" r:id="rId23"/>
    <p:sldId id="394" r:id="rId24"/>
    <p:sldId id="395" r:id="rId25"/>
    <p:sldId id="362" r:id="rId26"/>
    <p:sldId id="363" r:id="rId27"/>
    <p:sldId id="397" r:id="rId28"/>
    <p:sldId id="364" r:id="rId29"/>
    <p:sldId id="365" r:id="rId30"/>
    <p:sldId id="366" r:id="rId31"/>
    <p:sldId id="367" r:id="rId32"/>
    <p:sldId id="368" r:id="rId33"/>
    <p:sldId id="369" r:id="rId34"/>
  </p:sldIdLst>
  <p:sldSz cx="12188825" cy="6858000"/>
  <p:notesSz cx="6858000" cy="9144000"/>
  <p:embeddedFontLst>
    <p:embeddedFont>
      <p:font typeface="Segoe UI Light" pitchFamily="34" charset="0"/>
      <p:regular r:id="rId37"/>
    </p:embeddedFont>
    <p:embeddedFont>
      <p:font typeface="Segoe UI" pitchFamily="34" charset="0"/>
      <p:regular r:id="rId38"/>
      <p:bold r:id="rId39"/>
      <p:italic r:id="rId40"/>
      <p:boldItalic r:id="rId41"/>
    </p:embeddedFont>
    <p:embeddedFont>
      <p:font typeface="Consolas" pitchFamily="49" charset="0"/>
      <p:regular r:id="rId42"/>
      <p:bold r:id="rId43"/>
      <p:italic r:id="rId44"/>
      <p:boldItalic r:id="rId45"/>
    </p:embeddedFont>
  </p:embeddedFontLst>
  <p:custDataLst>
    <p:tags r:id="rId46"/>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39" autoAdjust="0"/>
    <p:restoredTop sz="93190" autoAdjust="0"/>
  </p:normalViewPr>
  <p:slideViewPr>
    <p:cSldViewPr snapToGrid="0">
      <p:cViewPr varScale="1">
        <p:scale>
          <a:sx n="109" d="100"/>
          <a:sy n="109" d="100"/>
        </p:scale>
        <p:origin x="-444" y="-84"/>
      </p:cViewPr>
      <p:guideLst>
        <p:guide orient="horz" pos="910"/>
        <p:guide orient="horz" pos="4177"/>
        <p:guide orient="horz" pos="3948"/>
        <p:guide orient="horz" pos="1199"/>
        <p:guide orient="horz" pos="142"/>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2-09T13:48:57.090" idx="1">
    <p:pos x="57" y="51"/>
    <p:text>Second screenshot is really fuzzy - can you make smaller or else rebuild?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Managing and Monitoring Windows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12/9/2011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Managing and Monitoring Windows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12/9/2011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27969431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5428824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090420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8172863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6460248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841090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320321308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60770244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173512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14054429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866585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0011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98809063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391512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8593569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81642800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93770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343947119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0631890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633555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5"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67619985"/>
      </p:ext>
    </p:extLst>
  </p:cSld>
  <p:clrMap bg1="lt1" tx1="dk1" bg2="lt2" tx2="dk2" accent1="accent1" accent2="accent2" accent3="accent3" accent4="accent4" accent5="accent5" accent6="accent6" hlink="hlink" folHlink="folHlink"/>
  <p:sldLayoutIdLst>
    <p:sldLayoutId id="214748380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tags" Target="../tags/tag43.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vmlDrawing" Target="../drawings/vmlDrawing1.vml"/><Relationship Id="rId6" Type="http://schemas.openxmlformats.org/officeDocument/2006/relationships/tags" Target="../tags/tag48.xml"/><Relationship Id="rId5" Type="http://schemas.openxmlformats.org/officeDocument/2006/relationships/tags" Target="../tags/tag47.xml"/><Relationship Id="rId10" Type="http://schemas.openxmlformats.org/officeDocument/2006/relationships/image" Target="../media/image15.emf"/><Relationship Id="rId4" Type="http://schemas.openxmlformats.org/officeDocument/2006/relationships/tags" Target="../tags/tag46.xml"/><Relationship Id="rId9"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hyperlink" Target="http://schemas.microsoft.com/ServiceHostings/2008/10/ServiceDefinition" TargetMode="External"/><Relationship Id="rId4"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hyperlink" Target="http://schemas.microsoft.com/ServiceHosting/2008/10/ServiceConfiguration"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3" Type="http://schemas.openxmlformats.org/officeDocument/2006/relationships/tags" Target="../tags/tag7.xml"/><Relationship Id="rId21" Type="http://schemas.openxmlformats.org/officeDocument/2006/relationships/slideLayout" Target="../slideLayouts/slideLayout6.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149012" cy="1359196"/>
          </a:xfrm>
        </p:spPr>
        <p:txBody>
          <a:bodyPr/>
          <a:lstStyle/>
          <a:p>
            <a:r>
              <a:rPr lang="en-US" dirty="0" smtClean="0"/>
              <a:t>Managing, Debugging, and Monitoring Windows Azure Applications</a:t>
            </a:r>
            <a:endParaRPr lang="en-US" dirty="0"/>
          </a:p>
        </p:txBody>
      </p:sp>
      <p:sp>
        <p:nvSpPr>
          <p:cNvPr id="6" name="Text Placeholder 5"/>
          <p:cNvSpPr>
            <a:spLocks noGrp="1"/>
          </p:cNvSpPr>
          <p:nvPr>
            <p:ph type="body" sz="quarter" idx="11"/>
          </p:nvPr>
        </p:nvSpPr>
        <p:spPr>
          <a:xfrm>
            <a:off x="519113" y="4612341"/>
            <a:ext cx="5454333" cy="1144929"/>
          </a:xfrm>
        </p:spPr>
        <p:txBody>
          <a:bodyPr/>
          <a:lstStyle/>
          <a:p>
            <a:pPr lvl="0"/>
            <a:r>
              <a:rPr lang="en-US" dirty="0">
                <a:solidFill>
                  <a:srgbClr val="FFFFFF">
                    <a:alpha val="98000"/>
                  </a:srgbClr>
                </a:solidFill>
              </a:rPr>
              <a:t>Name</a:t>
            </a:r>
          </a:p>
          <a:p>
            <a:pPr lvl="0"/>
            <a:r>
              <a:rPr lang="en-US" dirty="0">
                <a:solidFill>
                  <a:srgbClr val="FFFFFF">
                    <a:alpha val="98000"/>
                  </a:srgbClr>
                </a:solidFill>
              </a:rPr>
              <a:t>Title</a:t>
            </a:r>
          </a:p>
          <a:p>
            <a:pPr lvl="0"/>
            <a:r>
              <a:rPr lang="en-US" dirty="0">
                <a:solidFill>
                  <a:srgbClr val="FFFFFF">
                    <a:alpha val="98000"/>
                  </a:srgbClr>
                </a:solidFill>
              </a:rPr>
              <a:t>Microsoft </a:t>
            </a:r>
            <a:r>
              <a:rPr lang="en-US" dirty="0" smtClean="0">
                <a:solidFill>
                  <a:srgbClr val="FFFFFF">
                    <a:alpha val="98000"/>
                  </a:srgbClr>
                </a:solidFill>
              </a:rPr>
              <a:t>Corporation</a:t>
            </a:r>
            <a:endParaRPr lang="en-US" dirty="0">
              <a:solidFill>
                <a:srgbClr val="FFFFFF">
                  <a:alpha val="98000"/>
                </a:srgbClr>
              </a:solidFill>
            </a:endParaRPr>
          </a:p>
        </p:txBody>
      </p:sp>
    </p:spTree>
    <p:extLst>
      <p:ext uri="{BB962C8B-B14F-4D97-AF65-F5344CB8AC3E}">
        <p14:creationId xmlns:p14="http://schemas.microsoft.com/office/powerpoint/2010/main" val="387221313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Services</a:t>
            </a:r>
            <a:endParaRPr lang="en-US" dirty="0"/>
          </a:p>
        </p:txBody>
      </p:sp>
      <p:sp>
        <p:nvSpPr>
          <p:cNvPr id="5" name="Content Placeholder 4"/>
          <p:cNvSpPr>
            <a:spLocks noGrp="1"/>
          </p:cNvSpPr>
          <p:nvPr>
            <p:ph type="body" sz="quarter" idx="10"/>
          </p:nvPr>
        </p:nvSpPr>
        <p:spPr>
          <a:xfrm>
            <a:off x="519112" y="1447799"/>
            <a:ext cx="11149013" cy="2131353"/>
          </a:xfrm>
        </p:spPr>
        <p:txBody>
          <a:bodyPr/>
          <a:lstStyle/>
          <a:p>
            <a:pPr lvl="0"/>
            <a:r>
              <a:rPr lang="en-US" dirty="0">
                <a:solidFill>
                  <a:schemeClr val="accent2">
                    <a:alpha val="99000"/>
                  </a:schemeClr>
                </a:solidFill>
              </a:rPr>
              <a:t>In-Place Upgrade</a:t>
            </a:r>
          </a:p>
          <a:p>
            <a:pPr lvl="1">
              <a:spcAft>
                <a:spcPts val="600"/>
              </a:spcAft>
            </a:pPr>
            <a:r>
              <a:rPr lang="en-US" dirty="0"/>
              <a:t>Rolling upgrade across roles</a:t>
            </a:r>
          </a:p>
          <a:p>
            <a:pPr lvl="1"/>
            <a:r>
              <a:rPr lang="en-US" dirty="0"/>
              <a:t>Most restrictive on changes (no size, endpoints, roles, etc.)</a:t>
            </a:r>
          </a:p>
          <a:p>
            <a:pPr lvl="1"/>
            <a:endParaRPr lang="en-US" dirty="0"/>
          </a:p>
          <a:p>
            <a:pPr lvl="0"/>
            <a:r>
              <a:rPr lang="en-US" dirty="0">
                <a:solidFill>
                  <a:schemeClr val="accent2">
                    <a:alpha val="99000"/>
                  </a:schemeClr>
                </a:solidFill>
              </a:rPr>
              <a:t>Web Deploy*</a:t>
            </a:r>
          </a:p>
        </p:txBody>
      </p:sp>
      <p:sp>
        <p:nvSpPr>
          <p:cNvPr id="6" name="Freeform 6"/>
          <p:cNvSpPr>
            <a:spLocks noEditPoints="1"/>
          </p:cNvSpPr>
          <p:nvPr/>
        </p:nvSpPr>
        <p:spPr bwMode="auto">
          <a:xfrm>
            <a:off x="7409995" y="2883532"/>
            <a:ext cx="2532486" cy="2539494"/>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19810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defTabSz="1218987"/>
            <a:r>
              <a:rPr lang="en-US" dirty="0">
                <a:ln>
                  <a:solidFill>
                    <a:schemeClr val="bg1">
                      <a:alpha val="0"/>
                    </a:schemeClr>
                  </a:solidFill>
                </a:ln>
                <a:solidFill>
                  <a:srgbClr val="5F5F5F"/>
                </a:solidFill>
                <a:cs typeface="+mn-cs"/>
              </a:rPr>
              <a:t>VIP Swap</a:t>
            </a:r>
          </a:p>
        </p:txBody>
      </p:sp>
      <p:sp>
        <p:nvSpPr>
          <p:cNvPr id="22" name="Rectangle 21"/>
          <p:cNvSpPr/>
          <p:nvPr/>
        </p:nvSpPr>
        <p:spPr bwMode="auto">
          <a:xfrm>
            <a:off x="519113" y="2717547"/>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23" name="Rectangle 22"/>
          <p:cNvSpPr/>
          <p:nvPr/>
        </p:nvSpPr>
        <p:spPr bwMode="auto">
          <a:xfrm>
            <a:off x="3129488" y="1446626"/>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30" name="Rectangle 29"/>
          <p:cNvSpPr/>
          <p:nvPr/>
        </p:nvSpPr>
        <p:spPr bwMode="auto">
          <a:xfrm>
            <a:off x="3262215" y="1956880"/>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31" name="Rectangle 30"/>
          <p:cNvSpPr/>
          <p:nvPr/>
        </p:nvSpPr>
        <p:spPr bwMode="auto">
          <a:xfrm>
            <a:off x="5841418" y="195688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a:t>
            </a:r>
            <a:r>
              <a:rPr lang="en-US" dirty="0" smtClean="0">
                <a:ln>
                  <a:solidFill>
                    <a:schemeClr val="bg1">
                      <a:alpha val="0"/>
                    </a:schemeClr>
                  </a:solidFill>
                </a:ln>
                <a:solidFill>
                  <a:schemeClr val="bg1"/>
                </a:solidFill>
              </a:rPr>
              <a:t>Role</a:t>
            </a:r>
            <a:endParaRPr lang="en-US" dirty="0">
              <a:ln>
                <a:solidFill>
                  <a:schemeClr val="bg1">
                    <a:alpha val="0"/>
                  </a:schemeClr>
                </a:solidFill>
              </a:ln>
              <a:solidFill>
                <a:schemeClr val="bg1"/>
              </a:solidFill>
            </a:endParaRPr>
          </a:p>
        </p:txBody>
      </p:sp>
      <p:sp>
        <p:nvSpPr>
          <p:cNvPr id="32" name="Rectangle 31"/>
          <p:cNvSpPr/>
          <p:nvPr/>
        </p:nvSpPr>
        <p:spPr bwMode="auto">
          <a:xfrm>
            <a:off x="3475789"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33" name="Rectangle 32"/>
          <p:cNvSpPr/>
          <p:nvPr/>
        </p:nvSpPr>
        <p:spPr bwMode="auto">
          <a:xfrm>
            <a:off x="3475790"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34" name="Rectangle 33"/>
          <p:cNvSpPr/>
          <p:nvPr/>
        </p:nvSpPr>
        <p:spPr bwMode="auto">
          <a:xfrm>
            <a:off x="6054994"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35" name="Rectangle 34"/>
          <p:cNvSpPr/>
          <p:nvPr/>
        </p:nvSpPr>
        <p:spPr bwMode="auto">
          <a:xfrm>
            <a:off x="6054992"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36" name="Rectangle 35"/>
          <p:cNvSpPr/>
          <p:nvPr/>
        </p:nvSpPr>
        <p:spPr bwMode="auto">
          <a:xfrm>
            <a:off x="835792" y="3549788"/>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
        <p:nvSpPr>
          <p:cNvPr id="37" name="Rectangle 36"/>
          <p:cNvSpPr/>
          <p:nvPr/>
        </p:nvSpPr>
        <p:spPr bwMode="auto">
          <a:xfrm>
            <a:off x="835792" y="4179197"/>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Stage</a:t>
            </a:r>
          </a:p>
        </p:txBody>
      </p:sp>
      <p:sp>
        <p:nvSpPr>
          <p:cNvPr id="38" name="Rectangle 37"/>
          <p:cNvSpPr/>
          <p:nvPr/>
        </p:nvSpPr>
        <p:spPr bwMode="auto">
          <a:xfrm>
            <a:off x="835792" y="3549788"/>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Prod</a:t>
            </a:r>
          </a:p>
        </p:txBody>
      </p:sp>
      <p:sp>
        <p:nvSpPr>
          <p:cNvPr id="39" name="Rectangle 38"/>
          <p:cNvSpPr/>
          <p:nvPr/>
        </p:nvSpPr>
        <p:spPr bwMode="auto">
          <a:xfrm>
            <a:off x="835792" y="4179197"/>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Stage</a:t>
            </a:r>
          </a:p>
        </p:txBody>
      </p:sp>
      <p:sp>
        <p:nvSpPr>
          <p:cNvPr id="40" name="Rectangle 39"/>
          <p:cNvSpPr/>
          <p:nvPr/>
        </p:nvSpPr>
        <p:spPr bwMode="auto">
          <a:xfrm>
            <a:off x="3129488" y="3935730"/>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41" name="Rectangle 40"/>
          <p:cNvSpPr/>
          <p:nvPr/>
        </p:nvSpPr>
        <p:spPr bwMode="auto">
          <a:xfrm>
            <a:off x="3262215" y="4371239"/>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42" name="Rectangle 41"/>
          <p:cNvSpPr/>
          <p:nvPr/>
        </p:nvSpPr>
        <p:spPr bwMode="auto">
          <a:xfrm>
            <a:off x="5841418" y="437124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Role</a:t>
            </a:r>
          </a:p>
        </p:txBody>
      </p:sp>
      <p:sp>
        <p:nvSpPr>
          <p:cNvPr id="43" name="Rectangle 42"/>
          <p:cNvSpPr/>
          <p:nvPr/>
        </p:nvSpPr>
        <p:spPr bwMode="auto">
          <a:xfrm>
            <a:off x="3475789"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44" name="Rectangle 43"/>
          <p:cNvSpPr/>
          <p:nvPr/>
        </p:nvSpPr>
        <p:spPr bwMode="auto">
          <a:xfrm>
            <a:off x="3475790" y="543532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45" name="Rectangle 44"/>
          <p:cNvSpPr/>
          <p:nvPr/>
        </p:nvSpPr>
        <p:spPr bwMode="auto">
          <a:xfrm>
            <a:off x="6054994"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46" name="Rectangle 45"/>
          <p:cNvSpPr/>
          <p:nvPr/>
        </p:nvSpPr>
        <p:spPr bwMode="auto">
          <a:xfrm>
            <a:off x="6054992" y="5435321"/>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Tree>
    <p:extLst>
      <p:ext uri="{BB962C8B-B14F-4D97-AF65-F5344CB8AC3E}">
        <p14:creationId xmlns:p14="http://schemas.microsoft.com/office/powerpoint/2010/main" val="178271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1"/>
            </p:custDataLst>
          </p:nvPr>
        </p:nvSpPr>
        <p:spPr/>
        <p:txBody>
          <a:bodyPr/>
          <a:lstStyle/>
          <a:p>
            <a:pPr defTabSz="1218987"/>
            <a:r>
              <a:rPr lang="en-US" dirty="0">
                <a:ln>
                  <a:solidFill>
                    <a:schemeClr val="bg1">
                      <a:alpha val="0"/>
                    </a:schemeClr>
                  </a:solidFill>
                </a:ln>
                <a:solidFill>
                  <a:srgbClr val="5F5F5F"/>
                </a:solidFill>
                <a:cs typeface="+mn-cs"/>
              </a:rPr>
              <a:t>In Place Upgrade</a:t>
            </a:r>
          </a:p>
        </p:txBody>
      </p:sp>
      <p:sp>
        <p:nvSpPr>
          <p:cNvPr id="24" name="Rectangle 23"/>
          <p:cNvSpPr/>
          <p:nvPr>
            <p:custDataLst>
              <p:tags r:id="rId2"/>
            </p:custDataLst>
          </p:nvPr>
        </p:nvSpPr>
        <p:spPr bwMode="auto">
          <a:xfrm>
            <a:off x="3710886"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25" name="Rectangle 24"/>
          <p:cNvSpPr/>
          <p:nvPr>
            <p:custDataLst>
              <p:tags r:id="rId3"/>
            </p:custDataLst>
          </p:nvPr>
        </p:nvSpPr>
        <p:spPr bwMode="auto">
          <a:xfrm>
            <a:off x="3893766" y="2114090"/>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26" name="Rectangle 25"/>
          <p:cNvSpPr/>
          <p:nvPr>
            <p:custDataLst>
              <p:tags r:id="rId4"/>
            </p:custDataLst>
          </p:nvPr>
        </p:nvSpPr>
        <p:spPr bwMode="auto">
          <a:xfrm>
            <a:off x="4168086"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29" name="Rectangle 28"/>
          <p:cNvSpPr/>
          <p:nvPr>
            <p:custDataLst>
              <p:tags r:id="rId5"/>
            </p:custDataLst>
          </p:nvPr>
        </p:nvSpPr>
        <p:spPr bwMode="auto">
          <a:xfrm>
            <a:off x="3893766" y="3971082"/>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Worker Role</a:t>
            </a:r>
          </a:p>
        </p:txBody>
      </p:sp>
      <p:sp>
        <p:nvSpPr>
          <p:cNvPr id="30" name="Rectangle 29"/>
          <p:cNvSpPr/>
          <p:nvPr>
            <p:custDataLst>
              <p:tags r:id="rId6"/>
            </p:custDataLst>
          </p:nvPr>
        </p:nvSpPr>
        <p:spPr bwMode="auto">
          <a:xfrm>
            <a:off x="6389918"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31" name="Rectangle 30"/>
          <p:cNvSpPr/>
          <p:nvPr>
            <p:custDataLst>
              <p:tags r:id="rId7"/>
            </p:custDataLst>
          </p:nvPr>
        </p:nvSpPr>
        <p:spPr bwMode="auto">
          <a:xfrm>
            <a:off x="6572798" y="2139684"/>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32" name="Rectangle 31"/>
          <p:cNvSpPr/>
          <p:nvPr>
            <p:custDataLst>
              <p:tags r:id="rId8"/>
            </p:custDataLst>
          </p:nvPr>
        </p:nvSpPr>
        <p:spPr bwMode="auto">
          <a:xfrm>
            <a:off x="6847118"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33" name="Rectangle 32"/>
          <p:cNvSpPr/>
          <p:nvPr>
            <p:custDataLst>
              <p:tags r:id="rId9"/>
            </p:custDataLst>
          </p:nvPr>
        </p:nvSpPr>
        <p:spPr bwMode="auto">
          <a:xfrm>
            <a:off x="6572798" y="3996676"/>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solidFill>
              </a:rPr>
              <a:t>Worker </a:t>
            </a:r>
            <a:r>
              <a:rPr lang="en-US" sz="2000" dirty="0">
                <a:ln>
                  <a:solidFill>
                    <a:schemeClr val="bg1">
                      <a:alpha val="0"/>
                    </a:schemeClr>
                  </a:solidFill>
                </a:ln>
                <a:solidFill>
                  <a:schemeClr val="bg1"/>
                </a:solidFill>
              </a:rPr>
              <a:t>Role</a:t>
            </a:r>
          </a:p>
        </p:txBody>
      </p:sp>
      <p:sp>
        <p:nvSpPr>
          <p:cNvPr id="34" name="Rectangle 33"/>
          <p:cNvSpPr/>
          <p:nvPr>
            <p:custDataLst>
              <p:tags r:id="rId10"/>
            </p:custDataLst>
          </p:nvPr>
        </p:nvSpPr>
        <p:spPr bwMode="auto">
          <a:xfrm>
            <a:off x="3169882" y="2516796"/>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35" name="Rectangle 34"/>
          <p:cNvSpPr/>
          <p:nvPr>
            <p:custDataLst>
              <p:tags r:id="rId11"/>
            </p:custDataLst>
          </p:nvPr>
        </p:nvSpPr>
        <p:spPr bwMode="auto">
          <a:xfrm>
            <a:off x="4168086"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36" name="Rectangle 35"/>
          <p:cNvSpPr/>
          <p:nvPr>
            <p:custDataLst>
              <p:tags r:id="rId12"/>
            </p:custDataLst>
          </p:nvPr>
        </p:nvSpPr>
        <p:spPr bwMode="auto">
          <a:xfrm>
            <a:off x="6847118"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37" name="Rectangle 36"/>
          <p:cNvSpPr/>
          <p:nvPr>
            <p:custDataLst>
              <p:tags r:id="rId13"/>
            </p:custDataLst>
          </p:nvPr>
        </p:nvSpPr>
        <p:spPr bwMode="auto">
          <a:xfrm>
            <a:off x="3169882" y="3171160"/>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38" name="Rectangle 37"/>
          <p:cNvSpPr/>
          <p:nvPr>
            <p:custDataLst>
              <p:tags r:id="rId14"/>
            </p:custDataLst>
          </p:nvPr>
        </p:nvSpPr>
        <p:spPr bwMode="auto">
          <a:xfrm>
            <a:off x="4168086"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39" name="Rectangle 38"/>
          <p:cNvSpPr/>
          <p:nvPr>
            <p:custDataLst>
              <p:tags r:id="rId15"/>
            </p:custDataLst>
          </p:nvPr>
        </p:nvSpPr>
        <p:spPr bwMode="auto">
          <a:xfrm>
            <a:off x="6847118"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40" name="Rectangle 39"/>
          <p:cNvSpPr/>
          <p:nvPr>
            <p:custDataLst>
              <p:tags r:id="rId16"/>
            </p:custDataLst>
          </p:nvPr>
        </p:nvSpPr>
        <p:spPr bwMode="auto">
          <a:xfrm>
            <a:off x="3169882" y="4331545"/>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41" name="Rectangle 40"/>
          <p:cNvSpPr/>
          <p:nvPr>
            <p:custDataLst>
              <p:tags r:id="rId17"/>
            </p:custDataLst>
          </p:nvPr>
        </p:nvSpPr>
        <p:spPr bwMode="auto">
          <a:xfrm>
            <a:off x="4168086"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42" name="Rectangle 41"/>
          <p:cNvSpPr/>
          <p:nvPr>
            <p:custDataLst>
              <p:tags r:id="rId18"/>
            </p:custDataLst>
          </p:nvPr>
        </p:nvSpPr>
        <p:spPr bwMode="auto">
          <a:xfrm>
            <a:off x="6847118"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44" name="Rectangle 43"/>
          <p:cNvSpPr/>
          <p:nvPr>
            <p:custDataLst>
              <p:tags r:id="rId19"/>
            </p:custDataLst>
          </p:nvPr>
        </p:nvSpPr>
        <p:spPr bwMode="auto">
          <a:xfrm>
            <a:off x="3169882" y="4985909"/>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45" name="Rectangle 44"/>
          <p:cNvSpPr/>
          <p:nvPr/>
        </p:nvSpPr>
        <p:spPr bwMode="auto">
          <a:xfrm>
            <a:off x="519113" y="2715768"/>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46" name="Rectangle 45"/>
          <p:cNvSpPr/>
          <p:nvPr/>
        </p:nvSpPr>
        <p:spPr bwMode="auto">
          <a:xfrm>
            <a:off x="835792" y="3547872"/>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Tree>
    <p:extLst>
      <p:ext uri="{BB962C8B-B14F-4D97-AF65-F5344CB8AC3E}">
        <p14:creationId xmlns:p14="http://schemas.microsoft.com/office/powerpoint/2010/main" val="2721666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0" nodeType="clickEffect">
                                  <p:stCondLst>
                                    <p:cond delay="0"/>
                                  </p:stCondLst>
                                  <p:childTnLst>
                                    <p:set>
                                      <p:cBhvr rctx="PPT">
                                        <p:cTn id="14" dur="indefinite"/>
                                        <p:tgtEl>
                                          <p:spTgt spid="26"/>
                                        </p:tgtEl>
                                        <p:attrNameLst>
                                          <p:attrName>style.opacity</p:attrName>
                                        </p:attrNameLst>
                                      </p:cBhvr>
                                      <p:to>
                                        <p:strVal val="0.5"/>
                                      </p:to>
                                    </p:set>
                                    <p:animEffect filter="image" prLst="opacity: 0.5">
                                      <p:cBhvr rctx="IE">
                                        <p:cTn id="15" dur="indefinite"/>
                                        <p:tgtEl>
                                          <p:spTgt spid="26"/>
                                        </p:tgtEl>
                                      </p:cBhvr>
                                    </p:animEffect>
                                  </p:childTnLst>
                                </p:cTn>
                              </p:par>
                              <p:par>
                                <p:cTn id="16" presetID="9" presetClass="emph" presetSubtype="0" grpId="0" nodeType="withEffect">
                                  <p:stCondLst>
                                    <p:cond delay="0"/>
                                  </p:stCondLst>
                                  <p:childTnLst>
                                    <p:set>
                                      <p:cBhvr rctx="PPT">
                                        <p:cTn id="17" dur="indefinite"/>
                                        <p:tgtEl>
                                          <p:spTgt spid="32"/>
                                        </p:tgtEl>
                                        <p:attrNameLst>
                                          <p:attrName>style.opacity</p:attrName>
                                        </p:attrNameLst>
                                      </p:cBhvr>
                                      <p:to>
                                        <p:strVal val="0.5"/>
                                      </p:to>
                                    </p:set>
                                    <p:animEffect filter="image" prLst="opacity: 0.5">
                                      <p:cBhvr rctx="IE">
                                        <p:cTn id="18" dur="indefinite"/>
                                        <p:tgtEl>
                                          <p:spTgt spid="32"/>
                                        </p:tgtEl>
                                      </p:cBhvr>
                                    </p:animEffect>
                                  </p:childTnLst>
                                </p:cTn>
                              </p:par>
                              <p:par>
                                <p:cTn id="19" presetID="9" presetClass="emph" presetSubtype="0" grpId="0" nodeType="withEffect">
                                  <p:stCondLst>
                                    <p:cond delay="0"/>
                                  </p:stCondLst>
                                  <p:childTnLst>
                                    <p:set>
                                      <p:cBhvr rctx="PPT">
                                        <p:cTn id="20" dur="indefinite"/>
                                        <p:tgtEl>
                                          <p:spTgt spid="38"/>
                                        </p:tgtEl>
                                        <p:attrNameLst>
                                          <p:attrName>style.opacity</p:attrName>
                                        </p:attrNameLst>
                                      </p:cBhvr>
                                      <p:to>
                                        <p:strVal val="0.5"/>
                                      </p:to>
                                    </p:set>
                                    <p:animEffect filter="image" prLst="opacity: 0.5">
                                      <p:cBhvr rctx="IE">
                                        <p:cTn id="21" dur="indefinite"/>
                                        <p:tgtEl>
                                          <p:spTgt spid="38"/>
                                        </p:tgtEl>
                                      </p:cBhvr>
                                    </p:animEffect>
                                  </p:childTnLst>
                                </p:cTn>
                              </p:par>
                              <p:par>
                                <p:cTn id="22" presetID="9" presetClass="emph" presetSubtype="0" grpId="0" nodeType="withEffect">
                                  <p:stCondLst>
                                    <p:cond delay="0"/>
                                  </p:stCondLst>
                                  <p:childTnLst>
                                    <p:set>
                                      <p:cBhvr rctx="PPT">
                                        <p:cTn id="23" dur="indefinite"/>
                                        <p:tgtEl>
                                          <p:spTgt spid="39"/>
                                        </p:tgtEl>
                                        <p:attrNameLst>
                                          <p:attrName>style.opacity</p:attrName>
                                        </p:attrNameLst>
                                      </p:cBhvr>
                                      <p:to>
                                        <p:strVal val="0.5"/>
                                      </p:to>
                                    </p:set>
                                    <p:animEffect filter="image" prLst="opacity: 0.5">
                                      <p:cBhvr rctx="IE">
                                        <p:cTn id="24" dur="indefinite"/>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1" nodeType="clickEffect">
                                  <p:stCondLst>
                                    <p:cond delay="0"/>
                                  </p:stCondLst>
                                  <p:childTnLst>
                                    <p:set>
                                      <p:cBhvr rctx="PPT">
                                        <p:cTn id="28" dur="indefinite"/>
                                        <p:tgtEl>
                                          <p:spTgt spid="26"/>
                                        </p:tgtEl>
                                        <p:attrNameLst>
                                          <p:attrName>style.opacity</p:attrName>
                                        </p:attrNameLst>
                                      </p:cBhvr>
                                      <p:to>
                                        <p:strVal val="1"/>
                                      </p:to>
                                    </p:set>
                                    <p:animEffect filter="image" prLst="opacity: 1">
                                      <p:cBhvr rctx="IE">
                                        <p:cTn id="29" dur="indefinite"/>
                                        <p:tgtEl>
                                          <p:spTgt spid="26"/>
                                        </p:tgtEl>
                                      </p:cBhvr>
                                    </p:animEffect>
                                  </p:childTnLst>
                                </p:cTn>
                              </p:par>
                              <p:par>
                                <p:cTn id="30" presetID="9" presetClass="emph" presetSubtype="0" grpId="1" nodeType="withEffect">
                                  <p:stCondLst>
                                    <p:cond delay="0"/>
                                  </p:stCondLst>
                                  <p:childTnLst>
                                    <p:set>
                                      <p:cBhvr rctx="PPT">
                                        <p:cTn id="31" dur="indefinite"/>
                                        <p:tgtEl>
                                          <p:spTgt spid="32"/>
                                        </p:tgtEl>
                                        <p:attrNameLst>
                                          <p:attrName>style.opacity</p:attrName>
                                        </p:attrNameLst>
                                      </p:cBhvr>
                                      <p:to>
                                        <p:strVal val="1"/>
                                      </p:to>
                                    </p:set>
                                    <p:animEffect filter="image" prLst="opacity: 1">
                                      <p:cBhvr rctx="IE">
                                        <p:cTn id="32" dur="indefinite"/>
                                        <p:tgtEl>
                                          <p:spTgt spid="32"/>
                                        </p:tgtEl>
                                      </p:cBhvr>
                                    </p:animEffect>
                                  </p:childTnLst>
                                </p:cTn>
                              </p:par>
                              <p:par>
                                <p:cTn id="33" presetID="9" presetClass="emph" presetSubtype="0" grpId="1" nodeType="withEffect">
                                  <p:stCondLst>
                                    <p:cond delay="0"/>
                                  </p:stCondLst>
                                  <p:childTnLst>
                                    <p:set>
                                      <p:cBhvr rctx="PPT">
                                        <p:cTn id="34" dur="indefinite"/>
                                        <p:tgtEl>
                                          <p:spTgt spid="38"/>
                                        </p:tgtEl>
                                        <p:attrNameLst>
                                          <p:attrName>style.opacity</p:attrName>
                                        </p:attrNameLst>
                                      </p:cBhvr>
                                      <p:to>
                                        <p:strVal val="1"/>
                                      </p:to>
                                    </p:set>
                                    <p:animEffect filter="image" prLst="opacity: 1">
                                      <p:cBhvr rctx="IE">
                                        <p:cTn id="35" dur="indefinite"/>
                                        <p:tgtEl>
                                          <p:spTgt spid="38"/>
                                        </p:tgtEl>
                                      </p:cBhvr>
                                    </p:animEffect>
                                  </p:childTnLst>
                                </p:cTn>
                              </p:par>
                              <p:par>
                                <p:cTn id="36" presetID="9" presetClass="emph" presetSubtype="0" grpId="1" nodeType="withEffect">
                                  <p:stCondLst>
                                    <p:cond delay="0"/>
                                  </p:stCondLst>
                                  <p:childTnLst>
                                    <p:set>
                                      <p:cBhvr rctx="PPT">
                                        <p:cTn id="37" dur="indefinite"/>
                                        <p:tgtEl>
                                          <p:spTgt spid="39"/>
                                        </p:tgtEl>
                                        <p:attrNameLst>
                                          <p:attrName>style.opacity</p:attrName>
                                        </p:attrNameLst>
                                      </p:cBhvr>
                                      <p:to>
                                        <p:strVal val="1"/>
                                      </p:to>
                                    </p:set>
                                    <p:animEffect filter="image" prLst="opacity: 1">
                                      <p:cBhvr rctx="IE">
                                        <p:cTn id="38" dur="indefinite"/>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34"/>
                                        </p:tgtEl>
                                      </p:cBhvr>
                                    </p:animEffect>
                                    <p:set>
                                      <p:cBhvr>
                                        <p:cTn id="43" dur="1" fill="hold">
                                          <p:stCondLst>
                                            <p:cond delay="499"/>
                                          </p:stCondLst>
                                        </p:cTn>
                                        <p:tgtEl>
                                          <p:spTgt spid="3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40"/>
                                        </p:tgtEl>
                                      </p:cBhvr>
                                    </p:animEffect>
                                    <p:set>
                                      <p:cBhvr>
                                        <p:cTn id="46" dur="1" fill="hold">
                                          <p:stCondLst>
                                            <p:cond delay="499"/>
                                          </p:stCondLst>
                                        </p:cTn>
                                        <p:tgtEl>
                                          <p:spTgt spid="4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mph" presetSubtype="0" grpId="0" nodeType="clickEffect">
                                  <p:stCondLst>
                                    <p:cond delay="0"/>
                                  </p:stCondLst>
                                  <p:childTnLst>
                                    <p:set>
                                      <p:cBhvr rctx="PPT">
                                        <p:cTn id="58" dur="indefinite"/>
                                        <p:tgtEl>
                                          <p:spTgt spid="35"/>
                                        </p:tgtEl>
                                        <p:attrNameLst>
                                          <p:attrName>style.opacity</p:attrName>
                                        </p:attrNameLst>
                                      </p:cBhvr>
                                      <p:to>
                                        <p:strVal val="0.5"/>
                                      </p:to>
                                    </p:set>
                                    <p:animEffect filter="image" prLst="opacity: 0.5">
                                      <p:cBhvr rctx="IE">
                                        <p:cTn id="59" dur="indefinite"/>
                                        <p:tgtEl>
                                          <p:spTgt spid="35"/>
                                        </p:tgtEl>
                                      </p:cBhvr>
                                    </p:animEffect>
                                  </p:childTnLst>
                                </p:cTn>
                              </p:par>
                              <p:par>
                                <p:cTn id="60" presetID="9" presetClass="emph" presetSubtype="0" grpId="0" nodeType="withEffect">
                                  <p:stCondLst>
                                    <p:cond delay="0"/>
                                  </p:stCondLst>
                                  <p:childTnLst>
                                    <p:set>
                                      <p:cBhvr rctx="PPT">
                                        <p:cTn id="61" dur="indefinite"/>
                                        <p:tgtEl>
                                          <p:spTgt spid="36"/>
                                        </p:tgtEl>
                                        <p:attrNameLst>
                                          <p:attrName>style.opacity</p:attrName>
                                        </p:attrNameLst>
                                      </p:cBhvr>
                                      <p:to>
                                        <p:strVal val="0.5"/>
                                      </p:to>
                                    </p:set>
                                    <p:animEffect filter="image" prLst="opacity: 0.5">
                                      <p:cBhvr rctx="IE">
                                        <p:cTn id="62" dur="indefinite"/>
                                        <p:tgtEl>
                                          <p:spTgt spid="36"/>
                                        </p:tgtEl>
                                      </p:cBhvr>
                                    </p:animEffect>
                                  </p:childTnLst>
                                </p:cTn>
                              </p:par>
                              <p:par>
                                <p:cTn id="63" presetID="9" presetClass="emph" presetSubtype="0" grpId="0" nodeType="withEffect">
                                  <p:stCondLst>
                                    <p:cond delay="0"/>
                                  </p:stCondLst>
                                  <p:childTnLst>
                                    <p:set>
                                      <p:cBhvr rctx="PPT">
                                        <p:cTn id="64" dur="indefinite"/>
                                        <p:tgtEl>
                                          <p:spTgt spid="41"/>
                                        </p:tgtEl>
                                        <p:attrNameLst>
                                          <p:attrName>style.opacity</p:attrName>
                                        </p:attrNameLst>
                                      </p:cBhvr>
                                      <p:to>
                                        <p:strVal val="0.5"/>
                                      </p:to>
                                    </p:set>
                                    <p:animEffect filter="image" prLst="opacity: 0.5">
                                      <p:cBhvr rctx="IE">
                                        <p:cTn id="65" dur="indefinite"/>
                                        <p:tgtEl>
                                          <p:spTgt spid="41"/>
                                        </p:tgtEl>
                                      </p:cBhvr>
                                    </p:animEffect>
                                  </p:childTnLst>
                                </p:cTn>
                              </p:par>
                              <p:par>
                                <p:cTn id="66" presetID="9" presetClass="emph" presetSubtype="0" grpId="0" nodeType="withEffect">
                                  <p:stCondLst>
                                    <p:cond delay="0"/>
                                  </p:stCondLst>
                                  <p:childTnLst>
                                    <p:set>
                                      <p:cBhvr rctx="PPT">
                                        <p:cTn id="67" dur="indefinite"/>
                                        <p:tgtEl>
                                          <p:spTgt spid="42"/>
                                        </p:tgtEl>
                                        <p:attrNameLst>
                                          <p:attrName>style.opacity</p:attrName>
                                        </p:attrNameLst>
                                      </p:cBhvr>
                                      <p:to>
                                        <p:strVal val="0.5"/>
                                      </p:to>
                                    </p:set>
                                    <p:animEffect filter="image" prLst="opacity: 0.5">
                                      <p:cBhvr rctx="IE">
                                        <p:cTn id="68" dur="indefinite"/>
                                        <p:tgtEl>
                                          <p:spTgt spid="42"/>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mph" presetSubtype="0" grpId="1" nodeType="clickEffect">
                                  <p:stCondLst>
                                    <p:cond delay="0"/>
                                  </p:stCondLst>
                                  <p:childTnLst>
                                    <p:set>
                                      <p:cBhvr rctx="PPT">
                                        <p:cTn id="72" dur="indefinite"/>
                                        <p:tgtEl>
                                          <p:spTgt spid="35"/>
                                        </p:tgtEl>
                                        <p:attrNameLst>
                                          <p:attrName>style.opacity</p:attrName>
                                        </p:attrNameLst>
                                      </p:cBhvr>
                                      <p:to>
                                        <p:strVal val="1"/>
                                      </p:to>
                                    </p:set>
                                    <p:animEffect filter="image" prLst="opacity: 1">
                                      <p:cBhvr rctx="IE">
                                        <p:cTn id="73" dur="indefinite"/>
                                        <p:tgtEl>
                                          <p:spTgt spid="35"/>
                                        </p:tgtEl>
                                      </p:cBhvr>
                                    </p:animEffect>
                                  </p:childTnLst>
                                </p:cTn>
                              </p:par>
                              <p:par>
                                <p:cTn id="74" presetID="9" presetClass="emph" presetSubtype="0" grpId="1" nodeType="withEffect">
                                  <p:stCondLst>
                                    <p:cond delay="0"/>
                                  </p:stCondLst>
                                  <p:childTnLst>
                                    <p:set>
                                      <p:cBhvr rctx="PPT">
                                        <p:cTn id="75" dur="indefinite"/>
                                        <p:tgtEl>
                                          <p:spTgt spid="36"/>
                                        </p:tgtEl>
                                        <p:attrNameLst>
                                          <p:attrName>style.opacity</p:attrName>
                                        </p:attrNameLst>
                                      </p:cBhvr>
                                      <p:to>
                                        <p:strVal val="1"/>
                                      </p:to>
                                    </p:set>
                                    <p:animEffect filter="image" prLst="opacity: 1">
                                      <p:cBhvr rctx="IE">
                                        <p:cTn id="76" dur="indefinite"/>
                                        <p:tgtEl>
                                          <p:spTgt spid="36"/>
                                        </p:tgtEl>
                                      </p:cBhvr>
                                    </p:animEffect>
                                  </p:childTnLst>
                                </p:cTn>
                              </p:par>
                              <p:par>
                                <p:cTn id="77" presetID="9" presetClass="emph" presetSubtype="0" grpId="1" nodeType="withEffect">
                                  <p:stCondLst>
                                    <p:cond delay="0"/>
                                  </p:stCondLst>
                                  <p:childTnLst>
                                    <p:set>
                                      <p:cBhvr rctx="PPT">
                                        <p:cTn id="78" dur="indefinite"/>
                                        <p:tgtEl>
                                          <p:spTgt spid="41"/>
                                        </p:tgtEl>
                                        <p:attrNameLst>
                                          <p:attrName>style.opacity</p:attrName>
                                        </p:attrNameLst>
                                      </p:cBhvr>
                                      <p:to>
                                        <p:strVal val="1"/>
                                      </p:to>
                                    </p:set>
                                    <p:animEffect filter="image" prLst="opacity: 1">
                                      <p:cBhvr rctx="IE">
                                        <p:cTn id="79" dur="indefinite"/>
                                        <p:tgtEl>
                                          <p:spTgt spid="41"/>
                                        </p:tgtEl>
                                      </p:cBhvr>
                                    </p:animEffect>
                                  </p:childTnLst>
                                </p:cTn>
                              </p:par>
                              <p:par>
                                <p:cTn id="80" presetID="9" presetClass="emph" presetSubtype="0" grpId="1" nodeType="withEffect">
                                  <p:stCondLst>
                                    <p:cond delay="0"/>
                                  </p:stCondLst>
                                  <p:childTnLst>
                                    <p:set>
                                      <p:cBhvr rctx="PPT">
                                        <p:cTn id="81" dur="indefinite"/>
                                        <p:tgtEl>
                                          <p:spTgt spid="42"/>
                                        </p:tgtEl>
                                        <p:attrNameLst>
                                          <p:attrName>style.opacity</p:attrName>
                                        </p:attrNameLst>
                                      </p:cBhvr>
                                      <p:to>
                                        <p:strVal val="1"/>
                                      </p:to>
                                    </p:set>
                                    <p:animEffect filter="image" prLst="opacity: 1">
                                      <p:cBhvr rctx="IE">
                                        <p:cTn id="82" dur="indefinite"/>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37"/>
                                        </p:tgtEl>
                                      </p:cBhvr>
                                    </p:animEffect>
                                    <p:set>
                                      <p:cBhvr>
                                        <p:cTn id="87" dur="1" fill="hold">
                                          <p:stCondLst>
                                            <p:cond delay="499"/>
                                          </p:stCondLst>
                                        </p:cTn>
                                        <p:tgtEl>
                                          <p:spTgt spid="37"/>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44"/>
                                        </p:tgtEl>
                                      </p:cBhvr>
                                    </p:animEffect>
                                    <p:set>
                                      <p:cBhvr>
                                        <p:cTn id="90"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32" grpId="0" animBg="1"/>
      <p:bldP spid="32"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4" grpId="0" animBg="1"/>
      <p:bldP spid="4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Place Upgrade Improvements</a:t>
            </a:r>
            <a:endParaRPr lang="en-US" dirty="0"/>
          </a:p>
        </p:txBody>
      </p:sp>
      <p:sp>
        <p:nvSpPr>
          <p:cNvPr id="3" name="Content Placeholder 2"/>
          <p:cNvSpPr>
            <a:spLocks noGrp="1"/>
          </p:cNvSpPr>
          <p:nvPr>
            <p:ph type="body" sz="quarter" idx="10"/>
          </p:nvPr>
        </p:nvSpPr>
        <p:spPr>
          <a:xfrm>
            <a:off x="519112" y="1447799"/>
            <a:ext cx="11149013" cy="3254737"/>
          </a:xfrm>
        </p:spPr>
        <p:txBody>
          <a:bodyPr/>
          <a:lstStyle/>
          <a:p>
            <a:r>
              <a:rPr lang="en-US" dirty="0">
                <a:solidFill>
                  <a:schemeClr val="accent2">
                    <a:alpha val="99000"/>
                  </a:schemeClr>
                </a:solidFill>
              </a:rPr>
              <a:t>With SDK 1.5 Supports a Wider Range of Upgrade Options without the Need to Re-Deploy</a:t>
            </a:r>
          </a:p>
          <a:p>
            <a:pPr marL="0" lvl="2" indent="0">
              <a:buNone/>
            </a:pPr>
            <a:r>
              <a:rPr lang="en-US" dirty="0" smtClean="0"/>
              <a:t>The newly allowed in-place updates are:</a:t>
            </a:r>
          </a:p>
          <a:p>
            <a:pPr marL="0" lvl="2" indent="0">
              <a:buNone/>
            </a:pPr>
            <a:r>
              <a:rPr lang="en-US" dirty="0" smtClean="0"/>
              <a:t>Change the virtual machine size (scale-up or scale-down)</a:t>
            </a:r>
          </a:p>
          <a:p>
            <a:pPr marL="0" lvl="2" indent="0">
              <a:buNone/>
            </a:pPr>
            <a:r>
              <a:rPr lang="en-US" dirty="0" smtClean="0"/>
              <a:t>Increase local storage</a:t>
            </a:r>
          </a:p>
          <a:p>
            <a:pPr marL="0" lvl="2" indent="0">
              <a:buNone/>
            </a:pPr>
            <a:r>
              <a:rPr lang="en-US" dirty="0" smtClean="0"/>
              <a:t>Add or remove roles to a deployment</a:t>
            </a:r>
          </a:p>
          <a:p>
            <a:pPr marL="0" lvl="2" indent="0">
              <a:buNone/>
            </a:pPr>
            <a:r>
              <a:rPr lang="en-US" dirty="0" smtClean="0"/>
              <a:t>Change the number or type of endpoints</a:t>
            </a:r>
            <a:endParaRPr lang="en-US" dirty="0"/>
          </a:p>
        </p:txBody>
      </p:sp>
      <p:sp>
        <p:nvSpPr>
          <p:cNvPr id="6" name="Freeform 24"/>
          <p:cNvSpPr>
            <a:spLocks noEditPoints="1"/>
          </p:cNvSpPr>
          <p:nvPr/>
        </p:nvSpPr>
        <p:spPr bwMode="black">
          <a:xfrm>
            <a:off x="8168906" y="3258479"/>
            <a:ext cx="2212768" cy="256700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812407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Considerations</a:t>
            </a:r>
            <a:endParaRPr lang="en-US" dirty="0"/>
          </a:p>
        </p:txBody>
      </p:sp>
      <p:sp>
        <p:nvSpPr>
          <p:cNvPr id="3" name="Content Placeholder 2"/>
          <p:cNvSpPr>
            <a:spLocks noGrp="1"/>
          </p:cNvSpPr>
          <p:nvPr>
            <p:ph type="body" sz="quarter" idx="10"/>
          </p:nvPr>
        </p:nvSpPr>
        <p:spPr>
          <a:xfrm>
            <a:off x="519112" y="1447799"/>
            <a:ext cx="11149013" cy="4670509"/>
          </a:xfrm>
        </p:spPr>
        <p:txBody>
          <a:bodyPr/>
          <a:lstStyle/>
          <a:p>
            <a:r>
              <a:rPr lang="en-US" dirty="0" smtClean="0">
                <a:solidFill>
                  <a:schemeClr val="accent2">
                    <a:alpha val="99000"/>
                  </a:schemeClr>
                </a:solidFill>
              </a:rPr>
              <a:t>Sometimes you MUST delete a deployment</a:t>
            </a:r>
          </a:p>
          <a:p>
            <a:pPr marL="0" lvl="2" indent="0">
              <a:buNone/>
            </a:pPr>
            <a:r>
              <a:rPr lang="en-US" sz="2000" dirty="0" smtClean="0"/>
              <a:t>Try to minimize by specifying what you might need in advance</a:t>
            </a:r>
          </a:p>
          <a:p>
            <a:pPr marL="0" lvl="2" indent="0">
              <a:buNone/>
            </a:pPr>
            <a:endParaRPr lang="en-US" sz="2000" dirty="0" smtClean="0"/>
          </a:p>
          <a:p>
            <a:r>
              <a:rPr lang="en-US" dirty="0" smtClean="0">
                <a:solidFill>
                  <a:schemeClr val="accent2">
                    <a:alpha val="99000"/>
                  </a:schemeClr>
                </a:solidFill>
              </a:rPr>
              <a:t>Deleting a deployment loses the VIP address</a:t>
            </a:r>
          </a:p>
          <a:p>
            <a:pPr marL="0" lvl="2" indent="0">
              <a:spcAft>
                <a:spcPts val="600"/>
              </a:spcAft>
              <a:buNone/>
            </a:pPr>
            <a:r>
              <a:rPr lang="en-US" sz="2000" dirty="0" smtClean="0"/>
              <a:t>Might matter if you are whitelisting</a:t>
            </a:r>
          </a:p>
          <a:p>
            <a:pPr marL="0" lvl="2" indent="0">
              <a:buNone/>
            </a:pPr>
            <a:r>
              <a:rPr lang="en-US" sz="2000" dirty="0" smtClean="0"/>
              <a:t>Or… if you use A records</a:t>
            </a:r>
          </a:p>
          <a:p>
            <a:pPr marL="0" lvl="2" indent="0">
              <a:buNone/>
            </a:pPr>
            <a:endParaRPr lang="en-US" sz="2000" dirty="0" smtClean="0"/>
          </a:p>
          <a:p>
            <a:r>
              <a:rPr lang="en-US" dirty="0" smtClean="0">
                <a:solidFill>
                  <a:schemeClr val="accent2">
                    <a:alpha val="99000"/>
                  </a:schemeClr>
                </a:solidFill>
              </a:rPr>
              <a:t>Use DNS as another layer of abstraction if you must delete</a:t>
            </a:r>
          </a:p>
          <a:p>
            <a:pPr marL="0" lvl="2" indent="0">
              <a:buNone/>
            </a:pPr>
            <a:r>
              <a:rPr lang="en-US" sz="2000" dirty="0" smtClean="0"/>
              <a:t>Use another hosted service, update DNS, wait…</a:t>
            </a:r>
            <a:endParaRPr lang="en-US" sz="2000" dirty="0"/>
          </a:p>
        </p:txBody>
      </p:sp>
    </p:spTree>
    <p:extLst>
      <p:ext uri="{BB962C8B-B14F-4D97-AF65-F5344CB8AC3E}">
        <p14:creationId xmlns:p14="http://schemas.microsoft.com/office/powerpoint/2010/main" val="32602835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Considerations</a:t>
            </a:r>
            <a:endParaRPr lang="en-US" dirty="0"/>
          </a:p>
        </p:txBody>
      </p:sp>
      <p:sp>
        <p:nvSpPr>
          <p:cNvPr id="3" name="Content Placeholder 2"/>
          <p:cNvSpPr>
            <a:spLocks noGrp="1"/>
          </p:cNvSpPr>
          <p:nvPr>
            <p:ph type="body" sz="quarter" idx="10"/>
          </p:nvPr>
        </p:nvSpPr>
        <p:spPr>
          <a:xfrm>
            <a:off x="519112" y="1447799"/>
            <a:ext cx="11149013" cy="3670236"/>
          </a:xfrm>
        </p:spPr>
        <p:txBody>
          <a:bodyPr/>
          <a:lstStyle/>
          <a:p>
            <a:r>
              <a:rPr lang="en-US" dirty="0" smtClean="0">
                <a:solidFill>
                  <a:schemeClr val="accent2">
                    <a:alpha val="99000"/>
                  </a:schemeClr>
                </a:solidFill>
              </a:rPr>
              <a:t>Co-Admin Capability</a:t>
            </a:r>
          </a:p>
          <a:p>
            <a:r>
              <a:rPr lang="en-US" dirty="0" smtClean="0">
                <a:solidFill>
                  <a:schemeClr val="accent2">
                    <a:alpha val="99000"/>
                  </a:schemeClr>
                </a:solidFill>
              </a:rPr>
              <a:t>Up to 5 Management API Certificates</a:t>
            </a:r>
          </a:p>
          <a:p>
            <a:r>
              <a:rPr lang="en-US" dirty="0" smtClean="0">
                <a:solidFill>
                  <a:schemeClr val="accent2">
                    <a:alpha val="99000"/>
                  </a:schemeClr>
                </a:solidFill>
              </a:rPr>
              <a:t>Admins are admins at Subscription Level </a:t>
            </a:r>
            <a:br>
              <a:rPr lang="en-US" dirty="0" smtClean="0">
                <a:solidFill>
                  <a:schemeClr val="accent2">
                    <a:alpha val="99000"/>
                  </a:schemeClr>
                </a:solidFill>
              </a:rPr>
            </a:br>
            <a:r>
              <a:rPr lang="en-US" dirty="0" smtClean="0">
                <a:solidFill>
                  <a:schemeClr val="accent2">
                    <a:alpha val="99000"/>
                  </a:schemeClr>
                </a:solidFill>
              </a:rPr>
              <a:t>(not hosted service)</a:t>
            </a:r>
          </a:p>
          <a:p>
            <a:r>
              <a:rPr lang="en-US" dirty="0" smtClean="0">
                <a:solidFill>
                  <a:schemeClr val="accent2">
                    <a:alpha val="99000"/>
                  </a:schemeClr>
                </a:solidFill>
              </a:rPr>
              <a:t>Production should be in separate subscription </a:t>
            </a:r>
            <a:br>
              <a:rPr lang="en-US" dirty="0" smtClean="0">
                <a:solidFill>
                  <a:schemeClr val="accent2">
                    <a:alpha val="99000"/>
                  </a:schemeClr>
                </a:solidFill>
              </a:rPr>
            </a:br>
            <a:r>
              <a:rPr lang="en-US" dirty="0" smtClean="0">
                <a:solidFill>
                  <a:schemeClr val="accent2">
                    <a:alpha val="99000"/>
                  </a:schemeClr>
                </a:solidFill>
              </a:rPr>
              <a:t>to avoid </a:t>
            </a:r>
            <a:r>
              <a:rPr lang="en-US" dirty="0" smtClean="0">
                <a:solidFill>
                  <a:schemeClr val="accent2">
                    <a:alpha val="99000"/>
                  </a:schemeClr>
                </a:solidFill>
              </a:rPr>
              <a:t>mistakes</a:t>
            </a:r>
            <a:endParaRPr lang="en-US" dirty="0">
              <a:solidFill>
                <a:schemeClr val="accent2">
                  <a:alpha val="99000"/>
                </a:schemeClr>
              </a:solidFill>
            </a:endParaRPr>
          </a:p>
        </p:txBody>
      </p:sp>
    </p:spTree>
    <p:extLst>
      <p:ext uri="{BB962C8B-B14F-4D97-AF65-F5344CB8AC3E}">
        <p14:creationId xmlns:p14="http://schemas.microsoft.com/office/powerpoint/2010/main" val="14623309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1499591" y="4056084"/>
            <a:ext cx="1276549" cy="7293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n>
                  <a:solidFill>
                    <a:schemeClr val="bg1">
                      <a:alpha val="0"/>
                    </a:schemeClr>
                  </a:solidFill>
                </a:ln>
                <a:solidFill>
                  <a:srgbClr val="595959">
                    <a:alpha val="99000"/>
                  </a:srgbClr>
                </a:solidFill>
              </a:rPr>
              <a:t>Windows </a:t>
            </a:r>
            <a:br>
              <a:rPr lang="en-US" sz="1400" dirty="0" smtClean="0">
                <a:ln>
                  <a:solidFill>
                    <a:schemeClr val="bg1">
                      <a:alpha val="0"/>
                    </a:schemeClr>
                  </a:solidFill>
                </a:ln>
                <a:solidFill>
                  <a:srgbClr val="595959">
                    <a:alpha val="99000"/>
                  </a:srgbClr>
                </a:solidFill>
              </a:rPr>
            </a:br>
            <a:r>
              <a:rPr lang="en-US" sz="1400" dirty="0" smtClean="0">
                <a:ln>
                  <a:solidFill>
                    <a:schemeClr val="bg1">
                      <a:alpha val="0"/>
                    </a:schemeClr>
                  </a:solidFill>
                </a:ln>
                <a:solidFill>
                  <a:srgbClr val="595959">
                    <a:alpha val="99000"/>
                  </a:srgbClr>
                </a:solidFill>
              </a:rPr>
              <a:t>Live ID</a:t>
            </a:r>
            <a:endParaRPr lang="en-US" sz="1400" dirty="0">
              <a:ln>
                <a:solidFill>
                  <a:schemeClr val="bg1">
                    <a:alpha val="0"/>
                  </a:schemeClr>
                </a:solidFill>
              </a:ln>
              <a:solidFill>
                <a:srgbClr val="595959">
                  <a:alpha val="99000"/>
                </a:srgbClr>
              </a:solidFill>
            </a:endParaRPr>
          </a:p>
        </p:txBody>
      </p:sp>
      <p:sp>
        <p:nvSpPr>
          <p:cNvPr id="37" name="Freeform 6"/>
          <p:cNvSpPr>
            <a:spLocks/>
          </p:cNvSpPr>
          <p:nvPr/>
        </p:nvSpPr>
        <p:spPr bwMode="auto">
          <a:xfrm>
            <a:off x="2819219" y="549321"/>
            <a:ext cx="6716667" cy="450181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2" name="Title 1"/>
          <p:cNvSpPr>
            <a:spLocks noGrp="1"/>
          </p:cNvSpPr>
          <p:nvPr>
            <p:ph type="title"/>
          </p:nvPr>
        </p:nvSpPr>
        <p:spPr>
          <a:xfrm>
            <a:off x="519112" y="228600"/>
            <a:ext cx="11149013" cy="664797"/>
          </a:xfrm>
        </p:spPr>
        <p:txBody>
          <a:bodyPr/>
          <a:lstStyle/>
          <a:p>
            <a:r>
              <a:rPr lang="en-US" sz="4800" dirty="0"/>
              <a:t>Managing Services</a:t>
            </a:r>
          </a:p>
        </p:txBody>
      </p:sp>
      <p:sp>
        <p:nvSpPr>
          <p:cNvPr id="39" name="Left-Right Arrow 112"/>
          <p:cNvSpPr/>
          <p:nvPr/>
        </p:nvSpPr>
        <p:spPr bwMode="auto">
          <a:xfrm>
            <a:off x="5248225" y="4422761"/>
            <a:ext cx="566549" cy="843888"/>
          </a:xfrm>
          <a:prstGeom prst="upArrow">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nvGrpSpPr>
          <p:cNvPr id="3" name="Group 2"/>
          <p:cNvGrpSpPr/>
          <p:nvPr/>
        </p:nvGrpSpPr>
        <p:grpSpPr>
          <a:xfrm>
            <a:off x="3825423" y="2220686"/>
            <a:ext cx="2542722" cy="1232714"/>
            <a:chOff x="2841341" y="2085884"/>
            <a:chExt cx="3526948" cy="1525996"/>
          </a:xfrm>
        </p:grpSpPr>
        <p:sp>
          <p:nvSpPr>
            <p:cNvPr id="15" name="Rectangle 14"/>
            <p:cNvSpPr/>
            <p:nvPr/>
          </p:nvSpPr>
          <p:spPr>
            <a:xfrm>
              <a:off x="2841341" y="2085884"/>
              <a:ext cx="3526948" cy="1525996"/>
            </a:xfrm>
            <a:prstGeom prst="rect">
              <a:avLst/>
            </a:prstGeom>
            <a:noFill/>
            <a:ln w="9525">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8" name="Rectangle 17"/>
            <p:cNvSpPr/>
            <p:nvPr/>
          </p:nvSpPr>
          <p:spPr>
            <a:xfrm>
              <a:off x="3009602" y="2190643"/>
              <a:ext cx="3207693" cy="6229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alpha val="0"/>
                      </a:schemeClr>
                    </a:solidFill>
                  </a:ln>
                </a:rPr>
                <a:t>Management API</a:t>
              </a:r>
            </a:p>
          </p:txBody>
        </p:sp>
        <p:sp>
          <p:nvSpPr>
            <p:cNvPr id="42" name="Rectangle 41"/>
            <p:cNvSpPr/>
            <p:nvPr/>
          </p:nvSpPr>
          <p:spPr>
            <a:xfrm>
              <a:off x="3009603" y="2948321"/>
              <a:ext cx="1505518" cy="562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alpha val="0"/>
                      </a:schemeClr>
                    </a:solidFill>
                  </a:ln>
                </a:rPr>
                <a:t>Portal</a:t>
              </a:r>
            </a:p>
          </p:txBody>
        </p:sp>
        <p:sp>
          <p:nvSpPr>
            <p:cNvPr id="43" name="Rectangle 42"/>
            <p:cNvSpPr/>
            <p:nvPr/>
          </p:nvSpPr>
          <p:spPr>
            <a:xfrm>
              <a:off x="4711776" y="2948321"/>
              <a:ext cx="1505518" cy="562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alpha val="0"/>
                      </a:schemeClr>
                    </a:solidFill>
                  </a:ln>
                </a:rPr>
                <a:t>REST API</a:t>
              </a:r>
            </a:p>
          </p:txBody>
        </p:sp>
      </p:grpSp>
      <p:pic>
        <p:nvPicPr>
          <p:cNvPr id="47"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813329" y="3704341"/>
            <a:ext cx="846002" cy="822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5" descr="D:\Clipart\DVD_ART36\Artwork_Imagery\Icons - Illustrations\_ WINDOWS LIVE ICONS\Windows Live Passport ID identity Icon.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44303" y="4028755"/>
            <a:ext cx="332525" cy="349151"/>
          </a:xfrm>
          <a:prstGeom prst="rect">
            <a:avLst/>
          </a:prstGeom>
          <a:noFill/>
          <a:ln>
            <a:noFill/>
          </a:ln>
          <a:extLst/>
        </p:spPr>
      </p:pic>
      <p:grpSp>
        <p:nvGrpSpPr>
          <p:cNvPr id="11" name="Group 10"/>
          <p:cNvGrpSpPr/>
          <p:nvPr/>
        </p:nvGrpSpPr>
        <p:grpSpPr>
          <a:xfrm>
            <a:off x="3605667" y="5185910"/>
            <a:ext cx="1436688" cy="944562"/>
            <a:chOff x="8047038" y="4783138"/>
            <a:chExt cx="1436688" cy="944562"/>
          </a:xfrm>
        </p:grpSpPr>
        <p:sp>
          <p:nvSpPr>
            <p:cNvPr id="5" name="Freeform 6"/>
            <p:cNvSpPr>
              <a:spLocks/>
            </p:cNvSpPr>
            <p:nvPr/>
          </p:nvSpPr>
          <p:spPr bwMode="auto">
            <a:xfrm>
              <a:off x="8047038" y="512603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8675688" y="512603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p:cNvSpPr>
            <p:nvPr/>
          </p:nvSpPr>
          <p:spPr bwMode="auto">
            <a:xfrm>
              <a:off x="8229601" y="514667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Oval 9"/>
            <p:cNvSpPr>
              <a:spLocks noChangeArrowheads="1"/>
            </p:cNvSpPr>
            <p:nvPr/>
          </p:nvSpPr>
          <p:spPr bwMode="auto">
            <a:xfrm>
              <a:off x="8323263" y="4819650"/>
              <a:ext cx="352425" cy="350837"/>
            </a:xfrm>
            <a:prstGeom prst="ellipse">
              <a:avLst/>
            </a:pr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noEditPoints="1"/>
            </p:cNvSpPr>
            <p:nvPr/>
          </p:nvSpPr>
          <p:spPr bwMode="auto">
            <a:xfrm>
              <a:off x="8799513" y="4783138"/>
              <a:ext cx="684213" cy="592137"/>
            </a:xfrm>
            <a:custGeom>
              <a:avLst/>
              <a:gdLst>
                <a:gd name="T0" fmla="*/ 1840 w 2415"/>
                <a:gd name="T1" fmla="*/ 0 h 2094"/>
                <a:gd name="T2" fmla="*/ 348 w 2415"/>
                <a:gd name="T3" fmla="*/ 1482 h 2094"/>
                <a:gd name="T4" fmla="*/ 365 w 2415"/>
                <a:gd name="T5" fmla="*/ 1612 h 2094"/>
                <a:gd name="T6" fmla="*/ 492 w 2415"/>
                <a:gd name="T7" fmla="*/ 1682 h 2094"/>
                <a:gd name="T8" fmla="*/ 1001 w 2415"/>
                <a:gd name="T9" fmla="*/ 1739 h 2094"/>
                <a:gd name="T10" fmla="*/ 1036 w 2415"/>
                <a:gd name="T11" fmla="*/ 1756 h 2094"/>
                <a:gd name="T12" fmla="*/ 1032 w 2415"/>
                <a:gd name="T13" fmla="*/ 1845 h 2094"/>
                <a:gd name="T14" fmla="*/ 1002 w 2415"/>
                <a:gd name="T15" fmla="*/ 1859 h 2094"/>
                <a:gd name="T16" fmla="*/ 2411 w 2415"/>
                <a:gd name="T17" fmla="*/ 2038 h 2094"/>
                <a:gd name="T18" fmla="*/ 558 w 2415"/>
                <a:gd name="T19" fmla="*/ 1534 h 2094"/>
                <a:gd name="T20" fmla="*/ 484 w 2415"/>
                <a:gd name="T21" fmla="*/ 1550 h 2094"/>
                <a:gd name="T22" fmla="*/ 430 w 2415"/>
                <a:gd name="T23" fmla="*/ 1482 h 2094"/>
                <a:gd name="T24" fmla="*/ 575 w 2415"/>
                <a:gd name="T25" fmla="*/ 1480 h 2094"/>
                <a:gd name="T26" fmla="*/ 768 w 2415"/>
                <a:gd name="T27" fmla="*/ 1675 h 2094"/>
                <a:gd name="T28" fmla="*/ 604 w 2415"/>
                <a:gd name="T29" fmla="*/ 1678 h 2094"/>
                <a:gd name="T30" fmla="*/ 762 w 2415"/>
                <a:gd name="T31" fmla="*/ 1593 h 2094"/>
                <a:gd name="T32" fmla="*/ 795 w 2415"/>
                <a:gd name="T33" fmla="*/ 1536 h 2094"/>
                <a:gd name="T34" fmla="*/ 654 w 2415"/>
                <a:gd name="T35" fmla="*/ 1489 h 2094"/>
                <a:gd name="T36" fmla="*/ 770 w 2415"/>
                <a:gd name="T37" fmla="*/ 1468 h 2094"/>
                <a:gd name="T38" fmla="*/ 1035 w 2415"/>
                <a:gd name="T39" fmla="*/ 1673 h 2094"/>
                <a:gd name="T40" fmla="*/ 870 w 2415"/>
                <a:gd name="T41" fmla="*/ 1678 h 2094"/>
                <a:gd name="T42" fmla="*/ 1038 w 2415"/>
                <a:gd name="T43" fmla="*/ 1615 h 2094"/>
                <a:gd name="T44" fmla="*/ 882 w 2415"/>
                <a:gd name="T45" fmla="*/ 1536 h 2094"/>
                <a:gd name="T46" fmla="*/ 894 w 2415"/>
                <a:gd name="T47" fmla="*/ 1476 h 2094"/>
                <a:gd name="T48" fmla="*/ 928 w 2415"/>
                <a:gd name="T49" fmla="*/ 1468 h 2094"/>
                <a:gd name="T50" fmla="*/ 231 w 2415"/>
                <a:gd name="T51" fmla="*/ 1302 h 2094"/>
                <a:gd name="T52" fmla="*/ 1880 w 2415"/>
                <a:gd name="T53" fmla="*/ 1540 h 2094"/>
                <a:gd name="T54" fmla="*/ 1723 w 2415"/>
                <a:gd name="T55" fmla="*/ 1525 h 2094"/>
                <a:gd name="T56" fmla="*/ 1818 w 2415"/>
                <a:gd name="T57" fmla="*/ 1467 h 2094"/>
                <a:gd name="T58" fmla="*/ 1121 w 2415"/>
                <a:gd name="T59" fmla="*/ 1536 h 2094"/>
                <a:gd name="T60" fmla="*/ 1137 w 2415"/>
                <a:gd name="T61" fmla="*/ 1470 h 2094"/>
                <a:gd name="T62" fmla="*/ 1272 w 2415"/>
                <a:gd name="T63" fmla="*/ 1534 h 2094"/>
                <a:gd name="T64" fmla="*/ 1144 w 2415"/>
                <a:gd name="T65" fmla="*/ 1547 h 2094"/>
                <a:gd name="T66" fmla="*/ 1126 w 2415"/>
                <a:gd name="T67" fmla="*/ 1657 h 2094"/>
                <a:gd name="T68" fmla="*/ 1300 w 2415"/>
                <a:gd name="T69" fmla="*/ 1672 h 2094"/>
                <a:gd name="T70" fmla="*/ 1274 w 2415"/>
                <a:gd name="T71" fmla="*/ 1687 h 2094"/>
                <a:gd name="T72" fmla="*/ 1147 w 2415"/>
                <a:gd name="T73" fmla="*/ 1683 h 2094"/>
                <a:gd name="T74" fmla="*/ 1193 w 2415"/>
                <a:gd name="T75" fmla="*/ 1859 h 2094"/>
                <a:gd name="T76" fmla="*/ 1139 w 2415"/>
                <a:gd name="T77" fmla="*/ 1824 h 2094"/>
                <a:gd name="T78" fmla="*/ 1143 w 2415"/>
                <a:gd name="T79" fmla="*/ 1749 h 2094"/>
                <a:gd name="T80" fmla="*/ 1166 w 2415"/>
                <a:gd name="T81" fmla="*/ 1739 h 2094"/>
                <a:gd name="T82" fmla="*/ 1284 w 2415"/>
                <a:gd name="T83" fmla="*/ 1739 h 2094"/>
                <a:gd name="T84" fmla="*/ 1328 w 2415"/>
                <a:gd name="T85" fmla="*/ 1790 h 2094"/>
                <a:gd name="T86" fmla="*/ 1472 w 2415"/>
                <a:gd name="T87" fmla="*/ 1481 h 2094"/>
                <a:gd name="T88" fmla="*/ 1607 w 2415"/>
                <a:gd name="T89" fmla="*/ 1473 h 2094"/>
                <a:gd name="T90" fmla="*/ 1630 w 2415"/>
                <a:gd name="T91" fmla="*/ 1545 h 2094"/>
                <a:gd name="T92" fmla="*/ 1505 w 2415"/>
                <a:gd name="T93" fmla="*/ 1541 h 2094"/>
                <a:gd name="T94" fmla="*/ 1525 w 2415"/>
                <a:gd name="T95" fmla="*/ 1596 h 2094"/>
                <a:gd name="T96" fmla="*/ 1712 w 2415"/>
                <a:gd name="T97" fmla="*/ 1672 h 2094"/>
                <a:gd name="T98" fmla="*/ 1686 w 2415"/>
                <a:gd name="T99" fmla="*/ 1687 h 2094"/>
                <a:gd name="T100" fmla="*/ 1790 w 2415"/>
                <a:gd name="T101" fmla="*/ 1847 h 2094"/>
                <a:gd name="T102" fmla="*/ 1649 w 2415"/>
                <a:gd name="T103" fmla="*/ 1857 h 2094"/>
                <a:gd name="T104" fmla="*/ 1603 w 2415"/>
                <a:gd name="T105" fmla="*/ 1737 h 2094"/>
                <a:gd name="T106" fmla="*/ 1763 w 2415"/>
                <a:gd name="T107" fmla="*/ 1765 h 2094"/>
                <a:gd name="T108" fmla="*/ 1770 w 2415"/>
                <a:gd name="T109" fmla="*/ 1604 h 2094"/>
                <a:gd name="T110" fmla="*/ 1975 w 2415"/>
                <a:gd name="T111" fmla="*/ 1676 h 2094"/>
                <a:gd name="T112" fmla="*/ 1814 w 2415"/>
                <a:gd name="T113" fmla="*/ 1675 h 2094"/>
                <a:gd name="T114" fmla="*/ 1891 w 2415"/>
                <a:gd name="T115" fmla="*/ 1824 h 2094"/>
                <a:gd name="T116" fmla="*/ 1979 w 2415"/>
                <a:gd name="T117" fmla="*/ 1736 h 2094"/>
                <a:gd name="T118" fmla="*/ 2089 w 2415"/>
                <a:gd name="T119" fmla="*/ 1829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15" h="2094">
                  <a:moveTo>
                    <a:pt x="2389" y="1883"/>
                  </a:moveTo>
                  <a:cubicBezTo>
                    <a:pt x="2381" y="1875"/>
                    <a:pt x="2375" y="1868"/>
                    <a:pt x="2369" y="1860"/>
                  </a:cubicBezTo>
                  <a:cubicBezTo>
                    <a:pt x="2335" y="1820"/>
                    <a:pt x="2301" y="1780"/>
                    <a:pt x="2267" y="1740"/>
                  </a:cubicBezTo>
                  <a:cubicBezTo>
                    <a:pt x="2191" y="1651"/>
                    <a:pt x="2117" y="1563"/>
                    <a:pt x="2041" y="1475"/>
                  </a:cubicBezTo>
                  <a:cubicBezTo>
                    <a:pt x="2038" y="1471"/>
                    <a:pt x="2034" y="1465"/>
                    <a:pt x="2030" y="1461"/>
                  </a:cubicBezTo>
                  <a:cubicBezTo>
                    <a:pt x="2014" y="1443"/>
                    <a:pt x="1991" y="1432"/>
                    <a:pt x="1968" y="1424"/>
                  </a:cubicBezTo>
                  <a:cubicBezTo>
                    <a:pt x="1944" y="1416"/>
                    <a:pt x="1918" y="1411"/>
                    <a:pt x="1892" y="1410"/>
                  </a:cubicBezTo>
                  <a:cubicBezTo>
                    <a:pt x="1982" y="1386"/>
                    <a:pt x="2049" y="1306"/>
                    <a:pt x="2049" y="1209"/>
                  </a:cubicBezTo>
                  <a:cubicBezTo>
                    <a:pt x="2049" y="208"/>
                    <a:pt x="2049" y="208"/>
                    <a:pt x="2049" y="208"/>
                  </a:cubicBezTo>
                  <a:cubicBezTo>
                    <a:pt x="2049" y="93"/>
                    <a:pt x="1954" y="0"/>
                    <a:pt x="1840" y="0"/>
                  </a:cubicBezTo>
                  <a:cubicBezTo>
                    <a:pt x="209" y="0"/>
                    <a:pt x="209" y="0"/>
                    <a:pt x="209" y="0"/>
                  </a:cubicBezTo>
                  <a:cubicBezTo>
                    <a:pt x="94" y="0"/>
                    <a:pt x="0" y="93"/>
                    <a:pt x="0" y="208"/>
                  </a:cubicBezTo>
                  <a:cubicBezTo>
                    <a:pt x="0" y="1209"/>
                    <a:pt x="0" y="1209"/>
                    <a:pt x="0" y="1209"/>
                  </a:cubicBezTo>
                  <a:cubicBezTo>
                    <a:pt x="0" y="1215"/>
                    <a:pt x="0" y="1220"/>
                    <a:pt x="1" y="1226"/>
                  </a:cubicBezTo>
                  <a:cubicBezTo>
                    <a:pt x="85" y="1281"/>
                    <a:pt x="176" y="1358"/>
                    <a:pt x="263" y="1469"/>
                  </a:cubicBezTo>
                  <a:cubicBezTo>
                    <a:pt x="275" y="1469"/>
                    <a:pt x="287" y="1470"/>
                    <a:pt x="297" y="1470"/>
                  </a:cubicBezTo>
                  <a:cubicBezTo>
                    <a:pt x="310" y="1470"/>
                    <a:pt x="326" y="1467"/>
                    <a:pt x="338" y="1473"/>
                  </a:cubicBezTo>
                  <a:cubicBezTo>
                    <a:pt x="340" y="1474"/>
                    <a:pt x="341" y="1475"/>
                    <a:pt x="342" y="1475"/>
                  </a:cubicBezTo>
                  <a:cubicBezTo>
                    <a:pt x="342" y="1475"/>
                    <a:pt x="342" y="1476"/>
                    <a:pt x="343" y="1476"/>
                  </a:cubicBezTo>
                  <a:cubicBezTo>
                    <a:pt x="345" y="1477"/>
                    <a:pt x="348" y="1480"/>
                    <a:pt x="348" y="1482"/>
                  </a:cubicBezTo>
                  <a:cubicBezTo>
                    <a:pt x="349" y="1484"/>
                    <a:pt x="349" y="1487"/>
                    <a:pt x="347" y="1489"/>
                  </a:cubicBezTo>
                  <a:cubicBezTo>
                    <a:pt x="345" y="1491"/>
                    <a:pt x="345" y="1491"/>
                    <a:pt x="345" y="1491"/>
                  </a:cubicBezTo>
                  <a:cubicBezTo>
                    <a:pt x="343" y="1497"/>
                    <a:pt x="338" y="1506"/>
                    <a:pt x="335" y="1511"/>
                  </a:cubicBezTo>
                  <a:cubicBezTo>
                    <a:pt x="325" y="1528"/>
                    <a:pt x="325" y="1528"/>
                    <a:pt x="325" y="1528"/>
                  </a:cubicBezTo>
                  <a:cubicBezTo>
                    <a:pt x="324" y="1531"/>
                    <a:pt x="321" y="1534"/>
                    <a:pt x="318" y="1537"/>
                  </a:cubicBezTo>
                  <a:cubicBezTo>
                    <a:pt x="316" y="1537"/>
                    <a:pt x="315" y="1538"/>
                    <a:pt x="314" y="1539"/>
                  </a:cubicBezTo>
                  <a:cubicBezTo>
                    <a:pt x="330" y="1563"/>
                    <a:pt x="346" y="1589"/>
                    <a:pt x="362" y="1615"/>
                  </a:cubicBezTo>
                  <a:cubicBezTo>
                    <a:pt x="362" y="1615"/>
                    <a:pt x="363" y="1615"/>
                    <a:pt x="363" y="1615"/>
                  </a:cubicBezTo>
                  <a:cubicBezTo>
                    <a:pt x="363" y="1614"/>
                    <a:pt x="364" y="1613"/>
                    <a:pt x="364" y="1612"/>
                  </a:cubicBezTo>
                  <a:cubicBezTo>
                    <a:pt x="364" y="1612"/>
                    <a:pt x="364" y="1612"/>
                    <a:pt x="365" y="1612"/>
                  </a:cubicBezTo>
                  <a:cubicBezTo>
                    <a:pt x="383" y="1587"/>
                    <a:pt x="425" y="1592"/>
                    <a:pt x="452" y="1592"/>
                  </a:cubicBezTo>
                  <a:cubicBezTo>
                    <a:pt x="459" y="1592"/>
                    <a:pt x="479" y="1590"/>
                    <a:pt x="496" y="1592"/>
                  </a:cubicBezTo>
                  <a:cubicBezTo>
                    <a:pt x="502" y="1592"/>
                    <a:pt x="508" y="1592"/>
                    <a:pt x="512" y="1593"/>
                  </a:cubicBezTo>
                  <a:cubicBezTo>
                    <a:pt x="515" y="1594"/>
                    <a:pt x="518" y="1595"/>
                    <a:pt x="520" y="1596"/>
                  </a:cubicBezTo>
                  <a:cubicBezTo>
                    <a:pt x="526" y="1599"/>
                    <a:pt x="531" y="1605"/>
                    <a:pt x="531" y="1611"/>
                  </a:cubicBezTo>
                  <a:cubicBezTo>
                    <a:pt x="531" y="1612"/>
                    <a:pt x="531" y="1612"/>
                    <a:pt x="531" y="1613"/>
                  </a:cubicBezTo>
                  <a:cubicBezTo>
                    <a:pt x="531" y="1614"/>
                    <a:pt x="531" y="1615"/>
                    <a:pt x="531" y="1616"/>
                  </a:cubicBezTo>
                  <a:cubicBezTo>
                    <a:pt x="513" y="1663"/>
                    <a:pt x="513" y="1663"/>
                    <a:pt x="513" y="1663"/>
                  </a:cubicBezTo>
                  <a:cubicBezTo>
                    <a:pt x="512" y="1667"/>
                    <a:pt x="509" y="1671"/>
                    <a:pt x="506" y="1674"/>
                  </a:cubicBezTo>
                  <a:cubicBezTo>
                    <a:pt x="502" y="1677"/>
                    <a:pt x="497" y="1680"/>
                    <a:pt x="492" y="1682"/>
                  </a:cubicBezTo>
                  <a:cubicBezTo>
                    <a:pt x="492" y="1683"/>
                    <a:pt x="491" y="1683"/>
                    <a:pt x="491" y="1683"/>
                  </a:cubicBezTo>
                  <a:cubicBezTo>
                    <a:pt x="484" y="1686"/>
                    <a:pt x="477" y="1688"/>
                    <a:pt x="469" y="1690"/>
                  </a:cubicBezTo>
                  <a:cubicBezTo>
                    <a:pt x="467" y="1690"/>
                    <a:pt x="467" y="1690"/>
                    <a:pt x="467" y="1690"/>
                  </a:cubicBezTo>
                  <a:cubicBezTo>
                    <a:pt x="465" y="1690"/>
                    <a:pt x="464" y="1690"/>
                    <a:pt x="463" y="1690"/>
                  </a:cubicBezTo>
                  <a:cubicBezTo>
                    <a:pt x="449" y="1691"/>
                    <a:pt x="433" y="1690"/>
                    <a:pt x="418" y="1690"/>
                  </a:cubicBezTo>
                  <a:cubicBezTo>
                    <a:pt x="413" y="1690"/>
                    <a:pt x="409" y="1690"/>
                    <a:pt x="404" y="1690"/>
                  </a:cubicBezTo>
                  <a:cubicBezTo>
                    <a:pt x="412" y="1706"/>
                    <a:pt x="420" y="1723"/>
                    <a:pt x="428" y="1739"/>
                  </a:cubicBezTo>
                  <a:cubicBezTo>
                    <a:pt x="592" y="1739"/>
                    <a:pt x="954" y="1738"/>
                    <a:pt x="971" y="1738"/>
                  </a:cubicBezTo>
                  <a:cubicBezTo>
                    <a:pt x="977" y="1738"/>
                    <a:pt x="985" y="1738"/>
                    <a:pt x="992" y="1738"/>
                  </a:cubicBezTo>
                  <a:cubicBezTo>
                    <a:pt x="995" y="1738"/>
                    <a:pt x="998" y="1738"/>
                    <a:pt x="1001" y="1739"/>
                  </a:cubicBezTo>
                  <a:cubicBezTo>
                    <a:pt x="1002" y="1739"/>
                    <a:pt x="1002" y="1739"/>
                    <a:pt x="1002" y="1739"/>
                  </a:cubicBezTo>
                  <a:cubicBezTo>
                    <a:pt x="1004" y="1739"/>
                    <a:pt x="1007" y="1739"/>
                    <a:pt x="1009" y="1740"/>
                  </a:cubicBezTo>
                  <a:cubicBezTo>
                    <a:pt x="1010" y="1740"/>
                    <a:pt x="1010" y="1740"/>
                    <a:pt x="1010" y="1740"/>
                  </a:cubicBezTo>
                  <a:cubicBezTo>
                    <a:pt x="1013" y="1741"/>
                    <a:pt x="1016" y="1742"/>
                    <a:pt x="1018" y="1743"/>
                  </a:cubicBezTo>
                  <a:cubicBezTo>
                    <a:pt x="1019" y="1743"/>
                    <a:pt x="1019" y="1743"/>
                    <a:pt x="1019" y="1743"/>
                  </a:cubicBezTo>
                  <a:cubicBezTo>
                    <a:pt x="1021" y="1744"/>
                    <a:pt x="1023" y="1745"/>
                    <a:pt x="1025" y="1746"/>
                  </a:cubicBezTo>
                  <a:cubicBezTo>
                    <a:pt x="1025" y="1746"/>
                    <a:pt x="1025" y="1746"/>
                    <a:pt x="1026" y="1746"/>
                  </a:cubicBezTo>
                  <a:cubicBezTo>
                    <a:pt x="1026" y="1747"/>
                    <a:pt x="1026" y="1747"/>
                    <a:pt x="1026" y="1747"/>
                  </a:cubicBezTo>
                  <a:cubicBezTo>
                    <a:pt x="1028" y="1748"/>
                    <a:pt x="1029" y="1749"/>
                    <a:pt x="1030" y="1750"/>
                  </a:cubicBezTo>
                  <a:cubicBezTo>
                    <a:pt x="1032" y="1751"/>
                    <a:pt x="1034" y="1753"/>
                    <a:pt x="1036" y="1756"/>
                  </a:cubicBezTo>
                  <a:cubicBezTo>
                    <a:pt x="1038" y="1759"/>
                    <a:pt x="1040" y="1763"/>
                    <a:pt x="1040" y="1768"/>
                  </a:cubicBezTo>
                  <a:cubicBezTo>
                    <a:pt x="1040" y="1771"/>
                    <a:pt x="1040" y="1771"/>
                    <a:pt x="1040" y="1771"/>
                  </a:cubicBezTo>
                  <a:cubicBezTo>
                    <a:pt x="1040" y="1785"/>
                    <a:pt x="1040" y="1801"/>
                    <a:pt x="1040" y="1815"/>
                  </a:cubicBezTo>
                  <a:cubicBezTo>
                    <a:pt x="1040" y="1819"/>
                    <a:pt x="1041" y="1822"/>
                    <a:pt x="1040" y="1826"/>
                  </a:cubicBezTo>
                  <a:cubicBezTo>
                    <a:pt x="1040" y="1828"/>
                    <a:pt x="1040" y="1830"/>
                    <a:pt x="1039" y="1832"/>
                  </a:cubicBezTo>
                  <a:cubicBezTo>
                    <a:pt x="1039" y="1834"/>
                    <a:pt x="1039" y="1834"/>
                    <a:pt x="1039" y="1834"/>
                  </a:cubicBezTo>
                  <a:cubicBezTo>
                    <a:pt x="1038" y="1836"/>
                    <a:pt x="1038" y="1838"/>
                    <a:pt x="1037" y="1839"/>
                  </a:cubicBezTo>
                  <a:cubicBezTo>
                    <a:pt x="1037" y="1839"/>
                    <a:pt x="1037" y="1839"/>
                    <a:pt x="1037" y="1840"/>
                  </a:cubicBezTo>
                  <a:cubicBezTo>
                    <a:pt x="1036" y="1840"/>
                    <a:pt x="1036" y="1840"/>
                    <a:pt x="1036" y="1840"/>
                  </a:cubicBezTo>
                  <a:cubicBezTo>
                    <a:pt x="1035" y="1842"/>
                    <a:pt x="1034" y="1844"/>
                    <a:pt x="1032" y="1845"/>
                  </a:cubicBezTo>
                  <a:cubicBezTo>
                    <a:pt x="1030" y="1847"/>
                    <a:pt x="1029" y="1848"/>
                    <a:pt x="1027" y="1850"/>
                  </a:cubicBezTo>
                  <a:cubicBezTo>
                    <a:pt x="1026" y="1850"/>
                    <a:pt x="1026" y="1850"/>
                    <a:pt x="1026" y="1850"/>
                  </a:cubicBezTo>
                  <a:cubicBezTo>
                    <a:pt x="1025" y="1851"/>
                    <a:pt x="1025" y="1851"/>
                    <a:pt x="1025" y="1851"/>
                  </a:cubicBezTo>
                  <a:cubicBezTo>
                    <a:pt x="1023" y="1852"/>
                    <a:pt x="1021" y="1853"/>
                    <a:pt x="1019" y="1854"/>
                  </a:cubicBezTo>
                  <a:cubicBezTo>
                    <a:pt x="1019" y="1854"/>
                    <a:pt x="1019" y="1854"/>
                    <a:pt x="1018" y="1854"/>
                  </a:cubicBezTo>
                  <a:cubicBezTo>
                    <a:pt x="1017" y="1855"/>
                    <a:pt x="1015" y="1856"/>
                    <a:pt x="1013" y="1856"/>
                  </a:cubicBezTo>
                  <a:cubicBezTo>
                    <a:pt x="1012" y="1856"/>
                    <a:pt x="1011" y="1857"/>
                    <a:pt x="1010" y="1857"/>
                  </a:cubicBezTo>
                  <a:cubicBezTo>
                    <a:pt x="1010" y="1857"/>
                    <a:pt x="1010" y="1857"/>
                    <a:pt x="1009" y="1857"/>
                  </a:cubicBezTo>
                  <a:cubicBezTo>
                    <a:pt x="1009" y="1857"/>
                    <a:pt x="1008" y="1857"/>
                    <a:pt x="1008" y="1858"/>
                  </a:cubicBezTo>
                  <a:cubicBezTo>
                    <a:pt x="1006" y="1858"/>
                    <a:pt x="1004" y="1858"/>
                    <a:pt x="1002" y="1859"/>
                  </a:cubicBezTo>
                  <a:cubicBezTo>
                    <a:pt x="1000" y="1859"/>
                    <a:pt x="998" y="1859"/>
                    <a:pt x="997" y="1859"/>
                  </a:cubicBezTo>
                  <a:cubicBezTo>
                    <a:pt x="995" y="1860"/>
                    <a:pt x="993" y="1860"/>
                    <a:pt x="991" y="1860"/>
                  </a:cubicBezTo>
                  <a:cubicBezTo>
                    <a:pt x="991" y="1860"/>
                    <a:pt x="990" y="1860"/>
                    <a:pt x="989" y="1860"/>
                  </a:cubicBezTo>
                  <a:cubicBezTo>
                    <a:pt x="987" y="1860"/>
                    <a:pt x="987" y="1860"/>
                    <a:pt x="987" y="1860"/>
                  </a:cubicBezTo>
                  <a:cubicBezTo>
                    <a:pt x="976" y="1860"/>
                    <a:pt x="965" y="1860"/>
                    <a:pt x="955" y="1860"/>
                  </a:cubicBezTo>
                  <a:cubicBezTo>
                    <a:pt x="922" y="1860"/>
                    <a:pt x="668" y="1861"/>
                    <a:pt x="484" y="1862"/>
                  </a:cubicBezTo>
                  <a:cubicBezTo>
                    <a:pt x="517" y="1942"/>
                    <a:pt x="531" y="2020"/>
                    <a:pt x="532" y="2094"/>
                  </a:cubicBezTo>
                  <a:cubicBezTo>
                    <a:pt x="1249" y="2094"/>
                    <a:pt x="2201" y="2094"/>
                    <a:pt x="2246" y="2094"/>
                  </a:cubicBezTo>
                  <a:cubicBezTo>
                    <a:pt x="2281" y="2094"/>
                    <a:pt x="2322" y="2090"/>
                    <a:pt x="2357" y="2083"/>
                  </a:cubicBezTo>
                  <a:cubicBezTo>
                    <a:pt x="2380" y="2079"/>
                    <a:pt x="2408" y="2066"/>
                    <a:pt x="2411" y="2038"/>
                  </a:cubicBezTo>
                  <a:cubicBezTo>
                    <a:pt x="2411" y="1941"/>
                    <a:pt x="2411" y="1941"/>
                    <a:pt x="2411" y="1941"/>
                  </a:cubicBezTo>
                  <a:cubicBezTo>
                    <a:pt x="2415" y="1919"/>
                    <a:pt x="2402" y="1898"/>
                    <a:pt x="2389" y="1883"/>
                  </a:cubicBezTo>
                  <a:close/>
                  <a:moveTo>
                    <a:pt x="566" y="1519"/>
                  </a:moveTo>
                  <a:cubicBezTo>
                    <a:pt x="566" y="1520"/>
                    <a:pt x="566" y="1520"/>
                    <a:pt x="566" y="1520"/>
                  </a:cubicBezTo>
                  <a:cubicBezTo>
                    <a:pt x="565" y="1522"/>
                    <a:pt x="564" y="1524"/>
                    <a:pt x="563" y="1526"/>
                  </a:cubicBezTo>
                  <a:cubicBezTo>
                    <a:pt x="563" y="1527"/>
                    <a:pt x="563" y="1527"/>
                    <a:pt x="563" y="1527"/>
                  </a:cubicBezTo>
                  <a:cubicBezTo>
                    <a:pt x="563" y="1528"/>
                    <a:pt x="562" y="1529"/>
                    <a:pt x="562" y="1529"/>
                  </a:cubicBezTo>
                  <a:cubicBezTo>
                    <a:pt x="562" y="1530"/>
                    <a:pt x="561" y="1530"/>
                    <a:pt x="561" y="1531"/>
                  </a:cubicBezTo>
                  <a:cubicBezTo>
                    <a:pt x="561" y="1531"/>
                    <a:pt x="560" y="1532"/>
                    <a:pt x="560" y="1533"/>
                  </a:cubicBezTo>
                  <a:cubicBezTo>
                    <a:pt x="558" y="1533"/>
                    <a:pt x="558" y="1533"/>
                    <a:pt x="558" y="1534"/>
                  </a:cubicBezTo>
                  <a:cubicBezTo>
                    <a:pt x="557" y="1534"/>
                    <a:pt x="557" y="1534"/>
                    <a:pt x="557" y="1534"/>
                  </a:cubicBezTo>
                  <a:cubicBezTo>
                    <a:pt x="556" y="1536"/>
                    <a:pt x="556" y="1536"/>
                    <a:pt x="556" y="1537"/>
                  </a:cubicBezTo>
                  <a:cubicBezTo>
                    <a:pt x="554" y="1538"/>
                    <a:pt x="553" y="1539"/>
                    <a:pt x="551" y="1540"/>
                  </a:cubicBezTo>
                  <a:cubicBezTo>
                    <a:pt x="549" y="1541"/>
                    <a:pt x="547" y="1542"/>
                    <a:pt x="546" y="1543"/>
                  </a:cubicBezTo>
                  <a:cubicBezTo>
                    <a:pt x="545" y="1543"/>
                    <a:pt x="545" y="1543"/>
                    <a:pt x="545" y="1543"/>
                  </a:cubicBezTo>
                  <a:cubicBezTo>
                    <a:pt x="544" y="1544"/>
                    <a:pt x="544" y="1544"/>
                    <a:pt x="544" y="1544"/>
                  </a:cubicBezTo>
                  <a:cubicBezTo>
                    <a:pt x="538" y="1546"/>
                    <a:pt x="532" y="1548"/>
                    <a:pt x="526" y="1549"/>
                  </a:cubicBezTo>
                  <a:cubicBezTo>
                    <a:pt x="524" y="1549"/>
                    <a:pt x="522" y="1549"/>
                    <a:pt x="520" y="1549"/>
                  </a:cubicBezTo>
                  <a:cubicBezTo>
                    <a:pt x="520" y="1549"/>
                    <a:pt x="520" y="1550"/>
                    <a:pt x="519" y="1550"/>
                  </a:cubicBezTo>
                  <a:cubicBezTo>
                    <a:pt x="508" y="1551"/>
                    <a:pt x="496" y="1550"/>
                    <a:pt x="484" y="1550"/>
                  </a:cubicBezTo>
                  <a:cubicBezTo>
                    <a:pt x="435" y="1550"/>
                    <a:pt x="435" y="1550"/>
                    <a:pt x="435" y="1550"/>
                  </a:cubicBezTo>
                  <a:cubicBezTo>
                    <a:pt x="425" y="1550"/>
                    <a:pt x="408" y="1548"/>
                    <a:pt x="403" y="1537"/>
                  </a:cubicBezTo>
                  <a:cubicBezTo>
                    <a:pt x="403" y="1536"/>
                    <a:pt x="403" y="1534"/>
                    <a:pt x="403" y="1533"/>
                  </a:cubicBezTo>
                  <a:cubicBezTo>
                    <a:pt x="403" y="1532"/>
                    <a:pt x="403" y="1532"/>
                    <a:pt x="403" y="1531"/>
                  </a:cubicBezTo>
                  <a:cubicBezTo>
                    <a:pt x="404" y="1527"/>
                    <a:pt x="408" y="1523"/>
                    <a:pt x="410" y="1519"/>
                  </a:cubicBezTo>
                  <a:cubicBezTo>
                    <a:pt x="414" y="1509"/>
                    <a:pt x="418" y="1494"/>
                    <a:pt x="426" y="1486"/>
                  </a:cubicBezTo>
                  <a:cubicBezTo>
                    <a:pt x="426" y="1485"/>
                    <a:pt x="427" y="1485"/>
                    <a:pt x="427" y="1485"/>
                  </a:cubicBezTo>
                  <a:cubicBezTo>
                    <a:pt x="428" y="1484"/>
                    <a:pt x="428" y="1484"/>
                    <a:pt x="428" y="1483"/>
                  </a:cubicBezTo>
                  <a:cubicBezTo>
                    <a:pt x="429" y="1483"/>
                    <a:pt x="429" y="1483"/>
                    <a:pt x="429" y="1483"/>
                  </a:cubicBezTo>
                  <a:cubicBezTo>
                    <a:pt x="430" y="1482"/>
                    <a:pt x="430" y="1482"/>
                    <a:pt x="430" y="1482"/>
                  </a:cubicBezTo>
                  <a:cubicBezTo>
                    <a:pt x="431" y="1481"/>
                    <a:pt x="431" y="1481"/>
                    <a:pt x="431" y="1481"/>
                  </a:cubicBezTo>
                  <a:cubicBezTo>
                    <a:pt x="439" y="1476"/>
                    <a:pt x="447" y="1473"/>
                    <a:pt x="456" y="1472"/>
                  </a:cubicBezTo>
                  <a:cubicBezTo>
                    <a:pt x="456" y="1472"/>
                    <a:pt x="456" y="1471"/>
                    <a:pt x="457" y="1471"/>
                  </a:cubicBezTo>
                  <a:cubicBezTo>
                    <a:pt x="462" y="1470"/>
                    <a:pt x="467" y="1470"/>
                    <a:pt x="473" y="1470"/>
                  </a:cubicBezTo>
                  <a:cubicBezTo>
                    <a:pt x="503" y="1470"/>
                    <a:pt x="503" y="1470"/>
                    <a:pt x="503" y="1470"/>
                  </a:cubicBezTo>
                  <a:cubicBezTo>
                    <a:pt x="512" y="1470"/>
                    <a:pt x="521" y="1470"/>
                    <a:pt x="531" y="1470"/>
                  </a:cubicBezTo>
                  <a:cubicBezTo>
                    <a:pt x="544" y="1470"/>
                    <a:pt x="563" y="1467"/>
                    <a:pt x="573" y="1477"/>
                  </a:cubicBezTo>
                  <a:cubicBezTo>
                    <a:pt x="573" y="1478"/>
                    <a:pt x="574" y="1478"/>
                    <a:pt x="574" y="1479"/>
                  </a:cubicBezTo>
                  <a:cubicBezTo>
                    <a:pt x="575" y="1479"/>
                    <a:pt x="575" y="1479"/>
                    <a:pt x="575" y="1479"/>
                  </a:cubicBezTo>
                  <a:cubicBezTo>
                    <a:pt x="575" y="1480"/>
                    <a:pt x="575" y="1480"/>
                    <a:pt x="575" y="1480"/>
                  </a:cubicBezTo>
                  <a:cubicBezTo>
                    <a:pt x="576" y="1480"/>
                    <a:pt x="576" y="1481"/>
                    <a:pt x="576" y="1481"/>
                  </a:cubicBezTo>
                  <a:cubicBezTo>
                    <a:pt x="577" y="1483"/>
                    <a:pt x="577" y="1485"/>
                    <a:pt x="577" y="1487"/>
                  </a:cubicBezTo>
                  <a:cubicBezTo>
                    <a:pt x="576" y="1497"/>
                    <a:pt x="568" y="1513"/>
                    <a:pt x="566" y="1519"/>
                  </a:cubicBezTo>
                  <a:close/>
                  <a:moveTo>
                    <a:pt x="784" y="1616"/>
                  </a:moveTo>
                  <a:cubicBezTo>
                    <a:pt x="784" y="1618"/>
                    <a:pt x="784" y="1618"/>
                    <a:pt x="784" y="1618"/>
                  </a:cubicBezTo>
                  <a:cubicBezTo>
                    <a:pt x="783" y="1625"/>
                    <a:pt x="781" y="1632"/>
                    <a:pt x="780" y="1639"/>
                  </a:cubicBezTo>
                  <a:cubicBezTo>
                    <a:pt x="776" y="1662"/>
                    <a:pt x="776" y="1662"/>
                    <a:pt x="776" y="1662"/>
                  </a:cubicBezTo>
                  <a:cubicBezTo>
                    <a:pt x="776" y="1667"/>
                    <a:pt x="774" y="1670"/>
                    <a:pt x="770" y="1673"/>
                  </a:cubicBezTo>
                  <a:cubicBezTo>
                    <a:pt x="770" y="1674"/>
                    <a:pt x="769" y="1674"/>
                    <a:pt x="769" y="1674"/>
                  </a:cubicBezTo>
                  <a:cubicBezTo>
                    <a:pt x="769" y="1675"/>
                    <a:pt x="768" y="1675"/>
                    <a:pt x="768" y="1675"/>
                  </a:cubicBezTo>
                  <a:cubicBezTo>
                    <a:pt x="767" y="1676"/>
                    <a:pt x="766" y="1677"/>
                    <a:pt x="765" y="1678"/>
                  </a:cubicBezTo>
                  <a:cubicBezTo>
                    <a:pt x="759" y="1683"/>
                    <a:pt x="751" y="1686"/>
                    <a:pt x="744" y="1687"/>
                  </a:cubicBezTo>
                  <a:cubicBezTo>
                    <a:pt x="744" y="1688"/>
                    <a:pt x="744" y="1688"/>
                    <a:pt x="744" y="1688"/>
                  </a:cubicBezTo>
                  <a:cubicBezTo>
                    <a:pt x="743" y="1688"/>
                    <a:pt x="743" y="1688"/>
                    <a:pt x="743" y="1688"/>
                  </a:cubicBezTo>
                  <a:cubicBezTo>
                    <a:pt x="740" y="1688"/>
                    <a:pt x="738" y="1689"/>
                    <a:pt x="735" y="1689"/>
                  </a:cubicBezTo>
                  <a:cubicBezTo>
                    <a:pt x="735" y="1689"/>
                    <a:pt x="734" y="1689"/>
                    <a:pt x="733" y="1689"/>
                  </a:cubicBezTo>
                  <a:cubicBezTo>
                    <a:pt x="730" y="1689"/>
                    <a:pt x="728" y="1690"/>
                    <a:pt x="725" y="1690"/>
                  </a:cubicBezTo>
                  <a:cubicBezTo>
                    <a:pt x="639" y="1690"/>
                    <a:pt x="639" y="1690"/>
                    <a:pt x="639" y="1690"/>
                  </a:cubicBezTo>
                  <a:cubicBezTo>
                    <a:pt x="629" y="1690"/>
                    <a:pt x="617" y="1688"/>
                    <a:pt x="609" y="1682"/>
                  </a:cubicBezTo>
                  <a:cubicBezTo>
                    <a:pt x="607" y="1681"/>
                    <a:pt x="606" y="1680"/>
                    <a:pt x="604" y="1678"/>
                  </a:cubicBezTo>
                  <a:cubicBezTo>
                    <a:pt x="603" y="1677"/>
                    <a:pt x="603" y="1676"/>
                    <a:pt x="602" y="1675"/>
                  </a:cubicBezTo>
                  <a:cubicBezTo>
                    <a:pt x="602" y="1674"/>
                    <a:pt x="602" y="1674"/>
                    <a:pt x="602" y="1674"/>
                  </a:cubicBezTo>
                  <a:cubicBezTo>
                    <a:pt x="600" y="1671"/>
                    <a:pt x="600" y="1667"/>
                    <a:pt x="601" y="1663"/>
                  </a:cubicBezTo>
                  <a:cubicBezTo>
                    <a:pt x="603" y="1657"/>
                    <a:pt x="603" y="1657"/>
                    <a:pt x="603" y="1657"/>
                  </a:cubicBezTo>
                  <a:cubicBezTo>
                    <a:pt x="603" y="1656"/>
                    <a:pt x="603" y="1655"/>
                    <a:pt x="604" y="1654"/>
                  </a:cubicBezTo>
                  <a:cubicBezTo>
                    <a:pt x="615" y="1616"/>
                    <a:pt x="615" y="1616"/>
                    <a:pt x="615" y="1616"/>
                  </a:cubicBezTo>
                  <a:cubicBezTo>
                    <a:pt x="615" y="1615"/>
                    <a:pt x="615" y="1615"/>
                    <a:pt x="616" y="1614"/>
                  </a:cubicBezTo>
                  <a:cubicBezTo>
                    <a:pt x="628" y="1585"/>
                    <a:pt x="681" y="1591"/>
                    <a:pt x="705" y="1591"/>
                  </a:cubicBezTo>
                  <a:cubicBezTo>
                    <a:pt x="716" y="1591"/>
                    <a:pt x="735" y="1590"/>
                    <a:pt x="753" y="1591"/>
                  </a:cubicBezTo>
                  <a:cubicBezTo>
                    <a:pt x="756" y="1592"/>
                    <a:pt x="759" y="1592"/>
                    <a:pt x="762" y="1593"/>
                  </a:cubicBezTo>
                  <a:cubicBezTo>
                    <a:pt x="762" y="1593"/>
                    <a:pt x="762" y="1593"/>
                    <a:pt x="763" y="1593"/>
                  </a:cubicBezTo>
                  <a:cubicBezTo>
                    <a:pt x="771" y="1595"/>
                    <a:pt x="779" y="1599"/>
                    <a:pt x="782" y="1605"/>
                  </a:cubicBezTo>
                  <a:cubicBezTo>
                    <a:pt x="782" y="1606"/>
                    <a:pt x="782" y="1606"/>
                    <a:pt x="783" y="1606"/>
                  </a:cubicBezTo>
                  <a:cubicBezTo>
                    <a:pt x="783" y="1607"/>
                    <a:pt x="783" y="1607"/>
                    <a:pt x="783" y="1607"/>
                  </a:cubicBezTo>
                  <a:cubicBezTo>
                    <a:pt x="783" y="1608"/>
                    <a:pt x="783" y="1608"/>
                    <a:pt x="783" y="1608"/>
                  </a:cubicBezTo>
                  <a:cubicBezTo>
                    <a:pt x="784" y="1610"/>
                    <a:pt x="785" y="1613"/>
                    <a:pt x="784" y="1616"/>
                  </a:cubicBezTo>
                  <a:close/>
                  <a:moveTo>
                    <a:pt x="800" y="1524"/>
                  </a:moveTo>
                  <a:cubicBezTo>
                    <a:pt x="799" y="1527"/>
                    <a:pt x="799" y="1527"/>
                    <a:pt x="799" y="1527"/>
                  </a:cubicBezTo>
                  <a:cubicBezTo>
                    <a:pt x="799" y="1529"/>
                    <a:pt x="798" y="1531"/>
                    <a:pt x="796" y="1533"/>
                  </a:cubicBezTo>
                  <a:cubicBezTo>
                    <a:pt x="796" y="1534"/>
                    <a:pt x="795" y="1534"/>
                    <a:pt x="795" y="1536"/>
                  </a:cubicBezTo>
                  <a:cubicBezTo>
                    <a:pt x="795" y="1536"/>
                    <a:pt x="795" y="1536"/>
                    <a:pt x="794" y="1536"/>
                  </a:cubicBezTo>
                  <a:cubicBezTo>
                    <a:pt x="779" y="1554"/>
                    <a:pt x="736" y="1549"/>
                    <a:pt x="716" y="1549"/>
                  </a:cubicBezTo>
                  <a:cubicBezTo>
                    <a:pt x="703" y="1549"/>
                    <a:pt x="690" y="1549"/>
                    <a:pt x="677" y="1549"/>
                  </a:cubicBezTo>
                  <a:cubicBezTo>
                    <a:pt x="666" y="1549"/>
                    <a:pt x="648" y="1547"/>
                    <a:pt x="642" y="1536"/>
                  </a:cubicBezTo>
                  <a:cubicBezTo>
                    <a:pt x="642" y="1534"/>
                    <a:pt x="642" y="1533"/>
                    <a:pt x="642" y="1532"/>
                  </a:cubicBezTo>
                  <a:cubicBezTo>
                    <a:pt x="641" y="1532"/>
                    <a:pt x="641" y="1531"/>
                    <a:pt x="641" y="1530"/>
                  </a:cubicBezTo>
                  <a:cubicBezTo>
                    <a:pt x="641" y="1529"/>
                    <a:pt x="642" y="1528"/>
                    <a:pt x="642" y="1527"/>
                  </a:cubicBezTo>
                  <a:cubicBezTo>
                    <a:pt x="642" y="1524"/>
                    <a:pt x="644" y="1520"/>
                    <a:pt x="645" y="1518"/>
                  </a:cubicBezTo>
                  <a:cubicBezTo>
                    <a:pt x="647" y="1509"/>
                    <a:pt x="649" y="1498"/>
                    <a:pt x="654" y="1490"/>
                  </a:cubicBezTo>
                  <a:cubicBezTo>
                    <a:pt x="654" y="1489"/>
                    <a:pt x="654" y="1489"/>
                    <a:pt x="654" y="1489"/>
                  </a:cubicBezTo>
                  <a:cubicBezTo>
                    <a:pt x="655" y="1486"/>
                    <a:pt x="657" y="1483"/>
                    <a:pt x="659" y="1481"/>
                  </a:cubicBezTo>
                  <a:cubicBezTo>
                    <a:pt x="661" y="1480"/>
                    <a:pt x="662" y="1479"/>
                    <a:pt x="664" y="1478"/>
                  </a:cubicBezTo>
                  <a:cubicBezTo>
                    <a:pt x="669" y="1474"/>
                    <a:pt x="675" y="1472"/>
                    <a:pt x="682" y="1471"/>
                  </a:cubicBezTo>
                  <a:cubicBezTo>
                    <a:pt x="683" y="1471"/>
                    <a:pt x="683" y="1471"/>
                    <a:pt x="684" y="1471"/>
                  </a:cubicBezTo>
                  <a:cubicBezTo>
                    <a:pt x="688" y="1470"/>
                    <a:pt x="694" y="1468"/>
                    <a:pt x="699" y="1468"/>
                  </a:cubicBezTo>
                  <a:cubicBezTo>
                    <a:pt x="706" y="1468"/>
                    <a:pt x="706" y="1468"/>
                    <a:pt x="706" y="1468"/>
                  </a:cubicBezTo>
                  <a:cubicBezTo>
                    <a:pt x="708" y="1468"/>
                    <a:pt x="712" y="1468"/>
                    <a:pt x="714" y="1468"/>
                  </a:cubicBezTo>
                  <a:cubicBezTo>
                    <a:pt x="729" y="1468"/>
                    <a:pt x="746" y="1468"/>
                    <a:pt x="761" y="1468"/>
                  </a:cubicBezTo>
                  <a:cubicBezTo>
                    <a:pt x="763" y="1468"/>
                    <a:pt x="765" y="1468"/>
                    <a:pt x="768" y="1468"/>
                  </a:cubicBezTo>
                  <a:cubicBezTo>
                    <a:pt x="770" y="1468"/>
                    <a:pt x="770" y="1468"/>
                    <a:pt x="770" y="1468"/>
                  </a:cubicBezTo>
                  <a:cubicBezTo>
                    <a:pt x="771" y="1468"/>
                    <a:pt x="771" y="1468"/>
                    <a:pt x="773" y="1468"/>
                  </a:cubicBezTo>
                  <a:cubicBezTo>
                    <a:pt x="775" y="1468"/>
                    <a:pt x="777" y="1468"/>
                    <a:pt x="779" y="1470"/>
                  </a:cubicBezTo>
                  <a:cubicBezTo>
                    <a:pt x="791" y="1471"/>
                    <a:pt x="805" y="1474"/>
                    <a:pt x="807" y="1484"/>
                  </a:cubicBezTo>
                  <a:cubicBezTo>
                    <a:pt x="807" y="1485"/>
                    <a:pt x="807" y="1485"/>
                    <a:pt x="807" y="1485"/>
                  </a:cubicBezTo>
                  <a:cubicBezTo>
                    <a:pt x="807" y="1485"/>
                    <a:pt x="807" y="1485"/>
                    <a:pt x="807" y="1486"/>
                  </a:cubicBezTo>
                  <a:cubicBezTo>
                    <a:pt x="808" y="1497"/>
                    <a:pt x="803" y="1513"/>
                    <a:pt x="800" y="1524"/>
                  </a:cubicBezTo>
                  <a:close/>
                  <a:moveTo>
                    <a:pt x="1038" y="1639"/>
                  </a:moveTo>
                  <a:cubicBezTo>
                    <a:pt x="1038" y="1645"/>
                    <a:pt x="1038" y="1652"/>
                    <a:pt x="1038" y="1659"/>
                  </a:cubicBezTo>
                  <a:cubicBezTo>
                    <a:pt x="1038" y="1662"/>
                    <a:pt x="1038" y="1662"/>
                    <a:pt x="1038" y="1662"/>
                  </a:cubicBezTo>
                  <a:cubicBezTo>
                    <a:pt x="1038" y="1665"/>
                    <a:pt x="1037" y="1670"/>
                    <a:pt x="1035" y="1673"/>
                  </a:cubicBezTo>
                  <a:cubicBezTo>
                    <a:pt x="1034" y="1674"/>
                    <a:pt x="1034" y="1674"/>
                    <a:pt x="1034" y="1674"/>
                  </a:cubicBezTo>
                  <a:cubicBezTo>
                    <a:pt x="1033" y="1675"/>
                    <a:pt x="1032" y="1676"/>
                    <a:pt x="1031" y="1677"/>
                  </a:cubicBezTo>
                  <a:cubicBezTo>
                    <a:pt x="1026" y="1682"/>
                    <a:pt x="1019" y="1685"/>
                    <a:pt x="1010" y="1687"/>
                  </a:cubicBezTo>
                  <a:cubicBezTo>
                    <a:pt x="1007" y="1688"/>
                    <a:pt x="1005" y="1688"/>
                    <a:pt x="1003" y="1688"/>
                  </a:cubicBezTo>
                  <a:cubicBezTo>
                    <a:pt x="1002" y="1688"/>
                    <a:pt x="1001" y="1688"/>
                    <a:pt x="1001" y="1689"/>
                  </a:cubicBezTo>
                  <a:cubicBezTo>
                    <a:pt x="998" y="1689"/>
                    <a:pt x="995" y="1689"/>
                    <a:pt x="993" y="1689"/>
                  </a:cubicBezTo>
                  <a:cubicBezTo>
                    <a:pt x="907" y="1689"/>
                    <a:pt x="907" y="1689"/>
                    <a:pt x="907" y="1689"/>
                  </a:cubicBezTo>
                  <a:cubicBezTo>
                    <a:pt x="897" y="1689"/>
                    <a:pt x="884" y="1687"/>
                    <a:pt x="875" y="1682"/>
                  </a:cubicBezTo>
                  <a:cubicBezTo>
                    <a:pt x="875" y="1681"/>
                    <a:pt x="875" y="1681"/>
                    <a:pt x="875" y="1681"/>
                  </a:cubicBezTo>
                  <a:cubicBezTo>
                    <a:pt x="874" y="1680"/>
                    <a:pt x="872" y="1679"/>
                    <a:pt x="870" y="1678"/>
                  </a:cubicBezTo>
                  <a:cubicBezTo>
                    <a:pt x="869" y="1677"/>
                    <a:pt x="868" y="1675"/>
                    <a:pt x="867" y="1674"/>
                  </a:cubicBezTo>
                  <a:cubicBezTo>
                    <a:pt x="867" y="1674"/>
                    <a:pt x="867" y="1674"/>
                    <a:pt x="867" y="1673"/>
                  </a:cubicBezTo>
                  <a:cubicBezTo>
                    <a:pt x="865" y="1670"/>
                    <a:pt x="864" y="1667"/>
                    <a:pt x="864" y="1662"/>
                  </a:cubicBezTo>
                  <a:cubicBezTo>
                    <a:pt x="865" y="1656"/>
                    <a:pt x="865" y="1656"/>
                    <a:pt x="865" y="1656"/>
                  </a:cubicBezTo>
                  <a:cubicBezTo>
                    <a:pt x="867" y="1643"/>
                    <a:pt x="868" y="1629"/>
                    <a:pt x="870" y="1616"/>
                  </a:cubicBezTo>
                  <a:cubicBezTo>
                    <a:pt x="870" y="1615"/>
                    <a:pt x="870" y="1615"/>
                    <a:pt x="870" y="1615"/>
                  </a:cubicBezTo>
                  <a:cubicBezTo>
                    <a:pt x="870" y="1615"/>
                    <a:pt x="870" y="1615"/>
                    <a:pt x="870" y="1614"/>
                  </a:cubicBezTo>
                  <a:cubicBezTo>
                    <a:pt x="875" y="1584"/>
                    <a:pt x="935" y="1591"/>
                    <a:pt x="957" y="1591"/>
                  </a:cubicBezTo>
                  <a:cubicBezTo>
                    <a:pt x="977" y="1591"/>
                    <a:pt x="1025" y="1585"/>
                    <a:pt x="1036" y="1608"/>
                  </a:cubicBezTo>
                  <a:cubicBezTo>
                    <a:pt x="1037" y="1610"/>
                    <a:pt x="1038" y="1612"/>
                    <a:pt x="1038" y="1615"/>
                  </a:cubicBezTo>
                  <a:cubicBezTo>
                    <a:pt x="1038" y="1639"/>
                    <a:pt x="1038" y="1639"/>
                    <a:pt x="1038" y="1639"/>
                  </a:cubicBezTo>
                  <a:close/>
                  <a:moveTo>
                    <a:pt x="1037" y="1524"/>
                  </a:moveTo>
                  <a:cubicBezTo>
                    <a:pt x="1037" y="1526"/>
                    <a:pt x="1037" y="1526"/>
                    <a:pt x="1037" y="1526"/>
                  </a:cubicBezTo>
                  <a:cubicBezTo>
                    <a:pt x="1037" y="1529"/>
                    <a:pt x="1036" y="1531"/>
                    <a:pt x="1035" y="1533"/>
                  </a:cubicBezTo>
                  <a:cubicBezTo>
                    <a:pt x="1024" y="1554"/>
                    <a:pt x="971" y="1549"/>
                    <a:pt x="952" y="1549"/>
                  </a:cubicBezTo>
                  <a:cubicBezTo>
                    <a:pt x="941" y="1549"/>
                    <a:pt x="930" y="1549"/>
                    <a:pt x="918" y="1549"/>
                  </a:cubicBezTo>
                  <a:cubicBezTo>
                    <a:pt x="908" y="1549"/>
                    <a:pt x="895" y="1547"/>
                    <a:pt x="885" y="1540"/>
                  </a:cubicBezTo>
                  <a:cubicBezTo>
                    <a:pt x="884" y="1539"/>
                    <a:pt x="884" y="1539"/>
                    <a:pt x="884" y="1539"/>
                  </a:cubicBezTo>
                  <a:cubicBezTo>
                    <a:pt x="883" y="1538"/>
                    <a:pt x="883" y="1538"/>
                    <a:pt x="883" y="1538"/>
                  </a:cubicBezTo>
                  <a:cubicBezTo>
                    <a:pt x="882" y="1537"/>
                    <a:pt x="882" y="1537"/>
                    <a:pt x="882" y="1536"/>
                  </a:cubicBezTo>
                  <a:cubicBezTo>
                    <a:pt x="882" y="1536"/>
                    <a:pt x="882" y="1536"/>
                    <a:pt x="881" y="1536"/>
                  </a:cubicBezTo>
                  <a:cubicBezTo>
                    <a:pt x="881" y="1534"/>
                    <a:pt x="880" y="1533"/>
                    <a:pt x="880" y="1532"/>
                  </a:cubicBezTo>
                  <a:cubicBezTo>
                    <a:pt x="879" y="1530"/>
                    <a:pt x="879" y="1529"/>
                    <a:pt x="879" y="1527"/>
                  </a:cubicBezTo>
                  <a:cubicBezTo>
                    <a:pt x="879" y="1525"/>
                    <a:pt x="879" y="1525"/>
                    <a:pt x="879" y="1525"/>
                  </a:cubicBezTo>
                  <a:cubicBezTo>
                    <a:pt x="880" y="1523"/>
                    <a:pt x="880" y="1520"/>
                    <a:pt x="880" y="1518"/>
                  </a:cubicBezTo>
                  <a:cubicBezTo>
                    <a:pt x="880" y="1517"/>
                    <a:pt x="880" y="1517"/>
                    <a:pt x="880" y="1517"/>
                  </a:cubicBezTo>
                  <a:cubicBezTo>
                    <a:pt x="881" y="1509"/>
                    <a:pt x="881" y="1499"/>
                    <a:pt x="883" y="1491"/>
                  </a:cubicBezTo>
                  <a:cubicBezTo>
                    <a:pt x="883" y="1488"/>
                    <a:pt x="883" y="1488"/>
                    <a:pt x="883" y="1488"/>
                  </a:cubicBezTo>
                  <a:cubicBezTo>
                    <a:pt x="884" y="1486"/>
                    <a:pt x="885" y="1483"/>
                    <a:pt x="887" y="1481"/>
                  </a:cubicBezTo>
                  <a:cubicBezTo>
                    <a:pt x="889" y="1479"/>
                    <a:pt x="891" y="1478"/>
                    <a:pt x="894" y="1476"/>
                  </a:cubicBezTo>
                  <a:cubicBezTo>
                    <a:pt x="895" y="1476"/>
                    <a:pt x="895" y="1475"/>
                    <a:pt x="896" y="1475"/>
                  </a:cubicBezTo>
                  <a:cubicBezTo>
                    <a:pt x="896" y="1475"/>
                    <a:pt x="897" y="1475"/>
                    <a:pt x="897" y="1474"/>
                  </a:cubicBezTo>
                  <a:cubicBezTo>
                    <a:pt x="898" y="1474"/>
                    <a:pt x="898" y="1474"/>
                    <a:pt x="898" y="1474"/>
                  </a:cubicBezTo>
                  <a:cubicBezTo>
                    <a:pt x="899" y="1473"/>
                    <a:pt x="901" y="1473"/>
                    <a:pt x="902" y="1472"/>
                  </a:cubicBezTo>
                  <a:cubicBezTo>
                    <a:pt x="903" y="1472"/>
                    <a:pt x="903" y="1472"/>
                    <a:pt x="904" y="1472"/>
                  </a:cubicBezTo>
                  <a:cubicBezTo>
                    <a:pt x="905" y="1471"/>
                    <a:pt x="907" y="1471"/>
                    <a:pt x="908" y="1471"/>
                  </a:cubicBezTo>
                  <a:cubicBezTo>
                    <a:pt x="909" y="1471"/>
                    <a:pt x="909" y="1470"/>
                    <a:pt x="910" y="1470"/>
                  </a:cubicBezTo>
                  <a:cubicBezTo>
                    <a:pt x="911" y="1470"/>
                    <a:pt x="912" y="1470"/>
                    <a:pt x="912" y="1470"/>
                  </a:cubicBezTo>
                  <a:cubicBezTo>
                    <a:pt x="916" y="1468"/>
                    <a:pt x="920" y="1468"/>
                    <a:pt x="925" y="1468"/>
                  </a:cubicBezTo>
                  <a:cubicBezTo>
                    <a:pt x="928" y="1468"/>
                    <a:pt x="928" y="1468"/>
                    <a:pt x="928" y="1468"/>
                  </a:cubicBezTo>
                  <a:cubicBezTo>
                    <a:pt x="932" y="1468"/>
                    <a:pt x="937" y="1468"/>
                    <a:pt x="941" y="1468"/>
                  </a:cubicBezTo>
                  <a:cubicBezTo>
                    <a:pt x="997" y="1468"/>
                    <a:pt x="997" y="1468"/>
                    <a:pt x="997" y="1468"/>
                  </a:cubicBezTo>
                  <a:cubicBezTo>
                    <a:pt x="998" y="1468"/>
                    <a:pt x="999" y="1468"/>
                    <a:pt x="1001" y="1468"/>
                  </a:cubicBezTo>
                  <a:cubicBezTo>
                    <a:pt x="1002" y="1468"/>
                    <a:pt x="1002" y="1468"/>
                    <a:pt x="1002" y="1468"/>
                  </a:cubicBezTo>
                  <a:cubicBezTo>
                    <a:pt x="1003" y="1468"/>
                    <a:pt x="1005" y="1468"/>
                    <a:pt x="1006" y="1468"/>
                  </a:cubicBezTo>
                  <a:cubicBezTo>
                    <a:pt x="1018" y="1470"/>
                    <a:pt x="1030" y="1473"/>
                    <a:pt x="1034" y="1483"/>
                  </a:cubicBezTo>
                  <a:cubicBezTo>
                    <a:pt x="1035" y="1483"/>
                    <a:pt x="1035" y="1484"/>
                    <a:pt x="1035" y="1485"/>
                  </a:cubicBezTo>
                  <a:cubicBezTo>
                    <a:pt x="1036" y="1485"/>
                    <a:pt x="1036" y="1485"/>
                    <a:pt x="1036" y="1485"/>
                  </a:cubicBezTo>
                  <a:cubicBezTo>
                    <a:pt x="1039" y="1497"/>
                    <a:pt x="1036" y="1512"/>
                    <a:pt x="1037" y="1524"/>
                  </a:cubicBezTo>
                  <a:close/>
                  <a:moveTo>
                    <a:pt x="231" y="1302"/>
                  </a:moveTo>
                  <a:cubicBezTo>
                    <a:pt x="172" y="1302"/>
                    <a:pt x="123" y="1254"/>
                    <a:pt x="123" y="1195"/>
                  </a:cubicBezTo>
                  <a:cubicBezTo>
                    <a:pt x="123" y="222"/>
                    <a:pt x="123" y="222"/>
                    <a:pt x="123" y="222"/>
                  </a:cubicBezTo>
                  <a:cubicBezTo>
                    <a:pt x="123" y="162"/>
                    <a:pt x="172" y="115"/>
                    <a:pt x="231" y="115"/>
                  </a:cubicBezTo>
                  <a:cubicBezTo>
                    <a:pt x="1818" y="115"/>
                    <a:pt x="1818" y="115"/>
                    <a:pt x="1818" y="115"/>
                  </a:cubicBezTo>
                  <a:cubicBezTo>
                    <a:pt x="1877" y="115"/>
                    <a:pt x="1925" y="162"/>
                    <a:pt x="1925" y="222"/>
                  </a:cubicBezTo>
                  <a:cubicBezTo>
                    <a:pt x="1925" y="1195"/>
                    <a:pt x="1925" y="1195"/>
                    <a:pt x="1925" y="1195"/>
                  </a:cubicBezTo>
                  <a:cubicBezTo>
                    <a:pt x="1925" y="1254"/>
                    <a:pt x="1877" y="1302"/>
                    <a:pt x="1818" y="1302"/>
                  </a:cubicBezTo>
                  <a:cubicBezTo>
                    <a:pt x="231" y="1302"/>
                    <a:pt x="231" y="1302"/>
                    <a:pt x="231" y="1302"/>
                  </a:cubicBezTo>
                  <a:close/>
                  <a:moveTo>
                    <a:pt x="1883" y="1533"/>
                  </a:moveTo>
                  <a:cubicBezTo>
                    <a:pt x="1883" y="1536"/>
                    <a:pt x="1882" y="1538"/>
                    <a:pt x="1880" y="1540"/>
                  </a:cubicBezTo>
                  <a:cubicBezTo>
                    <a:pt x="1879" y="1540"/>
                    <a:pt x="1879" y="1540"/>
                    <a:pt x="1879" y="1540"/>
                  </a:cubicBezTo>
                  <a:cubicBezTo>
                    <a:pt x="1879" y="1541"/>
                    <a:pt x="1879" y="1541"/>
                    <a:pt x="1878" y="1541"/>
                  </a:cubicBezTo>
                  <a:cubicBezTo>
                    <a:pt x="1878" y="1541"/>
                    <a:pt x="1878" y="1541"/>
                    <a:pt x="1877" y="1542"/>
                  </a:cubicBezTo>
                  <a:cubicBezTo>
                    <a:pt x="1877" y="1542"/>
                    <a:pt x="1876" y="1542"/>
                    <a:pt x="1876" y="1543"/>
                  </a:cubicBezTo>
                  <a:cubicBezTo>
                    <a:pt x="1875" y="1543"/>
                    <a:pt x="1875" y="1543"/>
                    <a:pt x="1874" y="1543"/>
                  </a:cubicBezTo>
                  <a:cubicBezTo>
                    <a:pt x="1863" y="1548"/>
                    <a:pt x="1849" y="1547"/>
                    <a:pt x="1837" y="1547"/>
                  </a:cubicBezTo>
                  <a:cubicBezTo>
                    <a:pt x="1777" y="1547"/>
                    <a:pt x="1777" y="1547"/>
                    <a:pt x="1777" y="1547"/>
                  </a:cubicBezTo>
                  <a:cubicBezTo>
                    <a:pt x="1765" y="1547"/>
                    <a:pt x="1753" y="1545"/>
                    <a:pt x="1742" y="1540"/>
                  </a:cubicBezTo>
                  <a:cubicBezTo>
                    <a:pt x="1738" y="1538"/>
                    <a:pt x="1734" y="1536"/>
                    <a:pt x="1731" y="1533"/>
                  </a:cubicBezTo>
                  <a:cubicBezTo>
                    <a:pt x="1728" y="1530"/>
                    <a:pt x="1725" y="1528"/>
                    <a:pt x="1723" y="1525"/>
                  </a:cubicBezTo>
                  <a:cubicBezTo>
                    <a:pt x="1721" y="1520"/>
                    <a:pt x="1721" y="1520"/>
                    <a:pt x="1721" y="1520"/>
                  </a:cubicBezTo>
                  <a:cubicBezTo>
                    <a:pt x="1715" y="1509"/>
                    <a:pt x="1706" y="1498"/>
                    <a:pt x="1701" y="1486"/>
                  </a:cubicBezTo>
                  <a:cubicBezTo>
                    <a:pt x="1697" y="1478"/>
                    <a:pt x="1701" y="1474"/>
                    <a:pt x="1708" y="1471"/>
                  </a:cubicBezTo>
                  <a:cubicBezTo>
                    <a:pt x="1710" y="1470"/>
                    <a:pt x="1712" y="1468"/>
                    <a:pt x="1715" y="1468"/>
                  </a:cubicBezTo>
                  <a:cubicBezTo>
                    <a:pt x="1719" y="1467"/>
                    <a:pt x="1724" y="1466"/>
                    <a:pt x="1729" y="1466"/>
                  </a:cubicBezTo>
                  <a:cubicBezTo>
                    <a:pt x="1737" y="1466"/>
                    <a:pt x="1737" y="1466"/>
                    <a:pt x="1737" y="1466"/>
                  </a:cubicBezTo>
                  <a:cubicBezTo>
                    <a:pt x="1754" y="1466"/>
                    <a:pt x="1769" y="1466"/>
                    <a:pt x="1785" y="1466"/>
                  </a:cubicBezTo>
                  <a:cubicBezTo>
                    <a:pt x="1786" y="1466"/>
                    <a:pt x="1786" y="1466"/>
                    <a:pt x="1786" y="1466"/>
                  </a:cubicBezTo>
                  <a:cubicBezTo>
                    <a:pt x="1801" y="1466"/>
                    <a:pt x="1801" y="1466"/>
                    <a:pt x="1801" y="1466"/>
                  </a:cubicBezTo>
                  <a:cubicBezTo>
                    <a:pt x="1807" y="1466"/>
                    <a:pt x="1813" y="1466"/>
                    <a:pt x="1818" y="1467"/>
                  </a:cubicBezTo>
                  <a:cubicBezTo>
                    <a:pt x="1821" y="1468"/>
                    <a:pt x="1825" y="1470"/>
                    <a:pt x="1828" y="1471"/>
                  </a:cubicBezTo>
                  <a:cubicBezTo>
                    <a:pt x="1829" y="1471"/>
                    <a:pt x="1829" y="1471"/>
                    <a:pt x="1830" y="1471"/>
                  </a:cubicBezTo>
                  <a:cubicBezTo>
                    <a:pt x="1830" y="1472"/>
                    <a:pt x="1830" y="1472"/>
                    <a:pt x="1831" y="1472"/>
                  </a:cubicBezTo>
                  <a:cubicBezTo>
                    <a:pt x="1832" y="1472"/>
                    <a:pt x="1832" y="1472"/>
                    <a:pt x="1832" y="1472"/>
                  </a:cubicBezTo>
                  <a:cubicBezTo>
                    <a:pt x="1838" y="1474"/>
                    <a:pt x="1842" y="1476"/>
                    <a:pt x="1846" y="1478"/>
                  </a:cubicBezTo>
                  <a:cubicBezTo>
                    <a:pt x="1849" y="1481"/>
                    <a:pt x="1852" y="1483"/>
                    <a:pt x="1854" y="1486"/>
                  </a:cubicBezTo>
                  <a:cubicBezTo>
                    <a:pt x="1867" y="1504"/>
                    <a:pt x="1867" y="1504"/>
                    <a:pt x="1867" y="1504"/>
                  </a:cubicBezTo>
                  <a:cubicBezTo>
                    <a:pt x="1870" y="1509"/>
                    <a:pt x="1877" y="1517"/>
                    <a:pt x="1880" y="1524"/>
                  </a:cubicBezTo>
                  <a:cubicBezTo>
                    <a:pt x="1882" y="1527"/>
                    <a:pt x="1883" y="1530"/>
                    <a:pt x="1883" y="1533"/>
                  </a:cubicBezTo>
                  <a:close/>
                  <a:moveTo>
                    <a:pt x="1121" y="1536"/>
                  </a:moveTo>
                  <a:cubicBezTo>
                    <a:pt x="1121" y="1536"/>
                    <a:pt x="1120" y="1536"/>
                    <a:pt x="1120" y="1534"/>
                  </a:cubicBezTo>
                  <a:cubicBezTo>
                    <a:pt x="1118" y="1532"/>
                    <a:pt x="1117" y="1529"/>
                    <a:pt x="1116" y="1526"/>
                  </a:cubicBezTo>
                  <a:cubicBezTo>
                    <a:pt x="1116" y="1523"/>
                    <a:pt x="1116" y="1523"/>
                    <a:pt x="1116" y="1523"/>
                  </a:cubicBezTo>
                  <a:cubicBezTo>
                    <a:pt x="1116" y="1521"/>
                    <a:pt x="1116" y="1519"/>
                    <a:pt x="1116" y="1517"/>
                  </a:cubicBezTo>
                  <a:cubicBezTo>
                    <a:pt x="1115" y="1509"/>
                    <a:pt x="1113" y="1499"/>
                    <a:pt x="1114" y="1490"/>
                  </a:cubicBezTo>
                  <a:cubicBezTo>
                    <a:pt x="1114" y="1488"/>
                    <a:pt x="1114" y="1488"/>
                    <a:pt x="1114" y="1488"/>
                  </a:cubicBezTo>
                  <a:cubicBezTo>
                    <a:pt x="1113" y="1485"/>
                    <a:pt x="1114" y="1482"/>
                    <a:pt x="1116" y="1480"/>
                  </a:cubicBezTo>
                  <a:cubicBezTo>
                    <a:pt x="1118" y="1478"/>
                    <a:pt x="1120" y="1476"/>
                    <a:pt x="1124" y="1474"/>
                  </a:cubicBezTo>
                  <a:cubicBezTo>
                    <a:pt x="1127" y="1472"/>
                    <a:pt x="1131" y="1471"/>
                    <a:pt x="1135" y="1470"/>
                  </a:cubicBezTo>
                  <a:cubicBezTo>
                    <a:pt x="1137" y="1470"/>
                    <a:pt x="1137" y="1470"/>
                    <a:pt x="1137" y="1470"/>
                  </a:cubicBezTo>
                  <a:cubicBezTo>
                    <a:pt x="1139" y="1468"/>
                    <a:pt x="1141" y="1468"/>
                    <a:pt x="1142" y="1468"/>
                  </a:cubicBezTo>
                  <a:cubicBezTo>
                    <a:pt x="1143" y="1468"/>
                    <a:pt x="1144" y="1468"/>
                    <a:pt x="1145" y="1468"/>
                  </a:cubicBezTo>
                  <a:cubicBezTo>
                    <a:pt x="1152" y="1467"/>
                    <a:pt x="1160" y="1467"/>
                    <a:pt x="1169" y="1467"/>
                  </a:cubicBezTo>
                  <a:cubicBezTo>
                    <a:pt x="1223" y="1467"/>
                    <a:pt x="1223" y="1467"/>
                    <a:pt x="1223" y="1467"/>
                  </a:cubicBezTo>
                  <a:cubicBezTo>
                    <a:pt x="1226" y="1467"/>
                    <a:pt x="1230" y="1467"/>
                    <a:pt x="1233" y="1468"/>
                  </a:cubicBezTo>
                  <a:cubicBezTo>
                    <a:pt x="1247" y="1470"/>
                    <a:pt x="1264" y="1474"/>
                    <a:pt x="1266" y="1487"/>
                  </a:cubicBezTo>
                  <a:cubicBezTo>
                    <a:pt x="1270" y="1499"/>
                    <a:pt x="1271" y="1512"/>
                    <a:pt x="1273" y="1524"/>
                  </a:cubicBezTo>
                  <a:cubicBezTo>
                    <a:pt x="1274" y="1526"/>
                    <a:pt x="1274" y="1526"/>
                    <a:pt x="1274" y="1526"/>
                  </a:cubicBezTo>
                  <a:cubicBezTo>
                    <a:pt x="1274" y="1528"/>
                    <a:pt x="1274" y="1531"/>
                    <a:pt x="1273" y="1533"/>
                  </a:cubicBezTo>
                  <a:cubicBezTo>
                    <a:pt x="1273" y="1533"/>
                    <a:pt x="1273" y="1534"/>
                    <a:pt x="1272" y="1534"/>
                  </a:cubicBezTo>
                  <a:cubicBezTo>
                    <a:pt x="1269" y="1541"/>
                    <a:pt x="1263" y="1544"/>
                    <a:pt x="1254" y="1546"/>
                  </a:cubicBezTo>
                  <a:cubicBezTo>
                    <a:pt x="1253" y="1546"/>
                    <a:pt x="1253" y="1546"/>
                    <a:pt x="1252" y="1546"/>
                  </a:cubicBezTo>
                  <a:cubicBezTo>
                    <a:pt x="1251" y="1547"/>
                    <a:pt x="1251" y="1547"/>
                    <a:pt x="1250" y="1547"/>
                  </a:cubicBezTo>
                  <a:cubicBezTo>
                    <a:pt x="1249" y="1547"/>
                    <a:pt x="1249" y="1547"/>
                    <a:pt x="1248" y="1547"/>
                  </a:cubicBezTo>
                  <a:cubicBezTo>
                    <a:pt x="1247" y="1547"/>
                    <a:pt x="1245" y="1548"/>
                    <a:pt x="1244" y="1548"/>
                  </a:cubicBezTo>
                  <a:cubicBezTo>
                    <a:pt x="1225" y="1550"/>
                    <a:pt x="1204" y="1548"/>
                    <a:pt x="1194" y="1548"/>
                  </a:cubicBezTo>
                  <a:cubicBezTo>
                    <a:pt x="1159" y="1548"/>
                    <a:pt x="1159" y="1548"/>
                    <a:pt x="1159" y="1548"/>
                  </a:cubicBezTo>
                  <a:cubicBezTo>
                    <a:pt x="1156" y="1548"/>
                    <a:pt x="1154" y="1548"/>
                    <a:pt x="1151" y="1548"/>
                  </a:cubicBezTo>
                  <a:cubicBezTo>
                    <a:pt x="1149" y="1548"/>
                    <a:pt x="1147" y="1547"/>
                    <a:pt x="1145" y="1547"/>
                  </a:cubicBezTo>
                  <a:cubicBezTo>
                    <a:pt x="1144" y="1547"/>
                    <a:pt x="1144" y="1547"/>
                    <a:pt x="1144" y="1547"/>
                  </a:cubicBezTo>
                  <a:cubicBezTo>
                    <a:pt x="1143" y="1547"/>
                    <a:pt x="1143" y="1547"/>
                    <a:pt x="1143" y="1547"/>
                  </a:cubicBezTo>
                  <a:cubicBezTo>
                    <a:pt x="1141" y="1546"/>
                    <a:pt x="1139" y="1546"/>
                    <a:pt x="1137" y="1545"/>
                  </a:cubicBezTo>
                  <a:cubicBezTo>
                    <a:pt x="1135" y="1545"/>
                    <a:pt x="1135" y="1544"/>
                    <a:pt x="1134" y="1544"/>
                  </a:cubicBezTo>
                  <a:cubicBezTo>
                    <a:pt x="1132" y="1543"/>
                    <a:pt x="1131" y="1543"/>
                    <a:pt x="1129" y="1542"/>
                  </a:cubicBezTo>
                  <a:cubicBezTo>
                    <a:pt x="1127" y="1541"/>
                    <a:pt x="1125" y="1539"/>
                    <a:pt x="1123" y="1538"/>
                  </a:cubicBezTo>
                  <a:cubicBezTo>
                    <a:pt x="1122" y="1537"/>
                    <a:pt x="1122" y="1537"/>
                    <a:pt x="1122" y="1537"/>
                  </a:cubicBezTo>
                  <a:lnTo>
                    <a:pt x="1121" y="1536"/>
                  </a:lnTo>
                  <a:close/>
                  <a:moveTo>
                    <a:pt x="1131" y="1673"/>
                  </a:moveTo>
                  <a:cubicBezTo>
                    <a:pt x="1128" y="1669"/>
                    <a:pt x="1127" y="1665"/>
                    <a:pt x="1126" y="1662"/>
                  </a:cubicBezTo>
                  <a:cubicBezTo>
                    <a:pt x="1126" y="1657"/>
                    <a:pt x="1126" y="1657"/>
                    <a:pt x="1126" y="1657"/>
                  </a:cubicBezTo>
                  <a:cubicBezTo>
                    <a:pt x="1125" y="1643"/>
                    <a:pt x="1124" y="1629"/>
                    <a:pt x="1123" y="1616"/>
                  </a:cubicBezTo>
                  <a:cubicBezTo>
                    <a:pt x="1123" y="1615"/>
                    <a:pt x="1123" y="1615"/>
                    <a:pt x="1123" y="1615"/>
                  </a:cubicBezTo>
                  <a:cubicBezTo>
                    <a:pt x="1123" y="1614"/>
                    <a:pt x="1123" y="1613"/>
                    <a:pt x="1123" y="1612"/>
                  </a:cubicBezTo>
                  <a:cubicBezTo>
                    <a:pt x="1126" y="1583"/>
                    <a:pt x="1188" y="1590"/>
                    <a:pt x="1208" y="1590"/>
                  </a:cubicBezTo>
                  <a:cubicBezTo>
                    <a:pt x="1231" y="1590"/>
                    <a:pt x="1275" y="1585"/>
                    <a:pt x="1288" y="1608"/>
                  </a:cubicBezTo>
                  <a:cubicBezTo>
                    <a:pt x="1290" y="1610"/>
                    <a:pt x="1292" y="1612"/>
                    <a:pt x="1292" y="1614"/>
                  </a:cubicBezTo>
                  <a:cubicBezTo>
                    <a:pt x="1293" y="1617"/>
                    <a:pt x="1293" y="1617"/>
                    <a:pt x="1293" y="1617"/>
                  </a:cubicBezTo>
                  <a:cubicBezTo>
                    <a:pt x="1294" y="1624"/>
                    <a:pt x="1295" y="1630"/>
                    <a:pt x="1297" y="1638"/>
                  </a:cubicBezTo>
                  <a:cubicBezTo>
                    <a:pt x="1301" y="1661"/>
                    <a:pt x="1301" y="1661"/>
                    <a:pt x="1301" y="1661"/>
                  </a:cubicBezTo>
                  <a:cubicBezTo>
                    <a:pt x="1302" y="1665"/>
                    <a:pt x="1301" y="1669"/>
                    <a:pt x="1300" y="1672"/>
                  </a:cubicBezTo>
                  <a:cubicBezTo>
                    <a:pt x="1299" y="1674"/>
                    <a:pt x="1297" y="1676"/>
                    <a:pt x="1295" y="1678"/>
                  </a:cubicBezTo>
                  <a:cubicBezTo>
                    <a:pt x="1295" y="1678"/>
                    <a:pt x="1294" y="1679"/>
                    <a:pt x="1293" y="1680"/>
                  </a:cubicBezTo>
                  <a:cubicBezTo>
                    <a:pt x="1293" y="1680"/>
                    <a:pt x="1292" y="1680"/>
                    <a:pt x="1292" y="1681"/>
                  </a:cubicBezTo>
                  <a:cubicBezTo>
                    <a:pt x="1291" y="1681"/>
                    <a:pt x="1291" y="1681"/>
                    <a:pt x="1291" y="1681"/>
                  </a:cubicBezTo>
                  <a:cubicBezTo>
                    <a:pt x="1290" y="1682"/>
                    <a:pt x="1288" y="1682"/>
                    <a:pt x="1286" y="1683"/>
                  </a:cubicBezTo>
                  <a:cubicBezTo>
                    <a:pt x="1285" y="1684"/>
                    <a:pt x="1284" y="1684"/>
                    <a:pt x="1283" y="1685"/>
                  </a:cubicBezTo>
                  <a:cubicBezTo>
                    <a:pt x="1282" y="1685"/>
                    <a:pt x="1281" y="1685"/>
                    <a:pt x="1281" y="1685"/>
                  </a:cubicBezTo>
                  <a:cubicBezTo>
                    <a:pt x="1280" y="1686"/>
                    <a:pt x="1279" y="1686"/>
                    <a:pt x="1278" y="1686"/>
                  </a:cubicBezTo>
                  <a:cubicBezTo>
                    <a:pt x="1277" y="1686"/>
                    <a:pt x="1276" y="1687"/>
                    <a:pt x="1275" y="1687"/>
                  </a:cubicBezTo>
                  <a:cubicBezTo>
                    <a:pt x="1274" y="1687"/>
                    <a:pt x="1274" y="1687"/>
                    <a:pt x="1274" y="1687"/>
                  </a:cubicBezTo>
                  <a:cubicBezTo>
                    <a:pt x="1272" y="1687"/>
                    <a:pt x="1270" y="1688"/>
                    <a:pt x="1268" y="1688"/>
                  </a:cubicBezTo>
                  <a:cubicBezTo>
                    <a:pt x="1265" y="1688"/>
                    <a:pt x="1263" y="1688"/>
                    <a:pt x="1261" y="1688"/>
                  </a:cubicBezTo>
                  <a:cubicBezTo>
                    <a:pt x="1260" y="1688"/>
                    <a:pt x="1260" y="1688"/>
                    <a:pt x="1260" y="1688"/>
                  </a:cubicBezTo>
                  <a:cubicBezTo>
                    <a:pt x="1232" y="1688"/>
                    <a:pt x="1204" y="1688"/>
                    <a:pt x="1175" y="1689"/>
                  </a:cubicBezTo>
                  <a:cubicBezTo>
                    <a:pt x="1172" y="1689"/>
                    <a:pt x="1169" y="1688"/>
                    <a:pt x="1166" y="1688"/>
                  </a:cubicBezTo>
                  <a:cubicBezTo>
                    <a:pt x="1165" y="1688"/>
                    <a:pt x="1164" y="1688"/>
                    <a:pt x="1164" y="1688"/>
                  </a:cubicBezTo>
                  <a:cubicBezTo>
                    <a:pt x="1161" y="1687"/>
                    <a:pt x="1159" y="1687"/>
                    <a:pt x="1157" y="1687"/>
                  </a:cubicBezTo>
                  <a:cubicBezTo>
                    <a:pt x="1156" y="1686"/>
                    <a:pt x="1156" y="1686"/>
                    <a:pt x="1156" y="1686"/>
                  </a:cubicBezTo>
                  <a:cubicBezTo>
                    <a:pt x="1153" y="1686"/>
                    <a:pt x="1151" y="1685"/>
                    <a:pt x="1149" y="1684"/>
                  </a:cubicBezTo>
                  <a:cubicBezTo>
                    <a:pt x="1148" y="1684"/>
                    <a:pt x="1147" y="1683"/>
                    <a:pt x="1147" y="1683"/>
                  </a:cubicBezTo>
                  <a:cubicBezTo>
                    <a:pt x="1145" y="1683"/>
                    <a:pt x="1144" y="1682"/>
                    <a:pt x="1143" y="1681"/>
                  </a:cubicBezTo>
                  <a:cubicBezTo>
                    <a:pt x="1142" y="1681"/>
                    <a:pt x="1142" y="1681"/>
                    <a:pt x="1142" y="1681"/>
                  </a:cubicBezTo>
                  <a:cubicBezTo>
                    <a:pt x="1138" y="1679"/>
                    <a:pt x="1133" y="1676"/>
                    <a:pt x="1131" y="1673"/>
                  </a:cubicBezTo>
                  <a:close/>
                  <a:moveTo>
                    <a:pt x="1333" y="1839"/>
                  </a:moveTo>
                  <a:cubicBezTo>
                    <a:pt x="1331" y="1843"/>
                    <a:pt x="1328" y="1846"/>
                    <a:pt x="1324" y="1849"/>
                  </a:cubicBezTo>
                  <a:cubicBezTo>
                    <a:pt x="1320" y="1852"/>
                    <a:pt x="1315" y="1855"/>
                    <a:pt x="1309" y="1856"/>
                  </a:cubicBezTo>
                  <a:cubicBezTo>
                    <a:pt x="1303" y="1858"/>
                    <a:pt x="1297" y="1859"/>
                    <a:pt x="1290" y="1859"/>
                  </a:cubicBezTo>
                  <a:cubicBezTo>
                    <a:pt x="1271" y="1859"/>
                    <a:pt x="1271" y="1859"/>
                    <a:pt x="1271" y="1859"/>
                  </a:cubicBezTo>
                  <a:cubicBezTo>
                    <a:pt x="1270" y="1859"/>
                    <a:pt x="1270" y="1859"/>
                    <a:pt x="1270" y="1859"/>
                  </a:cubicBezTo>
                  <a:cubicBezTo>
                    <a:pt x="1244" y="1859"/>
                    <a:pt x="1219" y="1859"/>
                    <a:pt x="1193" y="1859"/>
                  </a:cubicBezTo>
                  <a:cubicBezTo>
                    <a:pt x="1190" y="1859"/>
                    <a:pt x="1187" y="1859"/>
                    <a:pt x="1184" y="1859"/>
                  </a:cubicBezTo>
                  <a:cubicBezTo>
                    <a:pt x="1183" y="1859"/>
                    <a:pt x="1183" y="1859"/>
                    <a:pt x="1182" y="1859"/>
                  </a:cubicBezTo>
                  <a:cubicBezTo>
                    <a:pt x="1179" y="1858"/>
                    <a:pt x="1177" y="1858"/>
                    <a:pt x="1174" y="1857"/>
                  </a:cubicBezTo>
                  <a:cubicBezTo>
                    <a:pt x="1174" y="1857"/>
                    <a:pt x="1174" y="1857"/>
                    <a:pt x="1173" y="1857"/>
                  </a:cubicBezTo>
                  <a:cubicBezTo>
                    <a:pt x="1161" y="1854"/>
                    <a:pt x="1150" y="1848"/>
                    <a:pt x="1144" y="1839"/>
                  </a:cubicBezTo>
                  <a:cubicBezTo>
                    <a:pt x="1143" y="1838"/>
                    <a:pt x="1142" y="1836"/>
                    <a:pt x="1142" y="1834"/>
                  </a:cubicBezTo>
                  <a:cubicBezTo>
                    <a:pt x="1141" y="1832"/>
                    <a:pt x="1141" y="1831"/>
                    <a:pt x="1141" y="1830"/>
                  </a:cubicBezTo>
                  <a:cubicBezTo>
                    <a:pt x="1140" y="1829"/>
                    <a:pt x="1140" y="1828"/>
                    <a:pt x="1140" y="1827"/>
                  </a:cubicBezTo>
                  <a:cubicBezTo>
                    <a:pt x="1140" y="1826"/>
                    <a:pt x="1140" y="1826"/>
                    <a:pt x="1140" y="1826"/>
                  </a:cubicBezTo>
                  <a:cubicBezTo>
                    <a:pt x="1139" y="1824"/>
                    <a:pt x="1139" y="1824"/>
                    <a:pt x="1139" y="1824"/>
                  </a:cubicBezTo>
                  <a:cubicBezTo>
                    <a:pt x="1138" y="1811"/>
                    <a:pt x="1137" y="1796"/>
                    <a:pt x="1135" y="1782"/>
                  </a:cubicBezTo>
                  <a:cubicBezTo>
                    <a:pt x="1135" y="1779"/>
                    <a:pt x="1135" y="1777"/>
                    <a:pt x="1135" y="1775"/>
                  </a:cubicBezTo>
                  <a:cubicBezTo>
                    <a:pt x="1134" y="1768"/>
                    <a:pt x="1134" y="1768"/>
                    <a:pt x="1134" y="1768"/>
                  </a:cubicBezTo>
                  <a:cubicBezTo>
                    <a:pt x="1134" y="1766"/>
                    <a:pt x="1134" y="1766"/>
                    <a:pt x="1134" y="1766"/>
                  </a:cubicBezTo>
                  <a:cubicBezTo>
                    <a:pt x="1134" y="1764"/>
                    <a:pt x="1134" y="1763"/>
                    <a:pt x="1135" y="1762"/>
                  </a:cubicBezTo>
                  <a:cubicBezTo>
                    <a:pt x="1135" y="1761"/>
                    <a:pt x="1135" y="1760"/>
                    <a:pt x="1135" y="1760"/>
                  </a:cubicBezTo>
                  <a:cubicBezTo>
                    <a:pt x="1137" y="1759"/>
                    <a:pt x="1137" y="1758"/>
                    <a:pt x="1137" y="1757"/>
                  </a:cubicBezTo>
                  <a:cubicBezTo>
                    <a:pt x="1138" y="1756"/>
                    <a:pt x="1138" y="1756"/>
                    <a:pt x="1138" y="1755"/>
                  </a:cubicBezTo>
                  <a:cubicBezTo>
                    <a:pt x="1139" y="1753"/>
                    <a:pt x="1140" y="1752"/>
                    <a:pt x="1141" y="1751"/>
                  </a:cubicBezTo>
                  <a:cubicBezTo>
                    <a:pt x="1142" y="1750"/>
                    <a:pt x="1143" y="1750"/>
                    <a:pt x="1143" y="1749"/>
                  </a:cubicBezTo>
                  <a:cubicBezTo>
                    <a:pt x="1144" y="1748"/>
                    <a:pt x="1145" y="1748"/>
                    <a:pt x="1146" y="1747"/>
                  </a:cubicBezTo>
                  <a:cubicBezTo>
                    <a:pt x="1147" y="1747"/>
                    <a:pt x="1147" y="1746"/>
                    <a:pt x="1147" y="1746"/>
                  </a:cubicBezTo>
                  <a:cubicBezTo>
                    <a:pt x="1148" y="1746"/>
                    <a:pt x="1148" y="1746"/>
                    <a:pt x="1148" y="1746"/>
                  </a:cubicBezTo>
                  <a:cubicBezTo>
                    <a:pt x="1150" y="1745"/>
                    <a:pt x="1151" y="1744"/>
                    <a:pt x="1153" y="1743"/>
                  </a:cubicBezTo>
                  <a:cubicBezTo>
                    <a:pt x="1154" y="1743"/>
                    <a:pt x="1154" y="1742"/>
                    <a:pt x="1154" y="1742"/>
                  </a:cubicBezTo>
                  <a:cubicBezTo>
                    <a:pt x="1155" y="1742"/>
                    <a:pt x="1155" y="1742"/>
                    <a:pt x="1155" y="1742"/>
                  </a:cubicBezTo>
                  <a:cubicBezTo>
                    <a:pt x="1156" y="1742"/>
                    <a:pt x="1156" y="1742"/>
                    <a:pt x="1157" y="1741"/>
                  </a:cubicBezTo>
                  <a:cubicBezTo>
                    <a:pt x="1158" y="1741"/>
                    <a:pt x="1160" y="1740"/>
                    <a:pt x="1161" y="1740"/>
                  </a:cubicBezTo>
                  <a:cubicBezTo>
                    <a:pt x="1162" y="1740"/>
                    <a:pt x="1163" y="1739"/>
                    <a:pt x="1164" y="1739"/>
                  </a:cubicBezTo>
                  <a:cubicBezTo>
                    <a:pt x="1165" y="1739"/>
                    <a:pt x="1166" y="1739"/>
                    <a:pt x="1166" y="1739"/>
                  </a:cubicBezTo>
                  <a:cubicBezTo>
                    <a:pt x="1170" y="1738"/>
                    <a:pt x="1173" y="1738"/>
                    <a:pt x="1176" y="1738"/>
                  </a:cubicBezTo>
                  <a:cubicBezTo>
                    <a:pt x="1177" y="1738"/>
                    <a:pt x="1177" y="1738"/>
                    <a:pt x="1177" y="1738"/>
                  </a:cubicBezTo>
                  <a:cubicBezTo>
                    <a:pt x="1178" y="1738"/>
                    <a:pt x="1179" y="1738"/>
                    <a:pt x="1180" y="1738"/>
                  </a:cubicBezTo>
                  <a:cubicBezTo>
                    <a:pt x="1184" y="1738"/>
                    <a:pt x="1184" y="1738"/>
                    <a:pt x="1184" y="1738"/>
                  </a:cubicBezTo>
                  <a:cubicBezTo>
                    <a:pt x="1189" y="1737"/>
                    <a:pt x="1193" y="1737"/>
                    <a:pt x="1198" y="1737"/>
                  </a:cubicBezTo>
                  <a:cubicBezTo>
                    <a:pt x="1202" y="1737"/>
                    <a:pt x="1206" y="1737"/>
                    <a:pt x="1209" y="1737"/>
                  </a:cubicBezTo>
                  <a:cubicBezTo>
                    <a:pt x="1246" y="1737"/>
                    <a:pt x="1246" y="1737"/>
                    <a:pt x="1246" y="1737"/>
                  </a:cubicBezTo>
                  <a:cubicBezTo>
                    <a:pt x="1256" y="1737"/>
                    <a:pt x="1267" y="1737"/>
                    <a:pt x="1276" y="1738"/>
                  </a:cubicBezTo>
                  <a:cubicBezTo>
                    <a:pt x="1278" y="1738"/>
                    <a:pt x="1279" y="1738"/>
                    <a:pt x="1281" y="1738"/>
                  </a:cubicBezTo>
                  <a:cubicBezTo>
                    <a:pt x="1282" y="1739"/>
                    <a:pt x="1283" y="1739"/>
                    <a:pt x="1284" y="1739"/>
                  </a:cubicBezTo>
                  <a:cubicBezTo>
                    <a:pt x="1284" y="1739"/>
                    <a:pt x="1285" y="1739"/>
                    <a:pt x="1286" y="1739"/>
                  </a:cubicBezTo>
                  <a:cubicBezTo>
                    <a:pt x="1286" y="1739"/>
                    <a:pt x="1287" y="1739"/>
                    <a:pt x="1287" y="1740"/>
                  </a:cubicBezTo>
                  <a:cubicBezTo>
                    <a:pt x="1288" y="1740"/>
                    <a:pt x="1288" y="1740"/>
                    <a:pt x="1290" y="1740"/>
                  </a:cubicBezTo>
                  <a:cubicBezTo>
                    <a:pt x="1291" y="1740"/>
                    <a:pt x="1293" y="1741"/>
                    <a:pt x="1295" y="1742"/>
                  </a:cubicBezTo>
                  <a:cubicBezTo>
                    <a:pt x="1296" y="1742"/>
                    <a:pt x="1297" y="1742"/>
                    <a:pt x="1298" y="1743"/>
                  </a:cubicBezTo>
                  <a:cubicBezTo>
                    <a:pt x="1299" y="1743"/>
                    <a:pt x="1299" y="1743"/>
                    <a:pt x="1300" y="1744"/>
                  </a:cubicBezTo>
                  <a:cubicBezTo>
                    <a:pt x="1302" y="1744"/>
                    <a:pt x="1303" y="1745"/>
                    <a:pt x="1304" y="1746"/>
                  </a:cubicBezTo>
                  <a:cubicBezTo>
                    <a:pt x="1309" y="1748"/>
                    <a:pt x="1313" y="1751"/>
                    <a:pt x="1316" y="1755"/>
                  </a:cubicBezTo>
                  <a:cubicBezTo>
                    <a:pt x="1320" y="1758"/>
                    <a:pt x="1322" y="1762"/>
                    <a:pt x="1323" y="1766"/>
                  </a:cubicBezTo>
                  <a:cubicBezTo>
                    <a:pt x="1328" y="1790"/>
                    <a:pt x="1328" y="1790"/>
                    <a:pt x="1328" y="1790"/>
                  </a:cubicBezTo>
                  <a:cubicBezTo>
                    <a:pt x="1329" y="1801"/>
                    <a:pt x="1331" y="1810"/>
                    <a:pt x="1333" y="1819"/>
                  </a:cubicBezTo>
                  <a:cubicBezTo>
                    <a:pt x="1334" y="1825"/>
                    <a:pt x="1334" y="1825"/>
                    <a:pt x="1334" y="1825"/>
                  </a:cubicBezTo>
                  <a:cubicBezTo>
                    <a:pt x="1335" y="1830"/>
                    <a:pt x="1335" y="1835"/>
                    <a:pt x="1333" y="1839"/>
                  </a:cubicBezTo>
                  <a:close/>
                  <a:moveTo>
                    <a:pt x="1493" y="1533"/>
                  </a:moveTo>
                  <a:cubicBezTo>
                    <a:pt x="1490" y="1531"/>
                    <a:pt x="1487" y="1528"/>
                    <a:pt x="1486" y="1525"/>
                  </a:cubicBezTo>
                  <a:cubicBezTo>
                    <a:pt x="1484" y="1520"/>
                    <a:pt x="1484" y="1520"/>
                    <a:pt x="1484" y="1520"/>
                  </a:cubicBezTo>
                  <a:cubicBezTo>
                    <a:pt x="1482" y="1513"/>
                    <a:pt x="1479" y="1506"/>
                    <a:pt x="1477" y="1498"/>
                  </a:cubicBezTo>
                  <a:cubicBezTo>
                    <a:pt x="1475" y="1494"/>
                    <a:pt x="1472" y="1489"/>
                    <a:pt x="1472" y="1484"/>
                  </a:cubicBezTo>
                  <a:cubicBezTo>
                    <a:pt x="1472" y="1484"/>
                    <a:pt x="1472" y="1483"/>
                    <a:pt x="1472" y="1482"/>
                  </a:cubicBezTo>
                  <a:cubicBezTo>
                    <a:pt x="1472" y="1481"/>
                    <a:pt x="1472" y="1481"/>
                    <a:pt x="1472" y="1481"/>
                  </a:cubicBezTo>
                  <a:cubicBezTo>
                    <a:pt x="1473" y="1480"/>
                    <a:pt x="1472" y="1480"/>
                    <a:pt x="1473" y="1479"/>
                  </a:cubicBezTo>
                  <a:cubicBezTo>
                    <a:pt x="1479" y="1465"/>
                    <a:pt x="1503" y="1467"/>
                    <a:pt x="1515" y="1467"/>
                  </a:cubicBezTo>
                  <a:cubicBezTo>
                    <a:pt x="1576" y="1466"/>
                    <a:pt x="1576" y="1466"/>
                    <a:pt x="1576" y="1466"/>
                  </a:cubicBezTo>
                  <a:cubicBezTo>
                    <a:pt x="1581" y="1466"/>
                    <a:pt x="1586" y="1467"/>
                    <a:pt x="1591" y="1468"/>
                  </a:cubicBezTo>
                  <a:cubicBezTo>
                    <a:pt x="1593" y="1468"/>
                    <a:pt x="1595" y="1468"/>
                    <a:pt x="1596" y="1470"/>
                  </a:cubicBezTo>
                  <a:cubicBezTo>
                    <a:pt x="1596" y="1470"/>
                    <a:pt x="1597" y="1470"/>
                    <a:pt x="1598" y="1470"/>
                  </a:cubicBezTo>
                  <a:cubicBezTo>
                    <a:pt x="1599" y="1470"/>
                    <a:pt x="1600" y="1471"/>
                    <a:pt x="1600" y="1471"/>
                  </a:cubicBezTo>
                  <a:cubicBezTo>
                    <a:pt x="1602" y="1471"/>
                    <a:pt x="1604" y="1472"/>
                    <a:pt x="1605" y="1473"/>
                  </a:cubicBezTo>
                  <a:cubicBezTo>
                    <a:pt x="1606" y="1473"/>
                    <a:pt x="1606" y="1473"/>
                    <a:pt x="1606" y="1473"/>
                  </a:cubicBezTo>
                  <a:cubicBezTo>
                    <a:pt x="1606" y="1473"/>
                    <a:pt x="1606" y="1473"/>
                    <a:pt x="1607" y="1473"/>
                  </a:cubicBezTo>
                  <a:cubicBezTo>
                    <a:pt x="1608" y="1474"/>
                    <a:pt x="1609" y="1474"/>
                    <a:pt x="1611" y="1475"/>
                  </a:cubicBezTo>
                  <a:cubicBezTo>
                    <a:pt x="1612" y="1476"/>
                    <a:pt x="1613" y="1476"/>
                    <a:pt x="1613" y="1476"/>
                  </a:cubicBezTo>
                  <a:cubicBezTo>
                    <a:pt x="1614" y="1477"/>
                    <a:pt x="1614" y="1477"/>
                    <a:pt x="1615" y="1477"/>
                  </a:cubicBezTo>
                  <a:cubicBezTo>
                    <a:pt x="1615" y="1478"/>
                    <a:pt x="1615" y="1478"/>
                    <a:pt x="1616" y="1478"/>
                  </a:cubicBezTo>
                  <a:cubicBezTo>
                    <a:pt x="1617" y="1479"/>
                    <a:pt x="1617" y="1479"/>
                    <a:pt x="1617" y="1479"/>
                  </a:cubicBezTo>
                  <a:cubicBezTo>
                    <a:pt x="1620" y="1481"/>
                    <a:pt x="1624" y="1484"/>
                    <a:pt x="1625" y="1487"/>
                  </a:cubicBezTo>
                  <a:cubicBezTo>
                    <a:pt x="1631" y="1495"/>
                    <a:pt x="1634" y="1506"/>
                    <a:pt x="1638" y="1514"/>
                  </a:cubicBezTo>
                  <a:cubicBezTo>
                    <a:pt x="1640" y="1519"/>
                    <a:pt x="1644" y="1523"/>
                    <a:pt x="1645" y="1528"/>
                  </a:cubicBezTo>
                  <a:cubicBezTo>
                    <a:pt x="1645" y="1529"/>
                    <a:pt x="1645" y="1529"/>
                    <a:pt x="1645" y="1529"/>
                  </a:cubicBezTo>
                  <a:cubicBezTo>
                    <a:pt x="1646" y="1539"/>
                    <a:pt x="1638" y="1543"/>
                    <a:pt x="1630" y="1545"/>
                  </a:cubicBezTo>
                  <a:cubicBezTo>
                    <a:pt x="1629" y="1545"/>
                    <a:pt x="1629" y="1545"/>
                    <a:pt x="1629" y="1546"/>
                  </a:cubicBezTo>
                  <a:cubicBezTo>
                    <a:pt x="1628" y="1546"/>
                    <a:pt x="1628" y="1546"/>
                    <a:pt x="1627" y="1546"/>
                  </a:cubicBezTo>
                  <a:cubicBezTo>
                    <a:pt x="1626" y="1546"/>
                    <a:pt x="1624" y="1546"/>
                    <a:pt x="1623" y="1547"/>
                  </a:cubicBezTo>
                  <a:cubicBezTo>
                    <a:pt x="1621" y="1547"/>
                    <a:pt x="1621" y="1547"/>
                    <a:pt x="1620" y="1547"/>
                  </a:cubicBezTo>
                  <a:cubicBezTo>
                    <a:pt x="1619" y="1547"/>
                    <a:pt x="1617" y="1547"/>
                    <a:pt x="1616" y="1547"/>
                  </a:cubicBezTo>
                  <a:cubicBezTo>
                    <a:pt x="1615" y="1547"/>
                    <a:pt x="1614" y="1547"/>
                    <a:pt x="1613" y="1547"/>
                  </a:cubicBezTo>
                  <a:cubicBezTo>
                    <a:pt x="1611" y="1547"/>
                    <a:pt x="1611" y="1547"/>
                    <a:pt x="1611" y="1547"/>
                  </a:cubicBezTo>
                  <a:cubicBezTo>
                    <a:pt x="1602" y="1547"/>
                    <a:pt x="1593" y="1547"/>
                    <a:pt x="1583" y="1547"/>
                  </a:cubicBezTo>
                  <a:cubicBezTo>
                    <a:pt x="1568" y="1547"/>
                    <a:pt x="1552" y="1547"/>
                    <a:pt x="1537" y="1547"/>
                  </a:cubicBezTo>
                  <a:cubicBezTo>
                    <a:pt x="1525" y="1547"/>
                    <a:pt x="1514" y="1546"/>
                    <a:pt x="1505" y="1541"/>
                  </a:cubicBezTo>
                  <a:cubicBezTo>
                    <a:pt x="1499" y="1539"/>
                    <a:pt x="1495" y="1537"/>
                    <a:pt x="1493" y="1533"/>
                  </a:cubicBezTo>
                  <a:close/>
                  <a:moveTo>
                    <a:pt x="1544" y="1672"/>
                  </a:moveTo>
                  <a:cubicBezTo>
                    <a:pt x="1541" y="1667"/>
                    <a:pt x="1538" y="1664"/>
                    <a:pt x="1537" y="1661"/>
                  </a:cubicBezTo>
                  <a:cubicBezTo>
                    <a:pt x="1528" y="1638"/>
                    <a:pt x="1528" y="1638"/>
                    <a:pt x="1528" y="1638"/>
                  </a:cubicBezTo>
                  <a:cubicBezTo>
                    <a:pt x="1525" y="1630"/>
                    <a:pt x="1523" y="1624"/>
                    <a:pt x="1520" y="1617"/>
                  </a:cubicBezTo>
                  <a:cubicBezTo>
                    <a:pt x="1519" y="1614"/>
                    <a:pt x="1519" y="1614"/>
                    <a:pt x="1519" y="1614"/>
                  </a:cubicBezTo>
                  <a:cubicBezTo>
                    <a:pt x="1518" y="1610"/>
                    <a:pt x="1518" y="1607"/>
                    <a:pt x="1519" y="1604"/>
                  </a:cubicBezTo>
                  <a:cubicBezTo>
                    <a:pt x="1520" y="1601"/>
                    <a:pt x="1521" y="1600"/>
                    <a:pt x="1523" y="1598"/>
                  </a:cubicBezTo>
                  <a:cubicBezTo>
                    <a:pt x="1523" y="1598"/>
                    <a:pt x="1523" y="1598"/>
                    <a:pt x="1524" y="1597"/>
                  </a:cubicBezTo>
                  <a:cubicBezTo>
                    <a:pt x="1525" y="1596"/>
                    <a:pt x="1525" y="1596"/>
                    <a:pt x="1525" y="1596"/>
                  </a:cubicBezTo>
                  <a:cubicBezTo>
                    <a:pt x="1528" y="1594"/>
                    <a:pt x="1533" y="1592"/>
                    <a:pt x="1537" y="1591"/>
                  </a:cubicBezTo>
                  <a:cubicBezTo>
                    <a:pt x="1541" y="1590"/>
                    <a:pt x="1545" y="1590"/>
                    <a:pt x="1549" y="1589"/>
                  </a:cubicBezTo>
                  <a:cubicBezTo>
                    <a:pt x="1566" y="1588"/>
                    <a:pt x="1583" y="1589"/>
                    <a:pt x="1591" y="1589"/>
                  </a:cubicBezTo>
                  <a:cubicBezTo>
                    <a:pt x="1620" y="1589"/>
                    <a:pt x="1671" y="1583"/>
                    <a:pt x="1688" y="1613"/>
                  </a:cubicBezTo>
                  <a:cubicBezTo>
                    <a:pt x="1688" y="1614"/>
                    <a:pt x="1688" y="1614"/>
                    <a:pt x="1688" y="1614"/>
                  </a:cubicBezTo>
                  <a:cubicBezTo>
                    <a:pt x="1694" y="1626"/>
                    <a:pt x="1700" y="1639"/>
                    <a:pt x="1706" y="1651"/>
                  </a:cubicBezTo>
                  <a:cubicBezTo>
                    <a:pt x="1708" y="1655"/>
                    <a:pt x="1711" y="1659"/>
                    <a:pt x="1712" y="1664"/>
                  </a:cubicBezTo>
                  <a:cubicBezTo>
                    <a:pt x="1712" y="1665"/>
                    <a:pt x="1712" y="1667"/>
                    <a:pt x="1712" y="1667"/>
                  </a:cubicBezTo>
                  <a:cubicBezTo>
                    <a:pt x="1712" y="1669"/>
                    <a:pt x="1712" y="1670"/>
                    <a:pt x="1712" y="1671"/>
                  </a:cubicBezTo>
                  <a:cubicBezTo>
                    <a:pt x="1712" y="1672"/>
                    <a:pt x="1712" y="1672"/>
                    <a:pt x="1712" y="1672"/>
                  </a:cubicBezTo>
                  <a:cubicBezTo>
                    <a:pt x="1712" y="1673"/>
                    <a:pt x="1711" y="1674"/>
                    <a:pt x="1710" y="1675"/>
                  </a:cubicBezTo>
                  <a:cubicBezTo>
                    <a:pt x="1710" y="1676"/>
                    <a:pt x="1710" y="1676"/>
                    <a:pt x="1710" y="1676"/>
                  </a:cubicBezTo>
                  <a:cubicBezTo>
                    <a:pt x="1709" y="1677"/>
                    <a:pt x="1708" y="1678"/>
                    <a:pt x="1707" y="1679"/>
                  </a:cubicBezTo>
                  <a:cubicBezTo>
                    <a:pt x="1706" y="1680"/>
                    <a:pt x="1706" y="1680"/>
                    <a:pt x="1706" y="1680"/>
                  </a:cubicBezTo>
                  <a:cubicBezTo>
                    <a:pt x="1705" y="1681"/>
                    <a:pt x="1704" y="1681"/>
                    <a:pt x="1704" y="1681"/>
                  </a:cubicBezTo>
                  <a:cubicBezTo>
                    <a:pt x="1701" y="1683"/>
                    <a:pt x="1699" y="1684"/>
                    <a:pt x="1695" y="1685"/>
                  </a:cubicBezTo>
                  <a:cubicBezTo>
                    <a:pt x="1695" y="1685"/>
                    <a:pt x="1694" y="1686"/>
                    <a:pt x="1693" y="1686"/>
                  </a:cubicBezTo>
                  <a:cubicBezTo>
                    <a:pt x="1691" y="1686"/>
                    <a:pt x="1690" y="1686"/>
                    <a:pt x="1689" y="1687"/>
                  </a:cubicBezTo>
                  <a:cubicBezTo>
                    <a:pt x="1688" y="1687"/>
                    <a:pt x="1688" y="1687"/>
                    <a:pt x="1687" y="1687"/>
                  </a:cubicBezTo>
                  <a:cubicBezTo>
                    <a:pt x="1686" y="1687"/>
                    <a:pt x="1686" y="1687"/>
                    <a:pt x="1686" y="1687"/>
                  </a:cubicBezTo>
                  <a:cubicBezTo>
                    <a:pt x="1656" y="1690"/>
                    <a:pt x="1624" y="1687"/>
                    <a:pt x="1593" y="1688"/>
                  </a:cubicBezTo>
                  <a:cubicBezTo>
                    <a:pt x="1589" y="1688"/>
                    <a:pt x="1586" y="1687"/>
                    <a:pt x="1583" y="1687"/>
                  </a:cubicBezTo>
                  <a:cubicBezTo>
                    <a:pt x="1572" y="1686"/>
                    <a:pt x="1560" y="1682"/>
                    <a:pt x="1551" y="1676"/>
                  </a:cubicBezTo>
                  <a:cubicBezTo>
                    <a:pt x="1548" y="1675"/>
                    <a:pt x="1546" y="1673"/>
                    <a:pt x="1544" y="1672"/>
                  </a:cubicBezTo>
                  <a:close/>
                  <a:moveTo>
                    <a:pt x="1795" y="1838"/>
                  </a:moveTo>
                  <a:cubicBezTo>
                    <a:pt x="1795" y="1839"/>
                    <a:pt x="1794" y="1839"/>
                    <a:pt x="1794" y="1840"/>
                  </a:cubicBezTo>
                  <a:cubicBezTo>
                    <a:pt x="1794" y="1841"/>
                    <a:pt x="1794" y="1841"/>
                    <a:pt x="1794" y="1842"/>
                  </a:cubicBezTo>
                  <a:cubicBezTo>
                    <a:pt x="1793" y="1843"/>
                    <a:pt x="1793" y="1844"/>
                    <a:pt x="1792" y="1845"/>
                  </a:cubicBezTo>
                  <a:cubicBezTo>
                    <a:pt x="1792" y="1845"/>
                    <a:pt x="1792" y="1845"/>
                    <a:pt x="1792" y="1846"/>
                  </a:cubicBezTo>
                  <a:cubicBezTo>
                    <a:pt x="1791" y="1846"/>
                    <a:pt x="1791" y="1847"/>
                    <a:pt x="1790" y="1847"/>
                  </a:cubicBezTo>
                  <a:cubicBezTo>
                    <a:pt x="1790" y="1847"/>
                    <a:pt x="1790" y="1848"/>
                    <a:pt x="1789" y="1848"/>
                  </a:cubicBezTo>
                  <a:cubicBezTo>
                    <a:pt x="1789" y="1848"/>
                    <a:pt x="1789" y="1848"/>
                    <a:pt x="1789" y="1849"/>
                  </a:cubicBezTo>
                  <a:cubicBezTo>
                    <a:pt x="1783" y="1854"/>
                    <a:pt x="1776" y="1856"/>
                    <a:pt x="1768" y="1857"/>
                  </a:cubicBezTo>
                  <a:cubicBezTo>
                    <a:pt x="1767" y="1857"/>
                    <a:pt x="1767" y="1857"/>
                    <a:pt x="1767" y="1857"/>
                  </a:cubicBezTo>
                  <a:cubicBezTo>
                    <a:pt x="1764" y="1858"/>
                    <a:pt x="1761" y="1858"/>
                    <a:pt x="1758" y="1858"/>
                  </a:cubicBezTo>
                  <a:cubicBezTo>
                    <a:pt x="1755" y="1858"/>
                    <a:pt x="1755" y="1858"/>
                    <a:pt x="1755" y="1858"/>
                  </a:cubicBezTo>
                  <a:cubicBezTo>
                    <a:pt x="1752" y="1858"/>
                    <a:pt x="1749" y="1858"/>
                    <a:pt x="1747" y="1858"/>
                  </a:cubicBezTo>
                  <a:cubicBezTo>
                    <a:pt x="1662" y="1858"/>
                    <a:pt x="1662" y="1858"/>
                    <a:pt x="1662" y="1858"/>
                  </a:cubicBezTo>
                  <a:cubicBezTo>
                    <a:pt x="1659" y="1858"/>
                    <a:pt x="1656" y="1858"/>
                    <a:pt x="1653" y="1858"/>
                  </a:cubicBezTo>
                  <a:cubicBezTo>
                    <a:pt x="1651" y="1857"/>
                    <a:pt x="1650" y="1857"/>
                    <a:pt x="1649" y="1857"/>
                  </a:cubicBezTo>
                  <a:cubicBezTo>
                    <a:pt x="1632" y="1855"/>
                    <a:pt x="1611" y="1847"/>
                    <a:pt x="1602" y="1831"/>
                  </a:cubicBezTo>
                  <a:cubicBezTo>
                    <a:pt x="1600" y="1829"/>
                    <a:pt x="1599" y="1827"/>
                    <a:pt x="1598" y="1825"/>
                  </a:cubicBezTo>
                  <a:cubicBezTo>
                    <a:pt x="1598" y="1824"/>
                    <a:pt x="1598" y="1824"/>
                    <a:pt x="1598" y="1824"/>
                  </a:cubicBezTo>
                  <a:cubicBezTo>
                    <a:pt x="1594" y="1812"/>
                    <a:pt x="1588" y="1801"/>
                    <a:pt x="1584" y="1788"/>
                  </a:cubicBezTo>
                  <a:cubicBezTo>
                    <a:pt x="1582" y="1782"/>
                    <a:pt x="1578" y="1774"/>
                    <a:pt x="1576" y="1766"/>
                  </a:cubicBezTo>
                  <a:cubicBezTo>
                    <a:pt x="1576" y="1765"/>
                    <a:pt x="1576" y="1765"/>
                    <a:pt x="1576" y="1765"/>
                  </a:cubicBezTo>
                  <a:cubicBezTo>
                    <a:pt x="1576" y="1765"/>
                    <a:pt x="1575" y="1764"/>
                    <a:pt x="1575" y="1763"/>
                  </a:cubicBezTo>
                  <a:cubicBezTo>
                    <a:pt x="1575" y="1760"/>
                    <a:pt x="1575" y="1757"/>
                    <a:pt x="1575" y="1754"/>
                  </a:cubicBezTo>
                  <a:cubicBezTo>
                    <a:pt x="1576" y="1752"/>
                    <a:pt x="1577" y="1751"/>
                    <a:pt x="1578" y="1749"/>
                  </a:cubicBezTo>
                  <a:cubicBezTo>
                    <a:pt x="1583" y="1741"/>
                    <a:pt x="1593" y="1738"/>
                    <a:pt x="1603" y="1737"/>
                  </a:cubicBezTo>
                  <a:cubicBezTo>
                    <a:pt x="1603" y="1737"/>
                    <a:pt x="1603" y="1737"/>
                    <a:pt x="1604" y="1737"/>
                  </a:cubicBezTo>
                  <a:cubicBezTo>
                    <a:pt x="1606" y="1737"/>
                    <a:pt x="1608" y="1737"/>
                    <a:pt x="1611" y="1737"/>
                  </a:cubicBezTo>
                  <a:cubicBezTo>
                    <a:pt x="1612" y="1736"/>
                    <a:pt x="1612" y="1736"/>
                    <a:pt x="1612" y="1736"/>
                  </a:cubicBezTo>
                  <a:cubicBezTo>
                    <a:pt x="1618" y="1736"/>
                    <a:pt x="1618" y="1736"/>
                    <a:pt x="1618" y="1736"/>
                  </a:cubicBezTo>
                  <a:cubicBezTo>
                    <a:pt x="1619" y="1736"/>
                    <a:pt x="1620" y="1736"/>
                    <a:pt x="1623" y="1736"/>
                  </a:cubicBezTo>
                  <a:cubicBezTo>
                    <a:pt x="1648" y="1736"/>
                    <a:pt x="1674" y="1736"/>
                    <a:pt x="1701" y="1736"/>
                  </a:cubicBezTo>
                  <a:cubicBezTo>
                    <a:pt x="1704" y="1736"/>
                    <a:pt x="1707" y="1736"/>
                    <a:pt x="1710" y="1737"/>
                  </a:cubicBezTo>
                  <a:cubicBezTo>
                    <a:pt x="1711" y="1737"/>
                    <a:pt x="1711" y="1737"/>
                    <a:pt x="1711" y="1737"/>
                  </a:cubicBezTo>
                  <a:cubicBezTo>
                    <a:pt x="1729" y="1739"/>
                    <a:pt x="1749" y="1746"/>
                    <a:pt x="1759" y="1759"/>
                  </a:cubicBezTo>
                  <a:cubicBezTo>
                    <a:pt x="1761" y="1761"/>
                    <a:pt x="1762" y="1763"/>
                    <a:pt x="1763" y="1765"/>
                  </a:cubicBezTo>
                  <a:cubicBezTo>
                    <a:pt x="1766" y="1771"/>
                    <a:pt x="1766" y="1771"/>
                    <a:pt x="1766" y="1771"/>
                  </a:cubicBezTo>
                  <a:cubicBezTo>
                    <a:pt x="1771" y="1781"/>
                    <a:pt x="1777" y="1791"/>
                    <a:pt x="1782" y="1803"/>
                  </a:cubicBezTo>
                  <a:cubicBezTo>
                    <a:pt x="1785" y="1809"/>
                    <a:pt x="1791" y="1817"/>
                    <a:pt x="1793" y="1826"/>
                  </a:cubicBezTo>
                  <a:cubicBezTo>
                    <a:pt x="1795" y="1830"/>
                    <a:pt x="1796" y="1834"/>
                    <a:pt x="1795" y="1838"/>
                  </a:cubicBezTo>
                  <a:close/>
                  <a:moveTo>
                    <a:pt x="1809" y="1671"/>
                  </a:moveTo>
                  <a:cubicBezTo>
                    <a:pt x="1805" y="1667"/>
                    <a:pt x="1801" y="1663"/>
                    <a:pt x="1799" y="1660"/>
                  </a:cubicBezTo>
                  <a:cubicBezTo>
                    <a:pt x="1797" y="1657"/>
                    <a:pt x="1797" y="1657"/>
                    <a:pt x="1797" y="1657"/>
                  </a:cubicBezTo>
                  <a:cubicBezTo>
                    <a:pt x="1790" y="1644"/>
                    <a:pt x="1783" y="1631"/>
                    <a:pt x="1776" y="1618"/>
                  </a:cubicBezTo>
                  <a:cubicBezTo>
                    <a:pt x="1772" y="1613"/>
                    <a:pt x="1772" y="1613"/>
                    <a:pt x="1772" y="1613"/>
                  </a:cubicBezTo>
                  <a:cubicBezTo>
                    <a:pt x="1770" y="1610"/>
                    <a:pt x="1770" y="1607"/>
                    <a:pt x="1770" y="1604"/>
                  </a:cubicBezTo>
                  <a:cubicBezTo>
                    <a:pt x="1771" y="1600"/>
                    <a:pt x="1772" y="1598"/>
                    <a:pt x="1776" y="1595"/>
                  </a:cubicBezTo>
                  <a:cubicBezTo>
                    <a:pt x="1779" y="1593"/>
                    <a:pt x="1782" y="1592"/>
                    <a:pt x="1786" y="1590"/>
                  </a:cubicBezTo>
                  <a:cubicBezTo>
                    <a:pt x="1791" y="1589"/>
                    <a:pt x="1796" y="1589"/>
                    <a:pt x="1802" y="1589"/>
                  </a:cubicBezTo>
                  <a:cubicBezTo>
                    <a:pt x="1803" y="1589"/>
                    <a:pt x="1803" y="1589"/>
                    <a:pt x="1803" y="1589"/>
                  </a:cubicBezTo>
                  <a:cubicBezTo>
                    <a:pt x="1816" y="1588"/>
                    <a:pt x="1830" y="1588"/>
                    <a:pt x="1838" y="1588"/>
                  </a:cubicBezTo>
                  <a:cubicBezTo>
                    <a:pt x="1870" y="1588"/>
                    <a:pt x="1920" y="1582"/>
                    <a:pt x="1941" y="1613"/>
                  </a:cubicBezTo>
                  <a:cubicBezTo>
                    <a:pt x="1948" y="1622"/>
                    <a:pt x="1954" y="1632"/>
                    <a:pt x="1962" y="1643"/>
                  </a:cubicBezTo>
                  <a:cubicBezTo>
                    <a:pt x="1965" y="1648"/>
                    <a:pt x="1971" y="1655"/>
                    <a:pt x="1974" y="1661"/>
                  </a:cubicBezTo>
                  <a:cubicBezTo>
                    <a:pt x="1976" y="1664"/>
                    <a:pt x="1977" y="1667"/>
                    <a:pt x="1977" y="1671"/>
                  </a:cubicBezTo>
                  <a:cubicBezTo>
                    <a:pt x="1977" y="1672"/>
                    <a:pt x="1976" y="1674"/>
                    <a:pt x="1975" y="1676"/>
                  </a:cubicBezTo>
                  <a:cubicBezTo>
                    <a:pt x="1975" y="1677"/>
                    <a:pt x="1974" y="1678"/>
                    <a:pt x="1973" y="1679"/>
                  </a:cubicBezTo>
                  <a:cubicBezTo>
                    <a:pt x="1972" y="1680"/>
                    <a:pt x="1972" y="1680"/>
                    <a:pt x="1971" y="1681"/>
                  </a:cubicBezTo>
                  <a:cubicBezTo>
                    <a:pt x="1970" y="1681"/>
                    <a:pt x="1970" y="1681"/>
                    <a:pt x="1970" y="1681"/>
                  </a:cubicBezTo>
                  <a:cubicBezTo>
                    <a:pt x="1969" y="1682"/>
                    <a:pt x="1968" y="1682"/>
                    <a:pt x="1967" y="1683"/>
                  </a:cubicBezTo>
                  <a:cubicBezTo>
                    <a:pt x="1966" y="1683"/>
                    <a:pt x="1964" y="1684"/>
                    <a:pt x="1963" y="1684"/>
                  </a:cubicBezTo>
                  <a:cubicBezTo>
                    <a:pt x="1963" y="1685"/>
                    <a:pt x="1963" y="1685"/>
                    <a:pt x="1963" y="1685"/>
                  </a:cubicBezTo>
                  <a:cubicBezTo>
                    <a:pt x="1962" y="1685"/>
                    <a:pt x="1962" y="1685"/>
                    <a:pt x="1962" y="1685"/>
                  </a:cubicBezTo>
                  <a:cubicBezTo>
                    <a:pt x="1947" y="1689"/>
                    <a:pt x="1925" y="1687"/>
                    <a:pt x="1911" y="1687"/>
                  </a:cubicBezTo>
                  <a:cubicBezTo>
                    <a:pt x="1894" y="1687"/>
                    <a:pt x="1877" y="1687"/>
                    <a:pt x="1860" y="1687"/>
                  </a:cubicBezTo>
                  <a:cubicBezTo>
                    <a:pt x="1845" y="1687"/>
                    <a:pt x="1827" y="1683"/>
                    <a:pt x="1814" y="1675"/>
                  </a:cubicBezTo>
                  <a:cubicBezTo>
                    <a:pt x="1812" y="1673"/>
                    <a:pt x="1811" y="1672"/>
                    <a:pt x="1809" y="1671"/>
                  </a:cubicBezTo>
                  <a:close/>
                  <a:moveTo>
                    <a:pt x="2088" y="1847"/>
                  </a:moveTo>
                  <a:cubicBezTo>
                    <a:pt x="2088" y="1847"/>
                    <a:pt x="2088" y="1847"/>
                    <a:pt x="2087" y="1847"/>
                  </a:cubicBezTo>
                  <a:cubicBezTo>
                    <a:pt x="2085" y="1850"/>
                    <a:pt x="2081" y="1853"/>
                    <a:pt x="2075" y="1854"/>
                  </a:cubicBezTo>
                  <a:cubicBezTo>
                    <a:pt x="2071" y="1856"/>
                    <a:pt x="2065" y="1857"/>
                    <a:pt x="2058" y="1857"/>
                  </a:cubicBezTo>
                  <a:cubicBezTo>
                    <a:pt x="2051" y="1857"/>
                    <a:pt x="2051" y="1857"/>
                    <a:pt x="2051" y="1857"/>
                  </a:cubicBezTo>
                  <a:cubicBezTo>
                    <a:pt x="2022" y="1857"/>
                    <a:pt x="1992" y="1857"/>
                    <a:pt x="1962" y="1857"/>
                  </a:cubicBezTo>
                  <a:cubicBezTo>
                    <a:pt x="1959" y="1857"/>
                    <a:pt x="1954" y="1857"/>
                    <a:pt x="1951" y="1857"/>
                  </a:cubicBezTo>
                  <a:cubicBezTo>
                    <a:pt x="1931" y="1855"/>
                    <a:pt x="1909" y="1846"/>
                    <a:pt x="1896" y="1830"/>
                  </a:cubicBezTo>
                  <a:cubicBezTo>
                    <a:pt x="1894" y="1828"/>
                    <a:pt x="1892" y="1826"/>
                    <a:pt x="1891" y="1824"/>
                  </a:cubicBezTo>
                  <a:cubicBezTo>
                    <a:pt x="1885" y="1813"/>
                    <a:pt x="1878" y="1802"/>
                    <a:pt x="1872" y="1790"/>
                  </a:cubicBezTo>
                  <a:cubicBezTo>
                    <a:pt x="1868" y="1782"/>
                    <a:pt x="1858" y="1770"/>
                    <a:pt x="1856" y="1759"/>
                  </a:cubicBezTo>
                  <a:cubicBezTo>
                    <a:pt x="1855" y="1758"/>
                    <a:pt x="1855" y="1757"/>
                    <a:pt x="1855" y="1756"/>
                  </a:cubicBezTo>
                  <a:cubicBezTo>
                    <a:pt x="1854" y="1746"/>
                    <a:pt x="1862" y="1741"/>
                    <a:pt x="1872" y="1738"/>
                  </a:cubicBezTo>
                  <a:cubicBezTo>
                    <a:pt x="1873" y="1738"/>
                    <a:pt x="1873" y="1738"/>
                    <a:pt x="1873" y="1738"/>
                  </a:cubicBezTo>
                  <a:cubicBezTo>
                    <a:pt x="1874" y="1738"/>
                    <a:pt x="1874" y="1738"/>
                    <a:pt x="1875" y="1737"/>
                  </a:cubicBezTo>
                  <a:cubicBezTo>
                    <a:pt x="1879" y="1736"/>
                    <a:pt x="1884" y="1736"/>
                    <a:pt x="1889" y="1736"/>
                  </a:cubicBezTo>
                  <a:cubicBezTo>
                    <a:pt x="1948" y="1736"/>
                    <a:pt x="1948" y="1736"/>
                    <a:pt x="1948" y="1736"/>
                  </a:cubicBezTo>
                  <a:cubicBezTo>
                    <a:pt x="1958" y="1736"/>
                    <a:pt x="1968" y="1736"/>
                    <a:pt x="1977" y="1736"/>
                  </a:cubicBezTo>
                  <a:cubicBezTo>
                    <a:pt x="1978" y="1736"/>
                    <a:pt x="1978" y="1736"/>
                    <a:pt x="1979" y="1736"/>
                  </a:cubicBezTo>
                  <a:cubicBezTo>
                    <a:pt x="1981" y="1736"/>
                    <a:pt x="1984" y="1736"/>
                    <a:pt x="1986" y="1736"/>
                  </a:cubicBezTo>
                  <a:cubicBezTo>
                    <a:pt x="1988" y="1736"/>
                    <a:pt x="1988" y="1736"/>
                    <a:pt x="1989" y="1736"/>
                  </a:cubicBezTo>
                  <a:cubicBezTo>
                    <a:pt x="2007" y="1738"/>
                    <a:pt x="2027" y="1745"/>
                    <a:pt x="2039" y="1758"/>
                  </a:cubicBezTo>
                  <a:cubicBezTo>
                    <a:pt x="2040" y="1758"/>
                    <a:pt x="2041" y="1759"/>
                    <a:pt x="2042" y="1760"/>
                  </a:cubicBezTo>
                  <a:cubicBezTo>
                    <a:pt x="2042" y="1761"/>
                    <a:pt x="2043" y="1761"/>
                    <a:pt x="2043" y="1762"/>
                  </a:cubicBezTo>
                  <a:cubicBezTo>
                    <a:pt x="2044" y="1763"/>
                    <a:pt x="2044" y="1763"/>
                    <a:pt x="2045" y="1764"/>
                  </a:cubicBezTo>
                  <a:cubicBezTo>
                    <a:pt x="2048" y="1766"/>
                    <a:pt x="2048" y="1766"/>
                    <a:pt x="2048" y="1766"/>
                  </a:cubicBezTo>
                  <a:cubicBezTo>
                    <a:pt x="2053" y="1775"/>
                    <a:pt x="2058" y="1783"/>
                    <a:pt x="2064" y="1791"/>
                  </a:cubicBezTo>
                  <a:cubicBezTo>
                    <a:pt x="2071" y="1803"/>
                    <a:pt x="2082" y="1814"/>
                    <a:pt x="2088" y="1827"/>
                  </a:cubicBezTo>
                  <a:cubicBezTo>
                    <a:pt x="2089" y="1828"/>
                    <a:pt x="2089" y="1828"/>
                    <a:pt x="2089" y="1829"/>
                  </a:cubicBezTo>
                  <a:cubicBezTo>
                    <a:pt x="2090" y="1830"/>
                    <a:pt x="2090" y="1830"/>
                    <a:pt x="2090" y="1830"/>
                  </a:cubicBezTo>
                  <a:cubicBezTo>
                    <a:pt x="2092" y="1838"/>
                    <a:pt x="2091" y="1843"/>
                    <a:pt x="2088" y="1847"/>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 name="Group 16"/>
          <p:cNvGrpSpPr/>
          <p:nvPr/>
        </p:nvGrpSpPr>
        <p:grpSpPr>
          <a:xfrm>
            <a:off x="6541848" y="2220685"/>
            <a:ext cx="1674409" cy="1233011"/>
            <a:chOff x="6781334" y="2220685"/>
            <a:chExt cx="1674409" cy="1233011"/>
          </a:xfrm>
        </p:grpSpPr>
        <p:sp>
          <p:nvSpPr>
            <p:cNvPr id="49" name="Rectangle 48"/>
            <p:cNvSpPr/>
            <p:nvPr/>
          </p:nvSpPr>
          <p:spPr>
            <a:xfrm>
              <a:off x="6781334" y="2220685"/>
              <a:ext cx="1674409" cy="1233011"/>
            </a:xfrm>
            <a:prstGeom prst="rect">
              <a:avLst/>
            </a:prstGeom>
            <a:noFill/>
            <a:ln w="9525">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22960" rtlCol="0" anchor="t" anchorCtr="0"/>
            <a:lstStyle/>
            <a:p>
              <a:r>
                <a:rPr lang="en-US" sz="1600" dirty="0" smtClean="0">
                  <a:ln>
                    <a:solidFill>
                      <a:schemeClr val="bg1">
                        <a:alpha val="0"/>
                      </a:schemeClr>
                    </a:solidFill>
                  </a:ln>
                  <a:solidFill>
                    <a:schemeClr val="bg1">
                      <a:alpha val="99000"/>
                    </a:schemeClr>
                  </a:solidFill>
                </a:rPr>
                <a:t>Your </a:t>
              </a:r>
              <a:br>
                <a:rPr lang="en-US" sz="1600" dirty="0" smtClean="0">
                  <a:ln>
                    <a:solidFill>
                      <a:schemeClr val="bg1">
                        <a:alpha val="0"/>
                      </a:schemeClr>
                    </a:solidFill>
                  </a:ln>
                  <a:solidFill>
                    <a:schemeClr val="bg1">
                      <a:alpha val="99000"/>
                    </a:schemeClr>
                  </a:solidFill>
                </a:rPr>
              </a:br>
              <a:r>
                <a:rPr lang="en-US" sz="1600" dirty="0" smtClean="0">
                  <a:ln>
                    <a:solidFill>
                      <a:schemeClr val="bg1">
                        <a:alpha val="0"/>
                      </a:schemeClr>
                    </a:solidFill>
                  </a:ln>
                  <a:solidFill>
                    <a:schemeClr val="bg1">
                      <a:alpha val="99000"/>
                    </a:schemeClr>
                  </a:solidFill>
                </a:rPr>
                <a:t>Service</a:t>
              </a:r>
              <a:endParaRPr lang="en-US" sz="1600" dirty="0">
                <a:ln>
                  <a:solidFill>
                    <a:schemeClr val="bg1">
                      <a:alpha val="0"/>
                    </a:schemeClr>
                  </a:solidFill>
                </a:ln>
                <a:solidFill>
                  <a:schemeClr val="bg1">
                    <a:alpha val="99000"/>
                  </a:schemeClr>
                </a:solidFill>
              </a:endParaRPr>
            </a:p>
          </p:txBody>
        </p:sp>
        <p:grpSp>
          <p:nvGrpSpPr>
            <p:cNvPr id="13" name="Group 12"/>
            <p:cNvGrpSpPr/>
            <p:nvPr/>
          </p:nvGrpSpPr>
          <p:grpSpPr>
            <a:xfrm>
              <a:off x="6871259" y="2287020"/>
              <a:ext cx="583644" cy="583492"/>
              <a:chOff x="8088826" y="4091950"/>
              <a:chExt cx="491659" cy="491531"/>
            </a:xfrm>
          </p:grpSpPr>
          <p:sp>
            <p:nvSpPr>
              <p:cNvPr id="50" name="Freeform 23"/>
              <p:cNvSpPr>
                <a:spLocks noEditPoints="1"/>
              </p:cNvSpPr>
              <p:nvPr/>
            </p:nvSpPr>
            <p:spPr bwMode="black">
              <a:xfrm>
                <a:off x="8088826" y="4091950"/>
                <a:ext cx="491659" cy="49153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lumMod val="50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5" name="Freeform 62"/>
              <p:cNvSpPr>
                <a:spLocks noEditPoints="1"/>
              </p:cNvSpPr>
              <p:nvPr/>
            </p:nvSpPr>
            <p:spPr bwMode="black">
              <a:xfrm>
                <a:off x="8113137" y="4308956"/>
                <a:ext cx="180540" cy="18049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84" name="Group 83"/>
            <p:cNvGrpSpPr/>
            <p:nvPr/>
          </p:nvGrpSpPr>
          <p:grpSpPr>
            <a:xfrm>
              <a:off x="6947457" y="2945545"/>
              <a:ext cx="1317227" cy="410430"/>
              <a:chOff x="7984046" y="3834775"/>
              <a:chExt cx="1577512" cy="491531"/>
            </a:xfrm>
          </p:grpSpPr>
          <p:grpSp>
            <p:nvGrpSpPr>
              <p:cNvPr id="85" name="Group 84"/>
              <p:cNvGrpSpPr/>
              <p:nvPr/>
            </p:nvGrpSpPr>
            <p:grpSpPr>
              <a:xfrm>
                <a:off x="7984046" y="3834775"/>
                <a:ext cx="491659" cy="491531"/>
                <a:chOff x="7984046" y="3834775"/>
                <a:chExt cx="491659" cy="491531"/>
              </a:xfrm>
            </p:grpSpPr>
            <p:sp>
              <p:nvSpPr>
                <p:cNvPr id="96" name="Freeform 23"/>
                <p:cNvSpPr>
                  <a:spLocks noEditPoints="1"/>
                </p:cNvSpPr>
                <p:nvPr/>
              </p:nvSpPr>
              <p:spPr bwMode="black">
                <a:xfrm>
                  <a:off x="7984046" y="3834775"/>
                  <a:ext cx="491659" cy="49153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lumMod val="50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97" name="Group 96"/>
                <p:cNvGrpSpPr/>
                <p:nvPr/>
              </p:nvGrpSpPr>
              <p:grpSpPr bwMode="black">
                <a:xfrm>
                  <a:off x="8011107" y="4072594"/>
                  <a:ext cx="170868" cy="139008"/>
                  <a:chOff x="5184775" y="225425"/>
                  <a:chExt cx="1500188" cy="1220788"/>
                </a:xfrm>
                <a:solidFill>
                  <a:schemeClr val="accent2"/>
                </a:solidFill>
              </p:grpSpPr>
              <p:sp>
                <p:nvSpPr>
                  <p:cNvPr id="9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86" name="Group 85"/>
              <p:cNvGrpSpPr/>
              <p:nvPr/>
            </p:nvGrpSpPr>
            <p:grpSpPr>
              <a:xfrm>
                <a:off x="8526974" y="3834775"/>
                <a:ext cx="491659" cy="491531"/>
                <a:chOff x="7984049" y="3834775"/>
                <a:chExt cx="491659" cy="491531"/>
              </a:xfrm>
            </p:grpSpPr>
            <p:sp>
              <p:nvSpPr>
                <p:cNvPr id="92" name="Freeform 23"/>
                <p:cNvSpPr>
                  <a:spLocks noEditPoints="1"/>
                </p:cNvSpPr>
                <p:nvPr/>
              </p:nvSpPr>
              <p:spPr bwMode="black">
                <a:xfrm>
                  <a:off x="7984049" y="3834775"/>
                  <a:ext cx="491659" cy="49153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lumMod val="50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93" name="Group 92"/>
                <p:cNvGrpSpPr/>
                <p:nvPr/>
              </p:nvGrpSpPr>
              <p:grpSpPr bwMode="black">
                <a:xfrm>
                  <a:off x="8011107" y="4072594"/>
                  <a:ext cx="170868" cy="139008"/>
                  <a:chOff x="5184775" y="225425"/>
                  <a:chExt cx="1500188" cy="1220788"/>
                </a:xfrm>
                <a:solidFill>
                  <a:schemeClr val="accent2"/>
                </a:solidFill>
              </p:grpSpPr>
              <p:sp>
                <p:nvSpPr>
                  <p:cNvPr id="9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87" name="Group 86"/>
              <p:cNvGrpSpPr/>
              <p:nvPr/>
            </p:nvGrpSpPr>
            <p:grpSpPr>
              <a:xfrm>
                <a:off x="9069899" y="3834775"/>
                <a:ext cx="491659" cy="491531"/>
                <a:chOff x="7984049" y="3834775"/>
                <a:chExt cx="491659" cy="491531"/>
              </a:xfrm>
            </p:grpSpPr>
            <p:sp>
              <p:nvSpPr>
                <p:cNvPr id="88" name="Freeform 23"/>
                <p:cNvSpPr>
                  <a:spLocks noEditPoints="1"/>
                </p:cNvSpPr>
                <p:nvPr/>
              </p:nvSpPr>
              <p:spPr bwMode="black">
                <a:xfrm>
                  <a:off x="7984049" y="3834775"/>
                  <a:ext cx="491659" cy="49153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lumMod val="50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89" name="Group 88"/>
                <p:cNvGrpSpPr/>
                <p:nvPr/>
              </p:nvGrpSpPr>
              <p:grpSpPr bwMode="black">
                <a:xfrm>
                  <a:off x="8011107" y="4072594"/>
                  <a:ext cx="170868" cy="139008"/>
                  <a:chOff x="5184775" y="225425"/>
                  <a:chExt cx="1500188" cy="1220788"/>
                </a:xfrm>
                <a:solidFill>
                  <a:schemeClr val="accent2"/>
                </a:solidFill>
              </p:grpSpPr>
              <p:sp>
                <p:nvSpPr>
                  <p:cNvPr id="9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grpSp>
      <p:grpSp>
        <p:nvGrpSpPr>
          <p:cNvPr id="30" name="Group 29"/>
          <p:cNvGrpSpPr/>
          <p:nvPr/>
        </p:nvGrpSpPr>
        <p:grpSpPr>
          <a:xfrm>
            <a:off x="5632450" y="3706813"/>
            <a:ext cx="1363663" cy="758825"/>
            <a:chOff x="5632450" y="3706813"/>
            <a:chExt cx="1363663" cy="758825"/>
          </a:xfrm>
          <a:solidFill>
            <a:schemeClr val="bg1">
              <a:lumMod val="95000"/>
            </a:schemeClr>
          </a:solidFill>
        </p:grpSpPr>
        <p:sp>
          <p:nvSpPr>
            <p:cNvPr id="24" name="Freeform 12"/>
            <p:cNvSpPr>
              <a:spLocks noEditPoints="1"/>
            </p:cNvSpPr>
            <p:nvPr/>
          </p:nvSpPr>
          <p:spPr bwMode="auto">
            <a:xfrm>
              <a:off x="6699250" y="4151313"/>
              <a:ext cx="296863" cy="314325"/>
            </a:xfrm>
            <a:custGeom>
              <a:avLst/>
              <a:gdLst>
                <a:gd name="T0" fmla="*/ 628 w 768"/>
                <a:gd name="T1" fmla="*/ 458 h 810"/>
                <a:gd name="T2" fmla="*/ 628 w 768"/>
                <a:gd name="T3" fmla="*/ 348 h 810"/>
                <a:gd name="T4" fmla="*/ 754 w 768"/>
                <a:gd name="T5" fmla="*/ 177 h 810"/>
                <a:gd name="T6" fmla="*/ 577 w 768"/>
                <a:gd name="T7" fmla="*/ 0 h 810"/>
                <a:gd name="T8" fmla="*/ 399 w 768"/>
                <a:gd name="T9" fmla="*/ 177 h 810"/>
                <a:gd name="T10" fmla="*/ 513 w 768"/>
                <a:gd name="T11" fmla="*/ 343 h 810"/>
                <a:gd name="T12" fmla="*/ 513 w 768"/>
                <a:gd name="T13" fmla="*/ 472 h 810"/>
                <a:gd name="T14" fmla="*/ 424 w 768"/>
                <a:gd name="T15" fmla="*/ 568 h 810"/>
                <a:gd name="T16" fmla="*/ 343 w 768"/>
                <a:gd name="T17" fmla="*/ 568 h 810"/>
                <a:gd name="T18" fmla="*/ 178 w 768"/>
                <a:gd name="T19" fmla="*/ 454 h 810"/>
                <a:gd name="T20" fmla="*/ 0 w 768"/>
                <a:gd name="T21" fmla="*/ 632 h 810"/>
                <a:gd name="T22" fmla="*/ 178 w 768"/>
                <a:gd name="T23" fmla="*/ 810 h 810"/>
                <a:gd name="T24" fmla="*/ 347 w 768"/>
                <a:gd name="T25" fmla="*/ 683 h 810"/>
                <a:gd name="T26" fmla="*/ 420 w 768"/>
                <a:gd name="T27" fmla="*/ 683 h 810"/>
                <a:gd name="T28" fmla="*/ 590 w 768"/>
                <a:gd name="T29" fmla="*/ 810 h 810"/>
                <a:gd name="T30" fmla="*/ 768 w 768"/>
                <a:gd name="T31" fmla="*/ 632 h 810"/>
                <a:gd name="T32" fmla="*/ 628 w 768"/>
                <a:gd name="T33" fmla="*/ 458 h 810"/>
                <a:gd name="T34" fmla="*/ 178 w 768"/>
                <a:gd name="T35" fmla="*/ 695 h 810"/>
                <a:gd name="T36" fmla="*/ 115 w 768"/>
                <a:gd name="T37" fmla="*/ 632 h 810"/>
                <a:gd name="T38" fmla="*/ 178 w 768"/>
                <a:gd name="T39" fmla="*/ 568 h 810"/>
                <a:gd name="T40" fmla="*/ 240 w 768"/>
                <a:gd name="T41" fmla="*/ 632 h 810"/>
                <a:gd name="T42" fmla="*/ 178 w 768"/>
                <a:gd name="T43" fmla="*/ 695 h 810"/>
                <a:gd name="T44" fmla="*/ 577 w 768"/>
                <a:gd name="T45" fmla="*/ 114 h 810"/>
                <a:gd name="T46" fmla="*/ 640 w 768"/>
                <a:gd name="T47" fmla="*/ 177 h 810"/>
                <a:gd name="T48" fmla="*/ 577 w 768"/>
                <a:gd name="T49" fmla="*/ 240 h 810"/>
                <a:gd name="T50" fmla="*/ 513 w 768"/>
                <a:gd name="T51" fmla="*/ 177 h 810"/>
                <a:gd name="T52" fmla="*/ 577 w 768"/>
                <a:gd name="T53" fmla="*/ 114 h 810"/>
                <a:gd name="T54" fmla="*/ 590 w 768"/>
                <a:gd name="T55" fmla="*/ 695 h 810"/>
                <a:gd name="T56" fmla="*/ 527 w 768"/>
                <a:gd name="T57" fmla="*/ 632 h 810"/>
                <a:gd name="T58" fmla="*/ 590 w 768"/>
                <a:gd name="T59" fmla="*/ 568 h 810"/>
                <a:gd name="T60" fmla="*/ 653 w 768"/>
                <a:gd name="T61" fmla="*/ 632 h 810"/>
                <a:gd name="T62" fmla="*/ 590 w 768"/>
                <a:gd name="T63" fmla="*/ 695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8" h="810">
                  <a:moveTo>
                    <a:pt x="628" y="458"/>
                  </a:moveTo>
                  <a:cubicBezTo>
                    <a:pt x="628" y="348"/>
                    <a:pt x="628" y="348"/>
                    <a:pt x="628" y="348"/>
                  </a:cubicBezTo>
                  <a:cubicBezTo>
                    <a:pt x="701" y="325"/>
                    <a:pt x="754" y="257"/>
                    <a:pt x="754" y="177"/>
                  </a:cubicBezTo>
                  <a:cubicBezTo>
                    <a:pt x="754" y="80"/>
                    <a:pt x="675" y="0"/>
                    <a:pt x="577" y="0"/>
                  </a:cubicBezTo>
                  <a:cubicBezTo>
                    <a:pt x="479" y="0"/>
                    <a:pt x="399" y="80"/>
                    <a:pt x="399" y="177"/>
                  </a:cubicBezTo>
                  <a:cubicBezTo>
                    <a:pt x="399" y="253"/>
                    <a:pt x="446" y="317"/>
                    <a:pt x="513" y="343"/>
                  </a:cubicBezTo>
                  <a:cubicBezTo>
                    <a:pt x="513" y="472"/>
                    <a:pt x="513" y="472"/>
                    <a:pt x="513" y="472"/>
                  </a:cubicBezTo>
                  <a:cubicBezTo>
                    <a:pt x="472" y="491"/>
                    <a:pt x="441" y="525"/>
                    <a:pt x="424" y="568"/>
                  </a:cubicBezTo>
                  <a:cubicBezTo>
                    <a:pt x="343" y="568"/>
                    <a:pt x="343" y="568"/>
                    <a:pt x="343" y="568"/>
                  </a:cubicBezTo>
                  <a:cubicBezTo>
                    <a:pt x="317" y="501"/>
                    <a:pt x="253" y="454"/>
                    <a:pt x="178" y="454"/>
                  </a:cubicBezTo>
                  <a:cubicBezTo>
                    <a:pt x="80" y="454"/>
                    <a:pt x="0" y="533"/>
                    <a:pt x="0" y="632"/>
                  </a:cubicBezTo>
                  <a:cubicBezTo>
                    <a:pt x="0" y="730"/>
                    <a:pt x="80" y="810"/>
                    <a:pt x="178" y="810"/>
                  </a:cubicBezTo>
                  <a:cubicBezTo>
                    <a:pt x="257" y="810"/>
                    <a:pt x="326" y="756"/>
                    <a:pt x="347" y="683"/>
                  </a:cubicBezTo>
                  <a:cubicBezTo>
                    <a:pt x="420" y="683"/>
                    <a:pt x="420" y="683"/>
                    <a:pt x="420" y="683"/>
                  </a:cubicBezTo>
                  <a:cubicBezTo>
                    <a:pt x="442" y="756"/>
                    <a:pt x="510" y="810"/>
                    <a:pt x="590" y="810"/>
                  </a:cubicBezTo>
                  <a:cubicBezTo>
                    <a:pt x="687" y="810"/>
                    <a:pt x="768" y="730"/>
                    <a:pt x="768" y="632"/>
                  </a:cubicBezTo>
                  <a:cubicBezTo>
                    <a:pt x="768" y="547"/>
                    <a:pt x="707" y="475"/>
                    <a:pt x="628" y="458"/>
                  </a:cubicBezTo>
                  <a:close/>
                  <a:moveTo>
                    <a:pt x="178" y="695"/>
                  </a:moveTo>
                  <a:cubicBezTo>
                    <a:pt x="143" y="695"/>
                    <a:pt x="115" y="667"/>
                    <a:pt x="115" y="632"/>
                  </a:cubicBezTo>
                  <a:cubicBezTo>
                    <a:pt x="115" y="597"/>
                    <a:pt x="143" y="568"/>
                    <a:pt x="178" y="568"/>
                  </a:cubicBezTo>
                  <a:cubicBezTo>
                    <a:pt x="213" y="568"/>
                    <a:pt x="240" y="597"/>
                    <a:pt x="240" y="632"/>
                  </a:cubicBezTo>
                  <a:cubicBezTo>
                    <a:pt x="240" y="667"/>
                    <a:pt x="213" y="695"/>
                    <a:pt x="178" y="695"/>
                  </a:cubicBezTo>
                  <a:close/>
                  <a:moveTo>
                    <a:pt x="577" y="114"/>
                  </a:moveTo>
                  <a:cubicBezTo>
                    <a:pt x="612" y="114"/>
                    <a:pt x="640" y="142"/>
                    <a:pt x="640" y="177"/>
                  </a:cubicBezTo>
                  <a:cubicBezTo>
                    <a:pt x="640" y="212"/>
                    <a:pt x="612" y="240"/>
                    <a:pt x="577" y="240"/>
                  </a:cubicBezTo>
                  <a:cubicBezTo>
                    <a:pt x="542" y="240"/>
                    <a:pt x="513" y="212"/>
                    <a:pt x="513" y="177"/>
                  </a:cubicBezTo>
                  <a:cubicBezTo>
                    <a:pt x="513" y="142"/>
                    <a:pt x="542" y="114"/>
                    <a:pt x="577" y="114"/>
                  </a:cubicBezTo>
                  <a:close/>
                  <a:moveTo>
                    <a:pt x="590" y="695"/>
                  </a:moveTo>
                  <a:cubicBezTo>
                    <a:pt x="555" y="695"/>
                    <a:pt x="527" y="667"/>
                    <a:pt x="527" y="632"/>
                  </a:cubicBezTo>
                  <a:cubicBezTo>
                    <a:pt x="527" y="597"/>
                    <a:pt x="555" y="568"/>
                    <a:pt x="590" y="568"/>
                  </a:cubicBezTo>
                  <a:cubicBezTo>
                    <a:pt x="625" y="568"/>
                    <a:pt x="653" y="597"/>
                    <a:pt x="653" y="632"/>
                  </a:cubicBezTo>
                  <a:cubicBezTo>
                    <a:pt x="653" y="667"/>
                    <a:pt x="625" y="695"/>
                    <a:pt x="590" y="6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3"/>
            <p:cNvSpPr>
              <a:spLocks noEditPoints="1"/>
            </p:cNvSpPr>
            <p:nvPr/>
          </p:nvSpPr>
          <p:spPr bwMode="auto">
            <a:xfrm>
              <a:off x="6535738" y="3706813"/>
              <a:ext cx="457200" cy="582613"/>
            </a:xfrm>
            <a:custGeom>
              <a:avLst/>
              <a:gdLst>
                <a:gd name="T0" fmla="*/ 583 w 1181"/>
                <a:gd name="T1" fmla="*/ 355 h 1504"/>
                <a:gd name="T2" fmla="*/ 751 w 1181"/>
                <a:gd name="T3" fmla="*/ 234 h 1504"/>
                <a:gd name="T4" fmla="*/ 836 w 1181"/>
                <a:gd name="T5" fmla="*/ 234 h 1504"/>
                <a:gd name="T6" fmla="*/ 936 w 1181"/>
                <a:gd name="T7" fmla="*/ 341 h 1504"/>
                <a:gd name="T8" fmla="*/ 936 w 1181"/>
                <a:gd name="T9" fmla="*/ 730 h 1504"/>
                <a:gd name="T10" fmla="*/ 717 w 1181"/>
                <a:gd name="T11" fmla="*/ 950 h 1504"/>
                <a:gd name="T12" fmla="*/ 233 w 1181"/>
                <a:gd name="T13" fmla="*/ 950 h 1504"/>
                <a:gd name="T14" fmla="*/ 233 w 1181"/>
                <a:gd name="T15" fmla="*/ 851 h 1504"/>
                <a:gd name="T16" fmla="*/ 354 w 1181"/>
                <a:gd name="T17" fmla="*/ 683 h 1504"/>
                <a:gd name="T18" fmla="*/ 177 w 1181"/>
                <a:gd name="T19" fmla="*/ 506 h 1504"/>
                <a:gd name="T20" fmla="*/ 0 w 1181"/>
                <a:gd name="T21" fmla="*/ 683 h 1504"/>
                <a:gd name="T22" fmla="*/ 119 w 1181"/>
                <a:gd name="T23" fmla="*/ 851 h 1504"/>
                <a:gd name="T24" fmla="*/ 119 w 1181"/>
                <a:gd name="T25" fmla="*/ 1159 h 1504"/>
                <a:gd name="T26" fmla="*/ 17 w 1181"/>
                <a:gd name="T27" fmla="*/ 1250 h 1504"/>
                <a:gd name="T28" fmla="*/ 17 w 1181"/>
                <a:gd name="T29" fmla="*/ 1402 h 1504"/>
                <a:gd name="T30" fmla="*/ 177 w 1181"/>
                <a:gd name="T31" fmla="*/ 1504 h 1504"/>
                <a:gd name="T32" fmla="*/ 354 w 1181"/>
                <a:gd name="T33" fmla="*/ 1326 h 1504"/>
                <a:gd name="T34" fmla="*/ 233 w 1181"/>
                <a:gd name="T35" fmla="*/ 1158 h 1504"/>
                <a:gd name="T36" fmla="*/ 233 w 1181"/>
                <a:gd name="T37" fmla="*/ 1064 h 1504"/>
                <a:gd name="T38" fmla="*/ 764 w 1181"/>
                <a:gd name="T39" fmla="*/ 1064 h 1504"/>
                <a:gd name="T40" fmla="*/ 1050 w 1181"/>
                <a:gd name="T41" fmla="*/ 777 h 1504"/>
                <a:gd name="T42" fmla="*/ 1050 w 1181"/>
                <a:gd name="T43" fmla="*/ 348 h 1504"/>
                <a:gd name="T44" fmla="*/ 1181 w 1181"/>
                <a:gd name="T45" fmla="*/ 177 h 1504"/>
                <a:gd name="T46" fmla="*/ 1004 w 1181"/>
                <a:gd name="T47" fmla="*/ 0 h 1504"/>
                <a:gd name="T48" fmla="*/ 836 w 1181"/>
                <a:gd name="T49" fmla="*/ 120 h 1504"/>
                <a:gd name="T50" fmla="*/ 751 w 1181"/>
                <a:gd name="T51" fmla="*/ 120 h 1504"/>
                <a:gd name="T52" fmla="*/ 583 w 1181"/>
                <a:gd name="T53" fmla="*/ 0 h 1504"/>
                <a:gd name="T54" fmla="*/ 405 w 1181"/>
                <a:gd name="T55" fmla="*/ 177 h 1504"/>
                <a:gd name="T56" fmla="*/ 583 w 1181"/>
                <a:gd name="T57" fmla="*/ 355 h 1504"/>
                <a:gd name="T58" fmla="*/ 240 w 1181"/>
                <a:gd name="T59" fmla="*/ 1326 h 1504"/>
                <a:gd name="T60" fmla="*/ 177 w 1181"/>
                <a:gd name="T61" fmla="*/ 1389 h 1504"/>
                <a:gd name="T62" fmla="*/ 114 w 1181"/>
                <a:gd name="T63" fmla="*/ 1326 h 1504"/>
                <a:gd name="T64" fmla="*/ 177 w 1181"/>
                <a:gd name="T65" fmla="*/ 1263 h 1504"/>
                <a:gd name="T66" fmla="*/ 240 w 1181"/>
                <a:gd name="T67" fmla="*/ 1326 h 1504"/>
                <a:gd name="T68" fmla="*/ 177 w 1181"/>
                <a:gd name="T69" fmla="*/ 746 h 1504"/>
                <a:gd name="T70" fmla="*/ 114 w 1181"/>
                <a:gd name="T71" fmla="*/ 683 h 1504"/>
                <a:gd name="T72" fmla="*/ 177 w 1181"/>
                <a:gd name="T73" fmla="*/ 620 h 1504"/>
                <a:gd name="T74" fmla="*/ 240 w 1181"/>
                <a:gd name="T75" fmla="*/ 683 h 1504"/>
                <a:gd name="T76" fmla="*/ 177 w 1181"/>
                <a:gd name="T77" fmla="*/ 746 h 1504"/>
                <a:gd name="T78" fmla="*/ 1004 w 1181"/>
                <a:gd name="T79" fmla="*/ 114 h 1504"/>
                <a:gd name="T80" fmla="*/ 1067 w 1181"/>
                <a:gd name="T81" fmla="*/ 177 h 1504"/>
                <a:gd name="T82" fmla="*/ 1004 w 1181"/>
                <a:gd name="T83" fmla="*/ 240 h 1504"/>
                <a:gd name="T84" fmla="*/ 941 w 1181"/>
                <a:gd name="T85" fmla="*/ 177 h 1504"/>
                <a:gd name="T86" fmla="*/ 1004 w 1181"/>
                <a:gd name="T87" fmla="*/ 114 h 1504"/>
                <a:gd name="T88" fmla="*/ 583 w 1181"/>
                <a:gd name="T89" fmla="*/ 114 h 1504"/>
                <a:gd name="T90" fmla="*/ 646 w 1181"/>
                <a:gd name="T91" fmla="*/ 177 h 1504"/>
                <a:gd name="T92" fmla="*/ 583 w 1181"/>
                <a:gd name="T93" fmla="*/ 240 h 1504"/>
                <a:gd name="T94" fmla="*/ 520 w 1181"/>
                <a:gd name="T95" fmla="*/ 177 h 1504"/>
                <a:gd name="T96" fmla="*/ 583 w 1181"/>
                <a:gd name="T97" fmla="*/ 114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1" h="1504">
                  <a:moveTo>
                    <a:pt x="583" y="355"/>
                  </a:moveTo>
                  <a:cubicBezTo>
                    <a:pt x="660" y="355"/>
                    <a:pt x="726" y="305"/>
                    <a:pt x="751" y="234"/>
                  </a:cubicBezTo>
                  <a:cubicBezTo>
                    <a:pt x="836" y="234"/>
                    <a:pt x="836" y="234"/>
                    <a:pt x="836" y="234"/>
                  </a:cubicBezTo>
                  <a:cubicBezTo>
                    <a:pt x="852" y="283"/>
                    <a:pt x="890" y="322"/>
                    <a:pt x="936" y="341"/>
                  </a:cubicBezTo>
                  <a:cubicBezTo>
                    <a:pt x="936" y="730"/>
                    <a:pt x="936" y="730"/>
                    <a:pt x="936" y="730"/>
                  </a:cubicBezTo>
                  <a:cubicBezTo>
                    <a:pt x="717" y="950"/>
                    <a:pt x="717" y="950"/>
                    <a:pt x="717" y="950"/>
                  </a:cubicBezTo>
                  <a:cubicBezTo>
                    <a:pt x="233" y="950"/>
                    <a:pt x="233" y="950"/>
                    <a:pt x="233" y="950"/>
                  </a:cubicBezTo>
                  <a:cubicBezTo>
                    <a:pt x="233" y="851"/>
                    <a:pt x="233" y="851"/>
                    <a:pt x="233" y="851"/>
                  </a:cubicBezTo>
                  <a:cubicBezTo>
                    <a:pt x="304" y="828"/>
                    <a:pt x="354" y="761"/>
                    <a:pt x="354" y="683"/>
                  </a:cubicBezTo>
                  <a:cubicBezTo>
                    <a:pt x="354" y="585"/>
                    <a:pt x="275" y="506"/>
                    <a:pt x="177" y="506"/>
                  </a:cubicBezTo>
                  <a:cubicBezTo>
                    <a:pt x="80" y="506"/>
                    <a:pt x="0" y="585"/>
                    <a:pt x="0" y="683"/>
                  </a:cubicBezTo>
                  <a:cubicBezTo>
                    <a:pt x="0" y="760"/>
                    <a:pt x="49" y="826"/>
                    <a:pt x="119" y="851"/>
                  </a:cubicBezTo>
                  <a:cubicBezTo>
                    <a:pt x="119" y="1159"/>
                    <a:pt x="119" y="1159"/>
                    <a:pt x="119" y="1159"/>
                  </a:cubicBezTo>
                  <a:cubicBezTo>
                    <a:pt x="74" y="1174"/>
                    <a:pt x="37" y="1208"/>
                    <a:pt x="17" y="1250"/>
                  </a:cubicBezTo>
                  <a:cubicBezTo>
                    <a:pt x="17" y="1293"/>
                    <a:pt x="17" y="1343"/>
                    <a:pt x="17" y="1402"/>
                  </a:cubicBezTo>
                  <a:cubicBezTo>
                    <a:pt x="46" y="1462"/>
                    <a:pt x="107" y="1504"/>
                    <a:pt x="177" y="1504"/>
                  </a:cubicBezTo>
                  <a:cubicBezTo>
                    <a:pt x="275" y="1504"/>
                    <a:pt x="354" y="1424"/>
                    <a:pt x="354" y="1326"/>
                  </a:cubicBezTo>
                  <a:cubicBezTo>
                    <a:pt x="354" y="1248"/>
                    <a:pt x="304" y="1181"/>
                    <a:pt x="233" y="1158"/>
                  </a:cubicBezTo>
                  <a:cubicBezTo>
                    <a:pt x="233" y="1064"/>
                    <a:pt x="233" y="1064"/>
                    <a:pt x="233" y="1064"/>
                  </a:cubicBezTo>
                  <a:cubicBezTo>
                    <a:pt x="764" y="1064"/>
                    <a:pt x="764" y="1064"/>
                    <a:pt x="764" y="1064"/>
                  </a:cubicBezTo>
                  <a:cubicBezTo>
                    <a:pt x="1050" y="777"/>
                    <a:pt x="1050" y="777"/>
                    <a:pt x="1050" y="777"/>
                  </a:cubicBezTo>
                  <a:cubicBezTo>
                    <a:pt x="1050" y="348"/>
                    <a:pt x="1050" y="348"/>
                    <a:pt x="1050" y="348"/>
                  </a:cubicBezTo>
                  <a:cubicBezTo>
                    <a:pt x="1126" y="328"/>
                    <a:pt x="1181" y="259"/>
                    <a:pt x="1181" y="177"/>
                  </a:cubicBezTo>
                  <a:cubicBezTo>
                    <a:pt x="1181" y="79"/>
                    <a:pt x="1101" y="0"/>
                    <a:pt x="1004" y="0"/>
                  </a:cubicBezTo>
                  <a:cubicBezTo>
                    <a:pt x="926" y="0"/>
                    <a:pt x="859" y="50"/>
                    <a:pt x="836" y="120"/>
                  </a:cubicBezTo>
                  <a:cubicBezTo>
                    <a:pt x="751" y="120"/>
                    <a:pt x="751" y="120"/>
                    <a:pt x="751" y="120"/>
                  </a:cubicBezTo>
                  <a:cubicBezTo>
                    <a:pt x="726" y="50"/>
                    <a:pt x="660" y="0"/>
                    <a:pt x="583" y="0"/>
                  </a:cubicBezTo>
                  <a:cubicBezTo>
                    <a:pt x="485" y="0"/>
                    <a:pt x="405" y="79"/>
                    <a:pt x="405" y="177"/>
                  </a:cubicBezTo>
                  <a:cubicBezTo>
                    <a:pt x="405" y="275"/>
                    <a:pt x="485" y="355"/>
                    <a:pt x="583" y="355"/>
                  </a:cubicBezTo>
                  <a:close/>
                  <a:moveTo>
                    <a:pt x="240" y="1326"/>
                  </a:moveTo>
                  <a:cubicBezTo>
                    <a:pt x="240" y="1361"/>
                    <a:pt x="212" y="1389"/>
                    <a:pt x="177" y="1389"/>
                  </a:cubicBezTo>
                  <a:cubicBezTo>
                    <a:pt x="142" y="1389"/>
                    <a:pt x="114" y="1361"/>
                    <a:pt x="114" y="1326"/>
                  </a:cubicBezTo>
                  <a:cubicBezTo>
                    <a:pt x="114" y="1291"/>
                    <a:pt x="142" y="1263"/>
                    <a:pt x="177" y="1263"/>
                  </a:cubicBezTo>
                  <a:cubicBezTo>
                    <a:pt x="212" y="1263"/>
                    <a:pt x="240" y="1291"/>
                    <a:pt x="240" y="1326"/>
                  </a:cubicBezTo>
                  <a:close/>
                  <a:moveTo>
                    <a:pt x="177" y="746"/>
                  </a:moveTo>
                  <a:cubicBezTo>
                    <a:pt x="142" y="746"/>
                    <a:pt x="114" y="717"/>
                    <a:pt x="114" y="683"/>
                  </a:cubicBezTo>
                  <a:cubicBezTo>
                    <a:pt x="114" y="648"/>
                    <a:pt x="142" y="620"/>
                    <a:pt x="177" y="620"/>
                  </a:cubicBezTo>
                  <a:cubicBezTo>
                    <a:pt x="212" y="620"/>
                    <a:pt x="240" y="648"/>
                    <a:pt x="240" y="683"/>
                  </a:cubicBezTo>
                  <a:cubicBezTo>
                    <a:pt x="240" y="717"/>
                    <a:pt x="212" y="746"/>
                    <a:pt x="177" y="746"/>
                  </a:cubicBezTo>
                  <a:close/>
                  <a:moveTo>
                    <a:pt x="1004" y="114"/>
                  </a:moveTo>
                  <a:cubicBezTo>
                    <a:pt x="1039" y="114"/>
                    <a:pt x="1067" y="142"/>
                    <a:pt x="1067" y="177"/>
                  </a:cubicBezTo>
                  <a:cubicBezTo>
                    <a:pt x="1067" y="212"/>
                    <a:pt x="1039" y="240"/>
                    <a:pt x="1004" y="240"/>
                  </a:cubicBezTo>
                  <a:cubicBezTo>
                    <a:pt x="969" y="240"/>
                    <a:pt x="941" y="212"/>
                    <a:pt x="941" y="177"/>
                  </a:cubicBezTo>
                  <a:cubicBezTo>
                    <a:pt x="941" y="142"/>
                    <a:pt x="969" y="114"/>
                    <a:pt x="1004" y="114"/>
                  </a:cubicBezTo>
                  <a:close/>
                  <a:moveTo>
                    <a:pt x="583" y="114"/>
                  </a:moveTo>
                  <a:cubicBezTo>
                    <a:pt x="618" y="114"/>
                    <a:pt x="646" y="142"/>
                    <a:pt x="646" y="177"/>
                  </a:cubicBezTo>
                  <a:cubicBezTo>
                    <a:pt x="646" y="212"/>
                    <a:pt x="618" y="240"/>
                    <a:pt x="583" y="240"/>
                  </a:cubicBezTo>
                  <a:cubicBezTo>
                    <a:pt x="548" y="240"/>
                    <a:pt x="520" y="212"/>
                    <a:pt x="520" y="177"/>
                  </a:cubicBezTo>
                  <a:cubicBezTo>
                    <a:pt x="520" y="142"/>
                    <a:pt x="548" y="114"/>
                    <a:pt x="58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4"/>
            <p:cNvSpPr>
              <a:spLocks noEditPoints="1"/>
            </p:cNvSpPr>
            <p:nvPr/>
          </p:nvSpPr>
          <p:spPr bwMode="auto">
            <a:xfrm>
              <a:off x="6365875" y="3706813"/>
              <a:ext cx="465138" cy="333375"/>
            </a:xfrm>
            <a:custGeom>
              <a:avLst/>
              <a:gdLst>
                <a:gd name="T0" fmla="*/ 178 w 1198"/>
                <a:gd name="T1" fmla="*/ 355 h 860"/>
                <a:gd name="T2" fmla="*/ 348 w 1198"/>
                <a:gd name="T3" fmla="*/ 226 h 860"/>
                <a:gd name="T4" fmla="*/ 526 w 1198"/>
                <a:gd name="T5" fmla="*/ 226 h 860"/>
                <a:gd name="T6" fmla="*/ 877 w 1198"/>
                <a:gd name="T7" fmla="*/ 578 h 860"/>
                <a:gd name="T8" fmla="*/ 843 w 1198"/>
                <a:gd name="T9" fmla="*/ 683 h 860"/>
                <a:gd name="T10" fmla="*/ 1021 w 1198"/>
                <a:gd name="T11" fmla="*/ 860 h 860"/>
                <a:gd name="T12" fmla="*/ 1198 w 1198"/>
                <a:gd name="T13" fmla="*/ 683 h 860"/>
                <a:gd name="T14" fmla="*/ 1021 w 1198"/>
                <a:gd name="T15" fmla="*/ 506 h 860"/>
                <a:gd name="T16" fmla="*/ 973 w 1198"/>
                <a:gd name="T17" fmla="*/ 512 h 860"/>
                <a:gd name="T18" fmla="*/ 573 w 1198"/>
                <a:gd name="T19" fmla="*/ 112 h 860"/>
                <a:gd name="T20" fmla="*/ 342 w 1198"/>
                <a:gd name="T21" fmla="*/ 112 h 860"/>
                <a:gd name="T22" fmla="*/ 178 w 1198"/>
                <a:gd name="T23" fmla="*/ 0 h 860"/>
                <a:gd name="T24" fmla="*/ 0 w 1198"/>
                <a:gd name="T25" fmla="*/ 177 h 860"/>
                <a:gd name="T26" fmla="*/ 178 w 1198"/>
                <a:gd name="T27" fmla="*/ 355 h 860"/>
                <a:gd name="T28" fmla="*/ 1021 w 1198"/>
                <a:gd name="T29" fmla="*/ 620 h 860"/>
                <a:gd name="T30" fmla="*/ 1084 w 1198"/>
                <a:gd name="T31" fmla="*/ 683 h 860"/>
                <a:gd name="T32" fmla="*/ 1021 w 1198"/>
                <a:gd name="T33" fmla="*/ 746 h 860"/>
                <a:gd name="T34" fmla="*/ 958 w 1198"/>
                <a:gd name="T35" fmla="*/ 683 h 860"/>
                <a:gd name="T36" fmla="*/ 1021 w 1198"/>
                <a:gd name="T37" fmla="*/ 620 h 860"/>
                <a:gd name="T38" fmla="*/ 178 w 1198"/>
                <a:gd name="T39" fmla="*/ 114 h 860"/>
                <a:gd name="T40" fmla="*/ 240 w 1198"/>
                <a:gd name="T41" fmla="*/ 177 h 860"/>
                <a:gd name="T42" fmla="*/ 178 w 1198"/>
                <a:gd name="T43" fmla="*/ 240 h 860"/>
                <a:gd name="T44" fmla="*/ 114 w 1198"/>
                <a:gd name="T45" fmla="*/ 177 h 860"/>
                <a:gd name="T46" fmla="*/ 178 w 1198"/>
                <a:gd name="T47" fmla="*/ 114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8" h="860">
                  <a:moveTo>
                    <a:pt x="178" y="355"/>
                  </a:moveTo>
                  <a:cubicBezTo>
                    <a:pt x="258" y="355"/>
                    <a:pt x="327" y="300"/>
                    <a:pt x="348" y="226"/>
                  </a:cubicBezTo>
                  <a:cubicBezTo>
                    <a:pt x="526" y="226"/>
                    <a:pt x="526" y="226"/>
                    <a:pt x="526" y="226"/>
                  </a:cubicBezTo>
                  <a:cubicBezTo>
                    <a:pt x="877" y="578"/>
                    <a:pt x="877" y="578"/>
                    <a:pt x="877" y="578"/>
                  </a:cubicBezTo>
                  <a:cubicBezTo>
                    <a:pt x="856" y="608"/>
                    <a:pt x="843" y="643"/>
                    <a:pt x="843" y="683"/>
                  </a:cubicBezTo>
                  <a:cubicBezTo>
                    <a:pt x="843" y="781"/>
                    <a:pt x="923" y="860"/>
                    <a:pt x="1021" y="860"/>
                  </a:cubicBezTo>
                  <a:cubicBezTo>
                    <a:pt x="1118" y="860"/>
                    <a:pt x="1198" y="781"/>
                    <a:pt x="1198" y="683"/>
                  </a:cubicBezTo>
                  <a:cubicBezTo>
                    <a:pt x="1198" y="585"/>
                    <a:pt x="1118" y="506"/>
                    <a:pt x="1021" y="506"/>
                  </a:cubicBezTo>
                  <a:cubicBezTo>
                    <a:pt x="1004" y="506"/>
                    <a:pt x="988" y="507"/>
                    <a:pt x="973" y="512"/>
                  </a:cubicBezTo>
                  <a:cubicBezTo>
                    <a:pt x="573" y="112"/>
                    <a:pt x="573" y="112"/>
                    <a:pt x="573" y="112"/>
                  </a:cubicBezTo>
                  <a:cubicBezTo>
                    <a:pt x="342" y="112"/>
                    <a:pt x="342" y="112"/>
                    <a:pt x="342" y="112"/>
                  </a:cubicBezTo>
                  <a:cubicBezTo>
                    <a:pt x="316" y="45"/>
                    <a:pt x="252" y="0"/>
                    <a:pt x="178" y="0"/>
                  </a:cubicBezTo>
                  <a:cubicBezTo>
                    <a:pt x="80" y="0"/>
                    <a:pt x="0" y="79"/>
                    <a:pt x="0" y="177"/>
                  </a:cubicBezTo>
                  <a:cubicBezTo>
                    <a:pt x="0" y="275"/>
                    <a:pt x="80" y="355"/>
                    <a:pt x="178" y="355"/>
                  </a:cubicBezTo>
                  <a:close/>
                  <a:moveTo>
                    <a:pt x="1021" y="620"/>
                  </a:moveTo>
                  <a:cubicBezTo>
                    <a:pt x="1056" y="620"/>
                    <a:pt x="1084" y="648"/>
                    <a:pt x="1084" y="683"/>
                  </a:cubicBezTo>
                  <a:cubicBezTo>
                    <a:pt x="1084" y="717"/>
                    <a:pt x="1056" y="746"/>
                    <a:pt x="1021" y="746"/>
                  </a:cubicBezTo>
                  <a:cubicBezTo>
                    <a:pt x="986" y="746"/>
                    <a:pt x="958" y="717"/>
                    <a:pt x="958" y="683"/>
                  </a:cubicBezTo>
                  <a:cubicBezTo>
                    <a:pt x="958" y="648"/>
                    <a:pt x="986" y="620"/>
                    <a:pt x="1021" y="620"/>
                  </a:cubicBezTo>
                  <a:close/>
                  <a:moveTo>
                    <a:pt x="178" y="114"/>
                  </a:moveTo>
                  <a:cubicBezTo>
                    <a:pt x="213" y="114"/>
                    <a:pt x="240" y="142"/>
                    <a:pt x="240" y="177"/>
                  </a:cubicBezTo>
                  <a:cubicBezTo>
                    <a:pt x="240" y="212"/>
                    <a:pt x="213" y="240"/>
                    <a:pt x="178" y="240"/>
                  </a:cubicBezTo>
                  <a:cubicBezTo>
                    <a:pt x="143" y="240"/>
                    <a:pt x="114" y="212"/>
                    <a:pt x="114" y="177"/>
                  </a:cubicBezTo>
                  <a:cubicBezTo>
                    <a:pt x="114" y="142"/>
                    <a:pt x="143" y="114"/>
                    <a:pt x="178"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5"/>
            <p:cNvSpPr>
              <a:spLocks noEditPoints="1"/>
            </p:cNvSpPr>
            <p:nvPr/>
          </p:nvSpPr>
          <p:spPr bwMode="auto">
            <a:xfrm>
              <a:off x="6365875" y="3902076"/>
              <a:ext cx="138113" cy="115888"/>
            </a:xfrm>
            <a:custGeom>
              <a:avLst/>
              <a:gdLst>
                <a:gd name="T0" fmla="*/ 297 w 354"/>
                <a:gd name="T1" fmla="*/ 300 h 300"/>
                <a:gd name="T2" fmla="*/ 305 w 354"/>
                <a:gd name="T3" fmla="*/ 300 h 300"/>
                <a:gd name="T4" fmla="*/ 354 w 354"/>
                <a:gd name="T5" fmla="*/ 177 h 300"/>
                <a:gd name="T6" fmla="*/ 178 w 354"/>
                <a:gd name="T7" fmla="*/ 0 h 300"/>
                <a:gd name="T8" fmla="*/ 0 w 354"/>
                <a:gd name="T9" fmla="*/ 177 h 300"/>
                <a:gd name="T10" fmla="*/ 50 w 354"/>
                <a:gd name="T11" fmla="*/ 300 h 300"/>
                <a:gd name="T12" fmla="*/ 297 w 354"/>
                <a:gd name="T13" fmla="*/ 300 h 300"/>
                <a:gd name="T14" fmla="*/ 178 w 354"/>
                <a:gd name="T15" fmla="*/ 114 h 300"/>
                <a:gd name="T16" fmla="*/ 240 w 354"/>
                <a:gd name="T17" fmla="*/ 177 h 300"/>
                <a:gd name="T18" fmla="*/ 178 w 354"/>
                <a:gd name="T19" fmla="*/ 240 h 300"/>
                <a:gd name="T20" fmla="*/ 114 w 354"/>
                <a:gd name="T21" fmla="*/ 177 h 300"/>
                <a:gd name="T22" fmla="*/ 178 w 354"/>
                <a:gd name="T23" fmla="*/ 1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4" h="300">
                  <a:moveTo>
                    <a:pt x="297" y="300"/>
                  </a:moveTo>
                  <a:cubicBezTo>
                    <a:pt x="300" y="300"/>
                    <a:pt x="302" y="300"/>
                    <a:pt x="305" y="300"/>
                  </a:cubicBezTo>
                  <a:cubicBezTo>
                    <a:pt x="335" y="268"/>
                    <a:pt x="354" y="225"/>
                    <a:pt x="354" y="177"/>
                  </a:cubicBezTo>
                  <a:cubicBezTo>
                    <a:pt x="354" y="79"/>
                    <a:pt x="275" y="0"/>
                    <a:pt x="178" y="0"/>
                  </a:cubicBezTo>
                  <a:cubicBezTo>
                    <a:pt x="80" y="0"/>
                    <a:pt x="0" y="79"/>
                    <a:pt x="0" y="177"/>
                  </a:cubicBezTo>
                  <a:cubicBezTo>
                    <a:pt x="0" y="224"/>
                    <a:pt x="19" y="268"/>
                    <a:pt x="50" y="300"/>
                  </a:cubicBezTo>
                  <a:cubicBezTo>
                    <a:pt x="129" y="300"/>
                    <a:pt x="211" y="300"/>
                    <a:pt x="297" y="300"/>
                  </a:cubicBezTo>
                  <a:close/>
                  <a:moveTo>
                    <a:pt x="178" y="114"/>
                  </a:moveTo>
                  <a:cubicBezTo>
                    <a:pt x="213" y="114"/>
                    <a:pt x="240" y="142"/>
                    <a:pt x="240" y="177"/>
                  </a:cubicBezTo>
                  <a:cubicBezTo>
                    <a:pt x="240" y="211"/>
                    <a:pt x="213" y="240"/>
                    <a:pt x="178" y="240"/>
                  </a:cubicBezTo>
                  <a:cubicBezTo>
                    <a:pt x="143" y="240"/>
                    <a:pt x="114" y="211"/>
                    <a:pt x="114" y="177"/>
                  </a:cubicBezTo>
                  <a:cubicBezTo>
                    <a:pt x="114" y="142"/>
                    <a:pt x="143" y="114"/>
                    <a:pt x="178"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6"/>
            <p:cNvSpPr>
              <a:spLocks noEditPoints="1"/>
            </p:cNvSpPr>
            <p:nvPr/>
          </p:nvSpPr>
          <p:spPr bwMode="auto">
            <a:xfrm>
              <a:off x="6361113" y="4151313"/>
              <a:ext cx="474663" cy="314325"/>
            </a:xfrm>
            <a:custGeom>
              <a:avLst/>
              <a:gdLst>
                <a:gd name="T0" fmla="*/ 1011 w 1227"/>
                <a:gd name="T1" fmla="*/ 350 h 810"/>
                <a:gd name="T2" fmla="*/ 1050 w 1227"/>
                <a:gd name="T3" fmla="*/ 355 h 810"/>
                <a:gd name="T4" fmla="*/ 1227 w 1227"/>
                <a:gd name="T5" fmla="*/ 177 h 810"/>
                <a:gd name="T6" fmla="*/ 1050 w 1227"/>
                <a:gd name="T7" fmla="*/ 0 h 810"/>
                <a:gd name="T8" fmla="*/ 872 w 1227"/>
                <a:gd name="T9" fmla="*/ 177 h 810"/>
                <a:gd name="T10" fmla="*/ 912 w 1227"/>
                <a:gd name="T11" fmla="*/ 289 h 810"/>
                <a:gd name="T12" fmla="*/ 720 w 1227"/>
                <a:gd name="T13" fmla="*/ 480 h 810"/>
                <a:gd name="T14" fmla="*/ 628 w 1227"/>
                <a:gd name="T15" fmla="*/ 454 h 810"/>
                <a:gd name="T16" fmla="*/ 463 w 1227"/>
                <a:gd name="T17" fmla="*/ 568 h 810"/>
                <a:gd name="T18" fmla="*/ 342 w 1227"/>
                <a:gd name="T19" fmla="*/ 568 h 810"/>
                <a:gd name="T20" fmla="*/ 332 w 1227"/>
                <a:gd name="T21" fmla="*/ 546 h 810"/>
                <a:gd name="T22" fmla="*/ 310 w 1227"/>
                <a:gd name="T23" fmla="*/ 548 h 810"/>
                <a:gd name="T24" fmla="*/ 21 w 1227"/>
                <a:gd name="T25" fmla="*/ 548 h 810"/>
                <a:gd name="T26" fmla="*/ 0 w 1227"/>
                <a:gd name="T27" fmla="*/ 632 h 810"/>
                <a:gd name="T28" fmla="*/ 177 w 1227"/>
                <a:gd name="T29" fmla="*/ 810 h 810"/>
                <a:gd name="T30" fmla="*/ 347 w 1227"/>
                <a:gd name="T31" fmla="*/ 683 h 810"/>
                <a:gd name="T32" fmla="*/ 458 w 1227"/>
                <a:gd name="T33" fmla="*/ 683 h 810"/>
                <a:gd name="T34" fmla="*/ 628 w 1227"/>
                <a:gd name="T35" fmla="*/ 810 h 810"/>
                <a:gd name="T36" fmla="*/ 805 w 1227"/>
                <a:gd name="T37" fmla="*/ 632 h 810"/>
                <a:gd name="T38" fmla="*/ 794 w 1227"/>
                <a:gd name="T39" fmla="*/ 568 h 810"/>
                <a:gd name="T40" fmla="*/ 1011 w 1227"/>
                <a:gd name="T41" fmla="*/ 350 h 810"/>
                <a:gd name="T42" fmla="*/ 1050 w 1227"/>
                <a:gd name="T43" fmla="*/ 114 h 810"/>
                <a:gd name="T44" fmla="*/ 1112 w 1227"/>
                <a:gd name="T45" fmla="*/ 177 h 810"/>
                <a:gd name="T46" fmla="*/ 1050 w 1227"/>
                <a:gd name="T47" fmla="*/ 240 h 810"/>
                <a:gd name="T48" fmla="*/ 987 w 1227"/>
                <a:gd name="T49" fmla="*/ 177 h 810"/>
                <a:gd name="T50" fmla="*/ 1050 w 1227"/>
                <a:gd name="T51" fmla="*/ 114 h 810"/>
                <a:gd name="T52" fmla="*/ 177 w 1227"/>
                <a:gd name="T53" fmla="*/ 695 h 810"/>
                <a:gd name="T54" fmla="*/ 114 w 1227"/>
                <a:gd name="T55" fmla="*/ 632 h 810"/>
                <a:gd name="T56" fmla="*/ 177 w 1227"/>
                <a:gd name="T57" fmla="*/ 568 h 810"/>
                <a:gd name="T58" fmla="*/ 241 w 1227"/>
                <a:gd name="T59" fmla="*/ 632 h 810"/>
                <a:gd name="T60" fmla="*/ 177 w 1227"/>
                <a:gd name="T61" fmla="*/ 695 h 810"/>
                <a:gd name="T62" fmla="*/ 628 w 1227"/>
                <a:gd name="T63" fmla="*/ 695 h 810"/>
                <a:gd name="T64" fmla="*/ 565 w 1227"/>
                <a:gd name="T65" fmla="*/ 632 h 810"/>
                <a:gd name="T66" fmla="*/ 628 w 1227"/>
                <a:gd name="T67" fmla="*/ 568 h 810"/>
                <a:gd name="T68" fmla="*/ 691 w 1227"/>
                <a:gd name="T69" fmla="*/ 632 h 810"/>
                <a:gd name="T70" fmla="*/ 628 w 1227"/>
                <a:gd name="T71" fmla="*/ 695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27" h="810">
                  <a:moveTo>
                    <a:pt x="1011" y="350"/>
                  </a:moveTo>
                  <a:cubicBezTo>
                    <a:pt x="1023" y="353"/>
                    <a:pt x="1037" y="355"/>
                    <a:pt x="1050" y="355"/>
                  </a:cubicBezTo>
                  <a:cubicBezTo>
                    <a:pt x="1147" y="355"/>
                    <a:pt x="1227" y="275"/>
                    <a:pt x="1227" y="177"/>
                  </a:cubicBezTo>
                  <a:cubicBezTo>
                    <a:pt x="1227" y="80"/>
                    <a:pt x="1147" y="0"/>
                    <a:pt x="1050" y="0"/>
                  </a:cubicBezTo>
                  <a:cubicBezTo>
                    <a:pt x="952" y="0"/>
                    <a:pt x="872" y="80"/>
                    <a:pt x="872" y="177"/>
                  </a:cubicBezTo>
                  <a:cubicBezTo>
                    <a:pt x="872" y="219"/>
                    <a:pt x="887" y="258"/>
                    <a:pt x="912" y="289"/>
                  </a:cubicBezTo>
                  <a:cubicBezTo>
                    <a:pt x="720" y="480"/>
                    <a:pt x="720" y="480"/>
                    <a:pt x="720" y="480"/>
                  </a:cubicBezTo>
                  <a:cubicBezTo>
                    <a:pt x="693" y="464"/>
                    <a:pt x="662" y="454"/>
                    <a:pt x="628" y="454"/>
                  </a:cubicBezTo>
                  <a:cubicBezTo>
                    <a:pt x="553" y="454"/>
                    <a:pt x="489" y="501"/>
                    <a:pt x="463" y="568"/>
                  </a:cubicBezTo>
                  <a:cubicBezTo>
                    <a:pt x="342" y="568"/>
                    <a:pt x="342" y="568"/>
                    <a:pt x="342" y="568"/>
                  </a:cubicBezTo>
                  <a:cubicBezTo>
                    <a:pt x="340" y="561"/>
                    <a:pt x="336" y="553"/>
                    <a:pt x="332" y="546"/>
                  </a:cubicBezTo>
                  <a:cubicBezTo>
                    <a:pt x="325" y="548"/>
                    <a:pt x="318" y="548"/>
                    <a:pt x="310" y="548"/>
                  </a:cubicBezTo>
                  <a:cubicBezTo>
                    <a:pt x="310" y="548"/>
                    <a:pt x="310" y="548"/>
                    <a:pt x="21" y="548"/>
                  </a:cubicBezTo>
                  <a:cubicBezTo>
                    <a:pt x="7" y="573"/>
                    <a:pt x="0" y="602"/>
                    <a:pt x="0" y="632"/>
                  </a:cubicBezTo>
                  <a:cubicBezTo>
                    <a:pt x="0" y="730"/>
                    <a:pt x="79" y="810"/>
                    <a:pt x="177" y="810"/>
                  </a:cubicBezTo>
                  <a:cubicBezTo>
                    <a:pt x="258" y="810"/>
                    <a:pt x="325" y="756"/>
                    <a:pt x="347" y="683"/>
                  </a:cubicBezTo>
                  <a:cubicBezTo>
                    <a:pt x="458" y="683"/>
                    <a:pt x="458" y="683"/>
                    <a:pt x="458" y="683"/>
                  </a:cubicBezTo>
                  <a:cubicBezTo>
                    <a:pt x="480" y="756"/>
                    <a:pt x="549" y="810"/>
                    <a:pt x="628" y="810"/>
                  </a:cubicBezTo>
                  <a:cubicBezTo>
                    <a:pt x="726" y="810"/>
                    <a:pt x="805" y="730"/>
                    <a:pt x="805" y="632"/>
                  </a:cubicBezTo>
                  <a:cubicBezTo>
                    <a:pt x="805" y="609"/>
                    <a:pt x="801" y="588"/>
                    <a:pt x="794" y="568"/>
                  </a:cubicBezTo>
                  <a:lnTo>
                    <a:pt x="1011" y="350"/>
                  </a:lnTo>
                  <a:close/>
                  <a:moveTo>
                    <a:pt x="1050" y="114"/>
                  </a:moveTo>
                  <a:cubicBezTo>
                    <a:pt x="1085" y="114"/>
                    <a:pt x="1112" y="142"/>
                    <a:pt x="1112" y="177"/>
                  </a:cubicBezTo>
                  <a:cubicBezTo>
                    <a:pt x="1112" y="212"/>
                    <a:pt x="1085" y="240"/>
                    <a:pt x="1050" y="240"/>
                  </a:cubicBezTo>
                  <a:cubicBezTo>
                    <a:pt x="1015" y="240"/>
                    <a:pt x="987" y="212"/>
                    <a:pt x="987" y="177"/>
                  </a:cubicBezTo>
                  <a:cubicBezTo>
                    <a:pt x="987" y="142"/>
                    <a:pt x="1015" y="114"/>
                    <a:pt x="1050" y="114"/>
                  </a:cubicBezTo>
                  <a:close/>
                  <a:moveTo>
                    <a:pt x="177" y="695"/>
                  </a:moveTo>
                  <a:cubicBezTo>
                    <a:pt x="143" y="695"/>
                    <a:pt x="114" y="667"/>
                    <a:pt x="114" y="632"/>
                  </a:cubicBezTo>
                  <a:cubicBezTo>
                    <a:pt x="114" y="597"/>
                    <a:pt x="143" y="568"/>
                    <a:pt x="177" y="568"/>
                  </a:cubicBezTo>
                  <a:cubicBezTo>
                    <a:pt x="212" y="568"/>
                    <a:pt x="241" y="597"/>
                    <a:pt x="241" y="632"/>
                  </a:cubicBezTo>
                  <a:cubicBezTo>
                    <a:pt x="241" y="667"/>
                    <a:pt x="212" y="695"/>
                    <a:pt x="177" y="695"/>
                  </a:cubicBezTo>
                  <a:close/>
                  <a:moveTo>
                    <a:pt x="628" y="695"/>
                  </a:moveTo>
                  <a:cubicBezTo>
                    <a:pt x="593" y="695"/>
                    <a:pt x="565" y="667"/>
                    <a:pt x="565" y="632"/>
                  </a:cubicBezTo>
                  <a:cubicBezTo>
                    <a:pt x="565" y="597"/>
                    <a:pt x="593" y="568"/>
                    <a:pt x="628" y="568"/>
                  </a:cubicBezTo>
                  <a:cubicBezTo>
                    <a:pt x="663" y="568"/>
                    <a:pt x="691" y="597"/>
                    <a:pt x="691" y="632"/>
                  </a:cubicBezTo>
                  <a:cubicBezTo>
                    <a:pt x="691" y="667"/>
                    <a:pt x="663" y="695"/>
                    <a:pt x="628" y="6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7"/>
            <p:cNvSpPr>
              <a:spLocks noEditPoints="1"/>
            </p:cNvSpPr>
            <p:nvPr/>
          </p:nvSpPr>
          <p:spPr bwMode="auto">
            <a:xfrm>
              <a:off x="5632450" y="4071938"/>
              <a:ext cx="865188" cy="239713"/>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p:cNvGrpSpPr/>
          <p:nvPr/>
        </p:nvGrpSpPr>
        <p:grpSpPr>
          <a:xfrm>
            <a:off x="5265881" y="5473844"/>
            <a:ext cx="553028" cy="553028"/>
            <a:chOff x="7491413" y="4549775"/>
            <a:chExt cx="1717675" cy="1717675"/>
          </a:xfrm>
        </p:grpSpPr>
        <p:sp>
          <p:nvSpPr>
            <p:cNvPr id="33" name="Freeform 22"/>
            <p:cNvSpPr>
              <a:spLocks/>
            </p:cNvSpPr>
            <p:nvPr/>
          </p:nvSpPr>
          <p:spPr bwMode="auto">
            <a:xfrm>
              <a:off x="7688263" y="4624388"/>
              <a:ext cx="1328738" cy="1370013"/>
            </a:xfrm>
            <a:custGeom>
              <a:avLst/>
              <a:gdLst>
                <a:gd name="T0" fmla="*/ 129 w 837"/>
                <a:gd name="T1" fmla="*/ 44 h 863"/>
                <a:gd name="T2" fmla="*/ 0 w 837"/>
                <a:gd name="T3" fmla="*/ 172 h 863"/>
                <a:gd name="T4" fmla="*/ 20 w 837"/>
                <a:gd name="T5" fmla="*/ 345 h 863"/>
                <a:gd name="T6" fmla="*/ 198 w 837"/>
                <a:gd name="T7" fmla="*/ 674 h 863"/>
                <a:gd name="T8" fmla="*/ 479 w 837"/>
                <a:gd name="T9" fmla="*/ 863 h 863"/>
                <a:gd name="T10" fmla="*/ 837 w 837"/>
                <a:gd name="T11" fmla="*/ 539 h 863"/>
                <a:gd name="T12" fmla="*/ 306 w 837"/>
                <a:gd name="T13" fmla="*/ 15 h 863"/>
                <a:gd name="T14" fmla="*/ 171 w 837"/>
                <a:gd name="T15" fmla="*/ 0 h 863"/>
                <a:gd name="T16" fmla="*/ 129 w 837"/>
                <a:gd name="T17" fmla="*/ 4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7" h="863">
                  <a:moveTo>
                    <a:pt x="129" y="44"/>
                  </a:moveTo>
                  <a:lnTo>
                    <a:pt x="0" y="172"/>
                  </a:lnTo>
                  <a:lnTo>
                    <a:pt x="20" y="345"/>
                  </a:lnTo>
                  <a:lnTo>
                    <a:pt x="198" y="674"/>
                  </a:lnTo>
                  <a:lnTo>
                    <a:pt x="479" y="863"/>
                  </a:lnTo>
                  <a:lnTo>
                    <a:pt x="837" y="539"/>
                  </a:lnTo>
                  <a:lnTo>
                    <a:pt x="306" y="15"/>
                  </a:lnTo>
                  <a:lnTo>
                    <a:pt x="171" y="0"/>
                  </a:lnTo>
                  <a:lnTo>
                    <a:pt x="129" y="4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3"/>
            <p:cNvSpPr>
              <a:spLocks noEditPoints="1"/>
            </p:cNvSpPr>
            <p:nvPr/>
          </p:nvSpPr>
          <p:spPr bwMode="auto">
            <a:xfrm>
              <a:off x="7491413" y="4549775"/>
              <a:ext cx="1717675" cy="1717675"/>
            </a:xfrm>
            <a:custGeom>
              <a:avLst/>
              <a:gdLst>
                <a:gd name="T0" fmla="*/ 2469 w 4550"/>
                <a:gd name="T1" fmla="*/ 4550 h 4550"/>
                <a:gd name="T2" fmla="*/ 0 w 4550"/>
                <a:gd name="T3" fmla="*/ 2081 h 4550"/>
                <a:gd name="T4" fmla="*/ 0 w 4550"/>
                <a:gd name="T5" fmla="*/ 1062 h 4550"/>
                <a:gd name="T6" fmla="*/ 1040 w 4550"/>
                <a:gd name="T7" fmla="*/ 21 h 4550"/>
                <a:gd name="T8" fmla="*/ 2080 w 4550"/>
                <a:gd name="T9" fmla="*/ 0 h 4550"/>
                <a:gd name="T10" fmla="*/ 4550 w 4550"/>
                <a:gd name="T11" fmla="*/ 2470 h 4550"/>
                <a:gd name="T12" fmla="*/ 2469 w 4550"/>
                <a:gd name="T13" fmla="*/ 4550 h 4550"/>
                <a:gd name="T14" fmla="*/ 2469 w 4550"/>
                <a:gd name="T15" fmla="*/ 4550 h 4550"/>
                <a:gd name="T16" fmla="*/ 1009 w 4550"/>
                <a:gd name="T17" fmla="*/ 757 h 4550"/>
                <a:gd name="T18" fmla="*/ 746 w 4550"/>
                <a:gd name="T19" fmla="*/ 757 h 4550"/>
                <a:gd name="T20" fmla="*/ 746 w 4550"/>
                <a:gd name="T21" fmla="*/ 1020 h 4550"/>
                <a:gd name="T22" fmla="*/ 1009 w 4550"/>
                <a:gd name="T23" fmla="*/ 1020 h 4550"/>
                <a:gd name="T24" fmla="*/ 1009 w 4550"/>
                <a:gd name="T25" fmla="*/ 757 h 4550"/>
                <a:gd name="T26" fmla="*/ 2627 w 4550"/>
                <a:gd name="T27" fmla="*/ 1450 h 4550"/>
                <a:gd name="T28" fmla="*/ 2427 w 4550"/>
                <a:gd name="T29" fmla="*/ 1450 h 4550"/>
                <a:gd name="T30" fmla="*/ 2427 w 4550"/>
                <a:gd name="T31" fmla="*/ 1661 h 4550"/>
                <a:gd name="T32" fmla="*/ 2774 w 4550"/>
                <a:gd name="T33" fmla="*/ 2007 h 4550"/>
                <a:gd name="T34" fmla="*/ 2669 w 4550"/>
                <a:gd name="T35" fmla="*/ 2028 h 4550"/>
                <a:gd name="T36" fmla="*/ 1849 w 4550"/>
                <a:gd name="T37" fmla="*/ 1209 h 4550"/>
                <a:gd name="T38" fmla="*/ 1660 w 4550"/>
                <a:gd name="T39" fmla="*/ 1209 h 4550"/>
                <a:gd name="T40" fmla="*/ 1671 w 4550"/>
                <a:gd name="T41" fmla="*/ 1398 h 4550"/>
                <a:gd name="T42" fmla="*/ 2227 w 4550"/>
                <a:gd name="T43" fmla="*/ 1955 h 4550"/>
                <a:gd name="T44" fmla="*/ 2185 w 4550"/>
                <a:gd name="T45" fmla="*/ 2018 h 4550"/>
                <a:gd name="T46" fmla="*/ 1523 w 4550"/>
                <a:gd name="T47" fmla="*/ 1366 h 4550"/>
                <a:gd name="T48" fmla="*/ 1345 w 4550"/>
                <a:gd name="T49" fmla="*/ 1366 h 4550"/>
                <a:gd name="T50" fmla="*/ 1345 w 4550"/>
                <a:gd name="T51" fmla="*/ 1545 h 4550"/>
                <a:gd name="T52" fmla="*/ 2038 w 4550"/>
                <a:gd name="T53" fmla="*/ 2249 h 4550"/>
                <a:gd name="T54" fmla="*/ 2007 w 4550"/>
                <a:gd name="T55" fmla="*/ 2312 h 4550"/>
                <a:gd name="T56" fmla="*/ 1408 w 4550"/>
                <a:gd name="T57" fmla="*/ 1713 h 4550"/>
                <a:gd name="T58" fmla="*/ 1219 w 4550"/>
                <a:gd name="T59" fmla="*/ 1724 h 4550"/>
                <a:gd name="T60" fmla="*/ 1219 w 4550"/>
                <a:gd name="T61" fmla="*/ 1902 h 4550"/>
                <a:gd name="T62" fmla="*/ 1860 w 4550"/>
                <a:gd name="T63" fmla="*/ 2543 h 4550"/>
                <a:gd name="T64" fmla="*/ 1818 w 4550"/>
                <a:gd name="T65" fmla="*/ 2606 h 4550"/>
                <a:gd name="T66" fmla="*/ 1282 w 4550"/>
                <a:gd name="T67" fmla="*/ 2070 h 4550"/>
                <a:gd name="T68" fmla="*/ 1093 w 4550"/>
                <a:gd name="T69" fmla="*/ 2070 h 4550"/>
                <a:gd name="T70" fmla="*/ 1103 w 4550"/>
                <a:gd name="T71" fmla="*/ 2259 h 4550"/>
                <a:gd name="T72" fmla="*/ 2049 w 4550"/>
                <a:gd name="T73" fmla="*/ 3205 h 4550"/>
                <a:gd name="T74" fmla="*/ 3005 w 4550"/>
                <a:gd name="T75" fmla="*/ 3300 h 4550"/>
                <a:gd name="T76" fmla="*/ 3247 w 4550"/>
                <a:gd name="T77" fmla="*/ 3047 h 4550"/>
                <a:gd name="T78" fmla="*/ 3215 w 4550"/>
                <a:gd name="T79" fmla="*/ 2039 h 4550"/>
                <a:gd name="T80" fmla="*/ 2627 w 4550"/>
                <a:gd name="T81" fmla="*/ 1450 h 4550"/>
                <a:gd name="T82" fmla="*/ 2627 w 4550"/>
                <a:gd name="T83" fmla="*/ 1450 h 4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50" h="4550">
                  <a:moveTo>
                    <a:pt x="2469" y="4550"/>
                  </a:moveTo>
                  <a:cubicBezTo>
                    <a:pt x="0" y="2081"/>
                    <a:pt x="0" y="2081"/>
                    <a:pt x="0" y="2081"/>
                  </a:cubicBezTo>
                  <a:cubicBezTo>
                    <a:pt x="0" y="1062"/>
                    <a:pt x="0" y="1062"/>
                    <a:pt x="0" y="1062"/>
                  </a:cubicBezTo>
                  <a:cubicBezTo>
                    <a:pt x="1040" y="21"/>
                    <a:pt x="1040" y="21"/>
                    <a:pt x="1040" y="21"/>
                  </a:cubicBezTo>
                  <a:cubicBezTo>
                    <a:pt x="2080" y="0"/>
                    <a:pt x="2080" y="0"/>
                    <a:pt x="2080" y="0"/>
                  </a:cubicBezTo>
                  <a:cubicBezTo>
                    <a:pt x="4550" y="2470"/>
                    <a:pt x="4550" y="2470"/>
                    <a:pt x="4550" y="2470"/>
                  </a:cubicBezTo>
                  <a:cubicBezTo>
                    <a:pt x="2469" y="4550"/>
                    <a:pt x="2469" y="4550"/>
                    <a:pt x="2469" y="4550"/>
                  </a:cubicBezTo>
                  <a:cubicBezTo>
                    <a:pt x="2469" y="4550"/>
                    <a:pt x="2469" y="4550"/>
                    <a:pt x="2469" y="4550"/>
                  </a:cubicBezTo>
                  <a:close/>
                  <a:moveTo>
                    <a:pt x="1009" y="757"/>
                  </a:moveTo>
                  <a:cubicBezTo>
                    <a:pt x="935" y="683"/>
                    <a:pt x="819" y="683"/>
                    <a:pt x="746" y="757"/>
                  </a:cubicBezTo>
                  <a:cubicBezTo>
                    <a:pt x="672" y="830"/>
                    <a:pt x="672" y="946"/>
                    <a:pt x="746" y="1020"/>
                  </a:cubicBezTo>
                  <a:cubicBezTo>
                    <a:pt x="819" y="1093"/>
                    <a:pt x="935" y="1093"/>
                    <a:pt x="1009" y="1020"/>
                  </a:cubicBezTo>
                  <a:cubicBezTo>
                    <a:pt x="1082" y="946"/>
                    <a:pt x="1082" y="830"/>
                    <a:pt x="1009" y="757"/>
                  </a:cubicBezTo>
                  <a:close/>
                  <a:moveTo>
                    <a:pt x="2627" y="1450"/>
                  </a:moveTo>
                  <a:cubicBezTo>
                    <a:pt x="2574" y="1398"/>
                    <a:pt x="2480" y="1398"/>
                    <a:pt x="2427" y="1450"/>
                  </a:cubicBezTo>
                  <a:cubicBezTo>
                    <a:pt x="2364" y="1513"/>
                    <a:pt x="2364" y="1608"/>
                    <a:pt x="2427" y="1661"/>
                  </a:cubicBezTo>
                  <a:cubicBezTo>
                    <a:pt x="2774" y="2007"/>
                    <a:pt x="2774" y="2007"/>
                    <a:pt x="2774" y="2007"/>
                  </a:cubicBezTo>
                  <a:cubicBezTo>
                    <a:pt x="2669" y="2028"/>
                    <a:pt x="2669" y="2028"/>
                    <a:pt x="2669" y="2028"/>
                  </a:cubicBezTo>
                  <a:cubicBezTo>
                    <a:pt x="1849" y="1209"/>
                    <a:pt x="1849" y="1209"/>
                    <a:pt x="1849" y="1209"/>
                  </a:cubicBezTo>
                  <a:cubicBezTo>
                    <a:pt x="1797" y="1156"/>
                    <a:pt x="1713" y="1156"/>
                    <a:pt x="1660" y="1209"/>
                  </a:cubicBezTo>
                  <a:cubicBezTo>
                    <a:pt x="1608" y="1261"/>
                    <a:pt x="1618" y="1345"/>
                    <a:pt x="1671" y="1398"/>
                  </a:cubicBezTo>
                  <a:cubicBezTo>
                    <a:pt x="2227" y="1955"/>
                    <a:pt x="2227" y="1955"/>
                    <a:pt x="2227" y="1955"/>
                  </a:cubicBezTo>
                  <a:cubicBezTo>
                    <a:pt x="2185" y="2018"/>
                    <a:pt x="2185" y="2018"/>
                    <a:pt x="2185" y="2018"/>
                  </a:cubicBezTo>
                  <a:cubicBezTo>
                    <a:pt x="1523" y="1366"/>
                    <a:pt x="1523" y="1366"/>
                    <a:pt x="1523" y="1366"/>
                  </a:cubicBezTo>
                  <a:cubicBezTo>
                    <a:pt x="1471" y="1314"/>
                    <a:pt x="1387" y="1314"/>
                    <a:pt x="1345" y="1366"/>
                  </a:cubicBezTo>
                  <a:cubicBezTo>
                    <a:pt x="1292" y="1419"/>
                    <a:pt x="1292" y="1503"/>
                    <a:pt x="1345" y="1545"/>
                  </a:cubicBezTo>
                  <a:cubicBezTo>
                    <a:pt x="2038" y="2249"/>
                    <a:pt x="2038" y="2249"/>
                    <a:pt x="2038" y="2249"/>
                  </a:cubicBezTo>
                  <a:cubicBezTo>
                    <a:pt x="2007" y="2312"/>
                    <a:pt x="2007" y="2312"/>
                    <a:pt x="2007" y="2312"/>
                  </a:cubicBezTo>
                  <a:cubicBezTo>
                    <a:pt x="1408" y="1713"/>
                    <a:pt x="1408" y="1713"/>
                    <a:pt x="1408" y="1713"/>
                  </a:cubicBezTo>
                  <a:cubicBezTo>
                    <a:pt x="1355" y="1671"/>
                    <a:pt x="1271" y="1671"/>
                    <a:pt x="1219" y="1724"/>
                  </a:cubicBezTo>
                  <a:cubicBezTo>
                    <a:pt x="1166" y="1766"/>
                    <a:pt x="1166" y="1850"/>
                    <a:pt x="1219" y="1902"/>
                  </a:cubicBezTo>
                  <a:cubicBezTo>
                    <a:pt x="1860" y="2543"/>
                    <a:pt x="1860" y="2543"/>
                    <a:pt x="1860" y="2543"/>
                  </a:cubicBezTo>
                  <a:cubicBezTo>
                    <a:pt x="1818" y="2606"/>
                    <a:pt x="1818" y="2606"/>
                    <a:pt x="1818" y="2606"/>
                  </a:cubicBezTo>
                  <a:cubicBezTo>
                    <a:pt x="1282" y="2070"/>
                    <a:pt x="1282" y="2070"/>
                    <a:pt x="1282" y="2070"/>
                  </a:cubicBezTo>
                  <a:cubicBezTo>
                    <a:pt x="1229" y="2018"/>
                    <a:pt x="1145" y="2018"/>
                    <a:pt x="1093" y="2070"/>
                  </a:cubicBezTo>
                  <a:cubicBezTo>
                    <a:pt x="1040" y="2123"/>
                    <a:pt x="1051" y="2207"/>
                    <a:pt x="1103" y="2259"/>
                  </a:cubicBezTo>
                  <a:cubicBezTo>
                    <a:pt x="2049" y="3205"/>
                    <a:pt x="2049" y="3205"/>
                    <a:pt x="2049" y="3205"/>
                  </a:cubicBezTo>
                  <a:cubicBezTo>
                    <a:pt x="2396" y="3552"/>
                    <a:pt x="2816" y="3489"/>
                    <a:pt x="3005" y="3300"/>
                  </a:cubicBezTo>
                  <a:cubicBezTo>
                    <a:pt x="3016" y="3279"/>
                    <a:pt x="3205" y="3090"/>
                    <a:pt x="3247" y="3047"/>
                  </a:cubicBezTo>
                  <a:cubicBezTo>
                    <a:pt x="3499" y="2795"/>
                    <a:pt x="3499" y="2322"/>
                    <a:pt x="3215" y="2039"/>
                  </a:cubicBezTo>
                  <a:cubicBezTo>
                    <a:pt x="2627" y="1450"/>
                    <a:pt x="2627" y="1450"/>
                    <a:pt x="2627" y="1450"/>
                  </a:cubicBezTo>
                  <a:cubicBezTo>
                    <a:pt x="2627" y="1450"/>
                    <a:pt x="2627" y="1450"/>
                    <a:pt x="2627" y="1450"/>
                  </a:cubicBezTo>
                  <a:close/>
                </a:path>
              </a:pathLst>
            </a:custGeom>
            <a:solidFill>
              <a:schemeClr val="accent3">
                <a:lumMod val="75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105" name="Group 104"/>
          <p:cNvGrpSpPr/>
          <p:nvPr/>
        </p:nvGrpSpPr>
        <p:grpSpPr>
          <a:xfrm>
            <a:off x="5265881" y="5473844"/>
            <a:ext cx="553028" cy="553028"/>
            <a:chOff x="7491413" y="4549775"/>
            <a:chExt cx="1717675" cy="1717675"/>
          </a:xfrm>
        </p:grpSpPr>
        <p:sp>
          <p:nvSpPr>
            <p:cNvPr id="106" name="Freeform 22"/>
            <p:cNvSpPr>
              <a:spLocks/>
            </p:cNvSpPr>
            <p:nvPr/>
          </p:nvSpPr>
          <p:spPr bwMode="auto">
            <a:xfrm>
              <a:off x="7688263" y="4624388"/>
              <a:ext cx="1328738" cy="1370013"/>
            </a:xfrm>
            <a:custGeom>
              <a:avLst/>
              <a:gdLst>
                <a:gd name="T0" fmla="*/ 129 w 837"/>
                <a:gd name="T1" fmla="*/ 44 h 863"/>
                <a:gd name="T2" fmla="*/ 0 w 837"/>
                <a:gd name="T3" fmla="*/ 172 h 863"/>
                <a:gd name="T4" fmla="*/ 20 w 837"/>
                <a:gd name="T5" fmla="*/ 345 h 863"/>
                <a:gd name="T6" fmla="*/ 198 w 837"/>
                <a:gd name="T7" fmla="*/ 674 h 863"/>
                <a:gd name="T8" fmla="*/ 479 w 837"/>
                <a:gd name="T9" fmla="*/ 863 h 863"/>
                <a:gd name="T10" fmla="*/ 837 w 837"/>
                <a:gd name="T11" fmla="*/ 539 h 863"/>
                <a:gd name="T12" fmla="*/ 306 w 837"/>
                <a:gd name="T13" fmla="*/ 15 h 863"/>
                <a:gd name="T14" fmla="*/ 171 w 837"/>
                <a:gd name="T15" fmla="*/ 0 h 863"/>
                <a:gd name="T16" fmla="*/ 129 w 837"/>
                <a:gd name="T17" fmla="*/ 4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7" h="863">
                  <a:moveTo>
                    <a:pt x="129" y="44"/>
                  </a:moveTo>
                  <a:lnTo>
                    <a:pt x="0" y="172"/>
                  </a:lnTo>
                  <a:lnTo>
                    <a:pt x="20" y="345"/>
                  </a:lnTo>
                  <a:lnTo>
                    <a:pt x="198" y="674"/>
                  </a:lnTo>
                  <a:lnTo>
                    <a:pt x="479" y="863"/>
                  </a:lnTo>
                  <a:lnTo>
                    <a:pt x="837" y="539"/>
                  </a:lnTo>
                  <a:lnTo>
                    <a:pt x="306" y="15"/>
                  </a:lnTo>
                  <a:lnTo>
                    <a:pt x="171" y="0"/>
                  </a:lnTo>
                  <a:lnTo>
                    <a:pt x="129" y="4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23"/>
            <p:cNvSpPr>
              <a:spLocks noEditPoints="1"/>
            </p:cNvSpPr>
            <p:nvPr/>
          </p:nvSpPr>
          <p:spPr bwMode="auto">
            <a:xfrm>
              <a:off x="7491413" y="4549775"/>
              <a:ext cx="1717675" cy="1717675"/>
            </a:xfrm>
            <a:custGeom>
              <a:avLst/>
              <a:gdLst>
                <a:gd name="T0" fmla="*/ 2469 w 4550"/>
                <a:gd name="T1" fmla="*/ 4550 h 4550"/>
                <a:gd name="T2" fmla="*/ 0 w 4550"/>
                <a:gd name="T3" fmla="*/ 2081 h 4550"/>
                <a:gd name="T4" fmla="*/ 0 w 4550"/>
                <a:gd name="T5" fmla="*/ 1062 h 4550"/>
                <a:gd name="T6" fmla="*/ 1040 w 4550"/>
                <a:gd name="T7" fmla="*/ 21 h 4550"/>
                <a:gd name="T8" fmla="*/ 2080 w 4550"/>
                <a:gd name="T9" fmla="*/ 0 h 4550"/>
                <a:gd name="T10" fmla="*/ 4550 w 4550"/>
                <a:gd name="T11" fmla="*/ 2470 h 4550"/>
                <a:gd name="T12" fmla="*/ 2469 w 4550"/>
                <a:gd name="T13" fmla="*/ 4550 h 4550"/>
                <a:gd name="T14" fmla="*/ 2469 w 4550"/>
                <a:gd name="T15" fmla="*/ 4550 h 4550"/>
                <a:gd name="T16" fmla="*/ 1009 w 4550"/>
                <a:gd name="T17" fmla="*/ 757 h 4550"/>
                <a:gd name="T18" fmla="*/ 746 w 4550"/>
                <a:gd name="T19" fmla="*/ 757 h 4550"/>
                <a:gd name="T20" fmla="*/ 746 w 4550"/>
                <a:gd name="T21" fmla="*/ 1020 h 4550"/>
                <a:gd name="T22" fmla="*/ 1009 w 4550"/>
                <a:gd name="T23" fmla="*/ 1020 h 4550"/>
                <a:gd name="T24" fmla="*/ 1009 w 4550"/>
                <a:gd name="T25" fmla="*/ 757 h 4550"/>
                <a:gd name="T26" fmla="*/ 2627 w 4550"/>
                <a:gd name="T27" fmla="*/ 1450 h 4550"/>
                <a:gd name="T28" fmla="*/ 2427 w 4550"/>
                <a:gd name="T29" fmla="*/ 1450 h 4550"/>
                <a:gd name="T30" fmla="*/ 2427 w 4550"/>
                <a:gd name="T31" fmla="*/ 1661 h 4550"/>
                <a:gd name="T32" fmla="*/ 2774 w 4550"/>
                <a:gd name="T33" fmla="*/ 2007 h 4550"/>
                <a:gd name="T34" fmla="*/ 2669 w 4550"/>
                <a:gd name="T35" fmla="*/ 2028 h 4550"/>
                <a:gd name="T36" fmla="*/ 1849 w 4550"/>
                <a:gd name="T37" fmla="*/ 1209 h 4550"/>
                <a:gd name="T38" fmla="*/ 1660 w 4550"/>
                <a:gd name="T39" fmla="*/ 1209 h 4550"/>
                <a:gd name="T40" fmla="*/ 1671 w 4550"/>
                <a:gd name="T41" fmla="*/ 1398 h 4550"/>
                <a:gd name="T42" fmla="*/ 2227 w 4550"/>
                <a:gd name="T43" fmla="*/ 1955 h 4550"/>
                <a:gd name="T44" fmla="*/ 2185 w 4550"/>
                <a:gd name="T45" fmla="*/ 2018 h 4550"/>
                <a:gd name="T46" fmla="*/ 1523 w 4550"/>
                <a:gd name="T47" fmla="*/ 1366 h 4550"/>
                <a:gd name="T48" fmla="*/ 1345 w 4550"/>
                <a:gd name="T49" fmla="*/ 1366 h 4550"/>
                <a:gd name="T50" fmla="*/ 1345 w 4550"/>
                <a:gd name="T51" fmla="*/ 1545 h 4550"/>
                <a:gd name="T52" fmla="*/ 2038 w 4550"/>
                <a:gd name="T53" fmla="*/ 2249 h 4550"/>
                <a:gd name="T54" fmla="*/ 2007 w 4550"/>
                <a:gd name="T55" fmla="*/ 2312 h 4550"/>
                <a:gd name="T56" fmla="*/ 1408 w 4550"/>
                <a:gd name="T57" fmla="*/ 1713 h 4550"/>
                <a:gd name="T58" fmla="*/ 1219 w 4550"/>
                <a:gd name="T59" fmla="*/ 1724 h 4550"/>
                <a:gd name="T60" fmla="*/ 1219 w 4550"/>
                <a:gd name="T61" fmla="*/ 1902 h 4550"/>
                <a:gd name="T62" fmla="*/ 1860 w 4550"/>
                <a:gd name="T63" fmla="*/ 2543 h 4550"/>
                <a:gd name="T64" fmla="*/ 1818 w 4550"/>
                <a:gd name="T65" fmla="*/ 2606 h 4550"/>
                <a:gd name="T66" fmla="*/ 1282 w 4550"/>
                <a:gd name="T67" fmla="*/ 2070 h 4550"/>
                <a:gd name="T68" fmla="*/ 1093 w 4550"/>
                <a:gd name="T69" fmla="*/ 2070 h 4550"/>
                <a:gd name="T70" fmla="*/ 1103 w 4550"/>
                <a:gd name="T71" fmla="*/ 2259 h 4550"/>
                <a:gd name="T72" fmla="*/ 2049 w 4550"/>
                <a:gd name="T73" fmla="*/ 3205 h 4550"/>
                <a:gd name="T74" fmla="*/ 3005 w 4550"/>
                <a:gd name="T75" fmla="*/ 3300 h 4550"/>
                <a:gd name="T76" fmla="*/ 3247 w 4550"/>
                <a:gd name="T77" fmla="*/ 3047 h 4550"/>
                <a:gd name="T78" fmla="*/ 3215 w 4550"/>
                <a:gd name="T79" fmla="*/ 2039 h 4550"/>
                <a:gd name="T80" fmla="*/ 2627 w 4550"/>
                <a:gd name="T81" fmla="*/ 1450 h 4550"/>
                <a:gd name="T82" fmla="*/ 2627 w 4550"/>
                <a:gd name="T83" fmla="*/ 1450 h 4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50" h="4550">
                  <a:moveTo>
                    <a:pt x="2469" y="4550"/>
                  </a:moveTo>
                  <a:cubicBezTo>
                    <a:pt x="0" y="2081"/>
                    <a:pt x="0" y="2081"/>
                    <a:pt x="0" y="2081"/>
                  </a:cubicBezTo>
                  <a:cubicBezTo>
                    <a:pt x="0" y="1062"/>
                    <a:pt x="0" y="1062"/>
                    <a:pt x="0" y="1062"/>
                  </a:cubicBezTo>
                  <a:cubicBezTo>
                    <a:pt x="1040" y="21"/>
                    <a:pt x="1040" y="21"/>
                    <a:pt x="1040" y="21"/>
                  </a:cubicBezTo>
                  <a:cubicBezTo>
                    <a:pt x="2080" y="0"/>
                    <a:pt x="2080" y="0"/>
                    <a:pt x="2080" y="0"/>
                  </a:cubicBezTo>
                  <a:cubicBezTo>
                    <a:pt x="4550" y="2470"/>
                    <a:pt x="4550" y="2470"/>
                    <a:pt x="4550" y="2470"/>
                  </a:cubicBezTo>
                  <a:cubicBezTo>
                    <a:pt x="2469" y="4550"/>
                    <a:pt x="2469" y="4550"/>
                    <a:pt x="2469" y="4550"/>
                  </a:cubicBezTo>
                  <a:cubicBezTo>
                    <a:pt x="2469" y="4550"/>
                    <a:pt x="2469" y="4550"/>
                    <a:pt x="2469" y="4550"/>
                  </a:cubicBezTo>
                  <a:close/>
                  <a:moveTo>
                    <a:pt x="1009" y="757"/>
                  </a:moveTo>
                  <a:cubicBezTo>
                    <a:pt x="935" y="683"/>
                    <a:pt x="819" y="683"/>
                    <a:pt x="746" y="757"/>
                  </a:cubicBezTo>
                  <a:cubicBezTo>
                    <a:pt x="672" y="830"/>
                    <a:pt x="672" y="946"/>
                    <a:pt x="746" y="1020"/>
                  </a:cubicBezTo>
                  <a:cubicBezTo>
                    <a:pt x="819" y="1093"/>
                    <a:pt x="935" y="1093"/>
                    <a:pt x="1009" y="1020"/>
                  </a:cubicBezTo>
                  <a:cubicBezTo>
                    <a:pt x="1082" y="946"/>
                    <a:pt x="1082" y="830"/>
                    <a:pt x="1009" y="757"/>
                  </a:cubicBezTo>
                  <a:close/>
                  <a:moveTo>
                    <a:pt x="2627" y="1450"/>
                  </a:moveTo>
                  <a:cubicBezTo>
                    <a:pt x="2574" y="1398"/>
                    <a:pt x="2480" y="1398"/>
                    <a:pt x="2427" y="1450"/>
                  </a:cubicBezTo>
                  <a:cubicBezTo>
                    <a:pt x="2364" y="1513"/>
                    <a:pt x="2364" y="1608"/>
                    <a:pt x="2427" y="1661"/>
                  </a:cubicBezTo>
                  <a:cubicBezTo>
                    <a:pt x="2774" y="2007"/>
                    <a:pt x="2774" y="2007"/>
                    <a:pt x="2774" y="2007"/>
                  </a:cubicBezTo>
                  <a:cubicBezTo>
                    <a:pt x="2669" y="2028"/>
                    <a:pt x="2669" y="2028"/>
                    <a:pt x="2669" y="2028"/>
                  </a:cubicBezTo>
                  <a:cubicBezTo>
                    <a:pt x="1849" y="1209"/>
                    <a:pt x="1849" y="1209"/>
                    <a:pt x="1849" y="1209"/>
                  </a:cubicBezTo>
                  <a:cubicBezTo>
                    <a:pt x="1797" y="1156"/>
                    <a:pt x="1713" y="1156"/>
                    <a:pt x="1660" y="1209"/>
                  </a:cubicBezTo>
                  <a:cubicBezTo>
                    <a:pt x="1608" y="1261"/>
                    <a:pt x="1618" y="1345"/>
                    <a:pt x="1671" y="1398"/>
                  </a:cubicBezTo>
                  <a:cubicBezTo>
                    <a:pt x="2227" y="1955"/>
                    <a:pt x="2227" y="1955"/>
                    <a:pt x="2227" y="1955"/>
                  </a:cubicBezTo>
                  <a:cubicBezTo>
                    <a:pt x="2185" y="2018"/>
                    <a:pt x="2185" y="2018"/>
                    <a:pt x="2185" y="2018"/>
                  </a:cubicBezTo>
                  <a:cubicBezTo>
                    <a:pt x="1523" y="1366"/>
                    <a:pt x="1523" y="1366"/>
                    <a:pt x="1523" y="1366"/>
                  </a:cubicBezTo>
                  <a:cubicBezTo>
                    <a:pt x="1471" y="1314"/>
                    <a:pt x="1387" y="1314"/>
                    <a:pt x="1345" y="1366"/>
                  </a:cubicBezTo>
                  <a:cubicBezTo>
                    <a:pt x="1292" y="1419"/>
                    <a:pt x="1292" y="1503"/>
                    <a:pt x="1345" y="1545"/>
                  </a:cubicBezTo>
                  <a:cubicBezTo>
                    <a:pt x="2038" y="2249"/>
                    <a:pt x="2038" y="2249"/>
                    <a:pt x="2038" y="2249"/>
                  </a:cubicBezTo>
                  <a:cubicBezTo>
                    <a:pt x="2007" y="2312"/>
                    <a:pt x="2007" y="2312"/>
                    <a:pt x="2007" y="2312"/>
                  </a:cubicBezTo>
                  <a:cubicBezTo>
                    <a:pt x="1408" y="1713"/>
                    <a:pt x="1408" y="1713"/>
                    <a:pt x="1408" y="1713"/>
                  </a:cubicBezTo>
                  <a:cubicBezTo>
                    <a:pt x="1355" y="1671"/>
                    <a:pt x="1271" y="1671"/>
                    <a:pt x="1219" y="1724"/>
                  </a:cubicBezTo>
                  <a:cubicBezTo>
                    <a:pt x="1166" y="1766"/>
                    <a:pt x="1166" y="1850"/>
                    <a:pt x="1219" y="1902"/>
                  </a:cubicBezTo>
                  <a:cubicBezTo>
                    <a:pt x="1860" y="2543"/>
                    <a:pt x="1860" y="2543"/>
                    <a:pt x="1860" y="2543"/>
                  </a:cubicBezTo>
                  <a:cubicBezTo>
                    <a:pt x="1818" y="2606"/>
                    <a:pt x="1818" y="2606"/>
                    <a:pt x="1818" y="2606"/>
                  </a:cubicBezTo>
                  <a:cubicBezTo>
                    <a:pt x="1282" y="2070"/>
                    <a:pt x="1282" y="2070"/>
                    <a:pt x="1282" y="2070"/>
                  </a:cubicBezTo>
                  <a:cubicBezTo>
                    <a:pt x="1229" y="2018"/>
                    <a:pt x="1145" y="2018"/>
                    <a:pt x="1093" y="2070"/>
                  </a:cubicBezTo>
                  <a:cubicBezTo>
                    <a:pt x="1040" y="2123"/>
                    <a:pt x="1051" y="2207"/>
                    <a:pt x="1103" y="2259"/>
                  </a:cubicBezTo>
                  <a:cubicBezTo>
                    <a:pt x="2049" y="3205"/>
                    <a:pt x="2049" y="3205"/>
                    <a:pt x="2049" y="3205"/>
                  </a:cubicBezTo>
                  <a:cubicBezTo>
                    <a:pt x="2396" y="3552"/>
                    <a:pt x="2816" y="3489"/>
                    <a:pt x="3005" y="3300"/>
                  </a:cubicBezTo>
                  <a:cubicBezTo>
                    <a:pt x="3016" y="3279"/>
                    <a:pt x="3205" y="3090"/>
                    <a:pt x="3247" y="3047"/>
                  </a:cubicBezTo>
                  <a:cubicBezTo>
                    <a:pt x="3499" y="2795"/>
                    <a:pt x="3499" y="2322"/>
                    <a:pt x="3215" y="2039"/>
                  </a:cubicBezTo>
                  <a:cubicBezTo>
                    <a:pt x="2627" y="1450"/>
                    <a:pt x="2627" y="1450"/>
                    <a:pt x="2627" y="1450"/>
                  </a:cubicBezTo>
                  <a:cubicBezTo>
                    <a:pt x="2627" y="1450"/>
                    <a:pt x="2627" y="1450"/>
                    <a:pt x="2627" y="1450"/>
                  </a:cubicBezTo>
                  <a:close/>
                </a:path>
              </a:pathLst>
            </a:custGeom>
            <a:solidFill>
              <a:schemeClr val="accent3">
                <a:lumMod val="75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038787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50" presetClass="path" presetSubtype="0" accel="50000" decel="50000" fill="hold" nodeType="afterEffect">
                                  <p:stCondLst>
                                    <p:cond delay="0"/>
                                  </p:stCondLst>
                                  <p:childTnLst>
                                    <p:animMotion origin="layout" path="M -4.58333E-6 -3.7037E-6 L -0.13984 -3.7037E-6 C -0.20234 -3.7037E-6 -0.2789 -0.05416 -0.2789 -0.09768 L -0.2789 -0.19537 " pathEditMode="relative" rAng="0" ptsTypes="FfFF">
                                      <p:cBhvr>
                                        <p:cTn id="10" dur="2000" fill="hold"/>
                                        <p:tgtEl>
                                          <p:spTgt spid="105"/>
                                        </p:tgtEl>
                                        <p:attrNameLst>
                                          <p:attrName>ppt_x</p:attrName>
                                          <p:attrName>ppt_y</p:attrName>
                                        </p:attrNameLst>
                                      </p:cBhvr>
                                      <p:rCtr x="-13945" y="-9769"/>
                                    </p:animMotion>
                                  </p:childTnLst>
                                </p:cTn>
                              </p:par>
                            </p:childTnLst>
                          </p:cTn>
                        </p:par>
                        <p:par>
                          <p:cTn id="11" fill="hold">
                            <p:stCondLst>
                              <p:cond delay="2500"/>
                            </p:stCondLst>
                            <p:childTnLst>
                              <p:par>
                                <p:cTn id="12" presetID="10" presetClass="exit" presetSubtype="0" fill="hold" nodeType="afterEffect">
                                  <p:stCondLst>
                                    <p:cond delay="0"/>
                                  </p:stCondLst>
                                  <p:childTnLst>
                                    <p:animEffect transition="out" filter="fade">
                                      <p:cBhvr>
                                        <p:cTn id="13" dur="500"/>
                                        <p:tgtEl>
                                          <p:spTgt spid="105"/>
                                        </p:tgtEl>
                                      </p:cBhvr>
                                    </p:animEffect>
                                    <p:set>
                                      <p:cBhvr>
                                        <p:cTn id="14" dur="1" fill="hold">
                                          <p:stCondLst>
                                            <p:cond delay="499"/>
                                          </p:stCondLst>
                                        </p:cTn>
                                        <p:tgtEl>
                                          <p:spTgt spid="10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1" nodeType="clickEffect">
                                  <p:stCondLst>
                                    <p:cond delay="0"/>
                                  </p:stCondLst>
                                  <p:childTnLst>
                                    <p:animEffect transition="out" filter="fade">
                                      <p:cBhvr>
                                        <p:cTn id="23" dur="500" tmFilter="0, 0; .2, .5; .8, .5; 1, 0"/>
                                        <p:tgtEl>
                                          <p:spTgt spid="39"/>
                                        </p:tgtEl>
                                      </p:cBhvr>
                                    </p:animEffect>
                                    <p:animScale>
                                      <p:cBhvr>
                                        <p:cTn id="24" dur="250" autoRev="1" fill="hold"/>
                                        <p:tgtEl>
                                          <p:spTgt spid="3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and Management Tools</a:t>
            </a:r>
            <a:endParaRPr lang="en-US" dirty="0"/>
          </a:p>
        </p:txBody>
      </p:sp>
      <p:sp>
        <p:nvSpPr>
          <p:cNvPr id="3" name="Content Placeholder 2"/>
          <p:cNvSpPr>
            <a:spLocks noGrp="1"/>
          </p:cNvSpPr>
          <p:nvPr>
            <p:ph type="body" sz="quarter" idx="10"/>
          </p:nvPr>
        </p:nvSpPr>
        <p:spPr>
          <a:xfrm>
            <a:off x="519112" y="1447799"/>
            <a:ext cx="6537469" cy="3231654"/>
          </a:xfrm>
        </p:spPr>
        <p:txBody>
          <a:bodyPr/>
          <a:lstStyle/>
          <a:p>
            <a:r>
              <a:rPr lang="en-US" dirty="0">
                <a:solidFill>
                  <a:schemeClr val="accent2">
                    <a:alpha val="99000"/>
                  </a:schemeClr>
                </a:solidFill>
              </a:rPr>
              <a:t>Visual Studio*</a:t>
            </a:r>
          </a:p>
          <a:p>
            <a:r>
              <a:rPr lang="en-US" dirty="0">
                <a:solidFill>
                  <a:schemeClr val="accent2">
                    <a:alpha val="99000"/>
                  </a:schemeClr>
                </a:solidFill>
              </a:rPr>
              <a:t>CSManage.exe</a:t>
            </a:r>
          </a:p>
          <a:p>
            <a:r>
              <a:rPr lang="en-US" dirty="0">
                <a:solidFill>
                  <a:schemeClr val="accent2">
                    <a:alpha val="99000"/>
                  </a:schemeClr>
                </a:solidFill>
              </a:rPr>
              <a:t>Windows Azure MMC</a:t>
            </a:r>
          </a:p>
          <a:p>
            <a:r>
              <a:rPr lang="en-US" dirty="0">
                <a:solidFill>
                  <a:schemeClr val="accent2">
                    <a:alpha val="99000"/>
                  </a:schemeClr>
                </a:solidFill>
              </a:rPr>
              <a:t>Windows Azure Service Management (WASM) cmdlets</a:t>
            </a:r>
          </a:p>
          <a:p>
            <a:r>
              <a:rPr lang="en-US" dirty="0">
                <a:solidFill>
                  <a:schemeClr val="accent2">
                    <a:alpha val="99000"/>
                  </a:schemeClr>
                </a:solidFill>
              </a:rPr>
              <a:t>3</a:t>
            </a:r>
            <a:r>
              <a:rPr lang="en-US" baseline="30000" dirty="0">
                <a:solidFill>
                  <a:schemeClr val="accent2">
                    <a:alpha val="99000"/>
                  </a:schemeClr>
                </a:solidFill>
              </a:rPr>
              <a:t>rd</a:t>
            </a:r>
            <a:r>
              <a:rPr lang="en-US" dirty="0">
                <a:solidFill>
                  <a:schemeClr val="accent2">
                    <a:alpha val="99000"/>
                  </a:schemeClr>
                </a:solidFill>
              </a:rPr>
              <a:t> Party tools</a:t>
            </a:r>
          </a:p>
        </p:txBody>
      </p:sp>
      <p:grpSp>
        <p:nvGrpSpPr>
          <p:cNvPr id="6" name="Group 5"/>
          <p:cNvGrpSpPr/>
          <p:nvPr/>
        </p:nvGrpSpPr>
        <p:grpSpPr bwMode="black">
          <a:xfrm>
            <a:off x="7924800" y="3331077"/>
            <a:ext cx="2469270" cy="1909768"/>
            <a:chOff x="813584" y="4312262"/>
            <a:chExt cx="478309" cy="370027"/>
          </a:xfrm>
          <a:solidFill>
            <a:srgbClr val="595959"/>
          </a:solidFill>
        </p:grpSpPr>
        <p:sp>
          <p:nvSpPr>
            <p:cNvPr id="7"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8"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74094534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6172200" y="1447800"/>
            <a:ext cx="5495925"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609398"/>
          </a:xfrm>
        </p:spPr>
        <p:txBody>
          <a:bodyPr/>
          <a:lstStyle/>
          <a:p>
            <a:r>
              <a:rPr lang="en-US" sz="4400" dirty="0" smtClean="0"/>
              <a:t>Windows Azure Service Management Cmdlets</a:t>
            </a:r>
            <a:endParaRPr lang="en-US" sz="4400" dirty="0"/>
          </a:p>
        </p:txBody>
      </p:sp>
      <p:sp>
        <p:nvSpPr>
          <p:cNvPr id="3" name="Content Placeholder 2"/>
          <p:cNvSpPr>
            <a:spLocks noGrp="1"/>
          </p:cNvSpPr>
          <p:nvPr>
            <p:ph type="body" sz="quarter" idx="10"/>
          </p:nvPr>
        </p:nvSpPr>
        <p:spPr>
          <a:xfrm>
            <a:off x="519112" y="1447799"/>
            <a:ext cx="5370059" cy="3836435"/>
          </a:xfrm>
        </p:spPr>
        <p:txBody>
          <a:bodyPr/>
          <a:lstStyle/>
          <a:p>
            <a:r>
              <a:rPr lang="en-US" sz="3600" dirty="0">
                <a:solidFill>
                  <a:schemeClr val="accent2">
                    <a:alpha val="99000"/>
                  </a:schemeClr>
                </a:solidFill>
              </a:rPr>
              <a:t>Set of PowerShell cmdlets</a:t>
            </a:r>
          </a:p>
          <a:p>
            <a:r>
              <a:rPr lang="en-US" sz="3600" dirty="0">
                <a:solidFill>
                  <a:schemeClr val="accent2">
                    <a:alpha val="99000"/>
                  </a:schemeClr>
                </a:solidFill>
              </a:rPr>
              <a:t>Wraps Management REST API and Diagnostics API</a:t>
            </a:r>
          </a:p>
          <a:p>
            <a:r>
              <a:rPr lang="en-US" sz="3600" dirty="0">
                <a:solidFill>
                  <a:schemeClr val="accent2">
                    <a:alpha val="99000"/>
                  </a:schemeClr>
                </a:solidFill>
              </a:rPr>
              <a:t>Enables building of sophisticated deployment scripts</a:t>
            </a:r>
          </a:p>
          <a:p>
            <a:r>
              <a:rPr lang="en-US" sz="3600" dirty="0">
                <a:solidFill>
                  <a:schemeClr val="accent2">
                    <a:alpha val="99000"/>
                  </a:schemeClr>
                </a:solidFill>
              </a:rPr>
              <a:t>Works with rest of .NET CLR</a:t>
            </a:r>
          </a:p>
        </p:txBody>
      </p:sp>
      <p:grpSp>
        <p:nvGrpSpPr>
          <p:cNvPr id="9" name="Group 8"/>
          <p:cNvGrpSpPr/>
          <p:nvPr/>
        </p:nvGrpSpPr>
        <p:grpSpPr>
          <a:xfrm>
            <a:off x="6347896" y="2133600"/>
            <a:ext cx="5144532" cy="3429572"/>
            <a:chOff x="6169102" y="1448501"/>
            <a:chExt cx="5394960" cy="3596521"/>
          </a:xfrm>
        </p:grpSpPr>
        <p:pic>
          <p:nvPicPr>
            <p:cNvPr id="4" name="Picture 2" descr="cmdlets2.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169102" y="1448501"/>
              <a:ext cx="5394960" cy="3344116"/>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5" name="Picture 3" descr="D:\Clipart\DVD_ART36\Logos\Windows PowerShell\PowerShell icon.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651307" y="4565966"/>
              <a:ext cx="640080" cy="479056"/>
            </a:xfrm>
            <a:prstGeom prst="rect">
              <a:avLst/>
            </a:prstGeom>
            <a:noFill/>
            <a:ln>
              <a:noFill/>
            </a:ln>
            <a:effectLst>
              <a:outerShdw blurRad="50800" dist="25400" dir="2700000" algn="tl" rotWithShape="0">
                <a:prstClr val="black">
                  <a:alpha val="10000"/>
                </a:prstClr>
              </a:outerShdw>
            </a:effectLst>
            <a:extLst/>
          </p:spPr>
        </p:pic>
      </p:grpSp>
    </p:spTree>
    <p:extLst>
      <p:ext uri="{BB962C8B-B14F-4D97-AF65-F5344CB8AC3E}">
        <p14:creationId xmlns:p14="http://schemas.microsoft.com/office/powerpoint/2010/main" val="64889729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Deploying via Cmdlets</a:t>
            </a:r>
            <a:endParaRPr lang="en-US" dirty="0"/>
          </a:p>
        </p:txBody>
      </p:sp>
      <p:sp>
        <p:nvSpPr>
          <p:cNvPr id="8" name="Subtitle 7"/>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9" name="Freeform 25"/>
          <p:cNvSpPr>
            <a:spLocks noEditPoints="1"/>
          </p:cNvSpPr>
          <p:nvPr/>
        </p:nvSpPr>
        <p:spPr bwMode="black">
          <a:xfrm>
            <a:off x="7462955" y="1982113"/>
            <a:ext cx="3075750" cy="261891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1242687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2185784"/>
            <a:ext cx="7849978" cy="3705630"/>
          </a:xfrm>
        </p:spPr>
        <p:txBody>
          <a:bodyPr/>
          <a:lstStyle/>
          <a:p>
            <a:pPr marL="0" indent="3175"/>
            <a:r>
              <a:rPr lang="en-US" sz="3600" dirty="0"/>
              <a:t>Help you understand the Windows Azure deployment and management </a:t>
            </a:r>
            <a:r>
              <a:rPr lang="en-US" sz="3600" dirty="0" smtClean="0"/>
              <a:t>model</a:t>
            </a:r>
            <a:endParaRPr lang="en-US" sz="3600" dirty="0"/>
          </a:p>
          <a:p>
            <a:pPr marL="0" indent="3175"/>
            <a:r>
              <a:rPr lang="en-US" sz="3600" dirty="0"/>
              <a:t>Discover how to monitor your services and any caveats that might </a:t>
            </a:r>
            <a:r>
              <a:rPr lang="en-US" sz="3600" dirty="0" smtClean="0"/>
              <a:t>apply</a:t>
            </a:r>
            <a:endParaRPr lang="en-US" sz="3600" dirty="0"/>
          </a:p>
          <a:p>
            <a:pPr marL="0" indent="3175"/>
            <a:r>
              <a:rPr lang="en-US" sz="3600" dirty="0"/>
              <a:t>Discuss how to troubleshoot your services in the </a:t>
            </a:r>
            <a:r>
              <a:rPr lang="en-US" sz="3600" dirty="0" smtClean="0"/>
              <a:t>cloud</a:t>
            </a:r>
            <a:endParaRPr lang="en-US" sz="3600" dirty="0"/>
          </a:p>
        </p:txBody>
      </p:sp>
    </p:spTree>
    <p:extLst>
      <p:ext uri="{BB962C8B-B14F-4D97-AF65-F5344CB8AC3E}">
        <p14:creationId xmlns:p14="http://schemas.microsoft.com/office/powerpoint/2010/main" val="19535043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type="body" sz="quarter" idx="10"/>
          </p:nvPr>
        </p:nvSpPr>
        <p:spPr>
          <a:xfrm>
            <a:off x="519112" y="1447799"/>
            <a:ext cx="11149013" cy="2151358"/>
          </a:xfrm>
        </p:spPr>
        <p:txBody>
          <a:bodyPr/>
          <a:lstStyle/>
          <a:p>
            <a:r>
              <a:rPr lang="en-US" dirty="0" smtClean="0">
                <a:solidFill>
                  <a:schemeClr val="accent2">
                    <a:alpha val="99000"/>
                  </a:schemeClr>
                </a:solidFill>
              </a:rPr>
              <a:t>Windows Azure Diagnostics</a:t>
            </a:r>
          </a:p>
          <a:p>
            <a:r>
              <a:rPr lang="en-US" dirty="0" smtClean="0">
                <a:solidFill>
                  <a:schemeClr val="accent2">
                    <a:alpha val="99000"/>
                  </a:schemeClr>
                </a:solidFill>
              </a:rPr>
              <a:t>Windows Azure Monitoring MP for SCOM</a:t>
            </a:r>
          </a:p>
          <a:p>
            <a:pPr marL="0" lvl="2" indent="0">
              <a:buNone/>
            </a:pPr>
            <a:r>
              <a:rPr lang="en-US" dirty="0" smtClean="0"/>
              <a:t>Available as RC now!</a:t>
            </a:r>
          </a:p>
          <a:p>
            <a:pPr marL="0" lvl="2" indent="0">
              <a:buNone/>
            </a:pPr>
            <a:r>
              <a:rPr lang="en-US" dirty="0" smtClean="0"/>
              <a:t>Monitors Health, Scales, and more</a:t>
            </a:r>
            <a:endParaRPr lang="en-US" dirty="0"/>
          </a:p>
        </p:txBody>
      </p:sp>
      <p:sp>
        <p:nvSpPr>
          <p:cNvPr id="7" name="Freeform 118"/>
          <p:cNvSpPr>
            <a:spLocks noEditPoints="1"/>
          </p:cNvSpPr>
          <p:nvPr/>
        </p:nvSpPr>
        <p:spPr bwMode="black">
          <a:xfrm>
            <a:off x="7166991" y="3492787"/>
            <a:ext cx="2605082" cy="1802010"/>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595959"/>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3618051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Diagnostics</a:t>
            </a:r>
            <a:endParaRPr lang="en-US" dirty="0"/>
          </a:p>
        </p:txBody>
      </p:sp>
      <p:sp>
        <p:nvSpPr>
          <p:cNvPr id="3" name="Content Placeholder 2"/>
          <p:cNvSpPr>
            <a:spLocks noGrp="1"/>
          </p:cNvSpPr>
          <p:nvPr>
            <p:ph type="body" sz="quarter" idx="10"/>
          </p:nvPr>
        </p:nvSpPr>
        <p:spPr>
          <a:xfrm>
            <a:off x="519112" y="1447799"/>
            <a:ext cx="11149013" cy="3107004"/>
          </a:xfrm>
        </p:spPr>
        <p:txBody>
          <a:bodyPr/>
          <a:lstStyle/>
          <a:p>
            <a:r>
              <a:rPr lang="en-US" dirty="0" smtClean="0">
                <a:solidFill>
                  <a:schemeClr val="accent2">
                    <a:alpha val="99000"/>
                  </a:schemeClr>
                </a:solidFill>
              </a:rPr>
              <a:t>You can monitor the following:</a:t>
            </a:r>
          </a:p>
          <a:p>
            <a:pPr marL="0" lvl="3" indent="0">
              <a:buNone/>
            </a:pPr>
            <a:r>
              <a:rPr lang="en-US" sz="2400" dirty="0" smtClean="0"/>
              <a:t>IIS Logs, Crash Dumps, FREB Logs</a:t>
            </a:r>
          </a:p>
          <a:p>
            <a:pPr marL="0" lvl="3" indent="0">
              <a:buNone/>
            </a:pPr>
            <a:r>
              <a:rPr lang="en-US" sz="2400" dirty="0" smtClean="0"/>
              <a:t>Arbitrary log files</a:t>
            </a:r>
          </a:p>
          <a:p>
            <a:pPr marL="0" lvl="3" indent="0">
              <a:buNone/>
            </a:pPr>
            <a:r>
              <a:rPr lang="en-US" sz="2400" dirty="0" smtClean="0"/>
              <a:t>Performance Counters</a:t>
            </a:r>
          </a:p>
          <a:p>
            <a:pPr marL="0" lvl="3" indent="0">
              <a:buNone/>
            </a:pPr>
            <a:r>
              <a:rPr lang="en-US" sz="2400" dirty="0" smtClean="0"/>
              <a:t>Event Logs</a:t>
            </a:r>
          </a:p>
          <a:p>
            <a:pPr marL="0" lvl="3" indent="0">
              <a:buNone/>
            </a:pPr>
            <a:r>
              <a:rPr lang="en-US" sz="2400" dirty="0" smtClean="0"/>
              <a:t>Debug/Trace statements</a:t>
            </a:r>
          </a:p>
          <a:p>
            <a:pPr marL="0" lvl="3" indent="0">
              <a:buNone/>
            </a:pPr>
            <a:r>
              <a:rPr lang="en-US" sz="2400" dirty="0" smtClean="0"/>
              <a:t>Infrastructure events</a:t>
            </a:r>
            <a:endParaRPr lang="en-US" sz="2400" dirty="0"/>
          </a:p>
        </p:txBody>
      </p:sp>
      <p:grpSp>
        <p:nvGrpSpPr>
          <p:cNvPr id="10" name="Group 9"/>
          <p:cNvGrpSpPr/>
          <p:nvPr/>
        </p:nvGrpSpPr>
        <p:grpSpPr>
          <a:xfrm>
            <a:off x="7605280" y="3387726"/>
            <a:ext cx="2212974" cy="2212974"/>
            <a:chOff x="5454650" y="3638550"/>
            <a:chExt cx="2524126" cy="2524125"/>
          </a:xfrm>
        </p:grpSpPr>
        <p:sp>
          <p:nvSpPr>
            <p:cNvPr id="8" name="Freeform 6"/>
            <p:cNvSpPr>
              <a:spLocks noEditPoints="1"/>
            </p:cNvSpPr>
            <p:nvPr/>
          </p:nvSpPr>
          <p:spPr bwMode="auto">
            <a:xfrm>
              <a:off x="5454650" y="3638550"/>
              <a:ext cx="2524126" cy="2524125"/>
            </a:xfrm>
            <a:custGeom>
              <a:avLst/>
              <a:gdLst>
                <a:gd name="T0" fmla="*/ 7155 w 7213"/>
                <a:gd name="T1" fmla="*/ 6227 h 7212"/>
                <a:gd name="T2" fmla="*/ 5069 w 7213"/>
                <a:gd name="T3" fmla="*/ 4113 h 7212"/>
                <a:gd name="T4" fmla="*/ 5011 w 7213"/>
                <a:gd name="T5" fmla="*/ 3823 h 7212"/>
                <a:gd name="T6" fmla="*/ 5272 w 7213"/>
                <a:gd name="T7" fmla="*/ 3070 h 7212"/>
                <a:gd name="T8" fmla="*/ 5301 w 7213"/>
                <a:gd name="T9" fmla="*/ 2635 h 7212"/>
                <a:gd name="T10" fmla="*/ 5272 w 7213"/>
                <a:gd name="T11" fmla="*/ 2230 h 7212"/>
                <a:gd name="T12" fmla="*/ 3042 w 7213"/>
                <a:gd name="T13" fmla="*/ 29 h 7212"/>
                <a:gd name="T14" fmla="*/ 2636 w 7213"/>
                <a:gd name="T15" fmla="*/ 0 h 7212"/>
                <a:gd name="T16" fmla="*/ 2231 w 7213"/>
                <a:gd name="T17" fmla="*/ 29 h 7212"/>
                <a:gd name="T18" fmla="*/ 29 w 7213"/>
                <a:gd name="T19" fmla="*/ 2230 h 7212"/>
                <a:gd name="T20" fmla="*/ 0 w 7213"/>
                <a:gd name="T21" fmla="*/ 2635 h 7212"/>
                <a:gd name="T22" fmla="*/ 29 w 7213"/>
                <a:gd name="T23" fmla="*/ 3070 h 7212"/>
                <a:gd name="T24" fmla="*/ 2231 w 7213"/>
                <a:gd name="T25" fmla="*/ 5271 h 7212"/>
                <a:gd name="T26" fmla="*/ 2636 w 7213"/>
                <a:gd name="T27" fmla="*/ 5300 h 7212"/>
                <a:gd name="T28" fmla="*/ 3042 w 7213"/>
                <a:gd name="T29" fmla="*/ 5271 h 7212"/>
                <a:gd name="T30" fmla="*/ 3824 w 7213"/>
                <a:gd name="T31" fmla="*/ 5011 h 7212"/>
                <a:gd name="T32" fmla="*/ 3940 w 7213"/>
                <a:gd name="T33" fmla="*/ 4982 h 7212"/>
                <a:gd name="T34" fmla="*/ 4113 w 7213"/>
                <a:gd name="T35" fmla="*/ 5069 h 7212"/>
                <a:gd name="T36" fmla="*/ 6199 w 7213"/>
                <a:gd name="T37" fmla="*/ 7154 h 7212"/>
                <a:gd name="T38" fmla="*/ 6344 w 7213"/>
                <a:gd name="T39" fmla="*/ 7212 h 7212"/>
                <a:gd name="T40" fmla="*/ 6489 w 7213"/>
                <a:gd name="T41" fmla="*/ 7154 h 7212"/>
                <a:gd name="T42" fmla="*/ 7155 w 7213"/>
                <a:gd name="T43" fmla="*/ 6488 h 7212"/>
                <a:gd name="T44" fmla="*/ 7155 w 7213"/>
                <a:gd name="T45" fmla="*/ 6227 h 7212"/>
                <a:gd name="T46" fmla="*/ 4490 w 7213"/>
                <a:gd name="T47" fmla="*/ 3070 h 7212"/>
                <a:gd name="T48" fmla="*/ 3042 w 7213"/>
                <a:gd name="T49" fmla="*/ 4489 h 7212"/>
                <a:gd name="T50" fmla="*/ 2636 w 7213"/>
                <a:gd name="T51" fmla="*/ 4547 h 7212"/>
                <a:gd name="T52" fmla="*/ 2231 w 7213"/>
                <a:gd name="T53" fmla="*/ 4489 h 7212"/>
                <a:gd name="T54" fmla="*/ 782 w 7213"/>
                <a:gd name="T55" fmla="*/ 3070 h 7212"/>
                <a:gd name="T56" fmla="*/ 753 w 7213"/>
                <a:gd name="T57" fmla="*/ 2635 h 7212"/>
                <a:gd name="T58" fmla="*/ 782 w 7213"/>
                <a:gd name="T59" fmla="*/ 2230 h 7212"/>
                <a:gd name="T60" fmla="*/ 2231 w 7213"/>
                <a:gd name="T61" fmla="*/ 811 h 7212"/>
                <a:gd name="T62" fmla="*/ 2636 w 7213"/>
                <a:gd name="T63" fmla="*/ 753 h 7212"/>
                <a:gd name="T64" fmla="*/ 3042 w 7213"/>
                <a:gd name="T65" fmla="*/ 811 h 7212"/>
                <a:gd name="T66" fmla="*/ 4490 w 7213"/>
                <a:gd name="T67" fmla="*/ 2230 h 7212"/>
                <a:gd name="T68" fmla="*/ 4548 w 7213"/>
                <a:gd name="T69" fmla="*/ 2635 h 7212"/>
                <a:gd name="T70" fmla="*/ 4490 w 7213"/>
                <a:gd name="T71" fmla="*/ 3070 h 7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13" h="7212">
                  <a:moveTo>
                    <a:pt x="7155" y="6227"/>
                  </a:moveTo>
                  <a:cubicBezTo>
                    <a:pt x="5069" y="4113"/>
                    <a:pt x="5069" y="4113"/>
                    <a:pt x="5069" y="4113"/>
                  </a:cubicBezTo>
                  <a:cubicBezTo>
                    <a:pt x="4982" y="4055"/>
                    <a:pt x="4953" y="3910"/>
                    <a:pt x="5011" y="3823"/>
                  </a:cubicBezTo>
                  <a:cubicBezTo>
                    <a:pt x="5127" y="3591"/>
                    <a:pt x="5214" y="3331"/>
                    <a:pt x="5272" y="3070"/>
                  </a:cubicBezTo>
                  <a:cubicBezTo>
                    <a:pt x="5272" y="2925"/>
                    <a:pt x="5301" y="2780"/>
                    <a:pt x="5301" y="2635"/>
                  </a:cubicBezTo>
                  <a:cubicBezTo>
                    <a:pt x="5301" y="2520"/>
                    <a:pt x="5272" y="2375"/>
                    <a:pt x="5272" y="2230"/>
                  </a:cubicBezTo>
                  <a:cubicBezTo>
                    <a:pt x="5098" y="1100"/>
                    <a:pt x="4200" y="202"/>
                    <a:pt x="3042" y="29"/>
                  </a:cubicBezTo>
                  <a:cubicBezTo>
                    <a:pt x="2926" y="0"/>
                    <a:pt x="2781" y="0"/>
                    <a:pt x="2636" y="0"/>
                  </a:cubicBezTo>
                  <a:cubicBezTo>
                    <a:pt x="2491" y="0"/>
                    <a:pt x="2375" y="0"/>
                    <a:pt x="2231" y="29"/>
                  </a:cubicBezTo>
                  <a:cubicBezTo>
                    <a:pt x="1101" y="202"/>
                    <a:pt x="203" y="1100"/>
                    <a:pt x="29" y="2230"/>
                  </a:cubicBezTo>
                  <a:cubicBezTo>
                    <a:pt x="0" y="2375"/>
                    <a:pt x="0" y="2520"/>
                    <a:pt x="0" y="2635"/>
                  </a:cubicBezTo>
                  <a:cubicBezTo>
                    <a:pt x="0" y="2780"/>
                    <a:pt x="0" y="2925"/>
                    <a:pt x="29" y="3070"/>
                  </a:cubicBezTo>
                  <a:cubicBezTo>
                    <a:pt x="203" y="4200"/>
                    <a:pt x="1101" y="5098"/>
                    <a:pt x="2231" y="5271"/>
                  </a:cubicBezTo>
                  <a:cubicBezTo>
                    <a:pt x="2375" y="5300"/>
                    <a:pt x="2491" y="5300"/>
                    <a:pt x="2636" y="5300"/>
                  </a:cubicBezTo>
                  <a:cubicBezTo>
                    <a:pt x="2781" y="5300"/>
                    <a:pt x="2926" y="5300"/>
                    <a:pt x="3042" y="5271"/>
                  </a:cubicBezTo>
                  <a:cubicBezTo>
                    <a:pt x="3331" y="5213"/>
                    <a:pt x="3592" y="5126"/>
                    <a:pt x="3824" y="5011"/>
                  </a:cubicBezTo>
                  <a:cubicBezTo>
                    <a:pt x="3853" y="5011"/>
                    <a:pt x="3882" y="4982"/>
                    <a:pt x="3940" y="4982"/>
                  </a:cubicBezTo>
                  <a:cubicBezTo>
                    <a:pt x="3997" y="4982"/>
                    <a:pt x="4084" y="5011"/>
                    <a:pt x="4113" y="5069"/>
                  </a:cubicBezTo>
                  <a:cubicBezTo>
                    <a:pt x="6199" y="7154"/>
                    <a:pt x="6199" y="7154"/>
                    <a:pt x="6199" y="7154"/>
                  </a:cubicBezTo>
                  <a:cubicBezTo>
                    <a:pt x="6257" y="7183"/>
                    <a:pt x="6286" y="7212"/>
                    <a:pt x="6344" y="7212"/>
                  </a:cubicBezTo>
                  <a:cubicBezTo>
                    <a:pt x="6402" y="7212"/>
                    <a:pt x="6431" y="7183"/>
                    <a:pt x="6489" y="7154"/>
                  </a:cubicBezTo>
                  <a:cubicBezTo>
                    <a:pt x="7155" y="6488"/>
                    <a:pt x="7155" y="6488"/>
                    <a:pt x="7155" y="6488"/>
                  </a:cubicBezTo>
                  <a:cubicBezTo>
                    <a:pt x="7213" y="6401"/>
                    <a:pt x="7213" y="6285"/>
                    <a:pt x="7155" y="6227"/>
                  </a:cubicBezTo>
                  <a:close/>
                  <a:moveTo>
                    <a:pt x="4490" y="3070"/>
                  </a:moveTo>
                  <a:cubicBezTo>
                    <a:pt x="4345" y="3765"/>
                    <a:pt x="3766" y="4344"/>
                    <a:pt x="3042" y="4489"/>
                  </a:cubicBezTo>
                  <a:cubicBezTo>
                    <a:pt x="2926" y="4518"/>
                    <a:pt x="2781" y="4547"/>
                    <a:pt x="2636" y="4547"/>
                  </a:cubicBezTo>
                  <a:cubicBezTo>
                    <a:pt x="2491" y="4547"/>
                    <a:pt x="2375" y="4518"/>
                    <a:pt x="2231" y="4489"/>
                  </a:cubicBezTo>
                  <a:cubicBezTo>
                    <a:pt x="1506" y="4344"/>
                    <a:pt x="956" y="3765"/>
                    <a:pt x="782" y="3070"/>
                  </a:cubicBezTo>
                  <a:cubicBezTo>
                    <a:pt x="753" y="2925"/>
                    <a:pt x="753" y="2780"/>
                    <a:pt x="753" y="2635"/>
                  </a:cubicBezTo>
                  <a:cubicBezTo>
                    <a:pt x="753" y="2520"/>
                    <a:pt x="753" y="2375"/>
                    <a:pt x="782" y="2230"/>
                  </a:cubicBezTo>
                  <a:cubicBezTo>
                    <a:pt x="956" y="1506"/>
                    <a:pt x="1506" y="955"/>
                    <a:pt x="2231" y="811"/>
                  </a:cubicBezTo>
                  <a:cubicBezTo>
                    <a:pt x="2375" y="782"/>
                    <a:pt x="2491" y="753"/>
                    <a:pt x="2636" y="753"/>
                  </a:cubicBezTo>
                  <a:cubicBezTo>
                    <a:pt x="2781" y="753"/>
                    <a:pt x="2926" y="782"/>
                    <a:pt x="3042" y="811"/>
                  </a:cubicBezTo>
                  <a:cubicBezTo>
                    <a:pt x="3766" y="955"/>
                    <a:pt x="4345" y="1506"/>
                    <a:pt x="4490" y="2230"/>
                  </a:cubicBezTo>
                  <a:cubicBezTo>
                    <a:pt x="4519" y="2375"/>
                    <a:pt x="4548" y="2520"/>
                    <a:pt x="4548" y="2635"/>
                  </a:cubicBezTo>
                  <a:cubicBezTo>
                    <a:pt x="4548" y="2780"/>
                    <a:pt x="4519" y="2925"/>
                    <a:pt x="4490" y="3070"/>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6026150" y="4240213"/>
              <a:ext cx="708025" cy="652463"/>
            </a:xfrm>
            <a:custGeom>
              <a:avLst/>
              <a:gdLst>
                <a:gd name="T0" fmla="*/ 1671 w 2021"/>
                <a:gd name="T1" fmla="*/ 0 h 1865"/>
                <a:gd name="T2" fmla="*/ 816 w 2021"/>
                <a:gd name="T3" fmla="*/ 1282 h 1865"/>
                <a:gd name="T4" fmla="*/ 272 w 2021"/>
                <a:gd name="T5" fmla="*/ 816 h 1865"/>
                <a:gd name="T6" fmla="*/ 0 w 2021"/>
                <a:gd name="T7" fmla="*/ 1127 h 1865"/>
                <a:gd name="T8" fmla="*/ 894 w 2021"/>
                <a:gd name="T9" fmla="*/ 1865 h 1865"/>
                <a:gd name="T10" fmla="*/ 2021 w 2021"/>
                <a:gd name="T11" fmla="*/ 233 h 1865"/>
                <a:gd name="T12" fmla="*/ 1671 w 2021"/>
                <a:gd name="T13" fmla="*/ 0 h 1865"/>
              </a:gdLst>
              <a:ahLst/>
              <a:cxnLst>
                <a:cxn ang="0">
                  <a:pos x="T0" y="T1"/>
                </a:cxn>
                <a:cxn ang="0">
                  <a:pos x="T2" y="T3"/>
                </a:cxn>
                <a:cxn ang="0">
                  <a:pos x="T4" y="T5"/>
                </a:cxn>
                <a:cxn ang="0">
                  <a:pos x="T6" y="T7"/>
                </a:cxn>
                <a:cxn ang="0">
                  <a:pos x="T8" y="T9"/>
                </a:cxn>
                <a:cxn ang="0">
                  <a:pos x="T10" y="T11"/>
                </a:cxn>
                <a:cxn ang="0">
                  <a:pos x="T12" y="T13"/>
                </a:cxn>
              </a:cxnLst>
              <a:rect l="0" t="0" r="r" b="b"/>
              <a:pathLst>
                <a:path w="2021" h="1865">
                  <a:moveTo>
                    <a:pt x="1671" y="0"/>
                  </a:moveTo>
                  <a:cubicBezTo>
                    <a:pt x="1671" y="0"/>
                    <a:pt x="1671" y="0"/>
                    <a:pt x="816" y="1282"/>
                  </a:cubicBezTo>
                  <a:cubicBezTo>
                    <a:pt x="816" y="1282"/>
                    <a:pt x="816" y="1282"/>
                    <a:pt x="272" y="816"/>
                  </a:cubicBezTo>
                  <a:cubicBezTo>
                    <a:pt x="272" y="816"/>
                    <a:pt x="272" y="816"/>
                    <a:pt x="0" y="1127"/>
                  </a:cubicBezTo>
                  <a:cubicBezTo>
                    <a:pt x="0" y="1127"/>
                    <a:pt x="0" y="1127"/>
                    <a:pt x="894" y="1865"/>
                  </a:cubicBezTo>
                  <a:cubicBezTo>
                    <a:pt x="894" y="1865"/>
                    <a:pt x="894" y="1865"/>
                    <a:pt x="2021" y="233"/>
                  </a:cubicBezTo>
                  <a:lnTo>
                    <a:pt x="1671" y="0"/>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74879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3"/>
            <a:ext cx="4572000" cy="26293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alpha val="99000"/>
                  </a:srgbClr>
                </a:solidFill>
                <a:latin typeface="Segoe UI Light" pitchFamily="34" charset="0"/>
              </a:rPr>
              <a:t>Role Instance</a:t>
            </a:r>
          </a:p>
        </p:txBody>
      </p:sp>
      <p:sp>
        <p:nvSpPr>
          <p:cNvPr id="2" name="Title 1"/>
          <p:cNvSpPr>
            <a:spLocks noGrp="1"/>
          </p:cNvSpPr>
          <p:nvPr>
            <p:ph type="title"/>
          </p:nvPr>
        </p:nvSpPr>
        <p:spPr/>
        <p:txBody>
          <a:bodyPr/>
          <a:lstStyle/>
          <a:p>
            <a:r>
              <a:rPr lang="en-US" dirty="0" smtClean="0"/>
              <a:t>How </a:t>
            </a:r>
            <a:r>
              <a:rPr lang="en-US" dirty="0" smtClean="0"/>
              <a:t>Does </a:t>
            </a:r>
            <a:r>
              <a:rPr lang="en-US" dirty="0"/>
              <a:t>I</a:t>
            </a:r>
            <a:r>
              <a:rPr lang="en-US" dirty="0" smtClean="0"/>
              <a:t>t </a:t>
            </a:r>
            <a:r>
              <a:rPr lang="en-US" dirty="0"/>
              <a:t>W</a:t>
            </a:r>
            <a:r>
              <a:rPr lang="en-US" dirty="0" smtClean="0"/>
              <a:t>ork </a:t>
            </a:r>
            <a:r>
              <a:rPr lang="en-US" dirty="0" smtClean="0"/>
              <a:t>(in a nutshell)?</a:t>
            </a:r>
            <a:endParaRPr lang="en-US" dirty="0"/>
          </a:p>
        </p:txBody>
      </p:sp>
      <p:sp>
        <p:nvSpPr>
          <p:cNvPr id="3" name="Content Placeholder 2"/>
          <p:cNvSpPr>
            <a:spLocks noGrp="1"/>
          </p:cNvSpPr>
          <p:nvPr>
            <p:ph type="body" sz="quarter" idx="10"/>
          </p:nvPr>
        </p:nvSpPr>
        <p:spPr>
          <a:xfrm>
            <a:off x="519113" y="1447799"/>
            <a:ext cx="5870802" cy="4565865"/>
          </a:xfrm>
        </p:spPr>
        <p:txBody>
          <a:bodyPr/>
          <a:lstStyle/>
          <a:p>
            <a:r>
              <a:rPr lang="en-US" sz="3200" dirty="0" smtClean="0">
                <a:solidFill>
                  <a:schemeClr val="accent2">
                    <a:alpha val="99000"/>
                  </a:schemeClr>
                </a:solidFill>
              </a:rPr>
              <a:t>Role Instance Starts</a:t>
            </a:r>
          </a:p>
          <a:p>
            <a:r>
              <a:rPr lang="en-US" sz="3200" dirty="0" smtClean="0">
                <a:solidFill>
                  <a:schemeClr val="accent2">
                    <a:alpha val="99000"/>
                  </a:schemeClr>
                </a:solidFill>
              </a:rPr>
              <a:t>Diagnostic Monitor Starts**</a:t>
            </a:r>
          </a:p>
          <a:p>
            <a:r>
              <a:rPr lang="en-US" sz="3200" dirty="0" smtClean="0">
                <a:solidFill>
                  <a:schemeClr val="accent2">
                    <a:alpha val="99000"/>
                  </a:schemeClr>
                </a:solidFill>
              </a:rPr>
              <a:t>Monitor is configured</a:t>
            </a:r>
          </a:p>
          <a:p>
            <a:pPr lvl="1">
              <a:spcAft>
                <a:spcPts val="600"/>
              </a:spcAft>
            </a:pPr>
            <a:r>
              <a:rPr lang="en-US" dirty="0" smtClean="0"/>
              <a:t>Imperatively at Start time</a:t>
            </a:r>
          </a:p>
          <a:p>
            <a:pPr lvl="1"/>
            <a:r>
              <a:rPr lang="en-US" dirty="0" smtClean="0"/>
              <a:t>Remotely any time</a:t>
            </a:r>
          </a:p>
          <a:p>
            <a:pPr lvl="1"/>
            <a:endParaRPr lang="en-US" dirty="0" smtClean="0"/>
          </a:p>
          <a:p>
            <a:r>
              <a:rPr lang="en-US" sz="3200" dirty="0">
                <a:solidFill>
                  <a:schemeClr val="accent2">
                    <a:alpha val="99000"/>
                  </a:schemeClr>
                </a:solidFill>
              </a:rPr>
              <a:t>Monitor buffers data locally</a:t>
            </a:r>
          </a:p>
          <a:p>
            <a:pPr lvl="1"/>
            <a:r>
              <a:rPr lang="en-US" dirty="0" smtClean="0"/>
              <a:t>User can set a quota (FIFO)</a:t>
            </a:r>
          </a:p>
          <a:p>
            <a:pPr lvl="1"/>
            <a:endParaRPr lang="en-US" dirty="0" smtClean="0"/>
          </a:p>
          <a:p>
            <a:r>
              <a:rPr lang="en-US" sz="3200" dirty="0">
                <a:solidFill>
                  <a:schemeClr val="accent2">
                    <a:alpha val="99000"/>
                  </a:schemeClr>
                </a:solidFill>
              </a:rPr>
              <a:t>User initiates transfer to storage</a:t>
            </a:r>
          </a:p>
          <a:p>
            <a:pPr lvl="1"/>
            <a:r>
              <a:rPr lang="en-US" dirty="0" smtClean="0"/>
              <a:t>Scheduled or On Demand</a:t>
            </a:r>
            <a:endParaRPr lang="en-US"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84821" y="4169228"/>
            <a:ext cx="394608" cy="581931"/>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367121" cy="0"/>
          </a:xfrm>
          <a:prstGeom prst="straightConnector1">
            <a:avLst/>
          </a:prstGeom>
          <a:ln w="19050">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19050">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19050">
              <a:solidFill>
                <a:schemeClr val="accent2"/>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19050">
              <a:solidFill>
                <a:schemeClr val="accent2"/>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Freeform 6"/>
          <p:cNvSpPr>
            <a:spLocks/>
          </p:cNvSpPr>
          <p:nvPr/>
        </p:nvSpPr>
        <p:spPr bwMode="auto">
          <a:xfrm>
            <a:off x="8512449" y="4812938"/>
            <a:ext cx="1861532" cy="124768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Tree>
    <p:extLst>
      <p:ext uri="{BB962C8B-B14F-4D97-AF65-F5344CB8AC3E}">
        <p14:creationId xmlns:p14="http://schemas.microsoft.com/office/powerpoint/2010/main" val="365415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up)">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6"/>
          <p:cNvSpPr>
            <a:spLocks/>
          </p:cNvSpPr>
          <p:nvPr/>
        </p:nvSpPr>
        <p:spPr bwMode="auto">
          <a:xfrm>
            <a:off x="1806847" y="1202464"/>
            <a:ext cx="7369810" cy="493958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4" name="Freeform 34"/>
          <p:cNvSpPr>
            <a:spLocks noEditPoints="1"/>
          </p:cNvSpPr>
          <p:nvPr/>
        </p:nvSpPr>
        <p:spPr bwMode="auto">
          <a:xfrm>
            <a:off x="7102205" y="4049485"/>
            <a:ext cx="1002852" cy="98410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6">
              <a:lumMod val="20000"/>
              <a:lumOff val="8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55962760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16"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grpSp>
        <p:nvGrpSpPr>
          <p:cNvPr id="109" name="Group 108"/>
          <p:cNvGrpSpPr/>
          <p:nvPr>
            <p:custDataLst>
              <p:tags r:id="rId3"/>
            </p:custDataLst>
          </p:nvPr>
        </p:nvGrpSpPr>
        <p:grpSpPr>
          <a:xfrm>
            <a:off x="2373309" y="3767721"/>
            <a:ext cx="3134862" cy="1522736"/>
            <a:chOff x="2347533" y="2396122"/>
            <a:chExt cx="3358964" cy="1631592"/>
          </a:xfrm>
        </p:grpSpPr>
        <p:sp>
          <p:nvSpPr>
            <p:cNvPr id="100" name="Rectangle 99"/>
            <p:cNvSpPr/>
            <p:nvPr/>
          </p:nvSpPr>
          <p:spPr bwMode="auto">
            <a:xfrm>
              <a:off x="2347533" y="2396122"/>
              <a:ext cx="3358964" cy="1631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1400" dirty="0">
                  <a:ln>
                    <a:solidFill>
                      <a:schemeClr val="bg1">
                        <a:alpha val="0"/>
                      </a:schemeClr>
                    </a:solidFill>
                  </a:ln>
                  <a:solidFill>
                    <a:srgbClr val="595959">
                      <a:alpha val="99000"/>
                    </a:srgbClr>
                  </a:solidFill>
                </a:rPr>
                <a:t>Role Instance</a:t>
              </a:r>
            </a:p>
          </p:txBody>
        </p:sp>
        <p:sp>
          <p:nvSpPr>
            <p:cNvPr id="101" name="Rectangle 100"/>
            <p:cNvSpPr/>
            <p:nvPr/>
          </p:nvSpPr>
          <p:spPr bwMode="auto">
            <a:xfrm>
              <a:off x="4265204" y="2709693"/>
              <a:ext cx="1303639" cy="401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1200" dirty="0" smtClean="0">
                  <a:ln>
                    <a:solidFill>
                      <a:schemeClr val="bg1">
                        <a:alpha val="0"/>
                      </a:schemeClr>
                    </a:solidFill>
                  </a:ln>
                  <a:gradFill>
                    <a:gsLst>
                      <a:gs pos="0">
                        <a:srgbClr val="FFFFFF"/>
                      </a:gs>
                      <a:gs pos="100000">
                        <a:srgbClr val="FFFFFF"/>
                      </a:gs>
                    </a:gsLst>
                    <a:lin ang="5400000" scaled="0"/>
                  </a:gradFill>
                </a:rPr>
                <a:t>Monitors</a:t>
              </a:r>
            </a:p>
          </p:txBody>
        </p:sp>
        <p:sp>
          <p:nvSpPr>
            <p:cNvPr id="103" name="Rectangle 102"/>
            <p:cNvSpPr/>
            <p:nvPr/>
          </p:nvSpPr>
          <p:spPr bwMode="auto">
            <a:xfrm>
              <a:off x="2479786" y="2709693"/>
              <a:ext cx="1010791" cy="401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ln>
                    <a:solidFill>
                      <a:schemeClr val="bg1">
                        <a:alpha val="0"/>
                      </a:schemeClr>
                    </a:solidFill>
                  </a:ln>
                  <a:gradFill>
                    <a:gsLst>
                      <a:gs pos="0">
                        <a:srgbClr val="FFFFFF"/>
                      </a:gs>
                      <a:gs pos="100000">
                        <a:srgbClr val="FFFFFF"/>
                      </a:gs>
                    </a:gsLst>
                    <a:lin ang="5400000" scaled="0"/>
                  </a:gradFill>
                </a:rPr>
                <a:t>Role</a:t>
              </a:r>
              <a:endParaRPr lang="en-US" sz="1200" dirty="0">
                <a:ln>
                  <a:solidFill>
                    <a:schemeClr val="bg1">
                      <a:alpha val="0"/>
                    </a:schemeClr>
                  </a:solidFill>
                </a:ln>
                <a:gradFill>
                  <a:gsLst>
                    <a:gs pos="0">
                      <a:srgbClr val="FFFFFF"/>
                    </a:gs>
                    <a:gs pos="100000">
                      <a:srgbClr val="FFFFFF"/>
                    </a:gs>
                  </a:gsLst>
                  <a:lin ang="5400000" scaled="0"/>
                </a:gradFill>
              </a:endParaRPr>
            </a:p>
          </p:txBody>
        </p:sp>
        <p:sp>
          <p:nvSpPr>
            <p:cNvPr id="104" name="Rectangle 103"/>
            <p:cNvSpPr/>
            <p:nvPr/>
          </p:nvSpPr>
          <p:spPr bwMode="auto">
            <a:xfrm>
              <a:off x="2908555" y="3420623"/>
              <a:ext cx="2261235" cy="4669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ln>
                    <a:solidFill>
                      <a:schemeClr val="bg1">
                        <a:alpha val="0"/>
                      </a:schemeClr>
                    </a:solidFill>
                  </a:ln>
                  <a:solidFill>
                    <a:schemeClr val="bg1">
                      <a:alpha val="99000"/>
                    </a:schemeClr>
                  </a:solidFill>
                </a:rPr>
                <a:t>Local directory storage</a:t>
              </a:r>
              <a:endParaRPr lang="en-US" sz="1200" dirty="0">
                <a:ln>
                  <a:solidFill>
                    <a:schemeClr val="bg1">
                      <a:alpha val="0"/>
                    </a:schemeClr>
                  </a:solidFill>
                </a:ln>
                <a:solidFill>
                  <a:schemeClr val="bg1">
                    <a:alpha val="99000"/>
                  </a:schemeClr>
                </a:solidFill>
              </a:endParaRPr>
            </a:p>
          </p:txBody>
        </p:sp>
        <p:cxnSp>
          <p:nvCxnSpPr>
            <p:cNvPr id="105" name="Straight Arrow Connector 104"/>
            <p:cNvCxnSpPr/>
            <p:nvPr/>
          </p:nvCxnSpPr>
          <p:spPr>
            <a:xfrm>
              <a:off x="3490578" y="2910450"/>
              <a:ext cx="613570" cy="1"/>
            </a:xfrm>
            <a:prstGeom prst="straightConnector1">
              <a:avLst/>
            </a:prstGeom>
            <a:ln w="19050">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03" idx="2"/>
            </p:cNvCxnSpPr>
            <p:nvPr/>
          </p:nvCxnSpPr>
          <p:spPr>
            <a:xfrm>
              <a:off x="2985181" y="3111209"/>
              <a:ext cx="1" cy="309414"/>
            </a:xfrm>
            <a:prstGeom prst="straightConnector1">
              <a:avLst/>
            </a:prstGeom>
            <a:ln w="19050">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057316" y="3143919"/>
              <a:ext cx="0" cy="276704"/>
            </a:xfrm>
            <a:prstGeom prst="straightConnector1">
              <a:avLst/>
            </a:prstGeom>
            <a:ln w="19050">
              <a:solidFill>
                <a:schemeClr val="accent2"/>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4939233" y="3143919"/>
              <a:ext cx="0" cy="276704"/>
            </a:xfrm>
            <a:prstGeom prst="straightConnector1">
              <a:avLst/>
            </a:prstGeom>
            <a:ln w="19050">
              <a:solidFill>
                <a:schemeClr val="accent2"/>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custDataLst>
              <p:tags r:id="rId4"/>
            </p:custDataLst>
          </p:nvPr>
        </p:nvSpPr>
        <p:spPr>
          <a:xfrm>
            <a:off x="519112" y="228600"/>
            <a:ext cx="11149013" cy="747897"/>
          </a:xfrm>
        </p:spPr>
        <p:txBody>
          <a:bodyPr/>
          <a:lstStyle/>
          <a:p>
            <a:r>
              <a:rPr lang="en-US" dirty="0" smtClean="0"/>
              <a:t>Remote Configuration</a:t>
            </a:r>
            <a:endParaRPr lang="en-US" dirty="0"/>
          </a:p>
        </p:txBody>
      </p:sp>
      <p:grpSp>
        <p:nvGrpSpPr>
          <p:cNvPr id="83" name="Group 82"/>
          <p:cNvGrpSpPr/>
          <p:nvPr>
            <p:custDataLst>
              <p:tags r:id="rId5"/>
            </p:custDataLst>
          </p:nvPr>
        </p:nvGrpSpPr>
        <p:grpSpPr>
          <a:xfrm>
            <a:off x="8429101" y="4354285"/>
            <a:ext cx="498232" cy="569410"/>
            <a:chOff x="8739356" y="3391120"/>
            <a:chExt cx="876988" cy="1034976"/>
          </a:xfrm>
        </p:grpSpPr>
        <p:sp>
          <p:nvSpPr>
            <p:cNvPr id="84" name="Round Diagonal Corner Rectangle 32"/>
            <p:cNvSpPr/>
            <p:nvPr/>
          </p:nvSpPr>
          <p:spPr bwMode="auto">
            <a:xfrm>
              <a:off x="8739356" y="3391120"/>
              <a:ext cx="874186" cy="1034976"/>
            </a:xfrm>
            <a:custGeom>
              <a:avLst/>
              <a:gdLst/>
              <a:ahLst/>
              <a:cxnLst/>
              <a:rect l="l" t="t" r="r" b="b"/>
              <a:pathLst>
                <a:path w="1024426" h="1212850">
                  <a:moveTo>
                    <a:pt x="170741" y="0"/>
                  </a:moveTo>
                  <a:lnTo>
                    <a:pt x="725176" y="0"/>
                  </a:lnTo>
                  <a:lnTo>
                    <a:pt x="1024426" y="292066"/>
                  </a:lnTo>
                  <a:lnTo>
                    <a:pt x="1024426" y="1042109"/>
                  </a:lnTo>
                  <a:cubicBezTo>
                    <a:pt x="1024426" y="1136407"/>
                    <a:pt x="947983" y="1212850"/>
                    <a:pt x="853685" y="1212850"/>
                  </a:cubicBezTo>
                  <a:lnTo>
                    <a:pt x="0" y="1212850"/>
                  </a:lnTo>
                  <a:lnTo>
                    <a:pt x="0" y="170741"/>
                  </a:lnTo>
                  <a:cubicBezTo>
                    <a:pt x="0" y="76443"/>
                    <a:pt x="76443" y="0"/>
                    <a:pt x="170741" y="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85" name="Round Diagonal Corner Rectangle 34"/>
            <p:cNvSpPr/>
            <p:nvPr/>
          </p:nvSpPr>
          <p:spPr bwMode="auto">
            <a:xfrm>
              <a:off x="8782838" y="3442596"/>
              <a:ext cx="787225" cy="932020"/>
            </a:xfrm>
            <a:custGeom>
              <a:avLst/>
              <a:gdLst/>
              <a:ahLst/>
              <a:cxnLst/>
              <a:rect l="l" t="t" r="r" b="b"/>
              <a:pathLst>
                <a:path w="922520" h="1092200">
                  <a:moveTo>
                    <a:pt x="153756" y="0"/>
                  </a:moveTo>
                  <a:lnTo>
                    <a:pt x="736032" y="0"/>
                  </a:lnTo>
                  <a:lnTo>
                    <a:pt x="922520" y="182011"/>
                  </a:lnTo>
                  <a:lnTo>
                    <a:pt x="922520" y="938444"/>
                  </a:lnTo>
                  <a:cubicBezTo>
                    <a:pt x="922520" y="1023361"/>
                    <a:pt x="853681" y="1092200"/>
                    <a:pt x="768764" y="1092200"/>
                  </a:cubicBezTo>
                  <a:lnTo>
                    <a:pt x="0" y="1092200"/>
                  </a:lnTo>
                  <a:lnTo>
                    <a:pt x="0" y="153756"/>
                  </a:lnTo>
                  <a:cubicBezTo>
                    <a:pt x="0" y="68839"/>
                    <a:pt x="68839" y="0"/>
                    <a:pt x="15375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86" name="Rounded Rectangle 85"/>
            <p:cNvSpPr/>
            <p:nvPr/>
          </p:nvSpPr>
          <p:spPr bwMode="auto">
            <a:xfrm>
              <a:off x="8874358" y="3683730"/>
              <a:ext cx="302093" cy="78571"/>
            </a:xfrm>
            <a:prstGeom prst="roundRect">
              <a:avLst>
                <a:gd name="adj" fmla="val 5000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87" name="Rounded Rectangle 86"/>
            <p:cNvSpPr/>
            <p:nvPr/>
          </p:nvSpPr>
          <p:spPr bwMode="auto">
            <a:xfrm>
              <a:off x="8874358" y="3819198"/>
              <a:ext cx="604188" cy="78571"/>
            </a:xfrm>
            <a:prstGeom prst="roundRect">
              <a:avLst>
                <a:gd name="adj" fmla="val 5000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88" name="Rounded Rectangle 87"/>
            <p:cNvSpPr/>
            <p:nvPr/>
          </p:nvSpPr>
          <p:spPr bwMode="auto">
            <a:xfrm>
              <a:off x="8874358" y="3951957"/>
              <a:ext cx="604188" cy="78571"/>
            </a:xfrm>
            <a:prstGeom prst="roundRect">
              <a:avLst>
                <a:gd name="adj" fmla="val 5000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89" name="Rounded Rectangle 88"/>
            <p:cNvSpPr/>
            <p:nvPr/>
          </p:nvSpPr>
          <p:spPr bwMode="auto">
            <a:xfrm>
              <a:off x="8874358" y="4087425"/>
              <a:ext cx="604188" cy="78571"/>
            </a:xfrm>
            <a:prstGeom prst="roundRect">
              <a:avLst>
                <a:gd name="adj" fmla="val 5000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0" name="Rounded Rectangle 38"/>
            <p:cNvSpPr/>
            <p:nvPr/>
          </p:nvSpPr>
          <p:spPr bwMode="auto">
            <a:xfrm>
              <a:off x="9359108" y="3392031"/>
              <a:ext cx="257236" cy="251058"/>
            </a:xfrm>
            <a:custGeom>
              <a:avLst/>
              <a:gdLst/>
              <a:ahLst/>
              <a:cxnLst/>
              <a:rect l="l" t="t" r="r" b="b"/>
              <a:pathLst>
                <a:path w="301444" h="294207">
                  <a:moveTo>
                    <a:pt x="0" y="0"/>
                  </a:moveTo>
                  <a:lnTo>
                    <a:pt x="301444" y="294207"/>
                  </a:lnTo>
                  <a:lnTo>
                    <a:pt x="73026" y="294207"/>
                  </a:lnTo>
                  <a:cubicBezTo>
                    <a:pt x="32695" y="294207"/>
                    <a:pt x="0" y="261512"/>
                    <a:pt x="0" y="221181"/>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sp>
        <p:nvSpPr>
          <p:cNvPr id="91" name="TextBox 90"/>
          <p:cNvSpPr txBox="1"/>
          <p:nvPr>
            <p:custDataLst>
              <p:tags r:id="rId6"/>
            </p:custDataLst>
          </p:nvPr>
        </p:nvSpPr>
        <p:spPr>
          <a:xfrm>
            <a:off x="5889171" y="3739651"/>
            <a:ext cx="838200" cy="387798"/>
          </a:xfrm>
          <a:prstGeom prst="rect">
            <a:avLst/>
          </a:prstGeom>
          <a:noFill/>
        </p:spPr>
        <p:txBody>
          <a:bodyPr wrap="square" lIns="0" tIns="0" rIns="0" bIns="0" rtlCol="0">
            <a:spAutoFit/>
          </a:bodyPr>
          <a:lstStyle/>
          <a:p>
            <a:pPr defTabSz="914099" fontAlgn="base">
              <a:lnSpc>
                <a:spcPct val="90000"/>
              </a:lnSpc>
              <a:spcBef>
                <a:spcPct val="0"/>
              </a:spcBef>
              <a:spcAft>
                <a:spcPct val="0"/>
              </a:spcAft>
              <a:buSzPct val="80000"/>
            </a:pPr>
            <a:r>
              <a:rPr lang="en-US" sz="1400" dirty="0" smtClean="0">
                <a:ln>
                  <a:solidFill>
                    <a:schemeClr val="bg1">
                      <a:alpha val="0"/>
                    </a:schemeClr>
                  </a:solidFill>
                </a:ln>
                <a:solidFill>
                  <a:schemeClr val="bg1">
                    <a:alpha val="99000"/>
                  </a:schemeClr>
                </a:solidFill>
              </a:rPr>
              <a:t>Poll</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Interval</a:t>
            </a:r>
            <a:endParaRPr lang="en-US" sz="1400" dirty="0">
              <a:ln>
                <a:solidFill>
                  <a:schemeClr val="bg1">
                    <a:alpha val="0"/>
                  </a:schemeClr>
                </a:solidFill>
              </a:ln>
              <a:solidFill>
                <a:schemeClr val="bg1">
                  <a:alpha val="99000"/>
                </a:schemeClr>
              </a:solidFill>
            </a:endParaRPr>
          </a:p>
        </p:txBody>
      </p:sp>
      <p:grpSp>
        <p:nvGrpSpPr>
          <p:cNvPr id="92" name="Group 91"/>
          <p:cNvGrpSpPr/>
          <p:nvPr>
            <p:custDataLst>
              <p:tags r:id="rId7"/>
            </p:custDataLst>
          </p:nvPr>
        </p:nvGrpSpPr>
        <p:grpSpPr>
          <a:xfrm>
            <a:off x="6968737" y="4320532"/>
            <a:ext cx="498234" cy="569410"/>
            <a:chOff x="8739358" y="3391118"/>
            <a:chExt cx="876992" cy="1034976"/>
          </a:xfrm>
        </p:grpSpPr>
        <p:sp>
          <p:nvSpPr>
            <p:cNvPr id="93" name="Round Diagonal Corner Rectangle 32"/>
            <p:cNvSpPr/>
            <p:nvPr/>
          </p:nvSpPr>
          <p:spPr bwMode="auto">
            <a:xfrm>
              <a:off x="8739358" y="3391118"/>
              <a:ext cx="874186" cy="1034976"/>
            </a:xfrm>
            <a:custGeom>
              <a:avLst/>
              <a:gdLst/>
              <a:ahLst/>
              <a:cxnLst/>
              <a:rect l="l" t="t" r="r" b="b"/>
              <a:pathLst>
                <a:path w="1024426" h="1212850">
                  <a:moveTo>
                    <a:pt x="170741" y="0"/>
                  </a:moveTo>
                  <a:lnTo>
                    <a:pt x="725176" y="0"/>
                  </a:lnTo>
                  <a:lnTo>
                    <a:pt x="1024426" y="292066"/>
                  </a:lnTo>
                  <a:lnTo>
                    <a:pt x="1024426" y="1042109"/>
                  </a:lnTo>
                  <a:cubicBezTo>
                    <a:pt x="1024426" y="1136407"/>
                    <a:pt x="947983" y="1212850"/>
                    <a:pt x="853685" y="1212850"/>
                  </a:cubicBezTo>
                  <a:lnTo>
                    <a:pt x="0" y="1212850"/>
                  </a:lnTo>
                  <a:lnTo>
                    <a:pt x="0" y="170741"/>
                  </a:lnTo>
                  <a:cubicBezTo>
                    <a:pt x="0" y="76443"/>
                    <a:pt x="76443" y="0"/>
                    <a:pt x="170741" y="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4" name="Round Diagonal Corner Rectangle 34"/>
            <p:cNvSpPr/>
            <p:nvPr/>
          </p:nvSpPr>
          <p:spPr bwMode="auto">
            <a:xfrm>
              <a:off x="8782838" y="3442596"/>
              <a:ext cx="787225" cy="932020"/>
            </a:xfrm>
            <a:custGeom>
              <a:avLst/>
              <a:gdLst/>
              <a:ahLst/>
              <a:cxnLst/>
              <a:rect l="l" t="t" r="r" b="b"/>
              <a:pathLst>
                <a:path w="922520" h="1092200">
                  <a:moveTo>
                    <a:pt x="153756" y="0"/>
                  </a:moveTo>
                  <a:lnTo>
                    <a:pt x="736032" y="0"/>
                  </a:lnTo>
                  <a:lnTo>
                    <a:pt x="922520" y="182011"/>
                  </a:lnTo>
                  <a:lnTo>
                    <a:pt x="922520" y="938444"/>
                  </a:lnTo>
                  <a:cubicBezTo>
                    <a:pt x="922520" y="1023361"/>
                    <a:pt x="853681" y="1092200"/>
                    <a:pt x="768764" y="1092200"/>
                  </a:cubicBezTo>
                  <a:lnTo>
                    <a:pt x="0" y="1092200"/>
                  </a:lnTo>
                  <a:lnTo>
                    <a:pt x="0" y="153756"/>
                  </a:lnTo>
                  <a:cubicBezTo>
                    <a:pt x="0" y="68839"/>
                    <a:pt x="68839" y="0"/>
                    <a:pt x="15375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95" name="Rounded Rectangle 94"/>
            <p:cNvSpPr/>
            <p:nvPr/>
          </p:nvSpPr>
          <p:spPr bwMode="auto">
            <a:xfrm>
              <a:off x="8874358" y="3683730"/>
              <a:ext cx="302093" cy="78571"/>
            </a:xfrm>
            <a:prstGeom prst="roundRect">
              <a:avLst>
                <a:gd name="adj" fmla="val 5000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6" name="Rounded Rectangle 95"/>
            <p:cNvSpPr/>
            <p:nvPr/>
          </p:nvSpPr>
          <p:spPr bwMode="auto">
            <a:xfrm>
              <a:off x="8874358" y="3819198"/>
              <a:ext cx="604188" cy="78571"/>
            </a:xfrm>
            <a:prstGeom prst="roundRect">
              <a:avLst>
                <a:gd name="adj" fmla="val 5000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7" name="Rounded Rectangle 96"/>
            <p:cNvSpPr/>
            <p:nvPr/>
          </p:nvSpPr>
          <p:spPr bwMode="auto">
            <a:xfrm>
              <a:off x="8874358" y="3951957"/>
              <a:ext cx="604188" cy="78571"/>
            </a:xfrm>
            <a:prstGeom prst="roundRect">
              <a:avLst>
                <a:gd name="adj" fmla="val 5000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8" name="Rounded Rectangle 97"/>
            <p:cNvSpPr/>
            <p:nvPr/>
          </p:nvSpPr>
          <p:spPr bwMode="auto">
            <a:xfrm>
              <a:off x="8874358" y="4087425"/>
              <a:ext cx="604188" cy="78571"/>
            </a:xfrm>
            <a:prstGeom prst="roundRect">
              <a:avLst>
                <a:gd name="adj" fmla="val 5000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9" name="Rounded Rectangle 38"/>
            <p:cNvSpPr/>
            <p:nvPr/>
          </p:nvSpPr>
          <p:spPr bwMode="auto">
            <a:xfrm>
              <a:off x="9359115" y="3392029"/>
              <a:ext cx="257235" cy="251059"/>
            </a:xfrm>
            <a:custGeom>
              <a:avLst/>
              <a:gdLst/>
              <a:ahLst/>
              <a:cxnLst/>
              <a:rect l="l" t="t" r="r" b="b"/>
              <a:pathLst>
                <a:path w="301444" h="294207">
                  <a:moveTo>
                    <a:pt x="0" y="0"/>
                  </a:moveTo>
                  <a:lnTo>
                    <a:pt x="301444" y="294207"/>
                  </a:lnTo>
                  <a:lnTo>
                    <a:pt x="73026" y="294207"/>
                  </a:lnTo>
                  <a:cubicBezTo>
                    <a:pt x="32695" y="294207"/>
                    <a:pt x="0" y="261512"/>
                    <a:pt x="0" y="221181"/>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grpSp>
      <p:grpSp>
        <p:nvGrpSpPr>
          <p:cNvPr id="38" name="Group 37"/>
          <p:cNvGrpSpPr/>
          <p:nvPr/>
        </p:nvGrpSpPr>
        <p:grpSpPr>
          <a:xfrm>
            <a:off x="9172228" y="5061857"/>
            <a:ext cx="1644212" cy="1081000"/>
            <a:chOff x="8047038" y="4783138"/>
            <a:chExt cx="1436688" cy="944562"/>
          </a:xfrm>
        </p:grpSpPr>
        <p:sp>
          <p:nvSpPr>
            <p:cNvPr id="39" name="Freeform 6"/>
            <p:cNvSpPr>
              <a:spLocks/>
            </p:cNvSpPr>
            <p:nvPr/>
          </p:nvSpPr>
          <p:spPr bwMode="auto">
            <a:xfrm>
              <a:off x="8047038" y="512603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7"/>
            <p:cNvSpPr>
              <a:spLocks/>
            </p:cNvSpPr>
            <p:nvPr/>
          </p:nvSpPr>
          <p:spPr bwMode="auto">
            <a:xfrm>
              <a:off x="8675688" y="512603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8"/>
            <p:cNvSpPr>
              <a:spLocks/>
            </p:cNvSpPr>
            <p:nvPr/>
          </p:nvSpPr>
          <p:spPr bwMode="auto">
            <a:xfrm>
              <a:off x="8229601" y="514667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Oval 9"/>
            <p:cNvSpPr>
              <a:spLocks noChangeArrowheads="1"/>
            </p:cNvSpPr>
            <p:nvPr/>
          </p:nvSpPr>
          <p:spPr bwMode="auto">
            <a:xfrm>
              <a:off x="8323263" y="4819650"/>
              <a:ext cx="352425" cy="350837"/>
            </a:xfrm>
            <a:prstGeom prst="ellipse">
              <a:avLst/>
            </a:pr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0"/>
            <p:cNvSpPr>
              <a:spLocks noEditPoints="1"/>
            </p:cNvSpPr>
            <p:nvPr/>
          </p:nvSpPr>
          <p:spPr bwMode="auto">
            <a:xfrm>
              <a:off x="8799513" y="4783138"/>
              <a:ext cx="684213" cy="592137"/>
            </a:xfrm>
            <a:custGeom>
              <a:avLst/>
              <a:gdLst>
                <a:gd name="T0" fmla="*/ 1840 w 2415"/>
                <a:gd name="T1" fmla="*/ 0 h 2094"/>
                <a:gd name="T2" fmla="*/ 348 w 2415"/>
                <a:gd name="T3" fmla="*/ 1482 h 2094"/>
                <a:gd name="T4" fmla="*/ 365 w 2415"/>
                <a:gd name="T5" fmla="*/ 1612 h 2094"/>
                <a:gd name="T6" fmla="*/ 492 w 2415"/>
                <a:gd name="T7" fmla="*/ 1682 h 2094"/>
                <a:gd name="T8" fmla="*/ 1001 w 2415"/>
                <a:gd name="T9" fmla="*/ 1739 h 2094"/>
                <a:gd name="T10" fmla="*/ 1036 w 2415"/>
                <a:gd name="T11" fmla="*/ 1756 h 2094"/>
                <a:gd name="T12" fmla="*/ 1032 w 2415"/>
                <a:gd name="T13" fmla="*/ 1845 h 2094"/>
                <a:gd name="T14" fmla="*/ 1002 w 2415"/>
                <a:gd name="T15" fmla="*/ 1859 h 2094"/>
                <a:gd name="T16" fmla="*/ 2411 w 2415"/>
                <a:gd name="T17" fmla="*/ 2038 h 2094"/>
                <a:gd name="T18" fmla="*/ 558 w 2415"/>
                <a:gd name="T19" fmla="*/ 1534 h 2094"/>
                <a:gd name="T20" fmla="*/ 484 w 2415"/>
                <a:gd name="T21" fmla="*/ 1550 h 2094"/>
                <a:gd name="T22" fmla="*/ 430 w 2415"/>
                <a:gd name="T23" fmla="*/ 1482 h 2094"/>
                <a:gd name="T24" fmla="*/ 575 w 2415"/>
                <a:gd name="T25" fmla="*/ 1480 h 2094"/>
                <a:gd name="T26" fmla="*/ 768 w 2415"/>
                <a:gd name="T27" fmla="*/ 1675 h 2094"/>
                <a:gd name="T28" fmla="*/ 604 w 2415"/>
                <a:gd name="T29" fmla="*/ 1678 h 2094"/>
                <a:gd name="T30" fmla="*/ 762 w 2415"/>
                <a:gd name="T31" fmla="*/ 1593 h 2094"/>
                <a:gd name="T32" fmla="*/ 795 w 2415"/>
                <a:gd name="T33" fmla="*/ 1536 h 2094"/>
                <a:gd name="T34" fmla="*/ 654 w 2415"/>
                <a:gd name="T35" fmla="*/ 1489 h 2094"/>
                <a:gd name="T36" fmla="*/ 770 w 2415"/>
                <a:gd name="T37" fmla="*/ 1468 h 2094"/>
                <a:gd name="T38" fmla="*/ 1035 w 2415"/>
                <a:gd name="T39" fmla="*/ 1673 h 2094"/>
                <a:gd name="T40" fmla="*/ 870 w 2415"/>
                <a:gd name="T41" fmla="*/ 1678 h 2094"/>
                <a:gd name="T42" fmla="*/ 1038 w 2415"/>
                <a:gd name="T43" fmla="*/ 1615 h 2094"/>
                <a:gd name="T44" fmla="*/ 882 w 2415"/>
                <a:gd name="T45" fmla="*/ 1536 h 2094"/>
                <a:gd name="T46" fmla="*/ 894 w 2415"/>
                <a:gd name="T47" fmla="*/ 1476 h 2094"/>
                <a:gd name="T48" fmla="*/ 928 w 2415"/>
                <a:gd name="T49" fmla="*/ 1468 h 2094"/>
                <a:gd name="T50" fmla="*/ 231 w 2415"/>
                <a:gd name="T51" fmla="*/ 1302 h 2094"/>
                <a:gd name="T52" fmla="*/ 1880 w 2415"/>
                <a:gd name="T53" fmla="*/ 1540 h 2094"/>
                <a:gd name="T54" fmla="*/ 1723 w 2415"/>
                <a:gd name="T55" fmla="*/ 1525 h 2094"/>
                <a:gd name="T56" fmla="*/ 1818 w 2415"/>
                <a:gd name="T57" fmla="*/ 1467 h 2094"/>
                <a:gd name="T58" fmla="*/ 1121 w 2415"/>
                <a:gd name="T59" fmla="*/ 1536 h 2094"/>
                <a:gd name="T60" fmla="*/ 1137 w 2415"/>
                <a:gd name="T61" fmla="*/ 1470 h 2094"/>
                <a:gd name="T62" fmla="*/ 1272 w 2415"/>
                <a:gd name="T63" fmla="*/ 1534 h 2094"/>
                <a:gd name="T64" fmla="*/ 1144 w 2415"/>
                <a:gd name="T65" fmla="*/ 1547 h 2094"/>
                <a:gd name="T66" fmla="*/ 1126 w 2415"/>
                <a:gd name="T67" fmla="*/ 1657 h 2094"/>
                <a:gd name="T68" fmla="*/ 1300 w 2415"/>
                <a:gd name="T69" fmla="*/ 1672 h 2094"/>
                <a:gd name="T70" fmla="*/ 1274 w 2415"/>
                <a:gd name="T71" fmla="*/ 1687 h 2094"/>
                <a:gd name="T72" fmla="*/ 1147 w 2415"/>
                <a:gd name="T73" fmla="*/ 1683 h 2094"/>
                <a:gd name="T74" fmla="*/ 1193 w 2415"/>
                <a:gd name="T75" fmla="*/ 1859 h 2094"/>
                <a:gd name="T76" fmla="*/ 1139 w 2415"/>
                <a:gd name="T77" fmla="*/ 1824 h 2094"/>
                <a:gd name="T78" fmla="*/ 1143 w 2415"/>
                <a:gd name="T79" fmla="*/ 1749 h 2094"/>
                <a:gd name="T80" fmla="*/ 1166 w 2415"/>
                <a:gd name="T81" fmla="*/ 1739 h 2094"/>
                <a:gd name="T82" fmla="*/ 1284 w 2415"/>
                <a:gd name="T83" fmla="*/ 1739 h 2094"/>
                <a:gd name="T84" fmla="*/ 1328 w 2415"/>
                <a:gd name="T85" fmla="*/ 1790 h 2094"/>
                <a:gd name="T86" fmla="*/ 1472 w 2415"/>
                <a:gd name="T87" fmla="*/ 1481 h 2094"/>
                <a:gd name="T88" fmla="*/ 1607 w 2415"/>
                <a:gd name="T89" fmla="*/ 1473 h 2094"/>
                <a:gd name="T90" fmla="*/ 1630 w 2415"/>
                <a:gd name="T91" fmla="*/ 1545 h 2094"/>
                <a:gd name="T92" fmla="*/ 1505 w 2415"/>
                <a:gd name="T93" fmla="*/ 1541 h 2094"/>
                <a:gd name="T94" fmla="*/ 1525 w 2415"/>
                <a:gd name="T95" fmla="*/ 1596 h 2094"/>
                <a:gd name="T96" fmla="*/ 1712 w 2415"/>
                <a:gd name="T97" fmla="*/ 1672 h 2094"/>
                <a:gd name="T98" fmla="*/ 1686 w 2415"/>
                <a:gd name="T99" fmla="*/ 1687 h 2094"/>
                <a:gd name="T100" fmla="*/ 1790 w 2415"/>
                <a:gd name="T101" fmla="*/ 1847 h 2094"/>
                <a:gd name="T102" fmla="*/ 1649 w 2415"/>
                <a:gd name="T103" fmla="*/ 1857 h 2094"/>
                <a:gd name="T104" fmla="*/ 1603 w 2415"/>
                <a:gd name="T105" fmla="*/ 1737 h 2094"/>
                <a:gd name="T106" fmla="*/ 1763 w 2415"/>
                <a:gd name="T107" fmla="*/ 1765 h 2094"/>
                <a:gd name="T108" fmla="*/ 1770 w 2415"/>
                <a:gd name="T109" fmla="*/ 1604 h 2094"/>
                <a:gd name="T110" fmla="*/ 1975 w 2415"/>
                <a:gd name="T111" fmla="*/ 1676 h 2094"/>
                <a:gd name="T112" fmla="*/ 1814 w 2415"/>
                <a:gd name="T113" fmla="*/ 1675 h 2094"/>
                <a:gd name="T114" fmla="*/ 1891 w 2415"/>
                <a:gd name="T115" fmla="*/ 1824 h 2094"/>
                <a:gd name="T116" fmla="*/ 1979 w 2415"/>
                <a:gd name="T117" fmla="*/ 1736 h 2094"/>
                <a:gd name="T118" fmla="*/ 2089 w 2415"/>
                <a:gd name="T119" fmla="*/ 1829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15" h="2094">
                  <a:moveTo>
                    <a:pt x="2389" y="1883"/>
                  </a:moveTo>
                  <a:cubicBezTo>
                    <a:pt x="2381" y="1875"/>
                    <a:pt x="2375" y="1868"/>
                    <a:pt x="2369" y="1860"/>
                  </a:cubicBezTo>
                  <a:cubicBezTo>
                    <a:pt x="2335" y="1820"/>
                    <a:pt x="2301" y="1780"/>
                    <a:pt x="2267" y="1740"/>
                  </a:cubicBezTo>
                  <a:cubicBezTo>
                    <a:pt x="2191" y="1651"/>
                    <a:pt x="2117" y="1563"/>
                    <a:pt x="2041" y="1475"/>
                  </a:cubicBezTo>
                  <a:cubicBezTo>
                    <a:pt x="2038" y="1471"/>
                    <a:pt x="2034" y="1465"/>
                    <a:pt x="2030" y="1461"/>
                  </a:cubicBezTo>
                  <a:cubicBezTo>
                    <a:pt x="2014" y="1443"/>
                    <a:pt x="1991" y="1432"/>
                    <a:pt x="1968" y="1424"/>
                  </a:cubicBezTo>
                  <a:cubicBezTo>
                    <a:pt x="1944" y="1416"/>
                    <a:pt x="1918" y="1411"/>
                    <a:pt x="1892" y="1410"/>
                  </a:cubicBezTo>
                  <a:cubicBezTo>
                    <a:pt x="1982" y="1386"/>
                    <a:pt x="2049" y="1306"/>
                    <a:pt x="2049" y="1209"/>
                  </a:cubicBezTo>
                  <a:cubicBezTo>
                    <a:pt x="2049" y="208"/>
                    <a:pt x="2049" y="208"/>
                    <a:pt x="2049" y="208"/>
                  </a:cubicBezTo>
                  <a:cubicBezTo>
                    <a:pt x="2049" y="93"/>
                    <a:pt x="1954" y="0"/>
                    <a:pt x="1840" y="0"/>
                  </a:cubicBezTo>
                  <a:cubicBezTo>
                    <a:pt x="209" y="0"/>
                    <a:pt x="209" y="0"/>
                    <a:pt x="209" y="0"/>
                  </a:cubicBezTo>
                  <a:cubicBezTo>
                    <a:pt x="94" y="0"/>
                    <a:pt x="0" y="93"/>
                    <a:pt x="0" y="208"/>
                  </a:cubicBezTo>
                  <a:cubicBezTo>
                    <a:pt x="0" y="1209"/>
                    <a:pt x="0" y="1209"/>
                    <a:pt x="0" y="1209"/>
                  </a:cubicBezTo>
                  <a:cubicBezTo>
                    <a:pt x="0" y="1215"/>
                    <a:pt x="0" y="1220"/>
                    <a:pt x="1" y="1226"/>
                  </a:cubicBezTo>
                  <a:cubicBezTo>
                    <a:pt x="85" y="1281"/>
                    <a:pt x="176" y="1358"/>
                    <a:pt x="263" y="1469"/>
                  </a:cubicBezTo>
                  <a:cubicBezTo>
                    <a:pt x="275" y="1469"/>
                    <a:pt x="287" y="1470"/>
                    <a:pt x="297" y="1470"/>
                  </a:cubicBezTo>
                  <a:cubicBezTo>
                    <a:pt x="310" y="1470"/>
                    <a:pt x="326" y="1467"/>
                    <a:pt x="338" y="1473"/>
                  </a:cubicBezTo>
                  <a:cubicBezTo>
                    <a:pt x="340" y="1474"/>
                    <a:pt x="341" y="1475"/>
                    <a:pt x="342" y="1475"/>
                  </a:cubicBezTo>
                  <a:cubicBezTo>
                    <a:pt x="342" y="1475"/>
                    <a:pt x="342" y="1476"/>
                    <a:pt x="343" y="1476"/>
                  </a:cubicBezTo>
                  <a:cubicBezTo>
                    <a:pt x="345" y="1477"/>
                    <a:pt x="348" y="1480"/>
                    <a:pt x="348" y="1482"/>
                  </a:cubicBezTo>
                  <a:cubicBezTo>
                    <a:pt x="349" y="1484"/>
                    <a:pt x="349" y="1487"/>
                    <a:pt x="347" y="1489"/>
                  </a:cubicBezTo>
                  <a:cubicBezTo>
                    <a:pt x="345" y="1491"/>
                    <a:pt x="345" y="1491"/>
                    <a:pt x="345" y="1491"/>
                  </a:cubicBezTo>
                  <a:cubicBezTo>
                    <a:pt x="343" y="1497"/>
                    <a:pt x="338" y="1506"/>
                    <a:pt x="335" y="1511"/>
                  </a:cubicBezTo>
                  <a:cubicBezTo>
                    <a:pt x="325" y="1528"/>
                    <a:pt x="325" y="1528"/>
                    <a:pt x="325" y="1528"/>
                  </a:cubicBezTo>
                  <a:cubicBezTo>
                    <a:pt x="324" y="1531"/>
                    <a:pt x="321" y="1534"/>
                    <a:pt x="318" y="1537"/>
                  </a:cubicBezTo>
                  <a:cubicBezTo>
                    <a:pt x="316" y="1537"/>
                    <a:pt x="315" y="1538"/>
                    <a:pt x="314" y="1539"/>
                  </a:cubicBezTo>
                  <a:cubicBezTo>
                    <a:pt x="330" y="1563"/>
                    <a:pt x="346" y="1589"/>
                    <a:pt x="362" y="1615"/>
                  </a:cubicBezTo>
                  <a:cubicBezTo>
                    <a:pt x="362" y="1615"/>
                    <a:pt x="363" y="1615"/>
                    <a:pt x="363" y="1615"/>
                  </a:cubicBezTo>
                  <a:cubicBezTo>
                    <a:pt x="363" y="1614"/>
                    <a:pt x="364" y="1613"/>
                    <a:pt x="364" y="1612"/>
                  </a:cubicBezTo>
                  <a:cubicBezTo>
                    <a:pt x="364" y="1612"/>
                    <a:pt x="364" y="1612"/>
                    <a:pt x="365" y="1612"/>
                  </a:cubicBezTo>
                  <a:cubicBezTo>
                    <a:pt x="383" y="1587"/>
                    <a:pt x="425" y="1592"/>
                    <a:pt x="452" y="1592"/>
                  </a:cubicBezTo>
                  <a:cubicBezTo>
                    <a:pt x="459" y="1592"/>
                    <a:pt x="479" y="1590"/>
                    <a:pt x="496" y="1592"/>
                  </a:cubicBezTo>
                  <a:cubicBezTo>
                    <a:pt x="502" y="1592"/>
                    <a:pt x="508" y="1592"/>
                    <a:pt x="512" y="1593"/>
                  </a:cubicBezTo>
                  <a:cubicBezTo>
                    <a:pt x="515" y="1594"/>
                    <a:pt x="518" y="1595"/>
                    <a:pt x="520" y="1596"/>
                  </a:cubicBezTo>
                  <a:cubicBezTo>
                    <a:pt x="526" y="1599"/>
                    <a:pt x="531" y="1605"/>
                    <a:pt x="531" y="1611"/>
                  </a:cubicBezTo>
                  <a:cubicBezTo>
                    <a:pt x="531" y="1612"/>
                    <a:pt x="531" y="1612"/>
                    <a:pt x="531" y="1613"/>
                  </a:cubicBezTo>
                  <a:cubicBezTo>
                    <a:pt x="531" y="1614"/>
                    <a:pt x="531" y="1615"/>
                    <a:pt x="531" y="1616"/>
                  </a:cubicBezTo>
                  <a:cubicBezTo>
                    <a:pt x="513" y="1663"/>
                    <a:pt x="513" y="1663"/>
                    <a:pt x="513" y="1663"/>
                  </a:cubicBezTo>
                  <a:cubicBezTo>
                    <a:pt x="512" y="1667"/>
                    <a:pt x="509" y="1671"/>
                    <a:pt x="506" y="1674"/>
                  </a:cubicBezTo>
                  <a:cubicBezTo>
                    <a:pt x="502" y="1677"/>
                    <a:pt x="497" y="1680"/>
                    <a:pt x="492" y="1682"/>
                  </a:cubicBezTo>
                  <a:cubicBezTo>
                    <a:pt x="492" y="1683"/>
                    <a:pt x="491" y="1683"/>
                    <a:pt x="491" y="1683"/>
                  </a:cubicBezTo>
                  <a:cubicBezTo>
                    <a:pt x="484" y="1686"/>
                    <a:pt x="477" y="1688"/>
                    <a:pt x="469" y="1690"/>
                  </a:cubicBezTo>
                  <a:cubicBezTo>
                    <a:pt x="467" y="1690"/>
                    <a:pt x="467" y="1690"/>
                    <a:pt x="467" y="1690"/>
                  </a:cubicBezTo>
                  <a:cubicBezTo>
                    <a:pt x="465" y="1690"/>
                    <a:pt x="464" y="1690"/>
                    <a:pt x="463" y="1690"/>
                  </a:cubicBezTo>
                  <a:cubicBezTo>
                    <a:pt x="449" y="1691"/>
                    <a:pt x="433" y="1690"/>
                    <a:pt x="418" y="1690"/>
                  </a:cubicBezTo>
                  <a:cubicBezTo>
                    <a:pt x="413" y="1690"/>
                    <a:pt x="409" y="1690"/>
                    <a:pt x="404" y="1690"/>
                  </a:cubicBezTo>
                  <a:cubicBezTo>
                    <a:pt x="412" y="1706"/>
                    <a:pt x="420" y="1723"/>
                    <a:pt x="428" y="1739"/>
                  </a:cubicBezTo>
                  <a:cubicBezTo>
                    <a:pt x="592" y="1739"/>
                    <a:pt x="954" y="1738"/>
                    <a:pt x="971" y="1738"/>
                  </a:cubicBezTo>
                  <a:cubicBezTo>
                    <a:pt x="977" y="1738"/>
                    <a:pt x="985" y="1738"/>
                    <a:pt x="992" y="1738"/>
                  </a:cubicBezTo>
                  <a:cubicBezTo>
                    <a:pt x="995" y="1738"/>
                    <a:pt x="998" y="1738"/>
                    <a:pt x="1001" y="1739"/>
                  </a:cubicBezTo>
                  <a:cubicBezTo>
                    <a:pt x="1002" y="1739"/>
                    <a:pt x="1002" y="1739"/>
                    <a:pt x="1002" y="1739"/>
                  </a:cubicBezTo>
                  <a:cubicBezTo>
                    <a:pt x="1004" y="1739"/>
                    <a:pt x="1007" y="1739"/>
                    <a:pt x="1009" y="1740"/>
                  </a:cubicBezTo>
                  <a:cubicBezTo>
                    <a:pt x="1010" y="1740"/>
                    <a:pt x="1010" y="1740"/>
                    <a:pt x="1010" y="1740"/>
                  </a:cubicBezTo>
                  <a:cubicBezTo>
                    <a:pt x="1013" y="1741"/>
                    <a:pt x="1016" y="1742"/>
                    <a:pt x="1018" y="1743"/>
                  </a:cubicBezTo>
                  <a:cubicBezTo>
                    <a:pt x="1019" y="1743"/>
                    <a:pt x="1019" y="1743"/>
                    <a:pt x="1019" y="1743"/>
                  </a:cubicBezTo>
                  <a:cubicBezTo>
                    <a:pt x="1021" y="1744"/>
                    <a:pt x="1023" y="1745"/>
                    <a:pt x="1025" y="1746"/>
                  </a:cubicBezTo>
                  <a:cubicBezTo>
                    <a:pt x="1025" y="1746"/>
                    <a:pt x="1025" y="1746"/>
                    <a:pt x="1026" y="1746"/>
                  </a:cubicBezTo>
                  <a:cubicBezTo>
                    <a:pt x="1026" y="1747"/>
                    <a:pt x="1026" y="1747"/>
                    <a:pt x="1026" y="1747"/>
                  </a:cubicBezTo>
                  <a:cubicBezTo>
                    <a:pt x="1028" y="1748"/>
                    <a:pt x="1029" y="1749"/>
                    <a:pt x="1030" y="1750"/>
                  </a:cubicBezTo>
                  <a:cubicBezTo>
                    <a:pt x="1032" y="1751"/>
                    <a:pt x="1034" y="1753"/>
                    <a:pt x="1036" y="1756"/>
                  </a:cubicBezTo>
                  <a:cubicBezTo>
                    <a:pt x="1038" y="1759"/>
                    <a:pt x="1040" y="1763"/>
                    <a:pt x="1040" y="1768"/>
                  </a:cubicBezTo>
                  <a:cubicBezTo>
                    <a:pt x="1040" y="1771"/>
                    <a:pt x="1040" y="1771"/>
                    <a:pt x="1040" y="1771"/>
                  </a:cubicBezTo>
                  <a:cubicBezTo>
                    <a:pt x="1040" y="1785"/>
                    <a:pt x="1040" y="1801"/>
                    <a:pt x="1040" y="1815"/>
                  </a:cubicBezTo>
                  <a:cubicBezTo>
                    <a:pt x="1040" y="1819"/>
                    <a:pt x="1041" y="1822"/>
                    <a:pt x="1040" y="1826"/>
                  </a:cubicBezTo>
                  <a:cubicBezTo>
                    <a:pt x="1040" y="1828"/>
                    <a:pt x="1040" y="1830"/>
                    <a:pt x="1039" y="1832"/>
                  </a:cubicBezTo>
                  <a:cubicBezTo>
                    <a:pt x="1039" y="1834"/>
                    <a:pt x="1039" y="1834"/>
                    <a:pt x="1039" y="1834"/>
                  </a:cubicBezTo>
                  <a:cubicBezTo>
                    <a:pt x="1038" y="1836"/>
                    <a:pt x="1038" y="1838"/>
                    <a:pt x="1037" y="1839"/>
                  </a:cubicBezTo>
                  <a:cubicBezTo>
                    <a:pt x="1037" y="1839"/>
                    <a:pt x="1037" y="1839"/>
                    <a:pt x="1037" y="1840"/>
                  </a:cubicBezTo>
                  <a:cubicBezTo>
                    <a:pt x="1036" y="1840"/>
                    <a:pt x="1036" y="1840"/>
                    <a:pt x="1036" y="1840"/>
                  </a:cubicBezTo>
                  <a:cubicBezTo>
                    <a:pt x="1035" y="1842"/>
                    <a:pt x="1034" y="1844"/>
                    <a:pt x="1032" y="1845"/>
                  </a:cubicBezTo>
                  <a:cubicBezTo>
                    <a:pt x="1030" y="1847"/>
                    <a:pt x="1029" y="1848"/>
                    <a:pt x="1027" y="1850"/>
                  </a:cubicBezTo>
                  <a:cubicBezTo>
                    <a:pt x="1026" y="1850"/>
                    <a:pt x="1026" y="1850"/>
                    <a:pt x="1026" y="1850"/>
                  </a:cubicBezTo>
                  <a:cubicBezTo>
                    <a:pt x="1025" y="1851"/>
                    <a:pt x="1025" y="1851"/>
                    <a:pt x="1025" y="1851"/>
                  </a:cubicBezTo>
                  <a:cubicBezTo>
                    <a:pt x="1023" y="1852"/>
                    <a:pt x="1021" y="1853"/>
                    <a:pt x="1019" y="1854"/>
                  </a:cubicBezTo>
                  <a:cubicBezTo>
                    <a:pt x="1019" y="1854"/>
                    <a:pt x="1019" y="1854"/>
                    <a:pt x="1018" y="1854"/>
                  </a:cubicBezTo>
                  <a:cubicBezTo>
                    <a:pt x="1017" y="1855"/>
                    <a:pt x="1015" y="1856"/>
                    <a:pt x="1013" y="1856"/>
                  </a:cubicBezTo>
                  <a:cubicBezTo>
                    <a:pt x="1012" y="1856"/>
                    <a:pt x="1011" y="1857"/>
                    <a:pt x="1010" y="1857"/>
                  </a:cubicBezTo>
                  <a:cubicBezTo>
                    <a:pt x="1010" y="1857"/>
                    <a:pt x="1010" y="1857"/>
                    <a:pt x="1009" y="1857"/>
                  </a:cubicBezTo>
                  <a:cubicBezTo>
                    <a:pt x="1009" y="1857"/>
                    <a:pt x="1008" y="1857"/>
                    <a:pt x="1008" y="1858"/>
                  </a:cubicBezTo>
                  <a:cubicBezTo>
                    <a:pt x="1006" y="1858"/>
                    <a:pt x="1004" y="1858"/>
                    <a:pt x="1002" y="1859"/>
                  </a:cubicBezTo>
                  <a:cubicBezTo>
                    <a:pt x="1000" y="1859"/>
                    <a:pt x="998" y="1859"/>
                    <a:pt x="997" y="1859"/>
                  </a:cubicBezTo>
                  <a:cubicBezTo>
                    <a:pt x="995" y="1860"/>
                    <a:pt x="993" y="1860"/>
                    <a:pt x="991" y="1860"/>
                  </a:cubicBezTo>
                  <a:cubicBezTo>
                    <a:pt x="991" y="1860"/>
                    <a:pt x="990" y="1860"/>
                    <a:pt x="989" y="1860"/>
                  </a:cubicBezTo>
                  <a:cubicBezTo>
                    <a:pt x="987" y="1860"/>
                    <a:pt x="987" y="1860"/>
                    <a:pt x="987" y="1860"/>
                  </a:cubicBezTo>
                  <a:cubicBezTo>
                    <a:pt x="976" y="1860"/>
                    <a:pt x="965" y="1860"/>
                    <a:pt x="955" y="1860"/>
                  </a:cubicBezTo>
                  <a:cubicBezTo>
                    <a:pt x="922" y="1860"/>
                    <a:pt x="668" y="1861"/>
                    <a:pt x="484" y="1862"/>
                  </a:cubicBezTo>
                  <a:cubicBezTo>
                    <a:pt x="517" y="1942"/>
                    <a:pt x="531" y="2020"/>
                    <a:pt x="532" y="2094"/>
                  </a:cubicBezTo>
                  <a:cubicBezTo>
                    <a:pt x="1249" y="2094"/>
                    <a:pt x="2201" y="2094"/>
                    <a:pt x="2246" y="2094"/>
                  </a:cubicBezTo>
                  <a:cubicBezTo>
                    <a:pt x="2281" y="2094"/>
                    <a:pt x="2322" y="2090"/>
                    <a:pt x="2357" y="2083"/>
                  </a:cubicBezTo>
                  <a:cubicBezTo>
                    <a:pt x="2380" y="2079"/>
                    <a:pt x="2408" y="2066"/>
                    <a:pt x="2411" y="2038"/>
                  </a:cubicBezTo>
                  <a:cubicBezTo>
                    <a:pt x="2411" y="1941"/>
                    <a:pt x="2411" y="1941"/>
                    <a:pt x="2411" y="1941"/>
                  </a:cubicBezTo>
                  <a:cubicBezTo>
                    <a:pt x="2415" y="1919"/>
                    <a:pt x="2402" y="1898"/>
                    <a:pt x="2389" y="1883"/>
                  </a:cubicBezTo>
                  <a:close/>
                  <a:moveTo>
                    <a:pt x="566" y="1519"/>
                  </a:moveTo>
                  <a:cubicBezTo>
                    <a:pt x="566" y="1520"/>
                    <a:pt x="566" y="1520"/>
                    <a:pt x="566" y="1520"/>
                  </a:cubicBezTo>
                  <a:cubicBezTo>
                    <a:pt x="565" y="1522"/>
                    <a:pt x="564" y="1524"/>
                    <a:pt x="563" y="1526"/>
                  </a:cubicBezTo>
                  <a:cubicBezTo>
                    <a:pt x="563" y="1527"/>
                    <a:pt x="563" y="1527"/>
                    <a:pt x="563" y="1527"/>
                  </a:cubicBezTo>
                  <a:cubicBezTo>
                    <a:pt x="563" y="1528"/>
                    <a:pt x="562" y="1529"/>
                    <a:pt x="562" y="1529"/>
                  </a:cubicBezTo>
                  <a:cubicBezTo>
                    <a:pt x="562" y="1530"/>
                    <a:pt x="561" y="1530"/>
                    <a:pt x="561" y="1531"/>
                  </a:cubicBezTo>
                  <a:cubicBezTo>
                    <a:pt x="561" y="1531"/>
                    <a:pt x="560" y="1532"/>
                    <a:pt x="560" y="1533"/>
                  </a:cubicBezTo>
                  <a:cubicBezTo>
                    <a:pt x="558" y="1533"/>
                    <a:pt x="558" y="1533"/>
                    <a:pt x="558" y="1534"/>
                  </a:cubicBezTo>
                  <a:cubicBezTo>
                    <a:pt x="557" y="1534"/>
                    <a:pt x="557" y="1534"/>
                    <a:pt x="557" y="1534"/>
                  </a:cubicBezTo>
                  <a:cubicBezTo>
                    <a:pt x="556" y="1536"/>
                    <a:pt x="556" y="1536"/>
                    <a:pt x="556" y="1537"/>
                  </a:cubicBezTo>
                  <a:cubicBezTo>
                    <a:pt x="554" y="1538"/>
                    <a:pt x="553" y="1539"/>
                    <a:pt x="551" y="1540"/>
                  </a:cubicBezTo>
                  <a:cubicBezTo>
                    <a:pt x="549" y="1541"/>
                    <a:pt x="547" y="1542"/>
                    <a:pt x="546" y="1543"/>
                  </a:cubicBezTo>
                  <a:cubicBezTo>
                    <a:pt x="545" y="1543"/>
                    <a:pt x="545" y="1543"/>
                    <a:pt x="545" y="1543"/>
                  </a:cubicBezTo>
                  <a:cubicBezTo>
                    <a:pt x="544" y="1544"/>
                    <a:pt x="544" y="1544"/>
                    <a:pt x="544" y="1544"/>
                  </a:cubicBezTo>
                  <a:cubicBezTo>
                    <a:pt x="538" y="1546"/>
                    <a:pt x="532" y="1548"/>
                    <a:pt x="526" y="1549"/>
                  </a:cubicBezTo>
                  <a:cubicBezTo>
                    <a:pt x="524" y="1549"/>
                    <a:pt x="522" y="1549"/>
                    <a:pt x="520" y="1549"/>
                  </a:cubicBezTo>
                  <a:cubicBezTo>
                    <a:pt x="520" y="1549"/>
                    <a:pt x="520" y="1550"/>
                    <a:pt x="519" y="1550"/>
                  </a:cubicBezTo>
                  <a:cubicBezTo>
                    <a:pt x="508" y="1551"/>
                    <a:pt x="496" y="1550"/>
                    <a:pt x="484" y="1550"/>
                  </a:cubicBezTo>
                  <a:cubicBezTo>
                    <a:pt x="435" y="1550"/>
                    <a:pt x="435" y="1550"/>
                    <a:pt x="435" y="1550"/>
                  </a:cubicBezTo>
                  <a:cubicBezTo>
                    <a:pt x="425" y="1550"/>
                    <a:pt x="408" y="1548"/>
                    <a:pt x="403" y="1537"/>
                  </a:cubicBezTo>
                  <a:cubicBezTo>
                    <a:pt x="403" y="1536"/>
                    <a:pt x="403" y="1534"/>
                    <a:pt x="403" y="1533"/>
                  </a:cubicBezTo>
                  <a:cubicBezTo>
                    <a:pt x="403" y="1532"/>
                    <a:pt x="403" y="1532"/>
                    <a:pt x="403" y="1531"/>
                  </a:cubicBezTo>
                  <a:cubicBezTo>
                    <a:pt x="404" y="1527"/>
                    <a:pt x="408" y="1523"/>
                    <a:pt x="410" y="1519"/>
                  </a:cubicBezTo>
                  <a:cubicBezTo>
                    <a:pt x="414" y="1509"/>
                    <a:pt x="418" y="1494"/>
                    <a:pt x="426" y="1486"/>
                  </a:cubicBezTo>
                  <a:cubicBezTo>
                    <a:pt x="426" y="1485"/>
                    <a:pt x="427" y="1485"/>
                    <a:pt x="427" y="1485"/>
                  </a:cubicBezTo>
                  <a:cubicBezTo>
                    <a:pt x="428" y="1484"/>
                    <a:pt x="428" y="1484"/>
                    <a:pt x="428" y="1483"/>
                  </a:cubicBezTo>
                  <a:cubicBezTo>
                    <a:pt x="429" y="1483"/>
                    <a:pt x="429" y="1483"/>
                    <a:pt x="429" y="1483"/>
                  </a:cubicBezTo>
                  <a:cubicBezTo>
                    <a:pt x="430" y="1482"/>
                    <a:pt x="430" y="1482"/>
                    <a:pt x="430" y="1482"/>
                  </a:cubicBezTo>
                  <a:cubicBezTo>
                    <a:pt x="431" y="1481"/>
                    <a:pt x="431" y="1481"/>
                    <a:pt x="431" y="1481"/>
                  </a:cubicBezTo>
                  <a:cubicBezTo>
                    <a:pt x="439" y="1476"/>
                    <a:pt x="447" y="1473"/>
                    <a:pt x="456" y="1472"/>
                  </a:cubicBezTo>
                  <a:cubicBezTo>
                    <a:pt x="456" y="1472"/>
                    <a:pt x="456" y="1471"/>
                    <a:pt x="457" y="1471"/>
                  </a:cubicBezTo>
                  <a:cubicBezTo>
                    <a:pt x="462" y="1470"/>
                    <a:pt x="467" y="1470"/>
                    <a:pt x="473" y="1470"/>
                  </a:cubicBezTo>
                  <a:cubicBezTo>
                    <a:pt x="503" y="1470"/>
                    <a:pt x="503" y="1470"/>
                    <a:pt x="503" y="1470"/>
                  </a:cubicBezTo>
                  <a:cubicBezTo>
                    <a:pt x="512" y="1470"/>
                    <a:pt x="521" y="1470"/>
                    <a:pt x="531" y="1470"/>
                  </a:cubicBezTo>
                  <a:cubicBezTo>
                    <a:pt x="544" y="1470"/>
                    <a:pt x="563" y="1467"/>
                    <a:pt x="573" y="1477"/>
                  </a:cubicBezTo>
                  <a:cubicBezTo>
                    <a:pt x="573" y="1478"/>
                    <a:pt x="574" y="1478"/>
                    <a:pt x="574" y="1479"/>
                  </a:cubicBezTo>
                  <a:cubicBezTo>
                    <a:pt x="575" y="1479"/>
                    <a:pt x="575" y="1479"/>
                    <a:pt x="575" y="1479"/>
                  </a:cubicBezTo>
                  <a:cubicBezTo>
                    <a:pt x="575" y="1480"/>
                    <a:pt x="575" y="1480"/>
                    <a:pt x="575" y="1480"/>
                  </a:cubicBezTo>
                  <a:cubicBezTo>
                    <a:pt x="576" y="1480"/>
                    <a:pt x="576" y="1481"/>
                    <a:pt x="576" y="1481"/>
                  </a:cubicBezTo>
                  <a:cubicBezTo>
                    <a:pt x="577" y="1483"/>
                    <a:pt x="577" y="1485"/>
                    <a:pt x="577" y="1487"/>
                  </a:cubicBezTo>
                  <a:cubicBezTo>
                    <a:pt x="576" y="1497"/>
                    <a:pt x="568" y="1513"/>
                    <a:pt x="566" y="1519"/>
                  </a:cubicBezTo>
                  <a:close/>
                  <a:moveTo>
                    <a:pt x="784" y="1616"/>
                  </a:moveTo>
                  <a:cubicBezTo>
                    <a:pt x="784" y="1618"/>
                    <a:pt x="784" y="1618"/>
                    <a:pt x="784" y="1618"/>
                  </a:cubicBezTo>
                  <a:cubicBezTo>
                    <a:pt x="783" y="1625"/>
                    <a:pt x="781" y="1632"/>
                    <a:pt x="780" y="1639"/>
                  </a:cubicBezTo>
                  <a:cubicBezTo>
                    <a:pt x="776" y="1662"/>
                    <a:pt x="776" y="1662"/>
                    <a:pt x="776" y="1662"/>
                  </a:cubicBezTo>
                  <a:cubicBezTo>
                    <a:pt x="776" y="1667"/>
                    <a:pt x="774" y="1670"/>
                    <a:pt x="770" y="1673"/>
                  </a:cubicBezTo>
                  <a:cubicBezTo>
                    <a:pt x="770" y="1674"/>
                    <a:pt x="769" y="1674"/>
                    <a:pt x="769" y="1674"/>
                  </a:cubicBezTo>
                  <a:cubicBezTo>
                    <a:pt x="769" y="1675"/>
                    <a:pt x="768" y="1675"/>
                    <a:pt x="768" y="1675"/>
                  </a:cubicBezTo>
                  <a:cubicBezTo>
                    <a:pt x="767" y="1676"/>
                    <a:pt x="766" y="1677"/>
                    <a:pt x="765" y="1678"/>
                  </a:cubicBezTo>
                  <a:cubicBezTo>
                    <a:pt x="759" y="1683"/>
                    <a:pt x="751" y="1686"/>
                    <a:pt x="744" y="1687"/>
                  </a:cubicBezTo>
                  <a:cubicBezTo>
                    <a:pt x="744" y="1688"/>
                    <a:pt x="744" y="1688"/>
                    <a:pt x="744" y="1688"/>
                  </a:cubicBezTo>
                  <a:cubicBezTo>
                    <a:pt x="743" y="1688"/>
                    <a:pt x="743" y="1688"/>
                    <a:pt x="743" y="1688"/>
                  </a:cubicBezTo>
                  <a:cubicBezTo>
                    <a:pt x="740" y="1688"/>
                    <a:pt x="738" y="1689"/>
                    <a:pt x="735" y="1689"/>
                  </a:cubicBezTo>
                  <a:cubicBezTo>
                    <a:pt x="735" y="1689"/>
                    <a:pt x="734" y="1689"/>
                    <a:pt x="733" y="1689"/>
                  </a:cubicBezTo>
                  <a:cubicBezTo>
                    <a:pt x="730" y="1689"/>
                    <a:pt x="728" y="1690"/>
                    <a:pt x="725" y="1690"/>
                  </a:cubicBezTo>
                  <a:cubicBezTo>
                    <a:pt x="639" y="1690"/>
                    <a:pt x="639" y="1690"/>
                    <a:pt x="639" y="1690"/>
                  </a:cubicBezTo>
                  <a:cubicBezTo>
                    <a:pt x="629" y="1690"/>
                    <a:pt x="617" y="1688"/>
                    <a:pt x="609" y="1682"/>
                  </a:cubicBezTo>
                  <a:cubicBezTo>
                    <a:pt x="607" y="1681"/>
                    <a:pt x="606" y="1680"/>
                    <a:pt x="604" y="1678"/>
                  </a:cubicBezTo>
                  <a:cubicBezTo>
                    <a:pt x="603" y="1677"/>
                    <a:pt x="603" y="1676"/>
                    <a:pt x="602" y="1675"/>
                  </a:cubicBezTo>
                  <a:cubicBezTo>
                    <a:pt x="602" y="1674"/>
                    <a:pt x="602" y="1674"/>
                    <a:pt x="602" y="1674"/>
                  </a:cubicBezTo>
                  <a:cubicBezTo>
                    <a:pt x="600" y="1671"/>
                    <a:pt x="600" y="1667"/>
                    <a:pt x="601" y="1663"/>
                  </a:cubicBezTo>
                  <a:cubicBezTo>
                    <a:pt x="603" y="1657"/>
                    <a:pt x="603" y="1657"/>
                    <a:pt x="603" y="1657"/>
                  </a:cubicBezTo>
                  <a:cubicBezTo>
                    <a:pt x="603" y="1656"/>
                    <a:pt x="603" y="1655"/>
                    <a:pt x="604" y="1654"/>
                  </a:cubicBezTo>
                  <a:cubicBezTo>
                    <a:pt x="615" y="1616"/>
                    <a:pt x="615" y="1616"/>
                    <a:pt x="615" y="1616"/>
                  </a:cubicBezTo>
                  <a:cubicBezTo>
                    <a:pt x="615" y="1615"/>
                    <a:pt x="615" y="1615"/>
                    <a:pt x="616" y="1614"/>
                  </a:cubicBezTo>
                  <a:cubicBezTo>
                    <a:pt x="628" y="1585"/>
                    <a:pt x="681" y="1591"/>
                    <a:pt x="705" y="1591"/>
                  </a:cubicBezTo>
                  <a:cubicBezTo>
                    <a:pt x="716" y="1591"/>
                    <a:pt x="735" y="1590"/>
                    <a:pt x="753" y="1591"/>
                  </a:cubicBezTo>
                  <a:cubicBezTo>
                    <a:pt x="756" y="1592"/>
                    <a:pt x="759" y="1592"/>
                    <a:pt x="762" y="1593"/>
                  </a:cubicBezTo>
                  <a:cubicBezTo>
                    <a:pt x="762" y="1593"/>
                    <a:pt x="762" y="1593"/>
                    <a:pt x="763" y="1593"/>
                  </a:cubicBezTo>
                  <a:cubicBezTo>
                    <a:pt x="771" y="1595"/>
                    <a:pt x="779" y="1599"/>
                    <a:pt x="782" y="1605"/>
                  </a:cubicBezTo>
                  <a:cubicBezTo>
                    <a:pt x="782" y="1606"/>
                    <a:pt x="782" y="1606"/>
                    <a:pt x="783" y="1606"/>
                  </a:cubicBezTo>
                  <a:cubicBezTo>
                    <a:pt x="783" y="1607"/>
                    <a:pt x="783" y="1607"/>
                    <a:pt x="783" y="1607"/>
                  </a:cubicBezTo>
                  <a:cubicBezTo>
                    <a:pt x="783" y="1608"/>
                    <a:pt x="783" y="1608"/>
                    <a:pt x="783" y="1608"/>
                  </a:cubicBezTo>
                  <a:cubicBezTo>
                    <a:pt x="784" y="1610"/>
                    <a:pt x="785" y="1613"/>
                    <a:pt x="784" y="1616"/>
                  </a:cubicBezTo>
                  <a:close/>
                  <a:moveTo>
                    <a:pt x="800" y="1524"/>
                  </a:moveTo>
                  <a:cubicBezTo>
                    <a:pt x="799" y="1527"/>
                    <a:pt x="799" y="1527"/>
                    <a:pt x="799" y="1527"/>
                  </a:cubicBezTo>
                  <a:cubicBezTo>
                    <a:pt x="799" y="1529"/>
                    <a:pt x="798" y="1531"/>
                    <a:pt x="796" y="1533"/>
                  </a:cubicBezTo>
                  <a:cubicBezTo>
                    <a:pt x="796" y="1534"/>
                    <a:pt x="795" y="1534"/>
                    <a:pt x="795" y="1536"/>
                  </a:cubicBezTo>
                  <a:cubicBezTo>
                    <a:pt x="795" y="1536"/>
                    <a:pt x="795" y="1536"/>
                    <a:pt x="794" y="1536"/>
                  </a:cubicBezTo>
                  <a:cubicBezTo>
                    <a:pt x="779" y="1554"/>
                    <a:pt x="736" y="1549"/>
                    <a:pt x="716" y="1549"/>
                  </a:cubicBezTo>
                  <a:cubicBezTo>
                    <a:pt x="703" y="1549"/>
                    <a:pt x="690" y="1549"/>
                    <a:pt x="677" y="1549"/>
                  </a:cubicBezTo>
                  <a:cubicBezTo>
                    <a:pt x="666" y="1549"/>
                    <a:pt x="648" y="1547"/>
                    <a:pt x="642" y="1536"/>
                  </a:cubicBezTo>
                  <a:cubicBezTo>
                    <a:pt x="642" y="1534"/>
                    <a:pt x="642" y="1533"/>
                    <a:pt x="642" y="1532"/>
                  </a:cubicBezTo>
                  <a:cubicBezTo>
                    <a:pt x="641" y="1532"/>
                    <a:pt x="641" y="1531"/>
                    <a:pt x="641" y="1530"/>
                  </a:cubicBezTo>
                  <a:cubicBezTo>
                    <a:pt x="641" y="1529"/>
                    <a:pt x="642" y="1528"/>
                    <a:pt x="642" y="1527"/>
                  </a:cubicBezTo>
                  <a:cubicBezTo>
                    <a:pt x="642" y="1524"/>
                    <a:pt x="644" y="1520"/>
                    <a:pt x="645" y="1518"/>
                  </a:cubicBezTo>
                  <a:cubicBezTo>
                    <a:pt x="647" y="1509"/>
                    <a:pt x="649" y="1498"/>
                    <a:pt x="654" y="1490"/>
                  </a:cubicBezTo>
                  <a:cubicBezTo>
                    <a:pt x="654" y="1489"/>
                    <a:pt x="654" y="1489"/>
                    <a:pt x="654" y="1489"/>
                  </a:cubicBezTo>
                  <a:cubicBezTo>
                    <a:pt x="655" y="1486"/>
                    <a:pt x="657" y="1483"/>
                    <a:pt x="659" y="1481"/>
                  </a:cubicBezTo>
                  <a:cubicBezTo>
                    <a:pt x="661" y="1480"/>
                    <a:pt x="662" y="1479"/>
                    <a:pt x="664" y="1478"/>
                  </a:cubicBezTo>
                  <a:cubicBezTo>
                    <a:pt x="669" y="1474"/>
                    <a:pt x="675" y="1472"/>
                    <a:pt x="682" y="1471"/>
                  </a:cubicBezTo>
                  <a:cubicBezTo>
                    <a:pt x="683" y="1471"/>
                    <a:pt x="683" y="1471"/>
                    <a:pt x="684" y="1471"/>
                  </a:cubicBezTo>
                  <a:cubicBezTo>
                    <a:pt x="688" y="1470"/>
                    <a:pt x="694" y="1468"/>
                    <a:pt x="699" y="1468"/>
                  </a:cubicBezTo>
                  <a:cubicBezTo>
                    <a:pt x="706" y="1468"/>
                    <a:pt x="706" y="1468"/>
                    <a:pt x="706" y="1468"/>
                  </a:cubicBezTo>
                  <a:cubicBezTo>
                    <a:pt x="708" y="1468"/>
                    <a:pt x="712" y="1468"/>
                    <a:pt x="714" y="1468"/>
                  </a:cubicBezTo>
                  <a:cubicBezTo>
                    <a:pt x="729" y="1468"/>
                    <a:pt x="746" y="1468"/>
                    <a:pt x="761" y="1468"/>
                  </a:cubicBezTo>
                  <a:cubicBezTo>
                    <a:pt x="763" y="1468"/>
                    <a:pt x="765" y="1468"/>
                    <a:pt x="768" y="1468"/>
                  </a:cubicBezTo>
                  <a:cubicBezTo>
                    <a:pt x="770" y="1468"/>
                    <a:pt x="770" y="1468"/>
                    <a:pt x="770" y="1468"/>
                  </a:cubicBezTo>
                  <a:cubicBezTo>
                    <a:pt x="771" y="1468"/>
                    <a:pt x="771" y="1468"/>
                    <a:pt x="773" y="1468"/>
                  </a:cubicBezTo>
                  <a:cubicBezTo>
                    <a:pt x="775" y="1468"/>
                    <a:pt x="777" y="1468"/>
                    <a:pt x="779" y="1470"/>
                  </a:cubicBezTo>
                  <a:cubicBezTo>
                    <a:pt x="791" y="1471"/>
                    <a:pt x="805" y="1474"/>
                    <a:pt x="807" y="1484"/>
                  </a:cubicBezTo>
                  <a:cubicBezTo>
                    <a:pt x="807" y="1485"/>
                    <a:pt x="807" y="1485"/>
                    <a:pt x="807" y="1485"/>
                  </a:cubicBezTo>
                  <a:cubicBezTo>
                    <a:pt x="807" y="1485"/>
                    <a:pt x="807" y="1485"/>
                    <a:pt x="807" y="1486"/>
                  </a:cubicBezTo>
                  <a:cubicBezTo>
                    <a:pt x="808" y="1497"/>
                    <a:pt x="803" y="1513"/>
                    <a:pt x="800" y="1524"/>
                  </a:cubicBezTo>
                  <a:close/>
                  <a:moveTo>
                    <a:pt x="1038" y="1639"/>
                  </a:moveTo>
                  <a:cubicBezTo>
                    <a:pt x="1038" y="1645"/>
                    <a:pt x="1038" y="1652"/>
                    <a:pt x="1038" y="1659"/>
                  </a:cubicBezTo>
                  <a:cubicBezTo>
                    <a:pt x="1038" y="1662"/>
                    <a:pt x="1038" y="1662"/>
                    <a:pt x="1038" y="1662"/>
                  </a:cubicBezTo>
                  <a:cubicBezTo>
                    <a:pt x="1038" y="1665"/>
                    <a:pt x="1037" y="1670"/>
                    <a:pt x="1035" y="1673"/>
                  </a:cubicBezTo>
                  <a:cubicBezTo>
                    <a:pt x="1034" y="1674"/>
                    <a:pt x="1034" y="1674"/>
                    <a:pt x="1034" y="1674"/>
                  </a:cubicBezTo>
                  <a:cubicBezTo>
                    <a:pt x="1033" y="1675"/>
                    <a:pt x="1032" y="1676"/>
                    <a:pt x="1031" y="1677"/>
                  </a:cubicBezTo>
                  <a:cubicBezTo>
                    <a:pt x="1026" y="1682"/>
                    <a:pt x="1019" y="1685"/>
                    <a:pt x="1010" y="1687"/>
                  </a:cubicBezTo>
                  <a:cubicBezTo>
                    <a:pt x="1007" y="1688"/>
                    <a:pt x="1005" y="1688"/>
                    <a:pt x="1003" y="1688"/>
                  </a:cubicBezTo>
                  <a:cubicBezTo>
                    <a:pt x="1002" y="1688"/>
                    <a:pt x="1001" y="1688"/>
                    <a:pt x="1001" y="1689"/>
                  </a:cubicBezTo>
                  <a:cubicBezTo>
                    <a:pt x="998" y="1689"/>
                    <a:pt x="995" y="1689"/>
                    <a:pt x="993" y="1689"/>
                  </a:cubicBezTo>
                  <a:cubicBezTo>
                    <a:pt x="907" y="1689"/>
                    <a:pt x="907" y="1689"/>
                    <a:pt x="907" y="1689"/>
                  </a:cubicBezTo>
                  <a:cubicBezTo>
                    <a:pt x="897" y="1689"/>
                    <a:pt x="884" y="1687"/>
                    <a:pt x="875" y="1682"/>
                  </a:cubicBezTo>
                  <a:cubicBezTo>
                    <a:pt x="875" y="1681"/>
                    <a:pt x="875" y="1681"/>
                    <a:pt x="875" y="1681"/>
                  </a:cubicBezTo>
                  <a:cubicBezTo>
                    <a:pt x="874" y="1680"/>
                    <a:pt x="872" y="1679"/>
                    <a:pt x="870" y="1678"/>
                  </a:cubicBezTo>
                  <a:cubicBezTo>
                    <a:pt x="869" y="1677"/>
                    <a:pt x="868" y="1675"/>
                    <a:pt x="867" y="1674"/>
                  </a:cubicBezTo>
                  <a:cubicBezTo>
                    <a:pt x="867" y="1674"/>
                    <a:pt x="867" y="1674"/>
                    <a:pt x="867" y="1673"/>
                  </a:cubicBezTo>
                  <a:cubicBezTo>
                    <a:pt x="865" y="1670"/>
                    <a:pt x="864" y="1667"/>
                    <a:pt x="864" y="1662"/>
                  </a:cubicBezTo>
                  <a:cubicBezTo>
                    <a:pt x="865" y="1656"/>
                    <a:pt x="865" y="1656"/>
                    <a:pt x="865" y="1656"/>
                  </a:cubicBezTo>
                  <a:cubicBezTo>
                    <a:pt x="867" y="1643"/>
                    <a:pt x="868" y="1629"/>
                    <a:pt x="870" y="1616"/>
                  </a:cubicBezTo>
                  <a:cubicBezTo>
                    <a:pt x="870" y="1615"/>
                    <a:pt x="870" y="1615"/>
                    <a:pt x="870" y="1615"/>
                  </a:cubicBezTo>
                  <a:cubicBezTo>
                    <a:pt x="870" y="1615"/>
                    <a:pt x="870" y="1615"/>
                    <a:pt x="870" y="1614"/>
                  </a:cubicBezTo>
                  <a:cubicBezTo>
                    <a:pt x="875" y="1584"/>
                    <a:pt x="935" y="1591"/>
                    <a:pt x="957" y="1591"/>
                  </a:cubicBezTo>
                  <a:cubicBezTo>
                    <a:pt x="977" y="1591"/>
                    <a:pt x="1025" y="1585"/>
                    <a:pt x="1036" y="1608"/>
                  </a:cubicBezTo>
                  <a:cubicBezTo>
                    <a:pt x="1037" y="1610"/>
                    <a:pt x="1038" y="1612"/>
                    <a:pt x="1038" y="1615"/>
                  </a:cubicBezTo>
                  <a:cubicBezTo>
                    <a:pt x="1038" y="1639"/>
                    <a:pt x="1038" y="1639"/>
                    <a:pt x="1038" y="1639"/>
                  </a:cubicBezTo>
                  <a:close/>
                  <a:moveTo>
                    <a:pt x="1037" y="1524"/>
                  </a:moveTo>
                  <a:cubicBezTo>
                    <a:pt x="1037" y="1526"/>
                    <a:pt x="1037" y="1526"/>
                    <a:pt x="1037" y="1526"/>
                  </a:cubicBezTo>
                  <a:cubicBezTo>
                    <a:pt x="1037" y="1529"/>
                    <a:pt x="1036" y="1531"/>
                    <a:pt x="1035" y="1533"/>
                  </a:cubicBezTo>
                  <a:cubicBezTo>
                    <a:pt x="1024" y="1554"/>
                    <a:pt x="971" y="1549"/>
                    <a:pt x="952" y="1549"/>
                  </a:cubicBezTo>
                  <a:cubicBezTo>
                    <a:pt x="941" y="1549"/>
                    <a:pt x="930" y="1549"/>
                    <a:pt x="918" y="1549"/>
                  </a:cubicBezTo>
                  <a:cubicBezTo>
                    <a:pt x="908" y="1549"/>
                    <a:pt x="895" y="1547"/>
                    <a:pt x="885" y="1540"/>
                  </a:cubicBezTo>
                  <a:cubicBezTo>
                    <a:pt x="884" y="1539"/>
                    <a:pt x="884" y="1539"/>
                    <a:pt x="884" y="1539"/>
                  </a:cubicBezTo>
                  <a:cubicBezTo>
                    <a:pt x="883" y="1538"/>
                    <a:pt x="883" y="1538"/>
                    <a:pt x="883" y="1538"/>
                  </a:cubicBezTo>
                  <a:cubicBezTo>
                    <a:pt x="882" y="1537"/>
                    <a:pt x="882" y="1537"/>
                    <a:pt x="882" y="1536"/>
                  </a:cubicBezTo>
                  <a:cubicBezTo>
                    <a:pt x="882" y="1536"/>
                    <a:pt x="882" y="1536"/>
                    <a:pt x="881" y="1536"/>
                  </a:cubicBezTo>
                  <a:cubicBezTo>
                    <a:pt x="881" y="1534"/>
                    <a:pt x="880" y="1533"/>
                    <a:pt x="880" y="1532"/>
                  </a:cubicBezTo>
                  <a:cubicBezTo>
                    <a:pt x="879" y="1530"/>
                    <a:pt x="879" y="1529"/>
                    <a:pt x="879" y="1527"/>
                  </a:cubicBezTo>
                  <a:cubicBezTo>
                    <a:pt x="879" y="1525"/>
                    <a:pt x="879" y="1525"/>
                    <a:pt x="879" y="1525"/>
                  </a:cubicBezTo>
                  <a:cubicBezTo>
                    <a:pt x="880" y="1523"/>
                    <a:pt x="880" y="1520"/>
                    <a:pt x="880" y="1518"/>
                  </a:cubicBezTo>
                  <a:cubicBezTo>
                    <a:pt x="880" y="1517"/>
                    <a:pt x="880" y="1517"/>
                    <a:pt x="880" y="1517"/>
                  </a:cubicBezTo>
                  <a:cubicBezTo>
                    <a:pt x="881" y="1509"/>
                    <a:pt x="881" y="1499"/>
                    <a:pt x="883" y="1491"/>
                  </a:cubicBezTo>
                  <a:cubicBezTo>
                    <a:pt x="883" y="1488"/>
                    <a:pt x="883" y="1488"/>
                    <a:pt x="883" y="1488"/>
                  </a:cubicBezTo>
                  <a:cubicBezTo>
                    <a:pt x="884" y="1486"/>
                    <a:pt x="885" y="1483"/>
                    <a:pt x="887" y="1481"/>
                  </a:cubicBezTo>
                  <a:cubicBezTo>
                    <a:pt x="889" y="1479"/>
                    <a:pt x="891" y="1478"/>
                    <a:pt x="894" y="1476"/>
                  </a:cubicBezTo>
                  <a:cubicBezTo>
                    <a:pt x="895" y="1476"/>
                    <a:pt x="895" y="1475"/>
                    <a:pt x="896" y="1475"/>
                  </a:cubicBezTo>
                  <a:cubicBezTo>
                    <a:pt x="896" y="1475"/>
                    <a:pt x="897" y="1475"/>
                    <a:pt x="897" y="1474"/>
                  </a:cubicBezTo>
                  <a:cubicBezTo>
                    <a:pt x="898" y="1474"/>
                    <a:pt x="898" y="1474"/>
                    <a:pt x="898" y="1474"/>
                  </a:cubicBezTo>
                  <a:cubicBezTo>
                    <a:pt x="899" y="1473"/>
                    <a:pt x="901" y="1473"/>
                    <a:pt x="902" y="1472"/>
                  </a:cubicBezTo>
                  <a:cubicBezTo>
                    <a:pt x="903" y="1472"/>
                    <a:pt x="903" y="1472"/>
                    <a:pt x="904" y="1472"/>
                  </a:cubicBezTo>
                  <a:cubicBezTo>
                    <a:pt x="905" y="1471"/>
                    <a:pt x="907" y="1471"/>
                    <a:pt x="908" y="1471"/>
                  </a:cubicBezTo>
                  <a:cubicBezTo>
                    <a:pt x="909" y="1471"/>
                    <a:pt x="909" y="1470"/>
                    <a:pt x="910" y="1470"/>
                  </a:cubicBezTo>
                  <a:cubicBezTo>
                    <a:pt x="911" y="1470"/>
                    <a:pt x="912" y="1470"/>
                    <a:pt x="912" y="1470"/>
                  </a:cubicBezTo>
                  <a:cubicBezTo>
                    <a:pt x="916" y="1468"/>
                    <a:pt x="920" y="1468"/>
                    <a:pt x="925" y="1468"/>
                  </a:cubicBezTo>
                  <a:cubicBezTo>
                    <a:pt x="928" y="1468"/>
                    <a:pt x="928" y="1468"/>
                    <a:pt x="928" y="1468"/>
                  </a:cubicBezTo>
                  <a:cubicBezTo>
                    <a:pt x="932" y="1468"/>
                    <a:pt x="937" y="1468"/>
                    <a:pt x="941" y="1468"/>
                  </a:cubicBezTo>
                  <a:cubicBezTo>
                    <a:pt x="997" y="1468"/>
                    <a:pt x="997" y="1468"/>
                    <a:pt x="997" y="1468"/>
                  </a:cubicBezTo>
                  <a:cubicBezTo>
                    <a:pt x="998" y="1468"/>
                    <a:pt x="999" y="1468"/>
                    <a:pt x="1001" y="1468"/>
                  </a:cubicBezTo>
                  <a:cubicBezTo>
                    <a:pt x="1002" y="1468"/>
                    <a:pt x="1002" y="1468"/>
                    <a:pt x="1002" y="1468"/>
                  </a:cubicBezTo>
                  <a:cubicBezTo>
                    <a:pt x="1003" y="1468"/>
                    <a:pt x="1005" y="1468"/>
                    <a:pt x="1006" y="1468"/>
                  </a:cubicBezTo>
                  <a:cubicBezTo>
                    <a:pt x="1018" y="1470"/>
                    <a:pt x="1030" y="1473"/>
                    <a:pt x="1034" y="1483"/>
                  </a:cubicBezTo>
                  <a:cubicBezTo>
                    <a:pt x="1035" y="1483"/>
                    <a:pt x="1035" y="1484"/>
                    <a:pt x="1035" y="1485"/>
                  </a:cubicBezTo>
                  <a:cubicBezTo>
                    <a:pt x="1036" y="1485"/>
                    <a:pt x="1036" y="1485"/>
                    <a:pt x="1036" y="1485"/>
                  </a:cubicBezTo>
                  <a:cubicBezTo>
                    <a:pt x="1039" y="1497"/>
                    <a:pt x="1036" y="1512"/>
                    <a:pt x="1037" y="1524"/>
                  </a:cubicBezTo>
                  <a:close/>
                  <a:moveTo>
                    <a:pt x="231" y="1302"/>
                  </a:moveTo>
                  <a:cubicBezTo>
                    <a:pt x="172" y="1302"/>
                    <a:pt x="123" y="1254"/>
                    <a:pt x="123" y="1195"/>
                  </a:cubicBezTo>
                  <a:cubicBezTo>
                    <a:pt x="123" y="222"/>
                    <a:pt x="123" y="222"/>
                    <a:pt x="123" y="222"/>
                  </a:cubicBezTo>
                  <a:cubicBezTo>
                    <a:pt x="123" y="162"/>
                    <a:pt x="172" y="115"/>
                    <a:pt x="231" y="115"/>
                  </a:cubicBezTo>
                  <a:cubicBezTo>
                    <a:pt x="1818" y="115"/>
                    <a:pt x="1818" y="115"/>
                    <a:pt x="1818" y="115"/>
                  </a:cubicBezTo>
                  <a:cubicBezTo>
                    <a:pt x="1877" y="115"/>
                    <a:pt x="1925" y="162"/>
                    <a:pt x="1925" y="222"/>
                  </a:cubicBezTo>
                  <a:cubicBezTo>
                    <a:pt x="1925" y="1195"/>
                    <a:pt x="1925" y="1195"/>
                    <a:pt x="1925" y="1195"/>
                  </a:cubicBezTo>
                  <a:cubicBezTo>
                    <a:pt x="1925" y="1254"/>
                    <a:pt x="1877" y="1302"/>
                    <a:pt x="1818" y="1302"/>
                  </a:cubicBezTo>
                  <a:cubicBezTo>
                    <a:pt x="231" y="1302"/>
                    <a:pt x="231" y="1302"/>
                    <a:pt x="231" y="1302"/>
                  </a:cubicBezTo>
                  <a:close/>
                  <a:moveTo>
                    <a:pt x="1883" y="1533"/>
                  </a:moveTo>
                  <a:cubicBezTo>
                    <a:pt x="1883" y="1536"/>
                    <a:pt x="1882" y="1538"/>
                    <a:pt x="1880" y="1540"/>
                  </a:cubicBezTo>
                  <a:cubicBezTo>
                    <a:pt x="1879" y="1540"/>
                    <a:pt x="1879" y="1540"/>
                    <a:pt x="1879" y="1540"/>
                  </a:cubicBezTo>
                  <a:cubicBezTo>
                    <a:pt x="1879" y="1541"/>
                    <a:pt x="1879" y="1541"/>
                    <a:pt x="1878" y="1541"/>
                  </a:cubicBezTo>
                  <a:cubicBezTo>
                    <a:pt x="1878" y="1541"/>
                    <a:pt x="1878" y="1541"/>
                    <a:pt x="1877" y="1542"/>
                  </a:cubicBezTo>
                  <a:cubicBezTo>
                    <a:pt x="1877" y="1542"/>
                    <a:pt x="1876" y="1542"/>
                    <a:pt x="1876" y="1543"/>
                  </a:cubicBezTo>
                  <a:cubicBezTo>
                    <a:pt x="1875" y="1543"/>
                    <a:pt x="1875" y="1543"/>
                    <a:pt x="1874" y="1543"/>
                  </a:cubicBezTo>
                  <a:cubicBezTo>
                    <a:pt x="1863" y="1548"/>
                    <a:pt x="1849" y="1547"/>
                    <a:pt x="1837" y="1547"/>
                  </a:cubicBezTo>
                  <a:cubicBezTo>
                    <a:pt x="1777" y="1547"/>
                    <a:pt x="1777" y="1547"/>
                    <a:pt x="1777" y="1547"/>
                  </a:cubicBezTo>
                  <a:cubicBezTo>
                    <a:pt x="1765" y="1547"/>
                    <a:pt x="1753" y="1545"/>
                    <a:pt x="1742" y="1540"/>
                  </a:cubicBezTo>
                  <a:cubicBezTo>
                    <a:pt x="1738" y="1538"/>
                    <a:pt x="1734" y="1536"/>
                    <a:pt x="1731" y="1533"/>
                  </a:cubicBezTo>
                  <a:cubicBezTo>
                    <a:pt x="1728" y="1530"/>
                    <a:pt x="1725" y="1528"/>
                    <a:pt x="1723" y="1525"/>
                  </a:cubicBezTo>
                  <a:cubicBezTo>
                    <a:pt x="1721" y="1520"/>
                    <a:pt x="1721" y="1520"/>
                    <a:pt x="1721" y="1520"/>
                  </a:cubicBezTo>
                  <a:cubicBezTo>
                    <a:pt x="1715" y="1509"/>
                    <a:pt x="1706" y="1498"/>
                    <a:pt x="1701" y="1486"/>
                  </a:cubicBezTo>
                  <a:cubicBezTo>
                    <a:pt x="1697" y="1478"/>
                    <a:pt x="1701" y="1474"/>
                    <a:pt x="1708" y="1471"/>
                  </a:cubicBezTo>
                  <a:cubicBezTo>
                    <a:pt x="1710" y="1470"/>
                    <a:pt x="1712" y="1468"/>
                    <a:pt x="1715" y="1468"/>
                  </a:cubicBezTo>
                  <a:cubicBezTo>
                    <a:pt x="1719" y="1467"/>
                    <a:pt x="1724" y="1466"/>
                    <a:pt x="1729" y="1466"/>
                  </a:cubicBezTo>
                  <a:cubicBezTo>
                    <a:pt x="1737" y="1466"/>
                    <a:pt x="1737" y="1466"/>
                    <a:pt x="1737" y="1466"/>
                  </a:cubicBezTo>
                  <a:cubicBezTo>
                    <a:pt x="1754" y="1466"/>
                    <a:pt x="1769" y="1466"/>
                    <a:pt x="1785" y="1466"/>
                  </a:cubicBezTo>
                  <a:cubicBezTo>
                    <a:pt x="1786" y="1466"/>
                    <a:pt x="1786" y="1466"/>
                    <a:pt x="1786" y="1466"/>
                  </a:cubicBezTo>
                  <a:cubicBezTo>
                    <a:pt x="1801" y="1466"/>
                    <a:pt x="1801" y="1466"/>
                    <a:pt x="1801" y="1466"/>
                  </a:cubicBezTo>
                  <a:cubicBezTo>
                    <a:pt x="1807" y="1466"/>
                    <a:pt x="1813" y="1466"/>
                    <a:pt x="1818" y="1467"/>
                  </a:cubicBezTo>
                  <a:cubicBezTo>
                    <a:pt x="1821" y="1468"/>
                    <a:pt x="1825" y="1470"/>
                    <a:pt x="1828" y="1471"/>
                  </a:cubicBezTo>
                  <a:cubicBezTo>
                    <a:pt x="1829" y="1471"/>
                    <a:pt x="1829" y="1471"/>
                    <a:pt x="1830" y="1471"/>
                  </a:cubicBezTo>
                  <a:cubicBezTo>
                    <a:pt x="1830" y="1472"/>
                    <a:pt x="1830" y="1472"/>
                    <a:pt x="1831" y="1472"/>
                  </a:cubicBezTo>
                  <a:cubicBezTo>
                    <a:pt x="1832" y="1472"/>
                    <a:pt x="1832" y="1472"/>
                    <a:pt x="1832" y="1472"/>
                  </a:cubicBezTo>
                  <a:cubicBezTo>
                    <a:pt x="1838" y="1474"/>
                    <a:pt x="1842" y="1476"/>
                    <a:pt x="1846" y="1478"/>
                  </a:cubicBezTo>
                  <a:cubicBezTo>
                    <a:pt x="1849" y="1481"/>
                    <a:pt x="1852" y="1483"/>
                    <a:pt x="1854" y="1486"/>
                  </a:cubicBezTo>
                  <a:cubicBezTo>
                    <a:pt x="1867" y="1504"/>
                    <a:pt x="1867" y="1504"/>
                    <a:pt x="1867" y="1504"/>
                  </a:cubicBezTo>
                  <a:cubicBezTo>
                    <a:pt x="1870" y="1509"/>
                    <a:pt x="1877" y="1517"/>
                    <a:pt x="1880" y="1524"/>
                  </a:cubicBezTo>
                  <a:cubicBezTo>
                    <a:pt x="1882" y="1527"/>
                    <a:pt x="1883" y="1530"/>
                    <a:pt x="1883" y="1533"/>
                  </a:cubicBezTo>
                  <a:close/>
                  <a:moveTo>
                    <a:pt x="1121" y="1536"/>
                  </a:moveTo>
                  <a:cubicBezTo>
                    <a:pt x="1121" y="1536"/>
                    <a:pt x="1120" y="1536"/>
                    <a:pt x="1120" y="1534"/>
                  </a:cubicBezTo>
                  <a:cubicBezTo>
                    <a:pt x="1118" y="1532"/>
                    <a:pt x="1117" y="1529"/>
                    <a:pt x="1116" y="1526"/>
                  </a:cubicBezTo>
                  <a:cubicBezTo>
                    <a:pt x="1116" y="1523"/>
                    <a:pt x="1116" y="1523"/>
                    <a:pt x="1116" y="1523"/>
                  </a:cubicBezTo>
                  <a:cubicBezTo>
                    <a:pt x="1116" y="1521"/>
                    <a:pt x="1116" y="1519"/>
                    <a:pt x="1116" y="1517"/>
                  </a:cubicBezTo>
                  <a:cubicBezTo>
                    <a:pt x="1115" y="1509"/>
                    <a:pt x="1113" y="1499"/>
                    <a:pt x="1114" y="1490"/>
                  </a:cubicBezTo>
                  <a:cubicBezTo>
                    <a:pt x="1114" y="1488"/>
                    <a:pt x="1114" y="1488"/>
                    <a:pt x="1114" y="1488"/>
                  </a:cubicBezTo>
                  <a:cubicBezTo>
                    <a:pt x="1113" y="1485"/>
                    <a:pt x="1114" y="1482"/>
                    <a:pt x="1116" y="1480"/>
                  </a:cubicBezTo>
                  <a:cubicBezTo>
                    <a:pt x="1118" y="1478"/>
                    <a:pt x="1120" y="1476"/>
                    <a:pt x="1124" y="1474"/>
                  </a:cubicBezTo>
                  <a:cubicBezTo>
                    <a:pt x="1127" y="1472"/>
                    <a:pt x="1131" y="1471"/>
                    <a:pt x="1135" y="1470"/>
                  </a:cubicBezTo>
                  <a:cubicBezTo>
                    <a:pt x="1137" y="1470"/>
                    <a:pt x="1137" y="1470"/>
                    <a:pt x="1137" y="1470"/>
                  </a:cubicBezTo>
                  <a:cubicBezTo>
                    <a:pt x="1139" y="1468"/>
                    <a:pt x="1141" y="1468"/>
                    <a:pt x="1142" y="1468"/>
                  </a:cubicBezTo>
                  <a:cubicBezTo>
                    <a:pt x="1143" y="1468"/>
                    <a:pt x="1144" y="1468"/>
                    <a:pt x="1145" y="1468"/>
                  </a:cubicBezTo>
                  <a:cubicBezTo>
                    <a:pt x="1152" y="1467"/>
                    <a:pt x="1160" y="1467"/>
                    <a:pt x="1169" y="1467"/>
                  </a:cubicBezTo>
                  <a:cubicBezTo>
                    <a:pt x="1223" y="1467"/>
                    <a:pt x="1223" y="1467"/>
                    <a:pt x="1223" y="1467"/>
                  </a:cubicBezTo>
                  <a:cubicBezTo>
                    <a:pt x="1226" y="1467"/>
                    <a:pt x="1230" y="1467"/>
                    <a:pt x="1233" y="1468"/>
                  </a:cubicBezTo>
                  <a:cubicBezTo>
                    <a:pt x="1247" y="1470"/>
                    <a:pt x="1264" y="1474"/>
                    <a:pt x="1266" y="1487"/>
                  </a:cubicBezTo>
                  <a:cubicBezTo>
                    <a:pt x="1270" y="1499"/>
                    <a:pt x="1271" y="1512"/>
                    <a:pt x="1273" y="1524"/>
                  </a:cubicBezTo>
                  <a:cubicBezTo>
                    <a:pt x="1274" y="1526"/>
                    <a:pt x="1274" y="1526"/>
                    <a:pt x="1274" y="1526"/>
                  </a:cubicBezTo>
                  <a:cubicBezTo>
                    <a:pt x="1274" y="1528"/>
                    <a:pt x="1274" y="1531"/>
                    <a:pt x="1273" y="1533"/>
                  </a:cubicBezTo>
                  <a:cubicBezTo>
                    <a:pt x="1273" y="1533"/>
                    <a:pt x="1273" y="1534"/>
                    <a:pt x="1272" y="1534"/>
                  </a:cubicBezTo>
                  <a:cubicBezTo>
                    <a:pt x="1269" y="1541"/>
                    <a:pt x="1263" y="1544"/>
                    <a:pt x="1254" y="1546"/>
                  </a:cubicBezTo>
                  <a:cubicBezTo>
                    <a:pt x="1253" y="1546"/>
                    <a:pt x="1253" y="1546"/>
                    <a:pt x="1252" y="1546"/>
                  </a:cubicBezTo>
                  <a:cubicBezTo>
                    <a:pt x="1251" y="1547"/>
                    <a:pt x="1251" y="1547"/>
                    <a:pt x="1250" y="1547"/>
                  </a:cubicBezTo>
                  <a:cubicBezTo>
                    <a:pt x="1249" y="1547"/>
                    <a:pt x="1249" y="1547"/>
                    <a:pt x="1248" y="1547"/>
                  </a:cubicBezTo>
                  <a:cubicBezTo>
                    <a:pt x="1247" y="1547"/>
                    <a:pt x="1245" y="1548"/>
                    <a:pt x="1244" y="1548"/>
                  </a:cubicBezTo>
                  <a:cubicBezTo>
                    <a:pt x="1225" y="1550"/>
                    <a:pt x="1204" y="1548"/>
                    <a:pt x="1194" y="1548"/>
                  </a:cubicBezTo>
                  <a:cubicBezTo>
                    <a:pt x="1159" y="1548"/>
                    <a:pt x="1159" y="1548"/>
                    <a:pt x="1159" y="1548"/>
                  </a:cubicBezTo>
                  <a:cubicBezTo>
                    <a:pt x="1156" y="1548"/>
                    <a:pt x="1154" y="1548"/>
                    <a:pt x="1151" y="1548"/>
                  </a:cubicBezTo>
                  <a:cubicBezTo>
                    <a:pt x="1149" y="1548"/>
                    <a:pt x="1147" y="1547"/>
                    <a:pt x="1145" y="1547"/>
                  </a:cubicBezTo>
                  <a:cubicBezTo>
                    <a:pt x="1144" y="1547"/>
                    <a:pt x="1144" y="1547"/>
                    <a:pt x="1144" y="1547"/>
                  </a:cubicBezTo>
                  <a:cubicBezTo>
                    <a:pt x="1143" y="1547"/>
                    <a:pt x="1143" y="1547"/>
                    <a:pt x="1143" y="1547"/>
                  </a:cubicBezTo>
                  <a:cubicBezTo>
                    <a:pt x="1141" y="1546"/>
                    <a:pt x="1139" y="1546"/>
                    <a:pt x="1137" y="1545"/>
                  </a:cubicBezTo>
                  <a:cubicBezTo>
                    <a:pt x="1135" y="1545"/>
                    <a:pt x="1135" y="1544"/>
                    <a:pt x="1134" y="1544"/>
                  </a:cubicBezTo>
                  <a:cubicBezTo>
                    <a:pt x="1132" y="1543"/>
                    <a:pt x="1131" y="1543"/>
                    <a:pt x="1129" y="1542"/>
                  </a:cubicBezTo>
                  <a:cubicBezTo>
                    <a:pt x="1127" y="1541"/>
                    <a:pt x="1125" y="1539"/>
                    <a:pt x="1123" y="1538"/>
                  </a:cubicBezTo>
                  <a:cubicBezTo>
                    <a:pt x="1122" y="1537"/>
                    <a:pt x="1122" y="1537"/>
                    <a:pt x="1122" y="1537"/>
                  </a:cubicBezTo>
                  <a:lnTo>
                    <a:pt x="1121" y="1536"/>
                  </a:lnTo>
                  <a:close/>
                  <a:moveTo>
                    <a:pt x="1131" y="1673"/>
                  </a:moveTo>
                  <a:cubicBezTo>
                    <a:pt x="1128" y="1669"/>
                    <a:pt x="1127" y="1665"/>
                    <a:pt x="1126" y="1662"/>
                  </a:cubicBezTo>
                  <a:cubicBezTo>
                    <a:pt x="1126" y="1657"/>
                    <a:pt x="1126" y="1657"/>
                    <a:pt x="1126" y="1657"/>
                  </a:cubicBezTo>
                  <a:cubicBezTo>
                    <a:pt x="1125" y="1643"/>
                    <a:pt x="1124" y="1629"/>
                    <a:pt x="1123" y="1616"/>
                  </a:cubicBezTo>
                  <a:cubicBezTo>
                    <a:pt x="1123" y="1615"/>
                    <a:pt x="1123" y="1615"/>
                    <a:pt x="1123" y="1615"/>
                  </a:cubicBezTo>
                  <a:cubicBezTo>
                    <a:pt x="1123" y="1614"/>
                    <a:pt x="1123" y="1613"/>
                    <a:pt x="1123" y="1612"/>
                  </a:cubicBezTo>
                  <a:cubicBezTo>
                    <a:pt x="1126" y="1583"/>
                    <a:pt x="1188" y="1590"/>
                    <a:pt x="1208" y="1590"/>
                  </a:cubicBezTo>
                  <a:cubicBezTo>
                    <a:pt x="1231" y="1590"/>
                    <a:pt x="1275" y="1585"/>
                    <a:pt x="1288" y="1608"/>
                  </a:cubicBezTo>
                  <a:cubicBezTo>
                    <a:pt x="1290" y="1610"/>
                    <a:pt x="1292" y="1612"/>
                    <a:pt x="1292" y="1614"/>
                  </a:cubicBezTo>
                  <a:cubicBezTo>
                    <a:pt x="1293" y="1617"/>
                    <a:pt x="1293" y="1617"/>
                    <a:pt x="1293" y="1617"/>
                  </a:cubicBezTo>
                  <a:cubicBezTo>
                    <a:pt x="1294" y="1624"/>
                    <a:pt x="1295" y="1630"/>
                    <a:pt x="1297" y="1638"/>
                  </a:cubicBezTo>
                  <a:cubicBezTo>
                    <a:pt x="1301" y="1661"/>
                    <a:pt x="1301" y="1661"/>
                    <a:pt x="1301" y="1661"/>
                  </a:cubicBezTo>
                  <a:cubicBezTo>
                    <a:pt x="1302" y="1665"/>
                    <a:pt x="1301" y="1669"/>
                    <a:pt x="1300" y="1672"/>
                  </a:cubicBezTo>
                  <a:cubicBezTo>
                    <a:pt x="1299" y="1674"/>
                    <a:pt x="1297" y="1676"/>
                    <a:pt x="1295" y="1678"/>
                  </a:cubicBezTo>
                  <a:cubicBezTo>
                    <a:pt x="1295" y="1678"/>
                    <a:pt x="1294" y="1679"/>
                    <a:pt x="1293" y="1680"/>
                  </a:cubicBezTo>
                  <a:cubicBezTo>
                    <a:pt x="1293" y="1680"/>
                    <a:pt x="1292" y="1680"/>
                    <a:pt x="1292" y="1681"/>
                  </a:cubicBezTo>
                  <a:cubicBezTo>
                    <a:pt x="1291" y="1681"/>
                    <a:pt x="1291" y="1681"/>
                    <a:pt x="1291" y="1681"/>
                  </a:cubicBezTo>
                  <a:cubicBezTo>
                    <a:pt x="1290" y="1682"/>
                    <a:pt x="1288" y="1682"/>
                    <a:pt x="1286" y="1683"/>
                  </a:cubicBezTo>
                  <a:cubicBezTo>
                    <a:pt x="1285" y="1684"/>
                    <a:pt x="1284" y="1684"/>
                    <a:pt x="1283" y="1685"/>
                  </a:cubicBezTo>
                  <a:cubicBezTo>
                    <a:pt x="1282" y="1685"/>
                    <a:pt x="1281" y="1685"/>
                    <a:pt x="1281" y="1685"/>
                  </a:cubicBezTo>
                  <a:cubicBezTo>
                    <a:pt x="1280" y="1686"/>
                    <a:pt x="1279" y="1686"/>
                    <a:pt x="1278" y="1686"/>
                  </a:cubicBezTo>
                  <a:cubicBezTo>
                    <a:pt x="1277" y="1686"/>
                    <a:pt x="1276" y="1687"/>
                    <a:pt x="1275" y="1687"/>
                  </a:cubicBezTo>
                  <a:cubicBezTo>
                    <a:pt x="1274" y="1687"/>
                    <a:pt x="1274" y="1687"/>
                    <a:pt x="1274" y="1687"/>
                  </a:cubicBezTo>
                  <a:cubicBezTo>
                    <a:pt x="1272" y="1687"/>
                    <a:pt x="1270" y="1688"/>
                    <a:pt x="1268" y="1688"/>
                  </a:cubicBezTo>
                  <a:cubicBezTo>
                    <a:pt x="1265" y="1688"/>
                    <a:pt x="1263" y="1688"/>
                    <a:pt x="1261" y="1688"/>
                  </a:cubicBezTo>
                  <a:cubicBezTo>
                    <a:pt x="1260" y="1688"/>
                    <a:pt x="1260" y="1688"/>
                    <a:pt x="1260" y="1688"/>
                  </a:cubicBezTo>
                  <a:cubicBezTo>
                    <a:pt x="1232" y="1688"/>
                    <a:pt x="1204" y="1688"/>
                    <a:pt x="1175" y="1689"/>
                  </a:cubicBezTo>
                  <a:cubicBezTo>
                    <a:pt x="1172" y="1689"/>
                    <a:pt x="1169" y="1688"/>
                    <a:pt x="1166" y="1688"/>
                  </a:cubicBezTo>
                  <a:cubicBezTo>
                    <a:pt x="1165" y="1688"/>
                    <a:pt x="1164" y="1688"/>
                    <a:pt x="1164" y="1688"/>
                  </a:cubicBezTo>
                  <a:cubicBezTo>
                    <a:pt x="1161" y="1687"/>
                    <a:pt x="1159" y="1687"/>
                    <a:pt x="1157" y="1687"/>
                  </a:cubicBezTo>
                  <a:cubicBezTo>
                    <a:pt x="1156" y="1686"/>
                    <a:pt x="1156" y="1686"/>
                    <a:pt x="1156" y="1686"/>
                  </a:cubicBezTo>
                  <a:cubicBezTo>
                    <a:pt x="1153" y="1686"/>
                    <a:pt x="1151" y="1685"/>
                    <a:pt x="1149" y="1684"/>
                  </a:cubicBezTo>
                  <a:cubicBezTo>
                    <a:pt x="1148" y="1684"/>
                    <a:pt x="1147" y="1683"/>
                    <a:pt x="1147" y="1683"/>
                  </a:cubicBezTo>
                  <a:cubicBezTo>
                    <a:pt x="1145" y="1683"/>
                    <a:pt x="1144" y="1682"/>
                    <a:pt x="1143" y="1681"/>
                  </a:cubicBezTo>
                  <a:cubicBezTo>
                    <a:pt x="1142" y="1681"/>
                    <a:pt x="1142" y="1681"/>
                    <a:pt x="1142" y="1681"/>
                  </a:cubicBezTo>
                  <a:cubicBezTo>
                    <a:pt x="1138" y="1679"/>
                    <a:pt x="1133" y="1676"/>
                    <a:pt x="1131" y="1673"/>
                  </a:cubicBezTo>
                  <a:close/>
                  <a:moveTo>
                    <a:pt x="1333" y="1839"/>
                  </a:moveTo>
                  <a:cubicBezTo>
                    <a:pt x="1331" y="1843"/>
                    <a:pt x="1328" y="1846"/>
                    <a:pt x="1324" y="1849"/>
                  </a:cubicBezTo>
                  <a:cubicBezTo>
                    <a:pt x="1320" y="1852"/>
                    <a:pt x="1315" y="1855"/>
                    <a:pt x="1309" y="1856"/>
                  </a:cubicBezTo>
                  <a:cubicBezTo>
                    <a:pt x="1303" y="1858"/>
                    <a:pt x="1297" y="1859"/>
                    <a:pt x="1290" y="1859"/>
                  </a:cubicBezTo>
                  <a:cubicBezTo>
                    <a:pt x="1271" y="1859"/>
                    <a:pt x="1271" y="1859"/>
                    <a:pt x="1271" y="1859"/>
                  </a:cubicBezTo>
                  <a:cubicBezTo>
                    <a:pt x="1270" y="1859"/>
                    <a:pt x="1270" y="1859"/>
                    <a:pt x="1270" y="1859"/>
                  </a:cubicBezTo>
                  <a:cubicBezTo>
                    <a:pt x="1244" y="1859"/>
                    <a:pt x="1219" y="1859"/>
                    <a:pt x="1193" y="1859"/>
                  </a:cubicBezTo>
                  <a:cubicBezTo>
                    <a:pt x="1190" y="1859"/>
                    <a:pt x="1187" y="1859"/>
                    <a:pt x="1184" y="1859"/>
                  </a:cubicBezTo>
                  <a:cubicBezTo>
                    <a:pt x="1183" y="1859"/>
                    <a:pt x="1183" y="1859"/>
                    <a:pt x="1182" y="1859"/>
                  </a:cubicBezTo>
                  <a:cubicBezTo>
                    <a:pt x="1179" y="1858"/>
                    <a:pt x="1177" y="1858"/>
                    <a:pt x="1174" y="1857"/>
                  </a:cubicBezTo>
                  <a:cubicBezTo>
                    <a:pt x="1174" y="1857"/>
                    <a:pt x="1174" y="1857"/>
                    <a:pt x="1173" y="1857"/>
                  </a:cubicBezTo>
                  <a:cubicBezTo>
                    <a:pt x="1161" y="1854"/>
                    <a:pt x="1150" y="1848"/>
                    <a:pt x="1144" y="1839"/>
                  </a:cubicBezTo>
                  <a:cubicBezTo>
                    <a:pt x="1143" y="1838"/>
                    <a:pt x="1142" y="1836"/>
                    <a:pt x="1142" y="1834"/>
                  </a:cubicBezTo>
                  <a:cubicBezTo>
                    <a:pt x="1141" y="1832"/>
                    <a:pt x="1141" y="1831"/>
                    <a:pt x="1141" y="1830"/>
                  </a:cubicBezTo>
                  <a:cubicBezTo>
                    <a:pt x="1140" y="1829"/>
                    <a:pt x="1140" y="1828"/>
                    <a:pt x="1140" y="1827"/>
                  </a:cubicBezTo>
                  <a:cubicBezTo>
                    <a:pt x="1140" y="1826"/>
                    <a:pt x="1140" y="1826"/>
                    <a:pt x="1140" y="1826"/>
                  </a:cubicBezTo>
                  <a:cubicBezTo>
                    <a:pt x="1139" y="1824"/>
                    <a:pt x="1139" y="1824"/>
                    <a:pt x="1139" y="1824"/>
                  </a:cubicBezTo>
                  <a:cubicBezTo>
                    <a:pt x="1138" y="1811"/>
                    <a:pt x="1137" y="1796"/>
                    <a:pt x="1135" y="1782"/>
                  </a:cubicBezTo>
                  <a:cubicBezTo>
                    <a:pt x="1135" y="1779"/>
                    <a:pt x="1135" y="1777"/>
                    <a:pt x="1135" y="1775"/>
                  </a:cubicBezTo>
                  <a:cubicBezTo>
                    <a:pt x="1134" y="1768"/>
                    <a:pt x="1134" y="1768"/>
                    <a:pt x="1134" y="1768"/>
                  </a:cubicBezTo>
                  <a:cubicBezTo>
                    <a:pt x="1134" y="1766"/>
                    <a:pt x="1134" y="1766"/>
                    <a:pt x="1134" y="1766"/>
                  </a:cubicBezTo>
                  <a:cubicBezTo>
                    <a:pt x="1134" y="1764"/>
                    <a:pt x="1134" y="1763"/>
                    <a:pt x="1135" y="1762"/>
                  </a:cubicBezTo>
                  <a:cubicBezTo>
                    <a:pt x="1135" y="1761"/>
                    <a:pt x="1135" y="1760"/>
                    <a:pt x="1135" y="1760"/>
                  </a:cubicBezTo>
                  <a:cubicBezTo>
                    <a:pt x="1137" y="1759"/>
                    <a:pt x="1137" y="1758"/>
                    <a:pt x="1137" y="1757"/>
                  </a:cubicBezTo>
                  <a:cubicBezTo>
                    <a:pt x="1138" y="1756"/>
                    <a:pt x="1138" y="1756"/>
                    <a:pt x="1138" y="1755"/>
                  </a:cubicBezTo>
                  <a:cubicBezTo>
                    <a:pt x="1139" y="1753"/>
                    <a:pt x="1140" y="1752"/>
                    <a:pt x="1141" y="1751"/>
                  </a:cubicBezTo>
                  <a:cubicBezTo>
                    <a:pt x="1142" y="1750"/>
                    <a:pt x="1143" y="1750"/>
                    <a:pt x="1143" y="1749"/>
                  </a:cubicBezTo>
                  <a:cubicBezTo>
                    <a:pt x="1144" y="1748"/>
                    <a:pt x="1145" y="1748"/>
                    <a:pt x="1146" y="1747"/>
                  </a:cubicBezTo>
                  <a:cubicBezTo>
                    <a:pt x="1147" y="1747"/>
                    <a:pt x="1147" y="1746"/>
                    <a:pt x="1147" y="1746"/>
                  </a:cubicBezTo>
                  <a:cubicBezTo>
                    <a:pt x="1148" y="1746"/>
                    <a:pt x="1148" y="1746"/>
                    <a:pt x="1148" y="1746"/>
                  </a:cubicBezTo>
                  <a:cubicBezTo>
                    <a:pt x="1150" y="1745"/>
                    <a:pt x="1151" y="1744"/>
                    <a:pt x="1153" y="1743"/>
                  </a:cubicBezTo>
                  <a:cubicBezTo>
                    <a:pt x="1154" y="1743"/>
                    <a:pt x="1154" y="1742"/>
                    <a:pt x="1154" y="1742"/>
                  </a:cubicBezTo>
                  <a:cubicBezTo>
                    <a:pt x="1155" y="1742"/>
                    <a:pt x="1155" y="1742"/>
                    <a:pt x="1155" y="1742"/>
                  </a:cubicBezTo>
                  <a:cubicBezTo>
                    <a:pt x="1156" y="1742"/>
                    <a:pt x="1156" y="1742"/>
                    <a:pt x="1157" y="1741"/>
                  </a:cubicBezTo>
                  <a:cubicBezTo>
                    <a:pt x="1158" y="1741"/>
                    <a:pt x="1160" y="1740"/>
                    <a:pt x="1161" y="1740"/>
                  </a:cubicBezTo>
                  <a:cubicBezTo>
                    <a:pt x="1162" y="1740"/>
                    <a:pt x="1163" y="1739"/>
                    <a:pt x="1164" y="1739"/>
                  </a:cubicBezTo>
                  <a:cubicBezTo>
                    <a:pt x="1165" y="1739"/>
                    <a:pt x="1166" y="1739"/>
                    <a:pt x="1166" y="1739"/>
                  </a:cubicBezTo>
                  <a:cubicBezTo>
                    <a:pt x="1170" y="1738"/>
                    <a:pt x="1173" y="1738"/>
                    <a:pt x="1176" y="1738"/>
                  </a:cubicBezTo>
                  <a:cubicBezTo>
                    <a:pt x="1177" y="1738"/>
                    <a:pt x="1177" y="1738"/>
                    <a:pt x="1177" y="1738"/>
                  </a:cubicBezTo>
                  <a:cubicBezTo>
                    <a:pt x="1178" y="1738"/>
                    <a:pt x="1179" y="1738"/>
                    <a:pt x="1180" y="1738"/>
                  </a:cubicBezTo>
                  <a:cubicBezTo>
                    <a:pt x="1184" y="1738"/>
                    <a:pt x="1184" y="1738"/>
                    <a:pt x="1184" y="1738"/>
                  </a:cubicBezTo>
                  <a:cubicBezTo>
                    <a:pt x="1189" y="1737"/>
                    <a:pt x="1193" y="1737"/>
                    <a:pt x="1198" y="1737"/>
                  </a:cubicBezTo>
                  <a:cubicBezTo>
                    <a:pt x="1202" y="1737"/>
                    <a:pt x="1206" y="1737"/>
                    <a:pt x="1209" y="1737"/>
                  </a:cubicBezTo>
                  <a:cubicBezTo>
                    <a:pt x="1246" y="1737"/>
                    <a:pt x="1246" y="1737"/>
                    <a:pt x="1246" y="1737"/>
                  </a:cubicBezTo>
                  <a:cubicBezTo>
                    <a:pt x="1256" y="1737"/>
                    <a:pt x="1267" y="1737"/>
                    <a:pt x="1276" y="1738"/>
                  </a:cubicBezTo>
                  <a:cubicBezTo>
                    <a:pt x="1278" y="1738"/>
                    <a:pt x="1279" y="1738"/>
                    <a:pt x="1281" y="1738"/>
                  </a:cubicBezTo>
                  <a:cubicBezTo>
                    <a:pt x="1282" y="1739"/>
                    <a:pt x="1283" y="1739"/>
                    <a:pt x="1284" y="1739"/>
                  </a:cubicBezTo>
                  <a:cubicBezTo>
                    <a:pt x="1284" y="1739"/>
                    <a:pt x="1285" y="1739"/>
                    <a:pt x="1286" y="1739"/>
                  </a:cubicBezTo>
                  <a:cubicBezTo>
                    <a:pt x="1286" y="1739"/>
                    <a:pt x="1287" y="1739"/>
                    <a:pt x="1287" y="1740"/>
                  </a:cubicBezTo>
                  <a:cubicBezTo>
                    <a:pt x="1288" y="1740"/>
                    <a:pt x="1288" y="1740"/>
                    <a:pt x="1290" y="1740"/>
                  </a:cubicBezTo>
                  <a:cubicBezTo>
                    <a:pt x="1291" y="1740"/>
                    <a:pt x="1293" y="1741"/>
                    <a:pt x="1295" y="1742"/>
                  </a:cubicBezTo>
                  <a:cubicBezTo>
                    <a:pt x="1296" y="1742"/>
                    <a:pt x="1297" y="1742"/>
                    <a:pt x="1298" y="1743"/>
                  </a:cubicBezTo>
                  <a:cubicBezTo>
                    <a:pt x="1299" y="1743"/>
                    <a:pt x="1299" y="1743"/>
                    <a:pt x="1300" y="1744"/>
                  </a:cubicBezTo>
                  <a:cubicBezTo>
                    <a:pt x="1302" y="1744"/>
                    <a:pt x="1303" y="1745"/>
                    <a:pt x="1304" y="1746"/>
                  </a:cubicBezTo>
                  <a:cubicBezTo>
                    <a:pt x="1309" y="1748"/>
                    <a:pt x="1313" y="1751"/>
                    <a:pt x="1316" y="1755"/>
                  </a:cubicBezTo>
                  <a:cubicBezTo>
                    <a:pt x="1320" y="1758"/>
                    <a:pt x="1322" y="1762"/>
                    <a:pt x="1323" y="1766"/>
                  </a:cubicBezTo>
                  <a:cubicBezTo>
                    <a:pt x="1328" y="1790"/>
                    <a:pt x="1328" y="1790"/>
                    <a:pt x="1328" y="1790"/>
                  </a:cubicBezTo>
                  <a:cubicBezTo>
                    <a:pt x="1329" y="1801"/>
                    <a:pt x="1331" y="1810"/>
                    <a:pt x="1333" y="1819"/>
                  </a:cubicBezTo>
                  <a:cubicBezTo>
                    <a:pt x="1334" y="1825"/>
                    <a:pt x="1334" y="1825"/>
                    <a:pt x="1334" y="1825"/>
                  </a:cubicBezTo>
                  <a:cubicBezTo>
                    <a:pt x="1335" y="1830"/>
                    <a:pt x="1335" y="1835"/>
                    <a:pt x="1333" y="1839"/>
                  </a:cubicBezTo>
                  <a:close/>
                  <a:moveTo>
                    <a:pt x="1493" y="1533"/>
                  </a:moveTo>
                  <a:cubicBezTo>
                    <a:pt x="1490" y="1531"/>
                    <a:pt x="1487" y="1528"/>
                    <a:pt x="1486" y="1525"/>
                  </a:cubicBezTo>
                  <a:cubicBezTo>
                    <a:pt x="1484" y="1520"/>
                    <a:pt x="1484" y="1520"/>
                    <a:pt x="1484" y="1520"/>
                  </a:cubicBezTo>
                  <a:cubicBezTo>
                    <a:pt x="1482" y="1513"/>
                    <a:pt x="1479" y="1506"/>
                    <a:pt x="1477" y="1498"/>
                  </a:cubicBezTo>
                  <a:cubicBezTo>
                    <a:pt x="1475" y="1494"/>
                    <a:pt x="1472" y="1489"/>
                    <a:pt x="1472" y="1484"/>
                  </a:cubicBezTo>
                  <a:cubicBezTo>
                    <a:pt x="1472" y="1484"/>
                    <a:pt x="1472" y="1483"/>
                    <a:pt x="1472" y="1482"/>
                  </a:cubicBezTo>
                  <a:cubicBezTo>
                    <a:pt x="1472" y="1481"/>
                    <a:pt x="1472" y="1481"/>
                    <a:pt x="1472" y="1481"/>
                  </a:cubicBezTo>
                  <a:cubicBezTo>
                    <a:pt x="1473" y="1480"/>
                    <a:pt x="1472" y="1480"/>
                    <a:pt x="1473" y="1479"/>
                  </a:cubicBezTo>
                  <a:cubicBezTo>
                    <a:pt x="1479" y="1465"/>
                    <a:pt x="1503" y="1467"/>
                    <a:pt x="1515" y="1467"/>
                  </a:cubicBezTo>
                  <a:cubicBezTo>
                    <a:pt x="1576" y="1466"/>
                    <a:pt x="1576" y="1466"/>
                    <a:pt x="1576" y="1466"/>
                  </a:cubicBezTo>
                  <a:cubicBezTo>
                    <a:pt x="1581" y="1466"/>
                    <a:pt x="1586" y="1467"/>
                    <a:pt x="1591" y="1468"/>
                  </a:cubicBezTo>
                  <a:cubicBezTo>
                    <a:pt x="1593" y="1468"/>
                    <a:pt x="1595" y="1468"/>
                    <a:pt x="1596" y="1470"/>
                  </a:cubicBezTo>
                  <a:cubicBezTo>
                    <a:pt x="1596" y="1470"/>
                    <a:pt x="1597" y="1470"/>
                    <a:pt x="1598" y="1470"/>
                  </a:cubicBezTo>
                  <a:cubicBezTo>
                    <a:pt x="1599" y="1470"/>
                    <a:pt x="1600" y="1471"/>
                    <a:pt x="1600" y="1471"/>
                  </a:cubicBezTo>
                  <a:cubicBezTo>
                    <a:pt x="1602" y="1471"/>
                    <a:pt x="1604" y="1472"/>
                    <a:pt x="1605" y="1473"/>
                  </a:cubicBezTo>
                  <a:cubicBezTo>
                    <a:pt x="1606" y="1473"/>
                    <a:pt x="1606" y="1473"/>
                    <a:pt x="1606" y="1473"/>
                  </a:cubicBezTo>
                  <a:cubicBezTo>
                    <a:pt x="1606" y="1473"/>
                    <a:pt x="1606" y="1473"/>
                    <a:pt x="1607" y="1473"/>
                  </a:cubicBezTo>
                  <a:cubicBezTo>
                    <a:pt x="1608" y="1474"/>
                    <a:pt x="1609" y="1474"/>
                    <a:pt x="1611" y="1475"/>
                  </a:cubicBezTo>
                  <a:cubicBezTo>
                    <a:pt x="1612" y="1476"/>
                    <a:pt x="1613" y="1476"/>
                    <a:pt x="1613" y="1476"/>
                  </a:cubicBezTo>
                  <a:cubicBezTo>
                    <a:pt x="1614" y="1477"/>
                    <a:pt x="1614" y="1477"/>
                    <a:pt x="1615" y="1477"/>
                  </a:cubicBezTo>
                  <a:cubicBezTo>
                    <a:pt x="1615" y="1478"/>
                    <a:pt x="1615" y="1478"/>
                    <a:pt x="1616" y="1478"/>
                  </a:cubicBezTo>
                  <a:cubicBezTo>
                    <a:pt x="1617" y="1479"/>
                    <a:pt x="1617" y="1479"/>
                    <a:pt x="1617" y="1479"/>
                  </a:cubicBezTo>
                  <a:cubicBezTo>
                    <a:pt x="1620" y="1481"/>
                    <a:pt x="1624" y="1484"/>
                    <a:pt x="1625" y="1487"/>
                  </a:cubicBezTo>
                  <a:cubicBezTo>
                    <a:pt x="1631" y="1495"/>
                    <a:pt x="1634" y="1506"/>
                    <a:pt x="1638" y="1514"/>
                  </a:cubicBezTo>
                  <a:cubicBezTo>
                    <a:pt x="1640" y="1519"/>
                    <a:pt x="1644" y="1523"/>
                    <a:pt x="1645" y="1528"/>
                  </a:cubicBezTo>
                  <a:cubicBezTo>
                    <a:pt x="1645" y="1529"/>
                    <a:pt x="1645" y="1529"/>
                    <a:pt x="1645" y="1529"/>
                  </a:cubicBezTo>
                  <a:cubicBezTo>
                    <a:pt x="1646" y="1539"/>
                    <a:pt x="1638" y="1543"/>
                    <a:pt x="1630" y="1545"/>
                  </a:cubicBezTo>
                  <a:cubicBezTo>
                    <a:pt x="1629" y="1545"/>
                    <a:pt x="1629" y="1545"/>
                    <a:pt x="1629" y="1546"/>
                  </a:cubicBezTo>
                  <a:cubicBezTo>
                    <a:pt x="1628" y="1546"/>
                    <a:pt x="1628" y="1546"/>
                    <a:pt x="1627" y="1546"/>
                  </a:cubicBezTo>
                  <a:cubicBezTo>
                    <a:pt x="1626" y="1546"/>
                    <a:pt x="1624" y="1546"/>
                    <a:pt x="1623" y="1547"/>
                  </a:cubicBezTo>
                  <a:cubicBezTo>
                    <a:pt x="1621" y="1547"/>
                    <a:pt x="1621" y="1547"/>
                    <a:pt x="1620" y="1547"/>
                  </a:cubicBezTo>
                  <a:cubicBezTo>
                    <a:pt x="1619" y="1547"/>
                    <a:pt x="1617" y="1547"/>
                    <a:pt x="1616" y="1547"/>
                  </a:cubicBezTo>
                  <a:cubicBezTo>
                    <a:pt x="1615" y="1547"/>
                    <a:pt x="1614" y="1547"/>
                    <a:pt x="1613" y="1547"/>
                  </a:cubicBezTo>
                  <a:cubicBezTo>
                    <a:pt x="1611" y="1547"/>
                    <a:pt x="1611" y="1547"/>
                    <a:pt x="1611" y="1547"/>
                  </a:cubicBezTo>
                  <a:cubicBezTo>
                    <a:pt x="1602" y="1547"/>
                    <a:pt x="1593" y="1547"/>
                    <a:pt x="1583" y="1547"/>
                  </a:cubicBezTo>
                  <a:cubicBezTo>
                    <a:pt x="1568" y="1547"/>
                    <a:pt x="1552" y="1547"/>
                    <a:pt x="1537" y="1547"/>
                  </a:cubicBezTo>
                  <a:cubicBezTo>
                    <a:pt x="1525" y="1547"/>
                    <a:pt x="1514" y="1546"/>
                    <a:pt x="1505" y="1541"/>
                  </a:cubicBezTo>
                  <a:cubicBezTo>
                    <a:pt x="1499" y="1539"/>
                    <a:pt x="1495" y="1537"/>
                    <a:pt x="1493" y="1533"/>
                  </a:cubicBezTo>
                  <a:close/>
                  <a:moveTo>
                    <a:pt x="1544" y="1672"/>
                  </a:moveTo>
                  <a:cubicBezTo>
                    <a:pt x="1541" y="1667"/>
                    <a:pt x="1538" y="1664"/>
                    <a:pt x="1537" y="1661"/>
                  </a:cubicBezTo>
                  <a:cubicBezTo>
                    <a:pt x="1528" y="1638"/>
                    <a:pt x="1528" y="1638"/>
                    <a:pt x="1528" y="1638"/>
                  </a:cubicBezTo>
                  <a:cubicBezTo>
                    <a:pt x="1525" y="1630"/>
                    <a:pt x="1523" y="1624"/>
                    <a:pt x="1520" y="1617"/>
                  </a:cubicBezTo>
                  <a:cubicBezTo>
                    <a:pt x="1519" y="1614"/>
                    <a:pt x="1519" y="1614"/>
                    <a:pt x="1519" y="1614"/>
                  </a:cubicBezTo>
                  <a:cubicBezTo>
                    <a:pt x="1518" y="1610"/>
                    <a:pt x="1518" y="1607"/>
                    <a:pt x="1519" y="1604"/>
                  </a:cubicBezTo>
                  <a:cubicBezTo>
                    <a:pt x="1520" y="1601"/>
                    <a:pt x="1521" y="1600"/>
                    <a:pt x="1523" y="1598"/>
                  </a:cubicBezTo>
                  <a:cubicBezTo>
                    <a:pt x="1523" y="1598"/>
                    <a:pt x="1523" y="1598"/>
                    <a:pt x="1524" y="1597"/>
                  </a:cubicBezTo>
                  <a:cubicBezTo>
                    <a:pt x="1525" y="1596"/>
                    <a:pt x="1525" y="1596"/>
                    <a:pt x="1525" y="1596"/>
                  </a:cubicBezTo>
                  <a:cubicBezTo>
                    <a:pt x="1528" y="1594"/>
                    <a:pt x="1533" y="1592"/>
                    <a:pt x="1537" y="1591"/>
                  </a:cubicBezTo>
                  <a:cubicBezTo>
                    <a:pt x="1541" y="1590"/>
                    <a:pt x="1545" y="1590"/>
                    <a:pt x="1549" y="1589"/>
                  </a:cubicBezTo>
                  <a:cubicBezTo>
                    <a:pt x="1566" y="1588"/>
                    <a:pt x="1583" y="1589"/>
                    <a:pt x="1591" y="1589"/>
                  </a:cubicBezTo>
                  <a:cubicBezTo>
                    <a:pt x="1620" y="1589"/>
                    <a:pt x="1671" y="1583"/>
                    <a:pt x="1688" y="1613"/>
                  </a:cubicBezTo>
                  <a:cubicBezTo>
                    <a:pt x="1688" y="1614"/>
                    <a:pt x="1688" y="1614"/>
                    <a:pt x="1688" y="1614"/>
                  </a:cubicBezTo>
                  <a:cubicBezTo>
                    <a:pt x="1694" y="1626"/>
                    <a:pt x="1700" y="1639"/>
                    <a:pt x="1706" y="1651"/>
                  </a:cubicBezTo>
                  <a:cubicBezTo>
                    <a:pt x="1708" y="1655"/>
                    <a:pt x="1711" y="1659"/>
                    <a:pt x="1712" y="1664"/>
                  </a:cubicBezTo>
                  <a:cubicBezTo>
                    <a:pt x="1712" y="1665"/>
                    <a:pt x="1712" y="1667"/>
                    <a:pt x="1712" y="1667"/>
                  </a:cubicBezTo>
                  <a:cubicBezTo>
                    <a:pt x="1712" y="1669"/>
                    <a:pt x="1712" y="1670"/>
                    <a:pt x="1712" y="1671"/>
                  </a:cubicBezTo>
                  <a:cubicBezTo>
                    <a:pt x="1712" y="1672"/>
                    <a:pt x="1712" y="1672"/>
                    <a:pt x="1712" y="1672"/>
                  </a:cubicBezTo>
                  <a:cubicBezTo>
                    <a:pt x="1712" y="1673"/>
                    <a:pt x="1711" y="1674"/>
                    <a:pt x="1710" y="1675"/>
                  </a:cubicBezTo>
                  <a:cubicBezTo>
                    <a:pt x="1710" y="1676"/>
                    <a:pt x="1710" y="1676"/>
                    <a:pt x="1710" y="1676"/>
                  </a:cubicBezTo>
                  <a:cubicBezTo>
                    <a:pt x="1709" y="1677"/>
                    <a:pt x="1708" y="1678"/>
                    <a:pt x="1707" y="1679"/>
                  </a:cubicBezTo>
                  <a:cubicBezTo>
                    <a:pt x="1706" y="1680"/>
                    <a:pt x="1706" y="1680"/>
                    <a:pt x="1706" y="1680"/>
                  </a:cubicBezTo>
                  <a:cubicBezTo>
                    <a:pt x="1705" y="1681"/>
                    <a:pt x="1704" y="1681"/>
                    <a:pt x="1704" y="1681"/>
                  </a:cubicBezTo>
                  <a:cubicBezTo>
                    <a:pt x="1701" y="1683"/>
                    <a:pt x="1699" y="1684"/>
                    <a:pt x="1695" y="1685"/>
                  </a:cubicBezTo>
                  <a:cubicBezTo>
                    <a:pt x="1695" y="1685"/>
                    <a:pt x="1694" y="1686"/>
                    <a:pt x="1693" y="1686"/>
                  </a:cubicBezTo>
                  <a:cubicBezTo>
                    <a:pt x="1691" y="1686"/>
                    <a:pt x="1690" y="1686"/>
                    <a:pt x="1689" y="1687"/>
                  </a:cubicBezTo>
                  <a:cubicBezTo>
                    <a:pt x="1688" y="1687"/>
                    <a:pt x="1688" y="1687"/>
                    <a:pt x="1687" y="1687"/>
                  </a:cubicBezTo>
                  <a:cubicBezTo>
                    <a:pt x="1686" y="1687"/>
                    <a:pt x="1686" y="1687"/>
                    <a:pt x="1686" y="1687"/>
                  </a:cubicBezTo>
                  <a:cubicBezTo>
                    <a:pt x="1656" y="1690"/>
                    <a:pt x="1624" y="1687"/>
                    <a:pt x="1593" y="1688"/>
                  </a:cubicBezTo>
                  <a:cubicBezTo>
                    <a:pt x="1589" y="1688"/>
                    <a:pt x="1586" y="1687"/>
                    <a:pt x="1583" y="1687"/>
                  </a:cubicBezTo>
                  <a:cubicBezTo>
                    <a:pt x="1572" y="1686"/>
                    <a:pt x="1560" y="1682"/>
                    <a:pt x="1551" y="1676"/>
                  </a:cubicBezTo>
                  <a:cubicBezTo>
                    <a:pt x="1548" y="1675"/>
                    <a:pt x="1546" y="1673"/>
                    <a:pt x="1544" y="1672"/>
                  </a:cubicBezTo>
                  <a:close/>
                  <a:moveTo>
                    <a:pt x="1795" y="1838"/>
                  </a:moveTo>
                  <a:cubicBezTo>
                    <a:pt x="1795" y="1839"/>
                    <a:pt x="1794" y="1839"/>
                    <a:pt x="1794" y="1840"/>
                  </a:cubicBezTo>
                  <a:cubicBezTo>
                    <a:pt x="1794" y="1841"/>
                    <a:pt x="1794" y="1841"/>
                    <a:pt x="1794" y="1842"/>
                  </a:cubicBezTo>
                  <a:cubicBezTo>
                    <a:pt x="1793" y="1843"/>
                    <a:pt x="1793" y="1844"/>
                    <a:pt x="1792" y="1845"/>
                  </a:cubicBezTo>
                  <a:cubicBezTo>
                    <a:pt x="1792" y="1845"/>
                    <a:pt x="1792" y="1845"/>
                    <a:pt x="1792" y="1846"/>
                  </a:cubicBezTo>
                  <a:cubicBezTo>
                    <a:pt x="1791" y="1846"/>
                    <a:pt x="1791" y="1847"/>
                    <a:pt x="1790" y="1847"/>
                  </a:cubicBezTo>
                  <a:cubicBezTo>
                    <a:pt x="1790" y="1847"/>
                    <a:pt x="1790" y="1848"/>
                    <a:pt x="1789" y="1848"/>
                  </a:cubicBezTo>
                  <a:cubicBezTo>
                    <a:pt x="1789" y="1848"/>
                    <a:pt x="1789" y="1848"/>
                    <a:pt x="1789" y="1849"/>
                  </a:cubicBezTo>
                  <a:cubicBezTo>
                    <a:pt x="1783" y="1854"/>
                    <a:pt x="1776" y="1856"/>
                    <a:pt x="1768" y="1857"/>
                  </a:cubicBezTo>
                  <a:cubicBezTo>
                    <a:pt x="1767" y="1857"/>
                    <a:pt x="1767" y="1857"/>
                    <a:pt x="1767" y="1857"/>
                  </a:cubicBezTo>
                  <a:cubicBezTo>
                    <a:pt x="1764" y="1858"/>
                    <a:pt x="1761" y="1858"/>
                    <a:pt x="1758" y="1858"/>
                  </a:cubicBezTo>
                  <a:cubicBezTo>
                    <a:pt x="1755" y="1858"/>
                    <a:pt x="1755" y="1858"/>
                    <a:pt x="1755" y="1858"/>
                  </a:cubicBezTo>
                  <a:cubicBezTo>
                    <a:pt x="1752" y="1858"/>
                    <a:pt x="1749" y="1858"/>
                    <a:pt x="1747" y="1858"/>
                  </a:cubicBezTo>
                  <a:cubicBezTo>
                    <a:pt x="1662" y="1858"/>
                    <a:pt x="1662" y="1858"/>
                    <a:pt x="1662" y="1858"/>
                  </a:cubicBezTo>
                  <a:cubicBezTo>
                    <a:pt x="1659" y="1858"/>
                    <a:pt x="1656" y="1858"/>
                    <a:pt x="1653" y="1858"/>
                  </a:cubicBezTo>
                  <a:cubicBezTo>
                    <a:pt x="1651" y="1857"/>
                    <a:pt x="1650" y="1857"/>
                    <a:pt x="1649" y="1857"/>
                  </a:cubicBezTo>
                  <a:cubicBezTo>
                    <a:pt x="1632" y="1855"/>
                    <a:pt x="1611" y="1847"/>
                    <a:pt x="1602" y="1831"/>
                  </a:cubicBezTo>
                  <a:cubicBezTo>
                    <a:pt x="1600" y="1829"/>
                    <a:pt x="1599" y="1827"/>
                    <a:pt x="1598" y="1825"/>
                  </a:cubicBezTo>
                  <a:cubicBezTo>
                    <a:pt x="1598" y="1824"/>
                    <a:pt x="1598" y="1824"/>
                    <a:pt x="1598" y="1824"/>
                  </a:cubicBezTo>
                  <a:cubicBezTo>
                    <a:pt x="1594" y="1812"/>
                    <a:pt x="1588" y="1801"/>
                    <a:pt x="1584" y="1788"/>
                  </a:cubicBezTo>
                  <a:cubicBezTo>
                    <a:pt x="1582" y="1782"/>
                    <a:pt x="1578" y="1774"/>
                    <a:pt x="1576" y="1766"/>
                  </a:cubicBezTo>
                  <a:cubicBezTo>
                    <a:pt x="1576" y="1765"/>
                    <a:pt x="1576" y="1765"/>
                    <a:pt x="1576" y="1765"/>
                  </a:cubicBezTo>
                  <a:cubicBezTo>
                    <a:pt x="1576" y="1765"/>
                    <a:pt x="1575" y="1764"/>
                    <a:pt x="1575" y="1763"/>
                  </a:cubicBezTo>
                  <a:cubicBezTo>
                    <a:pt x="1575" y="1760"/>
                    <a:pt x="1575" y="1757"/>
                    <a:pt x="1575" y="1754"/>
                  </a:cubicBezTo>
                  <a:cubicBezTo>
                    <a:pt x="1576" y="1752"/>
                    <a:pt x="1577" y="1751"/>
                    <a:pt x="1578" y="1749"/>
                  </a:cubicBezTo>
                  <a:cubicBezTo>
                    <a:pt x="1583" y="1741"/>
                    <a:pt x="1593" y="1738"/>
                    <a:pt x="1603" y="1737"/>
                  </a:cubicBezTo>
                  <a:cubicBezTo>
                    <a:pt x="1603" y="1737"/>
                    <a:pt x="1603" y="1737"/>
                    <a:pt x="1604" y="1737"/>
                  </a:cubicBezTo>
                  <a:cubicBezTo>
                    <a:pt x="1606" y="1737"/>
                    <a:pt x="1608" y="1737"/>
                    <a:pt x="1611" y="1737"/>
                  </a:cubicBezTo>
                  <a:cubicBezTo>
                    <a:pt x="1612" y="1736"/>
                    <a:pt x="1612" y="1736"/>
                    <a:pt x="1612" y="1736"/>
                  </a:cubicBezTo>
                  <a:cubicBezTo>
                    <a:pt x="1618" y="1736"/>
                    <a:pt x="1618" y="1736"/>
                    <a:pt x="1618" y="1736"/>
                  </a:cubicBezTo>
                  <a:cubicBezTo>
                    <a:pt x="1619" y="1736"/>
                    <a:pt x="1620" y="1736"/>
                    <a:pt x="1623" y="1736"/>
                  </a:cubicBezTo>
                  <a:cubicBezTo>
                    <a:pt x="1648" y="1736"/>
                    <a:pt x="1674" y="1736"/>
                    <a:pt x="1701" y="1736"/>
                  </a:cubicBezTo>
                  <a:cubicBezTo>
                    <a:pt x="1704" y="1736"/>
                    <a:pt x="1707" y="1736"/>
                    <a:pt x="1710" y="1737"/>
                  </a:cubicBezTo>
                  <a:cubicBezTo>
                    <a:pt x="1711" y="1737"/>
                    <a:pt x="1711" y="1737"/>
                    <a:pt x="1711" y="1737"/>
                  </a:cubicBezTo>
                  <a:cubicBezTo>
                    <a:pt x="1729" y="1739"/>
                    <a:pt x="1749" y="1746"/>
                    <a:pt x="1759" y="1759"/>
                  </a:cubicBezTo>
                  <a:cubicBezTo>
                    <a:pt x="1761" y="1761"/>
                    <a:pt x="1762" y="1763"/>
                    <a:pt x="1763" y="1765"/>
                  </a:cubicBezTo>
                  <a:cubicBezTo>
                    <a:pt x="1766" y="1771"/>
                    <a:pt x="1766" y="1771"/>
                    <a:pt x="1766" y="1771"/>
                  </a:cubicBezTo>
                  <a:cubicBezTo>
                    <a:pt x="1771" y="1781"/>
                    <a:pt x="1777" y="1791"/>
                    <a:pt x="1782" y="1803"/>
                  </a:cubicBezTo>
                  <a:cubicBezTo>
                    <a:pt x="1785" y="1809"/>
                    <a:pt x="1791" y="1817"/>
                    <a:pt x="1793" y="1826"/>
                  </a:cubicBezTo>
                  <a:cubicBezTo>
                    <a:pt x="1795" y="1830"/>
                    <a:pt x="1796" y="1834"/>
                    <a:pt x="1795" y="1838"/>
                  </a:cubicBezTo>
                  <a:close/>
                  <a:moveTo>
                    <a:pt x="1809" y="1671"/>
                  </a:moveTo>
                  <a:cubicBezTo>
                    <a:pt x="1805" y="1667"/>
                    <a:pt x="1801" y="1663"/>
                    <a:pt x="1799" y="1660"/>
                  </a:cubicBezTo>
                  <a:cubicBezTo>
                    <a:pt x="1797" y="1657"/>
                    <a:pt x="1797" y="1657"/>
                    <a:pt x="1797" y="1657"/>
                  </a:cubicBezTo>
                  <a:cubicBezTo>
                    <a:pt x="1790" y="1644"/>
                    <a:pt x="1783" y="1631"/>
                    <a:pt x="1776" y="1618"/>
                  </a:cubicBezTo>
                  <a:cubicBezTo>
                    <a:pt x="1772" y="1613"/>
                    <a:pt x="1772" y="1613"/>
                    <a:pt x="1772" y="1613"/>
                  </a:cubicBezTo>
                  <a:cubicBezTo>
                    <a:pt x="1770" y="1610"/>
                    <a:pt x="1770" y="1607"/>
                    <a:pt x="1770" y="1604"/>
                  </a:cubicBezTo>
                  <a:cubicBezTo>
                    <a:pt x="1771" y="1600"/>
                    <a:pt x="1772" y="1598"/>
                    <a:pt x="1776" y="1595"/>
                  </a:cubicBezTo>
                  <a:cubicBezTo>
                    <a:pt x="1779" y="1593"/>
                    <a:pt x="1782" y="1592"/>
                    <a:pt x="1786" y="1590"/>
                  </a:cubicBezTo>
                  <a:cubicBezTo>
                    <a:pt x="1791" y="1589"/>
                    <a:pt x="1796" y="1589"/>
                    <a:pt x="1802" y="1589"/>
                  </a:cubicBezTo>
                  <a:cubicBezTo>
                    <a:pt x="1803" y="1589"/>
                    <a:pt x="1803" y="1589"/>
                    <a:pt x="1803" y="1589"/>
                  </a:cubicBezTo>
                  <a:cubicBezTo>
                    <a:pt x="1816" y="1588"/>
                    <a:pt x="1830" y="1588"/>
                    <a:pt x="1838" y="1588"/>
                  </a:cubicBezTo>
                  <a:cubicBezTo>
                    <a:pt x="1870" y="1588"/>
                    <a:pt x="1920" y="1582"/>
                    <a:pt x="1941" y="1613"/>
                  </a:cubicBezTo>
                  <a:cubicBezTo>
                    <a:pt x="1948" y="1622"/>
                    <a:pt x="1954" y="1632"/>
                    <a:pt x="1962" y="1643"/>
                  </a:cubicBezTo>
                  <a:cubicBezTo>
                    <a:pt x="1965" y="1648"/>
                    <a:pt x="1971" y="1655"/>
                    <a:pt x="1974" y="1661"/>
                  </a:cubicBezTo>
                  <a:cubicBezTo>
                    <a:pt x="1976" y="1664"/>
                    <a:pt x="1977" y="1667"/>
                    <a:pt x="1977" y="1671"/>
                  </a:cubicBezTo>
                  <a:cubicBezTo>
                    <a:pt x="1977" y="1672"/>
                    <a:pt x="1976" y="1674"/>
                    <a:pt x="1975" y="1676"/>
                  </a:cubicBezTo>
                  <a:cubicBezTo>
                    <a:pt x="1975" y="1677"/>
                    <a:pt x="1974" y="1678"/>
                    <a:pt x="1973" y="1679"/>
                  </a:cubicBezTo>
                  <a:cubicBezTo>
                    <a:pt x="1972" y="1680"/>
                    <a:pt x="1972" y="1680"/>
                    <a:pt x="1971" y="1681"/>
                  </a:cubicBezTo>
                  <a:cubicBezTo>
                    <a:pt x="1970" y="1681"/>
                    <a:pt x="1970" y="1681"/>
                    <a:pt x="1970" y="1681"/>
                  </a:cubicBezTo>
                  <a:cubicBezTo>
                    <a:pt x="1969" y="1682"/>
                    <a:pt x="1968" y="1682"/>
                    <a:pt x="1967" y="1683"/>
                  </a:cubicBezTo>
                  <a:cubicBezTo>
                    <a:pt x="1966" y="1683"/>
                    <a:pt x="1964" y="1684"/>
                    <a:pt x="1963" y="1684"/>
                  </a:cubicBezTo>
                  <a:cubicBezTo>
                    <a:pt x="1963" y="1685"/>
                    <a:pt x="1963" y="1685"/>
                    <a:pt x="1963" y="1685"/>
                  </a:cubicBezTo>
                  <a:cubicBezTo>
                    <a:pt x="1962" y="1685"/>
                    <a:pt x="1962" y="1685"/>
                    <a:pt x="1962" y="1685"/>
                  </a:cubicBezTo>
                  <a:cubicBezTo>
                    <a:pt x="1947" y="1689"/>
                    <a:pt x="1925" y="1687"/>
                    <a:pt x="1911" y="1687"/>
                  </a:cubicBezTo>
                  <a:cubicBezTo>
                    <a:pt x="1894" y="1687"/>
                    <a:pt x="1877" y="1687"/>
                    <a:pt x="1860" y="1687"/>
                  </a:cubicBezTo>
                  <a:cubicBezTo>
                    <a:pt x="1845" y="1687"/>
                    <a:pt x="1827" y="1683"/>
                    <a:pt x="1814" y="1675"/>
                  </a:cubicBezTo>
                  <a:cubicBezTo>
                    <a:pt x="1812" y="1673"/>
                    <a:pt x="1811" y="1672"/>
                    <a:pt x="1809" y="1671"/>
                  </a:cubicBezTo>
                  <a:close/>
                  <a:moveTo>
                    <a:pt x="2088" y="1847"/>
                  </a:moveTo>
                  <a:cubicBezTo>
                    <a:pt x="2088" y="1847"/>
                    <a:pt x="2088" y="1847"/>
                    <a:pt x="2087" y="1847"/>
                  </a:cubicBezTo>
                  <a:cubicBezTo>
                    <a:pt x="2085" y="1850"/>
                    <a:pt x="2081" y="1853"/>
                    <a:pt x="2075" y="1854"/>
                  </a:cubicBezTo>
                  <a:cubicBezTo>
                    <a:pt x="2071" y="1856"/>
                    <a:pt x="2065" y="1857"/>
                    <a:pt x="2058" y="1857"/>
                  </a:cubicBezTo>
                  <a:cubicBezTo>
                    <a:pt x="2051" y="1857"/>
                    <a:pt x="2051" y="1857"/>
                    <a:pt x="2051" y="1857"/>
                  </a:cubicBezTo>
                  <a:cubicBezTo>
                    <a:pt x="2022" y="1857"/>
                    <a:pt x="1992" y="1857"/>
                    <a:pt x="1962" y="1857"/>
                  </a:cubicBezTo>
                  <a:cubicBezTo>
                    <a:pt x="1959" y="1857"/>
                    <a:pt x="1954" y="1857"/>
                    <a:pt x="1951" y="1857"/>
                  </a:cubicBezTo>
                  <a:cubicBezTo>
                    <a:pt x="1931" y="1855"/>
                    <a:pt x="1909" y="1846"/>
                    <a:pt x="1896" y="1830"/>
                  </a:cubicBezTo>
                  <a:cubicBezTo>
                    <a:pt x="1894" y="1828"/>
                    <a:pt x="1892" y="1826"/>
                    <a:pt x="1891" y="1824"/>
                  </a:cubicBezTo>
                  <a:cubicBezTo>
                    <a:pt x="1885" y="1813"/>
                    <a:pt x="1878" y="1802"/>
                    <a:pt x="1872" y="1790"/>
                  </a:cubicBezTo>
                  <a:cubicBezTo>
                    <a:pt x="1868" y="1782"/>
                    <a:pt x="1858" y="1770"/>
                    <a:pt x="1856" y="1759"/>
                  </a:cubicBezTo>
                  <a:cubicBezTo>
                    <a:pt x="1855" y="1758"/>
                    <a:pt x="1855" y="1757"/>
                    <a:pt x="1855" y="1756"/>
                  </a:cubicBezTo>
                  <a:cubicBezTo>
                    <a:pt x="1854" y="1746"/>
                    <a:pt x="1862" y="1741"/>
                    <a:pt x="1872" y="1738"/>
                  </a:cubicBezTo>
                  <a:cubicBezTo>
                    <a:pt x="1873" y="1738"/>
                    <a:pt x="1873" y="1738"/>
                    <a:pt x="1873" y="1738"/>
                  </a:cubicBezTo>
                  <a:cubicBezTo>
                    <a:pt x="1874" y="1738"/>
                    <a:pt x="1874" y="1738"/>
                    <a:pt x="1875" y="1737"/>
                  </a:cubicBezTo>
                  <a:cubicBezTo>
                    <a:pt x="1879" y="1736"/>
                    <a:pt x="1884" y="1736"/>
                    <a:pt x="1889" y="1736"/>
                  </a:cubicBezTo>
                  <a:cubicBezTo>
                    <a:pt x="1948" y="1736"/>
                    <a:pt x="1948" y="1736"/>
                    <a:pt x="1948" y="1736"/>
                  </a:cubicBezTo>
                  <a:cubicBezTo>
                    <a:pt x="1958" y="1736"/>
                    <a:pt x="1968" y="1736"/>
                    <a:pt x="1977" y="1736"/>
                  </a:cubicBezTo>
                  <a:cubicBezTo>
                    <a:pt x="1978" y="1736"/>
                    <a:pt x="1978" y="1736"/>
                    <a:pt x="1979" y="1736"/>
                  </a:cubicBezTo>
                  <a:cubicBezTo>
                    <a:pt x="1981" y="1736"/>
                    <a:pt x="1984" y="1736"/>
                    <a:pt x="1986" y="1736"/>
                  </a:cubicBezTo>
                  <a:cubicBezTo>
                    <a:pt x="1988" y="1736"/>
                    <a:pt x="1988" y="1736"/>
                    <a:pt x="1989" y="1736"/>
                  </a:cubicBezTo>
                  <a:cubicBezTo>
                    <a:pt x="2007" y="1738"/>
                    <a:pt x="2027" y="1745"/>
                    <a:pt x="2039" y="1758"/>
                  </a:cubicBezTo>
                  <a:cubicBezTo>
                    <a:pt x="2040" y="1758"/>
                    <a:pt x="2041" y="1759"/>
                    <a:pt x="2042" y="1760"/>
                  </a:cubicBezTo>
                  <a:cubicBezTo>
                    <a:pt x="2042" y="1761"/>
                    <a:pt x="2043" y="1761"/>
                    <a:pt x="2043" y="1762"/>
                  </a:cubicBezTo>
                  <a:cubicBezTo>
                    <a:pt x="2044" y="1763"/>
                    <a:pt x="2044" y="1763"/>
                    <a:pt x="2045" y="1764"/>
                  </a:cubicBezTo>
                  <a:cubicBezTo>
                    <a:pt x="2048" y="1766"/>
                    <a:pt x="2048" y="1766"/>
                    <a:pt x="2048" y="1766"/>
                  </a:cubicBezTo>
                  <a:cubicBezTo>
                    <a:pt x="2053" y="1775"/>
                    <a:pt x="2058" y="1783"/>
                    <a:pt x="2064" y="1791"/>
                  </a:cubicBezTo>
                  <a:cubicBezTo>
                    <a:pt x="2071" y="1803"/>
                    <a:pt x="2082" y="1814"/>
                    <a:pt x="2088" y="1827"/>
                  </a:cubicBezTo>
                  <a:cubicBezTo>
                    <a:pt x="2089" y="1828"/>
                    <a:pt x="2089" y="1828"/>
                    <a:pt x="2089" y="1829"/>
                  </a:cubicBezTo>
                  <a:cubicBezTo>
                    <a:pt x="2090" y="1830"/>
                    <a:pt x="2090" y="1830"/>
                    <a:pt x="2090" y="1830"/>
                  </a:cubicBezTo>
                  <a:cubicBezTo>
                    <a:pt x="2092" y="1838"/>
                    <a:pt x="2091" y="1843"/>
                    <a:pt x="2088" y="1847"/>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Freeform 18"/>
          <p:cNvSpPr>
            <a:spLocks noEditPoints="1"/>
          </p:cNvSpPr>
          <p:nvPr/>
        </p:nvSpPr>
        <p:spPr bwMode="auto">
          <a:xfrm>
            <a:off x="5844952" y="4161422"/>
            <a:ext cx="719134" cy="746318"/>
          </a:xfrm>
          <a:custGeom>
            <a:avLst/>
            <a:gdLst>
              <a:gd name="T0" fmla="*/ 780 w 862"/>
              <a:gd name="T1" fmla="*/ 743 h 895"/>
              <a:gd name="T2" fmla="*/ 787 w 862"/>
              <a:gd name="T3" fmla="*/ 750 h 895"/>
              <a:gd name="T4" fmla="*/ 780 w 862"/>
              <a:gd name="T5" fmla="*/ 757 h 895"/>
              <a:gd name="T6" fmla="*/ 479 w 862"/>
              <a:gd name="T7" fmla="*/ 895 h 895"/>
              <a:gd name="T8" fmla="*/ 451 w 862"/>
              <a:gd name="T9" fmla="*/ 895 h 895"/>
              <a:gd name="T10" fmla="*/ 164 w 862"/>
              <a:gd name="T11" fmla="*/ 785 h 895"/>
              <a:gd name="T12" fmla="*/ 137 w 862"/>
              <a:gd name="T13" fmla="*/ 757 h 895"/>
              <a:gd name="T14" fmla="*/ 27 w 862"/>
              <a:gd name="T15" fmla="*/ 853 h 895"/>
              <a:gd name="T16" fmla="*/ 0 w 862"/>
              <a:gd name="T17" fmla="*/ 509 h 895"/>
              <a:gd name="T18" fmla="*/ 342 w 862"/>
              <a:gd name="T19" fmla="*/ 578 h 895"/>
              <a:gd name="T20" fmla="*/ 232 w 862"/>
              <a:gd name="T21" fmla="*/ 661 h 895"/>
              <a:gd name="T22" fmla="*/ 273 w 862"/>
              <a:gd name="T23" fmla="*/ 688 h 895"/>
              <a:gd name="T24" fmla="*/ 451 w 862"/>
              <a:gd name="T25" fmla="*/ 757 h 895"/>
              <a:gd name="T26" fmla="*/ 465 w 862"/>
              <a:gd name="T27" fmla="*/ 757 h 895"/>
              <a:gd name="T28" fmla="*/ 670 w 862"/>
              <a:gd name="T29" fmla="*/ 661 h 895"/>
              <a:gd name="T30" fmla="*/ 676 w 862"/>
              <a:gd name="T31" fmla="*/ 654 h 895"/>
              <a:gd name="T32" fmla="*/ 684 w 862"/>
              <a:gd name="T33" fmla="*/ 661 h 895"/>
              <a:gd name="T34" fmla="*/ 780 w 862"/>
              <a:gd name="T35" fmla="*/ 743 h 895"/>
              <a:gd name="T36" fmla="*/ 780 w 862"/>
              <a:gd name="T37" fmla="*/ 743 h 895"/>
              <a:gd name="T38" fmla="*/ 862 w 862"/>
              <a:gd name="T39" fmla="*/ 399 h 895"/>
              <a:gd name="T40" fmla="*/ 834 w 862"/>
              <a:gd name="T41" fmla="*/ 55 h 895"/>
              <a:gd name="T42" fmla="*/ 730 w 862"/>
              <a:gd name="T43" fmla="*/ 146 h 895"/>
              <a:gd name="T44" fmla="*/ 725 w 862"/>
              <a:gd name="T45" fmla="*/ 138 h 895"/>
              <a:gd name="T46" fmla="*/ 697 w 862"/>
              <a:gd name="T47" fmla="*/ 110 h 895"/>
              <a:gd name="T48" fmla="*/ 397 w 862"/>
              <a:gd name="T49" fmla="*/ 0 h 895"/>
              <a:gd name="T50" fmla="*/ 383 w 862"/>
              <a:gd name="T51" fmla="*/ 0 h 895"/>
              <a:gd name="T52" fmla="*/ 82 w 862"/>
              <a:gd name="T53" fmla="*/ 138 h 895"/>
              <a:gd name="T54" fmla="*/ 76 w 862"/>
              <a:gd name="T55" fmla="*/ 144 h 895"/>
              <a:gd name="T56" fmla="*/ 178 w 862"/>
              <a:gd name="T57" fmla="*/ 234 h 895"/>
              <a:gd name="T58" fmla="*/ 178 w 862"/>
              <a:gd name="T59" fmla="*/ 234 h 895"/>
              <a:gd name="T60" fmla="*/ 383 w 862"/>
              <a:gd name="T61" fmla="*/ 138 h 895"/>
              <a:gd name="T62" fmla="*/ 397 w 862"/>
              <a:gd name="T63" fmla="*/ 138 h 895"/>
              <a:gd name="T64" fmla="*/ 588 w 862"/>
              <a:gd name="T65" fmla="*/ 193 h 895"/>
              <a:gd name="T66" fmla="*/ 629 w 862"/>
              <a:gd name="T67" fmla="*/ 234 h 895"/>
              <a:gd name="T68" fmla="*/ 520 w 862"/>
              <a:gd name="T69" fmla="*/ 330 h 895"/>
              <a:gd name="T70" fmla="*/ 862 w 862"/>
              <a:gd name="T71" fmla="*/ 399 h 895"/>
              <a:gd name="T72" fmla="*/ 862 w 862"/>
              <a:gd name="T73" fmla="*/ 399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895">
                <a:moveTo>
                  <a:pt x="780" y="743"/>
                </a:moveTo>
                <a:cubicBezTo>
                  <a:pt x="787" y="750"/>
                  <a:pt x="787" y="750"/>
                  <a:pt x="787" y="750"/>
                </a:cubicBezTo>
                <a:cubicBezTo>
                  <a:pt x="780" y="757"/>
                  <a:pt x="780" y="757"/>
                  <a:pt x="780" y="757"/>
                </a:cubicBezTo>
                <a:cubicBezTo>
                  <a:pt x="697" y="840"/>
                  <a:pt x="588" y="881"/>
                  <a:pt x="479" y="895"/>
                </a:cubicBezTo>
                <a:cubicBezTo>
                  <a:pt x="465" y="895"/>
                  <a:pt x="465" y="895"/>
                  <a:pt x="451" y="895"/>
                </a:cubicBezTo>
                <a:cubicBezTo>
                  <a:pt x="356" y="895"/>
                  <a:pt x="246" y="853"/>
                  <a:pt x="164" y="785"/>
                </a:cubicBezTo>
                <a:cubicBezTo>
                  <a:pt x="137" y="757"/>
                  <a:pt x="137" y="757"/>
                  <a:pt x="137" y="757"/>
                </a:cubicBezTo>
                <a:cubicBezTo>
                  <a:pt x="27" y="853"/>
                  <a:pt x="27" y="853"/>
                  <a:pt x="27" y="853"/>
                </a:cubicBezTo>
                <a:cubicBezTo>
                  <a:pt x="0" y="509"/>
                  <a:pt x="0" y="509"/>
                  <a:pt x="0" y="509"/>
                </a:cubicBezTo>
                <a:cubicBezTo>
                  <a:pt x="342" y="578"/>
                  <a:pt x="342" y="578"/>
                  <a:pt x="342" y="578"/>
                </a:cubicBezTo>
                <a:cubicBezTo>
                  <a:pt x="232" y="661"/>
                  <a:pt x="232" y="661"/>
                  <a:pt x="232" y="661"/>
                </a:cubicBezTo>
                <a:cubicBezTo>
                  <a:pt x="273" y="688"/>
                  <a:pt x="273" y="688"/>
                  <a:pt x="273" y="688"/>
                </a:cubicBezTo>
                <a:cubicBezTo>
                  <a:pt x="328" y="729"/>
                  <a:pt x="397" y="757"/>
                  <a:pt x="451" y="757"/>
                </a:cubicBezTo>
                <a:cubicBezTo>
                  <a:pt x="465" y="757"/>
                  <a:pt x="465" y="757"/>
                  <a:pt x="465" y="757"/>
                </a:cubicBezTo>
                <a:cubicBezTo>
                  <a:pt x="547" y="743"/>
                  <a:pt x="615" y="716"/>
                  <a:pt x="670" y="661"/>
                </a:cubicBezTo>
                <a:cubicBezTo>
                  <a:pt x="676" y="654"/>
                  <a:pt x="676" y="654"/>
                  <a:pt x="676" y="654"/>
                </a:cubicBezTo>
                <a:cubicBezTo>
                  <a:pt x="684" y="661"/>
                  <a:pt x="684" y="661"/>
                  <a:pt x="684" y="661"/>
                </a:cubicBezTo>
                <a:cubicBezTo>
                  <a:pt x="780" y="743"/>
                  <a:pt x="780" y="743"/>
                  <a:pt x="780" y="743"/>
                </a:cubicBezTo>
                <a:cubicBezTo>
                  <a:pt x="780" y="743"/>
                  <a:pt x="780" y="743"/>
                  <a:pt x="780" y="743"/>
                </a:cubicBezTo>
                <a:close/>
                <a:moveTo>
                  <a:pt x="862" y="399"/>
                </a:moveTo>
                <a:cubicBezTo>
                  <a:pt x="834" y="55"/>
                  <a:pt x="834" y="55"/>
                  <a:pt x="834" y="55"/>
                </a:cubicBezTo>
                <a:cubicBezTo>
                  <a:pt x="730" y="146"/>
                  <a:pt x="730" y="146"/>
                  <a:pt x="730" y="146"/>
                </a:cubicBezTo>
                <a:cubicBezTo>
                  <a:pt x="725" y="138"/>
                  <a:pt x="725" y="138"/>
                  <a:pt x="725" y="138"/>
                </a:cubicBezTo>
                <a:cubicBezTo>
                  <a:pt x="697" y="110"/>
                  <a:pt x="697" y="110"/>
                  <a:pt x="697" y="110"/>
                </a:cubicBezTo>
                <a:cubicBezTo>
                  <a:pt x="615" y="41"/>
                  <a:pt x="506" y="0"/>
                  <a:pt x="397" y="0"/>
                </a:cubicBezTo>
                <a:cubicBezTo>
                  <a:pt x="383" y="0"/>
                  <a:pt x="383" y="0"/>
                  <a:pt x="383" y="0"/>
                </a:cubicBezTo>
                <a:cubicBezTo>
                  <a:pt x="273" y="0"/>
                  <a:pt x="166" y="57"/>
                  <a:pt x="82" y="138"/>
                </a:cubicBezTo>
                <a:cubicBezTo>
                  <a:pt x="77" y="142"/>
                  <a:pt x="76" y="144"/>
                  <a:pt x="76" y="144"/>
                </a:cubicBezTo>
                <a:cubicBezTo>
                  <a:pt x="186" y="241"/>
                  <a:pt x="178" y="234"/>
                  <a:pt x="178" y="234"/>
                </a:cubicBezTo>
                <a:cubicBezTo>
                  <a:pt x="178" y="234"/>
                  <a:pt x="178" y="234"/>
                  <a:pt x="178" y="234"/>
                </a:cubicBezTo>
                <a:cubicBezTo>
                  <a:pt x="232" y="179"/>
                  <a:pt x="315" y="138"/>
                  <a:pt x="383" y="138"/>
                </a:cubicBezTo>
                <a:cubicBezTo>
                  <a:pt x="397" y="138"/>
                  <a:pt x="397" y="138"/>
                  <a:pt x="397" y="138"/>
                </a:cubicBezTo>
                <a:cubicBezTo>
                  <a:pt x="465" y="138"/>
                  <a:pt x="533" y="165"/>
                  <a:pt x="588" y="193"/>
                </a:cubicBezTo>
                <a:cubicBezTo>
                  <a:pt x="629" y="234"/>
                  <a:pt x="629" y="234"/>
                  <a:pt x="629" y="234"/>
                </a:cubicBezTo>
                <a:cubicBezTo>
                  <a:pt x="520" y="330"/>
                  <a:pt x="520" y="330"/>
                  <a:pt x="520" y="330"/>
                </a:cubicBezTo>
                <a:cubicBezTo>
                  <a:pt x="862" y="399"/>
                  <a:pt x="862" y="399"/>
                  <a:pt x="862" y="399"/>
                </a:cubicBezTo>
                <a:cubicBezTo>
                  <a:pt x="862" y="399"/>
                  <a:pt x="862" y="399"/>
                  <a:pt x="862" y="399"/>
                </a:cubicBezTo>
                <a:close/>
              </a:path>
            </a:pathLst>
          </a:custGeom>
          <a:solidFill>
            <a:schemeClr val="accent6">
              <a:lumMod val="20000"/>
              <a:lumOff val="8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Tree>
    <p:extLst>
      <p:ext uri="{BB962C8B-B14F-4D97-AF65-F5344CB8AC3E}">
        <p14:creationId xmlns:p14="http://schemas.microsoft.com/office/powerpoint/2010/main" val="861651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3.75E-6 -3.7037E-7 L 0.08125 -0.00069 " pathEditMode="relative" rAng="0" ptsTypes="AA">
                                      <p:cBhvr>
                                        <p:cTn id="10" dur="2000" fill="hold"/>
                                        <p:tgtEl>
                                          <p:spTgt spid="83"/>
                                        </p:tgtEl>
                                        <p:attrNameLst>
                                          <p:attrName>ppt_x</p:attrName>
                                          <p:attrName>ppt_y</p:attrName>
                                        </p:attrNameLst>
                                      </p:cBhvr>
                                      <p:rCtr x="4062" y="-4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08125 -0.00069 L -0.08411 -0.01204 " pathEditMode="relative" rAng="0" ptsTypes="AA">
                                      <p:cBhvr>
                                        <p:cTn id="14" dur="2000" fill="hold"/>
                                        <p:tgtEl>
                                          <p:spTgt spid="83"/>
                                        </p:tgtEl>
                                        <p:attrNameLst>
                                          <p:attrName>ppt_x</p:attrName>
                                          <p:attrName>ppt_y</p:attrName>
                                        </p:attrNameLst>
                                      </p:cBhvr>
                                      <p:rCtr x="-8268" y="-579"/>
                                    </p:animMotion>
                                  </p:childTnLst>
                                </p:cTn>
                              </p:par>
                            </p:childTnLst>
                          </p:cTn>
                        </p:par>
                        <p:par>
                          <p:cTn id="15" fill="hold">
                            <p:stCondLst>
                              <p:cond delay="2000"/>
                            </p:stCondLst>
                            <p:childTnLst>
                              <p:par>
                                <p:cTn id="16" presetID="10" presetClass="exit" presetSubtype="0" fill="hold" nodeType="afterEffect">
                                  <p:stCondLst>
                                    <p:cond delay="0"/>
                                  </p:stCondLst>
                                  <p:childTnLst>
                                    <p:animEffect transition="out" filter="fade">
                                      <p:cBhvr>
                                        <p:cTn id="17" dur="500"/>
                                        <p:tgtEl>
                                          <p:spTgt spid="83"/>
                                        </p:tgtEl>
                                      </p:cBhvr>
                                    </p:animEffect>
                                    <p:set>
                                      <p:cBhvr>
                                        <p:cTn id="18" dur="1" fill="hold">
                                          <p:stCondLst>
                                            <p:cond delay="499"/>
                                          </p:stCondLst>
                                        </p:cTn>
                                        <p:tgtEl>
                                          <p:spTgt spid="8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500"/>
                                        <p:tgtEl>
                                          <p:spTgt spid="9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500"/>
                                        <p:tgtEl>
                                          <p:spTgt spid="92"/>
                                        </p:tgtEl>
                                      </p:cBhvr>
                                    </p:animEffect>
                                  </p:childTnLst>
                                </p:cTn>
                              </p:par>
                            </p:childTnLst>
                          </p:cTn>
                        </p:par>
                        <p:par>
                          <p:cTn id="32" fill="hold">
                            <p:stCondLst>
                              <p:cond delay="500"/>
                            </p:stCondLst>
                            <p:childTnLst>
                              <p:par>
                                <p:cTn id="33" presetID="37" presetClass="path" presetSubtype="0" accel="50000" decel="50000" fill="hold" nodeType="afterEffect">
                                  <p:stCondLst>
                                    <p:cond delay="0"/>
                                  </p:stCondLst>
                                  <p:childTnLst>
                                    <p:animMotion origin="layout" path="M -1.04975E-6 -0.00232 L -0.08635 0.04213 C -0.10458 0.05208 -0.13167 0.05787 -0.16007 0.05787 C -0.19237 0.05787 -0.21802 0.05208 -0.23626 0.04213 L -0.32248 -0.00232 " pathEditMode="relative" rAng="0" ptsTypes="FffFF">
                                      <p:cBhvr>
                                        <p:cTn id="34" dur="2000" fill="hold"/>
                                        <p:tgtEl>
                                          <p:spTgt spid="92"/>
                                        </p:tgtEl>
                                        <p:attrNameLst>
                                          <p:attrName>ppt_x</p:attrName>
                                          <p:attrName>ppt_y</p:attrName>
                                        </p:attrNameLst>
                                      </p:cBhvr>
                                      <p:rCtr x="-16124" y="3009"/>
                                    </p:animMotion>
                                  </p:childTnLst>
                                </p:cTn>
                              </p:par>
                            </p:childTnLst>
                          </p:cTn>
                        </p:par>
                        <p:par>
                          <p:cTn id="35" fill="hold">
                            <p:stCondLst>
                              <p:cond delay="2500"/>
                            </p:stCondLst>
                            <p:childTnLst>
                              <p:par>
                                <p:cTn id="36" presetID="53" presetClass="exit" presetSubtype="32" fill="hold" nodeType="afterEffect">
                                  <p:stCondLst>
                                    <p:cond delay="0"/>
                                  </p:stCondLst>
                                  <p:childTnLst>
                                    <p:anim calcmode="lin" valueType="num">
                                      <p:cBhvr>
                                        <p:cTn id="37" dur="500"/>
                                        <p:tgtEl>
                                          <p:spTgt spid="92"/>
                                        </p:tgtEl>
                                        <p:attrNameLst>
                                          <p:attrName>ppt_w</p:attrName>
                                        </p:attrNameLst>
                                      </p:cBhvr>
                                      <p:tavLst>
                                        <p:tav tm="0">
                                          <p:val>
                                            <p:strVal val="ppt_w"/>
                                          </p:val>
                                        </p:tav>
                                        <p:tav tm="100000">
                                          <p:val>
                                            <p:fltVal val="0"/>
                                          </p:val>
                                        </p:tav>
                                      </p:tavLst>
                                    </p:anim>
                                    <p:anim calcmode="lin" valueType="num">
                                      <p:cBhvr>
                                        <p:cTn id="38" dur="500"/>
                                        <p:tgtEl>
                                          <p:spTgt spid="92"/>
                                        </p:tgtEl>
                                        <p:attrNameLst>
                                          <p:attrName>ppt_h</p:attrName>
                                        </p:attrNameLst>
                                      </p:cBhvr>
                                      <p:tavLst>
                                        <p:tav tm="0">
                                          <p:val>
                                            <p:strVal val="ppt_h"/>
                                          </p:val>
                                        </p:tav>
                                        <p:tav tm="100000">
                                          <p:val>
                                            <p:fltVal val="0"/>
                                          </p:val>
                                        </p:tav>
                                      </p:tavLst>
                                    </p:anim>
                                    <p:animEffect transition="out" filter="fade">
                                      <p:cBhvr>
                                        <p:cTn id="39" dur="500"/>
                                        <p:tgtEl>
                                          <p:spTgt spid="92"/>
                                        </p:tgtEl>
                                      </p:cBhvr>
                                    </p:animEffect>
                                    <p:set>
                                      <p:cBhvr>
                                        <p:cTn id="40" dur="1" fill="hold">
                                          <p:stCondLst>
                                            <p:cond delay="499"/>
                                          </p:stCondLst>
                                        </p:cTn>
                                        <p:tgtEl>
                                          <p:spTgt spid="9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100" fill="hold">
                                          <p:stCondLst>
                                            <p:cond delay="0"/>
                                          </p:stCondLst>
                                        </p:cTn>
                                        <p:tgtEl>
                                          <p:spTgt spid="109"/>
                                        </p:tgtEl>
                                        <p:attrNameLst>
                                          <p:attrName>r</p:attrName>
                                        </p:attrNameLst>
                                      </p:cBhvr>
                                    </p:animRot>
                                    <p:animRot by="-240000">
                                      <p:cBhvr>
                                        <p:cTn id="45" dur="200" fill="hold">
                                          <p:stCondLst>
                                            <p:cond delay="200"/>
                                          </p:stCondLst>
                                        </p:cTn>
                                        <p:tgtEl>
                                          <p:spTgt spid="109"/>
                                        </p:tgtEl>
                                        <p:attrNameLst>
                                          <p:attrName>r</p:attrName>
                                        </p:attrNameLst>
                                      </p:cBhvr>
                                    </p:animRot>
                                    <p:animRot by="240000">
                                      <p:cBhvr>
                                        <p:cTn id="46" dur="200" fill="hold">
                                          <p:stCondLst>
                                            <p:cond delay="400"/>
                                          </p:stCondLst>
                                        </p:cTn>
                                        <p:tgtEl>
                                          <p:spTgt spid="109"/>
                                        </p:tgtEl>
                                        <p:attrNameLst>
                                          <p:attrName>r</p:attrName>
                                        </p:attrNameLst>
                                      </p:cBhvr>
                                    </p:animRot>
                                    <p:animRot by="-240000">
                                      <p:cBhvr>
                                        <p:cTn id="47" dur="200" fill="hold">
                                          <p:stCondLst>
                                            <p:cond delay="600"/>
                                          </p:stCondLst>
                                        </p:cTn>
                                        <p:tgtEl>
                                          <p:spTgt spid="109"/>
                                        </p:tgtEl>
                                        <p:attrNameLst>
                                          <p:attrName>r</p:attrName>
                                        </p:attrNameLst>
                                      </p:cBhvr>
                                    </p:animRot>
                                    <p:animRot by="120000">
                                      <p:cBhvr>
                                        <p:cTn id="48" dur="200" fill="hold">
                                          <p:stCondLst>
                                            <p:cond delay="800"/>
                                          </p:stCondLst>
                                        </p:cTn>
                                        <p:tgtEl>
                                          <p:spTgt spid="1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Diagnostics</a:t>
            </a:r>
            <a:endParaRPr lang="en-US" dirty="0"/>
          </a:p>
        </p:txBody>
      </p:sp>
      <p:sp>
        <p:nvSpPr>
          <p:cNvPr id="9" name="Subtitle 8"/>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11" name="Freeform 8"/>
          <p:cNvSpPr>
            <a:spLocks noEditPoints="1"/>
          </p:cNvSpPr>
          <p:nvPr/>
        </p:nvSpPr>
        <p:spPr bwMode="black">
          <a:xfrm>
            <a:off x="7370350" y="1755621"/>
            <a:ext cx="2891250" cy="2890498"/>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9446642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Considerations</a:t>
            </a:r>
            <a:endParaRPr lang="en-US" dirty="0"/>
          </a:p>
        </p:txBody>
      </p:sp>
      <p:sp>
        <p:nvSpPr>
          <p:cNvPr id="3" name="Content Placeholder 2"/>
          <p:cNvSpPr>
            <a:spLocks noGrp="1"/>
          </p:cNvSpPr>
          <p:nvPr>
            <p:ph type="body" sz="quarter" idx="10"/>
          </p:nvPr>
        </p:nvSpPr>
        <p:spPr>
          <a:xfrm>
            <a:off x="519112" y="1447799"/>
            <a:ext cx="7917317" cy="3776418"/>
          </a:xfrm>
        </p:spPr>
        <p:txBody>
          <a:bodyPr/>
          <a:lstStyle/>
          <a:p>
            <a:r>
              <a:rPr lang="en-US" dirty="0" smtClean="0">
                <a:solidFill>
                  <a:schemeClr val="accent2">
                    <a:alpha val="99000"/>
                  </a:schemeClr>
                </a:solidFill>
              </a:rPr>
              <a:t>Standard costs apply for transactions, </a:t>
            </a:r>
            <a:br>
              <a:rPr lang="en-US" dirty="0" smtClean="0">
                <a:solidFill>
                  <a:schemeClr val="accent2">
                    <a:alpha val="99000"/>
                  </a:schemeClr>
                </a:solidFill>
              </a:rPr>
            </a:br>
            <a:r>
              <a:rPr lang="en-US" dirty="0" smtClean="0">
                <a:solidFill>
                  <a:schemeClr val="accent2">
                    <a:alpha val="99000"/>
                  </a:schemeClr>
                </a:solidFill>
              </a:rPr>
              <a:t>storage &amp; bandwidth</a:t>
            </a:r>
          </a:p>
          <a:p>
            <a:r>
              <a:rPr lang="en-US" dirty="0" smtClean="0">
                <a:solidFill>
                  <a:schemeClr val="accent2">
                    <a:alpha val="99000"/>
                  </a:schemeClr>
                </a:solidFill>
              </a:rPr>
              <a:t>Data Retention</a:t>
            </a:r>
          </a:p>
          <a:p>
            <a:pPr marL="0" lvl="2" indent="0">
              <a:buNone/>
            </a:pPr>
            <a:r>
              <a:rPr lang="en-US" dirty="0" smtClean="0"/>
              <a:t>Local buffers are aged out by the Diagnostic Monitor according </a:t>
            </a:r>
            <a:r>
              <a:rPr lang="en-US" dirty="0" smtClean="0"/>
              <a:t>to </a:t>
            </a:r>
            <a:r>
              <a:rPr lang="en-US" dirty="0" smtClean="0"/>
              <a:t>configurable quotas</a:t>
            </a:r>
          </a:p>
          <a:p>
            <a:pPr marL="0" lvl="2" indent="0">
              <a:buNone/>
            </a:pPr>
            <a:r>
              <a:rPr lang="en-US" dirty="0" smtClean="0"/>
              <a:t>You control data retention for data in table/blob storage</a:t>
            </a:r>
          </a:p>
          <a:p>
            <a:pPr marL="0" lvl="2" indent="0">
              <a:buNone/>
            </a:pPr>
            <a:r>
              <a:rPr lang="en-US" dirty="0" smtClean="0"/>
              <a:t>Dedicated or multiple storage accounts might be </a:t>
            </a:r>
            <a:br>
              <a:rPr lang="en-US" dirty="0" smtClean="0"/>
            </a:br>
            <a:r>
              <a:rPr lang="en-US" dirty="0" smtClean="0"/>
              <a:t>a good idea</a:t>
            </a:r>
          </a:p>
        </p:txBody>
      </p:sp>
      <p:sp>
        <p:nvSpPr>
          <p:cNvPr id="6" name="Freeform 79"/>
          <p:cNvSpPr>
            <a:spLocks noEditPoints="1"/>
          </p:cNvSpPr>
          <p:nvPr/>
        </p:nvSpPr>
        <p:spPr bwMode="black">
          <a:xfrm>
            <a:off x="8904160" y="3616896"/>
            <a:ext cx="1680714" cy="2085590"/>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17750734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Considerations</a:t>
            </a:r>
            <a:endParaRPr lang="en-US" dirty="0"/>
          </a:p>
        </p:txBody>
      </p:sp>
      <p:sp>
        <p:nvSpPr>
          <p:cNvPr id="3" name="Content Placeholder 2"/>
          <p:cNvSpPr>
            <a:spLocks noGrp="1"/>
          </p:cNvSpPr>
          <p:nvPr>
            <p:ph type="body" sz="quarter" idx="10"/>
          </p:nvPr>
        </p:nvSpPr>
        <p:spPr>
          <a:xfrm>
            <a:off x="519112" y="1447799"/>
            <a:ext cx="11149013" cy="1888209"/>
          </a:xfrm>
        </p:spPr>
        <p:txBody>
          <a:bodyPr/>
          <a:lstStyle/>
          <a:p>
            <a:pPr lvl="0"/>
            <a:r>
              <a:rPr lang="en-US" dirty="0">
                <a:solidFill>
                  <a:srgbClr val="00AEEF">
                    <a:alpha val="99000"/>
                  </a:srgbClr>
                </a:solidFill>
              </a:rPr>
              <a:t>Query Performance on Tabular Data</a:t>
            </a:r>
          </a:p>
          <a:p>
            <a:pPr marL="0" lvl="2" indent="0">
              <a:buNone/>
            </a:pPr>
            <a:r>
              <a:rPr lang="en-US" dirty="0">
                <a:gradFill>
                  <a:gsLst>
                    <a:gs pos="0">
                      <a:srgbClr val="292929">
                        <a:lumMod val="90000"/>
                        <a:lumOff val="10000"/>
                      </a:srgbClr>
                    </a:gs>
                    <a:gs pos="86000">
                      <a:srgbClr val="292929">
                        <a:lumMod val="90000"/>
                        <a:lumOff val="10000"/>
                      </a:srgbClr>
                    </a:gs>
                  </a:gsLst>
                  <a:lin ang="5400000" scaled="0"/>
                </a:gradFill>
              </a:rPr>
              <a:t>Partitioned by high-order bits of the tick count</a:t>
            </a:r>
          </a:p>
          <a:p>
            <a:pPr marL="0" lvl="2" indent="0">
              <a:buNone/>
            </a:pPr>
            <a:r>
              <a:rPr lang="en-US" dirty="0">
                <a:gradFill>
                  <a:gsLst>
                    <a:gs pos="0">
                      <a:srgbClr val="292929">
                        <a:lumMod val="90000"/>
                        <a:lumOff val="10000"/>
                      </a:srgbClr>
                    </a:gs>
                    <a:gs pos="86000">
                      <a:srgbClr val="292929">
                        <a:lumMod val="90000"/>
                        <a:lumOff val="10000"/>
                      </a:srgbClr>
                    </a:gs>
                  </a:gsLst>
                  <a:lin ang="5400000" scaled="0"/>
                </a:gradFill>
              </a:rPr>
              <a:t>Query by time is efficient</a:t>
            </a:r>
          </a:p>
          <a:p>
            <a:pPr marL="0" lvl="2" indent="0">
              <a:buNone/>
            </a:pPr>
            <a:r>
              <a:rPr lang="en-US" dirty="0">
                <a:gradFill>
                  <a:gsLst>
                    <a:gs pos="0">
                      <a:srgbClr val="292929">
                        <a:lumMod val="90000"/>
                        <a:lumOff val="10000"/>
                      </a:srgbClr>
                    </a:gs>
                    <a:gs pos="86000">
                      <a:srgbClr val="292929">
                        <a:lumMod val="90000"/>
                        <a:lumOff val="10000"/>
                      </a:srgbClr>
                    </a:gs>
                  </a:gsLst>
                  <a:lin ang="5400000" scaled="0"/>
                </a:gradFill>
              </a:rPr>
              <a:t>Filter by verbosity level at transfer time</a:t>
            </a:r>
          </a:p>
        </p:txBody>
      </p:sp>
      <p:sp>
        <p:nvSpPr>
          <p:cNvPr id="4" name="Freeform 79"/>
          <p:cNvSpPr>
            <a:spLocks noEditPoints="1"/>
          </p:cNvSpPr>
          <p:nvPr/>
        </p:nvSpPr>
        <p:spPr bwMode="black">
          <a:xfrm>
            <a:off x="8904160" y="3616896"/>
            <a:ext cx="1680714" cy="2085590"/>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81601724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Diagnostics Considerations</a:t>
            </a:r>
            <a:endParaRPr lang="en-US" dirty="0"/>
          </a:p>
        </p:txBody>
      </p:sp>
      <p:sp>
        <p:nvSpPr>
          <p:cNvPr id="3" name="Content Placeholder 2"/>
          <p:cNvSpPr>
            <a:spLocks noGrp="1"/>
          </p:cNvSpPr>
          <p:nvPr>
            <p:ph type="body" sz="quarter" idx="10"/>
          </p:nvPr>
        </p:nvSpPr>
        <p:spPr>
          <a:xfrm>
            <a:off x="519112" y="1447799"/>
            <a:ext cx="11149013" cy="2562240"/>
          </a:xfrm>
        </p:spPr>
        <p:txBody>
          <a:bodyPr/>
          <a:lstStyle/>
          <a:p>
            <a:r>
              <a:rPr lang="en-US" dirty="0" smtClean="0">
                <a:solidFill>
                  <a:schemeClr val="accent2">
                    <a:alpha val="99000"/>
                  </a:schemeClr>
                </a:solidFill>
              </a:rPr>
              <a:t>Monitoring vs Debugging/Troubleshooting</a:t>
            </a:r>
          </a:p>
          <a:p>
            <a:r>
              <a:rPr lang="en-US" dirty="0" smtClean="0">
                <a:solidFill>
                  <a:schemeClr val="accent2">
                    <a:alpha val="99000"/>
                  </a:schemeClr>
                </a:solidFill>
              </a:rPr>
              <a:t>Volume of Data</a:t>
            </a:r>
          </a:p>
          <a:p>
            <a:r>
              <a:rPr lang="en-US" dirty="0" smtClean="0">
                <a:solidFill>
                  <a:schemeClr val="accent2">
                    <a:alpha val="99000"/>
                  </a:schemeClr>
                </a:solidFill>
              </a:rPr>
              <a:t>Reaction Time</a:t>
            </a:r>
          </a:p>
          <a:p>
            <a:r>
              <a:rPr lang="en-US" dirty="0" smtClean="0">
                <a:solidFill>
                  <a:schemeClr val="accent2">
                    <a:alpha val="99000"/>
                  </a:schemeClr>
                </a:solidFill>
              </a:rPr>
              <a:t>$ Cost</a:t>
            </a:r>
            <a:endParaRPr lang="en-US" dirty="0">
              <a:solidFill>
                <a:schemeClr val="accent2">
                  <a:alpha val="99000"/>
                </a:schemeClr>
              </a:solidFill>
            </a:endParaRPr>
          </a:p>
        </p:txBody>
      </p:sp>
      <p:sp>
        <p:nvSpPr>
          <p:cNvPr id="4" name="Rectangle 3"/>
          <p:cNvSpPr/>
          <p:nvPr>
            <p:custDataLst>
              <p:tags r:id="rId1"/>
            </p:custDataLst>
          </p:nvPr>
        </p:nvSpPr>
        <p:spPr bwMode="auto">
          <a:xfrm>
            <a:off x="6999514" y="2459212"/>
            <a:ext cx="3810000" cy="38082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82880" bIns="182880" numCol="1" rtlCol="0" anchor="b" anchorCtr="0" compatLnSpc="1">
            <a:prstTxWarp prst="textNoShape">
              <a:avLst/>
            </a:prstTxWarp>
            <a:noAutofit/>
          </a:bodyPr>
          <a:lstStyle/>
          <a:p>
            <a:pPr defTabSz="913788" fontAlgn="base">
              <a:spcBef>
                <a:spcPct val="0"/>
              </a:spcBef>
              <a:spcAft>
                <a:spcPct val="0"/>
              </a:spcAft>
            </a:pPr>
            <a:r>
              <a:rPr lang="en-US" sz="2000" dirty="0">
                <a:ln>
                  <a:solidFill>
                    <a:schemeClr val="bg1">
                      <a:alpha val="0"/>
                    </a:schemeClr>
                  </a:solidFill>
                </a:ln>
                <a:solidFill>
                  <a:schemeClr val="bg1"/>
                </a:solidFill>
              </a:rPr>
              <a:t>Monitoring 5 Performance </a:t>
            </a:r>
            <a:r>
              <a:rPr lang="en-US" sz="2000" dirty="0" smtClean="0">
                <a:ln>
                  <a:solidFill>
                    <a:schemeClr val="bg1">
                      <a:alpha val="0"/>
                    </a:schemeClr>
                  </a:solidFill>
                </a:ln>
                <a:solidFill>
                  <a:schemeClr val="bg1"/>
                </a:solidFill>
              </a:rPr>
              <a:t>Counters every </a:t>
            </a:r>
            <a:r>
              <a:rPr lang="en-US" sz="2000" dirty="0">
                <a:ln>
                  <a:solidFill>
                    <a:schemeClr val="bg1">
                      <a:alpha val="0"/>
                    </a:schemeClr>
                  </a:solidFill>
                </a:ln>
                <a:solidFill>
                  <a:schemeClr val="bg1"/>
                </a:solidFill>
              </a:rPr>
              <a:t>5 seconds for 100 instances costs </a:t>
            </a:r>
            <a:r>
              <a:rPr lang="en-US" sz="2000" dirty="0" smtClean="0">
                <a:ln>
                  <a:solidFill>
                    <a:schemeClr val="bg1">
                      <a:alpha val="0"/>
                    </a:schemeClr>
                  </a:solidFill>
                </a:ln>
                <a:solidFill>
                  <a:schemeClr val="bg1"/>
                </a:solidFill>
              </a:rPr>
              <a:t>&gt; $</a:t>
            </a:r>
            <a:r>
              <a:rPr lang="en-US" sz="2000" dirty="0">
                <a:ln>
                  <a:solidFill>
                    <a:schemeClr val="bg1">
                      <a:alpha val="0"/>
                    </a:schemeClr>
                  </a:solidFill>
                </a:ln>
                <a:solidFill>
                  <a:schemeClr val="bg1"/>
                </a:solidFill>
              </a:rPr>
              <a:t>260 US dollar per </a:t>
            </a:r>
            <a:r>
              <a:rPr lang="en-US" sz="2000" dirty="0" smtClean="0">
                <a:ln>
                  <a:solidFill>
                    <a:schemeClr val="bg1">
                      <a:alpha val="0"/>
                    </a:schemeClr>
                  </a:solidFill>
                </a:ln>
                <a:solidFill>
                  <a:schemeClr val="bg1"/>
                </a:solidFill>
              </a:rPr>
              <a:t>month</a:t>
            </a:r>
            <a:endParaRPr lang="en-US" sz="2000" dirty="0">
              <a:ln>
                <a:solidFill>
                  <a:schemeClr val="bg1">
                    <a:alpha val="0"/>
                  </a:schemeClr>
                </a:solidFill>
              </a:ln>
              <a:solidFill>
                <a:schemeClr val="bg1"/>
              </a:solidFill>
            </a:endParaRPr>
          </a:p>
        </p:txBody>
      </p:sp>
      <p:sp>
        <p:nvSpPr>
          <p:cNvPr id="7" name="Freeform 7"/>
          <p:cNvSpPr>
            <a:spLocks noEditPoints="1"/>
          </p:cNvSpPr>
          <p:nvPr/>
        </p:nvSpPr>
        <p:spPr bwMode="auto">
          <a:xfrm>
            <a:off x="8086346" y="3111165"/>
            <a:ext cx="1641450" cy="13410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67392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Diagnostics</a:t>
            </a:r>
            <a:endParaRPr lang="en-US" dirty="0"/>
          </a:p>
        </p:txBody>
      </p:sp>
      <p:sp>
        <p:nvSpPr>
          <p:cNvPr id="3" name="Content Placeholder 2"/>
          <p:cNvSpPr>
            <a:spLocks noGrp="1"/>
          </p:cNvSpPr>
          <p:nvPr>
            <p:ph type="body" sz="quarter" idx="10"/>
          </p:nvPr>
        </p:nvSpPr>
        <p:spPr>
          <a:xfrm>
            <a:off x="519112" y="1447799"/>
            <a:ext cx="11149013" cy="2705356"/>
          </a:xfrm>
        </p:spPr>
        <p:txBody>
          <a:bodyPr/>
          <a:lstStyle/>
          <a:p>
            <a:r>
              <a:rPr lang="en-US" dirty="0" smtClean="0">
                <a:solidFill>
                  <a:schemeClr val="accent2">
                    <a:alpha val="99000"/>
                  </a:schemeClr>
                </a:solidFill>
              </a:rPr>
              <a:t>Think about Scale Units</a:t>
            </a:r>
          </a:p>
          <a:p>
            <a:pPr marL="0" lvl="2" indent="0">
              <a:buNone/>
            </a:pPr>
            <a:r>
              <a:rPr lang="en-US" dirty="0" smtClean="0"/>
              <a:t>One instance monitors</a:t>
            </a:r>
          </a:p>
          <a:p>
            <a:pPr marL="0" lvl="2" indent="0">
              <a:buNone/>
            </a:pPr>
            <a:endParaRPr lang="en-US" dirty="0" smtClean="0"/>
          </a:p>
          <a:p>
            <a:r>
              <a:rPr lang="en-US" dirty="0" smtClean="0">
                <a:solidFill>
                  <a:schemeClr val="accent2">
                    <a:alpha val="99000"/>
                  </a:schemeClr>
                </a:solidFill>
              </a:rPr>
              <a:t>Aggregate Data</a:t>
            </a:r>
          </a:p>
          <a:p>
            <a:r>
              <a:rPr lang="en-US" dirty="0" smtClean="0">
                <a:solidFill>
                  <a:schemeClr val="accent2">
                    <a:alpha val="99000"/>
                  </a:schemeClr>
                </a:solidFill>
              </a:rPr>
              <a:t>Flag important events/Notify</a:t>
            </a:r>
            <a:endParaRPr lang="en-US" dirty="0">
              <a:solidFill>
                <a:schemeClr val="accent2">
                  <a:alpha val="99000"/>
                </a:schemeClr>
              </a:solidFill>
            </a:endParaRPr>
          </a:p>
        </p:txBody>
      </p:sp>
      <p:grpSp>
        <p:nvGrpSpPr>
          <p:cNvPr id="44" name="Group 43"/>
          <p:cNvGrpSpPr/>
          <p:nvPr/>
        </p:nvGrpSpPr>
        <p:grpSpPr>
          <a:xfrm>
            <a:off x="7793355" y="1444625"/>
            <a:ext cx="3357563" cy="4553902"/>
            <a:chOff x="7915275" y="1581785"/>
            <a:chExt cx="3357563" cy="4553902"/>
          </a:xfrm>
        </p:grpSpPr>
        <p:sp>
          <p:nvSpPr>
            <p:cNvPr id="4" name="Rectangle 3"/>
            <p:cNvSpPr/>
            <p:nvPr/>
          </p:nvSpPr>
          <p:spPr bwMode="auto">
            <a:xfrm>
              <a:off x="7915275" y="1581785"/>
              <a:ext cx="3357563" cy="4553902"/>
            </a:xfrm>
            <a:prstGeom prst="rect">
              <a:avLst/>
            </a:prstGeom>
            <a:solidFill>
              <a:schemeClr val="bg1">
                <a:lumMod val="95000"/>
              </a:schemeClr>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sz="2800" dirty="0">
                <a:ln>
                  <a:solidFill>
                    <a:schemeClr val="bg1">
                      <a:alpha val="0"/>
                    </a:schemeClr>
                  </a:solidFill>
                </a:ln>
                <a:solidFill>
                  <a:srgbClr val="595959"/>
                </a:solidFill>
              </a:endParaRPr>
            </a:p>
          </p:txBody>
        </p:sp>
        <p:sp>
          <p:nvSpPr>
            <p:cNvPr id="5" name="Rectangle 4"/>
            <p:cNvSpPr/>
            <p:nvPr/>
          </p:nvSpPr>
          <p:spPr bwMode="auto">
            <a:xfrm>
              <a:off x="8250556" y="1872616"/>
              <a:ext cx="1343500" cy="885824"/>
            </a:xfrm>
            <a:prstGeom prst="rect">
              <a:avLst/>
            </a:prstGeom>
            <a:solidFill>
              <a:schemeClr val="accent2"/>
            </a:solidFill>
            <a:ln w="9525" cap="flat" cmpd="sng" algn="ctr">
              <a:solidFill>
                <a:schemeClr val="bg1">
                  <a:lumMod val="95000"/>
                </a:schemeClr>
              </a:solidFill>
              <a:prstDash val="solid"/>
            </a:ln>
            <a:effectLst/>
          </p:spPr>
          <p:txBody>
            <a:bodyPr lIns="0" rIns="0" rtlCol="0" anchor="ctr" anchorCtr="0"/>
            <a:lstStyle/>
            <a:p>
              <a:pPr algn="ctr" defTabSz="1218936"/>
              <a:r>
                <a:rPr lang="en-US" sz="2000" dirty="0">
                  <a:ln>
                    <a:solidFill>
                      <a:schemeClr val="bg1">
                        <a:alpha val="0"/>
                      </a:schemeClr>
                    </a:solidFill>
                  </a:ln>
                  <a:solidFill>
                    <a:schemeClr val="bg1">
                      <a:alpha val="99000"/>
                    </a:schemeClr>
                  </a:solidFill>
                  <a:ea typeface="Segoe UI" pitchFamily="34" charset="0"/>
                  <a:cs typeface="Segoe UI" pitchFamily="34" charset="0"/>
                </a:rPr>
                <a:t>Instance</a:t>
              </a:r>
            </a:p>
          </p:txBody>
        </p:sp>
        <p:sp>
          <p:nvSpPr>
            <p:cNvPr id="12" name="Rectangle 11"/>
            <p:cNvSpPr/>
            <p:nvPr/>
          </p:nvSpPr>
          <p:spPr bwMode="auto">
            <a:xfrm>
              <a:off x="9089946" y="2521744"/>
              <a:ext cx="457200" cy="182880"/>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p>
              <a:pPr algn="ctr" defTabSz="914363">
                <a:spcBef>
                  <a:spcPts val="1000"/>
                </a:spcBef>
                <a:buSzPct val="80000"/>
              </a:pPr>
              <a:endParaRPr lang="en-US" sz="1800" dirty="0">
                <a:ln>
                  <a:solidFill>
                    <a:schemeClr val="bg1">
                      <a:alpha val="0"/>
                    </a:schemeClr>
                  </a:solidFill>
                </a:ln>
                <a:gradFill>
                  <a:gsLst>
                    <a:gs pos="0">
                      <a:srgbClr val="595959"/>
                    </a:gs>
                    <a:gs pos="86000">
                      <a:srgbClr val="595959"/>
                    </a:gs>
                  </a:gsLst>
                  <a:lin ang="5400000" scaled="0"/>
                </a:gradFill>
              </a:endParaRPr>
            </a:p>
          </p:txBody>
        </p:sp>
        <p:sp>
          <p:nvSpPr>
            <p:cNvPr id="33" name="Rectangle 32"/>
            <p:cNvSpPr/>
            <p:nvPr/>
          </p:nvSpPr>
          <p:spPr bwMode="auto">
            <a:xfrm>
              <a:off x="8433436" y="2094072"/>
              <a:ext cx="1343500" cy="885824"/>
            </a:xfrm>
            <a:prstGeom prst="rect">
              <a:avLst/>
            </a:prstGeom>
            <a:solidFill>
              <a:schemeClr val="accent2"/>
            </a:solidFill>
            <a:ln w="9525" cap="flat" cmpd="sng" algn="ctr">
              <a:solidFill>
                <a:schemeClr val="bg1">
                  <a:lumMod val="95000"/>
                </a:schemeClr>
              </a:solidFill>
              <a:prstDash val="solid"/>
            </a:ln>
            <a:effectLst/>
          </p:spPr>
          <p:txBody>
            <a:bodyPr lIns="0" rIns="0" rtlCol="0" anchor="ctr" anchorCtr="0"/>
            <a:lstStyle/>
            <a:p>
              <a:pPr algn="ctr" defTabSz="1218936"/>
              <a:r>
                <a:rPr lang="en-US" sz="2000" dirty="0">
                  <a:ln>
                    <a:solidFill>
                      <a:schemeClr val="bg1">
                        <a:alpha val="0"/>
                      </a:schemeClr>
                    </a:solidFill>
                  </a:ln>
                  <a:solidFill>
                    <a:schemeClr val="bg1">
                      <a:alpha val="99000"/>
                    </a:schemeClr>
                  </a:solidFill>
                  <a:ea typeface="Segoe UI" pitchFamily="34" charset="0"/>
                  <a:cs typeface="Segoe UI" pitchFamily="34" charset="0"/>
                </a:rPr>
                <a:t>Instance</a:t>
              </a:r>
            </a:p>
          </p:txBody>
        </p:sp>
        <p:sp>
          <p:nvSpPr>
            <p:cNvPr id="34" name="Rectangle 33"/>
            <p:cNvSpPr/>
            <p:nvPr/>
          </p:nvSpPr>
          <p:spPr bwMode="auto">
            <a:xfrm>
              <a:off x="9272826" y="2743200"/>
              <a:ext cx="457200" cy="182880"/>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p>
              <a:pPr algn="ctr" defTabSz="914363">
                <a:spcBef>
                  <a:spcPts val="1000"/>
                </a:spcBef>
                <a:buSzPct val="80000"/>
              </a:pPr>
              <a:endParaRPr lang="en-US" sz="1800" dirty="0">
                <a:ln>
                  <a:solidFill>
                    <a:schemeClr val="bg1">
                      <a:alpha val="0"/>
                    </a:schemeClr>
                  </a:solidFill>
                </a:ln>
                <a:gradFill>
                  <a:gsLst>
                    <a:gs pos="0">
                      <a:srgbClr val="595959"/>
                    </a:gs>
                    <a:gs pos="86000">
                      <a:srgbClr val="595959"/>
                    </a:gs>
                  </a:gsLst>
                  <a:lin ang="5400000" scaled="0"/>
                </a:gradFill>
              </a:endParaRPr>
            </a:p>
          </p:txBody>
        </p:sp>
        <p:sp>
          <p:nvSpPr>
            <p:cNvPr id="35" name="Rectangle 34"/>
            <p:cNvSpPr/>
            <p:nvPr/>
          </p:nvSpPr>
          <p:spPr bwMode="auto">
            <a:xfrm>
              <a:off x="8619652" y="2330768"/>
              <a:ext cx="1343500" cy="885824"/>
            </a:xfrm>
            <a:prstGeom prst="rect">
              <a:avLst/>
            </a:prstGeom>
            <a:solidFill>
              <a:schemeClr val="accent2"/>
            </a:solidFill>
            <a:ln w="9525" cap="flat" cmpd="sng" algn="ctr">
              <a:solidFill>
                <a:schemeClr val="bg1">
                  <a:lumMod val="95000"/>
                </a:schemeClr>
              </a:solidFill>
              <a:prstDash val="solid"/>
            </a:ln>
            <a:effectLst/>
          </p:spPr>
          <p:txBody>
            <a:bodyPr lIns="0" rIns="0" rtlCol="0" anchor="ctr" anchorCtr="0"/>
            <a:lstStyle/>
            <a:p>
              <a:pPr algn="ctr" defTabSz="1218936"/>
              <a:r>
                <a:rPr lang="en-US" sz="2000" dirty="0">
                  <a:ln>
                    <a:solidFill>
                      <a:schemeClr val="bg1">
                        <a:alpha val="0"/>
                      </a:schemeClr>
                    </a:solidFill>
                  </a:ln>
                  <a:solidFill>
                    <a:schemeClr val="bg1">
                      <a:alpha val="99000"/>
                    </a:schemeClr>
                  </a:solidFill>
                  <a:ea typeface="Segoe UI" pitchFamily="34" charset="0"/>
                  <a:cs typeface="Segoe UI" pitchFamily="34" charset="0"/>
                </a:rPr>
                <a:t>Instance</a:t>
              </a:r>
            </a:p>
          </p:txBody>
        </p:sp>
        <p:sp>
          <p:nvSpPr>
            <p:cNvPr id="36" name="Rectangle 35"/>
            <p:cNvSpPr/>
            <p:nvPr/>
          </p:nvSpPr>
          <p:spPr bwMode="auto">
            <a:xfrm>
              <a:off x="9459042" y="2979896"/>
              <a:ext cx="457200" cy="182880"/>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p>
              <a:pPr algn="ctr" defTabSz="914363">
                <a:spcBef>
                  <a:spcPts val="1000"/>
                </a:spcBef>
                <a:buSzPct val="80000"/>
              </a:pPr>
              <a:endParaRPr lang="en-US" sz="1800" dirty="0">
                <a:ln>
                  <a:solidFill>
                    <a:schemeClr val="bg1">
                      <a:alpha val="0"/>
                    </a:schemeClr>
                  </a:solidFill>
                </a:ln>
                <a:gradFill>
                  <a:gsLst>
                    <a:gs pos="0">
                      <a:srgbClr val="595959"/>
                    </a:gs>
                    <a:gs pos="86000">
                      <a:srgbClr val="595959"/>
                    </a:gs>
                  </a:gsLst>
                  <a:lin ang="5400000" scaled="0"/>
                </a:gradFill>
              </a:endParaRPr>
            </a:p>
          </p:txBody>
        </p:sp>
        <p:sp>
          <p:nvSpPr>
            <p:cNvPr id="37" name="Rectangle 36"/>
            <p:cNvSpPr/>
            <p:nvPr/>
          </p:nvSpPr>
          <p:spPr bwMode="auto">
            <a:xfrm>
              <a:off x="8814436" y="2613184"/>
              <a:ext cx="1343500" cy="885824"/>
            </a:xfrm>
            <a:prstGeom prst="rect">
              <a:avLst/>
            </a:prstGeom>
            <a:solidFill>
              <a:schemeClr val="accent2"/>
            </a:solidFill>
            <a:ln w="9525" cap="flat" cmpd="sng" algn="ctr">
              <a:solidFill>
                <a:schemeClr val="bg1">
                  <a:lumMod val="95000"/>
                </a:schemeClr>
              </a:solidFill>
              <a:prstDash val="solid"/>
            </a:ln>
            <a:effectLst/>
          </p:spPr>
          <p:txBody>
            <a:bodyPr lIns="0" rIns="0" rtlCol="0" anchor="ctr" anchorCtr="0"/>
            <a:lstStyle/>
            <a:p>
              <a:pPr algn="ctr" defTabSz="1218936"/>
              <a:r>
                <a:rPr lang="en-US" sz="2000" dirty="0">
                  <a:ln>
                    <a:solidFill>
                      <a:schemeClr val="bg1">
                        <a:alpha val="0"/>
                      </a:schemeClr>
                    </a:solidFill>
                  </a:ln>
                  <a:solidFill>
                    <a:schemeClr val="bg1">
                      <a:alpha val="99000"/>
                    </a:schemeClr>
                  </a:solidFill>
                  <a:ea typeface="Segoe UI" pitchFamily="34" charset="0"/>
                  <a:cs typeface="Segoe UI" pitchFamily="34" charset="0"/>
                </a:rPr>
                <a:t>Instance</a:t>
              </a:r>
            </a:p>
          </p:txBody>
        </p:sp>
        <p:sp>
          <p:nvSpPr>
            <p:cNvPr id="38" name="Rectangle 37"/>
            <p:cNvSpPr/>
            <p:nvPr/>
          </p:nvSpPr>
          <p:spPr bwMode="auto">
            <a:xfrm>
              <a:off x="9653826" y="3262312"/>
              <a:ext cx="457200" cy="182880"/>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p>
              <a:pPr algn="ctr" defTabSz="914363">
                <a:spcBef>
                  <a:spcPts val="1000"/>
                </a:spcBef>
                <a:buSzPct val="80000"/>
              </a:pPr>
              <a:endParaRPr lang="en-US" sz="1800" dirty="0">
                <a:ln>
                  <a:solidFill>
                    <a:schemeClr val="bg1">
                      <a:alpha val="0"/>
                    </a:schemeClr>
                  </a:solidFill>
                </a:ln>
                <a:gradFill>
                  <a:gsLst>
                    <a:gs pos="0">
                      <a:srgbClr val="595959"/>
                    </a:gs>
                    <a:gs pos="86000">
                      <a:srgbClr val="595959"/>
                    </a:gs>
                  </a:gsLst>
                  <a:lin ang="5400000" scaled="0"/>
                </a:gradFill>
              </a:endParaRPr>
            </a:p>
          </p:txBody>
        </p:sp>
        <p:sp>
          <p:nvSpPr>
            <p:cNvPr id="40" name="Rectangle 39"/>
            <p:cNvSpPr/>
            <p:nvPr/>
          </p:nvSpPr>
          <p:spPr bwMode="auto">
            <a:xfrm>
              <a:off x="9003627" y="2903696"/>
              <a:ext cx="1343500" cy="885824"/>
            </a:xfrm>
            <a:prstGeom prst="rect">
              <a:avLst/>
            </a:prstGeom>
            <a:solidFill>
              <a:schemeClr val="accent2"/>
            </a:solidFill>
            <a:ln w="9525" cap="flat" cmpd="sng" algn="ctr">
              <a:solidFill>
                <a:schemeClr val="bg1">
                  <a:lumMod val="95000"/>
                </a:schemeClr>
              </a:solidFill>
              <a:prstDash val="solid"/>
            </a:ln>
            <a:effectLst/>
          </p:spPr>
          <p:txBody>
            <a:bodyPr lIns="91440" rIns="0" rtlCol="0" anchor="ctr" anchorCtr="0"/>
            <a:lstStyle/>
            <a:p>
              <a:pPr defTabSz="1218936"/>
              <a:r>
                <a:rPr lang="en-US" sz="2000" dirty="0">
                  <a:ln>
                    <a:solidFill>
                      <a:schemeClr val="bg1">
                        <a:alpha val="0"/>
                      </a:schemeClr>
                    </a:solidFill>
                  </a:ln>
                  <a:solidFill>
                    <a:schemeClr val="bg1">
                      <a:alpha val="99000"/>
                    </a:schemeClr>
                  </a:solidFill>
                  <a:ea typeface="Segoe UI" pitchFamily="34" charset="0"/>
                  <a:cs typeface="Segoe UI" pitchFamily="34" charset="0"/>
                </a:rPr>
                <a:t>Instance</a:t>
              </a:r>
            </a:p>
          </p:txBody>
        </p:sp>
        <p:sp>
          <p:nvSpPr>
            <p:cNvPr id="41" name="Rectangle 40"/>
            <p:cNvSpPr/>
            <p:nvPr/>
          </p:nvSpPr>
          <p:spPr bwMode="auto">
            <a:xfrm>
              <a:off x="9821466" y="3552824"/>
              <a:ext cx="457200" cy="182880"/>
            </a:xfrm>
            <a:prstGeom prst="rect">
              <a:avLst/>
            </a:prstGeom>
            <a:solidFill>
              <a:schemeClr val="accent1"/>
            </a:solidFill>
            <a:ln w="9525" cap="flat" cmpd="sng" algn="ctr">
              <a:noFill/>
              <a:prstDash val="solid"/>
            </a:ln>
            <a:effectLst/>
          </p:spPr>
          <p:txBody>
            <a:bodyPr lIns="45720" rIns="45720" rtlCol="0" anchor="ctr" anchorCtr="0"/>
            <a:lstStyle/>
            <a:p>
              <a:pPr algn="ctr" defTabSz="914363">
                <a:spcBef>
                  <a:spcPts val="1000"/>
                </a:spcBef>
                <a:buSzPct val="80000"/>
              </a:pPr>
              <a:endParaRPr lang="en-US" sz="1800" dirty="0">
                <a:ln>
                  <a:solidFill>
                    <a:schemeClr val="bg1">
                      <a:alpha val="0"/>
                    </a:schemeClr>
                  </a:solidFill>
                </a:ln>
                <a:gradFill>
                  <a:gsLst>
                    <a:gs pos="0">
                      <a:srgbClr val="595959"/>
                    </a:gs>
                    <a:gs pos="86000">
                      <a:srgbClr val="595959"/>
                    </a:gs>
                  </a:gsLst>
                  <a:lin ang="5400000" scaled="0"/>
                </a:gradFill>
              </a:endParaRPr>
            </a:p>
          </p:txBody>
        </p:sp>
        <p:sp>
          <p:nvSpPr>
            <p:cNvPr id="42" name="Down Arrow 41"/>
            <p:cNvSpPr/>
            <p:nvPr/>
          </p:nvSpPr>
          <p:spPr bwMode="auto">
            <a:xfrm>
              <a:off x="9416297" y="4069080"/>
              <a:ext cx="548640" cy="822960"/>
            </a:xfrm>
            <a:prstGeom prst="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43" name="Rectangle 42"/>
            <p:cNvSpPr/>
            <p:nvPr/>
          </p:nvSpPr>
          <p:spPr bwMode="auto">
            <a:xfrm>
              <a:off x="9018867" y="5100160"/>
              <a:ext cx="1343500" cy="8858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03" rIns="91404" bIns="45720" numCol="1" spcCol="0" rtlCol="0" anchor="ctr" anchorCtr="0" compatLnSpc="1">
              <a:prstTxWarp prst="textNoShape">
                <a:avLst/>
              </a:prstTxWarp>
            </a:bodyPr>
            <a:lstStyle/>
            <a:p>
              <a:pPr defTabSz="913788" fontAlgn="base">
                <a:spcBef>
                  <a:spcPct val="0"/>
                </a:spcBef>
                <a:spcAft>
                  <a:spcPct val="0"/>
                </a:spcAft>
              </a:pPr>
              <a:r>
                <a:rPr lang="en-US" sz="2000" dirty="0">
                  <a:ln>
                    <a:solidFill>
                      <a:schemeClr val="bg1">
                        <a:alpha val="0"/>
                      </a:schemeClr>
                    </a:solidFill>
                  </a:ln>
                  <a:solidFill>
                    <a:schemeClr val="bg1">
                      <a:alpha val="99000"/>
                    </a:schemeClr>
                  </a:solidFill>
                </a:rPr>
                <a:t>Monitor</a:t>
              </a:r>
            </a:p>
          </p:txBody>
        </p:sp>
      </p:grpSp>
    </p:spTree>
    <p:extLst>
      <p:ext uri="{BB962C8B-B14F-4D97-AF65-F5344CB8AC3E}">
        <p14:creationId xmlns:p14="http://schemas.microsoft.com/office/powerpoint/2010/main" val="335536976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3" name="Content Placeholder 2"/>
          <p:cNvSpPr>
            <a:spLocks noGrp="1"/>
          </p:cNvSpPr>
          <p:nvPr>
            <p:ph type="body" sz="quarter" idx="10"/>
          </p:nvPr>
        </p:nvSpPr>
        <p:spPr>
          <a:xfrm>
            <a:off x="519112" y="1447799"/>
            <a:ext cx="11149013" cy="2705356"/>
          </a:xfrm>
        </p:spPr>
        <p:txBody>
          <a:bodyPr/>
          <a:lstStyle/>
          <a:p>
            <a:r>
              <a:rPr lang="en-US" dirty="0" smtClean="0">
                <a:solidFill>
                  <a:schemeClr val="accent2">
                    <a:alpha val="99000"/>
                  </a:schemeClr>
                </a:solidFill>
              </a:rPr>
              <a:t>Intellitrace – DVR for debugging</a:t>
            </a:r>
          </a:p>
          <a:p>
            <a:pPr marL="0" lvl="2" indent="0">
              <a:buNone/>
            </a:pPr>
            <a:r>
              <a:rPr lang="en-US" dirty="0" smtClean="0"/>
              <a:t>Requires VS Ultimate, .NET 4 today</a:t>
            </a:r>
          </a:p>
          <a:p>
            <a:pPr marL="0" lvl="2" indent="0">
              <a:buNone/>
            </a:pPr>
            <a:endParaRPr lang="en-US" dirty="0" smtClean="0"/>
          </a:p>
          <a:p>
            <a:r>
              <a:rPr lang="en-US" dirty="0" smtClean="0">
                <a:solidFill>
                  <a:schemeClr val="accent2">
                    <a:alpha val="99000"/>
                  </a:schemeClr>
                </a:solidFill>
              </a:rPr>
              <a:t>Remote Desktop</a:t>
            </a:r>
          </a:p>
          <a:p>
            <a:r>
              <a:rPr lang="en-US" dirty="0" smtClean="0">
                <a:solidFill>
                  <a:schemeClr val="accent2">
                    <a:alpha val="99000"/>
                  </a:schemeClr>
                </a:solidFill>
              </a:rPr>
              <a:t>Custom Trace Listener</a:t>
            </a:r>
            <a:endParaRPr lang="en-US" dirty="0">
              <a:solidFill>
                <a:schemeClr val="accent2">
                  <a:alpha val="99000"/>
                </a:schemeClr>
              </a:solidFill>
            </a:endParaRPr>
          </a:p>
        </p:txBody>
      </p:sp>
      <p:grpSp>
        <p:nvGrpSpPr>
          <p:cNvPr id="6" name="Group 5"/>
          <p:cNvGrpSpPr/>
          <p:nvPr/>
        </p:nvGrpSpPr>
        <p:grpSpPr bwMode="black">
          <a:xfrm>
            <a:off x="7589427" y="2739051"/>
            <a:ext cx="2217018" cy="2267516"/>
            <a:chOff x="307975" y="1987550"/>
            <a:chExt cx="1377950" cy="1409701"/>
          </a:xfrm>
          <a:solidFill>
            <a:srgbClr val="595959"/>
          </a:solidFill>
        </p:grpSpPr>
        <p:sp>
          <p:nvSpPr>
            <p:cNvPr id="7"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5333313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Understanding Packaging and Config</a:t>
            </a:r>
            <a:endParaRPr lang="en-US" dirty="0"/>
          </a:p>
        </p:txBody>
      </p:sp>
      <p:sp>
        <p:nvSpPr>
          <p:cNvPr id="5" name="Content Placeholder 4"/>
          <p:cNvSpPr>
            <a:spLocks noGrp="1"/>
          </p:cNvSpPr>
          <p:nvPr>
            <p:ph type="body" sz="quarter" idx="10"/>
          </p:nvPr>
        </p:nvSpPr>
        <p:spPr>
          <a:xfrm>
            <a:off x="519112" y="1447799"/>
            <a:ext cx="11149013" cy="4385816"/>
          </a:xfrm>
        </p:spPr>
        <p:txBody>
          <a:bodyPr/>
          <a:lstStyle/>
          <a:p>
            <a:r>
              <a:rPr lang="en-US" dirty="0">
                <a:solidFill>
                  <a:schemeClr val="accent2">
                    <a:alpha val="99000"/>
                  </a:schemeClr>
                </a:solidFill>
              </a:rPr>
              <a:t>Windows Azure Services are described by two important artifacts:</a:t>
            </a:r>
          </a:p>
          <a:p>
            <a:pPr lvl="1"/>
            <a:r>
              <a:rPr lang="en-US" dirty="0" smtClean="0"/>
              <a:t>Service Definition (*.csdef)</a:t>
            </a:r>
          </a:p>
          <a:p>
            <a:pPr lvl="1"/>
            <a:r>
              <a:rPr lang="en-US" dirty="0" smtClean="0"/>
              <a:t>Service Configuration (*.cscfg)</a:t>
            </a:r>
          </a:p>
          <a:p>
            <a:pPr lvl="1"/>
            <a:endParaRPr lang="en-US" dirty="0" smtClean="0"/>
          </a:p>
          <a:p>
            <a:r>
              <a:rPr lang="en-US" dirty="0">
                <a:solidFill>
                  <a:schemeClr val="accent2">
                    <a:alpha val="99000"/>
                  </a:schemeClr>
                </a:solidFill>
              </a:rPr>
              <a:t>Your code is zipped and packaged with definition (*.cspkg)</a:t>
            </a:r>
          </a:p>
          <a:p>
            <a:pPr lvl="1"/>
            <a:r>
              <a:rPr lang="en-US" dirty="0" smtClean="0"/>
              <a:t>Encrypted(Zipped(Code + *.csdef)) == *.cspkg</a:t>
            </a:r>
          </a:p>
          <a:p>
            <a:pPr lvl="1"/>
            <a:endParaRPr lang="en-US" dirty="0" smtClean="0"/>
          </a:p>
          <a:p>
            <a:r>
              <a:rPr lang="en-US" dirty="0">
                <a:solidFill>
                  <a:schemeClr val="accent2">
                    <a:alpha val="99000"/>
                  </a:schemeClr>
                </a:solidFill>
              </a:rPr>
              <a:t>Windows Azure consumes just (*.cspkg + *.cscfg)</a:t>
            </a:r>
          </a:p>
        </p:txBody>
      </p:sp>
    </p:spTree>
    <p:extLst>
      <p:ext uri="{BB962C8B-B14F-4D97-AF65-F5344CB8AC3E}">
        <p14:creationId xmlns:p14="http://schemas.microsoft.com/office/powerpoint/2010/main" val="320980808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Troubleshooting</a:t>
            </a:r>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ln w="11430">
                  <a:solidFill>
                    <a:schemeClr val="bg1">
                      <a:alpha val="0"/>
                    </a:schemeClr>
                  </a:solidFill>
                </a:ln>
              </a:rPr>
              <a:t>demo</a:t>
            </a:r>
            <a:endParaRPr lang="en-US" dirty="0">
              <a:ln w="11430">
                <a:solidFill>
                  <a:schemeClr val="bg1">
                    <a:alpha val="0"/>
                  </a:schemeClr>
                </a:solidFill>
              </a:ln>
            </a:endParaRPr>
          </a:p>
        </p:txBody>
      </p:sp>
      <p:grpSp>
        <p:nvGrpSpPr>
          <p:cNvPr id="6" name="Group 5"/>
          <p:cNvGrpSpPr/>
          <p:nvPr/>
        </p:nvGrpSpPr>
        <p:grpSpPr>
          <a:xfrm>
            <a:off x="7395072" y="2018080"/>
            <a:ext cx="2705458" cy="2590134"/>
            <a:chOff x="4470400" y="1935163"/>
            <a:chExt cx="3240088" cy="3101975"/>
          </a:xfrm>
          <a:solidFill>
            <a:schemeClr val="bg1">
              <a:lumMod val="95000"/>
            </a:schemeClr>
          </a:solidFill>
        </p:grpSpPr>
        <p:sp>
          <p:nvSpPr>
            <p:cNvPr id="7" name="Freeform 7"/>
            <p:cNvSpPr>
              <a:spLocks/>
            </p:cNvSpPr>
            <p:nvPr/>
          </p:nvSpPr>
          <p:spPr bwMode="auto">
            <a:xfrm>
              <a:off x="4564063" y="1935163"/>
              <a:ext cx="3146425" cy="2981325"/>
            </a:xfrm>
            <a:custGeom>
              <a:avLst/>
              <a:gdLst>
                <a:gd name="T0" fmla="*/ 504 w 839"/>
                <a:gd name="T1" fmla="*/ 432 h 795"/>
                <a:gd name="T2" fmla="*/ 589 w 839"/>
                <a:gd name="T3" fmla="*/ 352 h 795"/>
                <a:gd name="T4" fmla="*/ 600 w 839"/>
                <a:gd name="T5" fmla="*/ 353 h 795"/>
                <a:gd name="T6" fmla="*/ 839 w 839"/>
                <a:gd name="T7" fmla="*/ 127 h 795"/>
                <a:gd name="T8" fmla="*/ 707 w 839"/>
                <a:gd name="T9" fmla="*/ 0 h 795"/>
                <a:gd name="T10" fmla="*/ 469 w 839"/>
                <a:gd name="T11" fmla="*/ 226 h 795"/>
                <a:gd name="T12" fmla="*/ 471 w 839"/>
                <a:gd name="T13" fmla="*/ 241 h 795"/>
                <a:gd name="T14" fmla="*/ 386 w 839"/>
                <a:gd name="T15" fmla="*/ 320 h 795"/>
                <a:gd name="T16" fmla="*/ 371 w 839"/>
                <a:gd name="T17" fmla="*/ 319 h 795"/>
                <a:gd name="T18" fmla="*/ 316 w 839"/>
                <a:gd name="T19" fmla="*/ 371 h 795"/>
                <a:gd name="T20" fmla="*/ 363 w 839"/>
                <a:gd name="T21" fmla="*/ 415 h 795"/>
                <a:gd name="T22" fmla="*/ 131 w 839"/>
                <a:gd name="T23" fmla="*/ 636 h 795"/>
                <a:gd name="T24" fmla="*/ 121 w 839"/>
                <a:gd name="T25" fmla="*/ 628 h 795"/>
                <a:gd name="T26" fmla="*/ 64 w 839"/>
                <a:gd name="T27" fmla="*/ 676 h 795"/>
                <a:gd name="T28" fmla="*/ 0 w 839"/>
                <a:gd name="T29" fmla="*/ 776 h 795"/>
                <a:gd name="T30" fmla="*/ 19 w 839"/>
                <a:gd name="T31" fmla="*/ 795 h 795"/>
                <a:gd name="T32" fmla="*/ 133 w 839"/>
                <a:gd name="T33" fmla="*/ 732 h 795"/>
                <a:gd name="T34" fmla="*/ 176 w 839"/>
                <a:gd name="T35" fmla="*/ 682 h 795"/>
                <a:gd name="T36" fmla="*/ 168 w 839"/>
                <a:gd name="T37" fmla="*/ 672 h 795"/>
                <a:gd name="T38" fmla="*/ 402 w 839"/>
                <a:gd name="T39" fmla="*/ 452 h 795"/>
                <a:gd name="T40" fmla="*/ 449 w 839"/>
                <a:gd name="T41" fmla="*/ 496 h 795"/>
                <a:gd name="T42" fmla="*/ 505 w 839"/>
                <a:gd name="T43" fmla="*/ 443 h 795"/>
                <a:gd name="T44" fmla="*/ 504 w 839"/>
                <a:gd name="T45" fmla="*/ 4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795">
                  <a:moveTo>
                    <a:pt x="504" y="432"/>
                  </a:moveTo>
                  <a:cubicBezTo>
                    <a:pt x="504" y="388"/>
                    <a:pt x="542" y="352"/>
                    <a:pt x="589" y="352"/>
                  </a:cubicBezTo>
                  <a:cubicBezTo>
                    <a:pt x="593" y="352"/>
                    <a:pt x="596" y="353"/>
                    <a:pt x="600" y="353"/>
                  </a:cubicBezTo>
                  <a:cubicBezTo>
                    <a:pt x="839" y="127"/>
                    <a:pt x="839" y="127"/>
                    <a:pt x="839" y="127"/>
                  </a:cubicBezTo>
                  <a:cubicBezTo>
                    <a:pt x="707" y="0"/>
                    <a:pt x="707" y="0"/>
                    <a:pt x="707" y="0"/>
                  </a:cubicBezTo>
                  <a:cubicBezTo>
                    <a:pt x="469" y="226"/>
                    <a:pt x="469" y="226"/>
                    <a:pt x="469" y="226"/>
                  </a:cubicBezTo>
                  <a:cubicBezTo>
                    <a:pt x="470" y="231"/>
                    <a:pt x="471" y="236"/>
                    <a:pt x="471" y="241"/>
                  </a:cubicBezTo>
                  <a:cubicBezTo>
                    <a:pt x="471" y="285"/>
                    <a:pt x="433" y="320"/>
                    <a:pt x="386" y="320"/>
                  </a:cubicBezTo>
                  <a:cubicBezTo>
                    <a:pt x="381" y="320"/>
                    <a:pt x="376" y="320"/>
                    <a:pt x="371" y="319"/>
                  </a:cubicBezTo>
                  <a:cubicBezTo>
                    <a:pt x="316" y="371"/>
                    <a:pt x="316" y="371"/>
                    <a:pt x="316" y="371"/>
                  </a:cubicBezTo>
                  <a:cubicBezTo>
                    <a:pt x="363" y="415"/>
                    <a:pt x="363" y="415"/>
                    <a:pt x="363" y="415"/>
                  </a:cubicBezTo>
                  <a:cubicBezTo>
                    <a:pt x="131" y="636"/>
                    <a:pt x="131" y="636"/>
                    <a:pt x="131" y="636"/>
                  </a:cubicBezTo>
                  <a:cubicBezTo>
                    <a:pt x="121" y="628"/>
                    <a:pt x="121" y="628"/>
                    <a:pt x="121" y="628"/>
                  </a:cubicBezTo>
                  <a:cubicBezTo>
                    <a:pt x="64" y="676"/>
                    <a:pt x="64" y="676"/>
                    <a:pt x="64" y="676"/>
                  </a:cubicBezTo>
                  <a:cubicBezTo>
                    <a:pt x="0" y="776"/>
                    <a:pt x="0" y="776"/>
                    <a:pt x="0" y="776"/>
                  </a:cubicBezTo>
                  <a:cubicBezTo>
                    <a:pt x="19" y="795"/>
                    <a:pt x="19" y="795"/>
                    <a:pt x="19" y="795"/>
                  </a:cubicBezTo>
                  <a:cubicBezTo>
                    <a:pt x="133" y="732"/>
                    <a:pt x="133" y="732"/>
                    <a:pt x="133" y="732"/>
                  </a:cubicBezTo>
                  <a:cubicBezTo>
                    <a:pt x="176" y="682"/>
                    <a:pt x="176" y="682"/>
                    <a:pt x="176" y="682"/>
                  </a:cubicBezTo>
                  <a:cubicBezTo>
                    <a:pt x="168" y="672"/>
                    <a:pt x="168" y="672"/>
                    <a:pt x="168" y="672"/>
                  </a:cubicBezTo>
                  <a:cubicBezTo>
                    <a:pt x="402" y="452"/>
                    <a:pt x="402" y="452"/>
                    <a:pt x="402" y="452"/>
                  </a:cubicBezTo>
                  <a:cubicBezTo>
                    <a:pt x="449" y="496"/>
                    <a:pt x="449" y="496"/>
                    <a:pt x="449" y="496"/>
                  </a:cubicBezTo>
                  <a:cubicBezTo>
                    <a:pt x="505" y="443"/>
                    <a:pt x="505" y="443"/>
                    <a:pt x="505" y="443"/>
                  </a:cubicBezTo>
                  <a:cubicBezTo>
                    <a:pt x="504" y="440"/>
                    <a:pt x="504" y="436"/>
                    <a:pt x="50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5946775" y="3503613"/>
              <a:ext cx="1717675" cy="1533525"/>
            </a:xfrm>
            <a:custGeom>
              <a:avLst/>
              <a:gdLst>
                <a:gd name="T0" fmla="*/ 408 w 458"/>
                <a:gd name="T1" fmla="*/ 244 h 409"/>
                <a:gd name="T2" fmla="*/ 154 w 458"/>
                <a:gd name="T3" fmla="*/ 0 h 409"/>
                <a:gd name="T4" fmla="*/ 154 w 458"/>
                <a:gd name="T5" fmla="*/ 36 h 409"/>
                <a:gd name="T6" fmla="*/ 79 w 458"/>
                <a:gd name="T7" fmla="*/ 105 h 409"/>
                <a:gd name="T8" fmla="*/ 31 w 458"/>
                <a:gd name="T9" fmla="*/ 60 h 409"/>
                <a:gd name="T10" fmla="*/ 0 w 458"/>
                <a:gd name="T11" fmla="*/ 92 h 409"/>
                <a:gd name="T12" fmla="*/ 287 w 458"/>
                <a:gd name="T13" fmla="*/ 360 h 409"/>
                <a:gd name="T14" fmla="*/ 398 w 458"/>
                <a:gd name="T15" fmla="*/ 356 h 409"/>
                <a:gd name="T16" fmla="*/ 408 w 458"/>
                <a:gd name="T17" fmla="*/ 244 h 409"/>
                <a:gd name="T18" fmla="*/ 370 w 458"/>
                <a:gd name="T19" fmla="*/ 325 h 409"/>
                <a:gd name="T20" fmla="*/ 325 w 458"/>
                <a:gd name="T21" fmla="*/ 338 h 409"/>
                <a:gd name="T22" fmla="*/ 292 w 458"/>
                <a:gd name="T23" fmla="*/ 306 h 409"/>
                <a:gd name="T24" fmla="*/ 303 w 458"/>
                <a:gd name="T25" fmla="*/ 261 h 409"/>
                <a:gd name="T26" fmla="*/ 347 w 458"/>
                <a:gd name="T27" fmla="*/ 248 h 409"/>
                <a:gd name="T28" fmla="*/ 381 w 458"/>
                <a:gd name="T29" fmla="*/ 280 h 409"/>
                <a:gd name="T30" fmla="*/ 370 w 458"/>
                <a:gd name="T31"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409">
                  <a:moveTo>
                    <a:pt x="408" y="244"/>
                  </a:moveTo>
                  <a:cubicBezTo>
                    <a:pt x="154" y="0"/>
                    <a:pt x="154" y="0"/>
                    <a:pt x="154" y="0"/>
                  </a:cubicBezTo>
                  <a:cubicBezTo>
                    <a:pt x="154" y="36"/>
                    <a:pt x="154" y="36"/>
                    <a:pt x="154" y="36"/>
                  </a:cubicBezTo>
                  <a:cubicBezTo>
                    <a:pt x="79" y="105"/>
                    <a:pt x="79" y="105"/>
                    <a:pt x="79" y="105"/>
                  </a:cubicBezTo>
                  <a:cubicBezTo>
                    <a:pt x="31" y="60"/>
                    <a:pt x="31" y="60"/>
                    <a:pt x="31" y="60"/>
                  </a:cubicBezTo>
                  <a:cubicBezTo>
                    <a:pt x="0" y="92"/>
                    <a:pt x="0" y="92"/>
                    <a:pt x="0" y="92"/>
                  </a:cubicBezTo>
                  <a:cubicBezTo>
                    <a:pt x="287" y="360"/>
                    <a:pt x="287" y="360"/>
                    <a:pt x="287" y="360"/>
                  </a:cubicBezTo>
                  <a:cubicBezTo>
                    <a:pt x="287" y="360"/>
                    <a:pt x="338" y="409"/>
                    <a:pt x="398" y="356"/>
                  </a:cubicBezTo>
                  <a:cubicBezTo>
                    <a:pt x="458" y="302"/>
                    <a:pt x="408" y="244"/>
                    <a:pt x="408" y="244"/>
                  </a:cubicBezTo>
                  <a:close/>
                  <a:moveTo>
                    <a:pt x="370" y="325"/>
                  </a:moveTo>
                  <a:cubicBezTo>
                    <a:pt x="325" y="338"/>
                    <a:pt x="325" y="338"/>
                    <a:pt x="325" y="338"/>
                  </a:cubicBezTo>
                  <a:cubicBezTo>
                    <a:pt x="292" y="306"/>
                    <a:pt x="292" y="306"/>
                    <a:pt x="292" y="306"/>
                  </a:cubicBezTo>
                  <a:cubicBezTo>
                    <a:pt x="303" y="261"/>
                    <a:pt x="303" y="261"/>
                    <a:pt x="303" y="261"/>
                  </a:cubicBezTo>
                  <a:cubicBezTo>
                    <a:pt x="347" y="248"/>
                    <a:pt x="347" y="248"/>
                    <a:pt x="347" y="248"/>
                  </a:cubicBezTo>
                  <a:cubicBezTo>
                    <a:pt x="381" y="280"/>
                    <a:pt x="381" y="280"/>
                    <a:pt x="381" y="280"/>
                  </a:cubicBezTo>
                  <a:lnTo>
                    <a:pt x="370"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p:nvSpPr>
          <p:spPr bwMode="auto">
            <a:xfrm>
              <a:off x="4470400" y="2006600"/>
              <a:ext cx="1589088" cy="1604962"/>
            </a:xfrm>
            <a:custGeom>
              <a:avLst/>
              <a:gdLst>
                <a:gd name="T0" fmla="*/ 359 w 424"/>
                <a:gd name="T1" fmla="*/ 398 h 428"/>
                <a:gd name="T2" fmla="*/ 313 w 424"/>
                <a:gd name="T3" fmla="*/ 355 h 428"/>
                <a:gd name="T4" fmla="*/ 386 w 424"/>
                <a:gd name="T5" fmla="*/ 281 h 428"/>
                <a:gd name="T6" fmla="*/ 424 w 424"/>
                <a:gd name="T7" fmla="*/ 281 h 428"/>
                <a:gd name="T8" fmla="*/ 363 w 424"/>
                <a:gd name="T9" fmla="*/ 223 h 428"/>
                <a:gd name="T10" fmla="*/ 369 w 424"/>
                <a:gd name="T11" fmla="*/ 177 h 428"/>
                <a:gd name="T12" fmla="*/ 184 w 424"/>
                <a:gd name="T13" fmla="*/ 0 h 428"/>
                <a:gd name="T14" fmla="*/ 135 w 424"/>
                <a:gd name="T15" fmla="*/ 6 h 428"/>
                <a:gd name="T16" fmla="*/ 237 w 424"/>
                <a:gd name="T17" fmla="*/ 107 h 428"/>
                <a:gd name="T18" fmla="*/ 212 w 424"/>
                <a:gd name="T19" fmla="*/ 200 h 428"/>
                <a:gd name="T20" fmla="*/ 110 w 424"/>
                <a:gd name="T21" fmla="*/ 231 h 428"/>
                <a:gd name="T22" fmla="*/ 6 w 424"/>
                <a:gd name="T23" fmla="*/ 131 h 428"/>
                <a:gd name="T24" fmla="*/ 0 w 424"/>
                <a:gd name="T25" fmla="*/ 177 h 428"/>
                <a:gd name="T26" fmla="*/ 184 w 424"/>
                <a:gd name="T27" fmla="*/ 355 h 428"/>
                <a:gd name="T28" fmla="*/ 240 w 424"/>
                <a:gd name="T29" fmla="*/ 346 h 428"/>
                <a:gd name="T30" fmla="*/ 328 w 424"/>
                <a:gd name="T31" fmla="*/ 428 h 428"/>
                <a:gd name="T32" fmla="*/ 359 w 424"/>
                <a:gd name="T33" fmla="*/ 3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428">
                  <a:moveTo>
                    <a:pt x="359" y="398"/>
                  </a:moveTo>
                  <a:cubicBezTo>
                    <a:pt x="313" y="355"/>
                    <a:pt x="313" y="355"/>
                    <a:pt x="313" y="355"/>
                  </a:cubicBezTo>
                  <a:cubicBezTo>
                    <a:pt x="386" y="281"/>
                    <a:pt x="386" y="281"/>
                    <a:pt x="386" y="281"/>
                  </a:cubicBezTo>
                  <a:cubicBezTo>
                    <a:pt x="424" y="281"/>
                    <a:pt x="424" y="281"/>
                    <a:pt x="424" y="281"/>
                  </a:cubicBezTo>
                  <a:cubicBezTo>
                    <a:pt x="363" y="223"/>
                    <a:pt x="363" y="223"/>
                    <a:pt x="363" y="223"/>
                  </a:cubicBezTo>
                  <a:cubicBezTo>
                    <a:pt x="367" y="208"/>
                    <a:pt x="369" y="193"/>
                    <a:pt x="369" y="177"/>
                  </a:cubicBezTo>
                  <a:cubicBezTo>
                    <a:pt x="369" y="79"/>
                    <a:pt x="286" y="0"/>
                    <a:pt x="184" y="0"/>
                  </a:cubicBezTo>
                  <a:cubicBezTo>
                    <a:pt x="167" y="0"/>
                    <a:pt x="151" y="2"/>
                    <a:pt x="135" y="6"/>
                  </a:cubicBezTo>
                  <a:cubicBezTo>
                    <a:pt x="237" y="107"/>
                    <a:pt x="237" y="107"/>
                    <a:pt x="237" y="107"/>
                  </a:cubicBezTo>
                  <a:cubicBezTo>
                    <a:pt x="212" y="200"/>
                    <a:pt x="212" y="200"/>
                    <a:pt x="212" y="200"/>
                  </a:cubicBezTo>
                  <a:cubicBezTo>
                    <a:pt x="110" y="231"/>
                    <a:pt x="110" y="231"/>
                    <a:pt x="110" y="231"/>
                  </a:cubicBezTo>
                  <a:cubicBezTo>
                    <a:pt x="6" y="131"/>
                    <a:pt x="6" y="131"/>
                    <a:pt x="6" y="131"/>
                  </a:cubicBezTo>
                  <a:cubicBezTo>
                    <a:pt x="2" y="146"/>
                    <a:pt x="0" y="161"/>
                    <a:pt x="0" y="177"/>
                  </a:cubicBezTo>
                  <a:cubicBezTo>
                    <a:pt x="0" y="275"/>
                    <a:pt x="82" y="355"/>
                    <a:pt x="184" y="355"/>
                  </a:cubicBezTo>
                  <a:cubicBezTo>
                    <a:pt x="204" y="355"/>
                    <a:pt x="222" y="352"/>
                    <a:pt x="240" y="346"/>
                  </a:cubicBezTo>
                  <a:cubicBezTo>
                    <a:pt x="328" y="428"/>
                    <a:pt x="328" y="428"/>
                    <a:pt x="328" y="428"/>
                  </a:cubicBezTo>
                  <a:lnTo>
                    <a:pt x="359" y="3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444459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0"/>
          </p:nvPr>
        </p:nvSpPr>
        <p:spPr>
          <a:xfrm>
            <a:off x="519113" y="1447799"/>
            <a:ext cx="6261934" cy="3536353"/>
          </a:xfrm>
        </p:spPr>
        <p:txBody>
          <a:bodyPr/>
          <a:lstStyle/>
          <a:p>
            <a:r>
              <a:rPr lang="en-US" sz="3600" dirty="0" smtClean="0">
                <a:solidFill>
                  <a:schemeClr val="accent2">
                    <a:alpha val="99000"/>
                  </a:schemeClr>
                </a:solidFill>
              </a:rPr>
              <a:t>Windows Azure offers a number </a:t>
            </a:r>
            <a:br>
              <a:rPr lang="en-US" sz="3600" dirty="0" smtClean="0">
                <a:solidFill>
                  <a:schemeClr val="accent2">
                    <a:alpha val="99000"/>
                  </a:schemeClr>
                </a:solidFill>
              </a:rPr>
            </a:br>
            <a:r>
              <a:rPr lang="en-US" sz="3600" dirty="0" smtClean="0">
                <a:solidFill>
                  <a:schemeClr val="accent2">
                    <a:alpha val="99000"/>
                  </a:schemeClr>
                </a:solidFill>
              </a:rPr>
              <a:t>of ways to deploy code</a:t>
            </a:r>
          </a:p>
          <a:p>
            <a:pPr marL="0" lvl="2" indent="0">
              <a:buNone/>
            </a:pPr>
            <a:r>
              <a:rPr lang="en-US" dirty="0" smtClean="0"/>
              <a:t>Know which one to choose!</a:t>
            </a:r>
          </a:p>
          <a:p>
            <a:pPr marL="0" lvl="2" indent="0">
              <a:buNone/>
            </a:pPr>
            <a:endParaRPr lang="en-US" dirty="0" smtClean="0"/>
          </a:p>
          <a:p>
            <a:r>
              <a:rPr lang="en-US" sz="3600" dirty="0" smtClean="0">
                <a:solidFill>
                  <a:schemeClr val="accent2">
                    <a:alpha val="99000"/>
                  </a:schemeClr>
                </a:solidFill>
              </a:rPr>
              <a:t>Windows Azure Diagnostics</a:t>
            </a:r>
          </a:p>
          <a:p>
            <a:r>
              <a:rPr lang="en-US" sz="3600" dirty="0" smtClean="0">
                <a:solidFill>
                  <a:schemeClr val="accent2">
                    <a:alpha val="99000"/>
                  </a:schemeClr>
                </a:solidFill>
              </a:rPr>
              <a:t>Monitoring vs Troubleshooting – use the right tools.</a:t>
            </a:r>
            <a:endParaRPr lang="en-US" sz="3600" dirty="0">
              <a:solidFill>
                <a:schemeClr val="accent2">
                  <a:alpha val="99000"/>
                </a:schemeClr>
              </a:solidFill>
            </a:endParaRPr>
          </a:p>
        </p:txBody>
      </p:sp>
      <p:sp>
        <p:nvSpPr>
          <p:cNvPr id="6" name="Freeform 18"/>
          <p:cNvSpPr>
            <a:spLocks noEditPoints="1"/>
          </p:cNvSpPr>
          <p:nvPr/>
        </p:nvSpPr>
        <p:spPr bwMode="black">
          <a:xfrm>
            <a:off x="7822194" y="2494379"/>
            <a:ext cx="2545560" cy="310555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70834652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48900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custDataLst>
              <p:tags r:id="rId1"/>
            </p:custDataLst>
          </p:nvPr>
        </p:nvSpPr>
        <p:spPr>
          <a:xfrm>
            <a:off x="512445" y="1695450"/>
            <a:ext cx="11155680" cy="4901342"/>
          </a:xfrm>
          <a:prstGeom prst="rect">
            <a:avLst/>
          </a:prstGeom>
          <a:noFill/>
        </p:spPr>
        <p:txBody>
          <a:bodyPr vert="horz" wrap="square" lIns="0" tIns="0" rIns="0" bIns="0" rtlCol="0">
            <a:spAutoFit/>
          </a:bodyPr>
          <a:lstStyle>
            <a:lvl1pPr marL="0"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050" dirty="0" smtClean="0">
                <a:solidFill>
                  <a:schemeClr val="accent6"/>
                </a:solidFill>
              </a:rPr>
              <a:t>&lt;?</a:t>
            </a:r>
            <a:r>
              <a:rPr lang="en-US" sz="1050" dirty="0" smtClean="0">
                <a:solidFill>
                  <a:schemeClr val="accent1">
                    <a:lumMod val="75000"/>
                  </a:schemeClr>
                </a:solidFill>
              </a:rPr>
              <a:t>xml</a:t>
            </a:r>
            <a:r>
              <a:rPr lang="en-US" sz="1050" dirty="0" smtClean="0"/>
              <a:t> </a:t>
            </a:r>
            <a:r>
              <a:rPr lang="en-US" sz="1050" dirty="0" smtClean="0">
                <a:solidFill>
                  <a:schemeClr val="accent5"/>
                </a:solidFill>
              </a:rPr>
              <a:t>version</a:t>
            </a:r>
            <a:r>
              <a:rPr lang="en-US" sz="1050" dirty="0" smtClean="0">
                <a:solidFill>
                  <a:schemeClr val="accent6"/>
                </a:solidFill>
              </a:rPr>
              <a:t>=</a:t>
            </a:r>
            <a:r>
              <a:rPr lang="en-US" sz="1050" dirty="0">
                <a:solidFill>
                  <a:schemeClr val="accent6"/>
                </a:solidFill>
                <a:latin typeface="Arial" pitchFamily="34" charset="0"/>
                <a:cs typeface="Arial" pitchFamily="34" charset="0"/>
              </a:rPr>
              <a:t>"</a:t>
            </a:r>
            <a:r>
              <a:rPr lang="en-US" sz="1050" dirty="0" smtClean="0">
                <a:solidFill>
                  <a:schemeClr val="accent6"/>
                </a:solidFill>
              </a:rPr>
              <a:t>1.0</a:t>
            </a:r>
            <a:r>
              <a:rPr lang="en-US" sz="1050" dirty="0">
                <a:solidFill>
                  <a:schemeClr val="accent6"/>
                </a:solidFill>
                <a:latin typeface="Arial" pitchFamily="34" charset="0"/>
                <a:cs typeface="Arial" pitchFamily="34" charset="0"/>
              </a:rPr>
              <a:t>"</a:t>
            </a:r>
            <a:r>
              <a:rPr lang="en-US" sz="1050" dirty="0" smtClean="0">
                <a:solidFill>
                  <a:schemeClr val="accent6"/>
                </a:solidFill>
              </a:rPr>
              <a:t> </a:t>
            </a:r>
            <a:r>
              <a:rPr lang="en-US" sz="1050" dirty="0" smtClean="0">
                <a:solidFill>
                  <a:schemeClr val="accent5"/>
                </a:solidFill>
              </a:rPr>
              <a:t>encoding</a:t>
            </a:r>
            <a:r>
              <a:rPr lang="en-US" sz="1050" dirty="0" smtClean="0">
                <a:solidFill>
                  <a:schemeClr val="accent6"/>
                </a:solidFill>
              </a:rPr>
              <a:t>=</a:t>
            </a:r>
            <a:r>
              <a:rPr lang="en-US" sz="1050" dirty="0">
                <a:solidFill>
                  <a:schemeClr val="accent6"/>
                </a:solidFill>
                <a:latin typeface="Arial" pitchFamily="34" charset="0"/>
                <a:cs typeface="Arial" pitchFamily="34" charset="0"/>
              </a:rPr>
              <a:t>"</a:t>
            </a:r>
            <a:r>
              <a:rPr lang="en-US" sz="1050" dirty="0" smtClean="0">
                <a:solidFill>
                  <a:schemeClr val="accent6"/>
                </a:solidFill>
              </a:rPr>
              <a:t>utf-8</a:t>
            </a:r>
            <a:r>
              <a:rPr lang="en-US" sz="1050" dirty="0">
                <a:solidFill>
                  <a:schemeClr val="accent6"/>
                </a:solidFill>
                <a:latin typeface="Arial" pitchFamily="34" charset="0"/>
                <a:cs typeface="Arial" pitchFamily="34" charset="0"/>
              </a:rPr>
              <a:t>"</a:t>
            </a:r>
            <a:r>
              <a:rPr lang="en-US" sz="1050" dirty="0" smtClean="0">
                <a:solidFill>
                  <a:schemeClr val="accent6"/>
                </a:solidFill>
              </a:rPr>
              <a:t>&gt;</a:t>
            </a:r>
          </a:p>
          <a:p>
            <a:pPr>
              <a:spcBef>
                <a:spcPts val="0"/>
              </a:spcBef>
            </a:pPr>
            <a:r>
              <a:rPr lang="en-US" sz="1200" dirty="0" smtClean="0">
                <a:solidFill>
                  <a:schemeClr val="accent6"/>
                </a:solidFill>
              </a:rPr>
              <a:t>&lt;</a:t>
            </a:r>
            <a:r>
              <a:rPr lang="en-US" sz="1050" dirty="0" smtClean="0">
                <a:solidFill>
                  <a:schemeClr val="accent1">
                    <a:lumMod val="75000"/>
                  </a:schemeClr>
                </a:solidFill>
              </a:rPr>
              <a:t>ServiceDefinition</a:t>
            </a:r>
            <a:r>
              <a:rPr lang="en-US" sz="1050" dirty="0" smtClean="0"/>
              <a:t> </a:t>
            </a:r>
            <a:r>
              <a:rPr lang="en-US" sz="1050" dirty="0" smtClean="0">
                <a:solidFill>
                  <a:schemeClr val="accent5"/>
                </a:solidFill>
              </a:rPr>
              <a:t>name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WebDeploy</a:t>
            </a:r>
            <a:r>
              <a:rPr lang="en-US" sz="1200" dirty="0">
                <a:solidFill>
                  <a:schemeClr val="accent6"/>
                </a:solidFill>
                <a:latin typeface="Arial" pitchFamily="34" charset="0"/>
                <a:cs typeface="Arial" pitchFamily="34" charset="0"/>
              </a:rPr>
              <a:t>"</a:t>
            </a:r>
            <a:r>
              <a:rPr lang="en-US" sz="1200" dirty="0" smtClean="0">
                <a:solidFill>
                  <a:schemeClr val="accent6"/>
                </a:solidFill>
              </a:rPr>
              <a:t> </a:t>
            </a:r>
            <a:r>
              <a:rPr lang="en-US" sz="1050" dirty="0">
                <a:solidFill>
                  <a:schemeClr val="accent5"/>
                </a:solidFill>
              </a:rPr>
              <a:t>xmlns</a:t>
            </a:r>
            <a:r>
              <a:rPr lang="en-US" sz="1200" dirty="0">
                <a:solidFill>
                  <a:schemeClr val="accent6"/>
                </a:solidFill>
              </a:rPr>
              <a:t>=</a:t>
            </a:r>
            <a:r>
              <a:rPr lang="en-US" sz="1200" dirty="0">
                <a:solidFill>
                  <a:schemeClr val="accent6"/>
                </a:solidFill>
                <a:hlinkClick r:id="rId5"/>
              </a:rPr>
              <a:t>http://schemas.microsoft.com/ServiceHostings/2008/10/ServiceDefinition</a:t>
            </a:r>
            <a:r>
              <a:rPr lang="en-US" sz="1200" dirty="0" smtClean="0">
                <a:solidFill>
                  <a:schemeClr val="accent6"/>
                </a:solidFill>
              </a:rPr>
              <a:t>&gt;</a:t>
            </a:r>
          </a:p>
          <a:p>
            <a:pPr marL="228600">
              <a:spcBef>
                <a:spcPts val="0"/>
              </a:spcBef>
            </a:pPr>
            <a:r>
              <a:rPr lang="en-US" sz="1200" dirty="0" smtClean="0">
                <a:solidFill>
                  <a:schemeClr val="accent6"/>
                </a:solidFill>
              </a:rPr>
              <a:t>&lt;</a:t>
            </a:r>
            <a:r>
              <a:rPr lang="en-US" sz="1050" dirty="0" smtClean="0">
                <a:solidFill>
                  <a:schemeClr val="accent1">
                    <a:lumMod val="75000"/>
                  </a:schemeClr>
                </a:solidFill>
              </a:rPr>
              <a:t>WebRole</a:t>
            </a:r>
            <a:r>
              <a:rPr lang="en-US" sz="1050" dirty="0" smtClean="0"/>
              <a:t> </a:t>
            </a:r>
            <a:r>
              <a:rPr lang="en-US" sz="1050" dirty="0" smtClean="0">
                <a:solidFill>
                  <a:schemeClr val="accent5"/>
                </a:solidFill>
              </a:rPr>
              <a:t>name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WebUX</a:t>
            </a:r>
            <a:r>
              <a:rPr lang="en-US" sz="1200" dirty="0">
                <a:solidFill>
                  <a:schemeClr val="accent6"/>
                </a:solidFill>
                <a:latin typeface="Arial" pitchFamily="34" charset="0"/>
                <a:cs typeface="Arial" pitchFamily="34" charset="0"/>
              </a:rPr>
              <a:t>"</a:t>
            </a:r>
            <a:r>
              <a:rPr lang="en-US" sz="1200" dirty="0" smtClean="0">
                <a:solidFill>
                  <a:schemeClr val="accent6"/>
                </a:solidFill>
              </a:rPr>
              <a:t>&gt;</a:t>
            </a:r>
          </a:p>
          <a:p>
            <a:pPr marL="457200">
              <a:spcBef>
                <a:spcPts val="0"/>
              </a:spcBef>
            </a:pPr>
            <a:r>
              <a:rPr lang="en-US" sz="1200" dirty="0" smtClean="0">
                <a:solidFill>
                  <a:schemeClr val="accent6"/>
                </a:solidFill>
              </a:rPr>
              <a:t>&lt;</a:t>
            </a:r>
            <a:r>
              <a:rPr lang="en-US" sz="1050" dirty="0" smtClean="0">
                <a:solidFill>
                  <a:schemeClr val="accent1">
                    <a:lumMod val="75000"/>
                  </a:schemeClr>
                </a:solidFill>
              </a:rPr>
              <a:t>Startup</a:t>
            </a:r>
            <a:r>
              <a:rPr lang="en-US" sz="1200" dirty="0" smtClean="0">
                <a:solidFill>
                  <a:schemeClr val="accent6"/>
                </a:solidFill>
              </a:rPr>
              <a:t>&gt;</a:t>
            </a:r>
          </a:p>
          <a:p>
            <a:pPr marL="685800">
              <a:spcBef>
                <a:spcPts val="0"/>
              </a:spcBef>
            </a:pPr>
            <a:r>
              <a:rPr lang="en-US" sz="1200" dirty="0" smtClean="0">
                <a:solidFill>
                  <a:schemeClr val="accent6"/>
                </a:solidFill>
              </a:rPr>
              <a:t>&lt;</a:t>
            </a:r>
            <a:r>
              <a:rPr lang="en-US" sz="1050" dirty="0" smtClean="0">
                <a:solidFill>
                  <a:schemeClr val="accent1">
                    <a:lumMod val="75000"/>
                  </a:schemeClr>
                </a:solidFill>
              </a:rPr>
              <a:t>Task</a:t>
            </a:r>
            <a:r>
              <a:rPr lang="en-US" sz="1050" dirty="0" smtClean="0"/>
              <a:t> </a:t>
            </a:r>
            <a:r>
              <a:rPr lang="en-US" sz="1050" dirty="0" smtClean="0">
                <a:solidFill>
                  <a:schemeClr val="accent5"/>
                </a:solidFill>
              </a:rPr>
              <a:t>commandline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..\Startup\EnableWebAdmin.cmd</a:t>
            </a:r>
            <a:r>
              <a:rPr lang="en-US" sz="1050" dirty="0">
                <a:solidFill>
                  <a:schemeClr val="accent6"/>
                </a:solidFill>
                <a:latin typeface="Arial" pitchFamily="34" charset="0"/>
                <a:cs typeface="Arial" pitchFamily="34" charset="0"/>
              </a:rPr>
              <a:t>"</a:t>
            </a:r>
            <a:r>
              <a:rPr lang="en-US" sz="1050" dirty="0" smtClean="0"/>
              <a:t> </a:t>
            </a:r>
            <a:r>
              <a:rPr lang="en-US" sz="1050" dirty="0" smtClean="0">
                <a:solidFill>
                  <a:schemeClr val="accent5"/>
                </a:solidFill>
              </a:rPr>
              <a:t>executionContext</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elevated</a:t>
            </a:r>
            <a:r>
              <a:rPr lang="en-US" sz="1200" dirty="0">
                <a:solidFill>
                  <a:schemeClr val="accent6"/>
                </a:solidFill>
                <a:latin typeface="Arial" pitchFamily="34" charset="0"/>
                <a:cs typeface="Arial" pitchFamily="34" charset="0"/>
              </a:rPr>
              <a:t>"</a:t>
            </a:r>
            <a:r>
              <a:rPr lang="en-US" sz="1200" dirty="0" smtClean="0">
                <a:solidFill>
                  <a:schemeClr val="accent6"/>
                </a:solidFill>
              </a:rPr>
              <a:t> </a:t>
            </a:r>
            <a:r>
              <a:rPr lang="en-US" sz="1050" dirty="0" smtClean="0">
                <a:solidFill>
                  <a:schemeClr val="accent5"/>
                </a:solidFill>
              </a:rPr>
              <a:t>tasktype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simple</a:t>
            </a:r>
            <a:r>
              <a:rPr lang="en-US" sz="1200" dirty="0">
                <a:solidFill>
                  <a:schemeClr val="accent6"/>
                </a:solidFill>
                <a:latin typeface="Arial" pitchFamily="34" charset="0"/>
                <a:cs typeface="Arial" pitchFamily="34" charset="0"/>
              </a:rPr>
              <a:t>"</a:t>
            </a:r>
            <a:r>
              <a:rPr lang="en-US" sz="1200" dirty="0" smtClean="0">
                <a:solidFill>
                  <a:schemeClr val="accent6"/>
                </a:solidFill>
              </a:rPr>
              <a:t> /&gt;</a:t>
            </a:r>
          </a:p>
          <a:p>
            <a:pPr marL="457200">
              <a:spcBef>
                <a:spcPts val="0"/>
              </a:spcBef>
            </a:pPr>
            <a:r>
              <a:rPr lang="en-US" sz="1200" dirty="0" smtClean="0">
                <a:solidFill>
                  <a:schemeClr val="accent6"/>
                </a:solidFill>
              </a:rPr>
              <a:t>&lt;/</a:t>
            </a:r>
            <a:r>
              <a:rPr lang="en-US" sz="1050" dirty="0" smtClean="0">
                <a:solidFill>
                  <a:schemeClr val="accent1">
                    <a:lumMod val="75000"/>
                  </a:schemeClr>
                </a:solidFill>
              </a:rPr>
              <a:t>Startup</a:t>
            </a:r>
            <a:r>
              <a:rPr lang="en-US" sz="1200" dirty="0" smtClean="0">
                <a:solidFill>
                  <a:schemeClr val="accent6"/>
                </a:solidFill>
              </a:rPr>
              <a:t>&gt;</a:t>
            </a:r>
          </a:p>
          <a:p>
            <a:pPr marL="457200">
              <a:spcBef>
                <a:spcPts val="0"/>
              </a:spcBef>
            </a:pPr>
            <a:r>
              <a:rPr lang="en-US" sz="1200" dirty="0" smtClean="0">
                <a:solidFill>
                  <a:schemeClr val="accent6"/>
                </a:solidFill>
              </a:rPr>
              <a:t>&lt;</a:t>
            </a:r>
            <a:r>
              <a:rPr lang="en-US" sz="1050" dirty="0" smtClean="0">
                <a:solidFill>
                  <a:schemeClr val="accent1">
                    <a:lumMod val="75000"/>
                  </a:schemeClr>
                </a:solidFill>
              </a:rPr>
              <a:t>Imports</a:t>
            </a:r>
            <a:r>
              <a:rPr lang="en-US" sz="1050" dirty="0" smtClean="0"/>
              <a:t>&gt;</a:t>
            </a:r>
            <a:endParaRPr lang="en-US" sz="1200" dirty="0" smtClean="0">
              <a:solidFill>
                <a:schemeClr val="accent6"/>
              </a:solidFill>
            </a:endParaRPr>
          </a:p>
          <a:p>
            <a:pPr marL="685800">
              <a:spcBef>
                <a:spcPts val="0"/>
              </a:spcBef>
            </a:pPr>
            <a:r>
              <a:rPr lang="en-US" sz="1200" dirty="0" smtClean="0">
                <a:solidFill>
                  <a:schemeClr val="accent6"/>
                </a:solidFill>
              </a:rPr>
              <a:t>&lt;</a:t>
            </a:r>
            <a:r>
              <a:rPr lang="en-US" sz="1050" dirty="0" smtClean="0">
                <a:solidFill>
                  <a:schemeClr val="accent1">
                    <a:lumMod val="75000"/>
                  </a:schemeClr>
                </a:solidFill>
              </a:rPr>
              <a:t>Import</a:t>
            </a:r>
            <a:r>
              <a:rPr lang="en-US" sz="1050" dirty="0" smtClean="0"/>
              <a:t> </a:t>
            </a:r>
            <a:r>
              <a:rPr lang="en-US" sz="1050" dirty="0" smtClean="0">
                <a:solidFill>
                  <a:schemeClr val="accent5"/>
                </a:solidFill>
              </a:rPr>
              <a:t>moduleName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RemoteAccess</a:t>
            </a:r>
            <a:r>
              <a:rPr lang="en-US" sz="1200" dirty="0">
                <a:solidFill>
                  <a:schemeClr val="accent6"/>
                </a:solidFill>
                <a:latin typeface="Arial" pitchFamily="34" charset="0"/>
                <a:cs typeface="Arial" pitchFamily="34" charset="0"/>
              </a:rPr>
              <a:t>"</a:t>
            </a:r>
            <a:r>
              <a:rPr lang="en-US" sz="1200" dirty="0" smtClean="0">
                <a:solidFill>
                  <a:schemeClr val="accent6"/>
                </a:solidFill>
              </a:rPr>
              <a:t> /&gt;</a:t>
            </a:r>
          </a:p>
          <a:p>
            <a:pPr marL="685800">
              <a:spcBef>
                <a:spcPts val="0"/>
              </a:spcBef>
            </a:pPr>
            <a:r>
              <a:rPr lang="en-US" sz="1200" dirty="0" smtClean="0">
                <a:solidFill>
                  <a:schemeClr val="accent6"/>
                </a:solidFill>
              </a:rPr>
              <a:t>&lt;</a:t>
            </a:r>
            <a:r>
              <a:rPr lang="en-US" sz="1050" dirty="0" smtClean="0">
                <a:solidFill>
                  <a:schemeClr val="accent1">
                    <a:lumMod val="75000"/>
                  </a:schemeClr>
                </a:solidFill>
              </a:rPr>
              <a:t>Import</a:t>
            </a:r>
            <a:r>
              <a:rPr lang="en-US" sz="1050" dirty="0" smtClean="0"/>
              <a:t> </a:t>
            </a:r>
            <a:r>
              <a:rPr lang="en-US" sz="1050" dirty="0" smtClean="0">
                <a:solidFill>
                  <a:schemeClr val="accent5"/>
                </a:solidFill>
              </a:rPr>
              <a:t>moduleName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RemoteForwarder</a:t>
            </a:r>
            <a:r>
              <a:rPr lang="en-US" sz="1200" dirty="0">
                <a:solidFill>
                  <a:schemeClr val="accent6"/>
                </a:solidFill>
                <a:latin typeface="Arial" pitchFamily="34" charset="0"/>
                <a:cs typeface="Arial" pitchFamily="34" charset="0"/>
              </a:rPr>
              <a:t>"</a:t>
            </a:r>
            <a:r>
              <a:rPr lang="en-US" sz="1200" dirty="0" smtClean="0">
                <a:solidFill>
                  <a:schemeClr val="accent6"/>
                </a:solidFill>
              </a:rPr>
              <a:t> /&gt;</a:t>
            </a:r>
          </a:p>
          <a:p>
            <a:pPr marL="457200">
              <a:spcBef>
                <a:spcPts val="0"/>
              </a:spcBef>
            </a:pPr>
            <a:r>
              <a:rPr lang="en-US" sz="1200" dirty="0" smtClean="0">
                <a:solidFill>
                  <a:schemeClr val="accent6"/>
                </a:solidFill>
              </a:rPr>
              <a:t>&lt;/</a:t>
            </a:r>
            <a:r>
              <a:rPr lang="en-US" sz="1050" dirty="0" smtClean="0">
                <a:solidFill>
                  <a:schemeClr val="accent1">
                    <a:lumMod val="75000"/>
                  </a:schemeClr>
                </a:solidFill>
              </a:rPr>
              <a:t>Imports</a:t>
            </a:r>
            <a:r>
              <a:rPr lang="en-US" sz="1200" dirty="0" smtClean="0">
                <a:solidFill>
                  <a:schemeClr val="accent6"/>
                </a:solidFill>
              </a:rPr>
              <a:t>&gt;</a:t>
            </a:r>
          </a:p>
          <a:p>
            <a:pPr marL="457200">
              <a:spcBef>
                <a:spcPts val="0"/>
              </a:spcBef>
            </a:pPr>
            <a:r>
              <a:rPr lang="en-US" sz="1200" dirty="0" smtClean="0">
                <a:solidFill>
                  <a:schemeClr val="accent6"/>
                </a:solidFill>
              </a:rPr>
              <a:t>&lt;</a:t>
            </a:r>
            <a:r>
              <a:rPr lang="en-US" sz="1050" dirty="0" smtClean="0">
                <a:solidFill>
                  <a:schemeClr val="accent1">
                    <a:lumMod val="75000"/>
                  </a:schemeClr>
                </a:solidFill>
              </a:rPr>
              <a:t>Sites</a:t>
            </a:r>
            <a:r>
              <a:rPr lang="en-US" sz="1200" dirty="0" smtClean="0">
                <a:solidFill>
                  <a:schemeClr val="accent6"/>
                </a:solidFill>
              </a:rPr>
              <a:t>&gt;</a:t>
            </a:r>
          </a:p>
          <a:p>
            <a:pPr marL="685800">
              <a:spcBef>
                <a:spcPts val="0"/>
              </a:spcBef>
            </a:pPr>
            <a:r>
              <a:rPr lang="en-US" sz="1200" dirty="0" smtClean="0">
                <a:solidFill>
                  <a:schemeClr val="accent6"/>
                </a:solidFill>
              </a:rPr>
              <a:t>&lt;</a:t>
            </a:r>
            <a:r>
              <a:rPr lang="en-US" sz="1050" dirty="0" smtClean="0">
                <a:solidFill>
                  <a:schemeClr val="accent1">
                    <a:lumMod val="75000"/>
                  </a:schemeClr>
                </a:solidFill>
              </a:rPr>
              <a:t>Site</a:t>
            </a:r>
            <a:r>
              <a:rPr lang="en-US" sz="1050" dirty="0" smtClean="0"/>
              <a:t> </a:t>
            </a:r>
            <a:r>
              <a:rPr lang="en-US" sz="1050" dirty="0" smtClean="0">
                <a:solidFill>
                  <a:schemeClr val="accent5"/>
                </a:solidFill>
              </a:rPr>
              <a:t>name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Web</a:t>
            </a:r>
            <a:r>
              <a:rPr lang="en-US" sz="1200" dirty="0">
                <a:solidFill>
                  <a:schemeClr val="accent6"/>
                </a:solidFill>
                <a:latin typeface="Arial" pitchFamily="34" charset="0"/>
                <a:cs typeface="Arial" pitchFamily="34" charset="0"/>
              </a:rPr>
              <a:t>"</a:t>
            </a:r>
            <a:r>
              <a:rPr lang="en-US" sz="1200" dirty="0" smtClean="0">
                <a:solidFill>
                  <a:schemeClr val="accent6"/>
                </a:solidFill>
              </a:rPr>
              <a:t>&gt;</a:t>
            </a:r>
          </a:p>
          <a:p>
            <a:pPr marL="914400">
              <a:spcBef>
                <a:spcPts val="0"/>
              </a:spcBef>
            </a:pPr>
            <a:r>
              <a:rPr lang="en-US" sz="1200" dirty="0" smtClean="0">
                <a:solidFill>
                  <a:schemeClr val="accent6"/>
                </a:solidFill>
              </a:rPr>
              <a:t>&lt;</a:t>
            </a:r>
            <a:r>
              <a:rPr lang="en-US" sz="1050" dirty="0" smtClean="0">
                <a:solidFill>
                  <a:schemeClr val="accent1">
                    <a:lumMod val="75000"/>
                  </a:schemeClr>
                </a:solidFill>
              </a:rPr>
              <a:t>Bindings</a:t>
            </a:r>
            <a:r>
              <a:rPr lang="en-US" sz="1200" dirty="0" smtClean="0">
                <a:solidFill>
                  <a:schemeClr val="accent6"/>
                </a:solidFill>
              </a:rPr>
              <a:t>&gt;</a:t>
            </a:r>
          </a:p>
          <a:p>
            <a:pPr marL="1143000">
              <a:spcBef>
                <a:spcPts val="0"/>
              </a:spcBef>
            </a:pPr>
            <a:r>
              <a:rPr lang="en-US" sz="1200" dirty="0" smtClean="0">
                <a:solidFill>
                  <a:schemeClr val="accent6"/>
                </a:solidFill>
              </a:rPr>
              <a:t>&lt;</a:t>
            </a:r>
            <a:r>
              <a:rPr lang="en-US" sz="1050" dirty="0" smtClean="0">
                <a:solidFill>
                  <a:schemeClr val="accent1">
                    <a:lumMod val="75000"/>
                  </a:schemeClr>
                </a:solidFill>
              </a:rPr>
              <a:t>Binding </a:t>
            </a:r>
            <a:r>
              <a:rPr lang="en-US" sz="1050" dirty="0" smtClean="0">
                <a:solidFill>
                  <a:schemeClr val="accent5"/>
                </a:solidFill>
              </a:rPr>
              <a:t>name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HttpIn</a:t>
            </a:r>
            <a:r>
              <a:rPr lang="en-US" sz="1200" dirty="0">
                <a:solidFill>
                  <a:schemeClr val="accent6"/>
                </a:solidFill>
                <a:latin typeface="Arial" pitchFamily="34" charset="0"/>
                <a:cs typeface="Arial" pitchFamily="34" charset="0"/>
              </a:rPr>
              <a:t>"</a:t>
            </a:r>
            <a:r>
              <a:rPr lang="en-US" sz="1050" dirty="0" smtClean="0">
                <a:solidFill>
                  <a:schemeClr val="accent5"/>
                </a:solidFill>
              </a:rPr>
              <a:t> endpointName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HttpIn</a:t>
            </a:r>
            <a:r>
              <a:rPr lang="en-US" sz="1200" dirty="0">
                <a:solidFill>
                  <a:schemeClr val="accent6"/>
                </a:solidFill>
                <a:latin typeface="Arial" pitchFamily="34" charset="0"/>
                <a:cs typeface="Arial" pitchFamily="34" charset="0"/>
              </a:rPr>
              <a:t>"</a:t>
            </a:r>
            <a:r>
              <a:rPr lang="en-US" sz="1200" dirty="0" smtClean="0">
                <a:solidFill>
                  <a:schemeClr val="accent6"/>
                </a:solidFill>
              </a:rPr>
              <a:t> /&gt;</a:t>
            </a:r>
          </a:p>
          <a:p>
            <a:pPr marL="914400">
              <a:spcBef>
                <a:spcPts val="0"/>
              </a:spcBef>
            </a:pPr>
            <a:r>
              <a:rPr lang="en-US" sz="1200" dirty="0" smtClean="0">
                <a:solidFill>
                  <a:schemeClr val="accent6"/>
                </a:solidFill>
              </a:rPr>
              <a:t>&lt;/</a:t>
            </a:r>
            <a:r>
              <a:rPr lang="en-US" sz="1050" dirty="0" smtClean="0">
                <a:solidFill>
                  <a:schemeClr val="accent1">
                    <a:lumMod val="75000"/>
                  </a:schemeClr>
                </a:solidFill>
              </a:rPr>
              <a:t>Bindings</a:t>
            </a:r>
            <a:r>
              <a:rPr lang="en-US" sz="1200" dirty="0" smtClean="0">
                <a:solidFill>
                  <a:schemeClr val="accent6"/>
                </a:solidFill>
              </a:rPr>
              <a:t>&gt;</a:t>
            </a:r>
          </a:p>
          <a:p>
            <a:pPr marL="685800">
              <a:spcBef>
                <a:spcPts val="0"/>
              </a:spcBef>
            </a:pPr>
            <a:r>
              <a:rPr lang="en-US" sz="1200" dirty="0" smtClean="0">
                <a:solidFill>
                  <a:schemeClr val="accent6"/>
                </a:solidFill>
              </a:rPr>
              <a:t>&lt;/</a:t>
            </a:r>
            <a:r>
              <a:rPr lang="en-US" sz="1050" dirty="0" smtClean="0">
                <a:solidFill>
                  <a:schemeClr val="accent1">
                    <a:lumMod val="75000"/>
                  </a:schemeClr>
                </a:solidFill>
              </a:rPr>
              <a:t>Site</a:t>
            </a:r>
            <a:r>
              <a:rPr lang="en-US" sz="1200" dirty="0" smtClean="0">
                <a:solidFill>
                  <a:schemeClr val="accent6"/>
                </a:solidFill>
              </a:rPr>
              <a:t>&gt;</a:t>
            </a:r>
          </a:p>
          <a:p>
            <a:pPr marL="457200">
              <a:spcBef>
                <a:spcPts val="0"/>
              </a:spcBef>
            </a:pPr>
            <a:r>
              <a:rPr lang="en-US" sz="1200" dirty="0" smtClean="0">
                <a:solidFill>
                  <a:schemeClr val="accent6"/>
                </a:solidFill>
              </a:rPr>
              <a:t>&lt;/</a:t>
            </a:r>
            <a:r>
              <a:rPr lang="en-US" sz="1050" dirty="0" smtClean="0">
                <a:solidFill>
                  <a:schemeClr val="accent1">
                    <a:lumMod val="75000"/>
                  </a:schemeClr>
                </a:solidFill>
              </a:rPr>
              <a:t>Sites</a:t>
            </a:r>
            <a:r>
              <a:rPr lang="en-US" sz="1200" dirty="0" smtClean="0">
                <a:solidFill>
                  <a:schemeClr val="accent6"/>
                </a:solidFill>
              </a:rPr>
              <a:t>&gt;</a:t>
            </a:r>
          </a:p>
          <a:p>
            <a:pPr marL="457200">
              <a:spcBef>
                <a:spcPts val="0"/>
              </a:spcBef>
            </a:pPr>
            <a:r>
              <a:rPr lang="en-US" sz="1200" dirty="0" smtClean="0">
                <a:solidFill>
                  <a:schemeClr val="accent6"/>
                </a:solidFill>
              </a:rPr>
              <a:t>&lt;</a:t>
            </a:r>
            <a:r>
              <a:rPr lang="en-US" sz="1050" dirty="0" smtClean="0">
                <a:solidFill>
                  <a:schemeClr val="accent1">
                    <a:lumMod val="75000"/>
                  </a:schemeClr>
                </a:solidFill>
              </a:rPr>
              <a:t>Endpoints</a:t>
            </a:r>
            <a:r>
              <a:rPr lang="en-US" sz="1200" dirty="0" smtClean="0">
                <a:solidFill>
                  <a:schemeClr val="accent6"/>
                </a:solidFill>
              </a:rPr>
              <a:t>&gt;</a:t>
            </a:r>
          </a:p>
          <a:p>
            <a:pPr marL="685800">
              <a:spcBef>
                <a:spcPts val="0"/>
              </a:spcBef>
            </a:pPr>
            <a:r>
              <a:rPr lang="en-US" sz="1200" dirty="0" smtClean="0">
                <a:solidFill>
                  <a:schemeClr val="accent6"/>
                </a:solidFill>
              </a:rPr>
              <a:t>&lt;</a:t>
            </a:r>
            <a:r>
              <a:rPr lang="en-US" sz="1050" dirty="0" smtClean="0">
                <a:solidFill>
                  <a:schemeClr val="accent1">
                    <a:lumMod val="75000"/>
                  </a:schemeClr>
                </a:solidFill>
              </a:rPr>
              <a:t>InputEndpoint</a:t>
            </a:r>
            <a:r>
              <a:rPr lang="en-US" sz="1050" dirty="0" smtClean="0"/>
              <a:t> </a:t>
            </a:r>
            <a:r>
              <a:rPr lang="en-US" sz="1050" dirty="0" smtClean="0">
                <a:solidFill>
                  <a:schemeClr val="accent5"/>
                </a:solidFill>
              </a:rPr>
              <a:t>name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HttpIn</a:t>
            </a:r>
            <a:r>
              <a:rPr lang="en-US" sz="1050" dirty="0">
                <a:solidFill>
                  <a:schemeClr val="accent6"/>
                </a:solidFill>
                <a:latin typeface="Arial" pitchFamily="34" charset="0"/>
                <a:cs typeface="Arial" pitchFamily="34" charset="0"/>
              </a:rPr>
              <a:t>"</a:t>
            </a:r>
            <a:r>
              <a:rPr lang="en-US" sz="1050" dirty="0" smtClean="0"/>
              <a:t> </a:t>
            </a:r>
            <a:r>
              <a:rPr lang="en-US" sz="1050" dirty="0" smtClean="0">
                <a:solidFill>
                  <a:schemeClr val="accent5"/>
                </a:solidFill>
              </a:rPr>
              <a:t>protocol</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http</a:t>
            </a:r>
            <a:r>
              <a:rPr lang="en-US" sz="1200" dirty="0">
                <a:solidFill>
                  <a:schemeClr val="accent6"/>
                </a:solidFill>
                <a:latin typeface="Arial" pitchFamily="34" charset="0"/>
                <a:cs typeface="Arial" pitchFamily="34" charset="0"/>
              </a:rPr>
              <a:t>"</a:t>
            </a:r>
            <a:r>
              <a:rPr lang="en-US" sz="1050" dirty="0" smtClean="0">
                <a:solidFill>
                  <a:schemeClr val="accent5"/>
                </a:solidFill>
              </a:rPr>
              <a:t> port</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80</a:t>
            </a:r>
            <a:r>
              <a:rPr lang="en-US" sz="1200" dirty="0">
                <a:solidFill>
                  <a:schemeClr val="accent6"/>
                </a:solidFill>
                <a:latin typeface="Arial" pitchFamily="34" charset="0"/>
                <a:cs typeface="Arial" pitchFamily="34" charset="0"/>
              </a:rPr>
              <a:t>"</a:t>
            </a:r>
            <a:r>
              <a:rPr lang="en-US" sz="1200" dirty="0" smtClean="0">
                <a:solidFill>
                  <a:schemeClr val="accent6"/>
                </a:solidFill>
              </a:rPr>
              <a:t> /&gt;</a:t>
            </a:r>
          </a:p>
          <a:p>
            <a:pPr marL="685800">
              <a:spcBef>
                <a:spcPts val="0"/>
              </a:spcBef>
            </a:pPr>
            <a:r>
              <a:rPr lang="en-US" sz="1200" dirty="0" smtClean="0">
                <a:solidFill>
                  <a:schemeClr val="accent6"/>
                </a:solidFill>
              </a:rPr>
              <a:t>&lt;</a:t>
            </a:r>
            <a:r>
              <a:rPr lang="en-US" sz="1050" dirty="0" smtClean="0">
                <a:solidFill>
                  <a:schemeClr val="accent1">
                    <a:lumMod val="75000"/>
                  </a:schemeClr>
                </a:solidFill>
              </a:rPr>
              <a:t>InputEndpoint</a:t>
            </a:r>
            <a:r>
              <a:rPr lang="en-US" sz="1050" dirty="0" smtClean="0"/>
              <a:t> </a:t>
            </a:r>
            <a:r>
              <a:rPr lang="en-US" sz="1050" dirty="0" smtClean="0">
                <a:solidFill>
                  <a:schemeClr val="accent5"/>
                </a:solidFill>
              </a:rPr>
              <a:t>name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mgmtsvc</a:t>
            </a:r>
            <a:r>
              <a:rPr lang="en-US" sz="1200" dirty="0">
                <a:solidFill>
                  <a:schemeClr val="accent6"/>
                </a:solidFill>
                <a:latin typeface="Arial" pitchFamily="34" charset="0"/>
                <a:cs typeface="Arial" pitchFamily="34" charset="0"/>
              </a:rPr>
              <a:t>"</a:t>
            </a:r>
            <a:r>
              <a:rPr lang="en-US" sz="1200" dirty="0" smtClean="0">
                <a:solidFill>
                  <a:schemeClr val="accent6"/>
                </a:solidFill>
              </a:rPr>
              <a:t> </a:t>
            </a:r>
            <a:r>
              <a:rPr lang="en-US" sz="1050" dirty="0" smtClean="0">
                <a:solidFill>
                  <a:schemeClr val="accent5"/>
                </a:solidFill>
              </a:rPr>
              <a:t>ptotocol</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tcp</a:t>
            </a:r>
            <a:r>
              <a:rPr lang="en-US" sz="1200" dirty="0">
                <a:solidFill>
                  <a:schemeClr val="accent6"/>
                </a:solidFill>
                <a:latin typeface="Arial" pitchFamily="34" charset="0"/>
                <a:cs typeface="Arial" pitchFamily="34" charset="0"/>
              </a:rPr>
              <a:t>"</a:t>
            </a:r>
            <a:r>
              <a:rPr lang="en-US" sz="1200" dirty="0" smtClean="0">
                <a:solidFill>
                  <a:schemeClr val="accent6"/>
                </a:solidFill>
              </a:rPr>
              <a:t> </a:t>
            </a:r>
            <a:r>
              <a:rPr lang="en-US" sz="1050" dirty="0" smtClean="0">
                <a:solidFill>
                  <a:schemeClr val="accent5"/>
                </a:solidFill>
              </a:rPr>
              <a:t>port</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8172</a:t>
            </a:r>
            <a:r>
              <a:rPr lang="en-US" sz="1200" dirty="0">
                <a:solidFill>
                  <a:schemeClr val="accent6"/>
                </a:solidFill>
                <a:latin typeface="Arial" pitchFamily="34" charset="0"/>
                <a:cs typeface="Arial" pitchFamily="34" charset="0"/>
              </a:rPr>
              <a:t>"</a:t>
            </a:r>
            <a:r>
              <a:rPr lang="en-US" sz="1200" dirty="0" smtClean="0">
                <a:solidFill>
                  <a:schemeClr val="accent6"/>
                </a:solidFill>
              </a:rPr>
              <a:t> </a:t>
            </a:r>
            <a:r>
              <a:rPr lang="en-US" sz="1050" dirty="0" smtClean="0">
                <a:solidFill>
                  <a:schemeClr val="accent5"/>
                </a:solidFill>
              </a:rPr>
              <a:t>localport</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8172</a:t>
            </a:r>
            <a:r>
              <a:rPr lang="en-US" sz="1200" dirty="0">
                <a:solidFill>
                  <a:schemeClr val="accent6"/>
                </a:solidFill>
                <a:latin typeface="Arial" pitchFamily="34" charset="0"/>
                <a:cs typeface="Arial" pitchFamily="34" charset="0"/>
              </a:rPr>
              <a:t>"</a:t>
            </a:r>
            <a:r>
              <a:rPr lang="en-US" sz="1200" dirty="0" smtClean="0">
                <a:solidFill>
                  <a:schemeClr val="accent6"/>
                </a:solidFill>
              </a:rPr>
              <a:t> /&gt;</a:t>
            </a:r>
          </a:p>
          <a:p>
            <a:pPr marL="457200">
              <a:spcBef>
                <a:spcPts val="0"/>
              </a:spcBef>
            </a:pPr>
            <a:r>
              <a:rPr lang="en-US" sz="1200" dirty="0" smtClean="0">
                <a:solidFill>
                  <a:schemeClr val="accent6"/>
                </a:solidFill>
              </a:rPr>
              <a:t>&lt;/</a:t>
            </a:r>
            <a:r>
              <a:rPr lang="en-US" sz="1050" dirty="0" smtClean="0">
                <a:solidFill>
                  <a:schemeClr val="accent1">
                    <a:lumMod val="75000"/>
                  </a:schemeClr>
                </a:solidFill>
              </a:rPr>
              <a:t>Endpoints</a:t>
            </a:r>
            <a:r>
              <a:rPr lang="en-US" sz="1200" dirty="0" smtClean="0">
                <a:solidFill>
                  <a:schemeClr val="accent6"/>
                </a:solidFill>
              </a:rPr>
              <a:t>&gt;</a:t>
            </a:r>
          </a:p>
          <a:p>
            <a:pPr marL="457200">
              <a:spcBef>
                <a:spcPts val="0"/>
              </a:spcBef>
            </a:pPr>
            <a:r>
              <a:rPr lang="en-US" sz="1200" dirty="0" smtClean="0">
                <a:solidFill>
                  <a:schemeClr val="accent6"/>
                </a:solidFill>
              </a:rPr>
              <a:t>&lt;</a:t>
            </a:r>
            <a:r>
              <a:rPr lang="en-US" sz="1050" dirty="0" smtClean="0">
                <a:solidFill>
                  <a:schemeClr val="accent1">
                    <a:lumMod val="75000"/>
                  </a:schemeClr>
                </a:solidFill>
              </a:rPr>
              <a:t>ConfigurationSettings</a:t>
            </a:r>
            <a:r>
              <a:rPr lang="en-US" sz="1200" dirty="0" smtClean="0">
                <a:solidFill>
                  <a:schemeClr val="accent6"/>
                </a:solidFill>
              </a:rPr>
              <a:t>&gt;</a:t>
            </a:r>
          </a:p>
          <a:p>
            <a:pPr marL="685800">
              <a:spcBef>
                <a:spcPts val="0"/>
              </a:spcBef>
            </a:pPr>
            <a:r>
              <a:rPr lang="en-US" sz="1200" dirty="0" smtClean="0">
                <a:solidFill>
                  <a:schemeClr val="accent6"/>
                </a:solidFill>
              </a:rPr>
              <a:t>&lt;</a:t>
            </a:r>
            <a:r>
              <a:rPr lang="en-US" sz="1050" dirty="0" smtClean="0">
                <a:solidFill>
                  <a:schemeClr val="accent1">
                    <a:lumMod val="75000"/>
                  </a:schemeClr>
                </a:solidFill>
              </a:rPr>
              <a:t>Setting </a:t>
            </a:r>
            <a:r>
              <a:rPr lang="en-US" sz="1050" dirty="0" smtClean="0">
                <a:solidFill>
                  <a:schemeClr val="accent5"/>
                </a:solidFill>
              </a:rPr>
              <a:t>name</a:t>
            </a:r>
            <a:r>
              <a:rPr lang="en-US" sz="1200" dirty="0" smtClean="0">
                <a:solidFill>
                  <a:schemeClr val="accent6"/>
                </a:solidFill>
              </a:rPr>
              <a:t>=</a:t>
            </a:r>
            <a:r>
              <a:rPr lang="en-US" sz="1200" dirty="0">
                <a:solidFill>
                  <a:schemeClr val="accent6"/>
                </a:solidFill>
                <a:latin typeface="Arial" pitchFamily="34" charset="0"/>
                <a:cs typeface="Arial" pitchFamily="34" charset="0"/>
              </a:rPr>
              <a:t>"</a:t>
            </a:r>
            <a:r>
              <a:rPr lang="en-US" sz="1200" dirty="0" smtClean="0">
                <a:solidFill>
                  <a:schemeClr val="accent6"/>
                </a:solidFill>
              </a:rPr>
              <a:t>DiagnosticsConnectionString</a:t>
            </a:r>
            <a:r>
              <a:rPr lang="en-US" sz="1200" dirty="0">
                <a:solidFill>
                  <a:schemeClr val="accent6"/>
                </a:solidFill>
                <a:latin typeface="Arial" pitchFamily="34" charset="0"/>
                <a:cs typeface="Arial" pitchFamily="34" charset="0"/>
              </a:rPr>
              <a:t>"</a:t>
            </a:r>
            <a:r>
              <a:rPr lang="en-US" sz="1200" dirty="0" smtClean="0">
                <a:solidFill>
                  <a:schemeClr val="accent6"/>
                </a:solidFill>
              </a:rPr>
              <a:t> /&gt;</a:t>
            </a:r>
          </a:p>
          <a:p>
            <a:pPr marL="457200">
              <a:spcBef>
                <a:spcPts val="0"/>
              </a:spcBef>
            </a:pPr>
            <a:r>
              <a:rPr lang="en-US" sz="1200" dirty="0" smtClean="0">
                <a:solidFill>
                  <a:schemeClr val="accent6"/>
                </a:solidFill>
              </a:rPr>
              <a:t>&lt;/</a:t>
            </a:r>
            <a:r>
              <a:rPr lang="en-US" sz="1050" dirty="0" smtClean="0">
                <a:solidFill>
                  <a:schemeClr val="accent1">
                    <a:lumMod val="75000"/>
                  </a:schemeClr>
                </a:solidFill>
              </a:rPr>
              <a:t>ConfigurationSettings</a:t>
            </a:r>
            <a:r>
              <a:rPr lang="en-US" sz="1200" dirty="0" smtClean="0">
                <a:solidFill>
                  <a:schemeClr val="accent6"/>
                </a:solidFill>
              </a:rPr>
              <a:t>&gt;</a:t>
            </a:r>
          </a:p>
          <a:p>
            <a:pPr marL="228600">
              <a:spcBef>
                <a:spcPts val="0"/>
              </a:spcBef>
            </a:pPr>
            <a:r>
              <a:rPr lang="en-US" sz="1200" dirty="0" smtClean="0">
                <a:solidFill>
                  <a:schemeClr val="accent6"/>
                </a:solidFill>
              </a:rPr>
              <a:t>&lt;/</a:t>
            </a:r>
            <a:r>
              <a:rPr lang="en-US" sz="1050" dirty="0" smtClean="0">
                <a:solidFill>
                  <a:schemeClr val="accent1">
                    <a:lumMod val="75000"/>
                  </a:schemeClr>
                </a:solidFill>
              </a:rPr>
              <a:t>WebRole</a:t>
            </a:r>
            <a:r>
              <a:rPr lang="en-US" sz="1200" dirty="0" smtClean="0">
                <a:solidFill>
                  <a:schemeClr val="accent6"/>
                </a:solidFill>
              </a:rPr>
              <a:t>&gt;</a:t>
            </a:r>
          </a:p>
          <a:p>
            <a:pPr>
              <a:spcBef>
                <a:spcPts val="0"/>
              </a:spcBef>
            </a:pPr>
            <a:r>
              <a:rPr lang="en-US" sz="1200" dirty="0" smtClean="0">
                <a:solidFill>
                  <a:schemeClr val="accent6"/>
                </a:solidFill>
              </a:rPr>
              <a:t>&lt;/</a:t>
            </a:r>
            <a:r>
              <a:rPr lang="en-US" sz="1050" dirty="0" smtClean="0">
                <a:solidFill>
                  <a:schemeClr val="accent1">
                    <a:lumMod val="75000"/>
                  </a:schemeClr>
                </a:solidFill>
              </a:rPr>
              <a:t>ServiceDefinition</a:t>
            </a:r>
            <a:r>
              <a:rPr lang="en-US" sz="1200" dirty="0" smtClean="0">
                <a:solidFill>
                  <a:schemeClr val="accent6"/>
                </a:solidFill>
              </a:rPr>
              <a:t>&gt;</a:t>
            </a:r>
            <a:endParaRPr lang="en-US" sz="1200" dirty="0">
              <a:solidFill>
                <a:schemeClr val="accent6"/>
              </a:solidFill>
            </a:endParaRPr>
          </a:p>
        </p:txBody>
      </p:sp>
      <p:sp>
        <p:nvSpPr>
          <p:cNvPr id="2" name="Title 1"/>
          <p:cNvSpPr>
            <a:spLocks noGrp="1"/>
          </p:cNvSpPr>
          <p:nvPr>
            <p:ph type="title"/>
            <p:custDataLst>
              <p:tags r:id="rId2"/>
            </p:custDataLst>
          </p:nvPr>
        </p:nvSpPr>
        <p:spPr>
          <a:xfrm>
            <a:off x="519111" y="228601"/>
            <a:ext cx="11149014" cy="747897"/>
          </a:xfrm>
        </p:spPr>
        <p:txBody>
          <a:bodyPr/>
          <a:lstStyle/>
          <a:p>
            <a:r>
              <a:rPr lang="en-US" sz="5400" dirty="0" smtClean="0"/>
              <a:t>Service Definition</a:t>
            </a:r>
            <a:endParaRPr lang="en-US" sz="5400" dirty="0"/>
          </a:p>
        </p:txBody>
      </p:sp>
      <p:sp>
        <p:nvSpPr>
          <p:cNvPr id="4" name="Content Placeholder 3"/>
          <p:cNvSpPr>
            <a:spLocks noGrp="1"/>
          </p:cNvSpPr>
          <p:nvPr>
            <p:ph type="body" sz="quarter" idx="10"/>
            <p:custDataLst>
              <p:tags r:id="rId3"/>
            </p:custDataLst>
          </p:nvPr>
        </p:nvSpPr>
        <p:spPr>
          <a:xfrm>
            <a:off x="519114" y="1905000"/>
            <a:ext cx="11149012" cy="2020553"/>
          </a:xfrm>
        </p:spPr>
        <p:txBody>
          <a:bodyPr/>
          <a:lstStyle/>
          <a:p>
            <a:pPr marL="3175">
              <a:spcBef>
                <a:spcPts val="0"/>
              </a:spcBef>
              <a:spcAft>
                <a:spcPts val="900"/>
              </a:spcAft>
              <a:buSzPct val="80000"/>
            </a:pPr>
            <a:r>
              <a:rPr lang="en-US" sz="3600" spc="-100" dirty="0" smtClean="0">
                <a:solidFill>
                  <a:schemeClr val="accent2">
                    <a:alpha val="99000"/>
                  </a:schemeClr>
                </a:solidFill>
                <a:latin typeface="Segoe UI Light" pitchFamily="34" charset="0"/>
                <a:cs typeface="+mn-cs"/>
              </a:rPr>
              <a:t>Describes the shape of your Windows Azure Service</a:t>
            </a:r>
          </a:p>
          <a:p>
            <a:pPr marL="6350" lvl="1" indent="-6350">
              <a:spcBef>
                <a:spcPts val="300"/>
              </a:spcBef>
            </a:pPr>
            <a:r>
              <a:rPr lang="en-US" dirty="0" smtClean="0">
                <a:latin typeface="+mn-lt"/>
              </a:rPr>
              <a:t>Defines Roles, Ports, Certificates, Configuration Settings, Startup Tasks, IIS Configuration, </a:t>
            </a:r>
            <a:br>
              <a:rPr lang="en-US" dirty="0" smtClean="0">
                <a:latin typeface="+mn-lt"/>
              </a:rPr>
            </a:br>
            <a:r>
              <a:rPr lang="en-US" dirty="0" smtClean="0">
                <a:latin typeface="+mn-lt"/>
              </a:rPr>
              <a:t>and more…</a:t>
            </a:r>
          </a:p>
          <a:p>
            <a:pPr marL="6350" lvl="1" indent="-6350">
              <a:spcBef>
                <a:spcPts val="300"/>
              </a:spcBef>
            </a:pPr>
            <a:endParaRPr lang="en-US" dirty="0" smtClean="0">
              <a:latin typeface="+mn-lt"/>
            </a:endParaRPr>
          </a:p>
          <a:p>
            <a:pPr marL="3175">
              <a:spcBef>
                <a:spcPts val="0"/>
              </a:spcBef>
              <a:spcAft>
                <a:spcPts val="900"/>
              </a:spcAft>
              <a:buSzPct val="80000"/>
            </a:pPr>
            <a:r>
              <a:rPr lang="en-US" sz="3600" spc="-100" dirty="0" smtClean="0">
                <a:solidFill>
                  <a:schemeClr val="accent2">
                    <a:alpha val="99000"/>
                  </a:schemeClr>
                </a:solidFill>
                <a:latin typeface="Segoe UI Light" pitchFamily="34" charset="0"/>
                <a:cs typeface="+mn-cs"/>
              </a:rPr>
              <a:t>Can only be changed by upgrades or new deployments</a:t>
            </a:r>
            <a:endParaRPr lang="en-US" sz="3600" spc="-100" dirty="0">
              <a:solidFill>
                <a:schemeClr val="accent2">
                  <a:alpha val="99000"/>
                </a:schemeClr>
              </a:solidFill>
              <a:latin typeface="Segoe UI Light" pitchFamily="34" charset="0"/>
              <a:cs typeface="+mn-cs"/>
            </a:endParaRPr>
          </a:p>
        </p:txBody>
      </p:sp>
    </p:spTree>
    <p:extLst>
      <p:ext uri="{BB962C8B-B14F-4D97-AF65-F5344CB8AC3E}">
        <p14:creationId xmlns:p14="http://schemas.microsoft.com/office/powerpoint/2010/main" val="1480935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4">
                                            <p:txEl>
                                              <p:pRg st="0" end="0"/>
                                            </p:txEl>
                                          </p:spTgt>
                                        </p:tgtEl>
                                      </p:cBhvr>
                                    </p:animEffect>
                                    <p:set>
                                      <p:cBhvr>
                                        <p:cTn id="10" dur="1" fill="hold">
                                          <p:stCondLst>
                                            <p:cond delay="499"/>
                                          </p:stCondLst>
                                        </p:cTn>
                                        <p:tgtEl>
                                          <p:spTgt spid="4">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xEl>
                                              <p:pRg st="1" end="1"/>
                                            </p:txEl>
                                          </p:spTgt>
                                        </p:tgtEl>
                                      </p:cBhvr>
                                    </p:animEffect>
                                    <p:set>
                                      <p:cBhvr>
                                        <p:cTn id="13" dur="1" fill="hold">
                                          <p:stCondLst>
                                            <p:cond delay="499"/>
                                          </p:stCondLst>
                                        </p:cTn>
                                        <p:tgtEl>
                                          <p:spTgt spid="4">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xEl>
                                              <p:pRg st="3" end="3"/>
                                            </p:txEl>
                                          </p:spTgt>
                                        </p:tgtEl>
                                      </p:cBhvr>
                                    </p:animEffect>
                                    <p:set>
                                      <p:cBhvr>
                                        <p:cTn id="16"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28601"/>
            <a:ext cx="11149014" cy="747897"/>
          </a:xfrm>
        </p:spPr>
        <p:txBody>
          <a:bodyPr/>
          <a:lstStyle/>
          <a:p>
            <a:r>
              <a:rPr lang="en-US" sz="5400" dirty="0"/>
              <a:t>Service Definition</a:t>
            </a:r>
          </a:p>
        </p:txBody>
      </p:sp>
      <p:sp>
        <p:nvSpPr>
          <p:cNvPr id="4" name="Content Placeholder 3"/>
          <p:cNvSpPr>
            <a:spLocks noGrp="1"/>
          </p:cNvSpPr>
          <p:nvPr>
            <p:ph type="body" sz="quarter" idx="10"/>
          </p:nvPr>
        </p:nvSpPr>
        <p:spPr>
          <a:xfrm>
            <a:off x="519114" y="1905000"/>
            <a:ext cx="11149012" cy="1777410"/>
          </a:xfrm>
        </p:spPr>
        <p:txBody>
          <a:bodyPr/>
          <a:lstStyle/>
          <a:p>
            <a:pPr marL="3175">
              <a:spcBef>
                <a:spcPts val="0"/>
              </a:spcBef>
              <a:spcAft>
                <a:spcPts val="900"/>
              </a:spcAft>
              <a:buSzPct val="80000"/>
            </a:pPr>
            <a:r>
              <a:rPr lang="en-US" sz="4000" spc="-100" dirty="0">
                <a:solidFill>
                  <a:schemeClr val="accent2">
                    <a:alpha val="99000"/>
                  </a:schemeClr>
                </a:solidFill>
                <a:latin typeface="Segoe UI Light" pitchFamily="34" charset="0"/>
                <a:cs typeface="+mn-cs"/>
              </a:rPr>
              <a:t>Supplies Runtime Values (Scale, Config Settings, Certificates to use, VHD, etc.)</a:t>
            </a:r>
          </a:p>
          <a:p>
            <a:pPr marL="3175">
              <a:spcBef>
                <a:spcPts val="0"/>
              </a:spcBef>
              <a:spcAft>
                <a:spcPts val="900"/>
              </a:spcAft>
              <a:buSzPct val="80000"/>
            </a:pPr>
            <a:r>
              <a:rPr lang="en-US" sz="4000" spc="-100" dirty="0">
                <a:solidFill>
                  <a:schemeClr val="accent2">
                    <a:alpha val="99000"/>
                  </a:schemeClr>
                </a:solidFill>
                <a:latin typeface="Segoe UI Light" pitchFamily="34" charset="0"/>
                <a:cs typeface="+mn-cs"/>
              </a:rPr>
              <a:t>Can be updated any time through Portal or API</a:t>
            </a:r>
          </a:p>
        </p:txBody>
      </p:sp>
      <p:sp>
        <p:nvSpPr>
          <p:cNvPr id="5" name="Content Placeholder 2"/>
          <p:cNvSpPr txBox="1">
            <a:spLocks/>
          </p:cNvSpPr>
          <p:nvPr/>
        </p:nvSpPr>
        <p:spPr>
          <a:xfrm>
            <a:off x="519113" y="1704007"/>
            <a:ext cx="11155680" cy="4729500"/>
          </a:xfrm>
          <a:prstGeom prst="rect">
            <a:avLst/>
          </a:prstGeom>
          <a:noFill/>
          <a:ln>
            <a:noFill/>
          </a:ln>
        </p:spPr>
        <p:txBody>
          <a:bodyPr vert="horz" wrap="square" lIns="0" tIns="0" rIns="0" bIns="0" rtlCol="0">
            <a:spAutoFit/>
          </a:bodyPr>
          <a:lstStyle>
            <a:lvl1pPr marL="0"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00"/>
              </a:spcBef>
            </a:pPr>
            <a:r>
              <a:rPr lang="en-US" sz="1400" dirty="0">
                <a:solidFill>
                  <a:schemeClr val="accent6"/>
                </a:solidFill>
              </a:rPr>
              <a:t>&lt;?</a:t>
            </a:r>
            <a:r>
              <a:rPr lang="en-US" sz="1400" dirty="0">
                <a:solidFill>
                  <a:schemeClr val="accent1">
                    <a:lumMod val="75000"/>
                  </a:schemeClr>
                </a:solidFill>
              </a:rPr>
              <a:t>xml</a:t>
            </a:r>
            <a:r>
              <a:rPr lang="en-US" sz="1400" dirty="0"/>
              <a:t> </a:t>
            </a:r>
            <a:r>
              <a:rPr lang="en-US" sz="1400" dirty="0">
                <a:solidFill>
                  <a:schemeClr val="accent5"/>
                </a:solidFill>
              </a:rPr>
              <a:t>version</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1.0</a:t>
            </a:r>
            <a:r>
              <a:rPr lang="en-US" sz="1400" dirty="0">
                <a:solidFill>
                  <a:schemeClr val="accent6"/>
                </a:solidFill>
                <a:latin typeface="Arial" pitchFamily="34" charset="0"/>
                <a:cs typeface="Arial" pitchFamily="34" charset="0"/>
              </a:rPr>
              <a:t>"</a:t>
            </a:r>
            <a:r>
              <a:rPr lang="en-US" sz="1400" dirty="0" smtClean="0">
                <a:solidFill>
                  <a:schemeClr val="accent6"/>
                </a:solidFill>
              </a:rPr>
              <a:t>?&gt;</a:t>
            </a:r>
            <a:endParaRPr lang="en-US" sz="1400" dirty="0">
              <a:solidFill>
                <a:schemeClr val="accent6"/>
              </a:solidFill>
            </a:endParaRPr>
          </a:p>
          <a:p>
            <a:pPr>
              <a:spcBef>
                <a:spcPts val="100"/>
              </a:spcBef>
            </a:pPr>
            <a:r>
              <a:rPr lang="en-US" sz="1400" dirty="0">
                <a:solidFill>
                  <a:schemeClr val="accent6"/>
                </a:solidFill>
              </a:rPr>
              <a:t>&lt;</a:t>
            </a:r>
            <a:r>
              <a:rPr lang="en-US" sz="1400" dirty="0">
                <a:solidFill>
                  <a:schemeClr val="accent1">
                    <a:lumMod val="75000"/>
                  </a:schemeClr>
                </a:solidFill>
              </a:rPr>
              <a:t>ServiceConfiguration</a:t>
            </a:r>
            <a:r>
              <a:rPr lang="en-US" sz="1400" dirty="0"/>
              <a:t> </a:t>
            </a:r>
            <a:r>
              <a:rPr lang="en-US" sz="1400" dirty="0">
                <a:solidFill>
                  <a:schemeClr val="accent5"/>
                </a:solidFill>
              </a:rPr>
              <a:t>serviceName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WebDeploy</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a:solidFill>
                  <a:schemeClr val="accent5"/>
                </a:solidFill>
              </a:rPr>
              <a:t>xmlns</a:t>
            </a:r>
            <a:r>
              <a:rPr lang="en-US" sz="1400" dirty="0">
                <a:solidFill>
                  <a:schemeClr val="accent6"/>
                </a:solidFill>
              </a:rPr>
              <a:t>=</a:t>
            </a:r>
            <a:r>
              <a:rPr lang="en-US" sz="1400" dirty="0">
                <a:solidFill>
                  <a:schemeClr val="accent6"/>
                </a:solidFill>
                <a:hlinkClick r:id="rId2"/>
              </a:rPr>
              <a:t>http://</a:t>
            </a:r>
            <a:r>
              <a:rPr lang="en-US" sz="1400" dirty="0" smtClean="0">
                <a:solidFill>
                  <a:schemeClr val="accent6"/>
                </a:solidFill>
                <a:hlinkClick r:id="rId2"/>
              </a:rPr>
              <a:t>schemas.microsoft.com/ServiceHosting/2008/10/ServiceConfiguration</a:t>
            </a:r>
            <a:r>
              <a:rPr lang="en-US" sz="1400" dirty="0" smtClean="0">
                <a:solidFill>
                  <a:schemeClr val="accent6"/>
                </a:solidFill>
              </a:rPr>
              <a:t>&gt;</a:t>
            </a:r>
            <a:endParaRPr lang="en-US" sz="1400" dirty="0">
              <a:solidFill>
                <a:schemeClr val="accent2"/>
              </a:solidFill>
            </a:endParaRPr>
          </a:p>
          <a:p>
            <a:pPr marL="228600">
              <a:spcBef>
                <a:spcPts val="100"/>
              </a:spcBef>
            </a:pPr>
            <a:r>
              <a:rPr lang="en-US" sz="1400" dirty="0">
                <a:solidFill>
                  <a:schemeClr val="accent6"/>
                </a:solidFill>
              </a:rPr>
              <a:t>&lt;</a:t>
            </a:r>
            <a:r>
              <a:rPr lang="en-US" sz="1400" dirty="0">
                <a:solidFill>
                  <a:schemeClr val="accent1">
                    <a:lumMod val="75000"/>
                  </a:schemeClr>
                </a:solidFill>
              </a:rPr>
              <a:t>Role</a:t>
            </a:r>
            <a:r>
              <a:rPr lang="en-US" sz="1400" dirty="0"/>
              <a:t> </a:t>
            </a:r>
            <a:r>
              <a:rPr lang="en-US" sz="1400" dirty="0">
                <a:solidFill>
                  <a:schemeClr val="accent5"/>
                </a:solidFill>
              </a:rPr>
              <a:t>name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WebUX</a:t>
            </a:r>
            <a:r>
              <a:rPr lang="en-US" sz="1400" dirty="0">
                <a:solidFill>
                  <a:schemeClr val="accent6"/>
                </a:solidFill>
                <a:latin typeface="Arial" pitchFamily="34" charset="0"/>
                <a:cs typeface="Arial" pitchFamily="34" charset="0"/>
              </a:rPr>
              <a:t>"</a:t>
            </a:r>
            <a:r>
              <a:rPr lang="en-US" sz="1400" dirty="0" smtClean="0">
                <a:solidFill>
                  <a:schemeClr val="accent6"/>
                </a:solidFill>
              </a:rPr>
              <a:t>&gt;</a:t>
            </a:r>
            <a:endParaRPr lang="en-US" sz="1400" dirty="0">
              <a:solidFill>
                <a:schemeClr val="accent6"/>
              </a:solidFill>
            </a:endParaRPr>
          </a:p>
          <a:p>
            <a:pPr marL="457200">
              <a:spcBef>
                <a:spcPts val="100"/>
              </a:spcBef>
            </a:pPr>
            <a:r>
              <a:rPr lang="en-US" sz="1400" dirty="0">
                <a:solidFill>
                  <a:schemeClr val="accent6"/>
                </a:solidFill>
              </a:rPr>
              <a:t>&lt;</a:t>
            </a:r>
            <a:r>
              <a:rPr lang="en-US" sz="1400" dirty="0">
                <a:solidFill>
                  <a:schemeClr val="accent1">
                    <a:lumMod val="75000"/>
                  </a:schemeClr>
                </a:solidFill>
              </a:rPr>
              <a:t>Instance</a:t>
            </a:r>
            <a:r>
              <a:rPr lang="en-US" sz="1400" dirty="0"/>
              <a:t> </a:t>
            </a:r>
            <a:r>
              <a:rPr lang="en-US" sz="1400" dirty="0">
                <a:solidFill>
                  <a:schemeClr val="accent5"/>
                </a:solidFill>
              </a:rPr>
              <a:t>count</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1</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a:solidFill>
                  <a:schemeClr val="accent6"/>
                </a:solidFill>
              </a:rPr>
              <a:t>/&gt;</a:t>
            </a:r>
          </a:p>
          <a:p>
            <a:pPr marL="457200">
              <a:spcBef>
                <a:spcPts val="100"/>
              </a:spcBef>
            </a:pPr>
            <a:r>
              <a:rPr lang="en-US" sz="1400" dirty="0">
                <a:solidFill>
                  <a:schemeClr val="accent6"/>
                </a:solidFill>
              </a:rPr>
              <a:t>&lt;</a:t>
            </a:r>
            <a:r>
              <a:rPr lang="en-US" sz="1400" dirty="0">
                <a:solidFill>
                  <a:schemeClr val="accent1">
                    <a:lumMod val="75000"/>
                  </a:schemeClr>
                </a:solidFill>
              </a:rPr>
              <a:t>ConfigurationSettings</a:t>
            </a:r>
            <a:r>
              <a:rPr lang="en-US" sz="1400" dirty="0">
                <a:solidFill>
                  <a:schemeClr val="accent6"/>
                </a:solidFill>
              </a:rPr>
              <a:t>&gt;</a:t>
            </a:r>
          </a:p>
          <a:p>
            <a:pPr marL="685800">
              <a:spcBef>
                <a:spcPts val="100"/>
              </a:spcBef>
            </a:pPr>
            <a:r>
              <a:rPr lang="en-US" sz="1400" dirty="0">
                <a:solidFill>
                  <a:schemeClr val="accent6"/>
                </a:solidFill>
              </a:rPr>
              <a:t>&lt;</a:t>
            </a:r>
            <a:r>
              <a:rPr lang="en-US" sz="1400" dirty="0">
                <a:solidFill>
                  <a:schemeClr val="accent1">
                    <a:lumMod val="75000"/>
                  </a:schemeClr>
                </a:solidFill>
              </a:rPr>
              <a:t>Setting</a:t>
            </a:r>
            <a:r>
              <a:rPr lang="en-US" sz="1400" dirty="0"/>
              <a:t> </a:t>
            </a:r>
            <a:r>
              <a:rPr lang="en-US" sz="1400" dirty="0">
                <a:solidFill>
                  <a:schemeClr val="accent5"/>
                </a:solidFill>
              </a:rPr>
              <a:t>name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DiagnosticConnectionString</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a:solidFill>
                  <a:schemeClr val="accent5"/>
                </a:solidFill>
              </a:rPr>
              <a:t>value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UseDevelopmentStorage=true</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a:solidFill>
                  <a:schemeClr val="accent6"/>
                </a:solidFill>
              </a:rPr>
              <a:t>/&gt;</a:t>
            </a:r>
          </a:p>
          <a:p>
            <a:pPr marL="685800">
              <a:spcBef>
                <a:spcPts val="100"/>
              </a:spcBef>
            </a:pPr>
            <a:r>
              <a:rPr lang="en-US" sz="1400" dirty="0">
                <a:solidFill>
                  <a:schemeClr val="accent6"/>
                </a:solidFill>
              </a:rPr>
              <a:t>&lt;</a:t>
            </a:r>
            <a:r>
              <a:rPr lang="en-US" sz="1400" dirty="0">
                <a:solidFill>
                  <a:schemeClr val="accent1">
                    <a:lumMod val="75000"/>
                  </a:schemeClr>
                </a:solidFill>
              </a:rPr>
              <a:t>Setting</a:t>
            </a:r>
            <a:r>
              <a:rPr lang="en-US" sz="1400" dirty="0"/>
              <a:t> </a:t>
            </a:r>
            <a:r>
              <a:rPr lang="en-US" sz="1400" dirty="0">
                <a:solidFill>
                  <a:schemeClr val="accent5"/>
                </a:solidFill>
              </a:rPr>
              <a:t>name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Microsoft.WindowsAzure.Plugins.RemoteAccess.Enabled</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a:solidFill>
                  <a:schemeClr val="accent5"/>
                </a:solidFill>
              </a:rPr>
              <a:t>value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True</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a:solidFill>
                  <a:schemeClr val="accent6"/>
                </a:solidFill>
              </a:rPr>
              <a:t>/&gt;</a:t>
            </a:r>
          </a:p>
          <a:p>
            <a:pPr marL="685800">
              <a:spcBef>
                <a:spcPts val="100"/>
              </a:spcBef>
            </a:pPr>
            <a:r>
              <a:rPr lang="en-US" sz="1400" dirty="0">
                <a:solidFill>
                  <a:schemeClr val="accent6"/>
                </a:solidFill>
              </a:rPr>
              <a:t>&lt;</a:t>
            </a:r>
            <a:r>
              <a:rPr lang="en-US" sz="1400" dirty="0">
                <a:solidFill>
                  <a:schemeClr val="accent1">
                    <a:lumMod val="75000"/>
                  </a:schemeClr>
                </a:solidFill>
              </a:rPr>
              <a:t>Setting</a:t>
            </a:r>
            <a:r>
              <a:rPr lang="en-US" sz="1400" dirty="0"/>
              <a:t> </a:t>
            </a:r>
            <a:r>
              <a:rPr lang="en-US" sz="1400" dirty="0">
                <a:solidFill>
                  <a:schemeClr val="accent5"/>
                </a:solidFill>
              </a:rPr>
              <a:t>name</a:t>
            </a:r>
            <a:r>
              <a:rPr lang="en-US" sz="1400" dirty="0" smtClean="0"/>
              <a:t>=</a:t>
            </a:r>
            <a:r>
              <a:rPr lang="en-US" sz="1400" dirty="0">
                <a:solidFill>
                  <a:schemeClr val="accent6"/>
                </a:solidFill>
                <a:latin typeface="Arial" pitchFamily="34" charset="0"/>
                <a:cs typeface="Arial" pitchFamily="34" charset="0"/>
              </a:rPr>
              <a:t>"</a:t>
            </a:r>
            <a:r>
              <a:rPr lang="en-US" sz="1400" dirty="0" smtClean="0">
                <a:solidFill>
                  <a:schemeClr val="accent6"/>
                </a:solidFill>
              </a:rPr>
              <a:t>Microsoft.WindowsAzure.Plugins.RemoteAccess.AccountUsername</a:t>
            </a:r>
            <a:r>
              <a:rPr lang="en-US" sz="1400" dirty="0">
                <a:solidFill>
                  <a:schemeClr val="accent6"/>
                </a:solidFill>
                <a:latin typeface="Arial" pitchFamily="34" charset="0"/>
                <a:cs typeface="Arial" pitchFamily="34" charset="0"/>
              </a:rPr>
              <a:t>"</a:t>
            </a:r>
            <a:r>
              <a:rPr lang="en-US" sz="1400" dirty="0" smtClean="0"/>
              <a:t> </a:t>
            </a:r>
            <a:r>
              <a:rPr lang="en-US" sz="1400" dirty="0">
                <a:solidFill>
                  <a:schemeClr val="accent5"/>
                </a:solidFill>
              </a:rPr>
              <a:t>value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dunnry</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a:solidFill>
                  <a:schemeClr val="accent6"/>
                </a:solidFill>
              </a:rPr>
              <a:t>/&gt;</a:t>
            </a:r>
          </a:p>
          <a:p>
            <a:pPr marL="685800">
              <a:spcBef>
                <a:spcPts val="100"/>
              </a:spcBef>
            </a:pPr>
            <a:r>
              <a:rPr lang="en-US" sz="1400" dirty="0">
                <a:solidFill>
                  <a:schemeClr val="accent6"/>
                </a:solidFill>
              </a:rPr>
              <a:t>&lt;</a:t>
            </a:r>
            <a:r>
              <a:rPr lang="en-US" sz="1400" dirty="0">
                <a:solidFill>
                  <a:schemeClr val="accent1">
                    <a:lumMod val="75000"/>
                  </a:schemeClr>
                </a:solidFill>
              </a:rPr>
              <a:t>Setting</a:t>
            </a:r>
            <a:r>
              <a:rPr lang="en-US" sz="1400" dirty="0"/>
              <a:t> </a:t>
            </a:r>
            <a:r>
              <a:rPr lang="en-US" sz="1400" dirty="0">
                <a:solidFill>
                  <a:schemeClr val="accent5"/>
                </a:solidFill>
              </a:rPr>
              <a:t>name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Microsoft.WindowsAzure.Plugins.RemoteAccess.AccountEncryptedPassword</a:t>
            </a:r>
            <a:r>
              <a:rPr lang="en-US" sz="1400" dirty="0">
                <a:solidFill>
                  <a:schemeClr val="accent6"/>
                </a:solidFill>
                <a:latin typeface="Arial" pitchFamily="34" charset="0"/>
                <a:cs typeface="Arial" pitchFamily="34" charset="0"/>
              </a:rPr>
              <a:t>"</a:t>
            </a:r>
            <a:r>
              <a:rPr lang="en-US" sz="1400" dirty="0" smtClean="0"/>
              <a:t> </a:t>
            </a:r>
            <a:r>
              <a:rPr lang="en-US" sz="1400" dirty="0">
                <a:solidFill>
                  <a:schemeClr val="accent5"/>
                </a:solidFill>
              </a:rPr>
              <a:t>value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MIIBrAYJKOZIhvcNAQCDoIIBnTCCAZ</a:t>
            </a:r>
            <a:r>
              <a:rPr lang="en-US" sz="1400" dirty="0">
                <a:solidFill>
                  <a:schemeClr val="accent6"/>
                </a:solidFill>
                <a:latin typeface="Arial" pitchFamily="34" charset="0"/>
                <a:cs typeface="Arial" pitchFamily="34" charset="0"/>
              </a:rPr>
              <a:t>"</a:t>
            </a:r>
            <a:r>
              <a:rPr lang="en-US" sz="1400" dirty="0" smtClean="0">
                <a:solidFill>
                  <a:schemeClr val="accent6"/>
                </a:solidFill>
                <a:latin typeface="Arial" pitchFamily="34" charset="0"/>
                <a:cs typeface="Arial" pitchFamily="34" charset="0"/>
              </a:rPr>
              <a:t> </a:t>
            </a:r>
            <a:r>
              <a:rPr lang="en-US" sz="1400" dirty="0" smtClean="0">
                <a:solidFill>
                  <a:schemeClr val="accent6"/>
                </a:solidFill>
              </a:rPr>
              <a:t>/&gt;</a:t>
            </a:r>
          </a:p>
          <a:p>
            <a:pPr marL="685800">
              <a:spcBef>
                <a:spcPts val="100"/>
              </a:spcBef>
            </a:pPr>
            <a:r>
              <a:rPr lang="en-US" sz="1400" dirty="0" smtClean="0">
                <a:solidFill>
                  <a:schemeClr val="accent6"/>
                </a:solidFill>
              </a:rPr>
              <a:t>&lt;</a:t>
            </a:r>
            <a:r>
              <a:rPr lang="en-US" sz="1400" dirty="0" smtClean="0">
                <a:solidFill>
                  <a:schemeClr val="accent1">
                    <a:lumMod val="75000"/>
                  </a:schemeClr>
                </a:solidFill>
              </a:rPr>
              <a:t>Setting</a:t>
            </a:r>
            <a:r>
              <a:rPr lang="en-US" sz="1400" dirty="0" smtClean="0"/>
              <a:t> </a:t>
            </a:r>
            <a:r>
              <a:rPr lang="en-US" sz="1400" dirty="0" smtClean="0">
                <a:solidFill>
                  <a:schemeClr val="accent5"/>
                </a:solidFill>
              </a:rPr>
              <a:t>name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Microsoft.WindowsAzure.Plugins.RemoteAccess.AccountExpiration</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smtClean="0">
                <a:solidFill>
                  <a:schemeClr val="accent5"/>
                </a:solidFill>
              </a:rPr>
              <a:t>value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2010-12-23T23:59:59.0000000-07:00</a:t>
            </a:r>
            <a:r>
              <a:rPr lang="en-US" sz="1400" dirty="0">
                <a:solidFill>
                  <a:schemeClr val="accent6"/>
                </a:solidFill>
                <a:latin typeface="Arial" pitchFamily="34" charset="0"/>
                <a:cs typeface="Arial" pitchFamily="34" charset="0"/>
              </a:rPr>
              <a:t>"</a:t>
            </a:r>
            <a:r>
              <a:rPr lang="en-US" sz="1400" dirty="0" smtClean="0">
                <a:solidFill>
                  <a:schemeClr val="accent6"/>
                </a:solidFill>
              </a:rPr>
              <a:t> /&gt;</a:t>
            </a:r>
          </a:p>
          <a:p>
            <a:pPr marL="685800">
              <a:spcBef>
                <a:spcPts val="100"/>
              </a:spcBef>
            </a:pPr>
            <a:r>
              <a:rPr lang="en-US" sz="1400" dirty="0" smtClean="0">
                <a:solidFill>
                  <a:schemeClr val="accent6"/>
                </a:solidFill>
              </a:rPr>
              <a:t>&lt;</a:t>
            </a:r>
            <a:r>
              <a:rPr lang="en-US" sz="1400" dirty="0">
                <a:solidFill>
                  <a:schemeClr val="accent1">
                    <a:lumMod val="75000"/>
                  </a:schemeClr>
                </a:solidFill>
              </a:rPr>
              <a:t>Setting</a:t>
            </a:r>
            <a:r>
              <a:rPr lang="en-US" sz="1400" dirty="0"/>
              <a:t> </a:t>
            </a:r>
            <a:r>
              <a:rPr lang="en-US" sz="1400" dirty="0">
                <a:solidFill>
                  <a:schemeClr val="accent5"/>
                </a:solidFill>
              </a:rPr>
              <a:t>name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Microsoft.WindowsAzure.Plugins.RemoteForwarder.Enabled</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a:solidFill>
                  <a:schemeClr val="accent5"/>
                </a:solidFill>
              </a:rPr>
              <a:t>value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True</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a:solidFill>
                  <a:schemeClr val="accent6"/>
                </a:solidFill>
              </a:rPr>
              <a:t>/&gt;</a:t>
            </a:r>
          </a:p>
          <a:p>
            <a:pPr marL="457200">
              <a:spcBef>
                <a:spcPts val="100"/>
              </a:spcBef>
            </a:pPr>
            <a:r>
              <a:rPr lang="en-US" sz="1400" dirty="0">
                <a:solidFill>
                  <a:schemeClr val="accent6"/>
                </a:solidFill>
              </a:rPr>
              <a:t>&lt;/</a:t>
            </a:r>
            <a:r>
              <a:rPr lang="en-US" sz="1400" dirty="0">
                <a:solidFill>
                  <a:schemeClr val="accent1">
                    <a:lumMod val="75000"/>
                  </a:schemeClr>
                </a:solidFill>
              </a:rPr>
              <a:t>ConfigurationSettings</a:t>
            </a:r>
            <a:r>
              <a:rPr lang="en-US" sz="1400" dirty="0">
                <a:solidFill>
                  <a:schemeClr val="accent6"/>
                </a:solidFill>
              </a:rPr>
              <a:t>&gt;</a:t>
            </a:r>
          </a:p>
          <a:p>
            <a:pPr marL="457200">
              <a:spcBef>
                <a:spcPts val="100"/>
              </a:spcBef>
            </a:pPr>
            <a:r>
              <a:rPr lang="en-US" sz="1400" dirty="0">
                <a:solidFill>
                  <a:schemeClr val="accent6"/>
                </a:solidFill>
              </a:rPr>
              <a:t>&lt;</a:t>
            </a:r>
            <a:r>
              <a:rPr lang="en-US" sz="1400" dirty="0">
                <a:solidFill>
                  <a:schemeClr val="accent1">
                    <a:lumMod val="75000"/>
                  </a:schemeClr>
                </a:solidFill>
              </a:rPr>
              <a:t>Certificates</a:t>
            </a:r>
            <a:r>
              <a:rPr lang="en-US" sz="1400" dirty="0">
                <a:solidFill>
                  <a:schemeClr val="accent6"/>
                </a:solidFill>
              </a:rPr>
              <a:t>&gt;</a:t>
            </a:r>
          </a:p>
          <a:p>
            <a:pPr marL="685800">
              <a:spcBef>
                <a:spcPts val="100"/>
              </a:spcBef>
            </a:pPr>
            <a:r>
              <a:rPr lang="en-US" sz="1400" dirty="0">
                <a:solidFill>
                  <a:schemeClr val="accent6"/>
                </a:solidFill>
              </a:rPr>
              <a:t>&lt;</a:t>
            </a:r>
            <a:r>
              <a:rPr lang="en-US" sz="1400" dirty="0">
                <a:solidFill>
                  <a:schemeClr val="accent1">
                    <a:lumMod val="75000"/>
                  </a:schemeClr>
                </a:solidFill>
              </a:rPr>
              <a:t>Certificate</a:t>
            </a:r>
            <a:r>
              <a:rPr lang="en-US" sz="1400" dirty="0"/>
              <a:t> </a:t>
            </a:r>
            <a:r>
              <a:rPr lang="en-US" sz="1400" dirty="0">
                <a:solidFill>
                  <a:schemeClr val="accent5"/>
                </a:solidFill>
              </a:rPr>
              <a:t>name</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Microsoft.WindowsAzure.Plugins.RemoteAccess.PasswordEncryption</a:t>
            </a:r>
            <a:r>
              <a:rPr lang="en-US" sz="1400" dirty="0">
                <a:solidFill>
                  <a:schemeClr val="accent6"/>
                </a:solidFill>
                <a:latin typeface="Arial" pitchFamily="34" charset="0"/>
                <a:cs typeface="Arial" pitchFamily="34" charset="0"/>
              </a:rPr>
              <a:t>"</a:t>
            </a:r>
            <a:r>
              <a:rPr lang="en-US" sz="1400" dirty="0" smtClean="0">
                <a:solidFill>
                  <a:schemeClr val="accent6"/>
                </a:solidFill>
              </a:rPr>
              <a:t> </a:t>
            </a:r>
            <a:r>
              <a:rPr lang="en-US" sz="1400" dirty="0">
                <a:solidFill>
                  <a:schemeClr val="accent5"/>
                </a:solidFill>
              </a:rPr>
              <a:t>thumbprint</a:t>
            </a:r>
            <a:r>
              <a:rPr lang="en-US" sz="1400" dirty="0" smtClean="0">
                <a:solidFill>
                  <a:schemeClr val="accent6"/>
                </a:solidFill>
              </a:rPr>
              <a:t>=</a:t>
            </a:r>
            <a:r>
              <a:rPr lang="en-US" sz="1400" dirty="0">
                <a:solidFill>
                  <a:schemeClr val="accent6"/>
                </a:solidFill>
                <a:latin typeface="Arial" pitchFamily="34" charset="0"/>
                <a:cs typeface="Arial" pitchFamily="34" charset="0"/>
              </a:rPr>
              <a:t>"</a:t>
            </a:r>
            <a:r>
              <a:rPr lang="en-US" sz="1400" dirty="0" smtClean="0">
                <a:solidFill>
                  <a:schemeClr val="accent6"/>
                </a:solidFill>
              </a:rPr>
              <a:t>D6BE55AC439FAC6CBAFF432BD</a:t>
            </a:r>
            <a:r>
              <a:rPr lang="en-US" sz="1400" dirty="0">
                <a:solidFill>
                  <a:schemeClr val="accent6"/>
                </a:solidFill>
                <a:latin typeface="Arial" pitchFamily="34" charset="0"/>
                <a:cs typeface="Arial" pitchFamily="34" charset="0"/>
              </a:rPr>
              <a:t>"</a:t>
            </a:r>
            <a:r>
              <a:rPr lang="en-US" sz="1400" dirty="0" smtClean="0">
                <a:solidFill>
                  <a:schemeClr val="accent6"/>
                </a:solidFill>
                <a:latin typeface="Arial" pitchFamily="34" charset="0"/>
                <a:cs typeface="Arial" pitchFamily="34" charset="0"/>
              </a:rPr>
              <a:t> </a:t>
            </a:r>
            <a:r>
              <a:rPr lang="en-US" sz="1400" dirty="0" smtClean="0">
                <a:solidFill>
                  <a:schemeClr val="accent6"/>
                </a:solidFill>
              </a:rPr>
              <a:t>/&gt;</a:t>
            </a:r>
            <a:endParaRPr lang="en-US" sz="1400" dirty="0">
              <a:solidFill>
                <a:schemeClr val="accent6"/>
              </a:solidFill>
            </a:endParaRPr>
          </a:p>
          <a:p>
            <a:pPr marL="457200">
              <a:spcBef>
                <a:spcPts val="100"/>
              </a:spcBef>
            </a:pPr>
            <a:r>
              <a:rPr lang="en-US" sz="1400" dirty="0">
                <a:solidFill>
                  <a:schemeClr val="accent6"/>
                </a:solidFill>
              </a:rPr>
              <a:t>&lt;/</a:t>
            </a:r>
            <a:r>
              <a:rPr lang="en-US" sz="1400" dirty="0">
                <a:solidFill>
                  <a:schemeClr val="accent1">
                    <a:lumMod val="75000"/>
                  </a:schemeClr>
                </a:solidFill>
              </a:rPr>
              <a:t>Certificates</a:t>
            </a:r>
            <a:r>
              <a:rPr lang="en-US" sz="1400" dirty="0">
                <a:solidFill>
                  <a:schemeClr val="accent6"/>
                </a:solidFill>
              </a:rPr>
              <a:t>&gt;</a:t>
            </a:r>
          </a:p>
          <a:p>
            <a:pPr marL="228600">
              <a:spcBef>
                <a:spcPts val="100"/>
              </a:spcBef>
            </a:pPr>
            <a:r>
              <a:rPr lang="en-US" sz="1400" dirty="0">
                <a:solidFill>
                  <a:schemeClr val="accent6"/>
                </a:solidFill>
              </a:rPr>
              <a:t>&lt;/</a:t>
            </a:r>
            <a:r>
              <a:rPr lang="en-US" sz="1400" dirty="0">
                <a:solidFill>
                  <a:schemeClr val="accent1">
                    <a:lumMod val="75000"/>
                  </a:schemeClr>
                </a:solidFill>
              </a:rPr>
              <a:t>Role</a:t>
            </a:r>
            <a:r>
              <a:rPr lang="en-US" sz="1400" dirty="0">
                <a:solidFill>
                  <a:schemeClr val="accent6"/>
                </a:solidFill>
              </a:rPr>
              <a:t>&gt;</a:t>
            </a:r>
          </a:p>
          <a:p>
            <a:pPr>
              <a:spcBef>
                <a:spcPts val="100"/>
              </a:spcBef>
            </a:pPr>
            <a:r>
              <a:rPr lang="en-US" sz="1400" dirty="0">
                <a:solidFill>
                  <a:schemeClr val="accent6"/>
                </a:solidFill>
              </a:rPr>
              <a:t>&lt;/</a:t>
            </a:r>
            <a:r>
              <a:rPr lang="en-US" sz="1400" dirty="0">
                <a:solidFill>
                  <a:schemeClr val="accent1">
                    <a:lumMod val="75000"/>
                  </a:schemeClr>
                </a:solidFill>
              </a:rPr>
              <a:t>ServiceConfiguration</a:t>
            </a:r>
            <a:r>
              <a:rPr lang="en-US" sz="1400" dirty="0">
                <a:solidFill>
                  <a:schemeClr val="accent6"/>
                </a:solidFill>
              </a:rPr>
              <a:t>&gt; </a:t>
            </a:r>
          </a:p>
        </p:txBody>
      </p:sp>
    </p:spTree>
    <p:extLst>
      <p:ext uri="{BB962C8B-B14F-4D97-AF65-F5344CB8AC3E}">
        <p14:creationId xmlns:p14="http://schemas.microsoft.com/office/powerpoint/2010/main" val="1784637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4">
                                            <p:txEl>
                                              <p:pRg st="0" end="0"/>
                                            </p:txEl>
                                          </p:spTgt>
                                        </p:tgtEl>
                                      </p:cBhvr>
                                    </p:animEffect>
                                    <p:set>
                                      <p:cBhvr>
                                        <p:cTn id="10" dur="1" fill="hold">
                                          <p:stCondLst>
                                            <p:cond delay="499"/>
                                          </p:stCondLst>
                                        </p:cTn>
                                        <p:tgtEl>
                                          <p:spTgt spid="4">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xEl>
                                              <p:pRg st="1" end="1"/>
                                            </p:txEl>
                                          </p:spTgt>
                                        </p:tgtEl>
                                      </p:cBhvr>
                                    </p:animEffect>
                                    <p:set>
                                      <p:cBhvr>
                                        <p:cTn id="13"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and Upgrade Domains</a:t>
            </a:r>
            <a:endParaRPr lang="en-US" dirty="0"/>
          </a:p>
        </p:txBody>
      </p:sp>
      <p:sp>
        <p:nvSpPr>
          <p:cNvPr id="5" name="Content Placeholder 4"/>
          <p:cNvSpPr>
            <a:spLocks noGrp="1"/>
          </p:cNvSpPr>
          <p:nvPr>
            <p:ph type="body" sz="quarter" idx="10"/>
          </p:nvPr>
        </p:nvSpPr>
        <p:spPr>
          <a:xfrm>
            <a:off x="519112" y="1447799"/>
            <a:ext cx="11149013" cy="4798237"/>
          </a:xfrm>
        </p:spPr>
        <p:txBody>
          <a:bodyPr/>
          <a:lstStyle/>
          <a:p>
            <a:r>
              <a:rPr lang="en-US" sz="3200" dirty="0" smtClean="0">
                <a:solidFill>
                  <a:schemeClr val="accent2">
                    <a:alpha val="99000"/>
                  </a:schemeClr>
                </a:solidFill>
              </a:rPr>
              <a:t>Fault Domains</a:t>
            </a:r>
          </a:p>
          <a:p>
            <a:pPr lvl="1"/>
            <a:r>
              <a:rPr lang="en-US" dirty="0" smtClean="0"/>
              <a:t>Represent groups of  resources anticipated to fail together</a:t>
            </a:r>
          </a:p>
          <a:p>
            <a:pPr marL="0" lvl="2" indent="0">
              <a:spcAft>
                <a:spcPts val="600"/>
              </a:spcAft>
              <a:buNone/>
            </a:pPr>
            <a:r>
              <a:rPr lang="en-US" sz="1600" dirty="0" smtClean="0"/>
              <a:t>i.e. Same rack, same server</a:t>
            </a:r>
          </a:p>
          <a:p>
            <a:pPr lvl="1">
              <a:spcAft>
                <a:spcPts val="600"/>
              </a:spcAft>
            </a:pPr>
            <a:r>
              <a:rPr lang="en-US" dirty="0" smtClean="0"/>
              <a:t>Fabric spreads instances across fault domains</a:t>
            </a:r>
          </a:p>
          <a:p>
            <a:pPr lvl="1"/>
            <a:r>
              <a:rPr lang="en-US" dirty="0" smtClean="0"/>
              <a:t>Default of 2</a:t>
            </a:r>
          </a:p>
          <a:p>
            <a:pPr lvl="1"/>
            <a:endParaRPr lang="en-US" dirty="0" smtClean="0"/>
          </a:p>
          <a:p>
            <a:r>
              <a:rPr lang="en-US" sz="3200" dirty="0">
                <a:solidFill>
                  <a:schemeClr val="accent2">
                    <a:alpha val="99000"/>
                  </a:schemeClr>
                </a:solidFill>
              </a:rPr>
              <a:t>Upgrade Domains</a:t>
            </a:r>
          </a:p>
          <a:p>
            <a:pPr lvl="1">
              <a:spcAft>
                <a:spcPts val="600"/>
              </a:spcAft>
            </a:pPr>
            <a:r>
              <a:rPr lang="en-US" dirty="0"/>
              <a:t>Represents groups of resources that will be upgraded together</a:t>
            </a:r>
          </a:p>
          <a:p>
            <a:pPr lvl="1">
              <a:spcAft>
                <a:spcPts val="600"/>
              </a:spcAft>
            </a:pPr>
            <a:r>
              <a:rPr lang="en-US" dirty="0"/>
              <a:t>Specified by upgradeDomainCount in ServiceDefinition</a:t>
            </a:r>
          </a:p>
          <a:p>
            <a:pPr lvl="1"/>
            <a:r>
              <a:rPr lang="en-US" dirty="0" smtClean="0"/>
              <a:t>Default of 5</a:t>
            </a:r>
          </a:p>
          <a:p>
            <a:pPr lvl="1"/>
            <a:endParaRPr lang="en-US" dirty="0" smtClean="0"/>
          </a:p>
          <a:p>
            <a:r>
              <a:rPr lang="en-US" sz="3200" dirty="0">
                <a:solidFill>
                  <a:schemeClr val="accent2">
                    <a:alpha val="99000"/>
                  </a:schemeClr>
                </a:solidFill>
              </a:rPr>
              <a:t>Fabric splits Upgrade Domains across Fault Domains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and </a:t>
            </a:r>
            <a:r>
              <a:rPr lang="en-US" sz="3200" dirty="0">
                <a:solidFill>
                  <a:schemeClr val="accent2">
                    <a:alpha val="99000"/>
                  </a:schemeClr>
                </a:solidFill>
              </a:rPr>
              <a:t>Across Roles</a:t>
            </a:r>
          </a:p>
        </p:txBody>
      </p:sp>
    </p:spTree>
    <p:extLst>
      <p:ext uri="{BB962C8B-B14F-4D97-AF65-F5344CB8AC3E}">
        <p14:creationId xmlns:p14="http://schemas.microsoft.com/office/powerpoint/2010/main" val="40384865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and Upgrade Domains Visualized</a:t>
            </a:r>
            <a:endParaRPr lang="en-US" dirty="0"/>
          </a:p>
        </p:txBody>
      </p:sp>
      <p:sp>
        <p:nvSpPr>
          <p:cNvPr id="23" name="Rectangle 22"/>
          <p:cNvSpPr/>
          <p:nvPr>
            <p:custDataLst>
              <p:tags r:id="rId1"/>
            </p:custDataLst>
          </p:nvPr>
        </p:nvSpPr>
        <p:spPr bwMode="auto">
          <a:xfrm>
            <a:off x="2250737"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24" name="Rectangle 23"/>
          <p:cNvSpPr/>
          <p:nvPr>
            <p:custDataLst>
              <p:tags r:id="rId2"/>
            </p:custDataLst>
          </p:nvPr>
        </p:nvSpPr>
        <p:spPr bwMode="auto">
          <a:xfrm>
            <a:off x="2409443"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25" name="Rectangle 24"/>
          <p:cNvSpPr/>
          <p:nvPr>
            <p:custDataLst>
              <p:tags r:id="rId3"/>
            </p:custDataLst>
          </p:nvPr>
        </p:nvSpPr>
        <p:spPr bwMode="auto">
          <a:xfrm>
            <a:off x="2577083"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26" name="Rectangle 25"/>
          <p:cNvSpPr/>
          <p:nvPr>
            <p:custDataLst>
              <p:tags r:id="rId4"/>
            </p:custDataLst>
          </p:nvPr>
        </p:nvSpPr>
        <p:spPr bwMode="auto">
          <a:xfrm>
            <a:off x="2851403" y="2850051"/>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27" name="Rectangle 26"/>
          <p:cNvSpPr/>
          <p:nvPr>
            <p:custDataLst>
              <p:tags r:id="rId5"/>
            </p:custDataLst>
          </p:nvPr>
        </p:nvSpPr>
        <p:spPr bwMode="auto">
          <a:xfrm>
            <a:off x="2851403"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28" name="Rectangle 27"/>
          <p:cNvSpPr/>
          <p:nvPr>
            <p:custDataLst>
              <p:tags r:id="rId6"/>
            </p:custDataLst>
          </p:nvPr>
        </p:nvSpPr>
        <p:spPr bwMode="auto">
          <a:xfrm>
            <a:off x="2577083"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29" name="Rectangle 28"/>
          <p:cNvSpPr/>
          <p:nvPr>
            <p:custDataLst>
              <p:tags r:id="rId7"/>
            </p:custDataLst>
          </p:nvPr>
        </p:nvSpPr>
        <p:spPr bwMode="auto">
          <a:xfrm>
            <a:off x="2851403"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30" name="Rectangle 29"/>
          <p:cNvSpPr/>
          <p:nvPr>
            <p:custDataLst>
              <p:tags r:id="rId8"/>
            </p:custDataLst>
          </p:nvPr>
        </p:nvSpPr>
        <p:spPr bwMode="auto">
          <a:xfrm>
            <a:off x="2851403"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31" name="Rectangle 30"/>
          <p:cNvSpPr/>
          <p:nvPr>
            <p:custDataLst>
              <p:tags r:id="rId9"/>
            </p:custDataLst>
          </p:nvPr>
        </p:nvSpPr>
        <p:spPr bwMode="auto">
          <a:xfrm>
            <a:off x="7236394"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32" name="Rectangle 31"/>
          <p:cNvSpPr/>
          <p:nvPr>
            <p:custDataLst>
              <p:tags r:id="rId10"/>
            </p:custDataLst>
          </p:nvPr>
        </p:nvSpPr>
        <p:spPr bwMode="auto">
          <a:xfrm>
            <a:off x="7395100"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33" name="Rectangle 32"/>
          <p:cNvSpPr/>
          <p:nvPr>
            <p:custDataLst>
              <p:tags r:id="rId11"/>
            </p:custDataLst>
          </p:nvPr>
        </p:nvSpPr>
        <p:spPr bwMode="auto">
          <a:xfrm>
            <a:off x="7562740"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34" name="Rectangle 33"/>
          <p:cNvSpPr/>
          <p:nvPr>
            <p:custDataLst>
              <p:tags r:id="rId12"/>
            </p:custDataLst>
          </p:nvPr>
        </p:nvSpPr>
        <p:spPr bwMode="auto">
          <a:xfrm>
            <a:off x="7837060" y="283933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35" name="Rectangle 34"/>
          <p:cNvSpPr/>
          <p:nvPr>
            <p:custDataLst>
              <p:tags r:id="rId13"/>
            </p:custDataLst>
          </p:nvPr>
        </p:nvSpPr>
        <p:spPr bwMode="auto">
          <a:xfrm>
            <a:off x="7837060"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36" name="Rectangle 35"/>
          <p:cNvSpPr/>
          <p:nvPr>
            <p:custDataLst>
              <p:tags r:id="rId14"/>
            </p:custDataLst>
          </p:nvPr>
        </p:nvSpPr>
        <p:spPr bwMode="auto">
          <a:xfrm>
            <a:off x="7562740"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37" name="Rectangle 36"/>
          <p:cNvSpPr/>
          <p:nvPr>
            <p:custDataLst>
              <p:tags r:id="rId15"/>
            </p:custDataLst>
          </p:nvPr>
        </p:nvSpPr>
        <p:spPr bwMode="auto">
          <a:xfrm>
            <a:off x="7837060"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38" name="Rectangle 37"/>
          <p:cNvSpPr/>
          <p:nvPr>
            <p:custDataLst>
              <p:tags r:id="rId16"/>
            </p:custDataLst>
          </p:nvPr>
        </p:nvSpPr>
        <p:spPr bwMode="auto">
          <a:xfrm>
            <a:off x="7837060"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39" name="Rectangle 38"/>
          <p:cNvSpPr/>
          <p:nvPr>
            <p:custDataLst>
              <p:tags r:id="rId17"/>
            </p:custDataLst>
          </p:nvPr>
        </p:nvSpPr>
        <p:spPr bwMode="auto">
          <a:xfrm>
            <a:off x="2332323" y="2802961"/>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40" name="Rectangle 39"/>
          <p:cNvSpPr/>
          <p:nvPr>
            <p:custDataLst>
              <p:tags r:id="rId18"/>
            </p:custDataLst>
          </p:nvPr>
        </p:nvSpPr>
        <p:spPr bwMode="auto">
          <a:xfrm>
            <a:off x="2332323" y="3426637"/>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41" name="Rectangle 40"/>
          <p:cNvSpPr/>
          <p:nvPr>
            <p:custDataLst>
              <p:tags r:id="rId19"/>
            </p:custDataLst>
          </p:nvPr>
        </p:nvSpPr>
        <p:spPr bwMode="auto">
          <a:xfrm>
            <a:off x="2332323" y="4659953"/>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42" name="Rectangle 41"/>
          <p:cNvSpPr/>
          <p:nvPr>
            <p:custDataLst>
              <p:tags r:id="rId20"/>
            </p:custDataLst>
          </p:nvPr>
        </p:nvSpPr>
        <p:spPr bwMode="auto">
          <a:xfrm>
            <a:off x="2332323" y="5283629"/>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Tree>
    <p:extLst>
      <p:ext uri="{BB962C8B-B14F-4D97-AF65-F5344CB8AC3E}">
        <p14:creationId xmlns:p14="http://schemas.microsoft.com/office/powerpoint/2010/main" val="2199494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animBg="1"/>
      <p:bldP spid="39" grpId="0" animBg="1"/>
      <p:bldP spid="40"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6172200" y="1447800"/>
            <a:ext cx="5495925"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Deployment Environments</a:t>
            </a:r>
            <a:endParaRPr lang="en-US" dirty="0"/>
          </a:p>
        </p:txBody>
      </p:sp>
      <p:sp>
        <p:nvSpPr>
          <p:cNvPr id="2" name="Content Placeholder 1"/>
          <p:cNvSpPr>
            <a:spLocks noGrp="1"/>
          </p:cNvSpPr>
          <p:nvPr>
            <p:ph type="body" sz="quarter" idx="10"/>
          </p:nvPr>
        </p:nvSpPr>
        <p:spPr>
          <a:xfrm>
            <a:off x="519113" y="1447799"/>
            <a:ext cx="5424488" cy="3277820"/>
          </a:xfrm>
        </p:spPr>
        <p:txBody>
          <a:bodyPr/>
          <a:lstStyle/>
          <a:p>
            <a:pPr lvl="0"/>
            <a:r>
              <a:rPr lang="en-US" dirty="0" smtClean="0">
                <a:solidFill>
                  <a:schemeClr val="accent2">
                    <a:alpha val="99000"/>
                  </a:schemeClr>
                </a:solidFill>
              </a:rPr>
              <a:t>Two Environments </a:t>
            </a:r>
            <a:br>
              <a:rPr lang="en-US" dirty="0" smtClean="0">
                <a:solidFill>
                  <a:schemeClr val="accent2">
                    <a:alpha val="99000"/>
                  </a:schemeClr>
                </a:solidFill>
              </a:rPr>
            </a:br>
            <a:r>
              <a:rPr lang="en-US" dirty="0" smtClean="0">
                <a:solidFill>
                  <a:schemeClr val="accent2">
                    <a:alpha val="99000"/>
                  </a:schemeClr>
                </a:solidFill>
              </a:rPr>
              <a:t>to choose from</a:t>
            </a:r>
          </a:p>
          <a:p>
            <a:pPr lvl="0"/>
            <a:r>
              <a:rPr lang="en-US" dirty="0" smtClean="0">
                <a:solidFill>
                  <a:schemeClr val="accent2">
                    <a:alpha val="99000"/>
                  </a:schemeClr>
                </a:solidFill>
              </a:rPr>
              <a:t>Nearly Identical…</a:t>
            </a:r>
          </a:p>
          <a:p>
            <a:pPr lvl="1"/>
            <a:r>
              <a:rPr lang="en-US" dirty="0" smtClean="0"/>
              <a:t>&lt;servicename&gt;.cloudapp.net</a:t>
            </a:r>
          </a:p>
          <a:p>
            <a:pPr lvl="1"/>
            <a:r>
              <a:rPr lang="en-US" dirty="0" smtClean="0"/>
              <a:t>&lt;deploymentID&gt;.cloudapp.net</a:t>
            </a:r>
          </a:p>
          <a:p>
            <a:pPr lvl="1"/>
            <a:endParaRPr lang="en-US" dirty="0" smtClean="0"/>
          </a:p>
          <a:p>
            <a:r>
              <a:rPr lang="en-US" dirty="0">
                <a:solidFill>
                  <a:schemeClr val="accent2">
                    <a:alpha val="99000"/>
                  </a:schemeClr>
                </a:solidFill>
              </a:rPr>
              <a:t>VIP Swap between them</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721" b="-6721"/>
          <a:stretch/>
        </p:blipFill>
        <p:spPr bwMode="auto">
          <a:xfrm>
            <a:off x="6357271" y="1709057"/>
            <a:ext cx="5125782" cy="1584974"/>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55186" y="3799437"/>
            <a:ext cx="4929952" cy="1956928"/>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Tree>
    <p:extLst>
      <p:ext uri="{BB962C8B-B14F-4D97-AF65-F5344CB8AC3E}">
        <p14:creationId xmlns:p14="http://schemas.microsoft.com/office/powerpoint/2010/main" val="324692304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Services</a:t>
            </a:r>
            <a:endParaRPr lang="en-US" dirty="0"/>
          </a:p>
        </p:txBody>
      </p:sp>
      <p:sp>
        <p:nvSpPr>
          <p:cNvPr id="5" name="Content Placeholder 4"/>
          <p:cNvSpPr>
            <a:spLocks noGrp="1"/>
          </p:cNvSpPr>
          <p:nvPr>
            <p:ph type="body" sz="quarter" idx="10"/>
          </p:nvPr>
        </p:nvSpPr>
        <p:spPr>
          <a:xfrm>
            <a:off x="519112" y="1447799"/>
            <a:ext cx="11149013" cy="3231654"/>
          </a:xfrm>
        </p:spPr>
        <p:txBody>
          <a:bodyPr/>
          <a:lstStyle/>
          <a:p>
            <a:r>
              <a:rPr lang="en-US" dirty="0" smtClean="0">
                <a:solidFill>
                  <a:schemeClr val="accent2">
                    <a:alpha val="99000"/>
                  </a:schemeClr>
                </a:solidFill>
              </a:rPr>
              <a:t>Delete/Create Deployment</a:t>
            </a:r>
          </a:p>
          <a:p>
            <a:pPr lvl="1">
              <a:spcAft>
                <a:spcPts val="600"/>
              </a:spcAft>
            </a:pPr>
            <a:r>
              <a:rPr lang="en-US" dirty="0" smtClean="0"/>
              <a:t>Visual Studio does </a:t>
            </a:r>
            <a:r>
              <a:rPr lang="en-US" dirty="0" smtClean="0"/>
              <a:t>this</a:t>
            </a:r>
            <a:endParaRPr lang="en-US" dirty="0" smtClean="0"/>
          </a:p>
          <a:p>
            <a:pPr lvl="1">
              <a:spcAft>
                <a:spcPts val="600"/>
              </a:spcAft>
            </a:pPr>
            <a:r>
              <a:rPr lang="en-US" dirty="0" smtClean="0"/>
              <a:t>VIP will change</a:t>
            </a:r>
          </a:p>
          <a:p>
            <a:pPr lvl="1"/>
            <a:r>
              <a:rPr lang="en-US" dirty="0" smtClean="0"/>
              <a:t>Service Model Updates don’t matter</a:t>
            </a:r>
          </a:p>
          <a:p>
            <a:pPr lvl="1"/>
            <a:endParaRPr lang="en-US" dirty="0" smtClean="0"/>
          </a:p>
          <a:p>
            <a:r>
              <a:rPr lang="en-US" dirty="0" smtClean="0">
                <a:solidFill>
                  <a:schemeClr val="accent2">
                    <a:alpha val="99000"/>
                  </a:schemeClr>
                </a:solidFill>
              </a:rPr>
              <a:t>VIP Swap</a:t>
            </a:r>
          </a:p>
          <a:p>
            <a:pPr lvl="1">
              <a:spcAft>
                <a:spcPts val="600"/>
              </a:spcAft>
            </a:pPr>
            <a:r>
              <a:rPr lang="en-US" dirty="0"/>
              <a:t>Bring up another environment in Staging and swap</a:t>
            </a:r>
          </a:p>
          <a:p>
            <a:pPr lvl="1"/>
            <a:r>
              <a:rPr lang="en-US" dirty="0" smtClean="0"/>
              <a:t>Only Input Endpoints (external ports) matter</a:t>
            </a:r>
          </a:p>
        </p:txBody>
      </p:sp>
      <p:sp>
        <p:nvSpPr>
          <p:cNvPr id="8" name="Freeform 6"/>
          <p:cNvSpPr>
            <a:spLocks noEditPoints="1"/>
          </p:cNvSpPr>
          <p:nvPr/>
        </p:nvSpPr>
        <p:spPr bwMode="auto">
          <a:xfrm>
            <a:off x="7409995" y="2883532"/>
            <a:ext cx="2532486" cy="2539494"/>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10035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4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7et9gPAEUmvAJsu4un8p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_u1IiOuvW0WlSqasrrdbb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MSjQ2XfZWUq8oszi.gRVT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PYbP9AU0UuL2F3WBkuxO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QOYis0mn0UylRDl3ep9sg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RTQcB1xdcE6jT22fs_GNw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ruXSQsYpkSZ3D5r2zjgf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DLTFCmxmJkmJkp8mVIAwy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DRjUHj_r50CDXO1WixqZd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893</TotalTime>
  <Words>1079</Words>
  <Application>Microsoft Office PowerPoint</Application>
  <PresentationFormat>Custom</PresentationFormat>
  <Paragraphs>288</Paragraphs>
  <Slides>32</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39" baseType="lpstr">
      <vt:lpstr>Arial</vt:lpstr>
      <vt:lpstr>Segoe UI Light</vt:lpstr>
      <vt:lpstr>Segoe UI</vt:lpstr>
      <vt:lpstr>Consolas</vt:lpstr>
      <vt:lpstr>1_MS1444_Windows Azure Template 16x9_r08b</vt:lpstr>
      <vt:lpstr>1_White with Consolas font for code slides</vt:lpstr>
      <vt:lpstr>think-cell Slide</vt:lpstr>
      <vt:lpstr>Managing, Debugging, and Monitoring Windows Azure Applications</vt:lpstr>
      <vt:lpstr>Agenda</vt:lpstr>
      <vt:lpstr>Understanding Packaging and Config</vt:lpstr>
      <vt:lpstr>Service Definition</vt:lpstr>
      <vt:lpstr>Service Definition</vt:lpstr>
      <vt:lpstr>Fault and Upgrade Domains</vt:lpstr>
      <vt:lpstr>Fault and Upgrade Domains Visualized</vt:lpstr>
      <vt:lpstr>Deployment Environments</vt:lpstr>
      <vt:lpstr>Deploying Services</vt:lpstr>
      <vt:lpstr>Deploying Services</vt:lpstr>
      <vt:lpstr>VIP Swap</vt:lpstr>
      <vt:lpstr>In Place Upgrade</vt:lpstr>
      <vt:lpstr>In Place Upgrade Improvements</vt:lpstr>
      <vt:lpstr>Deployment Considerations</vt:lpstr>
      <vt:lpstr>Further Considerations</vt:lpstr>
      <vt:lpstr>Managing Services</vt:lpstr>
      <vt:lpstr>Deployment and Management Tools</vt:lpstr>
      <vt:lpstr>Windows Azure Service Management Cmdlets</vt:lpstr>
      <vt:lpstr>Deploying via Cmdlets</vt:lpstr>
      <vt:lpstr>Monitoring</vt:lpstr>
      <vt:lpstr>Windows Azure Diagnostics</vt:lpstr>
      <vt:lpstr>How Does It Work (in a nutshell)?</vt:lpstr>
      <vt:lpstr>Remote Configuration</vt:lpstr>
      <vt:lpstr>Diagnostics</vt:lpstr>
      <vt:lpstr>Storage Considerations</vt:lpstr>
      <vt:lpstr>Storage Considerations</vt:lpstr>
      <vt:lpstr>Diagnostics Considerations</vt:lpstr>
      <vt:lpstr>Advanced Diagnostics</vt:lpstr>
      <vt:lpstr>Troubleshooting</vt:lpstr>
      <vt:lpstr>Troubleshooting</vt:lpstr>
      <vt:lpstr>Summary</vt:lpstr>
      <vt:lpstr>PowerPoint Presentation</vt:lpstr>
    </vt:vector>
  </TitlesOfParts>
  <Manager>&lt;Content Manager Name Here&gt;</Manager>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and Monitoring Windows Azure</dc:title>
  <dc:subject>&lt;Event Name Here&gt;</dc:subject>
  <dc:creator>Greg Flowers (Artitudes Design Inc)</dc:creator>
  <dc:description>Template: Greg Flowers, Artitudes Design
Formatting: Greg Flowers
Event Date:
Event Location:
Audience Type:</dc:description>
  <cp:lastModifiedBy>Wenwen</cp:lastModifiedBy>
  <cp:revision>147</cp:revision>
  <dcterms:created xsi:type="dcterms:W3CDTF">2011-12-07T03:47:39Z</dcterms:created>
  <dcterms:modified xsi:type="dcterms:W3CDTF">2011-12-09T21:57:17Z</dcterms:modified>
</cp:coreProperties>
</file>