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1" r:id="rId6"/>
  </p:sldMasterIdLst>
  <p:notesMasterIdLst>
    <p:notesMasterId r:id="rId29"/>
  </p:notesMasterIdLst>
  <p:handoutMasterIdLst>
    <p:handoutMasterId r:id="rId30"/>
  </p:handoutMasterIdLst>
  <p:sldIdLst>
    <p:sldId id="354" r:id="rId7"/>
    <p:sldId id="368" r:id="rId8"/>
    <p:sldId id="393" r:id="rId9"/>
    <p:sldId id="374" r:id="rId10"/>
    <p:sldId id="396" r:id="rId11"/>
    <p:sldId id="398" r:id="rId12"/>
    <p:sldId id="389" r:id="rId13"/>
    <p:sldId id="391" r:id="rId14"/>
    <p:sldId id="394" r:id="rId15"/>
    <p:sldId id="390" r:id="rId16"/>
    <p:sldId id="386" r:id="rId17"/>
    <p:sldId id="399" r:id="rId18"/>
    <p:sldId id="382" r:id="rId19"/>
    <p:sldId id="381" r:id="rId20"/>
    <p:sldId id="380" r:id="rId21"/>
    <p:sldId id="384" r:id="rId22"/>
    <p:sldId id="388" r:id="rId23"/>
    <p:sldId id="385" r:id="rId24"/>
    <p:sldId id="397" r:id="rId25"/>
    <p:sldId id="392" r:id="rId26"/>
    <p:sldId id="369" r:id="rId27"/>
    <p:sldId id="360" r:id="rId2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CFC"/>
    <a:srgbClr val="FBFBFB"/>
    <a:srgbClr val="FFBE00"/>
    <a:srgbClr val="8CC600"/>
    <a:srgbClr val="DCDCDC"/>
    <a:srgbClr val="595959"/>
    <a:srgbClr val="F8F8F8"/>
    <a:srgbClr val="0071BC"/>
    <a:srgbClr val="00AEEF"/>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1" autoAdjust="0"/>
    <p:restoredTop sz="77387" autoAdjust="0"/>
  </p:normalViewPr>
  <p:slideViewPr>
    <p:cSldViewPr snapToGrid="0">
      <p:cViewPr>
        <p:scale>
          <a:sx n="90" d="100"/>
          <a:sy n="90" d="100"/>
        </p:scale>
        <p:origin x="-1110" y="-204"/>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098"/>
        <p:guide pos="331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3/21/2012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3/21/2012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qldacexamples.codeplex.com/releases/view/80705"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fontAlgn="base">
              <a:lnSpc>
                <a:spcPct val="100000"/>
              </a:lnSpc>
              <a:spcBef>
                <a:spcPct val="30000"/>
              </a:spcBef>
              <a:spcAft>
                <a:spcPct val="0"/>
              </a:spcAft>
              <a:defRPr/>
            </a:pPr>
            <a:r>
              <a:rPr lang="en-US" sz="900" kern="1200" dirty="0" smtClean="0">
                <a:solidFill>
                  <a:schemeClr val="tx1"/>
                </a:solidFill>
                <a:effectLst/>
                <a:latin typeface="Segoe UI" pitchFamily="34" charset="0"/>
                <a:ea typeface="+mn-ea"/>
                <a:cs typeface="+mn-cs"/>
              </a:rPr>
              <a:t>A DAC is a self-contained unit of deployment that enables data-tier developers and DBAs to package SQL Server objects, including database and instance objects, into a single entity called </a:t>
            </a:r>
            <a:r>
              <a:rPr lang="en-US" sz="900" i="1" kern="1200" dirty="0" smtClean="0">
                <a:solidFill>
                  <a:schemeClr val="tx1"/>
                </a:solidFill>
                <a:effectLst/>
                <a:latin typeface="Segoe UI" pitchFamily="34" charset="0"/>
                <a:ea typeface="+mn-ea"/>
                <a:cs typeface="+mn-cs"/>
              </a:rPr>
              <a:t>DAC package. </a:t>
            </a:r>
            <a:r>
              <a:rPr lang="en-US" sz="900" kern="1200" dirty="0" smtClean="0">
                <a:solidFill>
                  <a:schemeClr val="tx1"/>
                </a:solidFill>
                <a:effectLst/>
                <a:latin typeface="Segoe UI" pitchFamily="34" charset="0"/>
                <a:ea typeface="+mn-ea"/>
                <a:cs typeface="+mn-cs"/>
              </a:rPr>
              <a:t>Developers can </a:t>
            </a:r>
            <a:r>
              <a:rPr lang="en-US" sz="900" i="1" kern="1200" dirty="0" smtClean="0">
                <a:solidFill>
                  <a:schemeClr val="tx1"/>
                </a:solidFill>
                <a:effectLst/>
                <a:latin typeface="Segoe UI" pitchFamily="34" charset="0"/>
                <a:ea typeface="+mn-ea"/>
                <a:cs typeface="+mn-cs"/>
              </a:rPr>
              <a:t>build</a:t>
            </a:r>
            <a:r>
              <a:rPr lang="en-US" sz="900" kern="1200" dirty="0" smtClean="0">
                <a:solidFill>
                  <a:schemeClr val="tx1"/>
                </a:solidFill>
                <a:effectLst/>
                <a:latin typeface="Segoe UI" pitchFamily="34" charset="0"/>
                <a:ea typeface="+mn-ea"/>
                <a:cs typeface="+mn-cs"/>
              </a:rPr>
              <a:t> a DAC package using the Data-tier Application project system in Visual Studio, whereas SQL Server Management Studio (SSMS) users can </a:t>
            </a:r>
            <a:r>
              <a:rPr lang="en-US" sz="900" i="1" kern="1200" dirty="0" smtClean="0">
                <a:solidFill>
                  <a:schemeClr val="tx1"/>
                </a:solidFill>
                <a:effectLst/>
                <a:latin typeface="Segoe UI" pitchFamily="34" charset="0"/>
                <a:ea typeface="+mn-ea"/>
                <a:cs typeface="+mn-cs"/>
              </a:rPr>
              <a:t>extract</a:t>
            </a:r>
            <a:r>
              <a:rPr lang="en-US" sz="900" kern="1200" dirty="0" smtClean="0">
                <a:solidFill>
                  <a:schemeClr val="tx1"/>
                </a:solidFill>
                <a:effectLst/>
                <a:latin typeface="Segoe UI" pitchFamily="34" charset="0"/>
                <a:ea typeface="+mn-ea"/>
                <a:cs typeface="+mn-cs"/>
              </a:rPr>
              <a:t> a DAC and generate a DAC package file for an existing database.</a:t>
            </a:r>
          </a:p>
          <a:p>
            <a:pPr defTabSz="897301" fontAlgn="base">
              <a:lnSpc>
                <a:spcPct val="100000"/>
              </a:lnSpc>
              <a:spcBef>
                <a:spcPct val="30000"/>
              </a:spcBef>
              <a:spcAft>
                <a:spcPct val="0"/>
              </a:spcAft>
              <a:defRPr/>
            </a:pPr>
            <a:endParaRPr lang="en-US" sz="900" kern="1200" dirty="0" smtClean="0">
              <a:solidFill>
                <a:schemeClr val="tx1"/>
              </a:solidFill>
              <a:effectLst/>
              <a:latin typeface="Segoe UI" pitchFamily="34" charset="0"/>
              <a:ea typeface="+mn-ea"/>
              <a:cs typeface="+mn-cs"/>
            </a:endParaRPr>
          </a:p>
          <a:p>
            <a:pPr defTabSz="897301" fontAlgn="base">
              <a:lnSpc>
                <a:spcPct val="100000"/>
              </a:lnSpc>
              <a:spcBef>
                <a:spcPct val="30000"/>
              </a:spcBef>
              <a:spcAft>
                <a:spcPct val="0"/>
              </a:spcAft>
              <a:defRPr/>
            </a:pPr>
            <a:endParaRPr lang="en-US" dirty="0"/>
          </a:p>
        </p:txBody>
      </p:sp>
      <p:sp>
        <p:nvSpPr>
          <p:cNvPr id="4" name="Slide Number Placeholder 3"/>
          <p:cNvSpPr>
            <a:spLocks noGrp="1"/>
          </p:cNvSpPr>
          <p:nvPr>
            <p:ph type="sldNum" sz="quarter" idx="10"/>
          </p:nvPr>
        </p:nvSpPr>
        <p:spPr/>
        <p:txBody>
          <a:bodyPr/>
          <a:lstStyle/>
          <a:p>
            <a:fld id="{886BBA71-14D9-419E-BD15-792793A7FA39}" type="slidenum">
              <a:rPr lang="en-US" smtClean="0"/>
              <a:pPr/>
              <a:t>7</a:t>
            </a:fld>
            <a:endParaRPr lang="en-US"/>
          </a:p>
        </p:txBody>
      </p:sp>
    </p:spTree>
    <p:extLst>
      <p:ext uri="{BB962C8B-B14F-4D97-AF65-F5344CB8AC3E}">
        <p14:creationId xmlns:p14="http://schemas.microsoft.com/office/powerpoint/2010/main" val="3841582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Azure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21</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fontAlgn="base">
              <a:lnSpc>
                <a:spcPct val="100000"/>
              </a:lnSpc>
              <a:spcBef>
                <a:spcPct val="30000"/>
              </a:spcBef>
              <a:spcAft>
                <a:spcPct val="0"/>
              </a:spcAft>
              <a:defRPr/>
            </a:pPr>
            <a:endParaRPr lang="en-US" dirty="0"/>
          </a:p>
        </p:txBody>
      </p:sp>
      <p:sp>
        <p:nvSpPr>
          <p:cNvPr id="4" name="Slide Number Placeholder 3"/>
          <p:cNvSpPr>
            <a:spLocks noGrp="1"/>
          </p:cNvSpPr>
          <p:nvPr>
            <p:ph type="sldNum" sz="quarter" idx="10"/>
          </p:nvPr>
        </p:nvSpPr>
        <p:spPr/>
        <p:txBody>
          <a:bodyPr/>
          <a:lstStyle/>
          <a:p>
            <a:fld id="{886BBA71-14D9-419E-BD15-792793A7FA39}" type="slidenum">
              <a:rPr lang="en-US" smtClean="0"/>
              <a:pPr/>
              <a:t>8</a:t>
            </a:fld>
            <a:endParaRPr lang="en-US"/>
          </a:p>
        </p:txBody>
      </p:sp>
    </p:spTree>
    <p:extLst>
      <p:ext uri="{BB962C8B-B14F-4D97-AF65-F5344CB8AC3E}">
        <p14:creationId xmlns:p14="http://schemas.microsoft.com/office/powerpoint/2010/main" val="3841582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18B6FB-7082-4BB2-BB97-9F21E8F3CB6D}" type="slidenum">
              <a:rPr lang="en-US" smtClean="0"/>
              <a:t>9</a:t>
            </a:fld>
            <a:endParaRPr lang="en-US"/>
          </a:p>
        </p:txBody>
      </p:sp>
    </p:spTree>
    <p:extLst>
      <p:ext uri="{BB962C8B-B14F-4D97-AF65-F5344CB8AC3E}">
        <p14:creationId xmlns:p14="http://schemas.microsoft.com/office/powerpoint/2010/main" val="4169791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fontAlgn="base">
              <a:lnSpc>
                <a:spcPct val="100000"/>
              </a:lnSpc>
              <a:spcBef>
                <a:spcPct val="30000"/>
              </a:spcBef>
              <a:spcAft>
                <a:spcPct val="0"/>
              </a:spcAft>
              <a:defRPr/>
            </a:pPr>
            <a:r>
              <a:rPr lang="en-US" dirty="0" err="1" smtClean="0"/>
              <a:t>Perf</a:t>
            </a:r>
            <a:r>
              <a:rPr lang="en-US" baseline="0" dirty="0" smtClean="0"/>
              <a:t> - </a:t>
            </a:r>
            <a:r>
              <a:rPr lang="en-US" dirty="0" smtClean="0">
                <a:effectLst/>
              </a:rPr>
              <a:t>The service has implemented a new connection pooling and parallelization strategy to deliver significantly improved performance for all types of databases. While actual results may vary, the average import or export should now be approximately three times faster!</a:t>
            </a:r>
          </a:p>
          <a:p>
            <a:pPr defTabSz="897301" fontAlgn="base">
              <a:lnSpc>
                <a:spcPct val="100000"/>
              </a:lnSpc>
              <a:spcBef>
                <a:spcPct val="30000"/>
              </a:spcBef>
              <a:spcAft>
                <a:spcPct val="0"/>
              </a:spcAft>
              <a:defRPr/>
            </a:pPr>
            <a:r>
              <a:rPr lang="en-US" dirty="0" smtClean="0">
                <a:effectLst/>
              </a:rPr>
              <a:t>ALSO - </a:t>
            </a:r>
            <a:r>
              <a:rPr lang="en-US" sz="900" kern="1200" dirty="0" smtClean="0">
                <a:solidFill>
                  <a:schemeClr val="tx1"/>
                </a:solidFill>
                <a:effectLst/>
                <a:latin typeface="Segoe UI" pitchFamily="34" charset="0"/>
                <a:ea typeface="+mn-ea"/>
                <a:cs typeface="+mn-cs"/>
              </a:rPr>
              <a:t>we do all the processing, so we can handle multiple import/export requests all over the world and you don’t need to do anything other than submit some simple import/export requests</a:t>
            </a:r>
            <a:endParaRPr lang="en-US" dirty="0" smtClean="0">
              <a:effectLst/>
            </a:endParaRPr>
          </a:p>
          <a:p>
            <a:pPr defTabSz="897301" fontAlgn="base">
              <a:lnSpc>
                <a:spcPct val="100000"/>
              </a:lnSpc>
              <a:spcBef>
                <a:spcPct val="30000"/>
              </a:spcBef>
              <a:spcAft>
                <a:spcPct val="0"/>
              </a:spcAft>
              <a:defRPr/>
            </a:pPr>
            <a:r>
              <a:rPr lang="en-US" dirty="0" smtClean="0">
                <a:effectLst/>
              </a:rPr>
              <a:t>Res</a:t>
            </a:r>
            <a:r>
              <a:rPr lang="en-US" baseline="0" dirty="0" smtClean="0">
                <a:effectLst/>
              </a:rPr>
              <a:t> - </a:t>
            </a:r>
            <a:r>
              <a:rPr lang="en-US" dirty="0" smtClean="0">
                <a:effectLst/>
              </a:rPr>
              <a:t>Several connectivity issues both transient and permanent have been identified and addressed in order to provide a more reliable experience.</a:t>
            </a:r>
          </a:p>
          <a:p>
            <a:pPr defTabSz="897301" fontAlgn="base">
              <a:lnSpc>
                <a:spcPct val="100000"/>
              </a:lnSpc>
              <a:spcBef>
                <a:spcPct val="30000"/>
              </a:spcBef>
              <a:spcAft>
                <a:spcPct val="0"/>
              </a:spcAft>
              <a:defRPr/>
            </a:pPr>
            <a:r>
              <a:rPr lang="en-US" dirty="0" smtClean="0">
                <a:effectLst/>
              </a:rPr>
              <a:t>SI - Customers who only want to export certain tables for performance reasons or because the data doesn’t change often can provide a list of tables to export. The resultant BACPAC will contain the full schema definition plus the table data only for the specified tables. The selectively exported BACPAC can be imported just like a fully exported BACPAC. For now, the sample EXE must be used to submit these types of requests. Customers using the service’s REST endpoints directly can always bypass the EXE.</a:t>
            </a:r>
          </a:p>
          <a:p>
            <a:pPr defTabSz="897301" fontAlgn="base">
              <a:lnSpc>
                <a:spcPct val="100000"/>
              </a:lnSpc>
              <a:spcBef>
                <a:spcPct val="30000"/>
              </a:spcBef>
              <a:spcAft>
                <a:spcPct val="0"/>
              </a:spcAft>
              <a:defRPr/>
            </a:pPr>
            <a:r>
              <a:rPr lang="en-US" dirty="0" smtClean="0">
                <a:effectLst/>
              </a:rPr>
              <a:t>PR - The current progress for a request will be shown as a percentage in order to provide better feedback on the current state of the request.</a:t>
            </a:r>
            <a:endParaRPr lang="en-US" dirty="0"/>
          </a:p>
        </p:txBody>
      </p:sp>
      <p:sp>
        <p:nvSpPr>
          <p:cNvPr id="4" name="Slide Number Placeholder 3"/>
          <p:cNvSpPr>
            <a:spLocks noGrp="1"/>
          </p:cNvSpPr>
          <p:nvPr>
            <p:ph type="sldNum" sz="quarter" idx="10"/>
          </p:nvPr>
        </p:nvSpPr>
        <p:spPr/>
        <p:txBody>
          <a:bodyPr/>
          <a:lstStyle/>
          <a:p>
            <a:fld id="{886BBA71-14D9-419E-BD15-792793A7FA39}" type="slidenum">
              <a:rPr lang="en-US" smtClean="0"/>
              <a:pPr/>
              <a:t>10</a:t>
            </a:fld>
            <a:endParaRPr lang="en-US"/>
          </a:p>
        </p:txBody>
      </p:sp>
    </p:spTree>
    <p:extLst>
      <p:ext uri="{BB962C8B-B14F-4D97-AF65-F5344CB8AC3E}">
        <p14:creationId xmlns:p14="http://schemas.microsoft.com/office/powerpoint/2010/main" val="3841582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pitchFamily="34" charset="0"/>
                <a:ea typeface="+mn-ea"/>
                <a:cs typeface="+mn-cs"/>
              </a:rPr>
              <a:t>You can either install SSMS and get all the components for free –or- install the specific dependencies and call the APIs directly and/or use the reference CLI which is here: </a:t>
            </a:r>
            <a:r>
              <a:rPr lang="en-US" sz="900" u="sng" kern="1200" dirty="0" smtClean="0">
                <a:solidFill>
                  <a:schemeClr val="tx1"/>
                </a:solidFill>
                <a:effectLst/>
                <a:latin typeface="Segoe UI" pitchFamily="34" charset="0"/>
                <a:ea typeface="+mn-ea"/>
                <a:cs typeface="+mn-cs"/>
                <a:hlinkClick r:id="rId3"/>
              </a:rPr>
              <a:t>http://sqldacexamples.codeplex.com/releases/view/80705</a:t>
            </a:r>
            <a:endParaRPr lang="en-US" sz="900" kern="1200" dirty="0" smtClean="0">
              <a:solidFill>
                <a:schemeClr val="tx1"/>
              </a:solidFill>
              <a:effectLst/>
              <a:latin typeface="Segoe UI" pitchFamily="34" charset="0"/>
              <a:ea typeface="+mn-ea"/>
              <a:cs typeface="+mn-cs"/>
            </a:endParaRPr>
          </a:p>
          <a:p>
            <a:pPr marL="0" marR="0" lvl="0" indent="0" algn="l" defTabSz="897301" rtl="0" eaLnBrk="1" fontAlgn="base" latinLnBrk="0" hangingPunct="1">
              <a:lnSpc>
                <a:spcPct val="100000"/>
              </a:lnSpc>
              <a:spcBef>
                <a:spcPct val="30000"/>
              </a:spcBef>
              <a:spcAft>
                <a:spcPct val="0"/>
              </a:spcAft>
              <a:buClrTx/>
              <a:buSzTx/>
              <a:buFontTx/>
              <a:buNone/>
              <a:tabLst/>
              <a:defRPr/>
            </a:pPr>
            <a:endParaRPr lang="en-US" sz="900" kern="1200" dirty="0" smtClean="0">
              <a:solidFill>
                <a:schemeClr val="tx1"/>
              </a:solidFill>
              <a:effectLst/>
              <a:latin typeface="Segoe UI" pitchFamily="34" charset="0"/>
              <a:ea typeface="+mn-ea"/>
              <a:cs typeface="+mn-cs"/>
            </a:endParaRPr>
          </a:p>
          <a:p>
            <a:pPr marL="0" marR="0" lvl="0" indent="0" algn="l" defTabSz="897301" rtl="0" eaLnBrk="1" fontAlgn="base" latinLnBrk="0" hangingPunct="1">
              <a:lnSpc>
                <a:spcPct val="100000"/>
              </a:lnSpc>
              <a:spcBef>
                <a:spcPct val="30000"/>
              </a:spcBef>
              <a:spcAft>
                <a:spcPct val="0"/>
              </a:spcAft>
              <a:buClrTx/>
              <a:buSzTx/>
              <a:buFontTx/>
              <a:buNone/>
              <a:tabLst/>
              <a:defRPr/>
            </a:pPr>
            <a:r>
              <a:rPr lang="en-US" sz="900" kern="1200" dirty="0" smtClean="0">
                <a:solidFill>
                  <a:schemeClr val="tx1"/>
                </a:solidFill>
                <a:effectLst/>
                <a:latin typeface="Segoe UI" pitchFamily="34" charset="0"/>
                <a:ea typeface="+mn-ea"/>
                <a:cs typeface="+mn-cs"/>
              </a:rPr>
              <a:t>To use the service you need to have a blob and </a:t>
            </a:r>
            <a:r>
              <a:rPr lang="en-US" sz="900" kern="1200" dirty="0" err="1" smtClean="0">
                <a:solidFill>
                  <a:schemeClr val="tx1"/>
                </a:solidFill>
                <a:effectLst/>
                <a:latin typeface="Segoe UI" pitchFamily="34" charset="0"/>
                <a:ea typeface="+mn-ea"/>
                <a:cs typeface="+mn-cs"/>
              </a:rPr>
              <a:t>sql</a:t>
            </a:r>
            <a:r>
              <a:rPr lang="en-US" sz="900" kern="1200" dirty="0" smtClean="0">
                <a:solidFill>
                  <a:schemeClr val="tx1"/>
                </a:solidFill>
                <a:effectLst/>
                <a:latin typeface="Segoe UI" pitchFamily="34" charset="0"/>
                <a:ea typeface="+mn-ea"/>
                <a:cs typeface="+mn-cs"/>
              </a:rPr>
              <a:t> azure account/server setup already and you only need to use the EXE or the wizard in the </a:t>
            </a:r>
            <a:r>
              <a:rPr lang="en-US" sz="900" kern="1200" dirty="0" err="1" smtClean="0">
                <a:solidFill>
                  <a:schemeClr val="tx1"/>
                </a:solidFill>
                <a:effectLst/>
                <a:latin typeface="Segoe UI" pitchFamily="34" charset="0"/>
                <a:ea typeface="+mn-ea"/>
                <a:cs typeface="+mn-cs"/>
              </a:rPr>
              <a:t>sql</a:t>
            </a:r>
            <a:r>
              <a:rPr lang="en-US" sz="900" kern="1200" dirty="0" smtClean="0">
                <a:solidFill>
                  <a:schemeClr val="tx1"/>
                </a:solidFill>
                <a:effectLst/>
                <a:latin typeface="Segoe UI" pitchFamily="34" charset="0"/>
                <a:ea typeface="+mn-ea"/>
                <a:cs typeface="+mn-cs"/>
              </a:rPr>
              <a:t> azure portal to perform the import/export.  You don’t need all the dependencies if you plan on </a:t>
            </a:r>
            <a:r>
              <a:rPr lang="en-US" sz="900" b="1" kern="1200" dirty="0" smtClean="0">
                <a:solidFill>
                  <a:schemeClr val="tx1"/>
                </a:solidFill>
                <a:effectLst/>
                <a:latin typeface="Segoe UI" pitchFamily="34" charset="0"/>
                <a:ea typeface="+mn-ea"/>
                <a:cs typeface="+mn-cs"/>
              </a:rPr>
              <a:t>only </a:t>
            </a:r>
            <a:r>
              <a:rPr lang="en-US" sz="900" kern="1200" dirty="0" smtClean="0">
                <a:solidFill>
                  <a:schemeClr val="tx1"/>
                </a:solidFill>
                <a:effectLst/>
                <a:latin typeface="Segoe UI" pitchFamily="34" charset="0"/>
                <a:ea typeface="+mn-ea"/>
                <a:cs typeface="+mn-cs"/>
              </a:rPr>
              <a:t>using the service</a:t>
            </a:r>
          </a:p>
          <a:p>
            <a:pPr defTabSz="897301" fontAlgn="base">
              <a:lnSpc>
                <a:spcPct val="100000"/>
              </a:lnSpc>
              <a:spcBef>
                <a:spcPct val="30000"/>
              </a:spcBef>
              <a:spcAft>
                <a:spcPct val="0"/>
              </a:spcAft>
              <a:defRPr/>
            </a:pPr>
            <a:endParaRPr lang="en-US" dirty="0"/>
          </a:p>
        </p:txBody>
      </p:sp>
      <p:sp>
        <p:nvSpPr>
          <p:cNvPr id="4" name="Slide Number Placeholder 3"/>
          <p:cNvSpPr>
            <a:spLocks noGrp="1"/>
          </p:cNvSpPr>
          <p:nvPr>
            <p:ph type="sldNum" sz="quarter" idx="10"/>
          </p:nvPr>
        </p:nvSpPr>
        <p:spPr/>
        <p:txBody>
          <a:bodyPr/>
          <a:lstStyle/>
          <a:p>
            <a:fld id="{886BBA71-14D9-419E-BD15-792793A7FA39}" type="slidenum">
              <a:rPr lang="en-US" smtClean="0"/>
              <a:pPr/>
              <a:t>11</a:t>
            </a:fld>
            <a:endParaRPr lang="en-US"/>
          </a:p>
        </p:txBody>
      </p:sp>
    </p:spTree>
    <p:extLst>
      <p:ext uri="{BB962C8B-B14F-4D97-AF65-F5344CB8AC3E}">
        <p14:creationId xmlns:p14="http://schemas.microsoft.com/office/powerpoint/2010/main" val="384158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Fast</a:t>
            </a:r>
          </a:p>
          <a:p>
            <a:r>
              <a:rPr lang="en-US" dirty="0" smtClean="0"/>
              <a:t>Maintain – even</a:t>
            </a:r>
            <a:r>
              <a:rPr lang="en-US" baseline="0" dirty="0" smtClean="0"/>
              <a:t> if schema </a:t>
            </a:r>
            <a:r>
              <a:rPr lang="en-US" baseline="0" dirty="0" smtClean="0"/>
              <a:t>changes</a:t>
            </a:r>
          </a:p>
          <a:p>
            <a:endParaRPr lang="en-US" baseline="0" dirty="0" smtClean="0"/>
          </a:p>
          <a:p>
            <a:r>
              <a:rPr lang="en-US" baseline="0" dirty="0" smtClean="0"/>
              <a:t>Limitations:</a:t>
            </a:r>
          </a:p>
          <a:p>
            <a:r>
              <a:rPr lang="en-US" baseline="0" dirty="0" smtClean="0"/>
              <a:t>Schema must already exist</a:t>
            </a:r>
          </a:p>
          <a:p>
            <a:r>
              <a:rPr lang="en-US" baseline="0" dirty="0" smtClean="0"/>
              <a:t>Syntax – many options…hard to figure out if new to </a:t>
            </a:r>
            <a:r>
              <a:rPr lang="en-US" baseline="0" dirty="0" err="1" smtClean="0"/>
              <a:t>bcp</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806718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Graphical UI provides easy and efficient mapping of source and destination sources</a:t>
            </a:r>
          </a:p>
          <a:p>
            <a:r>
              <a:rPr lang="en-US" dirty="0" smtClean="0"/>
              <a:t>Schema</a:t>
            </a:r>
            <a:r>
              <a:rPr lang="en-US" baseline="0" dirty="0" smtClean="0"/>
              <a:t>:</a:t>
            </a:r>
          </a:p>
          <a:p>
            <a:pPr marL="171450" indent="-171450">
              <a:buFont typeface="Arial" pitchFamily="34" charset="0"/>
              <a:buChar char="•"/>
            </a:pPr>
            <a:r>
              <a:rPr lang="en-US" baseline="0" dirty="0" smtClean="0"/>
              <a:t>Must </a:t>
            </a:r>
            <a:r>
              <a:rPr lang="en-US" baseline="0" dirty="0" smtClean="0"/>
              <a:t>already exist</a:t>
            </a:r>
            <a:endParaRPr lang="en-US" baseline="0" dirty="0" smtClean="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27503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 databases and data</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092653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a:t>
            </a:r>
            <a:r>
              <a:rPr lang="en-US" baseline="0" dirty="0" smtClean="0"/>
              <a:t> – in fact, SQL Azure data sync  services is so important that the development of the sync framework 4.0 was put on hold and all developers focused on the release of the </a:t>
            </a:r>
            <a:r>
              <a:rPr lang="en-US" baseline="0" dirty="0" err="1" smtClean="0"/>
              <a:t>sql</a:t>
            </a:r>
            <a:r>
              <a:rPr lang="en-US" baseline="0" dirty="0" smtClean="0"/>
              <a:t> azure data sync.</a:t>
            </a:r>
          </a:p>
          <a:p>
            <a:r>
              <a:rPr lang="en-US" baseline="0" dirty="0" smtClean="0"/>
              <a:t>Extend – rather than replacing by synching on-premise SQL Server to SQL Azure</a:t>
            </a:r>
          </a:p>
          <a:p>
            <a:r>
              <a:rPr lang="en-US" baseline="0" dirty="0" smtClean="0"/>
              <a:t>Conflict – easily handle issues where same data is changed in multiple </a:t>
            </a:r>
            <a:r>
              <a:rPr lang="en-US" baseline="0" dirty="0" err="1" smtClean="0"/>
              <a:t>locatons</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86BBA71-14D9-419E-BD15-792793A7FA39}" type="slidenum">
              <a:rPr lang="en-US" smtClean="0"/>
              <a:pPr/>
              <a:t>17</a:t>
            </a:fld>
            <a:endParaRPr lang="en-US"/>
          </a:p>
        </p:txBody>
      </p:sp>
    </p:spTree>
    <p:extLst>
      <p:ext uri="{BB962C8B-B14F-4D97-AF65-F5344CB8AC3E}">
        <p14:creationId xmlns:p14="http://schemas.microsoft.com/office/powerpoint/2010/main" val="14929625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41035806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3/21/2012</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05281402"/>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4869850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3545226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9631874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85834156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5730459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664344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821132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Tree>
    <p:extLst>
      <p:ext uri="{BB962C8B-B14F-4D97-AF65-F5344CB8AC3E}">
        <p14:creationId xmlns:p14="http://schemas.microsoft.com/office/powerpoint/2010/main" val="31410072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226413516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Tree>
    <p:extLst>
      <p:ext uri="{BB962C8B-B14F-4D97-AF65-F5344CB8AC3E}">
        <p14:creationId xmlns:p14="http://schemas.microsoft.com/office/powerpoint/2010/main" val="150465217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50419762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31046248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67827411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87908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93017594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1468783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42343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70457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74" r:id="rId2"/>
    <p:sldLayoutId id="2147483775" r:id="rId3"/>
    <p:sldLayoutId id="2147483776" r:id="rId4"/>
    <p:sldLayoutId id="2147483777" r:id="rId5"/>
    <p:sldLayoutId id="2147483778" r:id="rId6"/>
    <p:sldLayoutId id="2147483748" r:id="rId7"/>
    <p:sldLayoutId id="2147483696" r:id="rId8"/>
    <p:sldLayoutId id="2147483768" r:id="rId9"/>
    <p:sldLayoutId id="2147483698" r:id="rId10"/>
    <p:sldLayoutId id="2147483699" r:id="rId11"/>
    <p:sldLayoutId id="2147483700" r:id="rId12"/>
    <p:sldLayoutId id="2147483780" r:id="rId13"/>
    <p:sldLayoutId id="2147483701" r:id="rId14"/>
    <p:sldLayoutId id="2147483779" r:id="rId15"/>
    <p:sldLayoutId id="2147483702" r:id="rId16"/>
    <p:sldLayoutId id="2147483703" r:id="rId17"/>
    <p:sldLayoutId id="2147483704" r:id="rId18"/>
    <p:sldLayoutId id="2147483800"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14257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8373521" cy="1359196"/>
          </a:xfrm>
        </p:spPr>
        <p:txBody>
          <a:bodyPr/>
          <a:lstStyle/>
          <a:p>
            <a:r>
              <a:rPr lang="en-US" dirty="0" smtClean="0"/>
              <a:t>Migrating to SQL Azure</a:t>
            </a:r>
            <a:endParaRPr lang="en-US" dirty="0"/>
          </a:p>
        </p:txBody>
      </p:sp>
      <p:sp>
        <p:nvSpPr>
          <p:cNvPr id="5" name="Text Placeholder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18611087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smtClean="0"/>
              <a:t>Benefits</a:t>
            </a:r>
            <a:endParaRPr lang="en-US" dirty="0"/>
          </a:p>
        </p:txBody>
      </p:sp>
      <p:sp>
        <p:nvSpPr>
          <p:cNvPr id="944131" name="Rectangle 3"/>
          <p:cNvSpPr>
            <a:spLocks noGrp="1" noChangeArrowheads="1"/>
          </p:cNvSpPr>
          <p:nvPr>
            <p:ph type="body" sz="quarter" idx="10"/>
          </p:nvPr>
        </p:nvSpPr>
        <p:spPr>
          <a:xfrm>
            <a:off x="519112" y="1447799"/>
            <a:ext cx="11149013" cy="3859518"/>
          </a:xfrm>
        </p:spPr>
        <p:txBody>
          <a:bodyPr/>
          <a:lstStyle/>
          <a:p>
            <a:r>
              <a:rPr lang="en-US" sz="2800" spc="-50" dirty="0" smtClean="0"/>
              <a:t>Performance</a:t>
            </a:r>
          </a:p>
          <a:p>
            <a:r>
              <a:rPr lang="en-US" sz="2000" spc="-50" dirty="0" smtClean="0">
                <a:latin typeface="Segoe UI (Body)"/>
              </a:rPr>
              <a:t>Connection Pooling and Parallelization to deliver exceptional performance</a:t>
            </a:r>
          </a:p>
          <a:p>
            <a:r>
              <a:rPr lang="en-US" sz="2000" spc="-50" dirty="0" smtClean="0">
                <a:latin typeface="Segoe UI (Body)"/>
              </a:rPr>
              <a:t>Cloud Scale to handle multiple import/export requests</a:t>
            </a:r>
            <a:endParaRPr lang="en-US" sz="2000" spc="-50" dirty="0" smtClean="0"/>
          </a:p>
          <a:p>
            <a:r>
              <a:rPr lang="en-US" sz="2800" spc="-50" dirty="0" smtClean="0"/>
              <a:t>Resiliency</a:t>
            </a:r>
          </a:p>
          <a:p>
            <a:r>
              <a:rPr lang="en-US" sz="2000" spc="-50" dirty="0" smtClean="0">
                <a:latin typeface="Segoe UI (Body)"/>
              </a:rPr>
              <a:t>Connectivity enhancements to provide a reliable experience</a:t>
            </a:r>
            <a:endParaRPr lang="en-US" sz="2000" spc="-50" dirty="0" smtClean="0"/>
          </a:p>
          <a:p>
            <a:r>
              <a:rPr lang="en-US" sz="2800" spc="-50" dirty="0" smtClean="0"/>
              <a:t>Selective Export</a:t>
            </a:r>
          </a:p>
          <a:p>
            <a:r>
              <a:rPr lang="en-US" sz="2000" spc="-50" dirty="0" smtClean="0">
                <a:latin typeface="Segoe UI (Body)"/>
              </a:rPr>
              <a:t>Select specific tables</a:t>
            </a:r>
            <a:endParaRPr lang="en-US" sz="2000" spc="-50" dirty="0" smtClean="0"/>
          </a:p>
          <a:p>
            <a:r>
              <a:rPr lang="en-US" sz="2800" spc="-50" dirty="0" smtClean="0"/>
              <a:t>Progressive Reporting</a:t>
            </a:r>
          </a:p>
          <a:p>
            <a:r>
              <a:rPr lang="en-US" sz="2000" spc="-50" dirty="0" smtClean="0">
                <a:latin typeface="Segoe UI (Body)"/>
              </a:rPr>
              <a:t>Import/Export status shown for progress feedback and state of the request</a:t>
            </a:r>
            <a:endParaRPr lang="en-US" sz="2000" dirty="0" smtClean="0"/>
          </a:p>
        </p:txBody>
      </p:sp>
    </p:spTree>
    <p:extLst>
      <p:ext uri="{BB962C8B-B14F-4D97-AF65-F5344CB8AC3E}">
        <p14:creationId xmlns:p14="http://schemas.microsoft.com/office/powerpoint/2010/main" val="372756315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smtClean="0"/>
              <a:t>Requirements</a:t>
            </a:r>
            <a:endParaRPr lang="en-US" dirty="0"/>
          </a:p>
        </p:txBody>
      </p:sp>
      <p:sp>
        <p:nvSpPr>
          <p:cNvPr id="944131" name="Rectangle 3"/>
          <p:cNvSpPr>
            <a:spLocks noGrp="1" noChangeArrowheads="1"/>
          </p:cNvSpPr>
          <p:nvPr>
            <p:ph sz="half" idx="1"/>
          </p:nvPr>
        </p:nvSpPr>
        <p:spPr>
          <a:xfrm>
            <a:off x="519112" y="1447801"/>
            <a:ext cx="5860423" cy="3727714"/>
          </a:xfrm>
        </p:spPr>
        <p:txBody>
          <a:bodyPr/>
          <a:lstStyle/>
          <a:p>
            <a:pPr marL="0" indent="0">
              <a:buNone/>
            </a:pPr>
            <a:r>
              <a:rPr lang="en-US" sz="2800" dirty="0" smtClean="0">
                <a:solidFill>
                  <a:srgbClr val="00B0F0">
                    <a:alpha val="99000"/>
                  </a:srgbClr>
                </a:solidFill>
              </a:rPr>
              <a:t>On-Premises</a:t>
            </a:r>
          </a:p>
          <a:p>
            <a:pPr marL="0" indent="0">
              <a:buNone/>
            </a:pPr>
            <a:r>
              <a:rPr lang="en-US" sz="2800" spc="-50" dirty="0" smtClean="0">
                <a:latin typeface="Segoe UI Light" pitchFamily="34" charset="0"/>
              </a:rPr>
              <a:t>SQL Server 2012</a:t>
            </a:r>
          </a:p>
          <a:p>
            <a:pPr marL="0" indent="0">
              <a:buNone/>
            </a:pPr>
            <a:r>
              <a:rPr lang="en-US" sz="2000" spc="-50" dirty="0" smtClean="0">
                <a:latin typeface="Segoe UI (Body)"/>
              </a:rPr>
              <a:t>All necessary components are installed</a:t>
            </a:r>
            <a:endParaRPr lang="en-US" sz="2000" spc="-50" dirty="0"/>
          </a:p>
          <a:p>
            <a:pPr marL="0" indent="0">
              <a:buNone/>
            </a:pPr>
            <a:r>
              <a:rPr lang="en-US" sz="2800" spc="-50" dirty="0" smtClean="0">
                <a:latin typeface="Segoe UI Light" pitchFamily="34" charset="0"/>
              </a:rPr>
              <a:t>SQL Server* 2008 R2, 2008, 2005, 2000</a:t>
            </a:r>
            <a:endParaRPr lang="en-US" sz="2800" spc="-50" dirty="0">
              <a:latin typeface="Segoe UI Light" pitchFamily="34" charset="0"/>
            </a:endParaRPr>
          </a:p>
          <a:p>
            <a:pPr marL="0" indent="0">
              <a:buNone/>
            </a:pPr>
            <a:r>
              <a:rPr lang="en-US" sz="2000" spc="-50" dirty="0" smtClean="0">
                <a:latin typeface="Segoe UI (Body)"/>
              </a:rPr>
              <a:t>Data-tier Application Framework</a:t>
            </a:r>
          </a:p>
          <a:p>
            <a:pPr marL="0" indent="0">
              <a:buNone/>
            </a:pPr>
            <a:r>
              <a:rPr lang="en-US" sz="2000" spc="-50" dirty="0" smtClean="0">
                <a:latin typeface="Segoe UI (Body)"/>
              </a:rPr>
              <a:t>T-SQL Language Service</a:t>
            </a:r>
          </a:p>
          <a:p>
            <a:pPr marL="0" indent="0">
              <a:buNone/>
            </a:pPr>
            <a:r>
              <a:rPr lang="en-US" sz="2000" spc="-50" dirty="0" err="1" smtClean="0">
                <a:latin typeface="Segoe UI (Body)"/>
              </a:rPr>
              <a:t>ScriptDOM</a:t>
            </a:r>
            <a:endParaRPr lang="en-US" sz="2000" spc="-50" dirty="0" smtClean="0">
              <a:latin typeface="Segoe UI (Body)"/>
            </a:endParaRPr>
          </a:p>
          <a:p>
            <a:pPr marL="0" indent="0">
              <a:buNone/>
            </a:pPr>
            <a:r>
              <a:rPr lang="en-US" sz="2000" spc="-50" dirty="0" smtClean="0">
                <a:latin typeface="Segoe UI (Body)"/>
              </a:rPr>
              <a:t>Shared Management Objects</a:t>
            </a:r>
          </a:p>
          <a:p>
            <a:pPr marL="0" indent="0">
              <a:buNone/>
            </a:pPr>
            <a:r>
              <a:rPr lang="en-US" sz="2000" spc="-50" dirty="0" smtClean="0">
                <a:latin typeface="Segoe UI (Body)"/>
              </a:rPr>
              <a:t>System CLR Types</a:t>
            </a:r>
          </a:p>
          <a:p>
            <a:pPr marL="0" indent="0">
              <a:buNone/>
            </a:pPr>
            <a:r>
              <a:rPr lang="en-US" sz="2000" spc="-50" dirty="0" smtClean="0">
                <a:latin typeface="Segoe UI (Body)"/>
              </a:rPr>
              <a:t>DAC </a:t>
            </a:r>
            <a:r>
              <a:rPr lang="en-US" sz="2000" spc="-50" dirty="0" err="1" smtClean="0">
                <a:latin typeface="Segoe UI (Body)"/>
              </a:rPr>
              <a:t>ImportExport</a:t>
            </a:r>
            <a:r>
              <a:rPr lang="en-US" sz="2000" spc="-50" dirty="0" smtClean="0">
                <a:latin typeface="Segoe UI (Body)"/>
              </a:rPr>
              <a:t> Service Client Executable (1.4.1)</a:t>
            </a:r>
            <a:endParaRPr lang="en-US" sz="2000" spc="-50" dirty="0">
              <a:latin typeface="Segoe UI (Body)"/>
            </a:endParaRPr>
          </a:p>
          <a:p>
            <a:pPr marL="0" indent="0">
              <a:buNone/>
            </a:pPr>
            <a:endParaRPr lang="en-US" sz="2000" spc="-50" dirty="0" smtClean="0"/>
          </a:p>
        </p:txBody>
      </p:sp>
      <p:sp>
        <p:nvSpPr>
          <p:cNvPr id="2" name="Content Placeholder 1"/>
          <p:cNvSpPr>
            <a:spLocks noGrp="1"/>
          </p:cNvSpPr>
          <p:nvPr>
            <p:ph sz="half" idx="2"/>
          </p:nvPr>
        </p:nvSpPr>
        <p:spPr>
          <a:xfrm>
            <a:off x="6840971" y="1447800"/>
            <a:ext cx="4812340" cy="1391150"/>
          </a:xfrm>
        </p:spPr>
        <p:txBody>
          <a:bodyPr/>
          <a:lstStyle/>
          <a:p>
            <a:pPr marL="0" indent="0">
              <a:buNone/>
            </a:pPr>
            <a:r>
              <a:rPr lang="en-US" dirty="0" smtClean="0">
                <a:solidFill>
                  <a:srgbClr val="00B0F0">
                    <a:alpha val="99000"/>
                  </a:srgbClr>
                </a:solidFill>
              </a:rPr>
              <a:t>Windows Azure</a:t>
            </a:r>
            <a:endParaRPr lang="en-US" dirty="0">
              <a:solidFill>
                <a:srgbClr val="00B0F0">
                  <a:alpha val="99000"/>
                </a:srgbClr>
              </a:solidFill>
            </a:endParaRPr>
          </a:p>
          <a:p>
            <a:pPr marL="0" indent="0">
              <a:buNone/>
            </a:pPr>
            <a:r>
              <a:rPr lang="en-US" sz="2800" spc="-50" dirty="0" smtClean="0">
                <a:latin typeface="Segoe UI Light" pitchFamily="34" charset="0"/>
              </a:rPr>
              <a:t>Storage Account</a:t>
            </a:r>
          </a:p>
          <a:p>
            <a:pPr marL="0" indent="0">
              <a:buNone/>
            </a:pPr>
            <a:r>
              <a:rPr lang="en-US" sz="2800" spc="-50" dirty="0" smtClean="0">
                <a:latin typeface="Segoe UI Light" pitchFamily="34" charset="0"/>
              </a:rPr>
              <a:t>SQL Azure Server</a:t>
            </a:r>
            <a:endParaRPr lang="en-US" sz="2800" spc="-50" dirty="0">
              <a:latin typeface="Segoe UI Light" pitchFamily="34" charset="0"/>
            </a:endParaRPr>
          </a:p>
        </p:txBody>
      </p:sp>
      <p:sp>
        <p:nvSpPr>
          <p:cNvPr id="5" name="Content Placeholder 1"/>
          <p:cNvSpPr txBox="1">
            <a:spLocks/>
          </p:cNvSpPr>
          <p:nvPr/>
        </p:nvSpPr>
        <p:spPr>
          <a:xfrm>
            <a:off x="518146" y="5249945"/>
            <a:ext cx="10975653" cy="917174"/>
          </a:xfrm>
          <a:prstGeom prst="rect">
            <a:avLst/>
          </a:prstGeom>
        </p:spPr>
        <p:txBody>
          <a:bodyPr vert="horz" wrap="square" lIns="0" tIns="0" rIns="0" bIns="0" rtlCol="0">
            <a:spAutoFit/>
          </a:bodyPr>
          <a:lstStyle>
            <a:lvl1pPr marL="457200" indent="-457200" algn="l" defTabSz="914363" rtl="0" eaLnBrk="1" latinLnBrk="0" hangingPunct="1">
              <a:lnSpc>
                <a:spcPct val="90000"/>
              </a:lnSpc>
              <a:spcBef>
                <a:spcPct val="20000"/>
              </a:spcBef>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gn="l" defTabSz="914363" rtl="0" eaLnBrk="1" latinLnBrk="0" hangingPunct="1">
              <a:lnSpc>
                <a:spcPct val="90000"/>
              </a:lnSpc>
              <a:spcBef>
                <a:spcPct val="20000"/>
              </a:spcBef>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gn="l" defTabSz="914363" rtl="0" eaLnBrk="1" latinLnBrk="0" hangingPunct="1">
              <a:lnSpc>
                <a:spcPct val="90000"/>
              </a:lnSpc>
              <a:spcBef>
                <a:spcPct val="20000"/>
              </a:spcBef>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gn="l" defTabSz="914363" rtl="0" eaLnBrk="1" latinLnBrk="0" hangingPunct="1">
              <a:lnSpc>
                <a:spcPct val="90000"/>
              </a:lnSpc>
              <a:spcBef>
                <a:spcPct val="20000"/>
              </a:spcBef>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gn="l" defTabSz="914363" rtl="0" eaLnBrk="1" latinLnBrk="0" hangingPunct="1">
              <a:lnSpc>
                <a:spcPct val="90000"/>
              </a:lnSpc>
              <a:spcBef>
                <a:spcPct val="20000"/>
              </a:spcBef>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US" dirty="0" smtClean="0">
                <a:solidFill>
                  <a:srgbClr val="00B0F0">
                    <a:alpha val="99000"/>
                  </a:srgbClr>
                </a:solidFill>
              </a:rPr>
              <a:t>Note:</a:t>
            </a:r>
          </a:p>
          <a:p>
            <a:pPr marL="0" indent="0">
              <a:buFont typeface="Arial" pitchFamily="34" charset="0"/>
              <a:buNone/>
            </a:pPr>
            <a:r>
              <a:rPr lang="en-US" sz="2800" spc="-50" dirty="0" smtClean="0">
                <a:latin typeface="Segoe UI Light" pitchFamily="34" charset="0"/>
              </a:rPr>
              <a:t>The dependencies are not needed if you plan on </a:t>
            </a:r>
            <a:r>
              <a:rPr lang="en-US" sz="2800" b="1" spc="-50" dirty="0" smtClean="0">
                <a:latin typeface="Segoe UI Light" pitchFamily="34" charset="0"/>
              </a:rPr>
              <a:t>only</a:t>
            </a:r>
            <a:r>
              <a:rPr lang="en-US" sz="2800" spc="-50" dirty="0" smtClean="0">
                <a:latin typeface="Segoe UI Light" pitchFamily="34" charset="0"/>
              </a:rPr>
              <a:t> using the service</a:t>
            </a:r>
            <a:endParaRPr lang="en-US" sz="2800" spc="-50" dirty="0">
              <a:latin typeface="Segoe UI Light" pitchFamily="34" charset="0"/>
            </a:endParaRPr>
          </a:p>
        </p:txBody>
      </p:sp>
    </p:spTree>
    <p:extLst>
      <p:ext uri="{BB962C8B-B14F-4D97-AF65-F5344CB8AC3E}">
        <p14:creationId xmlns:p14="http://schemas.microsoft.com/office/powerpoint/2010/main" val="21375614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sz="7200" dirty="0"/>
          </a:p>
        </p:txBody>
      </p:sp>
      <p:sp>
        <p:nvSpPr>
          <p:cNvPr id="4" name="Title 3"/>
          <p:cNvSpPr>
            <a:spLocks noGrp="1"/>
          </p:cNvSpPr>
          <p:nvPr>
            <p:ph type="ctrTitle" idx="4294967295"/>
          </p:nvPr>
        </p:nvSpPr>
        <p:spPr>
          <a:xfrm>
            <a:off x="0" y="2233613"/>
            <a:ext cx="11017250" cy="747897"/>
          </a:xfrm>
        </p:spPr>
        <p:txBody>
          <a:bodyPr/>
          <a:lstStyle/>
          <a:p>
            <a:r>
              <a:rPr lang="en-US" dirty="0" smtClean="0"/>
              <a:t>Additional Migration Options</a:t>
            </a:r>
            <a:endParaRPr lang="en-US" dirty="0"/>
          </a:p>
        </p:txBody>
      </p:sp>
    </p:spTree>
    <p:extLst>
      <p:ext uri="{BB962C8B-B14F-4D97-AF65-F5344CB8AC3E}">
        <p14:creationId xmlns:p14="http://schemas.microsoft.com/office/powerpoint/2010/main" val="235246074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smtClean="0"/>
              <a:t>Bulk Copy (BCP)</a:t>
            </a:r>
            <a:endParaRPr lang="en-US" dirty="0"/>
          </a:p>
        </p:txBody>
      </p:sp>
      <p:sp>
        <p:nvSpPr>
          <p:cNvPr id="944131" name="Rectangle 3"/>
          <p:cNvSpPr>
            <a:spLocks noGrp="1" noChangeArrowheads="1"/>
          </p:cNvSpPr>
          <p:nvPr>
            <p:ph type="body" sz="quarter" idx="10"/>
          </p:nvPr>
        </p:nvSpPr>
        <p:spPr>
          <a:xfrm>
            <a:off x="519112" y="1447799"/>
            <a:ext cx="11149013" cy="3236271"/>
          </a:xfrm>
        </p:spPr>
        <p:txBody>
          <a:bodyPr/>
          <a:lstStyle/>
          <a:p>
            <a:pPr marL="0" lvl="1">
              <a:buClr>
                <a:schemeClr val="tx2"/>
              </a:buClr>
            </a:pPr>
            <a:r>
              <a:rPr lang="en-US" sz="2800" dirty="0" smtClean="0">
                <a:solidFill>
                  <a:srgbClr val="00B0F0">
                    <a:alpha val="99000"/>
                  </a:srgbClr>
                </a:solidFill>
              </a:rPr>
              <a:t>Import and Export data between a SQL Server instance and a data file in a user-defined format</a:t>
            </a:r>
          </a:p>
          <a:p>
            <a:r>
              <a:rPr lang="en-US" sz="2800" spc="-50" dirty="0" smtClean="0"/>
              <a:t>Benefits</a:t>
            </a:r>
            <a:endParaRPr lang="en-US" sz="2800" spc="-50" dirty="0"/>
          </a:p>
          <a:p>
            <a:r>
              <a:rPr lang="en-US" sz="2000" spc="-50" dirty="0" smtClean="0">
                <a:latin typeface="Segoe UI (Body)"/>
              </a:rPr>
              <a:t>Quick and Efficient</a:t>
            </a:r>
          </a:p>
          <a:p>
            <a:r>
              <a:rPr lang="en-US" sz="2000" spc="-50" dirty="0" smtClean="0">
                <a:latin typeface="Segoe UI (Body)"/>
              </a:rPr>
              <a:t>Easy to Maintain</a:t>
            </a:r>
          </a:p>
          <a:p>
            <a:r>
              <a:rPr lang="en-US" sz="2800" spc="-50" dirty="0" smtClean="0"/>
              <a:t>Limitations</a:t>
            </a:r>
          </a:p>
          <a:p>
            <a:r>
              <a:rPr lang="en-US" sz="2000" spc="-50" dirty="0" smtClean="0">
                <a:latin typeface="Segoe UI (Body)"/>
              </a:rPr>
              <a:t>Schema</a:t>
            </a:r>
            <a:endParaRPr lang="en-US" sz="2000" spc="-50" dirty="0">
              <a:latin typeface="Segoe UI (Body)"/>
            </a:endParaRPr>
          </a:p>
          <a:p>
            <a:r>
              <a:rPr lang="en-US" sz="2000" spc="-50" dirty="0" smtClean="0">
                <a:latin typeface="Segoe UI (Body)"/>
              </a:rPr>
              <a:t>Syntax</a:t>
            </a:r>
            <a:endParaRPr lang="en-US" sz="2000" spc="-5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4968" y="4676264"/>
            <a:ext cx="5434278" cy="1781992"/>
          </a:xfrm>
          <a:prstGeom prst="rect">
            <a:avLst/>
          </a:prstGeom>
        </p:spPr>
      </p:pic>
      <p:pic>
        <p:nvPicPr>
          <p:cNvPr id="2050" name="Picture 2" descr="C:\Users\scottkl\AppData\Local\Temp\SNAGHTML16d53c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4000" y="1982650"/>
            <a:ext cx="6571963" cy="2693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44216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smtClean="0"/>
              <a:t>SQL Server Integration Services</a:t>
            </a:r>
            <a:endParaRPr lang="en-US" dirty="0"/>
          </a:p>
        </p:txBody>
      </p:sp>
      <p:sp>
        <p:nvSpPr>
          <p:cNvPr id="944131" name="Rectangle 3"/>
          <p:cNvSpPr>
            <a:spLocks noGrp="1" noChangeArrowheads="1"/>
          </p:cNvSpPr>
          <p:nvPr>
            <p:ph type="body" idx="1"/>
          </p:nvPr>
        </p:nvSpPr>
        <p:spPr>
          <a:xfrm>
            <a:off x="519113" y="1447800"/>
            <a:ext cx="11149012" cy="2689967"/>
          </a:xfrm>
        </p:spPr>
        <p:txBody>
          <a:bodyPr/>
          <a:lstStyle/>
          <a:p>
            <a:pPr marL="0" lvl="1" indent="0">
              <a:buNone/>
            </a:pPr>
            <a:r>
              <a:rPr lang="en-US" dirty="0" smtClean="0">
                <a:solidFill>
                  <a:srgbClr val="00B0F0">
                    <a:alpha val="99000"/>
                  </a:srgbClr>
                </a:solidFill>
              </a:rPr>
              <a:t>Platform for building data integration and transformation solutions</a:t>
            </a:r>
            <a:endParaRPr lang="en-US" dirty="0">
              <a:solidFill>
                <a:srgbClr val="00B0F0">
                  <a:alpha val="99000"/>
                </a:srgbClr>
              </a:solidFill>
            </a:endParaRPr>
          </a:p>
          <a:p>
            <a:pPr marL="0" indent="0">
              <a:buNone/>
            </a:pPr>
            <a:r>
              <a:rPr lang="en-US" sz="2800" spc="-50" dirty="0">
                <a:latin typeface="Segoe UI Light" pitchFamily="34" charset="0"/>
              </a:rPr>
              <a:t>Benefits</a:t>
            </a:r>
          </a:p>
          <a:p>
            <a:pPr marL="0" indent="0">
              <a:buNone/>
            </a:pPr>
            <a:r>
              <a:rPr lang="en-US" sz="2000" spc="-50" dirty="0" smtClean="0">
                <a:latin typeface="Segoe UI (Body)"/>
              </a:rPr>
              <a:t>Graphical UI</a:t>
            </a:r>
          </a:p>
          <a:p>
            <a:pPr marL="0" indent="0">
              <a:buNone/>
            </a:pPr>
            <a:r>
              <a:rPr lang="en-US" sz="2000" spc="-50" dirty="0" smtClean="0">
                <a:latin typeface="Segoe UI (Body)"/>
              </a:rPr>
              <a:t>Quick </a:t>
            </a:r>
            <a:r>
              <a:rPr lang="en-US" sz="2000" spc="-50" dirty="0">
                <a:latin typeface="Segoe UI (Body)"/>
              </a:rPr>
              <a:t>and Efficient</a:t>
            </a:r>
          </a:p>
          <a:p>
            <a:pPr marL="0" indent="0">
              <a:buNone/>
            </a:pPr>
            <a:r>
              <a:rPr lang="en-US" sz="2000" spc="-50" dirty="0">
                <a:latin typeface="Segoe UI (Body)"/>
              </a:rPr>
              <a:t>Easy to Maintain</a:t>
            </a:r>
          </a:p>
          <a:p>
            <a:pPr marL="0" indent="0">
              <a:buNone/>
            </a:pPr>
            <a:r>
              <a:rPr lang="en-US" sz="2800" spc="-50" dirty="0" smtClean="0">
                <a:latin typeface="Segoe UI Light" pitchFamily="34" charset="0"/>
              </a:rPr>
              <a:t>Limitations</a:t>
            </a:r>
          </a:p>
          <a:p>
            <a:pPr marL="0" indent="0">
              <a:buNone/>
            </a:pPr>
            <a:r>
              <a:rPr lang="en-US" sz="2000" dirty="0" smtClean="0">
                <a:latin typeface="Segoe UI (Body)"/>
              </a:rPr>
              <a:t>Schema must already exist</a:t>
            </a:r>
            <a:endParaRPr lang="en-US" sz="2000" dirty="0">
              <a:latin typeface="Segoe UI (Body)"/>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6041" y="3007353"/>
            <a:ext cx="4803959" cy="190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8316" y="4639783"/>
            <a:ext cx="2100115" cy="1463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669058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smtClean="0"/>
              <a:t>Generate Scripts Wizard</a:t>
            </a:r>
            <a:endParaRPr lang="en-US" dirty="0"/>
          </a:p>
        </p:txBody>
      </p:sp>
      <p:sp>
        <p:nvSpPr>
          <p:cNvPr id="944131" name="Rectangle 3"/>
          <p:cNvSpPr>
            <a:spLocks noGrp="1" noChangeArrowheads="1"/>
          </p:cNvSpPr>
          <p:nvPr>
            <p:ph type="body" sz="quarter" idx="10"/>
          </p:nvPr>
        </p:nvSpPr>
        <p:spPr>
          <a:xfrm>
            <a:off x="519112" y="1447799"/>
            <a:ext cx="11149013" cy="2848472"/>
          </a:xfrm>
        </p:spPr>
        <p:txBody>
          <a:bodyPr/>
          <a:lstStyle/>
          <a:p>
            <a:pPr marL="0" lvl="1">
              <a:buClr>
                <a:schemeClr val="tx2"/>
              </a:buClr>
            </a:pPr>
            <a:r>
              <a:rPr lang="en-US" sz="2800" dirty="0" smtClean="0">
                <a:solidFill>
                  <a:srgbClr val="00B0F0">
                    <a:alpha val="99000"/>
                  </a:srgbClr>
                </a:solidFill>
                <a:latin typeface="+mj-lt"/>
              </a:rPr>
              <a:t>Produce Transact-SQL scripts compatible with SQL Azure</a:t>
            </a:r>
          </a:p>
          <a:p>
            <a:pPr marL="0"/>
            <a:r>
              <a:rPr lang="en-US" sz="2800" spc="-50" dirty="0"/>
              <a:t>Benefits</a:t>
            </a:r>
          </a:p>
          <a:p>
            <a:pPr marL="0"/>
            <a:r>
              <a:rPr lang="en-US" sz="2000" spc="-50" dirty="0" smtClean="0">
                <a:latin typeface="Segoe UI (Body)"/>
              </a:rPr>
              <a:t>Included with SQL Server Management Studio</a:t>
            </a:r>
          </a:p>
          <a:p>
            <a:pPr marL="0"/>
            <a:r>
              <a:rPr lang="en-US" sz="2000" spc="-50" dirty="0" smtClean="0">
                <a:latin typeface="Segoe UI (Body)"/>
              </a:rPr>
              <a:t>Include Schema and/or data</a:t>
            </a:r>
            <a:endParaRPr lang="en-US" sz="2000" spc="-50" dirty="0">
              <a:latin typeface="Segoe UI (Body)"/>
            </a:endParaRPr>
          </a:p>
          <a:p>
            <a:pPr marL="0"/>
            <a:r>
              <a:rPr lang="en-US" sz="2000" spc="-50" dirty="0" smtClean="0">
                <a:latin typeface="Segoe UI (Body)"/>
              </a:rPr>
              <a:t>Accuracy</a:t>
            </a:r>
            <a:endParaRPr lang="en-US" sz="2000" spc="-50" dirty="0">
              <a:latin typeface="Segoe UI (Body)"/>
            </a:endParaRPr>
          </a:p>
          <a:p>
            <a:pPr marL="0"/>
            <a:r>
              <a:rPr lang="en-US" sz="2800" spc="-50" dirty="0" smtClean="0"/>
              <a:t>Limitations</a:t>
            </a:r>
            <a:endParaRPr lang="en-US" sz="2800" spc="-50" dirty="0"/>
          </a:p>
          <a:p>
            <a:pPr marL="0"/>
            <a:r>
              <a:rPr lang="en-US" sz="2000" dirty="0" smtClean="0">
                <a:latin typeface="Segoe UI (Body)"/>
              </a:rPr>
              <a:t>Manageability</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757" y="4125433"/>
            <a:ext cx="454342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3598" y="1809972"/>
            <a:ext cx="260032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5158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smtClean="0"/>
              <a:t>SQL Azure Migration Assistants</a:t>
            </a:r>
            <a:endParaRPr lang="en-US" dirty="0"/>
          </a:p>
        </p:txBody>
      </p:sp>
      <p:sp>
        <p:nvSpPr>
          <p:cNvPr id="944131" name="Rectangle 3"/>
          <p:cNvSpPr>
            <a:spLocks noGrp="1" noChangeArrowheads="1"/>
          </p:cNvSpPr>
          <p:nvPr>
            <p:ph type="body" sz="quarter" idx="10"/>
          </p:nvPr>
        </p:nvSpPr>
        <p:spPr>
          <a:xfrm>
            <a:off x="519112" y="1447799"/>
            <a:ext cx="11149013" cy="2848472"/>
          </a:xfrm>
        </p:spPr>
        <p:txBody>
          <a:bodyPr/>
          <a:lstStyle/>
          <a:p>
            <a:pPr marL="0" lvl="1">
              <a:buClr>
                <a:schemeClr val="tx2"/>
              </a:buClr>
            </a:pPr>
            <a:r>
              <a:rPr lang="en-US" sz="2800" dirty="0" smtClean="0">
                <a:solidFill>
                  <a:srgbClr val="00B0F0">
                    <a:alpha val="99000"/>
                  </a:srgbClr>
                </a:solidFill>
              </a:rPr>
              <a:t>Migrate databases from other platforms to SQL Azure</a:t>
            </a:r>
            <a:endParaRPr lang="en-US" sz="2800" dirty="0">
              <a:solidFill>
                <a:srgbClr val="00B0F0">
                  <a:alpha val="99000"/>
                </a:srgbClr>
              </a:solidFill>
            </a:endParaRPr>
          </a:p>
          <a:p>
            <a:pPr marL="0"/>
            <a:r>
              <a:rPr lang="en-US" sz="2800" spc="-50" dirty="0"/>
              <a:t>Benefits</a:t>
            </a:r>
          </a:p>
          <a:p>
            <a:pPr marL="0"/>
            <a:r>
              <a:rPr lang="en-US" sz="2000" spc="-50" dirty="0" smtClean="0">
                <a:latin typeface="Segoe UI (Body)"/>
              </a:rPr>
              <a:t>Supported Databases: Sybase, Oracle, MySQL, Access</a:t>
            </a:r>
            <a:endParaRPr lang="en-US" sz="2000" spc="-50" dirty="0">
              <a:latin typeface="Segoe UI (Body)"/>
            </a:endParaRPr>
          </a:p>
          <a:p>
            <a:pPr marL="0"/>
            <a:r>
              <a:rPr lang="en-US" sz="2000" spc="-50" dirty="0" smtClean="0">
                <a:latin typeface="Segoe UI (Body)"/>
              </a:rPr>
              <a:t>Improved to further reduce cost and migration risk</a:t>
            </a:r>
            <a:endParaRPr lang="en-US" sz="2000" spc="-50" dirty="0">
              <a:latin typeface="Segoe UI (Body)"/>
            </a:endParaRPr>
          </a:p>
          <a:p>
            <a:pPr marL="0"/>
            <a:r>
              <a:rPr lang="en-US" sz="2000" spc="-50" dirty="0" smtClean="0">
                <a:latin typeface="Segoe UI (Body)"/>
              </a:rPr>
              <a:t>Support for Multi-threading and globalization</a:t>
            </a:r>
          </a:p>
          <a:p>
            <a:pPr marL="0"/>
            <a:r>
              <a:rPr lang="en-US" sz="2000" spc="-50" dirty="0" smtClean="0">
                <a:latin typeface="Segoe UI (Body)"/>
              </a:rPr>
              <a:t>SQL Server 2012 Support</a:t>
            </a:r>
            <a:endParaRPr lang="en-US" sz="2000" spc="-50" dirty="0">
              <a:latin typeface="Segoe UI (Body)"/>
            </a:endParaRPr>
          </a:p>
          <a:p>
            <a:pPr marL="0"/>
            <a:endParaRPr lang="en-US" sz="2800" spc="-5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3953318"/>
            <a:ext cx="557212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33458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smtClean="0"/>
              <a:t>SQL Azure Data Sync Services</a:t>
            </a:r>
            <a:endParaRPr lang="en-US" dirty="0"/>
          </a:p>
        </p:txBody>
      </p:sp>
      <p:sp>
        <p:nvSpPr>
          <p:cNvPr id="944131" name="Rectangle 3"/>
          <p:cNvSpPr>
            <a:spLocks noGrp="1" noChangeArrowheads="1"/>
          </p:cNvSpPr>
          <p:nvPr>
            <p:ph type="body" sz="quarter" idx="10"/>
          </p:nvPr>
        </p:nvSpPr>
        <p:spPr>
          <a:xfrm>
            <a:off x="519112" y="1447799"/>
            <a:ext cx="11149013" cy="3517886"/>
          </a:xfrm>
        </p:spPr>
        <p:txBody>
          <a:bodyPr/>
          <a:lstStyle/>
          <a:p>
            <a:pPr marL="0" lvl="1">
              <a:buClr>
                <a:schemeClr val="tx2"/>
              </a:buClr>
            </a:pPr>
            <a:r>
              <a:rPr lang="en-US" sz="2800" dirty="0" smtClean="0">
                <a:solidFill>
                  <a:srgbClr val="00B0F0">
                    <a:alpha val="99000"/>
                  </a:srgbClr>
                </a:solidFill>
              </a:rPr>
              <a:t>Windows Azure-based synchronization service built entirely upon the Sync Framework Technologies</a:t>
            </a:r>
            <a:endParaRPr lang="en-US" sz="2800" dirty="0">
              <a:solidFill>
                <a:srgbClr val="00B0F0">
                  <a:alpha val="99000"/>
                </a:srgbClr>
              </a:solidFill>
            </a:endParaRPr>
          </a:p>
          <a:p>
            <a:pPr marL="0"/>
            <a:r>
              <a:rPr lang="en-US" sz="2800" spc="-50" dirty="0"/>
              <a:t>Benefits</a:t>
            </a:r>
          </a:p>
          <a:p>
            <a:pPr marL="0"/>
            <a:r>
              <a:rPr lang="en-US" sz="2000" spc="-50" dirty="0" smtClean="0">
                <a:latin typeface="Segoe UI (Body)"/>
              </a:rPr>
              <a:t>Extend the enterprise to the cloud</a:t>
            </a:r>
            <a:endParaRPr lang="en-US" sz="2000" spc="-50" dirty="0">
              <a:latin typeface="Segoe UI (Body)"/>
            </a:endParaRPr>
          </a:p>
          <a:p>
            <a:pPr marL="0"/>
            <a:r>
              <a:rPr lang="en-US" sz="2000" spc="-50" dirty="0" smtClean="0">
                <a:latin typeface="Segoe UI (Body)"/>
              </a:rPr>
              <a:t>Extend data to provide geo-available data access</a:t>
            </a:r>
            <a:endParaRPr lang="en-US" sz="2000" spc="-50" dirty="0">
              <a:latin typeface="Segoe UI (Body)"/>
            </a:endParaRPr>
          </a:p>
          <a:p>
            <a:pPr marL="0"/>
            <a:r>
              <a:rPr lang="en-US" sz="2000" spc="-50" dirty="0" smtClean="0">
                <a:latin typeface="Segoe UI (Body)"/>
              </a:rPr>
              <a:t>Services scale as resource environments grow</a:t>
            </a:r>
            <a:endParaRPr lang="en-US" sz="2000" spc="-50" dirty="0">
              <a:latin typeface="Segoe UI (Body)"/>
            </a:endParaRPr>
          </a:p>
          <a:p>
            <a:pPr marL="0"/>
            <a:r>
              <a:rPr lang="en-US" sz="2000" spc="-50" dirty="0" smtClean="0">
                <a:latin typeface="Segoe UI (Body)"/>
              </a:rPr>
              <a:t>No Code Solution</a:t>
            </a:r>
          </a:p>
          <a:p>
            <a:pPr marL="0"/>
            <a:r>
              <a:rPr lang="en-US" sz="2000" spc="-50" dirty="0" smtClean="0">
                <a:latin typeface="Segoe UI (Body)"/>
              </a:rPr>
              <a:t>Conflict Handling</a:t>
            </a:r>
          </a:p>
          <a:p>
            <a:pPr marL="0"/>
            <a:r>
              <a:rPr lang="en-US" sz="2000" spc="-50" dirty="0" smtClean="0">
                <a:latin typeface="Segoe UI (Body)"/>
              </a:rPr>
              <a:t>Logging and Monitoring</a:t>
            </a:r>
            <a:endParaRPr lang="en-US" sz="2000" spc="-50" dirty="0">
              <a:latin typeface="Segoe UI (Body)"/>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799" y="2264182"/>
            <a:ext cx="5405364" cy="3509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93698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smtClean="0"/>
              <a:t>SQL Azure Migration Wizard</a:t>
            </a:r>
            <a:endParaRPr lang="en-US" dirty="0"/>
          </a:p>
        </p:txBody>
      </p:sp>
      <p:sp>
        <p:nvSpPr>
          <p:cNvPr id="944131" name="Rectangle 3"/>
          <p:cNvSpPr>
            <a:spLocks noGrp="1" noChangeArrowheads="1"/>
          </p:cNvSpPr>
          <p:nvPr>
            <p:ph type="body" sz="quarter" idx="10"/>
          </p:nvPr>
        </p:nvSpPr>
        <p:spPr>
          <a:xfrm>
            <a:off x="519112" y="1447799"/>
            <a:ext cx="11149013" cy="4021101"/>
          </a:xfrm>
        </p:spPr>
        <p:txBody>
          <a:bodyPr/>
          <a:lstStyle/>
          <a:p>
            <a:pPr marL="0" lvl="1">
              <a:buClr>
                <a:schemeClr val="tx2"/>
              </a:buClr>
            </a:pPr>
            <a:r>
              <a:rPr lang="en-US" sz="2800" dirty="0" smtClean="0">
                <a:solidFill>
                  <a:srgbClr val="00B0F0">
                    <a:alpha val="99000"/>
                  </a:srgbClr>
                </a:solidFill>
              </a:rPr>
              <a:t>An open-source application designed to migrate SQL Server databases to SQL Azure</a:t>
            </a:r>
            <a:endParaRPr lang="en-US" sz="2800" dirty="0">
              <a:solidFill>
                <a:srgbClr val="00B0F0">
                  <a:alpha val="99000"/>
                </a:srgbClr>
              </a:solidFill>
            </a:endParaRPr>
          </a:p>
          <a:p>
            <a:pPr marL="0"/>
            <a:r>
              <a:rPr lang="en-US" sz="2800" spc="-50" dirty="0"/>
              <a:t>Benefits</a:t>
            </a:r>
          </a:p>
          <a:p>
            <a:pPr marL="0"/>
            <a:r>
              <a:rPr lang="en-US" sz="2000" spc="-50" dirty="0" smtClean="0">
                <a:latin typeface="Segoe UI (Body)"/>
              </a:rPr>
              <a:t>Analyzes on-premises database for SQL Azure Compatibility</a:t>
            </a:r>
            <a:endParaRPr lang="en-US" sz="2000" spc="-50" dirty="0">
              <a:latin typeface="Segoe UI (Body)"/>
            </a:endParaRPr>
          </a:p>
          <a:p>
            <a:pPr marL="0"/>
            <a:r>
              <a:rPr lang="en-US" sz="2000" spc="-50" dirty="0" smtClean="0">
                <a:latin typeface="Segoe UI (Body)"/>
              </a:rPr>
              <a:t>Moves Data</a:t>
            </a:r>
            <a:endParaRPr lang="en-US" sz="2000" spc="-50" dirty="0">
              <a:latin typeface="Segoe UI (Body)"/>
            </a:endParaRPr>
          </a:p>
          <a:p>
            <a:pPr marL="0"/>
            <a:r>
              <a:rPr lang="en-US" sz="2000" spc="-50" dirty="0" smtClean="0">
                <a:latin typeface="Segoe UI (Body)"/>
              </a:rPr>
              <a:t>Interactive Wizard</a:t>
            </a:r>
            <a:endParaRPr lang="en-US" sz="2000" spc="-50" dirty="0">
              <a:latin typeface="Segoe UI (Body)"/>
            </a:endParaRPr>
          </a:p>
          <a:p>
            <a:pPr marL="0"/>
            <a:r>
              <a:rPr lang="en-US" sz="2000" spc="-50" dirty="0">
                <a:latin typeface="Segoe UI (Body)"/>
              </a:rPr>
              <a:t>No Code </a:t>
            </a:r>
            <a:r>
              <a:rPr lang="en-US" sz="2000" spc="-50" dirty="0" smtClean="0">
                <a:latin typeface="Segoe UI (Body)"/>
              </a:rPr>
              <a:t>Solution</a:t>
            </a:r>
          </a:p>
          <a:p>
            <a:pPr marL="0"/>
            <a:r>
              <a:rPr lang="en-US" sz="2000" spc="-50" dirty="0" smtClean="0">
                <a:latin typeface="Segoe UI (Body)"/>
              </a:rPr>
              <a:t>Multi-directional</a:t>
            </a:r>
            <a:endParaRPr lang="en-US" sz="2000" spc="-50" dirty="0">
              <a:latin typeface="Segoe UI (Body)"/>
            </a:endParaRPr>
          </a:p>
          <a:p>
            <a:pPr marL="0"/>
            <a:r>
              <a:rPr lang="en-US" sz="2800" spc="-50" dirty="0" smtClean="0"/>
              <a:t>Limitations</a:t>
            </a:r>
          </a:p>
          <a:p>
            <a:pPr marL="0"/>
            <a:r>
              <a:rPr lang="en-US" sz="2000" spc="-50" dirty="0" smtClean="0">
                <a:latin typeface="Segoe UI (Body)"/>
              </a:rPr>
              <a:t>Unofficially Supported</a:t>
            </a:r>
            <a:endParaRPr lang="en-US" sz="2000" spc="-50" dirty="0">
              <a:latin typeface="Segoe UI (Body)"/>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7540" y="2502971"/>
            <a:ext cx="2975381" cy="3463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751044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Considerations</a:t>
            </a:r>
            <a:endParaRPr lang="en-US" dirty="0"/>
          </a:p>
        </p:txBody>
      </p:sp>
      <p:sp>
        <p:nvSpPr>
          <p:cNvPr id="4" name="Title 3"/>
          <p:cNvSpPr>
            <a:spLocks noGrp="1"/>
          </p:cNvSpPr>
          <p:nvPr>
            <p:ph type="ctrTitle" idx="4294967295"/>
          </p:nvPr>
        </p:nvSpPr>
        <p:spPr>
          <a:xfrm>
            <a:off x="0" y="2233613"/>
            <a:ext cx="8374063" cy="747897"/>
          </a:xfrm>
        </p:spPr>
        <p:txBody>
          <a:bodyPr/>
          <a:lstStyle/>
          <a:p>
            <a:endParaRPr lang="en-US" dirty="0"/>
          </a:p>
        </p:txBody>
      </p:sp>
    </p:spTree>
    <p:extLst>
      <p:ext uri="{BB962C8B-B14F-4D97-AF65-F5344CB8AC3E}">
        <p14:creationId xmlns:p14="http://schemas.microsoft.com/office/powerpoint/2010/main" val="26213981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3" y="2293507"/>
            <a:ext cx="8194321" cy="3490186"/>
          </a:xfrm>
        </p:spPr>
        <p:txBody>
          <a:bodyPr/>
          <a:lstStyle/>
          <a:p>
            <a:pPr marL="0" indent="3175"/>
            <a:r>
              <a:rPr lang="en-US" dirty="0" smtClean="0"/>
              <a:t>Migration Options</a:t>
            </a:r>
          </a:p>
          <a:p>
            <a:pPr marL="0" indent="3175"/>
            <a:r>
              <a:rPr lang="en-US" dirty="0" smtClean="0"/>
              <a:t>Tools and Utilities</a:t>
            </a:r>
          </a:p>
          <a:p>
            <a:pPr marL="0" indent="3175"/>
            <a:r>
              <a:rPr lang="en-US" dirty="0"/>
              <a:t>Considerations</a:t>
            </a:r>
          </a:p>
          <a:p>
            <a:r>
              <a:rPr lang="en-US" dirty="0" smtClean="0"/>
              <a:t>Demo</a:t>
            </a:r>
          </a:p>
        </p:txBody>
      </p:sp>
    </p:spTree>
    <p:extLst>
      <p:ext uri="{BB962C8B-B14F-4D97-AF65-F5344CB8AC3E}">
        <p14:creationId xmlns:p14="http://schemas.microsoft.com/office/powerpoint/2010/main" val="73659188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Considerations</a:t>
            </a:r>
            <a:endParaRPr lang="en-US" dirty="0"/>
          </a:p>
        </p:txBody>
      </p:sp>
      <p:sp>
        <p:nvSpPr>
          <p:cNvPr id="3" name="Text Placeholder 2"/>
          <p:cNvSpPr>
            <a:spLocks noGrp="1"/>
          </p:cNvSpPr>
          <p:nvPr>
            <p:ph type="body" sz="quarter" idx="10"/>
          </p:nvPr>
        </p:nvSpPr>
        <p:spPr>
          <a:xfrm>
            <a:off x="519112" y="1447799"/>
            <a:ext cx="11149013" cy="4155559"/>
          </a:xfrm>
        </p:spPr>
        <p:txBody>
          <a:bodyPr>
            <a:normAutofit fontScale="25000" lnSpcReduction="20000"/>
          </a:bodyPr>
          <a:lstStyle/>
          <a:p>
            <a:pPr marL="342900" lvl="1" indent="-342900">
              <a:lnSpc>
                <a:spcPct val="120000"/>
              </a:lnSpc>
              <a:buClr>
                <a:schemeClr val="tx2"/>
              </a:buClr>
              <a:buFontTx/>
              <a:buChar char="•"/>
            </a:pPr>
            <a:r>
              <a:rPr lang="en-US" sz="12800" dirty="0">
                <a:latin typeface="Segoe UI Light" pitchFamily="34" charset="0"/>
              </a:rPr>
              <a:t>Database </a:t>
            </a:r>
            <a:r>
              <a:rPr lang="en-US" sz="12800" dirty="0" smtClean="0">
                <a:latin typeface="Segoe UI Light" pitchFamily="34" charset="0"/>
              </a:rPr>
              <a:t>Size</a:t>
            </a:r>
            <a:endParaRPr lang="en-US" sz="12800" dirty="0">
              <a:latin typeface="Segoe UI Light" pitchFamily="34" charset="0"/>
            </a:endParaRPr>
          </a:p>
          <a:p>
            <a:pPr marL="742950" lvl="2" indent="-342900">
              <a:lnSpc>
                <a:spcPct val="120000"/>
              </a:lnSpc>
              <a:buClr>
                <a:schemeClr val="tx2"/>
              </a:buClr>
              <a:buFontTx/>
              <a:buChar char="•"/>
            </a:pPr>
            <a:r>
              <a:rPr lang="en-US" sz="12000" dirty="0">
                <a:latin typeface="Segoe UI Light" pitchFamily="34" charset="0"/>
              </a:rPr>
              <a:t>Objects</a:t>
            </a:r>
          </a:p>
          <a:p>
            <a:pPr marL="742950" lvl="2" indent="-342900">
              <a:lnSpc>
                <a:spcPct val="120000"/>
              </a:lnSpc>
              <a:buClr>
                <a:schemeClr val="tx2"/>
              </a:buClr>
              <a:buFontTx/>
              <a:buChar char="•"/>
            </a:pPr>
            <a:r>
              <a:rPr lang="en-US" sz="12000" dirty="0">
                <a:latin typeface="Segoe UI Light" pitchFamily="34" charset="0"/>
              </a:rPr>
              <a:t>Data</a:t>
            </a:r>
          </a:p>
          <a:p>
            <a:pPr marL="342900" lvl="1" indent="-342900">
              <a:lnSpc>
                <a:spcPct val="120000"/>
              </a:lnSpc>
              <a:buClr>
                <a:schemeClr val="tx2"/>
              </a:buClr>
              <a:buFontTx/>
              <a:buChar char="•"/>
            </a:pPr>
            <a:r>
              <a:rPr lang="en-US" sz="12800" dirty="0" smtClean="0">
                <a:latin typeface="Segoe UI Light" pitchFamily="34" charset="0"/>
              </a:rPr>
              <a:t>Frequency</a:t>
            </a:r>
          </a:p>
          <a:p>
            <a:pPr marL="342900" lvl="1" indent="-342900">
              <a:lnSpc>
                <a:spcPct val="120000"/>
              </a:lnSpc>
              <a:buClr>
                <a:schemeClr val="tx2"/>
              </a:buClr>
              <a:buFontTx/>
              <a:buChar char="•"/>
            </a:pPr>
            <a:r>
              <a:rPr lang="en-US" sz="12800" dirty="0" smtClean="0">
                <a:latin typeface="Segoe UI Light" pitchFamily="34" charset="0"/>
              </a:rPr>
              <a:t>Technology </a:t>
            </a:r>
            <a:r>
              <a:rPr lang="en-US" sz="12800" dirty="0">
                <a:latin typeface="Segoe UI Light" pitchFamily="34" charset="0"/>
              </a:rPr>
              <a:t>Proficiency</a:t>
            </a:r>
          </a:p>
          <a:p>
            <a:pPr marL="342900" lvl="1" indent="-342900">
              <a:lnSpc>
                <a:spcPct val="120000"/>
              </a:lnSpc>
              <a:buClr>
                <a:schemeClr val="tx2"/>
              </a:buClr>
              <a:buFontTx/>
              <a:buChar char="•"/>
            </a:pPr>
            <a:r>
              <a:rPr lang="en-US" sz="12800" dirty="0" smtClean="0">
                <a:latin typeface="Segoe UI Light" pitchFamily="34" charset="0"/>
              </a:rPr>
              <a:t>Easiest </a:t>
            </a:r>
            <a:r>
              <a:rPr lang="en-US" sz="12800" dirty="0">
                <a:latin typeface="Segoe UI Light" pitchFamily="34" charset="0"/>
              </a:rPr>
              <a:t>!= Best</a:t>
            </a:r>
          </a:p>
          <a:p>
            <a:pPr marL="342900" lvl="1" indent="-342900">
              <a:lnSpc>
                <a:spcPct val="120000"/>
              </a:lnSpc>
              <a:buClr>
                <a:schemeClr val="tx2"/>
              </a:buClr>
              <a:buFontTx/>
              <a:buChar char="•"/>
            </a:pPr>
            <a:r>
              <a:rPr lang="en-US" sz="12800" dirty="0">
                <a:latin typeface="Segoe UI Light" pitchFamily="34" charset="0"/>
              </a:rPr>
              <a:t>You can pick more than one</a:t>
            </a:r>
            <a:r>
              <a:rPr lang="en-US" sz="12800" dirty="0" smtClean="0">
                <a:latin typeface="Segoe UI Light" pitchFamily="34" charset="0"/>
              </a:rPr>
              <a:t>…</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53830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Export</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15429659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Migration Options</a:t>
            </a:r>
            <a:endParaRPr lang="en-US" dirty="0"/>
          </a:p>
        </p:txBody>
      </p:sp>
      <p:sp>
        <p:nvSpPr>
          <p:cNvPr id="4" name="Title 3"/>
          <p:cNvSpPr>
            <a:spLocks noGrp="1"/>
          </p:cNvSpPr>
          <p:nvPr>
            <p:ph type="ctrTitle" idx="4294967295"/>
          </p:nvPr>
        </p:nvSpPr>
        <p:spPr>
          <a:xfrm>
            <a:off x="0" y="2233613"/>
            <a:ext cx="8374063" cy="747897"/>
          </a:xfrm>
        </p:spPr>
        <p:txBody>
          <a:bodyPr/>
          <a:lstStyle/>
          <a:p>
            <a:endParaRPr lang="en-US" dirty="0"/>
          </a:p>
        </p:txBody>
      </p:sp>
    </p:spTree>
    <p:extLst>
      <p:ext uri="{BB962C8B-B14F-4D97-AF65-F5344CB8AC3E}">
        <p14:creationId xmlns:p14="http://schemas.microsoft.com/office/powerpoint/2010/main" val="130458137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8366" y="4549718"/>
            <a:ext cx="1987117" cy="1992953"/>
          </a:xfrm>
          <a:prstGeom prst="rect">
            <a:avLst/>
          </a:prstGeom>
        </p:spPr>
      </p:pic>
      <p:sp>
        <p:nvSpPr>
          <p:cNvPr id="2" name="Title 1"/>
          <p:cNvSpPr>
            <a:spLocks noGrp="1"/>
          </p:cNvSpPr>
          <p:nvPr>
            <p:ph type="title"/>
          </p:nvPr>
        </p:nvSpPr>
        <p:spPr/>
        <p:txBody>
          <a:bodyPr/>
          <a:lstStyle/>
          <a:p>
            <a:r>
              <a:rPr lang="en-US" dirty="0" smtClean="0"/>
              <a:t>What Migration Options Are Available?</a:t>
            </a:r>
            <a:endParaRPr lang="en-US" dirty="0"/>
          </a:p>
        </p:txBody>
      </p:sp>
      <p:sp>
        <p:nvSpPr>
          <p:cNvPr id="3" name="Text Placeholder 2"/>
          <p:cNvSpPr>
            <a:spLocks noGrp="1"/>
          </p:cNvSpPr>
          <p:nvPr>
            <p:ph type="body" sz="quarter" idx="10"/>
          </p:nvPr>
        </p:nvSpPr>
        <p:spPr>
          <a:xfrm>
            <a:off x="519112" y="1329071"/>
            <a:ext cx="11149013" cy="4731488"/>
          </a:xfrm>
        </p:spPr>
        <p:txBody>
          <a:bodyPr>
            <a:normAutofit/>
          </a:bodyPr>
          <a:lstStyle/>
          <a:p>
            <a:pPr marL="288925" indent="-285750">
              <a:buFont typeface="Arial" pitchFamily="34" charset="0"/>
              <a:buChar char="•"/>
            </a:pPr>
            <a:r>
              <a:rPr lang="en-US" sz="3200" dirty="0"/>
              <a:t>SQL Azure Import/Export Service</a:t>
            </a:r>
          </a:p>
          <a:p>
            <a:pPr marL="288925" indent="-285750">
              <a:buFont typeface="Arial" pitchFamily="34" charset="0"/>
              <a:buChar char="•"/>
            </a:pPr>
            <a:r>
              <a:rPr lang="en-US" sz="3200" dirty="0"/>
              <a:t>BCP</a:t>
            </a:r>
          </a:p>
          <a:p>
            <a:pPr marL="288925" indent="-285750">
              <a:buFont typeface="Arial" pitchFamily="34" charset="0"/>
              <a:buChar char="•"/>
            </a:pPr>
            <a:r>
              <a:rPr lang="en-US" sz="3200" dirty="0"/>
              <a:t>SSIS</a:t>
            </a:r>
          </a:p>
          <a:p>
            <a:pPr marL="288925" indent="-285750">
              <a:buFont typeface="Arial" pitchFamily="34" charset="0"/>
              <a:buChar char="•"/>
            </a:pPr>
            <a:r>
              <a:rPr lang="en-US" sz="3200" dirty="0"/>
              <a:t>Generate Scripts Wizard</a:t>
            </a:r>
          </a:p>
          <a:p>
            <a:pPr marL="288925" indent="-285750">
              <a:buFont typeface="Arial" pitchFamily="34" charset="0"/>
              <a:buChar char="•"/>
            </a:pPr>
            <a:r>
              <a:rPr lang="en-US" sz="3200" dirty="0"/>
              <a:t>SQL Azure Migration Assistants</a:t>
            </a:r>
          </a:p>
          <a:p>
            <a:pPr marL="288925" indent="-285750">
              <a:buFont typeface="Arial" pitchFamily="34" charset="0"/>
              <a:buChar char="•"/>
            </a:pPr>
            <a:r>
              <a:rPr lang="en-US" sz="3200" dirty="0"/>
              <a:t>SQL Azure Data Sync Services</a:t>
            </a:r>
          </a:p>
          <a:p>
            <a:pPr marL="288925" indent="-285750">
              <a:buFont typeface="Arial" pitchFamily="34" charset="0"/>
              <a:buChar char="•"/>
            </a:pPr>
            <a:r>
              <a:rPr lang="en-US" sz="3200" dirty="0"/>
              <a:t>SQL Azure Migration Wizard</a:t>
            </a:r>
          </a:p>
          <a:p>
            <a:pPr marL="288925" indent="-285750">
              <a:buFont typeface="Arial" pitchFamily="34" charset="0"/>
              <a:buChar char="•"/>
            </a:pPr>
            <a:r>
              <a:rPr lang="en-US" sz="3200" dirty="0"/>
              <a:t>Sync </a:t>
            </a:r>
            <a:r>
              <a:rPr lang="en-US" sz="3200" dirty="0" smtClean="0"/>
              <a:t>Framework</a:t>
            </a:r>
            <a:endParaRPr lang="en-US" sz="3200" dirty="0"/>
          </a:p>
          <a:p>
            <a:pPr marL="174625" indent="-171450">
              <a:buFont typeface="Arial" pitchFamily="34" charset="0"/>
              <a:buChar char="•"/>
            </a:pPr>
            <a:endParaRPr lang="en-US" sz="14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972" y="3088243"/>
            <a:ext cx="4371023" cy="143333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9085" y="3804909"/>
            <a:ext cx="2176608" cy="1741286"/>
          </a:xfrm>
          <a:prstGeom prst="rect">
            <a:avLst/>
          </a:prstGeom>
        </p:spPr>
      </p:pic>
    </p:spTree>
    <p:extLst>
      <p:ext uri="{BB962C8B-B14F-4D97-AF65-F5344CB8AC3E}">
        <p14:creationId xmlns:p14="http://schemas.microsoft.com/office/powerpoint/2010/main" val="191320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Tool and Utilities</a:t>
            </a:r>
            <a:endParaRPr lang="en-US" dirty="0"/>
          </a:p>
        </p:txBody>
      </p:sp>
      <p:sp>
        <p:nvSpPr>
          <p:cNvPr id="4" name="Title 3"/>
          <p:cNvSpPr>
            <a:spLocks noGrp="1"/>
          </p:cNvSpPr>
          <p:nvPr>
            <p:ph type="ctrTitle" idx="4294967295"/>
          </p:nvPr>
        </p:nvSpPr>
        <p:spPr>
          <a:xfrm>
            <a:off x="0" y="2233613"/>
            <a:ext cx="8374063" cy="747897"/>
          </a:xfrm>
        </p:spPr>
        <p:txBody>
          <a:bodyPr/>
          <a:lstStyle/>
          <a:p>
            <a:endParaRPr lang="en-US" dirty="0"/>
          </a:p>
        </p:txBody>
      </p:sp>
    </p:spTree>
    <p:extLst>
      <p:ext uri="{BB962C8B-B14F-4D97-AF65-F5344CB8AC3E}">
        <p14:creationId xmlns:p14="http://schemas.microsoft.com/office/powerpoint/2010/main" val="106852529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sz="7200" dirty="0"/>
          </a:p>
        </p:txBody>
      </p:sp>
      <p:sp>
        <p:nvSpPr>
          <p:cNvPr id="4" name="Title 3"/>
          <p:cNvSpPr>
            <a:spLocks noGrp="1"/>
          </p:cNvSpPr>
          <p:nvPr>
            <p:ph type="ctrTitle" idx="4294967295"/>
          </p:nvPr>
        </p:nvSpPr>
        <p:spPr>
          <a:xfrm>
            <a:off x="0" y="2233613"/>
            <a:ext cx="11017250" cy="747897"/>
          </a:xfrm>
        </p:spPr>
        <p:txBody>
          <a:bodyPr/>
          <a:lstStyle/>
          <a:p>
            <a:r>
              <a:rPr lang="en-US" dirty="0" smtClean="0"/>
              <a:t>Import / Export Service</a:t>
            </a:r>
            <a:endParaRPr lang="en-US" dirty="0"/>
          </a:p>
        </p:txBody>
      </p:sp>
    </p:spTree>
    <p:extLst>
      <p:ext uri="{BB962C8B-B14F-4D97-AF65-F5344CB8AC3E}">
        <p14:creationId xmlns:p14="http://schemas.microsoft.com/office/powerpoint/2010/main" val="227419559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smtClean="0"/>
              <a:t>SQL Azure Import/Export Service</a:t>
            </a:r>
            <a:endParaRPr lang="en-US" dirty="0"/>
          </a:p>
        </p:txBody>
      </p:sp>
      <p:sp>
        <p:nvSpPr>
          <p:cNvPr id="944131" name="Rectangle 3"/>
          <p:cNvSpPr>
            <a:spLocks noGrp="1" noChangeArrowheads="1"/>
          </p:cNvSpPr>
          <p:nvPr>
            <p:ph type="body" sz="quarter" idx="10"/>
          </p:nvPr>
        </p:nvSpPr>
        <p:spPr>
          <a:xfrm>
            <a:off x="519112" y="1447799"/>
            <a:ext cx="11149013" cy="3910301"/>
          </a:xfrm>
        </p:spPr>
        <p:txBody>
          <a:bodyPr/>
          <a:lstStyle/>
          <a:p>
            <a:r>
              <a:rPr lang="en-US" sz="2800" dirty="0" smtClean="0">
                <a:solidFill>
                  <a:srgbClr val="00B0F0">
                    <a:alpha val="99000"/>
                  </a:srgbClr>
                </a:solidFill>
              </a:rPr>
              <a:t>Designed to directly import and export between SQL Server or SQL Azure and Azure BLOB storage</a:t>
            </a:r>
          </a:p>
          <a:p>
            <a:r>
              <a:rPr lang="en-US" sz="2400" spc="-50" dirty="0" smtClean="0"/>
              <a:t>Migrate both object definition and data</a:t>
            </a:r>
          </a:p>
          <a:p>
            <a:r>
              <a:rPr lang="en-US" sz="2400" spc="-50" dirty="0" smtClean="0"/>
              <a:t>Use of Windows Azure Blob Storage</a:t>
            </a:r>
          </a:p>
          <a:p>
            <a:r>
              <a:rPr lang="en-US" sz="2400" spc="-50" dirty="0" smtClean="0"/>
              <a:t>Supported On-Premises Versions:</a:t>
            </a:r>
          </a:p>
          <a:p>
            <a:r>
              <a:rPr lang="en-US" sz="2200" spc="-50" dirty="0" smtClean="0">
                <a:latin typeface="Segoe UI (Body)"/>
              </a:rPr>
              <a:t>SQL Server 2012</a:t>
            </a:r>
          </a:p>
          <a:p>
            <a:r>
              <a:rPr lang="en-US" sz="2200" spc="-50" dirty="0" smtClean="0">
                <a:latin typeface="Segoe UI (Body)"/>
              </a:rPr>
              <a:t>SQL Server 2008 R2</a:t>
            </a:r>
          </a:p>
          <a:p>
            <a:r>
              <a:rPr lang="en-US" sz="2200" spc="-50" dirty="0" smtClean="0">
                <a:latin typeface="Segoe UI (Body)"/>
              </a:rPr>
              <a:t>SQL Server 2008</a:t>
            </a:r>
          </a:p>
          <a:p>
            <a:r>
              <a:rPr lang="en-US" sz="2200" spc="-50" dirty="0" smtClean="0">
                <a:latin typeface="Segoe UI (Body)"/>
              </a:rPr>
              <a:t>SQL Server 2005</a:t>
            </a:r>
            <a:endParaRPr lang="en-US" sz="22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3614" y="2998160"/>
            <a:ext cx="4006628" cy="3589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09608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r>
              <a:rPr lang="en-US" dirty="0" smtClean="0"/>
              <a:t>Terminology</a:t>
            </a:r>
            <a:endParaRPr lang="en-US" dirty="0"/>
          </a:p>
        </p:txBody>
      </p:sp>
      <p:sp>
        <p:nvSpPr>
          <p:cNvPr id="944131" name="Rectangle 3"/>
          <p:cNvSpPr>
            <a:spLocks noGrp="1" noChangeArrowheads="1"/>
          </p:cNvSpPr>
          <p:nvPr>
            <p:ph type="body" sz="quarter" idx="10"/>
          </p:nvPr>
        </p:nvSpPr>
        <p:spPr>
          <a:xfrm>
            <a:off x="519112" y="1447799"/>
            <a:ext cx="11149013" cy="2954655"/>
          </a:xfrm>
        </p:spPr>
        <p:txBody>
          <a:bodyPr/>
          <a:lstStyle/>
          <a:p>
            <a:r>
              <a:rPr lang="en-US" sz="2800" b="1" dirty="0" smtClean="0"/>
              <a:t>DAC</a:t>
            </a:r>
            <a:r>
              <a:rPr lang="en-US" sz="2800" dirty="0" smtClean="0"/>
              <a:t> – Data-tier Application</a:t>
            </a:r>
          </a:p>
          <a:p>
            <a:r>
              <a:rPr lang="en-US" sz="2800" b="1" dirty="0" err="1" smtClean="0"/>
              <a:t>DACFx</a:t>
            </a:r>
            <a:r>
              <a:rPr lang="en-US" sz="2800" dirty="0" smtClean="0"/>
              <a:t> – DAC Framework</a:t>
            </a:r>
          </a:p>
          <a:p>
            <a:r>
              <a:rPr lang="en-US" sz="2800" b="1" dirty="0" smtClean="0"/>
              <a:t>DACPAC</a:t>
            </a:r>
            <a:r>
              <a:rPr lang="en-US" sz="2800" dirty="0" smtClean="0"/>
              <a:t> – File format used by </a:t>
            </a:r>
            <a:r>
              <a:rPr lang="en-US" sz="2800" dirty="0" err="1" smtClean="0"/>
              <a:t>DACFx</a:t>
            </a:r>
            <a:r>
              <a:rPr lang="en-US" sz="2800" dirty="0" smtClean="0"/>
              <a:t>. Represents the full definition of an application. Schema Only.</a:t>
            </a:r>
          </a:p>
          <a:p>
            <a:r>
              <a:rPr lang="en-US" sz="2800" b="1" dirty="0" smtClean="0"/>
              <a:t>BACPAC</a:t>
            </a:r>
            <a:r>
              <a:rPr lang="en-US" sz="2800" dirty="0" smtClean="0"/>
              <a:t> – Contains both application definition as well as the data.</a:t>
            </a:r>
          </a:p>
          <a:p>
            <a:endParaRPr lang="en-US" dirty="0" smtClean="0"/>
          </a:p>
        </p:txBody>
      </p:sp>
    </p:spTree>
    <p:extLst>
      <p:ext uri="{BB962C8B-B14F-4D97-AF65-F5344CB8AC3E}">
        <p14:creationId xmlns:p14="http://schemas.microsoft.com/office/powerpoint/2010/main" val="299425568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Rectangle 33861"/>
          <p:cNvPicPr>
            <a:picLocks noChangeAspect="1" noChangeArrowheads="1"/>
          </p:cNvPicPr>
          <p:nvPr/>
        </p:nvPicPr>
        <p:blipFill>
          <a:blip r:embed="rId3" cstate="print"/>
          <a:srcRect/>
          <a:stretch>
            <a:fillRect/>
          </a:stretch>
        </p:blipFill>
        <p:spPr bwMode="auto">
          <a:xfrm>
            <a:off x="3805678" y="860950"/>
            <a:ext cx="7379773" cy="3303458"/>
          </a:xfrm>
          <a:prstGeom prst="rect">
            <a:avLst/>
          </a:prstGeom>
          <a:noFill/>
          <a:ln w="9525">
            <a:noFill/>
            <a:miter lim="800000"/>
            <a:headEnd/>
            <a:tailEnd/>
          </a:ln>
        </p:spPr>
      </p:pic>
      <p:cxnSp>
        <p:nvCxnSpPr>
          <p:cNvPr id="6" name="Straight Connector 5"/>
          <p:cNvCxnSpPr/>
          <p:nvPr/>
        </p:nvCxnSpPr>
        <p:spPr>
          <a:xfrm>
            <a:off x="3805678" y="4164408"/>
            <a:ext cx="74978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26" idx="0"/>
            <a:endCxn id="9" idx="2"/>
          </p:cNvCxnSpPr>
          <p:nvPr/>
        </p:nvCxnSpPr>
        <p:spPr>
          <a:xfrm flipV="1">
            <a:off x="5296881" y="3425702"/>
            <a:ext cx="5837" cy="18365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924862" y="5971318"/>
            <a:ext cx="1054465" cy="400110"/>
          </a:xfrm>
          <a:prstGeom prst="rect">
            <a:avLst/>
          </a:prstGeom>
          <a:noFill/>
        </p:spPr>
        <p:txBody>
          <a:bodyPr wrap="square" rtlCol="0">
            <a:spAutoFit/>
          </a:bodyPr>
          <a:lstStyle/>
          <a:p>
            <a:pPr algn="ctr"/>
            <a:r>
              <a:rPr lang="en-US" sz="1000" dirty="0" smtClean="0"/>
              <a:t>Client-side Import/Export</a:t>
            </a:r>
            <a:endParaRPr lang="en-US" sz="10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5059" y="5262267"/>
            <a:ext cx="64364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Rounded Rectangle 38"/>
          <p:cNvSpPr/>
          <p:nvPr/>
        </p:nvSpPr>
        <p:spPr bwMode="auto">
          <a:xfrm>
            <a:off x="4475756" y="5301293"/>
            <a:ext cx="710258" cy="228598"/>
          </a:xfrm>
          <a:prstGeom prst="round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path path="circle">
              <a:fillToRect l="100000" t="100000"/>
            </a:path>
            <a:tileRect r="-100000" b="-100000"/>
          </a:gra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800" b="1" dirty="0" smtClean="0">
                <a:gradFill>
                  <a:gsLst>
                    <a:gs pos="0">
                      <a:srgbClr val="FFFFFF"/>
                    </a:gs>
                    <a:gs pos="100000">
                      <a:srgbClr val="FFFFFF"/>
                    </a:gs>
                  </a:gsLst>
                  <a:lin ang="5400000" scaled="0"/>
                </a:gradFill>
              </a:rPr>
              <a:t>BACPAC</a:t>
            </a:r>
          </a:p>
        </p:txBody>
      </p:sp>
      <p:cxnSp>
        <p:nvCxnSpPr>
          <p:cNvPr id="13" name="Straight Arrow Connector 12"/>
          <p:cNvCxnSpPr>
            <a:endCxn id="56" idx="1"/>
          </p:cNvCxnSpPr>
          <p:nvPr/>
        </p:nvCxnSpPr>
        <p:spPr>
          <a:xfrm>
            <a:off x="5565538" y="2908005"/>
            <a:ext cx="1693698" cy="174943"/>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231062" y="1459835"/>
            <a:ext cx="1969240" cy="84436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solidFill>
                  <a:schemeClr val="tx1"/>
                </a:solidFill>
              </a:rPr>
              <a:t>SQL Azure</a:t>
            </a:r>
            <a:endParaRPr lang="en-US" sz="1400" dirty="0">
              <a:solidFill>
                <a:schemeClr val="tx1"/>
              </a:solidFill>
            </a:endParaRPr>
          </a:p>
        </p:txBody>
      </p:sp>
      <p:pic>
        <p:nvPicPr>
          <p:cNvPr id="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8033" y="1743852"/>
            <a:ext cx="446076" cy="475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bwMode="auto">
          <a:xfrm>
            <a:off x="4784706" y="2190262"/>
            <a:ext cx="1036024" cy="1235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100" dirty="0" smtClean="0">
                <a:solidFill>
                  <a:schemeClr val="tx1"/>
                </a:solidFill>
              </a:rPr>
              <a:t>Blob Storage</a:t>
            </a:r>
            <a:endParaRPr lang="en-US" sz="2200" dirty="0" smtClean="0">
              <a:solidFill>
                <a:schemeClr val="tx1"/>
              </a:solidFill>
            </a:endParaRPr>
          </a:p>
        </p:txBody>
      </p:sp>
      <p:pic>
        <p:nvPicPr>
          <p:cNvPr id="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398" y="2292802"/>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6974" y="2292802"/>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8275" y="2292802"/>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8126" y="2627281"/>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1587" y="2946539"/>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2702" y="2627281"/>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9813" y="2627281"/>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2702" y="2946539"/>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9813" y="2946539"/>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6107" y="2792006"/>
            <a:ext cx="429384" cy="42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le 55"/>
          <p:cNvSpPr/>
          <p:nvPr/>
        </p:nvSpPr>
        <p:spPr bwMode="auto">
          <a:xfrm>
            <a:off x="7259236" y="2775736"/>
            <a:ext cx="1919800" cy="6144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smtClean="0">
                <a:solidFill>
                  <a:schemeClr val="tx1"/>
                </a:solidFill>
              </a:rPr>
              <a:t>DACFx</a:t>
            </a:r>
            <a:endParaRPr lang="en-US" sz="1400" dirty="0" smtClean="0">
              <a:solidFill>
                <a:schemeClr val="tx1"/>
              </a:solidFill>
            </a:endParaRPr>
          </a:p>
          <a:p>
            <a:pPr algn="ctr" defTabSz="914099" fontAlgn="base">
              <a:spcBef>
                <a:spcPct val="0"/>
              </a:spcBef>
              <a:spcAft>
                <a:spcPct val="0"/>
              </a:spcAft>
            </a:pPr>
            <a:r>
              <a:rPr lang="en-US" sz="1400" dirty="0" smtClean="0">
                <a:solidFill>
                  <a:schemeClr val="tx1"/>
                </a:solidFill>
              </a:rPr>
              <a:t>Import/Export Service</a:t>
            </a:r>
            <a:endParaRPr lang="en-US" sz="1400" dirty="0" smtClean="0">
              <a:solidFill>
                <a:schemeClr val="tx1"/>
              </a:solidFill>
            </a:endParaRPr>
          </a:p>
        </p:txBody>
      </p:sp>
      <p:sp>
        <p:nvSpPr>
          <p:cNvPr id="58" name="TextBox 57"/>
          <p:cNvSpPr txBox="1"/>
          <p:nvPr/>
        </p:nvSpPr>
        <p:spPr>
          <a:xfrm>
            <a:off x="6232580" y="2858008"/>
            <a:ext cx="556438" cy="338554"/>
          </a:xfrm>
          <a:prstGeom prst="rect">
            <a:avLst/>
          </a:prstGeom>
          <a:noFill/>
        </p:spPr>
        <p:txBody>
          <a:bodyPr wrap="square" rtlCol="0">
            <a:spAutoFit/>
          </a:bodyPr>
          <a:lstStyle/>
          <a:p>
            <a:pPr algn="ctr"/>
            <a:r>
              <a:rPr lang="en-US" sz="800" dirty="0" smtClean="0"/>
              <a:t>BACPAC</a:t>
            </a:r>
          </a:p>
          <a:p>
            <a:pPr algn="ctr"/>
            <a:r>
              <a:rPr lang="en-US" sz="800" dirty="0" smtClean="0"/>
              <a:t>Copy</a:t>
            </a:r>
            <a:endParaRPr lang="en-US" sz="800" dirty="0"/>
          </a:p>
        </p:txBody>
      </p:sp>
      <p:cxnSp>
        <p:nvCxnSpPr>
          <p:cNvPr id="59" name="Straight Arrow Connector 58"/>
          <p:cNvCxnSpPr>
            <a:stCxn id="56" idx="0"/>
            <a:endCxn id="2" idx="2"/>
          </p:cNvCxnSpPr>
          <p:nvPr/>
        </p:nvCxnSpPr>
        <p:spPr>
          <a:xfrm flipH="1" flipV="1">
            <a:off x="8215682" y="2304203"/>
            <a:ext cx="3454" cy="471533"/>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6725491" y="4461257"/>
            <a:ext cx="1349062" cy="571502"/>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60" name="Curved Connector 59"/>
          <p:cNvCxnSpPr>
            <a:stCxn id="1026" idx="3"/>
            <a:endCxn id="19" idx="2"/>
          </p:cNvCxnSpPr>
          <p:nvPr/>
        </p:nvCxnSpPr>
        <p:spPr>
          <a:xfrm flipV="1">
            <a:off x="5618703" y="4747008"/>
            <a:ext cx="1106788" cy="858159"/>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19" idx="6"/>
            <a:endCxn id="56" idx="2"/>
          </p:cNvCxnSpPr>
          <p:nvPr/>
        </p:nvCxnSpPr>
        <p:spPr>
          <a:xfrm flipV="1">
            <a:off x="8074553" y="3390160"/>
            <a:ext cx="144583" cy="1356848"/>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903519" y="4546953"/>
            <a:ext cx="1068179" cy="400110"/>
          </a:xfrm>
          <a:prstGeom prst="rect">
            <a:avLst/>
          </a:prstGeom>
          <a:noFill/>
        </p:spPr>
        <p:txBody>
          <a:bodyPr wrap="square" rtlCol="0">
            <a:spAutoFit/>
          </a:bodyPr>
          <a:lstStyle/>
          <a:p>
            <a:r>
              <a:rPr lang="en-US" sz="1000" dirty="0" smtClean="0"/>
              <a:t>Import / Export</a:t>
            </a:r>
          </a:p>
          <a:p>
            <a:r>
              <a:rPr lang="en-US" sz="1000" dirty="0" smtClean="0"/>
              <a:t>Request (REST)</a:t>
            </a:r>
            <a:endParaRPr lang="en-US" sz="1000" dirty="0"/>
          </a:p>
        </p:txBody>
      </p:sp>
      <p:sp>
        <p:nvSpPr>
          <p:cNvPr id="68" name="TextBox 67"/>
          <p:cNvSpPr txBox="1"/>
          <p:nvPr/>
        </p:nvSpPr>
        <p:spPr>
          <a:xfrm>
            <a:off x="7689778" y="2406038"/>
            <a:ext cx="1585257" cy="246221"/>
          </a:xfrm>
          <a:prstGeom prst="rect">
            <a:avLst/>
          </a:prstGeom>
          <a:noFill/>
        </p:spPr>
        <p:txBody>
          <a:bodyPr wrap="square" rtlCol="0">
            <a:spAutoFit/>
          </a:bodyPr>
          <a:lstStyle/>
          <a:p>
            <a:r>
              <a:rPr lang="en-US" sz="1000" dirty="0" smtClean="0"/>
              <a:t> Service Import / Export</a:t>
            </a:r>
          </a:p>
        </p:txBody>
      </p:sp>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4653" y="4298809"/>
            <a:ext cx="472322" cy="470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4940192" y="4348019"/>
            <a:ext cx="725471" cy="461665"/>
          </a:xfrm>
          <a:prstGeom prst="rect">
            <a:avLst/>
          </a:prstGeom>
          <a:noFill/>
        </p:spPr>
        <p:txBody>
          <a:bodyPr wrap="square" rtlCol="0">
            <a:spAutoFit/>
          </a:bodyPr>
          <a:lstStyle/>
          <a:p>
            <a:pPr algn="ctr"/>
            <a:r>
              <a:rPr lang="en-US" sz="800" dirty="0" smtClean="0"/>
              <a:t>BACPAC</a:t>
            </a:r>
          </a:p>
          <a:p>
            <a:pPr algn="ctr"/>
            <a:r>
              <a:rPr lang="en-US" sz="800" dirty="0" smtClean="0"/>
              <a:t>Upload/</a:t>
            </a:r>
          </a:p>
          <a:p>
            <a:pPr algn="ctr"/>
            <a:r>
              <a:rPr lang="en-US" sz="800" dirty="0" smtClean="0"/>
              <a:t>Download</a:t>
            </a:r>
            <a:endParaRPr lang="en-US" sz="800" dirty="0"/>
          </a:p>
        </p:txBody>
      </p:sp>
      <p:sp>
        <p:nvSpPr>
          <p:cNvPr id="3" name="Title 2"/>
          <p:cNvSpPr>
            <a:spLocks noGrp="1"/>
          </p:cNvSpPr>
          <p:nvPr>
            <p:ph type="title"/>
          </p:nvPr>
        </p:nvSpPr>
        <p:spPr/>
        <p:txBody>
          <a:bodyPr/>
          <a:lstStyle/>
          <a:p>
            <a:r>
              <a:rPr lang="en-US" dirty="0">
                <a:solidFill>
                  <a:schemeClr val="tx1"/>
                </a:solidFill>
              </a:rPr>
              <a:t>Architecture</a:t>
            </a:r>
          </a:p>
        </p:txBody>
      </p:sp>
      <p:pic>
        <p:nvPicPr>
          <p:cNvPr id="6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0163" y="1743852"/>
            <a:ext cx="446076" cy="475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8283" y="1743852"/>
            <a:ext cx="446076" cy="475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8445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306AC29967F74B89DE3244B3C831EA" ma:contentTypeVersion="0" ma:contentTypeDescription="Create a new document." ma:contentTypeScope="" ma:versionID="a40da4b0cc3a1fca7b774ac2c8306326">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5C7B07-8A5F-480D-BF8F-2AB99A43D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CCBF04-6D72-4BC2-9FC6-6F273FBBE3E1}">
  <ds:schemaRefs>
    <ds:schemaRef ds:uri="http://purl.org/dc/terms/"/>
    <ds:schemaRef ds:uri="http://schemas.openxmlformats.org/package/2006/metadata/core-properties"/>
    <ds:schemaRef ds:uri="http://www.w3.org/XML/1998/namespace"/>
    <ds:schemaRef ds:uri="http://schemas.microsoft.com/office/2006/metadata/properties"/>
    <ds:schemaRef ds:uri="230e9df3-be65-4c73-a93b-d1236ebd677e"/>
    <ds:schemaRef ds:uri="http://purl.org/dc/dcmitype/"/>
    <ds:schemaRef ds:uri="http://schemas.microsoft.com/office/2006/documentManagement/types"/>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18D05BB3-AE21-4656-B1B7-55B5FA9A85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WindowsAzureTemplate16x9</Template>
  <TotalTime>1542</TotalTime>
  <Words>1001</Words>
  <Application>Microsoft Office PowerPoint</Application>
  <PresentationFormat>Custom</PresentationFormat>
  <Paragraphs>173</Paragraphs>
  <Slides>22</Slides>
  <Notes>10</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WindowsAzureTemplate16x9</vt:lpstr>
      <vt:lpstr>White with Consolas font for code slides</vt:lpstr>
      <vt:lpstr>MS1444_Windows Azure Template 16x9_r08b</vt:lpstr>
      <vt:lpstr>Migrating to SQL Azure</vt:lpstr>
      <vt:lpstr>Agenda</vt:lpstr>
      <vt:lpstr>PowerPoint Presentation</vt:lpstr>
      <vt:lpstr>What Migration Options Are Available?</vt:lpstr>
      <vt:lpstr>PowerPoint Presentation</vt:lpstr>
      <vt:lpstr>Import / Export Service</vt:lpstr>
      <vt:lpstr>SQL Azure Import/Export Service</vt:lpstr>
      <vt:lpstr>Terminology</vt:lpstr>
      <vt:lpstr>Architecture</vt:lpstr>
      <vt:lpstr>Benefits</vt:lpstr>
      <vt:lpstr>Requirements</vt:lpstr>
      <vt:lpstr>Additional Migration Options</vt:lpstr>
      <vt:lpstr>Bulk Copy (BCP)</vt:lpstr>
      <vt:lpstr>SQL Server Integration Services</vt:lpstr>
      <vt:lpstr>Generate Scripts Wizard</vt:lpstr>
      <vt:lpstr>SQL Azure Migration Assistants</vt:lpstr>
      <vt:lpstr>SQL Azure Data Sync Services</vt:lpstr>
      <vt:lpstr>SQL Azure Migration Wizard</vt:lpstr>
      <vt:lpstr>PowerPoint Presentation</vt:lpstr>
      <vt:lpstr>Migration Considerations</vt:lpstr>
      <vt:lpstr>Export</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Azure Database</dc:title>
  <dc:subject>&lt;Event Name Here&gt;</dc:subject>
  <dc:creator>scottkl@microsoft.com</dc:creator>
  <dc:description>
    Provides a high level overview of advanced SQL Azure services including SQL Azure Reporting, SQL Azure DataSync and SQL Azure Federations.
by Roger Dohertyrdoherty@microsoft.com
http://blogs.msdn.com/b/rdoherty
</dc:description>
  <cp:lastModifiedBy>Scott Klein</cp:lastModifiedBy>
  <cp:revision>135</cp:revision>
  <dcterms:created xsi:type="dcterms:W3CDTF">2011-12-11T03:03:10Z</dcterms:created>
  <dcterms:modified xsi:type="dcterms:W3CDTF">2012-03-21T16:01:24Z</dcterms:modified>
  <cp:version>2.0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0x0101006A306AC29967F74B89DE3244B3C831EA</vt:lpwstr>
  </property>
</Properties>
</file>