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21"/>
  </p:notesMasterIdLst>
  <p:handoutMasterIdLst>
    <p:handoutMasterId r:id="rId22"/>
  </p:handoutMasterIdLst>
  <p:sldIdLst>
    <p:sldId id="376" r:id="rId3"/>
    <p:sldId id="378" r:id="rId4"/>
    <p:sldId id="377" r:id="rId5"/>
    <p:sldId id="379" r:id="rId6"/>
    <p:sldId id="380" r:id="rId7"/>
    <p:sldId id="382" r:id="rId8"/>
    <p:sldId id="395" r:id="rId9"/>
    <p:sldId id="384" r:id="rId10"/>
    <p:sldId id="383" r:id="rId11"/>
    <p:sldId id="385" r:id="rId12"/>
    <p:sldId id="386" r:id="rId13"/>
    <p:sldId id="389" r:id="rId14"/>
    <p:sldId id="390" r:id="rId15"/>
    <p:sldId id="387" r:id="rId16"/>
    <p:sldId id="391" r:id="rId17"/>
    <p:sldId id="392" r:id="rId18"/>
    <p:sldId id="393" r:id="rId19"/>
    <p:sldId id="394" r:id="rId20"/>
  </p:sldIdLst>
  <p:sldSz cx="12188825" cy="6858000"/>
  <p:notesSz cx="6858000" cy="9144000"/>
  <p:embeddedFontLst>
    <p:embeddedFont>
      <p:font typeface="Segoe UI Light" pitchFamily="34" charset="0"/>
      <p:regular r:id="rId23"/>
    </p:embeddedFont>
    <p:embeddedFont>
      <p:font typeface="Segoe Light" pitchFamily="34" charset="0"/>
      <p:regular r:id="rId24"/>
      <p:italic r:id="rId25"/>
    </p:embeddedFont>
    <p:embeddedFont>
      <p:font typeface="Segoe UI" pitchFamily="34" charset="0"/>
      <p:regular r:id="rId26"/>
      <p:bold r:id="rId27"/>
      <p:italic r:id="rId28"/>
      <p:boldItalic r:id="rId29"/>
    </p:embeddedFont>
    <p:embeddedFont>
      <p:font typeface="Consolas" pitchFamily="49" charset="0"/>
      <p:regular r:id="rId30"/>
      <p:bold r:id="rId31"/>
      <p:italic r:id="rId32"/>
      <p:boldItalic r:id="rId33"/>
    </p:embeddedFont>
    <p:embeddedFont>
      <p:font typeface="Calibri" pitchFamily="34" charset="0"/>
      <p:regular r:id="rId34"/>
      <p:bold r:id="rId35"/>
      <p:italic r:id="rId36"/>
      <p:boldItalic r:id="rId37"/>
    </p:embeddedFont>
  </p:embeddedFontLst>
  <p:custDataLst>
    <p:tags r:id="rId3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861" autoAdjust="0"/>
  </p:normalViewPr>
  <p:slideViewPr>
    <p:cSldViewPr snapToGrid="0">
      <p:cViewPr>
        <p:scale>
          <a:sx n="68" d="100"/>
          <a:sy n="68" d="100"/>
        </p:scale>
        <p:origin x="-1452" y="-828"/>
      </p:cViewPr>
      <p:guideLst>
        <p:guide orient="horz" pos="144"/>
        <p:guide orient="horz" pos="1241"/>
        <p:guide orient="horz" pos="4218"/>
        <p:guide orient="horz" pos="922"/>
        <p:guide orient="horz" pos="3948"/>
        <p:guide orient="horz" pos="1068"/>
        <p:guide orient="horz" pos="4319"/>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12/9/2011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12/9/2011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270114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dirty="0" smtClean="0"/>
              <a:t>Click to edit Master text styles</a:t>
            </a:r>
          </a:p>
          <a:p>
            <a:pPr marL="403225" lvl="1" indent="-403225" algn="l" defTabSz="914363" rtl="0" eaLnBrk="1" latinLnBrk="0" hangingPunct="1">
              <a:lnSpc>
                <a:spcPct val="90000"/>
              </a:lnSpc>
              <a:spcBef>
                <a:spcPct val="20000"/>
              </a:spcBef>
              <a:buSzPct val="80000"/>
            </a:pPr>
            <a:r>
              <a:rPr lang="en-US" dirty="0" smtClean="0"/>
              <a:t>Second level</a:t>
            </a:r>
          </a:p>
          <a:p>
            <a:pPr marL="403225" lvl="2" indent="-403225" algn="l" defTabSz="914363" rtl="0" eaLnBrk="1" latinLnBrk="0" hangingPunct="1">
              <a:lnSpc>
                <a:spcPct val="90000"/>
              </a:lnSpc>
              <a:spcBef>
                <a:spcPct val="20000"/>
              </a:spcBef>
              <a:buSzPct val="80000"/>
            </a:pPr>
            <a:r>
              <a:rPr lang="en-US" dirty="0" smtClean="0"/>
              <a:t>Third level</a:t>
            </a:r>
          </a:p>
          <a:p>
            <a:pPr marL="403225" lvl="3" indent="-403225" algn="l" defTabSz="914363" rtl="0" eaLnBrk="1" latinLnBrk="0" hangingPunct="1">
              <a:lnSpc>
                <a:spcPct val="90000"/>
              </a:lnSpc>
              <a:spcBef>
                <a:spcPct val="20000"/>
              </a:spcBef>
              <a:buSzPct val="80000"/>
            </a:pPr>
            <a:r>
              <a:rPr lang="en-US" dirty="0" smtClean="0"/>
              <a:t>Fourth level</a:t>
            </a:r>
          </a:p>
          <a:p>
            <a:pPr marL="403225" lvl="4" indent="-403225" algn="l" defTabSz="914363"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0" cstate="print">
            <a:duotone>
              <a:prstClr val="black"/>
              <a:schemeClr val="tx2">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oleObject" Target="../embeddings/oleObject2.bin"/><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6" Type="http://schemas.openxmlformats.org/officeDocument/2006/relationships/image" Target="../media/image11.png"/><Relationship Id="rId1" Type="http://schemas.openxmlformats.org/officeDocument/2006/relationships/vmlDrawing" Target="../drawings/vmlDrawing2.v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370355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8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a:xfrm>
            <a:off x="519112" y="2003644"/>
            <a:ext cx="11155680" cy="1846659"/>
          </a:xfrm>
        </p:spPr>
        <p:txBody>
          <a:bodyPr/>
          <a:lstStyle/>
          <a:p>
            <a:r>
              <a:rPr lang="en-US" sz="6000" dirty="0" smtClean="0"/>
              <a:t>Moving Applications to the Cloud with VM Role and Web/Worker Role</a:t>
            </a:r>
            <a:endParaRPr lang="en-US" sz="6000" dirty="0"/>
          </a:p>
        </p:txBody>
      </p:sp>
      <p:sp>
        <p:nvSpPr>
          <p:cNvPr id="5" name="Text Placeholder 4"/>
          <p:cNvSpPr>
            <a:spLocks noGrp="1"/>
          </p:cNvSpPr>
          <p:nvPr>
            <p:ph type="body" sz="quarter" idx="11"/>
          </p:nvPr>
        </p:nvSpPr>
        <p:spPr>
          <a:xfrm>
            <a:off x="519113" y="4297680"/>
            <a:ext cx="5454333" cy="1261884"/>
          </a:xfrm>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48412781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VM Role – Overview </a:t>
            </a:r>
            <a:endParaRPr lang="en-US" dirty="0"/>
          </a:p>
        </p:txBody>
      </p:sp>
      <p:sp>
        <p:nvSpPr>
          <p:cNvPr id="7" name="Rectangle 6"/>
          <p:cNvSpPr/>
          <p:nvPr/>
        </p:nvSpPr>
        <p:spPr bwMode="auto">
          <a:xfrm>
            <a:off x="519112" y="1463675"/>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Segoe Light" pitchFamily="34" charset="0"/>
              </a:rPr>
              <a:t>Developers have full control over the OS image</a:t>
            </a:r>
          </a:p>
        </p:txBody>
      </p:sp>
      <p:sp>
        <p:nvSpPr>
          <p:cNvPr id="9" name="Rectangle 8"/>
          <p:cNvSpPr/>
          <p:nvPr/>
        </p:nvSpPr>
        <p:spPr bwMode="auto">
          <a:xfrm>
            <a:off x="5102832" y="1461521"/>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nSpc>
                <a:spcPts val="3200"/>
              </a:lnSpc>
              <a:spcBef>
                <a:spcPts val="2400"/>
              </a:spcBef>
            </a:pPr>
            <a:r>
              <a:rPr lang="en-US" sz="2400" dirty="0">
                <a:solidFill>
                  <a:schemeClr val="bg1">
                    <a:alpha val="99000"/>
                  </a:schemeClr>
                </a:solidFill>
                <a:latin typeface="Segoe Light" pitchFamily="34" charset="0"/>
              </a:rPr>
              <a:t>Ability to upload your own customized WS08R2 Enterprise images</a:t>
            </a:r>
          </a:p>
        </p:txBody>
      </p:sp>
      <p:sp>
        <p:nvSpPr>
          <p:cNvPr id="10" name="Rectangle 9"/>
          <p:cNvSpPr/>
          <p:nvPr/>
        </p:nvSpPr>
        <p:spPr bwMode="auto">
          <a:xfrm>
            <a:off x="519112" y="3993517"/>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sz="2400" dirty="0">
                <a:solidFill>
                  <a:schemeClr val="bg1">
                    <a:alpha val="99000"/>
                  </a:schemeClr>
                </a:solidFill>
                <a:latin typeface="Segoe Light" pitchFamily="34" charset="0"/>
              </a:rPr>
              <a:t>Operators can reboot, re-image and Remote Desktop</a:t>
            </a:r>
          </a:p>
        </p:txBody>
      </p:sp>
      <p:sp>
        <p:nvSpPr>
          <p:cNvPr id="11" name="Rectangle 10"/>
          <p:cNvSpPr/>
          <p:nvPr/>
        </p:nvSpPr>
        <p:spPr bwMode="auto">
          <a:xfrm>
            <a:off x="5102832" y="3991363"/>
            <a:ext cx="4206240" cy="21798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nSpc>
                <a:spcPts val="2500"/>
              </a:lnSpc>
            </a:pPr>
            <a:r>
              <a:rPr lang="en-US" sz="2400" dirty="0">
                <a:solidFill>
                  <a:schemeClr val="bg1">
                    <a:alpha val="99000"/>
                  </a:schemeClr>
                </a:solidFill>
                <a:latin typeface="Segoe Light" pitchFamily="34" charset="0"/>
              </a:rPr>
              <a:t>Continue to benefit from automated service management, including service model enhancements described on subsequent slides</a:t>
            </a:r>
          </a:p>
        </p:txBody>
      </p:sp>
    </p:spTree>
    <p:extLst>
      <p:ext uri="{BB962C8B-B14F-4D97-AF65-F5344CB8AC3E}">
        <p14:creationId xmlns:p14="http://schemas.microsoft.com/office/powerpoint/2010/main" val="23795278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Role Lifecycle</a:t>
            </a:r>
          </a:p>
        </p:txBody>
      </p:sp>
      <p:sp>
        <p:nvSpPr>
          <p:cNvPr id="5" name="Rectangle 4"/>
          <p:cNvSpPr/>
          <p:nvPr/>
        </p:nvSpPr>
        <p:spPr>
          <a:xfrm>
            <a:off x="3671664" y="1457357"/>
            <a:ext cx="7996461"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Convert product DVD to a VHD, or use existing VHD</a:t>
            </a:r>
            <a:endParaRPr lang="en-US" sz="1800" kern="1200" dirty="0">
              <a:ln>
                <a:solidFill>
                  <a:schemeClr val="bg1">
                    <a:alpha val="0"/>
                  </a:schemeClr>
                </a:solidFill>
              </a:ln>
              <a:solidFill>
                <a:srgbClr val="595959">
                  <a:alpha val="99000"/>
                </a:srgbClr>
              </a:solidFill>
            </a:endParaRPr>
          </a:p>
          <a:p>
            <a:pPr marL="0" lvl="1" algn="l" defTabSz="800100">
              <a:spcBef>
                <a:spcPts val="600"/>
              </a:spcBef>
            </a:pPr>
            <a:r>
              <a:rPr lang="en-US" sz="1800" kern="1200" dirty="0" smtClean="0">
                <a:ln>
                  <a:solidFill>
                    <a:schemeClr val="bg1">
                      <a:alpha val="0"/>
                    </a:schemeClr>
                  </a:solidFill>
                </a:ln>
                <a:solidFill>
                  <a:srgbClr val="595959">
                    <a:alpha val="99000"/>
                  </a:srgbClr>
                </a:solidFill>
              </a:rPr>
              <a:t>Prepare the VHD (Install Integration Components/SysPrep)</a:t>
            </a:r>
            <a:endParaRPr lang="en-US" sz="1800" kern="1200" dirty="0">
              <a:ln>
                <a:solidFill>
                  <a:schemeClr val="bg1">
                    <a:alpha val="0"/>
                  </a:schemeClr>
                </a:solidFill>
              </a:ln>
              <a:solidFill>
                <a:srgbClr val="595959">
                  <a:alpha val="99000"/>
                </a:srgbClr>
              </a:solidFill>
            </a:endParaRPr>
          </a:p>
        </p:txBody>
      </p:sp>
      <p:sp>
        <p:nvSpPr>
          <p:cNvPr id="6" name="Rectangle 5"/>
          <p:cNvSpPr/>
          <p:nvPr/>
        </p:nvSpPr>
        <p:spPr>
          <a:xfrm>
            <a:off x="3671664" y="2269389"/>
            <a:ext cx="7993052"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Create a service model with the above image</a:t>
            </a:r>
            <a:endParaRPr lang="en-US" sz="1800" kern="1200" dirty="0">
              <a:ln>
                <a:solidFill>
                  <a:schemeClr val="bg1">
                    <a:alpha val="0"/>
                  </a:schemeClr>
                </a:solidFill>
              </a:ln>
              <a:solidFill>
                <a:srgbClr val="595959">
                  <a:alpha val="99000"/>
                </a:srgbClr>
              </a:solidFill>
            </a:endParaRPr>
          </a:p>
        </p:txBody>
      </p:sp>
      <p:sp>
        <p:nvSpPr>
          <p:cNvPr id="7" name="Rectangle 6"/>
          <p:cNvSpPr/>
          <p:nvPr/>
        </p:nvSpPr>
        <p:spPr>
          <a:xfrm>
            <a:off x="3671664" y="3081421"/>
            <a:ext cx="7993052"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Store VHD in Windows Azure blob storage</a:t>
            </a:r>
            <a:endParaRPr lang="en-US" sz="1800" kern="1200" dirty="0">
              <a:ln>
                <a:solidFill>
                  <a:schemeClr val="bg1">
                    <a:alpha val="0"/>
                  </a:schemeClr>
                </a:solidFill>
              </a:ln>
              <a:solidFill>
                <a:srgbClr val="595959">
                  <a:alpha val="99000"/>
                </a:srgbClr>
              </a:solidFill>
            </a:endParaRPr>
          </a:p>
        </p:txBody>
      </p:sp>
      <p:sp>
        <p:nvSpPr>
          <p:cNvPr id="8" name="Rectangle 7"/>
          <p:cNvSpPr/>
          <p:nvPr/>
        </p:nvSpPr>
        <p:spPr>
          <a:xfrm>
            <a:off x="3671663" y="3893453"/>
            <a:ext cx="7993053"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Include in service model.  Specify instance count</a:t>
            </a:r>
            <a:endParaRPr lang="en-US" sz="1800" kern="1200" dirty="0">
              <a:ln>
                <a:solidFill>
                  <a:schemeClr val="bg1">
                    <a:alpha val="0"/>
                  </a:schemeClr>
                </a:solidFill>
              </a:ln>
              <a:solidFill>
                <a:srgbClr val="595959">
                  <a:alpha val="99000"/>
                </a:srgbClr>
              </a:solidFill>
            </a:endParaRPr>
          </a:p>
          <a:p>
            <a:pPr marL="0" lvl="1" algn="l" defTabSz="800100">
              <a:spcBef>
                <a:spcPts val="600"/>
              </a:spcBef>
            </a:pPr>
            <a:r>
              <a:rPr lang="en-US" sz="1800" kern="1200" dirty="0" smtClean="0">
                <a:ln>
                  <a:solidFill>
                    <a:schemeClr val="bg1">
                      <a:alpha val="0"/>
                    </a:schemeClr>
                  </a:solidFill>
                </a:ln>
                <a:solidFill>
                  <a:srgbClr val="595959">
                    <a:alpha val="99000"/>
                  </a:srgbClr>
                </a:solidFill>
              </a:rPr>
              <a:t>Package as cspkg, upload cskpg</a:t>
            </a:r>
            <a:endParaRPr lang="en-US" sz="1800" kern="1200" dirty="0">
              <a:ln>
                <a:solidFill>
                  <a:schemeClr val="bg1">
                    <a:alpha val="0"/>
                  </a:schemeClr>
                </a:solidFill>
              </a:ln>
              <a:solidFill>
                <a:srgbClr val="595959">
                  <a:alpha val="99000"/>
                </a:srgbClr>
              </a:solidFill>
            </a:endParaRPr>
          </a:p>
        </p:txBody>
      </p:sp>
      <p:sp>
        <p:nvSpPr>
          <p:cNvPr id="9" name="Rectangle 8"/>
          <p:cNvSpPr/>
          <p:nvPr/>
        </p:nvSpPr>
        <p:spPr>
          <a:xfrm>
            <a:off x="3671663" y="4705485"/>
            <a:ext cx="7993053"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Remote Desktop</a:t>
            </a:r>
            <a:endParaRPr lang="en-US" sz="1800" kern="1200" dirty="0">
              <a:ln>
                <a:solidFill>
                  <a:schemeClr val="bg1">
                    <a:alpha val="0"/>
                  </a:schemeClr>
                </a:solidFill>
              </a:ln>
              <a:solidFill>
                <a:srgbClr val="595959">
                  <a:alpha val="99000"/>
                </a:srgbClr>
              </a:solidFill>
            </a:endParaRPr>
          </a:p>
          <a:p>
            <a:pPr marL="0" lvl="1" algn="l" defTabSz="800100">
              <a:spcBef>
                <a:spcPts val="600"/>
              </a:spcBef>
            </a:pPr>
            <a:r>
              <a:rPr lang="en-US" sz="1800" kern="1200" dirty="0" smtClean="0">
                <a:ln>
                  <a:solidFill>
                    <a:schemeClr val="bg1">
                      <a:alpha val="0"/>
                    </a:schemeClr>
                  </a:solidFill>
                </a:ln>
                <a:solidFill>
                  <a:srgbClr val="595959">
                    <a:alpha val="99000"/>
                  </a:srgbClr>
                </a:solidFill>
              </a:rPr>
              <a:t>Reboot / Reimage</a:t>
            </a:r>
            <a:endParaRPr lang="en-US" sz="1800" kern="1200" dirty="0">
              <a:ln>
                <a:solidFill>
                  <a:schemeClr val="bg1">
                    <a:alpha val="0"/>
                  </a:schemeClr>
                </a:solidFill>
              </a:ln>
              <a:solidFill>
                <a:srgbClr val="595959">
                  <a:alpha val="99000"/>
                </a:srgbClr>
              </a:solidFill>
            </a:endParaRPr>
          </a:p>
        </p:txBody>
      </p:sp>
      <p:sp>
        <p:nvSpPr>
          <p:cNvPr id="10" name="Rectangle 9"/>
          <p:cNvSpPr/>
          <p:nvPr/>
        </p:nvSpPr>
        <p:spPr>
          <a:xfrm>
            <a:off x="3671662" y="5517515"/>
            <a:ext cx="7993053" cy="731520"/>
          </a:xfrm>
          <a:prstGeom prst="rect">
            <a:avLst/>
          </a:prstGeom>
          <a:solidFill>
            <a:schemeClr val="bg1">
              <a:lumMod val="95000"/>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algn="l" defTabSz="800100">
              <a:spcBef>
                <a:spcPts val="600"/>
              </a:spcBef>
            </a:pPr>
            <a:r>
              <a:rPr lang="en-US" sz="1800" kern="1200" dirty="0" smtClean="0">
                <a:ln>
                  <a:solidFill>
                    <a:schemeClr val="bg1">
                      <a:alpha val="0"/>
                    </a:schemeClr>
                  </a:solidFill>
                </a:ln>
                <a:solidFill>
                  <a:srgbClr val="595959">
                    <a:alpha val="99000"/>
                  </a:srgbClr>
                </a:solidFill>
              </a:rPr>
              <a:t>Repeat above steps, with a new OS image</a:t>
            </a:r>
            <a:endParaRPr lang="en-US" sz="1800" kern="1200" dirty="0">
              <a:ln>
                <a:solidFill>
                  <a:schemeClr val="bg1">
                    <a:alpha val="0"/>
                  </a:schemeClr>
                </a:solidFill>
              </a:ln>
              <a:solidFill>
                <a:srgbClr val="595959">
                  <a:alpha val="99000"/>
                </a:srgbClr>
              </a:solidFill>
            </a:endParaRPr>
          </a:p>
        </p:txBody>
      </p:sp>
      <p:sp>
        <p:nvSpPr>
          <p:cNvPr id="11" name="Rectangle 10"/>
          <p:cNvSpPr/>
          <p:nvPr/>
        </p:nvSpPr>
        <p:spPr>
          <a:xfrm>
            <a:off x="517524" y="145735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algn="ctr" defTabSz="1244600">
              <a:lnSpc>
                <a:spcPct val="90000"/>
              </a:lnSpc>
              <a:spcBef>
                <a:spcPct val="0"/>
              </a:spcBef>
              <a:spcAft>
                <a:spcPct val="35000"/>
              </a:spcAft>
            </a:pPr>
            <a:r>
              <a:rPr lang="en-US" sz="2000" b="1" kern="1200" dirty="0" smtClean="0">
                <a:ln>
                  <a:solidFill>
                    <a:schemeClr val="bg1">
                      <a:alpha val="0"/>
                    </a:schemeClr>
                  </a:solidFill>
                </a:ln>
                <a:solidFill>
                  <a:schemeClr val="lt1">
                    <a:alpha val="99000"/>
                  </a:schemeClr>
                </a:solidFill>
              </a:rPr>
              <a:t>Build VM Image</a:t>
            </a:r>
            <a:endParaRPr lang="en-US" sz="2000" b="1" kern="1200" dirty="0">
              <a:ln>
                <a:solidFill>
                  <a:schemeClr val="bg1">
                    <a:alpha val="0"/>
                  </a:schemeClr>
                </a:solidFill>
              </a:ln>
              <a:solidFill>
                <a:schemeClr val="lt1">
                  <a:alpha val="99000"/>
                </a:schemeClr>
              </a:solidFill>
            </a:endParaRPr>
          </a:p>
        </p:txBody>
      </p:sp>
      <p:sp>
        <p:nvSpPr>
          <p:cNvPr id="12" name="Rectangle 11"/>
          <p:cNvSpPr/>
          <p:nvPr/>
        </p:nvSpPr>
        <p:spPr>
          <a:xfrm>
            <a:off x="517524" y="22693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Create Service</a:t>
            </a:r>
          </a:p>
        </p:txBody>
      </p:sp>
      <p:sp>
        <p:nvSpPr>
          <p:cNvPr id="13" name="Rectangle 12"/>
          <p:cNvSpPr/>
          <p:nvPr/>
        </p:nvSpPr>
        <p:spPr>
          <a:xfrm>
            <a:off x="517524" y="30814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Upload Image</a:t>
            </a:r>
          </a:p>
        </p:txBody>
      </p:sp>
      <p:sp>
        <p:nvSpPr>
          <p:cNvPr id="14" name="Rectangle 13"/>
          <p:cNvSpPr/>
          <p:nvPr/>
        </p:nvSpPr>
        <p:spPr>
          <a:xfrm>
            <a:off x="517523" y="3893453"/>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Deploy Service</a:t>
            </a: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Maintain Service</a:t>
            </a: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algn="ctr" defTabSz="1244600">
              <a:lnSpc>
                <a:spcPct val="90000"/>
              </a:lnSpc>
              <a:spcBef>
                <a:spcPct val="0"/>
              </a:spcBef>
              <a:spcAft>
                <a:spcPct val="35000"/>
              </a:spcAft>
            </a:pPr>
            <a:r>
              <a:rPr lang="en-US" sz="2000" b="1" dirty="0">
                <a:ln>
                  <a:solidFill>
                    <a:schemeClr val="bg1">
                      <a:alpha val="0"/>
                    </a:schemeClr>
                  </a:solidFill>
                </a:ln>
                <a:solidFill>
                  <a:schemeClr val="lt1">
                    <a:alpha val="99000"/>
                  </a:schemeClr>
                </a:solidFill>
              </a:rPr>
              <a:t>Upgrade Service</a:t>
            </a:r>
          </a:p>
        </p:txBody>
      </p:sp>
    </p:spTree>
    <p:extLst>
      <p:ext uri="{BB962C8B-B14F-4D97-AF65-F5344CB8AC3E}">
        <p14:creationId xmlns:p14="http://schemas.microsoft.com/office/powerpoint/2010/main" val="141474267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129014" y="1467454"/>
            <a:ext cx="4619550" cy="4779409"/>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Rectangle 65"/>
          <p:cNvSpPr/>
          <p:nvPr/>
        </p:nvSpPr>
        <p:spPr>
          <a:xfrm>
            <a:off x="549256" y="1463674"/>
            <a:ext cx="6408958" cy="4790649"/>
          </a:xfrm>
          <a:prstGeom prst="rect">
            <a:avLst/>
          </a:prstGeom>
          <a:solidFill>
            <a:schemeClr val="bg1">
              <a:lumMod val="8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 name="Freeform 18"/>
          <p:cNvSpPr>
            <a:spLocks/>
          </p:cNvSpPr>
          <p:nvPr/>
        </p:nvSpPr>
        <p:spPr bwMode="black">
          <a:xfrm>
            <a:off x="7833301" y="2497280"/>
            <a:ext cx="4357735" cy="2584181"/>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dirty="0"/>
          </a:p>
        </p:txBody>
      </p:sp>
      <p:graphicFrame>
        <p:nvGraphicFramePr>
          <p:cNvPr id="67" name="Object 66" hidden="1"/>
          <p:cNvGraphicFramePr>
            <a:graphicFrameLocks noChangeAspect="1"/>
          </p:cNvGraphicFramePr>
          <p:nvPr>
            <p:custDataLst>
              <p:tags r:id="rId2"/>
            </p:custDataLst>
            <p:extLst>
              <p:ext uri="{D42A27DB-BD31-4B8C-83A1-F6EECF244321}">
                <p14:modId xmlns:p14="http://schemas.microsoft.com/office/powerpoint/2010/main" val="32651034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5"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grpSp>
        <p:nvGrpSpPr>
          <p:cNvPr id="31" name="Group 30"/>
          <p:cNvGrpSpPr/>
          <p:nvPr/>
        </p:nvGrpSpPr>
        <p:grpSpPr>
          <a:xfrm>
            <a:off x="1728981" y="1642446"/>
            <a:ext cx="1459467" cy="1459467"/>
            <a:chOff x="2488368" y="1695452"/>
            <a:chExt cx="980990" cy="980990"/>
          </a:xfrm>
        </p:grpSpPr>
        <p:sp>
          <p:nvSpPr>
            <p:cNvPr id="6" name="Oval 5"/>
            <p:cNvSpPr/>
            <p:nvPr/>
          </p:nvSpPr>
          <p:spPr bwMode="auto">
            <a:xfrm>
              <a:off x="2488368" y="1695452"/>
              <a:ext cx="980990" cy="980990"/>
            </a:xfrm>
            <a:prstGeom prst="ellipse">
              <a:avLst/>
            </a:prstGeom>
            <a:solidFill>
              <a:schemeClr val="bg1">
                <a:lumMod val="75000"/>
                <a:alpha val="4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9" name="Oval 18"/>
            <p:cNvSpPr/>
            <p:nvPr/>
          </p:nvSpPr>
          <p:spPr bwMode="auto">
            <a:xfrm>
              <a:off x="2856395" y="2063479"/>
              <a:ext cx="244936" cy="244936"/>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sp>
        <p:nvSpPr>
          <p:cNvPr id="4" name="Title 3"/>
          <p:cNvSpPr>
            <a:spLocks noGrp="1"/>
          </p:cNvSpPr>
          <p:nvPr>
            <p:ph type="title"/>
            <p:custDataLst>
              <p:tags r:id="rId3"/>
            </p:custDataLst>
          </p:nvPr>
        </p:nvSpPr>
        <p:spPr/>
        <p:txBody>
          <a:bodyPr/>
          <a:lstStyle/>
          <a:p>
            <a:r>
              <a:rPr lang="en-US" dirty="0"/>
              <a:t>VM Role Lifecycle</a:t>
            </a:r>
          </a:p>
        </p:txBody>
      </p:sp>
      <p:pic>
        <p:nvPicPr>
          <p:cNvPr id="72" name="Picture 7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40944" y="1642446"/>
            <a:ext cx="1343964" cy="1450413"/>
          </a:xfrm>
          <a:prstGeom prst="rect">
            <a:avLst/>
          </a:prstGeom>
        </p:spPr>
      </p:pic>
      <p:sp>
        <p:nvSpPr>
          <p:cNvPr id="5" name="Content Placeholder 9"/>
          <p:cNvSpPr txBox="1">
            <a:spLocks/>
          </p:cNvSpPr>
          <p:nvPr>
            <p:custDataLst>
              <p:tags r:id="rId4"/>
            </p:custDataLst>
          </p:nvPr>
        </p:nvSpPr>
        <p:spPr>
          <a:xfrm>
            <a:off x="1368072" y="3086371"/>
            <a:ext cx="2854801" cy="2846933"/>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accent2">
                    <a:alpha val="99000"/>
                  </a:schemeClr>
                </a:solidFill>
              </a:rPr>
              <a:t>&amp; Additional Software</a:t>
            </a:r>
          </a:p>
          <a:p>
            <a:pPr marL="0" indent="0">
              <a:buFont typeface="Arial" pitchFamily="34" charset="0"/>
              <a:buNone/>
            </a:pPr>
            <a:r>
              <a:rPr lang="en-US" sz="1600" dirty="0" smtClean="0">
                <a:solidFill>
                  <a:schemeClr val="accent2">
                    <a:alpha val="99000"/>
                  </a:schemeClr>
                </a:solidFill>
              </a:rPr>
              <a:t>&amp; Windows Azure Integration Components</a:t>
            </a:r>
            <a:r>
              <a:rPr lang="en-US" sz="1800" dirty="0" smtClean="0">
                <a:solidFill>
                  <a:schemeClr val="accent2">
                    <a:alpha val="99000"/>
                  </a:schemeClr>
                </a:solidFill>
              </a:rPr>
              <a:t>:</a:t>
            </a:r>
          </a:p>
          <a:p>
            <a:pPr marL="0" lvl="1" indent="0">
              <a:buFont typeface="Arial" pitchFamily="34" charset="0"/>
              <a:buNone/>
            </a:pPr>
            <a:r>
              <a:rPr lang="en-US" sz="1200" dirty="0" smtClean="0"/>
              <a:t>Agent</a:t>
            </a:r>
          </a:p>
          <a:p>
            <a:pPr marL="0" lvl="1" indent="0">
              <a:buFont typeface="Arial" pitchFamily="34" charset="0"/>
              <a:buNone/>
            </a:pPr>
            <a:r>
              <a:rPr lang="en-US" sz="1200" dirty="0" smtClean="0"/>
              <a:t>Runtime Interface (topo, config, </a:t>
            </a:r>
            <a:br>
              <a:rPr lang="en-US" sz="1200" dirty="0" smtClean="0"/>
            </a:br>
            <a:r>
              <a:rPr lang="en-US" sz="1200" dirty="0" smtClean="0"/>
              <a:t>shutdown notification, …)</a:t>
            </a:r>
          </a:p>
          <a:p>
            <a:pPr marL="0" lvl="1" indent="0">
              <a:buFont typeface="Arial" pitchFamily="34" charset="0"/>
              <a:buNone/>
            </a:pPr>
            <a:r>
              <a:rPr lang="en-US" sz="1200" dirty="0" smtClean="0"/>
              <a:t>Remote Desktop configurator</a:t>
            </a:r>
          </a:p>
          <a:p>
            <a:pPr marL="0" lvl="1" indent="0">
              <a:buFont typeface="Arial" pitchFamily="34" charset="0"/>
              <a:buNone/>
            </a:pPr>
            <a:r>
              <a:rPr lang="en-US" sz="1200" dirty="0" smtClean="0"/>
              <a:t>Diagnostics</a:t>
            </a:r>
          </a:p>
          <a:p>
            <a:pPr marL="0" lvl="1" indent="0">
              <a:buFont typeface="Arial" pitchFamily="34" charset="0"/>
              <a:buNone/>
            </a:pPr>
            <a:r>
              <a:rPr lang="en-US" sz="1200" dirty="0" smtClean="0"/>
              <a:t>Windows Azure Drives driver</a:t>
            </a:r>
          </a:p>
          <a:p>
            <a:pPr marL="0" lvl="1" indent="0">
              <a:buFont typeface="Arial" pitchFamily="34" charset="0"/>
              <a:buNone/>
            </a:pPr>
            <a:r>
              <a:rPr lang="en-US" sz="1200" dirty="0" smtClean="0"/>
              <a:t>Windows Azure Connect</a:t>
            </a:r>
          </a:p>
          <a:p>
            <a:pPr marL="0" lvl="1" indent="0">
              <a:spcBef>
                <a:spcPts val="1200"/>
              </a:spcBef>
              <a:buFont typeface="Arial" pitchFamily="34" charset="0"/>
              <a:buNone/>
            </a:pPr>
            <a:r>
              <a:rPr lang="en-US" sz="1600" dirty="0" smtClean="0">
                <a:solidFill>
                  <a:schemeClr val="accent2">
                    <a:alpha val="99000"/>
                  </a:schemeClr>
                </a:solidFill>
              </a:rPr>
              <a:t>&amp; Generalize (Recommended)</a:t>
            </a:r>
          </a:p>
        </p:txBody>
      </p:sp>
      <p:grpSp>
        <p:nvGrpSpPr>
          <p:cNvPr id="7" name="Group 6"/>
          <p:cNvGrpSpPr/>
          <p:nvPr>
            <p:custDataLst>
              <p:tags r:id="rId5"/>
            </p:custDataLst>
          </p:nvPr>
        </p:nvGrpSpPr>
        <p:grpSpPr>
          <a:xfrm>
            <a:off x="4222873" y="3418278"/>
            <a:ext cx="2424048" cy="2164532"/>
            <a:chOff x="4572855" y="3556997"/>
            <a:chExt cx="3145403" cy="2808659"/>
          </a:xfrm>
        </p:grpSpPr>
        <p:sp>
          <p:nvSpPr>
            <p:cNvPr id="8" name="Freeform 7"/>
            <p:cNvSpPr/>
            <p:nvPr/>
          </p:nvSpPr>
          <p:spPr>
            <a:xfrm>
              <a:off x="5492030" y="3556997"/>
              <a:ext cx="1311974" cy="1311974"/>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166830" rIns="0" bIns="166830" numCol="1" spcCol="1270" anchor="ctr" anchorCtr="0">
              <a:noAutofit/>
            </a:bodyPr>
            <a:lstStyle/>
            <a:p>
              <a:pPr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Boot VHD</a:t>
              </a:r>
            </a:p>
          </p:txBody>
        </p:sp>
        <p:sp>
          <p:nvSpPr>
            <p:cNvPr id="9" name="Freeform 8"/>
            <p:cNvSpPr/>
            <p:nvPr/>
          </p:nvSpPr>
          <p:spPr>
            <a:xfrm rot="18000000">
              <a:off x="5509099" y="4749516"/>
              <a:ext cx="274782" cy="349353"/>
            </a:xfrm>
            <a:custGeom>
              <a:avLst/>
              <a:gdLst>
                <a:gd name="connsiteX0" fmla="*/ 0 w 274781"/>
                <a:gd name="connsiteY0" fmla="*/ 69870 h 349352"/>
                <a:gd name="connsiteX1" fmla="*/ 137391 w 274781"/>
                <a:gd name="connsiteY1" fmla="*/ 69870 h 349352"/>
                <a:gd name="connsiteX2" fmla="*/ 137391 w 274781"/>
                <a:gd name="connsiteY2" fmla="*/ 0 h 349352"/>
                <a:gd name="connsiteX3" fmla="*/ 274781 w 274781"/>
                <a:gd name="connsiteY3" fmla="*/ 174676 h 349352"/>
                <a:gd name="connsiteX4" fmla="*/ 137391 w 274781"/>
                <a:gd name="connsiteY4" fmla="*/ 349352 h 349352"/>
                <a:gd name="connsiteX5" fmla="*/ 137391 w 274781"/>
                <a:gd name="connsiteY5" fmla="*/ 279482 h 349352"/>
                <a:gd name="connsiteX6" fmla="*/ 0 w 274781"/>
                <a:gd name="connsiteY6" fmla="*/ 279482 h 349352"/>
                <a:gd name="connsiteX7" fmla="*/ 0 w 274781"/>
                <a:gd name="connsiteY7" fmla="*/ 69870 h 3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781" h="349352">
                  <a:moveTo>
                    <a:pt x="274781" y="279482"/>
                  </a:moveTo>
                  <a:lnTo>
                    <a:pt x="137390" y="279482"/>
                  </a:lnTo>
                  <a:lnTo>
                    <a:pt x="137390" y="349352"/>
                  </a:lnTo>
                  <a:lnTo>
                    <a:pt x="0" y="174676"/>
                  </a:lnTo>
                  <a:lnTo>
                    <a:pt x="137390" y="0"/>
                  </a:lnTo>
                  <a:lnTo>
                    <a:pt x="137390" y="69870"/>
                  </a:lnTo>
                  <a:lnTo>
                    <a:pt x="274781" y="69870"/>
                  </a:lnTo>
                  <a:lnTo>
                    <a:pt x="274781" y="279482"/>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2433" tIns="69870" rIns="1" bIns="69870" numCol="1" spcCol="1270" anchor="ctr" anchorCtr="0">
              <a:noAutofit/>
            </a:bodyPr>
            <a:lstStyle/>
            <a:p>
              <a:pPr lvl="0" algn="ctr" defTabSz="444500">
                <a:lnSpc>
                  <a:spcPct val="90000"/>
                </a:lnSpc>
                <a:spcBef>
                  <a:spcPct val="0"/>
                </a:spcBef>
                <a:spcAft>
                  <a:spcPct val="35000"/>
                </a:spcAft>
              </a:pPr>
              <a:endParaRPr lang="en-US" sz="1000" kern="1200" dirty="0"/>
            </a:p>
          </p:txBody>
        </p:sp>
        <p:sp>
          <p:nvSpPr>
            <p:cNvPr id="10" name="Freeform 9"/>
            <p:cNvSpPr/>
            <p:nvPr/>
          </p:nvSpPr>
          <p:spPr>
            <a:xfrm>
              <a:off x="4572855" y="5053682"/>
              <a:ext cx="1311974" cy="1311974"/>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2327273"/>
                <a:satOff val="0"/>
                <a:lumOff val="5589"/>
                <a:alphaOff val="0"/>
              </a:schemeClr>
            </a:fillRef>
            <a:effectRef idx="0">
              <a:schemeClr val="accent4">
                <a:hueOff val="-2327273"/>
                <a:satOff val="0"/>
                <a:lumOff val="5589"/>
                <a:alphaOff val="0"/>
              </a:schemeClr>
            </a:effectRef>
            <a:fontRef idx="minor">
              <a:schemeClr val="lt1"/>
            </a:fontRef>
          </p:style>
          <p:txBody>
            <a:bodyPr spcFirstLastPara="0" vert="horz" wrap="square" lIns="0" tIns="274320" rIns="0" bIns="166830" numCol="1" spcCol="1270" anchor="ctr" anchorCtr="0">
              <a:noAutofit/>
            </a:bodyPr>
            <a:lstStyle/>
            <a:p>
              <a:pPr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Customize VHD</a:t>
              </a:r>
            </a:p>
          </p:txBody>
        </p:sp>
        <p:sp>
          <p:nvSpPr>
            <p:cNvPr id="11" name="Freeform 10"/>
            <p:cNvSpPr/>
            <p:nvPr/>
          </p:nvSpPr>
          <p:spPr>
            <a:xfrm>
              <a:off x="5956724" y="5520053"/>
              <a:ext cx="274782" cy="349352"/>
            </a:xfrm>
            <a:custGeom>
              <a:avLst/>
              <a:gdLst>
                <a:gd name="connsiteX0" fmla="*/ 0 w 274781"/>
                <a:gd name="connsiteY0" fmla="*/ 69870 h 349352"/>
                <a:gd name="connsiteX1" fmla="*/ 137391 w 274781"/>
                <a:gd name="connsiteY1" fmla="*/ 69870 h 349352"/>
                <a:gd name="connsiteX2" fmla="*/ 137391 w 274781"/>
                <a:gd name="connsiteY2" fmla="*/ 0 h 349352"/>
                <a:gd name="connsiteX3" fmla="*/ 274781 w 274781"/>
                <a:gd name="connsiteY3" fmla="*/ 174676 h 349352"/>
                <a:gd name="connsiteX4" fmla="*/ 137391 w 274781"/>
                <a:gd name="connsiteY4" fmla="*/ 349352 h 349352"/>
                <a:gd name="connsiteX5" fmla="*/ 137391 w 274781"/>
                <a:gd name="connsiteY5" fmla="*/ 279482 h 349352"/>
                <a:gd name="connsiteX6" fmla="*/ 0 w 274781"/>
                <a:gd name="connsiteY6" fmla="*/ 279482 h 349352"/>
                <a:gd name="connsiteX7" fmla="*/ 0 w 274781"/>
                <a:gd name="connsiteY7" fmla="*/ 69870 h 3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781" h="349352">
                  <a:moveTo>
                    <a:pt x="0" y="69870"/>
                  </a:moveTo>
                  <a:lnTo>
                    <a:pt x="137391" y="69870"/>
                  </a:lnTo>
                  <a:lnTo>
                    <a:pt x="137391" y="0"/>
                  </a:lnTo>
                  <a:lnTo>
                    <a:pt x="274781" y="174676"/>
                  </a:lnTo>
                  <a:lnTo>
                    <a:pt x="137391" y="349352"/>
                  </a:lnTo>
                  <a:lnTo>
                    <a:pt x="137391" y="279482"/>
                  </a:lnTo>
                  <a:lnTo>
                    <a:pt x="0" y="279482"/>
                  </a:lnTo>
                  <a:lnTo>
                    <a:pt x="0" y="69870"/>
                  </a:lnTo>
                  <a:close/>
                </a:path>
              </a:pathLst>
            </a:custGeom>
            <a:solidFill>
              <a:schemeClr val="accent1"/>
            </a:solidFill>
          </p:spPr>
          <p:style>
            <a:lnRef idx="0">
              <a:schemeClr val="lt1">
                <a:hueOff val="0"/>
                <a:satOff val="0"/>
                <a:lumOff val="0"/>
                <a:alphaOff val="0"/>
              </a:schemeClr>
            </a:lnRef>
            <a:fillRef idx="1">
              <a:schemeClr val="accent4">
                <a:hueOff val="-2327273"/>
                <a:satOff val="0"/>
                <a:lumOff val="5589"/>
                <a:alphaOff val="0"/>
              </a:schemeClr>
            </a:fillRef>
            <a:effectRef idx="0">
              <a:schemeClr val="accent4">
                <a:hueOff val="-2327273"/>
                <a:satOff val="0"/>
                <a:lumOff val="5589"/>
                <a:alphaOff val="0"/>
              </a:schemeClr>
            </a:effectRef>
            <a:fontRef idx="minor">
              <a:schemeClr val="lt1"/>
            </a:fontRef>
          </p:style>
          <p:txBody>
            <a:bodyPr spcFirstLastPara="0" vert="horz" wrap="square" lIns="0" tIns="69870" rIns="82434" bIns="69870" numCol="1" spcCol="1270" anchor="ctr" anchorCtr="0">
              <a:noAutofit/>
            </a:bodyPr>
            <a:lstStyle/>
            <a:p>
              <a:pPr lvl="0" algn="ctr" defTabSz="444500">
                <a:lnSpc>
                  <a:spcPct val="90000"/>
                </a:lnSpc>
                <a:spcBef>
                  <a:spcPct val="0"/>
                </a:spcBef>
                <a:spcAft>
                  <a:spcPct val="35000"/>
                </a:spcAft>
              </a:pPr>
              <a:endParaRPr lang="en-US" sz="1000" kern="1200" dirty="0"/>
            </a:p>
          </p:txBody>
        </p:sp>
        <p:sp>
          <p:nvSpPr>
            <p:cNvPr id="12" name="Freeform 11"/>
            <p:cNvSpPr/>
            <p:nvPr/>
          </p:nvSpPr>
          <p:spPr>
            <a:xfrm>
              <a:off x="6406282" y="5053682"/>
              <a:ext cx="1311976" cy="1311974"/>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2"/>
            </a:solidFill>
            <a:ln>
              <a:noFill/>
            </a:ln>
          </p:spPr>
          <p:style>
            <a:lnRef idx="2">
              <a:schemeClr val="lt1">
                <a:hueOff val="0"/>
                <a:satOff val="0"/>
                <a:lumOff val="0"/>
                <a:alphaOff val="0"/>
              </a:schemeClr>
            </a:lnRef>
            <a:fillRef idx="1">
              <a:schemeClr val="accent4">
                <a:hueOff val="-4654545"/>
                <a:satOff val="0"/>
                <a:lumOff val="11177"/>
                <a:alphaOff val="0"/>
              </a:schemeClr>
            </a:fillRef>
            <a:effectRef idx="0">
              <a:schemeClr val="accent4">
                <a:hueOff val="-4654545"/>
                <a:satOff val="0"/>
                <a:lumOff val="11177"/>
                <a:alphaOff val="0"/>
              </a:schemeClr>
            </a:effectRef>
            <a:fontRef idx="minor">
              <a:schemeClr val="lt1"/>
            </a:fontRef>
          </p:style>
          <p:txBody>
            <a:bodyPr spcFirstLastPara="0" vert="horz" wrap="square" lIns="0" tIns="166830" rIns="0" bIns="166830" numCol="1" spcCol="1270" anchor="ctr" anchorCtr="0">
              <a:noAutofit/>
            </a:bodyPr>
            <a:lstStyle/>
            <a:p>
              <a:pPr lvl="0"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Save Diff.VHD</a:t>
              </a:r>
            </a:p>
          </p:txBody>
        </p:sp>
        <p:sp>
          <p:nvSpPr>
            <p:cNvPr id="13" name="Freeform 12"/>
            <p:cNvSpPr/>
            <p:nvPr/>
          </p:nvSpPr>
          <p:spPr>
            <a:xfrm rot="3600000">
              <a:off x="6446644" y="4767628"/>
              <a:ext cx="274782" cy="349353"/>
            </a:xfrm>
            <a:custGeom>
              <a:avLst/>
              <a:gdLst>
                <a:gd name="connsiteX0" fmla="*/ 0 w 274781"/>
                <a:gd name="connsiteY0" fmla="*/ 69870 h 349352"/>
                <a:gd name="connsiteX1" fmla="*/ 137391 w 274781"/>
                <a:gd name="connsiteY1" fmla="*/ 69870 h 349352"/>
                <a:gd name="connsiteX2" fmla="*/ 137391 w 274781"/>
                <a:gd name="connsiteY2" fmla="*/ 0 h 349352"/>
                <a:gd name="connsiteX3" fmla="*/ 274781 w 274781"/>
                <a:gd name="connsiteY3" fmla="*/ 174676 h 349352"/>
                <a:gd name="connsiteX4" fmla="*/ 137391 w 274781"/>
                <a:gd name="connsiteY4" fmla="*/ 349352 h 349352"/>
                <a:gd name="connsiteX5" fmla="*/ 137391 w 274781"/>
                <a:gd name="connsiteY5" fmla="*/ 279482 h 349352"/>
                <a:gd name="connsiteX6" fmla="*/ 0 w 274781"/>
                <a:gd name="connsiteY6" fmla="*/ 279482 h 349352"/>
                <a:gd name="connsiteX7" fmla="*/ 0 w 274781"/>
                <a:gd name="connsiteY7" fmla="*/ 69870 h 34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781" h="349352">
                  <a:moveTo>
                    <a:pt x="274781" y="279482"/>
                  </a:moveTo>
                  <a:lnTo>
                    <a:pt x="137390" y="279482"/>
                  </a:lnTo>
                  <a:lnTo>
                    <a:pt x="137390" y="349352"/>
                  </a:lnTo>
                  <a:lnTo>
                    <a:pt x="0" y="174676"/>
                  </a:lnTo>
                  <a:lnTo>
                    <a:pt x="137390" y="0"/>
                  </a:lnTo>
                  <a:lnTo>
                    <a:pt x="137390" y="69870"/>
                  </a:lnTo>
                  <a:lnTo>
                    <a:pt x="274781" y="69870"/>
                  </a:lnTo>
                  <a:lnTo>
                    <a:pt x="274781" y="279482"/>
                  </a:lnTo>
                  <a:close/>
                </a:path>
              </a:pathLst>
            </a:custGeom>
            <a:solidFill>
              <a:schemeClr val="accent2"/>
            </a:solidFill>
          </p:spPr>
          <p:style>
            <a:lnRef idx="0">
              <a:schemeClr val="lt1">
                <a:hueOff val="0"/>
                <a:satOff val="0"/>
                <a:lumOff val="0"/>
                <a:alphaOff val="0"/>
              </a:schemeClr>
            </a:lnRef>
            <a:fillRef idx="1">
              <a:schemeClr val="accent4">
                <a:hueOff val="-4654545"/>
                <a:satOff val="0"/>
                <a:lumOff val="11177"/>
                <a:alphaOff val="0"/>
              </a:schemeClr>
            </a:fillRef>
            <a:effectRef idx="0">
              <a:schemeClr val="accent4">
                <a:hueOff val="-4654545"/>
                <a:satOff val="0"/>
                <a:lumOff val="11177"/>
                <a:alphaOff val="0"/>
              </a:schemeClr>
            </a:effectRef>
            <a:fontRef idx="minor">
              <a:schemeClr val="lt1"/>
            </a:fontRef>
          </p:style>
          <p:txBody>
            <a:bodyPr spcFirstLastPara="0" vert="horz" wrap="square" lIns="82435" tIns="69870" rIns="-1" bIns="69870" numCol="1" spcCol="1270" anchor="ctr" anchorCtr="0">
              <a:noAutofit/>
            </a:bodyPr>
            <a:lstStyle/>
            <a:p>
              <a:pPr lvl="0" algn="ctr" defTabSz="444500">
                <a:lnSpc>
                  <a:spcPct val="90000"/>
                </a:lnSpc>
                <a:spcBef>
                  <a:spcPct val="0"/>
                </a:spcBef>
                <a:spcAft>
                  <a:spcPct val="35000"/>
                </a:spcAft>
              </a:pPr>
              <a:endParaRPr lang="en-US" sz="1000" kern="1200" dirty="0"/>
            </a:p>
          </p:txBody>
        </p:sp>
      </p:grpSp>
      <p:sp>
        <p:nvSpPr>
          <p:cNvPr id="15" name="Rectangle 14"/>
          <p:cNvSpPr/>
          <p:nvPr>
            <p:custDataLst>
              <p:tags r:id="rId6"/>
            </p:custDataLst>
          </p:nvPr>
        </p:nvSpPr>
        <p:spPr>
          <a:xfrm>
            <a:off x="4750090" y="2310666"/>
            <a:ext cx="1322291" cy="338554"/>
          </a:xfrm>
          <a:prstGeom prst="rect">
            <a:avLst/>
          </a:prstGeom>
        </p:spPr>
        <p:txBody>
          <a:bodyPr wrap="square">
            <a:spAutoFit/>
          </a:bodyPr>
          <a:lstStyle/>
          <a:p>
            <a:pPr algn="ctr" defTabSz="913788" fontAlgn="base">
              <a:spcBef>
                <a:spcPct val="0"/>
              </a:spcBef>
              <a:spcAft>
                <a:spcPct val="0"/>
              </a:spcAft>
            </a:pPr>
            <a:r>
              <a:rPr lang="en-US" sz="1600" b="1" dirty="0">
                <a:ln>
                  <a:solidFill>
                    <a:schemeClr val="bg1">
                      <a:alpha val="0"/>
                    </a:schemeClr>
                  </a:solidFill>
                </a:ln>
                <a:solidFill>
                  <a:schemeClr val="tx2">
                    <a:alpha val="99000"/>
                  </a:schemeClr>
                </a:solidFill>
              </a:rPr>
              <a:t>Base.VHD</a:t>
            </a:r>
          </a:p>
        </p:txBody>
      </p:sp>
      <p:pic>
        <p:nvPicPr>
          <p:cNvPr id="16" name="Picture 3"/>
          <p:cNvPicPr>
            <a:picLocks noChangeAspect="1" noChangeArrowheads="1"/>
          </p:cNvPicPr>
          <p:nvPr>
            <p:custDataLst>
              <p:tags r:id="rId7"/>
            </p:custDataLst>
          </p:nvPr>
        </p:nvPicPr>
        <p:blipFill rotWithShape="1">
          <a:blip r:embed="rId16" cstate="print">
            <a:extLst>
              <a:ext uri="{28A0092B-C50C-407E-A947-70E740481C1C}">
                <a14:useLocalDpi xmlns:a14="http://schemas.microsoft.com/office/drawing/2010/main" val="0"/>
              </a:ext>
            </a:extLst>
          </a:blip>
          <a:srcRect l="-10533" r="1352" b="7782"/>
          <a:stretch/>
        </p:blipFill>
        <p:spPr bwMode="auto">
          <a:xfrm>
            <a:off x="708810" y="2541103"/>
            <a:ext cx="2755754" cy="5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custDataLst>
              <p:tags r:id="rId8"/>
            </p:custDataLst>
          </p:nvPr>
        </p:nvSpPr>
        <p:spPr>
          <a:xfrm>
            <a:off x="7131049" y="1718504"/>
            <a:ext cx="4617516" cy="561692"/>
          </a:xfrm>
          <a:prstGeom prst="rect">
            <a:avLst/>
          </a:prstGeom>
        </p:spPr>
        <p:txBody>
          <a:bodyPr wrap="square">
            <a:spAutoFit/>
          </a:bodyPr>
          <a:lstStyle/>
          <a:p>
            <a:pPr marL="0" lvl="1" algn="ctr">
              <a:spcBef>
                <a:spcPts val="300"/>
              </a:spcBef>
              <a:buSzPct val="80000"/>
            </a:pPr>
            <a:r>
              <a:rPr lang="en-US" sz="1400" dirty="0">
                <a:ln>
                  <a:solidFill>
                    <a:schemeClr val="bg1">
                      <a:alpha val="0"/>
                    </a:schemeClr>
                  </a:solidFill>
                </a:ln>
                <a:gradFill>
                  <a:gsLst>
                    <a:gs pos="0">
                      <a:srgbClr val="595959"/>
                    </a:gs>
                    <a:gs pos="86000">
                      <a:srgbClr val="595959"/>
                    </a:gs>
                  </a:gsLst>
                  <a:lin ang="5400000" scaled="0"/>
                </a:gradFill>
              </a:rPr>
              <a:t>Identical/similar deployment instances using </a:t>
            </a:r>
          </a:p>
          <a:p>
            <a:pPr marL="0" lvl="1" algn="ctr">
              <a:spcBef>
                <a:spcPts val="300"/>
              </a:spcBef>
              <a:buSzPct val="80000"/>
            </a:pPr>
            <a:r>
              <a:rPr lang="en-US" sz="1400" dirty="0">
                <a:ln>
                  <a:solidFill>
                    <a:schemeClr val="bg1">
                      <a:alpha val="0"/>
                    </a:schemeClr>
                  </a:solidFill>
                </a:ln>
                <a:gradFill>
                  <a:gsLst>
                    <a:gs pos="0">
                      <a:srgbClr val="595959"/>
                    </a:gs>
                    <a:gs pos="86000">
                      <a:srgbClr val="595959"/>
                    </a:gs>
                  </a:gsLst>
                  <a:lin ang="5400000" scaled="0"/>
                </a:gradFill>
              </a:rPr>
              <a:t>common uploaded OS image (base.VHD + diff.VHD)</a:t>
            </a:r>
          </a:p>
        </p:txBody>
      </p:sp>
      <p:sp>
        <p:nvSpPr>
          <p:cNvPr id="26" name="Rectangle 25"/>
          <p:cNvSpPr/>
          <p:nvPr>
            <p:custDataLst>
              <p:tags r:id="rId9"/>
            </p:custDataLst>
          </p:nvPr>
        </p:nvSpPr>
        <p:spPr>
          <a:xfrm>
            <a:off x="4408114" y="5715254"/>
            <a:ext cx="2489208" cy="535531"/>
          </a:xfrm>
          <a:prstGeom prst="rect">
            <a:avLst/>
          </a:prstGeom>
        </p:spPr>
        <p:txBody>
          <a:bodyPr wrap="none">
            <a:spAutoFit/>
          </a:bodyPr>
          <a:lstStyle/>
          <a:p>
            <a:pPr algn="r" defTabSz="913788" fontAlgn="base">
              <a:lnSpc>
                <a:spcPct val="90000"/>
              </a:lnSpc>
              <a:spcBef>
                <a:spcPct val="0"/>
              </a:spcBef>
              <a:spcAft>
                <a:spcPct val="0"/>
              </a:spcAft>
            </a:pPr>
            <a:r>
              <a:rPr lang="en-US" sz="3200" dirty="0">
                <a:ln>
                  <a:solidFill>
                    <a:schemeClr val="bg1">
                      <a:alpha val="0"/>
                    </a:schemeClr>
                  </a:solidFill>
                </a:ln>
                <a:solidFill>
                  <a:srgbClr val="595959">
                    <a:alpha val="99000"/>
                  </a:srgbClr>
                </a:solidFill>
              </a:rPr>
              <a:t>On-Premises</a:t>
            </a:r>
          </a:p>
        </p:txBody>
      </p:sp>
      <p:sp>
        <p:nvSpPr>
          <p:cNvPr id="17" name="Can 16"/>
          <p:cNvSpPr/>
          <p:nvPr>
            <p:custDataLst>
              <p:tags r:id="rId10"/>
            </p:custDataLst>
          </p:nvPr>
        </p:nvSpPr>
        <p:spPr>
          <a:xfrm>
            <a:off x="7516853" y="2876827"/>
            <a:ext cx="1409243" cy="1794535"/>
          </a:xfrm>
          <a:prstGeom prst="can">
            <a:avLst/>
          </a:prstGeom>
          <a:solidFill>
            <a:schemeClr val="accent2"/>
          </a:solid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88" fontAlgn="base">
              <a:lnSpc>
                <a:spcPct val="90000"/>
              </a:lnSpc>
              <a:spcBef>
                <a:spcPct val="0"/>
              </a:spcBef>
              <a:spcAft>
                <a:spcPct val="0"/>
              </a:spcAft>
            </a:pPr>
            <a:r>
              <a:rPr lang="en-US" sz="1600" b="1" dirty="0">
                <a:ln>
                  <a:solidFill>
                    <a:schemeClr val="bg1">
                      <a:alpha val="0"/>
                    </a:schemeClr>
                  </a:solidFill>
                </a:ln>
                <a:solidFill>
                  <a:schemeClr val="bg1">
                    <a:alpha val="99000"/>
                  </a:schemeClr>
                </a:solidFill>
              </a:rPr>
              <a:t>Blob Storage</a:t>
            </a:r>
          </a:p>
        </p:txBody>
      </p:sp>
      <p:sp>
        <p:nvSpPr>
          <p:cNvPr id="27" name="Rectangle 26"/>
          <p:cNvSpPr/>
          <p:nvPr>
            <p:custDataLst>
              <p:tags r:id="rId11"/>
            </p:custDataLst>
          </p:nvPr>
        </p:nvSpPr>
        <p:spPr>
          <a:xfrm>
            <a:off x="7145321" y="5715254"/>
            <a:ext cx="1253869" cy="535531"/>
          </a:xfrm>
          <a:prstGeom prst="rect">
            <a:avLst/>
          </a:prstGeom>
        </p:spPr>
        <p:txBody>
          <a:bodyPr wrap="none">
            <a:spAutoFit/>
          </a:bodyPr>
          <a:lstStyle/>
          <a:p>
            <a:pPr algn="ctr" defTabSz="913788" fontAlgn="base">
              <a:lnSpc>
                <a:spcPct val="90000"/>
              </a:lnSpc>
              <a:spcBef>
                <a:spcPct val="0"/>
              </a:spcBef>
              <a:spcAft>
                <a:spcPct val="0"/>
              </a:spcAft>
            </a:pPr>
            <a:r>
              <a:rPr lang="en-US" sz="3200" dirty="0">
                <a:ln>
                  <a:solidFill>
                    <a:schemeClr val="bg1">
                      <a:alpha val="0"/>
                    </a:schemeClr>
                  </a:solidFill>
                </a:ln>
                <a:solidFill>
                  <a:schemeClr val="accent2">
                    <a:lumMod val="50000"/>
                    <a:alpha val="99000"/>
                  </a:schemeClr>
                </a:solidFill>
              </a:rPr>
              <a:t>Cloud</a:t>
            </a:r>
          </a:p>
        </p:txBody>
      </p:sp>
      <p:grpSp>
        <p:nvGrpSpPr>
          <p:cNvPr id="3" name="Group 2"/>
          <p:cNvGrpSpPr/>
          <p:nvPr/>
        </p:nvGrpSpPr>
        <p:grpSpPr>
          <a:xfrm>
            <a:off x="9772585" y="2784420"/>
            <a:ext cx="1202082" cy="568276"/>
            <a:chOff x="8259914" y="559044"/>
            <a:chExt cx="1202082" cy="568276"/>
          </a:xfrm>
        </p:grpSpPr>
        <p:grpSp>
          <p:nvGrpSpPr>
            <p:cNvPr id="2" name="Group 1"/>
            <p:cNvGrpSpPr/>
            <p:nvPr/>
          </p:nvGrpSpPr>
          <p:grpSpPr>
            <a:xfrm>
              <a:off x="8305732" y="582764"/>
              <a:ext cx="1110447" cy="520837"/>
              <a:chOff x="9653250" y="811543"/>
              <a:chExt cx="1110447" cy="520837"/>
            </a:xfrm>
          </p:grpSpPr>
          <p:sp>
            <p:nvSpPr>
              <p:cNvPr id="85" name="Freeform 84"/>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6" name="Freeform 85"/>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7" name="Freeform 86"/>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8" name="Freeform 87"/>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9" name="Freeform 88"/>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0" name="Freeform 89"/>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1" name="Freeform 90"/>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2" name="Freeform 91"/>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3" name="Freeform 82"/>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84" name="Freeform 83"/>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chemeClr val="accent2">
                <a:alpha val="20000"/>
              </a:schemeClr>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grpSp>
        <p:nvGrpSpPr>
          <p:cNvPr id="93" name="Group 92"/>
          <p:cNvGrpSpPr/>
          <p:nvPr/>
        </p:nvGrpSpPr>
        <p:grpSpPr>
          <a:xfrm>
            <a:off x="9772585" y="3493628"/>
            <a:ext cx="1202082" cy="568276"/>
            <a:chOff x="8259914" y="559044"/>
            <a:chExt cx="1202082" cy="568276"/>
          </a:xfrm>
        </p:grpSpPr>
        <p:grpSp>
          <p:nvGrpSpPr>
            <p:cNvPr id="94" name="Group 93"/>
            <p:cNvGrpSpPr/>
            <p:nvPr/>
          </p:nvGrpSpPr>
          <p:grpSpPr>
            <a:xfrm>
              <a:off x="8305732" y="582764"/>
              <a:ext cx="1110447" cy="520837"/>
              <a:chOff x="9653250" y="811543"/>
              <a:chExt cx="1110447" cy="520837"/>
            </a:xfrm>
          </p:grpSpPr>
          <p:sp>
            <p:nvSpPr>
              <p:cNvPr id="96" name="Freeform 95"/>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7" name="Freeform 96"/>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8" name="Freeform 97"/>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9" name="Freeform 98"/>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0" name="Freeform 99"/>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1" name="Freeform 100"/>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2" name="Freeform 101"/>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3" name="Freeform 102"/>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4" name="Freeform 103"/>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95" name="Freeform 94"/>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chemeClr val="accent2">
                <a:alpha val="20000"/>
              </a:schemeClr>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grpSp>
        <p:nvGrpSpPr>
          <p:cNvPr id="105" name="Group 104"/>
          <p:cNvGrpSpPr/>
          <p:nvPr/>
        </p:nvGrpSpPr>
        <p:grpSpPr>
          <a:xfrm>
            <a:off x="9772585" y="4202836"/>
            <a:ext cx="1202082" cy="568276"/>
            <a:chOff x="8259914" y="559044"/>
            <a:chExt cx="1202082" cy="568276"/>
          </a:xfrm>
        </p:grpSpPr>
        <p:grpSp>
          <p:nvGrpSpPr>
            <p:cNvPr id="106" name="Group 105"/>
            <p:cNvGrpSpPr/>
            <p:nvPr/>
          </p:nvGrpSpPr>
          <p:grpSpPr>
            <a:xfrm>
              <a:off x="8305732" y="582764"/>
              <a:ext cx="1110447" cy="520837"/>
              <a:chOff x="9653250" y="811543"/>
              <a:chExt cx="1110447" cy="520837"/>
            </a:xfrm>
          </p:grpSpPr>
          <p:sp>
            <p:nvSpPr>
              <p:cNvPr id="108" name="Freeform 107"/>
              <p:cNvSpPr/>
              <p:nvPr/>
            </p:nvSpPr>
            <p:spPr>
              <a:xfrm>
                <a:off x="9695358" y="811543"/>
                <a:ext cx="1068339" cy="494151"/>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0257" h="1347788">
                    <a:moveTo>
                      <a:pt x="0" y="330994"/>
                    </a:moveTo>
                    <a:lnTo>
                      <a:pt x="935832" y="0"/>
                    </a:lnTo>
                    <a:lnTo>
                      <a:pt x="2050257" y="404813"/>
                    </a:lnTo>
                    <a:lnTo>
                      <a:pt x="2038351" y="766763"/>
                    </a:lnTo>
                    <a:lnTo>
                      <a:pt x="1188245" y="1347788"/>
                    </a:lnTo>
                    <a:cubicBezTo>
                      <a:pt x="988220" y="1253237"/>
                      <a:pt x="188120" y="801500"/>
                      <a:pt x="21432" y="702186"/>
                    </a:cubicBezTo>
                    <a:lnTo>
                      <a:pt x="0" y="3309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09" name="Freeform 108"/>
              <p:cNvSpPr/>
              <p:nvPr/>
            </p:nvSpPr>
            <p:spPr>
              <a:xfrm>
                <a:off x="10335579" y="979939"/>
                <a:ext cx="413225" cy="301205"/>
              </a:xfrm>
              <a:custGeom>
                <a:avLst/>
                <a:gdLst>
                  <a:gd name="connsiteX0" fmla="*/ 847725 w 847725"/>
                  <a:gd name="connsiteY0" fmla="*/ 0 h 962025"/>
                  <a:gd name="connsiteX1" fmla="*/ 0 w 847725"/>
                  <a:gd name="connsiteY1" fmla="*/ 519112 h 962025"/>
                  <a:gd name="connsiteX2" fmla="*/ 0 w 847725"/>
                  <a:gd name="connsiteY2" fmla="*/ 962025 h 962025"/>
                  <a:gd name="connsiteX3" fmla="*/ 833438 w 847725"/>
                  <a:gd name="connsiteY3" fmla="*/ 428625 h 962025"/>
                  <a:gd name="connsiteX4" fmla="*/ 847725 w 847725"/>
                  <a:gd name="connsiteY4" fmla="*/ 0 h 962025"/>
                  <a:gd name="connsiteX0" fmla="*/ 847725 w 847725"/>
                  <a:gd name="connsiteY0" fmla="*/ 0 h 909638"/>
                  <a:gd name="connsiteX1" fmla="*/ 0 w 847725"/>
                  <a:gd name="connsiteY1" fmla="*/ 466725 h 909638"/>
                  <a:gd name="connsiteX2" fmla="*/ 0 w 847725"/>
                  <a:gd name="connsiteY2" fmla="*/ 909638 h 909638"/>
                  <a:gd name="connsiteX3" fmla="*/ 833438 w 847725"/>
                  <a:gd name="connsiteY3" fmla="*/ 376238 h 909638"/>
                  <a:gd name="connsiteX4" fmla="*/ 847725 w 847725"/>
                  <a:gd name="connsiteY4" fmla="*/ 0 h 909638"/>
                  <a:gd name="connsiteX0" fmla="*/ 850106 w 850106"/>
                  <a:gd name="connsiteY0" fmla="*/ 0 h 909638"/>
                  <a:gd name="connsiteX1" fmla="*/ 0 w 850106"/>
                  <a:gd name="connsiteY1" fmla="*/ 516731 h 909638"/>
                  <a:gd name="connsiteX2" fmla="*/ 2381 w 850106"/>
                  <a:gd name="connsiteY2" fmla="*/ 909638 h 909638"/>
                  <a:gd name="connsiteX3" fmla="*/ 835819 w 850106"/>
                  <a:gd name="connsiteY3" fmla="*/ 376238 h 909638"/>
                  <a:gd name="connsiteX4" fmla="*/ 850106 w 850106"/>
                  <a:gd name="connsiteY4" fmla="*/ 0 h 909638"/>
                  <a:gd name="connsiteX0" fmla="*/ 850106 w 850106"/>
                  <a:gd name="connsiteY0" fmla="*/ 0 h 892969"/>
                  <a:gd name="connsiteX1" fmla="*/ 0 w 850106"/>
                  <a:gd name="connsiteY1" fmla="*/ 516731 h 892969"/>
                  <a:gd name="connsiteX2" fmla="*/ 4763 w 850106"/>
                  <a:gd name="connsiteY2" fmla="*/ 892969 h 892969"/>
                  <a:gd name="connsiteX3" fmla="*/ 835819 w 850106"/>
                  <a:gd name="connsiteY3" fmla="*/ 376238 h 892969"/>
                  <a:gd name="connsiteX4" fmla="*/ 850106 w 850106"/>
                  <a:gd name="connsiteY4" fmla="*/ 0 h 892969"/>
                  <a:gd name="connsiteX0" fmla="*/ 845350 w 845350"/>
                  <a:gd name="connsiteY0" fmla="*/ 0 h 892969"/>
                  <a:gd name="connsiteX1" fmla="*/ 71444 w 845350"/>
                  <a:gd name="connsiteY1" fmla="*/ 502444 h 892969"/>
                  <a:gd name="connsiteX2" fmla="*/ 7 w 845350"/>
                  <a:gd name="connsiteY2" fmla="*/ 892969 h 892969"/>
                  <a:gd name="connsiteX3" fmla="*/ 831063 w 845350"/>
                  <a:gd name="connsiteY3" fmla="*/ 376238 h 892969"/>
                  <a:gd name="connsiteX4" fmla="*/ 845350 w 845350"/>
                  <a:gd name="connsiteY4" fmla="*/ 0 h 892969"/>
                  <a:gd name="connsiteX0" fmla="*/ 792978 w 792978"/>
                  <a:gd name="connsiteY0" fmla="*/ 0 h 850106"/>
                  <a:gd name="connsiteX1" fmla="*/ 19072 w 792978"/>
                  <a:gd name="connsiteY1" fmla="*/ 502444 h 850106"/>
                  <a:gd name="connsiteX2" fmla="*/ 23 w 792978"/>
                  <a:gd name="connsiteY2" fmla="*/ 850106 h 850106"/>
                  <a:gd name="connsiteX3" fmla="*/ 778691 w 792978"/>
                  <a:gd name="connsiteY3" fmla="*/ 376238 h 850106"/>
                  <a:gd name="connsiteX4" fmla="*/ 792978 w 792978"/>
                  <a:gd name="connsiteY4" fmla="*/ 0 h 850106"/>
                  <a:gd name="connsiteX0" fmla="*/ 793023 w 793023"/>
                  <a:gd name="connsiteY0" fmla="*/ 0 h 850106"/>
                  <a:gd name="connsiteX1" fmla="*/ 4829 w 793023"/>
                  <a:gd name="connsiteY1" fmla="*/ 511969 h 850106"/>
                  <a:gd name="connsiteX2" fmla="*/ 68 w 793023"/>
                  <a:gd name="connsiteY2" fmla="*/ 850106 h 850106"/>
                  <a:gd name="connsiteX3" fmla="*/ 778736 w 793023"/>
                  <a:gd name="connsiteY3" fmla="*/ 376238 h 850106"/>
                  <a:gd name="connsiteX4" fmla="*/ 793023 w 793023"/>
                  <a:gd name="connsiteY4" fmla="*/ 0 h 850106"/>
                  <a:gd name="connsiteX0" fmla="*/ 793023 w 793023"/>
                  <a:gd name="connsiteY0" fmla="*/ 0 h 821531"/>
                  <a:gd name="connsiteX1" fmla="*/ 4829 w 793023"/>
                  <a:gd name="connsiteY1" fmla="*/ 483394 h 821531"/>
                  <a:gd name="connsiteX2" fmla="*/ 68 w 793023"/>
                  <a:gd name="connsiteY2" fmla="*/ 821531 h 821531"/>
                  <a:gd name="connsiteX3" fmla="*/ 778736 w 793023"/>
                  <a:gd name="connsiteY3" fmla="*/ 347663 h 821531"/>
                  <a:gd name="connsiteX4" fmla="*/ 793023 w 793023"/>
                  <a:gd name="connsiteY4" fmla="*/ 0 h 821531"/>
                  <a:gd name="connsiteX0" fmla="*/ 793023 w 793023"/>
                  <a:gd name="connsiteY0" fmla="*/ 0 h 821531"/>
                  <a:gd name="connsiteX1" fmla="*/ 4829 w 793023"/>
                  <a:gd name="connsiteY1" fmla="*/ 483394 h 821531"/>
                  <a:gd name="connsiteX2" fmla="*/ 68 w 793023"/>
                  <a:gd name="connsiteY2" fmla="*/ 821531 h 821531"/>
                  <a:gd name="connsiteX3" fmla="*/ 783498 w 793023"/>
                  <a:gd name="connsiteY3" fmla="*/ 290513 h 821531"/>
                  <a:gd name="connsiteX4" fmla="*/ 793023 w 793023"/>
                  <a:gd name="connsiteY4" fmla="*/ 0 h 82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023" h="821531">
                    <a:moveTo>
                      <a:pt x="793023" y="0"/>
                    </a:moveTo>
                    <a:lnTo>
                      <a:pt x="4829" y="483394"/>
                    </a:lnTo>
                    <a:cubicBezTo>
                      <a:pt x="5623" y="614363"/>
                      <a:pt x="-726" y="690562"/>
                      <a:pt x="68" y="821531"/>
                    </a:cubicBezTo>
                    <a:lnTo>
                      <a:pt x="783498" y="290513"/>
                    </a:lnTo>
                    <a:lnTo>
                      <a:pt x="793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0" name="Freeform 109"/>
              <p:cNvSpPr/>
              <p:nvPr/>
            </p:nvSpPr>
            <p:spPr>
              <a:xfrm>
                <a:off x="9666258" y="917023"/>
                <a:ext cx="656375" cy="415357"/>
              </a:xfrm>
              <a:custGeom>
                <a:avLst/>
                <a:gdLst>
                  <a:gd name="connsiteX0" fmla="*/ 0 w 1117600"/>
                  <a:gd name="connsiteY0" fmla="*/ 0 h 1123950"/>
                  <a:gd name="connsiteX1" fmla="*/ 1117600 w 1117600"/>
                  <a:gd name="connsiteY1" fmla="*/ 660400 h 1123950"/>
                  <a:gd name="connsiteX2" fmla="*/ 1111250 w 1117600"/>
                  <a:gd name="connsiteY2" fmla="*/ 1123950 h 1123950"/>
                  <a:gd name="connsiteX3" fmla="*/ 0 w 1117600"/>
                  <a:gd name="connsiteY3" fmla="*/ 476250 h 1123950"/>
                  <a:gd name="connsiteX4" fmla="*/ 0 w 1117600"/>
                  <a:gd name="connsiteY4" fmla="*/ 0 h 1123950"/>
                  <a:gd name="connsiteX0" fmla="*/ 19050 w 1117600"/>
                  <a:gd name="connsiteY0" fmla="*/ 0 h 1022350"/>
                  <a:gd name="connsiteX1" fmla="*/ 1117600 w 1117600"/>
                  <a:gd name="connsiteY1" fmla="*/ 558800 h 1022350"/>
                  <a:gd name="connsiteX2" fmla="*/ 1111250 w 1117600"/>
                  <a:gd name="connsiteY2" fmla="*/ 1022350 h 1022350"/>
                  <a:gd name="connsiteX3" fmla="*/ 0 w 1117600"/>
                  <a:gd name="connsiteY3" fmla="*/ 374650 h 1022350"/>
                  <a:gd name="connsiteX4" fmla="*/ 19050 w 1117600"/>
                  <a:gd name="connsiteY4" fmla="*/ 0 h 1022350"/>
                  <a:gd name="connsiteX0" fmla="*/ 19050 w 1117600"/>
                  <a:gd name="connsiteY0" fmla="*/ 0 h 1022350"/>
                  <a:gd name="connsiteX1" fmla="*/ 1117600 w 1117600"/>
                  <a:gd name="connsiteY1" fmla="*/ 596900 h 1022350"/>
                  <a:gd name="connsiteX2" fmla="*/ 1111250 w 1117600"/>
                  <a:gd name="connsiteY2" fmla="*/ 1022350 h 1022350"/>
                  <a:gd name="connsiteX3" fmla="*/ 0 w 1117600"/>
                  <a:gd name="connsiteY3" fmla="*/ 374650 h 1022350"/>
                  <a:gd name="connsiteX4" fmla="*/ 19050 w 1117600"/>
                  <a:gd name="connsiteY4" fmla="*/ 0 h 1022350"/>
                  <a:gd name="connsiteX0" fmla="*/ 6350 w 1117600"/>
                  <a:gd name="connsiteY0" fmla="*/ 0 h 990600"/>
                  <a:gd name="connsiteX1" fmla="*/ 1117600 w 1117600"/>
                  <a:gd name="connsiteY1" fmla="*/ 565150 h 990600"/>
                  <a:gd name="connsiteX2" fmla="*/ 1111250 w 1117600"/>
                  <a:gd name="connsiteY2" fmla="*/ 990600 h 990600"/>
                  <a:gd name="connsiteX3" fmla="*/ 0 w 1117600"/>
                  <a:gd name="connsiteY3" fmla="*/ 342900 h 990600"/>
                  <a:gd name="connsiteX4" fmla="*/ 6350 w 1117600"/>
                  <a:gd name="connsiteY4" fmla="*/ 0 h 990600"/>
                  <a:gd name="connsiteX0" fmla="*/ 0 w 1117686"/>
                  <a:gd name="connsiteY0" fmla="*/ 0 h 1003471"/>
                  <a:gd name="connsiteX1" fmla="*/ 1117686 w 1117686"/>
                  <a:gd name="connsiteY1" fmla="*/ 578021 h 1003471"/>
                  <a:gd name="connsiteX2" fmla="*/ 1111336 w 1117686"/>
                  <a:gd name="connsiteY2" fmla="*/ 1003471 h 1003471"/>
                  <a:gd name="connsiteX3" fmla="*/ 86 w 1117686"/>
                  <a:gd name="connsiteY3" fmla="*/ 355771 h 1003471"/>
                  <a:gd name="connsiteX4" fmla="*/ 0 w 1117686"/>
                  <a:gd name="connsiteY4" fmla="*/ 0 h 1003471"/>
                  <a:gd name="connsiteX0" fmla="*/ 0 w 1124122"/>
                  <a:gd name="connsiteY0" fmla="*/ 0 h 1003471"/>
                  <a:gd name="connsiteX1" fmla="*/ 1124122 w 1124122"/>
                  <a:gd name="connsiteY1" fmla="*/ 560858 h 1003471"/>
                  <a:gd name="connsiteX2" fmla="*/ 1111336 w 1124122"/>
                  <a:gd name="connsiteY2" fmla="*/ 1003471 h 1003471"/>
                  <a:gd name="connsiteX3" fmla="*/ 86 w 1124122"/>
                  <a:gd name="connsiteY3" fmla="*/ 355771 h 1003471"/>
                  <a:gd name="connsiteX4" fmla="*/ 0 w 1124122"/>
                  <a:gd name="connsiteY4" fmla="*/ 0 h 1003471"/>
                  <a:gd name="connsiteX0" fmla="*/ 0 w 1124122"/>
                  <a:gd name="connsiteY0" fmla="*/ 0 h 1020634"/>
                  <a:gd name="connsiteX1" fmla="*/ 1124122 w 1124122"/>
                  <a:gd name="connsiteY1" fmla="*/ 560858 h 1020634"/>
                  <a:gd name="connsiteX2" fmla="*/ 1117772 w 1124122"/>
                  <a:gd name="connsiteY2" fmla="*/ 1020634 h 1020634"/>
                  <a:gd name="connsiteX3" fmla="*/ 86 w 1124122"/>
                  <a:gd name="connsiteY3" fmla="*/ 355771 h 1020634"/>
                  <a:gd name="connsiteX4" fmla="*/ 0 w 1124122"/>
                  <a:gd name="connsiteY4" fmla="*/ 0 h 1020634"/>
                  <a:gd name="connsiteX0" fmla="*/ 0 w 1134848"/>
                  <a:gd name="connsiteY0" fmla="*/ 0 h 1020634"/>
                  <a:gd name="connsiteX1" fmla="*/ 1134848 w 1134848"/>
                  <a:gd name="connsiteY1" fmla="*/ 563003 h 1020634"/>
                  <a:gd name="connsiteX2" fmla="*/ 1117772 w 1134848"/>
                  <a:gd name="connsiteY2" fmla="*/ 1020634 h 1020634"/>
                  <a:gd name="connsiteX3" fmla="*/ 86 w 1134848"/>
                  <a:gd name="connsiteY3" fmla="*/ 355771 h 1020634"/>
                  <a:gd name="connsiteX4" fmla="*/ 0 w 1134848"/>
                  <a:gd name="connsiteY4" fmla="*/ 0 h 1020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848" h="1020634">
                    <a:moveTo>
                      <a:pt x="0" y="0"/>
                    </a:moveTo>
                    <a:lnTo>
                      <a:pt x="1134848" y="563003"/>
                    </a:lnTo>
                    <a:cubicBezTo>
                      <a:pt x="1132731" y="717520"/>
                      <a:pt x="1119889" y="866117"/>
                      <a:pt x="1117772" y="1020634"/>
                    </a:cubicBezTo>
                    <a:lnTo>
                      <a:pt x="86" y="355771"/>
                    </a:lnTo>
                    <a:cubicBezTo>
                      <a:pt x="57" y="237181"/>
                      <a:pt x="29" y="11859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1" name="Freeform 110"/>
              <p:cNvSpPr/>
              <p:nvPr/>
            </p:nvSpPr>
            <p:spPr>
              <a:xfrm>
                <a:off x="9666308" y="922261"/>
                <a:ext cx="646399" cy="403135"/>
              </a:xfrm>
              <a:custGeom>
                <a:avLst/>
                <a:gdLst/>
                <a:ahLst/>
                <a:cxnLst/>
                <a:rect l="l" t="t" r="r" b="b"/>
                <a:pathLst>
                  <a:path w="1240510" h="1099542">
                    <a:moveTo>
                      <a:pt x="674872" y="621210"/>
                    </a:moveTo>
                    <a:lnTo>
                      <a:pt x="1024916" y="795041"/>
                    </a:lnTo>
                    <a:lnTo>
                      <a:pt x="1015392" y="861716"/>
                    </a:lnTo>
                    <a:lnTo>
                      <a:pt x="679634" y="687885"/>
                    </a:lnTo>
                    <a:close/>
                    <a:moveTo>
                      <a:pt x="674872" y="525469"/>
                    </a:moveTo>
                    <a:lnTo>
                      <a:pt x="1024916" y="699300"/>
                    </a:lnTo>
                    <a:lnTo>
                      <a:pt x="1015392" y="765975"/>
                    </a:lnTo>
                    <a:lnTo>
                      <a:pt x="679634" y="592144"/>
                    </a:lnTo>
                    <a:close/>
                    <a:moveTo>
                      <a:pt x="674872" y="438306"/>
                    </a:moveTo>
                    <a:lnTo>
                      <a:pt x="1024916" y="612137"/>
                    </a:lnTo>
                    <a:lnTo>
                      <a:pt x="1015392" y="678812"/>
                    </a:lnTo>
                    <a:lnTo>
                      <a:pt x="679634" y="504981"/>
                    </a:lnTo>
                    <a:close/>
                    <a:moveTo>
                      <a:pt x="148616" y="321907"/>
                    </a:moveTo>
                    <a:lnTo>
                      <a:pt x="229578" y="360007"/>
                    </a:lnTo>
                    <a:lnTo>
                      <a:pt x="220052" y="421920"/>
                    </a:lnTo>
                    <a:lnTo>
                      <a:pt x="162904" y="388582"/>
                    </a:lnTo>
                    <a:close/>
                    <a:moveTo>
                      <a:pt x="148616" y="245426"/>
                    </a:moveTo>
                    <a:lnTo>
                      <a:pt x="229578" y="283526"/>
                    </a:lnTo>
                    <a:lnTo>
                      <a:pt x="220052" y="345439"/>
                    </a:lnTo>
                    <a:lnTo>
                      <a:pt x="162904" y="312101"/>
                    </a:lnTo>
                    <a:close/>
                    <a:moveTo>
                      <a:pt x="148616" y="166843"/>
                    </a:moveTo>
                    <a:lnTo>
                      <a:pt x="229578" y="204943"/>
                    </a:lnTo>
                    <a:lnTo>
                      <a:pt x="220052" y="266856"/>
                    </a:lnTo>
                    <a:lnTo>
                      <a:pt x="162904" y="233518"/>
                    </a:lnTo>
                    <a:close/>
                    <a:moveTo>
                      <a:pt x="50232" y="67454"/>
                    </a:moveTo>
                    <a:lnTo>
                      <a:pt x="54244" y="360335"/>
                    </a:lnTo>
                    <a:lnTo>
                      <a:pt x="1190278" y="1041612"/>
                    </a:lnTo>
                    <a:cubicBezTo>
                      <a:pt x="1192116" y="907489"/>
                      <a:pt x="1189190" y="792150"/>
                      <a:pt x="1191028" y="658027"/>
                    </a:cubicBezTo>
                    <a:close/>
                    <a:moveTo>
                      <a:pt x="7048" y="0"/>
                    </a:moveTo>
                    <a:lnTo>
                      <a:pt x="1240510" y="627303"/>
                    </a:lnTo>
                    <a:cubicBezTo>
                      <a:pt x="1238160" y="798813"/>
                      <a:pt x="1235812" y="928032"/>
                      <a:pt x="1233462" y="1099542"/>
                    </a:cubicBezTo>
                    <a:lnTo>
                      <a:pt x="0" y="380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2" name="Freeform 111"/>
              <p:cNvSpPr/>
              <p:nvPr/>
            </p:nvSpPr>
            <p:spPr>
              <a:xfrm>
                <a:off x="9653250" y="962938"/>
                <a:ext cx="83128" cy="136445"/>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3" name="Freeform 112"/>
              <p:cNvSpPr/>
              <p:nvPr/>
            </p:nvSpPr>
            <p:spPr>
              <a:xfrm>
                <a:off x="10166864" y="1151420"/>
                <a:ext cx="90161" cy="147988"/>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4" name="Freeform 113"/>
              <p:cNvSpPr/>
              <p:nvPr/>
            </p:nvSpPr>
            <p:spPr>
              <a:xfrm>
                <a:off x="9665449" y="970270"/>
                <a:ext cx="78674" cy="120381"/>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280" h="309413">
                    <a:moveTo>
                      <a:pt x="94487" y="2800"/>
                    </a:moveTo>
                    <a:lnTo>
                      <a:pt x="4489" y="42379"/>
                    </a:lnTo>
                    <a:cubicBezTo>
                      <a:pt x="2993" y="131390"/>
                      <a:pt x="1496" y="220402"/>
                      <a:pt x="0" y="309413"/>
                    </a:cubicBezTo>
                    <a:lnTo>
                      <a:pt x="115643" y="249989"/>
                    </a:lnTo>
                    <a:cubicBezTo>
                      <a:pt x="158826" y="224732"/>
                      <a:pt x="142186" y="208857"/>
                      <a:pt x="117094" y="227049"/>
                    </a:cubicBezTo>
                    <a:lnTo>
                      <a:pt x="24637" y="281818"/>
                    </a:lnTo>
                    <a:cubicBezTo>
                      <a:pt x="24637" y="210710"/>
                      <a:pt x="24638" y="139603"/>
                      <a:pt x="24638" y="68495"/>
                    </a:cubicBezTo>
                    <a:lnTo>
                      <a:pt x="96732" y="36746"/>
                    </a:lnTo>
                    <a:cubicBezTo>
                      <a:pt x="125698" y="19670"/>
                      <a:pt x="117245" y="-9089"/>
                      <a:pt x="94487"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5" name="Freeform 114"/>
              <p:cNvSpPr/>
              <p:nvPr/>
            </p:nvSpPr>
            <p:spPr>
              <a:xfrm>
                <a:off x="10175871" y="1160342"/>
                <a:ext cx="81154" cy="130136"/>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 name="connsiteX0" fmla="*/ 101218 w 150337"/>
                  <a:gd name="connsiteY0" fmla="*/ 1994 h 331047"/>
                  <a:gd name="connsiteX1" fmla="*/ 0 w 150337"/>
                  <a:gd name="connsiteY1" fmla="*/ 32597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101218 w 150337"/>
                  <a:gd name="connsiteY0" fmla="*/ 1994 h 331047"/>
                  <a:gd name="connsiteX1" fmla="*/ 11220 w 150337"/>
                  <a:gd name="connsiteY1" fmla="*/ 41573 h 331047"/>
                  <a:gd name="connsiteX2" fmla="*/ 0 w 150337"/>
                  <a:gd name="connsiteY2" fmla="*/ 331047 h 331047"/>
                  <a:gd name="connsiteX3" fmla="*/ 124619 w 150337"/>
                  <a:gd name="connsiteY3" fmla="*/ 260403 h 331047"/>
                  <a:gd name="connsiteX4" fmla="*/ 123825 w 150337"/>
                  <a:gd name="connsiteY4" fmla="*/ 212778 h 331047"/>
                  <a:gd name="connsiteX5" fmla="*/ 38100 w 150337"/>
                  <a:gd name="connsiteY5" fmla="*/ 267547 h 331047"/>
                  <a:gd name="connsiteX6" fmla="*/ 38100 w 150337"/>
                  <a:gd name="connsiteY6" fmla="*/ 83397 h 331047"/>
                  <a:gd name="connsiteX7" fmla="*/ 107950 w 150337"/>
                  <a:gd name="connsiteY7" fmla="*/ 51647 h 331047"/>
                  <a:gd name="connsiteX8" fmla="*/ 101218 w 150337"/>
                  <a:gd name="connsiteY8" fmla="*/ 1994 h 33104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31369 w 143606"/>
                  <a:gd name="connsiteY5" fmla="*/ 267547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12778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3606"/>
                  <a:gd name="connsiteY0" fmla="*/ 1994 h 308607"/>
                  <a:gd name="connsiteX1" fmla="*/ 4489 w 143606"/>
                  <a:gd name="connsiteY1" fmla="*/ 41573 h 308607"/>
                  <a:gd name="connsiteX2" fmla="*/ 0 w 143606"/>
                  <a:gd name="connsiteY2" fmla="*/ 308607 h 308607"/>
                  <a:gd name="connsiteX3" fmla="*/ 117888 w 143606"/>
                  <a:gd name="connsiteY3" fmla="*/ 260403 h 308607"/>
                  <a:gd name="connsiteX4" fmla="*/ 117094 w 143606"/>
                  <a:gd name="connsiteY4" fmla="*/ 226243 h 308607"/>
                  <a:gd name="connsiteX5" fmla="*/ 24637 w 143606"/>
                  <a:gd name="connsiteY5" fmla="*/ 281012 h 308607"/>
                  <a:gd name="connsiteX6" fmla="*/ 31369 w 143606"/>
                  <a:gd name="connsiteY6" fmla="*/ 83397 h 308607"/>
                  <a:gd name="connsiteX7" fmla="*/ 101219 w 143606"/>
                  <a:gd name="connsiteY7" fmla="*/ 51647 h 308607"/>
                  <a:gd name="connsiteX8" fmla="*/ 94487 w 143606"/>
                  <a:gd name="connsiteY8" fmla="*/ 1994 h 308607"/>
                  <a:gd name="connsiteX0" fmla="*/ 94487 w 142280"/>
                  <a:gd name="connsiteY0" fmla="*/ 1994 h 308607"/>
                  <a:gd name="connsiteX1" fmla="*/ 4489 w 142280"/>
                  <a:gd name="connsiteY1" fmla="*/ 41573 h 308607"/>
                  <a:gd name="connsiteX2" fmla="*/ 0 w 142280"/>
                  <a:gd name="connsiteY2" fmla="*/ 308607 h 308607"/>
                  <a:gd name="connsiteX3" fmla="*/ 115643 w 142280"/>
                  <a:gd name="connsiteY3" fmla="*/ 249183 h 308607"/>
                  <a:gd name="connsiteX4" fmla="*/ 117094 w 142280"/>
                  <a:gd name="connsiteY4" fmla="*/ 226243 h 308607"/>
                  <a:gd name="connsiteX5" fmla="*/ 24637 w 142280"/>
                  <a:gd name="connsiteY5" fmla="*/ 281012 h 308607"/>
                  <a:gd name="connsiteX6" fmla="*/ 31369 w 142280"/>
                  <a:gd name="connsiteY6" fmla="*/ 83397 h 308607"/>
                  <a:gd name="connsiteX7" fmla="*/ 101219 w 142280"/>
                  <a:gd name="connsiteY7" fmla="*/ 51647 h 308607"/>
                  <a:gd name="connsiteX8" fmla="*/ 94487 w 142280"/>
                  <a:gd name="connsiteY8" fmla="*/ 1994 h 308607"/>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31369 w 142280"/>
                  <a:gd name="connsiteY6" fmla="*/ 84203 h 309413"/>
                  <a:gd name="connsiteX7" fmla="*/ 96732 w 142280"/>
                  <a:gd name="connsiteY7" fmla="*/ 36746 h 309413"/>
                  <a:gd name="connsiteX8" fmla="*/ 94487 w 142280"/>
                  <a:gd name="connsiteY8" fmla="*/ 2800 h 309413"/>
                  <a:gd name="connsiteX0" fmla="*/ 94487 w 142280"/>
                  <a:gd name="connsiteY0" fmla="*/ 2800 h 309413"/>
                  <a:gd name="connsiteX1" fmla="*/ 4489 w 142280"/>
                  <a:gd name="connsiteY1" fmla="*/ 42379 h 309413"/>
                  <a:gd name="connsiteX2" fmla="*/ 0 w 142280"/>
                  <a:gd name="connsiteY2" fmla="*/ 309413 h 309413"/>
                  <a:gd name="connsiteX3" fmla="*/ 115643 w 142280"/>
                  <a:gd name="connsiteY3" fmla="*/ 249989 h 309413"/>
                  <a:gd name="connsiteX4" fmla="*/ 117094 w 142280"/>
                  <a:gd name="connsiteY4" fmla="*/ 227049 h 309413"/>
                  <a:gd name="connsiteX5" fmla="*/ 24637 w 142280"/>
                  <a:gd name="connsiteY5" fmla="*/ 281818 h 309413"/>
                  <a:gd name="connsiteX6" fmla="*/ 24638 w 142280"/>
                  <a:gd name="connsiteY6" fmla="*/ 68495 h 309413"/>
                  <a:gd name="connsiteX7" fmla="*/ 96732 w 142280"/>
                  <a:gd name="connsiteY7" fmla="*/ 36746 h 309413"/>
                  <a:gd name="connsiteX8" fmla="*/ 94487 w 142280"/>
                  <a:gd name="connsiteY8" fmla="*/ 2800 h 309413"/>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9125 w 146768"/>
                  <a:gd name="connsiteY5" fmla="*/ 281818 h 322390"/>
                  <a:gd name="connsiteX6" fmla="*/ 29126 w 146768"/>
                  <a:gd name="connsiteY6" fmla="*/ 68495 h 322390"/>
                  <a:gd name="connsiteX7" fmla="*/ 101220 w 146768"/>
                  <a:gd name="connsiteY7" fmla="*/ 36746 h 322390"/>
                  <a:gd name="connsiteX8" fmla="*/ 98975 w 146768"/>
                  <a:gd name="connsiteY8" fmla="*/ 2800 h 322390"/>
                  <a:gd name="connsiteX0" fmla="*/ 98975 w 146768"/>
                  <a:gd name="connsiteY0" fmla="*/ 2800 h 322390"/>
                  <a:gd name="connsiteX1" fmla="*/ 8977 w 146768"/>
                  <a:gd name="connsiteY1" fmla="*/ 42379 h 322390"/>
                  <a:gd name="connsiteX2" fmla="*/ 0 w 146768"/>
                  <a:gd name="connsiteY2" fmla="*/ 322390 h 322390"/>
                  <a:gd name="connsiteX3" fmla="*/ 120131 w 146768"/>
                  <a:gd name="connsiteY3" fmla="*/ 249989 h 322390"/>
                  <a:gd name="connsiteX4" fmla="*/ 121582 w 146768"/>
                  <a:gd name="connsiteY4" fmla="*/ 227049 h 322390"/>
                  <a:gd name="connsiteX5" fmla="*/ 24636 w 146768"/>
                  <a:gd name="connsiteY5" fmla="*/ 296958 h 322390"/>
                  <a:gd name="connsiteX6" fmla="*/ 29126 w 146768"/>
                  <a:gd name="connsiteY6" fmla="*/ 68495 h 322390"/>
                  <a:gd name="connsiteX7" fmla="*/ 101220 w 146768"/>
                  <a:gd name="connsiteY7" fmla="*/ 36746 h 322390"/>
                  <a:gd name="connsiteX8" fmla="*/ 98975 w 146768"/>
                  <a:gd name="connsiteY8" fmla="*/ 2800 h 32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68" h="322390">
                    <a:moveTo>
                      <a:pt x="98975" y="2800"/>
                    </a:moveTo>
                    <a:lnTo>
                      <a:pt x="8977" y="42379"/>
                    </a:lnTo>
                    <a:cubicBezTo>
                      <a:pt x="7481" y="131390"/>
                      <a:pt x="1496" y="233379"/>
                      <a:pt x="0" y="322390"/>
                    </a:cubicBezTo>
                    <a:lnTo>
                      <a:pt x="120131" y="249989"/>
                    </a:lnTo>
                    <a:cubicBezTo>
                      <a:pt x="163314" y="224732"/>
                      <a:pt x="146674" y="208857"/>
                      <a:pt x="121582" y="227049"/>
                    </a:cubicBezTo>
                    <a:lnTo>
                      <a:pt x="24636" y="296958"/>
                    </a:lnTo>
                    <a:cubicBezTo>
                      <a:pt x="24636" y="225850"/>
                      <a:pt x="29126" y="139603"/>
                      <a:pt x="29126" y="68495"/>
                    </a:cubicBezTo>
                    <a:lnTo>
                      <a:pt x="101220" y="36746"/>
                    </a:lnTo>
                    <a:cubicBezTo>
                      <a:pt x="130186" y="19670"/>
                      <a:pt x="121733" y="-9089"/>
                      <a:pt x="98975" y="28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6" name="Freeform 115"/>
              <p:cNvSpPr/>
              <p:nvPr/>
            </p:nvSpPr>
            <p:spPr>
              <a:xfrm>
                <a:off x="9827443" y="817056"/>
                <a:ext cx="796379" cy="214095"/>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825" h="192882">
                    <a:moveTo>
                      <a:pt x="226219" y="0"/>
                    </a:moveTo>
                    <a:lnTo>
                      <a:pt x="219075" y="64295"/>
                    </a:lnTo>
                    <a:lnTo>
                      <a:pt x="0" y="164307"/>
                    </a:lnTo>
                    <a:lnTo>
                      <a:pt x="228601" y="71438"/>
                    </a:lnTo>
                    <a:lnTo>
                      <a:pt x="504825" y="192882"/>
                    </a:lnTo>
                    <a:lnTo>
                      <a:pt x="230981" y="64294"/>
                    </a:lnTo>
                    <a:lnTo>
                      <a:pt x="22621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107" name="Freeform 106"/>
            <p:cNvSpPr/>
            <p:nvPr/>
          </p:nvSpPr>
          <p:spPr>
            <a:xfrm>
              <a:off x="8259914" y="559044"/>
              <a:ext cx="1202082" cy="568276"/>
            </a:xfrm>
            <a:custGeom>
              <a:avLst/>
              <a:gdLst>
                <a:gd name="connsiteX0" fmla="*/ 352425 w 762000"/>
                <a:gd name="connsiteY0" fmla="*/ 0 h 511969"/>
                <a:gd name="connsiteX1" fmla="*/ 47625 w 762000"/>
                <a:gd name="connsiteY1" fmla="*/ 97631 h 511969"/>
                <a:gd name="connsiteX2" fmla="*/ 11906 w 762000"/>
                <a:gd name="connsiteY2" fmla="*/ 97631 h 511969"/>
                <a:gd name="connsiteX3" fmla="*/ 9525 w 762000"/>
                <a:gd name="connsiteY3" fmla="*/ 169069 h 511969"/>
                <a:gd name="connsiteX4" fmla="*/ 0 w 762000"/>
                <a:gd name="connsiteY4" fmla="*/ 183356 h 511969"/>
                <a:gd name="connsiteX5" fmla="*/ 2381 w 762000"/>
                <a:gd name="connsiteY5" fmla="*/ 295275 h 511969"/>
                <a:gd name="connsiteX6" fmla="*/ 52387 w 762000"/>
                <a:gd name="connsiteY6" fmla="*/ 276225 h 511969"/>
                <a:gd name="connsiteX7" fmla="*/ 333375 w 762000"/>
                <a:gd name="connsiteY7" fmla="*/ 440531 h 511969"/>
                <a:gd name="connsiteX8" fmla="*/ 326231 w 762000"/>
                <a:gd name="connsiteY8" fmla="*/ 481013 h 511969"/>
                <a:gd name="connsiteX9" fmla="*/ 376237 w 762000"/>
                <a:gd name="connsiteY9" fmla="*/ 464344 h 511969"/>
                <a:gd name="connsiteX10" fmla="*/ 445293 w 762000"/>
                <a:gd name="connsiteY10" fmla="*/ 511969 h 511969"/>
                <a:gd name="connsiteX11" fmla="*/ 464343 w 762000"/>
                <a:gd name="connsiteY11" fmla="*/ 478631 h 511969"/>
                <a:gd name="connsiteX12" fmla="*/ 754856 w 762000"/>
                <a:gd name="connsiteY12" fmla="*/ 276225 h 511969"/>
                <a:gd name="connsiteX13" fmla="*/ 762000 w 762000"/>
                <a:gd name="connsiteY13" fmla="*/ 138113 h 511969"/>
                <a:gd name="connsiteX14" fmla="*/ 352425 w 762000"/>
                <a:gd name="connsiteY14" fmla="*/ 0 h 51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2000" h="511969">
                  <a:moveTo>
                    <a:pt x="352425" y="0"/>
                  </a:moveTo>
                  <a:lnTo>
                    <a:pt x="47625" y="97631"/>
                  </a:lnTo>
                  <a:lnTo>
                    <a:pt x="11906" y="97631"/>
                  </a:lnTo>
                  <a:cubicBezTo>
                    <a:pt x="11112" y="121444"/>
                    <a:pt x="10319" y="145256"/>
                    <a:pt x="9525" y="169069"/>
                  </a:cubicBezTo>
                  <a:lnTo>
                    <a:pt x="0" y="183356"/>
                  </a:lnTo>
                  <a:cubicBezTo>
                    <a:pt x="794" y="220662"/>
                    <a:pt x="1587" y="257969"/>
                    <a:pt x="2381" y="295275"/>
                  </a:cubicBezTo>
                  <a:lnTo>
                    <a:pt x="52387" y="276225"/>
                  </a:lnTo>
                  <a:lnTo>
                    <a:pt x="333375" y="440531"/>
                  </a:lnTo>
                  <a:lnTo>
                    <a:pt x="326231" y="481013"/>
                  </a:lnTo>
                  <a:lnTo>
                    <a:pt x="376237" y="464344"/>
                  </a:lnTo>
                  <a:lnTo>
                    <a:pt x="445293" y="511969"/>
                  </a:lnTo>
                  <a:lnTo>
                    <a:pt x="464343" y="478631"/>
                  </a:lnTo>
                  <a:lnTo>
                    <a:pt x="754856" y="276225"/>
                  </a:lnTo>
                  <a:lnTo>
                    <a:pt x="762000" y="138113"/>
                  </a:lnTo>
                  <a:lnTo>
                    <a:pt x="352425" y="0"/>
                  </a:lnTo>
                  <a:close/>
                </a:path>
              </a:pathLst>
            </a:custGeom>
            <a:solidFill>
              <a:schemeClr val="accent2">
                <a:alpha val="20000"/>
              </a:schemeClr>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128" name="Right Arrow 127"/>
          <p:cNvSpPr/>
          <p:nvPr/>
        </p:nvSpPr>
        <p:spPr bwMode="auto">
          <a:xfrm>
            <a:off x="9056732" y="2998077"/>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29" name="Right Arrow 128"/>
          <p:cNvSpPr/>
          <p:nvPr/>
        </p:nvSpPr>
        <p:spPr bwMode="auto">
          <a:xfrm>
            <a:off x="9056732" y="3564458"/>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0" name="Right Arrow 129"/>
          <p:cNvSpPr/>
          <p:nvPr/>
        </p:nvSpPr>
        <p:spPr bwMode="auto">
          <a:xfrm>
            <a:off x="9056732" y="4130839"/>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1" name="Right Arrow 130"/>
          <p:cNvSpPr/>
          <p:nvPr/>
        </p:nvSpPr>
        <p:spPr bwMode="auto">
          <a:xfrm>
            <a:off x="3464564" y="2160123"/>
            <a:ext cx="1055463"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2" name="Right Arrow 131"/>
          <p:cNvSpPr/>
          <p:nvPr/>
        </p:nvSpPr>
        <p:spPr bwMode="auto">
          <a:xfrm rot="5400000">
            <a:off x="5141875" y="2898274"/>
            <a:ext cx="59430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4" name="Right Arrow 133"/>
          <p:cNvSpPr/>
          <p:nvPr/>
        </p:nvSpPr>
        <p:spPr bwMode="auto">
          <a:xfrm rot="2282802">
            <a:off x="6237718" y="2866651"/>
            <a:ext cx="1212418"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35" name="Right Arrow 134"/>
          <p:cNvSpPr/>
          <p:nvPr/>
        </p:nvSpPr>
        <p:spPr bwMode="auto">
          <a:xfrm rot="19800000">
            <a:off x="6695002" y="4406857"/>
            <a:ext cx="760726" cy="401293"/>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Tree>
    <p:extLst>
      <p:ext uri="{BB962C8B-B14F-4D97-AF65-F5344CB8AC3E}">
        <p14:creationId xmlns:p14="http://schemas.microsoft.com/office/powerpoint/2010/main" val="27674791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Service – Service Definition</a:t>
            </a:r>
          </a:p>
        </p:txBody>
      </p:sp>
      <p:sp>
        <p:nvSpPr>
          <p:cNvPr id="6" name="Rectangle 5"/>
          <p:cNvSpPr/>
          <p:nvPr/>
        </p:nvSpPr>
        <p:spPr bwMode="auto">
          <a:xfrm>
            <a:off x="866762" y="2090992"/>
            <a:ext cx="6310651" cy="450272"/>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Content Placeholder 3"/>
          <p:cNvSpPr>
            <a:spLocks noGrp="1"/>
          </p:cNvSpPr>
          <p:nvPr>
            <p:ph sz="quarter" idx="10"/>
          </p:nvPr>
        </p:nvSpPr>
        <p:spPr>
          <a:xfrm>
            <a:off x="516572" y="1690688"/>
            <a:ext cx="11155680" cy="3939540"/>
          </a:xfrm>
        </p:spPr>
        <p:txBody>
          <a:bodyPr/>
          <a:lstStyle/>
          <a:p>
            <a:pPr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ServiceDefinition </a:t>
            </a:r>
            <a:r>
              <a:rPr lang="en-US" dirty="0">
                <a:ln>
                  <a:solidFill>
                    <a:srgbClr val="FFFFFF">
                      <a:alpha val="0"/>
                    </a:srgbClr>
                  </a:solidFill>
                </a:ln>
                <a:solidFill>
                  <a:srgbClr val="FF0000"/>
                </a:solidFill>
                <a:latin typeface="Consolas"/>
              </a:rPr>
              <a:t>name</a:t>
            </a:r>
            <a:r>
              <a:rPr lang="en-US" dirty="0">
                <a:ln>
                  <a:solidFill>
                    <a:srgbClr val="FFFFFF">
                      <a:alpha val="0"/>
                    </a:srgbClr>
                  </a:solidFill>
                </a:ln>
                <a:solidFill>
                  <a:srgbClr val="0071BC"/>
                </a:solidFill>
                <a:latin typeface="Consolas"/>
              </a:rPr>
              <a:t>="MyVMRoleService" </a:t>
            </a:r>
            <a:r>
              <a:rPr lang="en-US" dirty="0">
                <a:ln>
                  <a:solidFill>
                    <a:srgbClr val="FFFFFF">
                      <a:alpha val="0"/>
                    </a:srgbClr>
                  </a:solidFill>
                </a:ln>
                <a:solidFill>
                  <a:srgbClr val="910091"/>
                </a:solidFill>
                <a:latin typeface="Consolas"/>
              </a:rPr>
              <a:t>xmlns</a:t>
            </a:r>
            <a:r>
              <a:rPr lang="en-US" dirty="0">
                <a:ln>
                  <a:solidFill>
                    <a:srgbClr val="FFFFFF">
                      <a:alpha val="0"/>
                    </a:srgbClr>
                  </a:solidFill>
                </a:ln>
                <a:solidFill>
                  <a:srgbClr val="0071BC"/>
                </a:solidFill>
                <a:latin typeface="Consolas"/>
              </a:rPr>
              <a:t>="…"&gt;</a:t>
            </a:r>
          </a:p>
          <a:p>
            <a:pPr marL="231775"/>
            <a:r>
              <a:rPr lang="en-US" dirty="0">
                <a:ln>
                  <a:solidFill>
                    <a:srgbClr val="FFFFFF">
                      <a:alpha val="0"/>
                    </a:srgbClr>
                  </a:solidFill>
                </a:ln>
                <a:solidFill>
                  <a:srgbClr val="0000FF"/>
                </a:solidFill>
                <a:latin typeface="Consolas"/>
              </a:rPr>
              <a:t>&lt;</a:t>
            </a:r>
            <a:r>
              <a:rPr lang="en-US" b="1" dirty="0">
                <a:ln>
                  <a:solidFill>
                    <a:srgbClr val="FFFFFF">
                      <a:alpha val="0"/>
                    </a:srgbClr>
                  </a:solidFill>
                </a:ln>
                <a:solidFill>
                  <a:srgbClr val="910091"/>
                </a:solidFill>
                <a:latin typeface="Consolas"/>
              </a:rPr>
              <a:t>VirtualMachineRole</a:t>
            </a:r>
            <a:r>
              <a:rPr lang="en-US" b="1" dirty="0">
                <a:ln>
                  <a:solidFill>
                    <a:srgbClr val="FFFFFF">
                      <a:alpha val="0"/>
                    </a:srgbClr>
                  </a:solidFill>
                </a:ln>
                <a:solidFill>
                  <a:srgbClr val="0000FF"/>
                </a:solidFill>
                <a:latin typeface="Consolas"/>
              </a:rPr>
              <a:t> </a:t>
            </a:r>
            <a:r>
              <a:rPr lang="en-US" b="1" dirty="0">
                <a:ln>
                  <a:solidFill>
                    <a:srgbClr val="FFFFFF">
                      <a:alpha val="0"/>
                    </a:srgbClr>
                  </a:solidFill>
                </a:ln>
                <a:solidFill>
                  <a:srgbClr val="FF0000"/>
                </a:solidFill>
                <a:latin typeface="Consolas"/>
              </a:rPr>
              <a:t>name</a:t>
            </a:r>
            <a:r>
              <a:rPr lang="en-US" b="1" dirty="0">
                <a:ln>
                  <a:solidFill>
                    <a:srgbClr val="FFFFFF">
                      <a:alpha val="0"/>
                    </a:srgbClr>
                  </a:solidFill>
                </a:ln>
                <a:solidFill>
                  <a:srgbClr val="0071BC"/>
                </a:solidFill>
                <a:latin typeface="Consolas"/>
              </a:rPr>
              <a:t>="MachineRole"</a:t>
            </a:r>
            <a:r>
              <a:rPr lang="en-US" b="1" dirty="0">
                <a:ln>
                  <a:solidFill>
                    <a:srgbClr val="FFFFFF">
                      <a:alpha val="0"/>
                    </a:srgbClr>
                  </a:solidFill>
                </a:ln>
                <a:solidFill>
                  <a:srgbClr val="910091"/>
                </a:solidFill>
                <a:latin typeface="Consolas"/>
              </a:rPr>
              <a:t> </a:t>
            </a:r>
            <a:r>
              <a:rPr lang="en-US" dirty="0">
                <a:ln>
                  <a:solidFill>
                    <a:srgbClr val="FFFFFF">
                      <a:alpha val="0"/>
                    </a:srgbClr>
                  </a:solidFill>
                </a:ln>
                <a:solidFill>
                  <a:srgbClr val="910091"/>
                </a:solidFill>
                <a:latin typeface="Consolas"/>
              </a:rPr>
              <a:t>vmsize</a:t>
            </a:r>
            <a:r>
              <a:rPr lang="en-US" dirty="0">
                <a:ln>
                  <a:solidFill>
                    <a:srgbClr val="FFFFFF">
                      <a:alpha val="0"/>
                    </a:srgbClr>
                  </a:solidFill>
                </a:ln>
                <a:solidFill>
                  <a:srgbClr val="0071BC"/>
                </a:solidFill>
                <a:latin typeface="Consolas"/>
              </a:rPr>
              <a:t>="Medium"&gt;</a:t>
            </a:r>
          </a:p>
          <a:p>
            <a:pPr marL="566738"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Imports</a:t>
            </a:r>
            <a:r>
              <a:rPr lang="en-US" dirty="0">
                <a:ln>
                  <a:solidFill>
                    <a:srgbClr val="FFFFFF">
                      <a:alpha val="0"/>
                    </a:srgbClr>
                  </a:solidFill>
                </a:ln>
                <a:solidFill>
                  <a:srgbClr val="0071BC"/>
                </a:solidFill>
                <a:latin typeface="Consolas"/>
              </a:rPr>
              <a:t>&gt;</a:t>
            </a:r>
          </a:p>
          <a:p>
            <a:pPr marL="798513"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a:t>
            </a:r>
            <a:r>
              <a:rPr lang="en-US" dirty="0">
                <a:ln>
                  <a:solidFill>
                    <a:srgbClr val="FFFFFF">
                      <a:alpha val="0"/>
                    </a:srgbClr>
                  </a:solidFill>
                </a:ln>
                <a:solidFill>
                  <a:srgbClr val="0000FF"/>
                </a:solidFill>
                <a:latin typeface="Consolas"/>
              </a:rPr>
              <a:t> </a:t>
            </a:r>
            <a:r>
              <a:rPr lang="en-US" dirty="0">
                <a:ln>
                  <a:solidFill>
                    <a:srgbClr val="FFFFFF">
                      <a:alpha val="0"/>
                    </a:srgbClr>
                  </a:solidFill>
                </a:ln>
                <a:solidFill>
                  <a:srgbClr val="FF0000"/>
                </a:solidFill>
                <a:latin typeface="Consolas"/>
              </a:rPr>
              <a:t>moduleName</a:t>
            </a:r>
            <a:r>
              <a:rPr lang="en-US" dirty="0">
                <a:ln>
                  <a:solidFill>
                    <a:srgbClr val="FFFFFF">
                      <a:alpha val="0"/>
                    </a:srgbClr>
                  </a:solidFill>
                </a:ln>
                <a:solidFill>
                  <a:srgbClr val="0071BC"/>
                </a:solidFill>
                <a:latin typeface="Consolas"/>
              </a:rPr>
              <a:t>="RemoteAccess" /&gt;</a:t>
            </a:r>
          </a:p>
          <a:p>
            <a:pPr marL="798513"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a:t>
            </a:r>
            <a:r>
              <a:rPr lang="en-US" dirty="0">
                <a:ln>
                  <a:solidFill>
                    <a:srgbClr val="FFFFFF">
                      <a:alpha val="0"/>
                    </a:srgbClr>
                  </a:solidFill>
                </a:ln>
                <a:solidFill>
                  <a:srgbClr val="0000FF"/>
                </a:solidFill>
                <a:latin typeface="Consolas"/>
              </a:rPr>
              <a:t> </a:t>
            </a:r>
            <a:r>
              <a:rPr lang="en-US" dirty="0">
                <a:ln>
                  <a:solidFill>
                    <a:srgbClr val="FFFFFF">
                      <a:alpha val="0"/>
                    </a:srgbClr>
                  </a:solidFill>
                </a:ln>
                <a:solidFill>
                  <a:srgbClr val="FF0000"/>
                </a:solidFill>
                <a:latin typeface="Consolas"/>
              </a:rPr>
              <a:t>moduleName</a:t>
            </a:r>
            <a:r>
              <a:rPr lang="en-US" dirty="0">
                <a:ln>
                  <a:solidFill>
                    <a:srgbClr val="FFFFFF">
                      <a:alpha val="0"/>
                    </a:srgbClr>
                  </a:solidFill>
                </a:ln>
                <a:solidFill>
                  <a:srgbClr val="0071BC"/>
                </a:solidFill>
                <a:latin typeface="Consolas"/>
              </a:rPr>
              <a:t>="RemoteForwarder" /&gt;</a:t>
            </a:r>
          </a:p>
          <a:p>
            <a:pPr marL="798513"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a:t>
            </a:r>
            <a:r>
              <a:rPr lang="en-US" dirty="0">
                <a:ln>
                  <a:solidFill>
                    <a:srgbClr val="FFFFFF">
                      <a:alpha val="0"/>
                    </a:srgbClr>
                  </a:solidFill>
                </a:ln>
                <a:solidFill>
                  <a:srgbClr val="0000FF"/>
                </a:solidFill>
                <a:latin typeface="Consolas"/>
              </a:rPr>
              <a:t> </a:t>
            </a:r>
            <a:r>
              <a:rPr lang="en-US" dirty="0">
                <a:ln>
                  <a:solidFill>
                    <a:srgbClr val="FFFFFF">
                      <a:alpha val="0"/>
                    </a:srgbClr>
                  </a:solidFill>
                </a:ln>
                <a:solidFill>
                  <a:srgbClr val="FF0000"/>
                </a:solidFill>
                <a:latin typeface="Consolas"/>
              </a:rPr>
              <a:t>moduleName</a:t>
            </a:r>
            <a:r>
              <a:rPr lang="en-US" dirty="0">
                <a:ln>
                  <a:solidFill>
                    <a:srgbClr val="FFFFFF">
                      <a:alpha val="0"/>
                    </a:srgbClr>
                  </a:solidFill>
                </a:ln>
                <a:solidFill>
                  <a:srgbClr val="0071BC"/>
                </a:solidFill>
                <a:latin typeface="Consolas"/>
              </a:rPr>
              <a:t>="Diagnostics" /&gt;</a:t>
            </a:r>
          </a:p>
          <a:p>
            <a:pPr marL="566738"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Imports</a:t>
            </a:r>
            <a:r>
              <a:rPr lang="en-US" dirty="0">
                <a:ln>
                  <a:solidFill>
                    <a:srgbClr val="FFFFFF">
                      <a:alpha val="0"/>
                    </a:srgbClr>
                  </a:solidFill>
                </a:ln>
                <a:solidFill>
                  <a:srgbClr val="0071BC"/>
                </a:solidFill>
                <a:latin typeface="Consolas"/>
              </a:rPr>
              <a:t>&gt;</a:t>
            </a:r>
          </a:p>
          <a:p>
            <a:pPr marL="231775"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VirtualMachineRole</a:t>
            </a:r>
            <a:r>
              <a:rPr lang="en-US" dirty="0">
                <a:ln>
                  <a:solidFill>
                    <a:srgbClr val="FFFFFF">
                      <a:alpha val="0"/>
                    </a:srgbClr>
                  </a:solidFill>
                </a:ln>
                <a:solidFill>
                  <a:srgbClr val="0071BC"/>
                </a:solidFill>
                <a:latin typeface="Consolas"/>
              </a:rPr>
              <a:t>&gt;</a:t>
            </a:r>
          </a:p>
          <a:p>
            <a:pPr lvl="0"/>
            <a:r>
              <a:rPr lang="en-US" dirty="0">
                <a:ln>
                  <a:solidFill>
                    <a:srgbClr val="FFFFFF">
                      <a:alpha val="0"/>
                    </a:srgbClr>
                  </a:solidFill>
                </a:ln>
                <a:solidFill>
                  <a:srgbClr val="0071BC"/>
                </a:solidFill>
                <a:latin typeface="Consolas"/>
              </a:rPr>
              <a:t>&lt;/</a:t>
            </a:r>
            <a:r>
              <a:rPr lang="en-US" dirty="0">
                <a:ln>
                  <a:solidFill>
                    <a:srgbClr val="FFFFFF">
                      <a:alpha val="0"/>
                    </a:srgbClr>
                  </a:solidFill>
                </a:ln>
                <a:solidFill>
                  <a:srgbClr val="910091"/>
                </a:solidFill>
                <a:latin typeface="Consolas"/>
              </a:rPr>
              <a:t>ServiceDefinition</a:t>
            </a:r>
            <a:r>
              <a:rPr lang="en-US" dirty="0" smtClean="0">
                <a:ln>
                  <a:solidFill>
                    <a:srgbClr val="FFFFFF">
                      <a:alpha val="0"/>
                    </a:srgbClr>
                  </a:solidFill>
                </a:ln>
                <a:solidFill>
                  <a:srgbClr val="0071BC"/>
                </a:solidFill>
                <a:latin typeface="Consolas"/>
              </a:rPr>
              <a:t>&gt;</a:t>
            </a:r>
            <a:endParaRPr lang="en-US" dirty="0">
              <a:ln>
                <a:solidFill>
                  <a:srgbClr val="FFFFFF">
                    <a:alpha val="0"/>
                  </a:srgbClr>
                </a:solidFill>
              </a:ln>
              <a:solidFill>
                <a:srgbClr val="0071BC"/>
              </a:solidFill>
              <a:latin typeface="Consolas"/>
            </a:endParaRPr>
          </a:p>
        </p:txBody>
      </p:sp>
    </p:spTree>
    <p:extLst>
      <p:ext uri="{BB962C8B-B14F-4D97-AF65-F5344CB8AC3E}">
        <p14:creationId xmlns:p14="http://schemas.microsoft.com/office/powerpoint/2010/main" val="41584278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Service – Service Configuration </a:t>
            </a:r>
          </a:p>
        </p:txBody>
      </p:sp>
      <p:sp>
        <p:nvSpPr>
          <p:cNvPr id="5" name="Rectangle 4"/>
          <p:cNvSpPr/>
          <p:nvPr/>
        </p:nvSpPr>
        <p:spPr bwMode="auto">
          <a:xfrm>
            <a:off x="1042128" y="2137986"/>
            <a:ext cx="2828414" cy="256558"/>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Content Placeholder 3"/>
          <p:cNvSpPr>
            <a:spLocks noGrp="1"/>
          </p:cNvSpPr>
          <p:nvPr>
            <p:ph sz="quarter" idx="10"/>
          </p:nvPr>
        </p:nvSpPr>
        <p:spPr>
          <a:xfrm>
            <a:off x="516572" y="1690688"/>
            <a:ext cx="11155680" cy="4852610"/>
          </a:xfrm>
        </p:spPr>
        <p:txBody>
          <a:bodyPr/>
          <a:lstStyle/>
          <a:p>
            <a:pPr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ServiceConfiguration </a:t>
            </a:r>
            <a:r>
              <a:rPr lang="en-US" sz="1200" dirty="0">
                <a:ln>
                  <a:solidFill>
                    <a:srgbClr val="FFFFFF">
                      <a:alpha val="0"/>
                    </a:srgbClr>
                  </a:solidFill>
                </a:ln>
                <a:solidFill>
                  <a:srgbClr val="FF0000"/>
                </a:solidFill>
              </a:rPr>
              <a:t>serviceName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002060"/>
                </a:solidFill>
              </a:rPr>
              <a:t>"</a:t>
            </a:r>
            <a:r>
              <a:rPr lang="en-US" sz="1200" dirty="0">
                <a:ln>
                  <a:solidFill>
                    <a:srgbClr val="FFFFFF">
                      <a:alpha val="0"/>
                    </a:srgbClr>
                  </a:solidFill>
                </a:ln>
                <a:solidFill>
                  <a:srgbClr val="0071BC"/>
                </a:solidFill>
              </a:rPr>
              <a:t>MyVMRoleService</a:t>
            </a:r>
            <a:r>
              <a:rPr lang="en-US" sz="1200" dirty="0">
                <a:ln>
                  <a:solidFill>
                    <a:srgbClr val="FFFFFF">
                      <a:alpha val="0"/>
                    </a:srgbClr>
                  </a:solidFill>
                </a:ln>
                <a:solidFill>
                  <a:srgbClr val="002060"/>
                </a:solidFill>
              </a:rPr>
              <a:t>" </a:t>
            </a:r>
            <a:r>
              <a:rPr lang="en-US" sz="1200" dirty="0">
                <a:ln>
                  <a:solidFill>
                    <a:srgbClr val="FFFFFF">
                      <a:alpha val="0"/>
                    </a:srgbClr>
                  </a:solidFill>
                </a:ln>
                <a:solidFill>
                  <a:srgbClr val="FF0000"/>
                </a:solidFill>
              </a:rPr>
              <a:t>xmlns</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DDDDDD">
                    <a:lumMod val="10000"/>
                  </a:srgbClr>
                </a:solidFill>
              </a:rPr>
              <a:t>"</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DDDDDD">
                    <a:lumMod val="10000"/>
                  </a:srgbClr>
                </a:solidFill>
              </a:rPr>
              <a:t>"</a:t>
            </a:r>
            <a:r>
              <a:rPr lang="en-US" sz="1200" dirty="0">
                <a:ln>
                  <a:solidFill>
                    <a:srgbClr val="FFFFFF">
                      <a:alpha val="0"/>
                    </a:srgbClr>
                  </a:solidFill>
                </a:ln>
                <a:solidFill>
                  <a:srgbClr val="0071BC"/>
                </a:solidFill>
              </a:rPr>
              <a:t>&gt;</a:t>
            </a:r>
          </a:p>
          <a:p>
            <a:pPr marL="2286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Role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002060"/>
                </a:solidFill>
              </a:rPr>
              <a:t>"</a:t>
            </a:r>
            <a:r>
              <a:rPr lang="en-US" sz="1200" dirty="0">
                <a:ln>
                  <a:solidFill>
                    <a:srgbClr val="FFFFFF">
                      <a:alpha val="0"/>
                    </a:srgbClr>
                  </a:solidFill>
                </a:ln>
                <a:solidFill>
                  <a:srgbClr val="0071BC"/>
                </a:solidFill>
              </a:rPr>
              <a:t>MachineRole</a:t>
            </a:r>
            <a:r>
              <a:rPr lang="en-US" sz="1200" dirty="0">
                <a:ln>
                  <a:solidFill>
                    <a:srgbClr val="FFFFFF">
                      <a:alpha val="0"/>
                    </a:srgbClr>
                  </a:solidFill>
                </a:ln>
                <a:solidFill>
                  <a:srgbClr val="002060"/>
                </a:solidFill>
              </a:rPr>
              <a:t>"</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b="1" dirty="0">
                <a:ln>
                  <a:solidFill>
                    <a:srgbClr val="FFFFFF">
                      <a:alpha val="0"/>
                    </a:srgbClr>
                  </a:solidFill>
                </a:ln>
                <a:solidFill>
                  <a:srgbClr val="910091"/>
                </a:solidFill>
              </a:rPr>
              <a:t>OsImage</a:t>
            </a:r>
            <a:r>
              <a:rPr lang="en-US" sz="1200" b="1" dirty="0">
                <a:ln>
                  <a:solidFill>
                    <a:srgbClr val="FFFFFF">
                      <a:alpha val="0"/>
                    </a:srgbClr>
                  </a:solidFill>
                </a:ln>
              </a:rPr>
              <a:t> </a:t>
            </a:r>
            <a:r>
              <a:rPr lang="en-US" sz="1200" b="1" dirty="0">
                <a:ln>
                  <a:solidFill>
                    <a:srgbClr val="FFFFFF">
                      <a:alpha val="0"/>
                    </a:srgbClr>
                  </a:solidFill>
                </a:ln>
                <a:solidFill>
                  <a:srgbClr val="FF0000"/>
                </a:solidFill>
              </a:rPr>
              <a:t>href</a:t>
            </a:r>
            <a:r>
              <a:rPr lang="en-US" sz="1200" b="1" dirty="0">
                <a:ln>
                  <a:solidFill>
                    <a:srgbClr val="FFFFFF">
                      <a:alpha val="0"/>
                    </a:srgbClr>
                  </a:solidFill>
                </a:ln>
                <a:solidFill>
                  <a:srgbClr val="0071BC"/>
                </a:solidFill>
              </a:rPr>
              <a:t>=</a:t>
            </a:r>
            <a:r>
              <a:rPr lang="en-US" sz="1200" b="1" dirty="0">
                <a:ln>
                  <a:solidFill>
                    <a:srgbClr val="FFFFFF">
                      <a:alpha val="0"/>
                    </a:srgbClr>
                  </a:solidFill>
                </a:ln>
                <a:solidFill>
                  <a:srgbClr val="303030"/>
                </a:solidFill>
              </a:rPr>
              <a:t>"</a:t>
            </a:r>
            <a:r>
              <a:rPr lang="en-US" sz="1200" b="1" dirty="0">
                <a:ln>
                  <a:solidFill>
                    <a:srgbClr val="FFFFFF">
                      <a:alpha val="0"/>
                    </a:srgbClr>
                  </a:solidFill>
                </a:ln>
                <a:solidFill>
                  <a:srgbClr val="0071BC"/>
                </a:solidFill>
              </a:rPr>
              <a:t>20101020BaseVM.vhd</a:t>
            </a:r>
            <a:r>
              <a:rPr lang="en-US" sz="1200" b="1"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Instances</a:t>
            </a:r>
            <a:r>
              <a:rPr lang="en-US" sz="1200" dirty="0">
                <a:ln>
                  <a:solidFill>
                    <a:srgbClr val="FFFFFF">
                      <a:alpha val="0"/>
                    </a:srgbClr>
                  </a:solidFill>
                </a:ln>
              </a:rPr>
              <a:t> </a:t>
            </a:r>
            <a:r>
              <a:rPr lang="en-US" sz="1200" dirty="0">
                <a:ln>
                  <a:solidFill>
                    <a:srgbClr val="FFFFFF">
                      <a:alpha val="0"/>
                    </a:srgbClr>
                  </a:solidFill>
                </a:ln>
                <a:solidFill>
                  <a:srgbClr val="FF0000"/>
                </a:solidFill>
              </a:rPr>
              <a:t>count</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rPr>
              <a:t>2</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ConfigurationSettings</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Microsoft.WindowsAzure.Plugins.Diagnostics.ConnectionString</a:t>
            </a:r>
            <a:r>
              <a:rPr lang="en-US" sz="1200" dirty="0">
                <a:ln>
                  <a:solidFill>
                    <a:srgbClr val="FFFFFF">
                      <a:alpha val="0"/>
                    </a:srgbClr>
                  </a:solidFill>
                </a:ln>
                <a:solidFill>
                  <a:srgbClr val="303030"/>
                </a:solidFill>
              </a:rPr>
              <a:t>“</a:t>
            </a:r>
          </a:p>
          <a:p>
            <a:pPr lvl="0">
              <a:spcBef>
                <a:spcPts val="400"/>
              </a:spcBef>
            </a:pP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DefaultEndpointsProtocol=http;AccountName=mohittest;AccountKey=JEBzeqFeP1g==</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Microsoft.WindowsAzure.Plugins.RemoteAccess.Enabled</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true</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solidFill>
                  <a:srgbClr val="0071BC"/>
                </a:solidFill>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Microsoft.WindowsAzure.Plugins.RemoteAccess.AccountUsername</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 </a:t>
            </a: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 /&gt;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Microsoft.WindowsAzure.Plugins.RemoteAccess.AccountEncryptedPassword</a:t>
            </a:r>
            <a:r>
              <a:rPr lang="en-US" sz="1200" dirty="0">
                <a:ln>
                  <a:solidFill>
                    <a:srgbClr val="FFFFFF">
                      <a:alpha val="0"/>
                    </a:srgbClr>
                  </a:solidFill>
                </a:ln>
                <a:solidFill>
                  <a:srgbClr val="303030"/>
                </a:solidFill>
              </a:rPr>
              <a:t>"</a:t>
            </a:r>
          </a:p>
          <a:p>
            <a:pPr lvl="0">
              <a:spcBef>
                <a:spcPts val="400"/>
              </a:spcBef>
            </a:pP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 /&gt;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Microsoft.WindowsAzure.Plugins.RemoteAccess.AccountExpiration</a:t>
            </a:r>
            <a:r>
              <a:rPr lang="en-US" sz="1200" dirty="0">
                <a:ln>
                  <a:solidFill>
                    <a:srgbClr val="FFFFFF">
                      <a:alpha val="0"/>
                    </a:srgbClr>
                  </a:solidFill>
                </a:ln>
                <a:solidFill>
                  <a:srgbClr val="303030"/>
                </a:solidFill>
              </a:rPr>
              <a:t>"</a:t>
            </a:r>
            <a:r>
              <a:rPr lang="en-US" sz="1200" dirty="0">
                <a:ln>
                  <a:solidFill>
                    <a:srgbClr val="FFFFFF">
                      <a:alpha val="0"/>
                    </a:srgbClr>
                  </a:solidFill>
                </a:ln>
              </a:rPr>
              <a:t> </a:t>
            </a:r>
          </a:p>
          <a:p>
            <a:pPr lvl="0">
              <a:spcBef>
                <a:spcPts val="400"/>
              </a:spcBef>
            </a:pPr>
            <a:r>
              <a:rPr lang="en-US" sz="1200" dirty="0">
                <a:ln>
                  <a:solidFill>
                    <a:srgbClr val="FFFFFF">
                      <a:alpha val="0"/>
                    </a:srgbClr>
                  </a:solidFill>
                </a:ln>
                <a:solidFill>
                  <a:srgbClr val="FF0000"/>
                </a:solidFill>
              </a:rPr>
              <a:t>value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2012-07-23T23:59:59.0000000-07:00</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Setting</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Microsoft.WindowsAzure.Plugins.RemoteForwarder.Enabled</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value</a:t>
            </a:r>
            <a:r>
              <a:rPr lang="en-US" sz="1200" dirty="0">
                <a:ln>
                  <a:solidFill>
                    <a:srgbClr val="FFFFFF">
                      <a:alpha val="0"/>
                    </a:srgbClr>
                  </a:solidFill>
                </a:ln>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true</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ConfigurationSettings</a:t>
            </a:r>
            <a:r>
              <a:rPr lang="en-US" sz="1200" dirty="0">
                <a:ln>
                  <a:solidFill>
                    <a:srgbClr val="FFFFFF">
                      <a:alpha val="0"/>
                    </a:srgbClr>
                  </a:solidFill>
                </a:ln>
                <a:solidFill>
                  <a:srgbClr val="0071BC"/>
                </a:solidFill>
              </a:rPr>
              <a:t>&gt;</a:t>
            </a:r>
          </a:p>
          <a:p>
            <a:pPr marL="457200" lvl="0">
              <a:spcBef>
                <a:spcPts val="400"/>
              </a:spcBef>
            </a:pPr>
            <a:r>
              <a:rPr lang="en-US" sz="1200" dirty="0">
                <a:ln>
                  <a:solidFill>
                    <a:srgbClr val="FFFFFF">
                      <a:alpha val="0"/>
                    </a:srgbClr>
                  </a:solidFill>
                </a:ln>
              </a:rPr>
              <a:t> </a:t>
            </a: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Certificates</a:t>
            </a:r>
            <a:r>
              <a:rPr lang="en-US" sz="1200" dirty="0">
                <a:ln>
                  <a:solidFill>
                    <a:srgbClr val="FFFFFF">
                      <a:alpha val="0"/>
                    </a:srgbClr>
                  </a:solidFill>
                </a:ln>
                <a:solidFill>
                  <a:srgbClr val="0071BC"/>
                </a:solidFill>
              </a:rPr>
              <a:t>&gt;</a:t>
            </a:r>
          </a:p>
          <a:p>
            <a:pPr marL="6858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Certificate</a:t>
            </a:r>
            <a:r>
              <a:rPr lang="en-US" sz="1200" dirty="0">
                <a:ln>
                  <a:solidFill>
                    <a:srgbClr val="FFFFFF">
                      <a:alpha val="0"/>
                    </a:srgbClr>
                  </a:solidFill>
                </a:ln>
              </a:rPr>
              <a:t> </a:t>
            </a:r>
            <a:r>
              <a:rPr lang="en-US" sz="1200" dirty="0">
                <a:ln>
                  <a:solidFill>
                    <a:srgbClr val="FFFFFF">
                      <a:alpha val="0"/>
                    </a:srgbClr>
                  </a:solidFill>
                </a:ln>
                <a:solidFill>
                  <a:srgbClr val="FF0000"/>
                </a:solidFill>
              </a:rPr>
              <a:t>name</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Microsoft.WindowsAzure.Plugins.RemoteAccess.PasswordEncryption</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thumbprint</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195FD938F86D8785FF53C660BCBD283819E0271A</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FF0000"/>
                </a:solidFill>
              </a:rPr>
              <a:t>thumbprintAlgorithm</a:t>
            </a:r>
            <a:r>
              <a:rPr lang="en-US" sz="1200" dirty="0">
                <a:ln>
                  <a:solidFill>
                    <a:srgbClr val="FFFFFF">
                      <a:alpha val="0"/>
                    </a:srgbClr>
                  </a:solidFill>
                </a:ln>
                <a:solidFill>
                  <a:srgbClr val="0071BC"/>
                </a:solidFill>
              </a:rPr>
              <a:t>=</a:t>
            </a:r>
            <a:r>
              <a:rPr lang="en-US" sz="1200" dirty="0">
                <a:ln>
                  <a:solidFill>
                    <a:srgbClr val="FFFFFF">
                      <a:alpha val="0"/>
                    </a:srgbClr>
                  </a:solidFill>
                </a:ln>
                <a:solidFill>
                  <a:srgbClr val="303030"/>
                </a:solidFill>
              </a:rPr>
              <a:t>"</a:t>
            </a:r>
            <a:r>
              <a:rPr lang="en-US" sz="1200" dirty="0">
                <a:ln>
                  <a:solidFill>
                    <a:srgbClr val="FFFFFF">
                      <a:alpha val="0"/>
                    </a:srgbClr>
                  </a:solidFill>
                </a:ln>
                <a:solidFill>
                  <a:srgbClr val="0071BC"/>
                </a:solidFill>
              </a:rPr>
              <a:t>sha1</a:t>
            </a:r>
            <a:r>
              <a:rPr lang="en-US" sz="1200" dirty="0">
                <a:ln>
                  <a:solidFill>
                    <a:srgbClr val="FFFFFF">
                      <a:alpha val="0"/>
                    </a:srgbClr>
                  </a:solidFill>
                </a:ln>
                <a:solidFill>
                  <a:srgbClr val="303030"/>
                </a:solidFill>
              </a:rPr>
              <a:t>"</a:t>
            </a:r>
            <a:r>
              <a:rPr lang="en-US" sz="1200" dirty="0">
                <a:ln>
                  <a:solidFill>
                    <a:srgbClr val="FFFFFF">
                      <a:alpha val="0"/>
                    </a:srgbClr>
                  </a:solidFill>
                </a:ln>
              </a:rPr>
              <a:t> </a:t>
            </a:r>
            <a:r>
              <a:rPr lang="en-US" sz="1200" dirty="0">
                <a:ln>
                  <a:solidFill>
                    <a:srgbClr val="FFFFFF">
                      <a:alpha val="0"/>
                    </a:srgbClr>
                  </a:solidFill>
                </a:ln>
                <a:solidFill>
                  <a:srgbClr val="0071BC"/>
                </a:solidFill>
              </a:rPr>
              <a:t>/&gt;</a:t>
            </a:r>
          </a:p>
          <a:p>
            <a:pPr marL="579438" lvl="0" indent="-122238">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Certificates</a:t>
            </a:r>
            <a:r>
              <a:rPr lang="en-US" sz="1200" dirty="0">
                <a:ln>
                  <a:solidFill>
                    <a:srgbClr val="FFFFFF">
                      <a:alpha val="0"/>
                    </a:srgbClr>
                  </a:solidFill>
                </a:ln>
                <a:solidFill>
                  <a:srgbClr val="0071BC"/>
                </a:solidFill>
              </a:rPr>
              <a:t>&gt;</a:t>
            </a:r>
          </a:p>
          <a:p>
            <a:pPr marL="228600"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Role</a:t>
            </a:r>
            <a:r>
              <a:rPr lang="en-US" sz="1200" dirty="0">
                <a:ln>
                  <a:solidFill>
                    <a:srgbClr val="FFFFFF">
                      <a:alpha val="0"/>
                    </a:srgbClr>
                  </a:solidFill>
                </a:ln>
                <a:solidFill>
                  <a:srgbClr val="0071BC"/>
                </a:solidFill>
              </a:rPr>
              <a:t>&gt;</a:t>
            </a:r>
          </a:p>
          <a:p>
            <a:pPr lvl="0">
              <a:spcBef>
                <a:spcPts val="400"/>
              </a:spcBef>
            </a:pPr>
            <a:r>
              <a:rPr lang="en-US" sz="1200" dirty="0">
                <a:ln>
                  <a:solidFill>
                    <a:srgbClr val="FFFFFF">
                      <a:alpha val="0"/>
                    </a:srgbClr>
                  </a:solidFill>
                </a:ln>
                <a:solidFill>
                  <a:srgbClr val="0071BC"/>
                </a:solidFill>
              </a:rPr>
              <a:t>&lt;/</a:t>
            </a:r>
            <a:r>
              <a:rPr lang="en-US" sz="1200" dirty="0">
                <a:ln>
                  <a:solidFill>
                    <a:srgbClr val="FFFFFF">
                      <a:alpha val="0"/>
                    </a:srgbClr>
                  </a:solidFill>
                </a:ln>
                <a:solidFill>
                  <a:srgbClr val="910091"/>
                </a:solidFill>
              </a:rPr>
              <a:t>ServiceConfiguration</a:t>
            </a:r>
            <a:r>
              <a:rPr lang="en-US" sz="1200" dirty="0">
                <a:ln>
                  <a:solidFill>
                    <a:srgbClr val="FFFFFF">
                      <a:alpha val="0"/>
                    </a:srgbClr>
                  </a:solidFill>
                </a:ln>
                <a:solidFill>
                  <a:srgbClr val="0071BC"/>
                </a:solidFill>
              </a:rPr>
              <a:t>&gt;</a:t>
            </a:r>
          </a:p>
        </p:txBody>
      </p:sp>
    </p:spTree>
    <p:extLst>
      <p:ext uri="{BB962C8B-B14F-4D97-AF65-F5344CB8AC3E}">
        <p14:creationId xmlns:p14="http://schemas.microsoft.com/office/powerpoint/2010/main" val="8981213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VM Role</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572169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VM Role – Common Questions</a:t>
            </a:r>
          </a:p>
        </p:txBody>
      </p:sp>
      <p:sp>
        <p:nvSpPr>
          <p:cNvPr id="6" name="Content Placeholder 5"/>
          <p:cNvSpPr>
            <a:spLocks noGrp="1"/>
          </p:cNvSpPr>
          <p:nvPr>
            <p:ph sz="quarter" idx="10"/>
          </p:nvPr>
        </p:nvSpPr>
        <p:spPr>
          <a:xfrm>
            <a:off x="519113" y="1463675"/>
            <a:ext cx="9792505" cy="4493538"/>
          </a:xfrm>
        </p:spPr>
        <p:txBody>
          <a:bodyPr/>
          <a:lstStyle/>
          <a:p>
            <a:pPr>
              <a:spcBef>
                <a:spcPts val="600"/>
              </a:spcBef>
            </a:pPr>
            <a:r>
              <a:rPr lang="en-US" sz="3600" dirty="0">
                <a:solidFill>
                  <a:schemeClr val="accent2">
                    <a:alpha val="99000"/>
                  </a:schemeClr>
                </a:solidFill>
                <a:latin typeface="Segoe UI Light" pitchFamily="34" charset="0"/>
              </a:rPr>
              <a:t>Will any WS08 R2-based application work?</a:t>
            </a:r>
          </a:p>
          <a:p>
            <a:pPr marL="0" lvl="1">
              <a:spcBef>
                <a:spcPts val="600"/>
              </a:spcBef>
            </a:pPr>
            <a:r>
              <a:rPr lang="en-US" sz="2000" b="1" dirty="0"/>
              <a:t>No, VM Role inherits some Web/worker restrictions:</a:t>
            </a:r>
          </a:p>
          <a:p>
            <a:pPr marL="0" lvl="2">
              <a:spcBef>
                <a:spcPts val="600"/>
              </a:spcBef>
            </a:pPr>
            <a:r>
              <a:rPr lang="en-US" sz="2000" dirty="0"/>
              <a:t>SLA requires at least two identical/similar instances</a:t>
            </a:r>
          </a:p>
          <a:p>
            <a:pPr marL="0" lvl="2">
              <a:spcBef>
                <a:spcPts val="600"/>
              </a:spcBef>
            </a:pPr>
            <a:r>
              <a:rPr lang="en-US" sz="2000" dirty="0"/>
              <a:t>No durability of OS image on hardware failure</a:t>
            </a:r>
          </a:p>
          <a:p>
            <a:pPr marL="0" lvl="2">
              <a:spcBef>
                <a:spcPts val="600"/>
              </a:spcBef>
            </a:pPr>
            <a:r>
              <a:rPr lang="en-US" sz="2000" dirty="0"/>
              <a:t>One public IP per service (unless using Windows Azure Virtual Network</a:t>
            </a:r>
            <a:r>
              <a:rPr lang="en-US" sz="2000" dirty="0" smtClean="0"/>
              <a:t>)</a:t>
            </a:r>
          </a:p>
          <a:p>
            <a:pPr marL="0" lvl="2">
              <a:spcBef>
                <a:spcPts val="600"/>
              </a:spcBef>
            </a:pPr>
            <a:endParaRPr lang="en-US" sz="2000" dirty="0"/>
          </a:p>
          <a:p>
            <a:pPr>
              <a:spcBef>
                <a:spcPts val="600"/>
              </a:spcBef>
            </a:pPr>
            <a:r>
              <a:rPr lang="en-US" sz="3600" dirty="0">
                <a:solidFill>
                  <a:schemeClr val="accent2">
                    <a:alpha val="99000"/>
                  </a:schemeClr>
                </a:solidFill>
                <a:latin typeface="Segoe UI Light" pitchFamily="34" charset="0"/>
              </a:rPr>
              <a:t>Does Windows Azure take care of *everything*?</a:t>
            </a:r>
          </a:p>
          <a:p>
            <a:pPr marL="0" lvl="1">
              <a:spcBef>
                <a:spcPts val="600"/>
              </a:spcBef>
            </a:pPr>
            <a:r>
              <a:rPr lang="en-US" sz="2000" dirty="0" smtClean="0"/>
              <a:t>No, with VM Role, the customer creates &amp; maintains the OS. Windows Azure does not automatically understand the health of the applications running in our VM.</a:t>
            </a:r>
          </a:p>
          <a:p>
            <a:pPr marL="0" lvl="1">
              <a:spcBef>
                <a:spcPts val="600"/>
              </a:spcBef>
            </a:pPr>
            <a:r>
              <a:rPr lang="en-US" sz="2000" dirty="0" smtClean="0"/>
              <a:t>But</a:t>
            </a:r>
            <a:r>
              <a:rPr lang="en-US" sz="2000" dirty="0"/>
              <a:t>, since you deploy </a:t>
            </a:r>
            <a:r>
              <a:rPr lang="en-US" sz="2000" b="1" dirty="0"/>
              <a:t>services</a:t>
            </a:r>
            <a:r>
              <a:rPr lang="en-US" sz="2000" dirty="0"/>
              <a:t> instead of individual VM’s, Windows Azure does automate many management tasks.</a:t>
            </a:r>
          </a:p>
        </p:txBody>
      </p:sp>
    </p:spTree>
    <p:extLst>
      <p:ext uri="{BB962C8B-B14F-4D97-AF65-F5344CB8AC3E}">
        <p14:creationId xmlns:p14="http://schemas.microsoft.com/office/powerpoint/2010/main" val="1775999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fade">
                                      <p:cBhvr>
                                        <p:cTn id="1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VM Role – Common Questions</a:t>
            </a:r>
          </a:p>
        </p:txBody>
      </p:sp>
      <p:sp>
        <p:nvSpPr>
          <p:cNvPr id="6" name="Content Placeholder 5"/>
          <p:cNvSpPr>
            <a:spLocks noGrp="1"/>
          </p:cNvSpPr>
          <p:nvPr>
            <p:ph sz="quarter" idx="10"/>
          </p:nvPr>
        </p:nvSpPr>
        <p:spPr>
          <a:xfrm>
            <a:off x="519113" y="1463675"/>
            <a:ext cx="8413872" cy="3954929"/>
          </a:xfrm>
        </p:spPr>
        <p:txBody>
          <a:bodyPr/>
          <a:lstStyle/>
          <a:p>
            <a:pPr>
              <a:spcBef>
                <a:spcPts val="600"/>
              </a:spcBef>
            </a:pPr>
            <a:r>
              <a:rPr lang="en-US" sz="3600" dirty="0">
                <a:solidFill>
                  <a:schemeClr val="accent2">
                    <a:alpha val="99000"/>
                  </a:schemeClr>
                </a:solidFill>
                <a:latin typeface="Segoe UI Light" pitchFamily="34" charset="0"/>
              </a:rPr>
              <a:t>How will it be priced?</a:t>
            </a:r>
          </a:p>
          <a:p>
            <a:pPr marL="0" lvl="1">
              <a:spcBef>
                <a:spcPts val="600"/>
              </a:spcBef>
            </a:pPr>
            <a:r>
              <a:rPr lang="en-US" sz="2000" dirty="0">
                <a:solidFill>
                  <a:srgbClr val="595959">
                    <a:alpha val="99000"/>
                  </a:srgbClr>
                </a:solidFill>
              </a:rPr>
              <a:t>It will be priced the same as Web and Worker roles. Customers will be charged at an hourly rate depending on the compute instance size</a:t>
            </a:r>
            <a:r>
              <a:rPr lang="en-US" sz="2000" dirty="0" smtClean="0">
                <a:solidFill>
                  <a:srgbClr val="595959">
                    <a:alpha val="99000"/>
                  </a:srgbClr>
                </a:solidFill>
              </a:rPr>
              <a:t>.</a:t>
            </a:r>
          </a:p>
          <a:p>
            <a:pPr marL="0" lvl="1">
              <a:spcBef>
                <a:spcPts val="600"/>
              </a:spcBef>
            </a:pPr>
            <a:endParaRPr lang="en-US" sz="2000" dirty="0">
              <a:solidFill>
                <a:srgbClr val="595959">
                  <a:alpha val="99000"/>
                </a:srgbClr>
              </a:solidFill>
            </a:endParaRPr>
          </a:p>
          <a:p>
            <a:pPr>
              <a:spcBef>
                <a:spcPts val="600"/>
              </a:spcBef>
            </a:pPr>
            <a:r>
              <a:rPr lang="en-US" sz="3600" dirty="0">
                <a:solidFill>
                  <a:schemeClr val="accent2">
                    <a:alpha val="99000"/>
                  </a:schemeClr>
                </a:solidFill>
                <a:latin typeface="Segoe UI Light" pitchFamily="34" charset="0"/>
              </a:rPr>
              <a:t>How does licensing in the cloud work?</a:t>
            </a:r>
          </a:p>
          <a:p>
            <a:pPr marL="0" lvl="1">
              <a:spcBef>
                <a:spcPts val="600"/>
              </a:spcBef>
            </a:pPr>
            <a:r>
              <a:rPr lang="en-US" sz="2000" b="1" dirty="0">
                <a:solidFill>
                  <a:srgbClr val="595959">
                    <a:alpha val="99000"/>
                  </a:srgbClr>
                </a:solidFill>
              </a:rPr>
              <a:t>Windows: </a:t>
            </a:r>
          </a:p>
          <a:p>
            <a:pPr marL="0" lvl="2">
              <a:spcBef>
                <a:spcPts val="0"/>
              </a:spcBef>
            </a:pPr>
            <a:r>
              <a:rPr lang="en-US" sz="2000" dirty="0">
                <a:solidFill>
                  <a:srgbClr val="595959">
                    <a:alpha val="99000"/>
                  </a:srgbClr>
                </a:solidFill>
              </a:rPr>
              <a:t>Included in the CPU-hour price</a:t>
            </a:r>
          </a:p>
          <a:p>
            <a:pPr marL="0" lvl="2">
              <a:spcBef>
                <a:spcPts val="0"/>
              </a:spcBef>
            </a:pPr>
            <a:r>
              <a:rPr lang="en-US" sz="2000" dirty="0">
                <a:solidFill>
                  <a:srgbClr val="595959">
                    <a:alpha val="99000"/>
                  </a:srgbClr>
                </a:solidFill>
              </a:rPr>
              <a:t>Licensing status of uploaded image is not considered</a:t>
            </a:r>
          </a:p>
          <a:p>
            <a:pPr marL="0" lvl="1">
              <a:spcBef>
                <a:spcPts val="600"/>
              </a:spcBef>
            </a:pPr>
            <a:r>
              <a:rPr lang="en-US" sz="2000" b="1" dirty="0">
                <a:solidFill>
                  <a:srgbClr val="595959">
                    <a:alpha val="99000"/>
                  </a:srgbClr>
                </a:solidFill>
              </a:rPr>
              <a:t>Applications: </a:t>
            </a:r>
            <a:r>
              <a:rPr lang="en-US" sz="2000" b="1" dirty="0" smtClean="0">
                <a:solidFill>
                  <a:srgbClr val="595959">
                    <a:alpha val="99000"/>
                  </a:srgbClr>
                </a:solidFill>
              </a:rPr>
              <a:t/>
            </a:r>
            <a:br>
              <a:rPr lang="en-US" sz="2000" b="1" dirty="0" smtClean="0">
                <a:solidFill>
                  <a:srgbClr val="595959">
                    <a:alpha val="99000"/>
                  </a:srgbClr>
                </a:solidFill>
              </a:rPr>
            </a:br>
            <a:r>
              <a:rPr lang="en-US" sz="2000" dirty="0" smtClean="0">
                <a:solidFill>
                  <a:srgbClr val="595959">
                    <a:alpha val="99000"/>
                  </a:srgbClr>
                </a:solidFill>
              </a:rPr>
              <a:t>Per </a:t>
            </a:r>
            <a:r>
              <a:rPr lang="en-US" sz="2000" dirty="0">
                <a:solidFill>
                  <a:srgbClr val="595959">
                    <a:alpha val="99000"/>
                  </a:srgbClr>
                </a:solidFill>
              </a:rPr>
              <a:t>the licensing terms of the application</a:t>
            </a:r>
          </a:p>
        </p:txBody>
      </p:sp>
    </p:spTree>
    <p:extLst>
      <p:ext uri="{BB962C8B-B14F-4D97-AF65-F5344CB8AC3E}">
        <p14:creationId xmlns:p14="http://schemas.microsoft.com/office/powerpoint/2010/main" val="3438668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fade">
                                      <p:cBhvr>
                                        <p:cTn id="13" dur="500"/>
                                        <p:tgtEl>
                                          <p:spTgt spid="6">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6881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1"/>
          </p:nvPr>
        </p:nvSpPr>
        <p:spPr>
          <a:xfrm>
            <a:off x="3473803" y="2099607"/>
            <a:ext cx="8194321" cy="3877985"/>
          </a:xfrm>
        </p:spPr>
        <p:txBody>
          <a:bodyPr/>
          <a:lstStyle/>
          <a:p>
            <a:r>
              <a:rPr lang="en-US" sz="3200" dirty="0"/>
              <a:t>Motivation &amp; Overview</a:t>
            </a:r>
          </a:p>
          <a:p>
            <a:r>
              <a:rPr lang="en-US" sz="3200" dirty="0"/>
              <a:t>Remote Desktop / Re-image / Reboot</a:t>
            </a:r>
          </a:p>
          <a:p>
            <a:r>
              <a:rPr lang="en-US" sz="3200" dirty="0"/>
              <a:t>Admin Mode / Service Modeling Enhancements</a:t>
            </a:r>
          </a:p>
          <a:p>
            <a:r>
              <a:rPr lang="en-US" sz="3200" dirty="0"/>
              <a:t>VM Role</a:t>
            </a:r>
          </a:p>
          <a:p>
            <a:r>
              <a:rPr lang="en-US" sz="3200" dirty="0" smtClean="0"/>
              <a:t>Q&amp;A</a:t>
            </a:r>
            <a:endParaRPr lang="en-US" sz="3200" dirty="0"/>
          </a:p>
        </p:txBody>
      </p:sp>
    </p:spTree>
    <p:extLst>
      <p:ext uri="{BB962C8B-B14F-4D97-AF65-F5344CB8AC3E}">
        <p14:creationId xmlns:p14="http://schemas.microsoft.com/office/powerpoint/2010/main" val="400612036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 name="Group 2"/>
          <p:cNvGrpSpPr/>
          <p:nvPr/>
        </p:nvGrpSpPr>
        <p:grpSpPr>
          <a:xfrm>
            <a:off x="827957" y="1826716"/>
            <a:ext cx="3293775" cy="3926385"/>
            <a:chOff x="827957" y="1826716"/>
            <a:chExt cx="3293775" cy="3926385"/>
          </a:xfrm>
        </p:grpSpPr>
        <p:sp>
          <p:nvSpPr>
            <p:cNvPr id="67" name="Rectangle 66"/>
            <p:cNvSpPr/>
            <p:nvPr/>
          </p:nvSpPr>
          <p:spPr bwMode="auto">
            <a:xfrm>
              <a:off x="827957" y="1826716"/>
              <a:ext cx="3265643" cy="39263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TextBox 67"/>
            <p:cNvSpPr txBox="1"/>
            <p:nvPr/>
          </p:nvSpPr>
          <p:spPr>
            <a:xfrm>
              <a:off x="949083" y="1982531"/>
              <a:ext cx="3172649" cy="2296013"/>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bg1">
                      <a:alpha val="99000"/>
                    </a:schemeClr>
                  </a:solidFill>
                  <a:latin typeface="Segoe UI Light" pitchFamily="34" charset="0"/>
                </a:rPr>
                <a:t>Get more control </a:t>
              </a:r>
              <a:r>
                <a:rPr lang="en-US" sz="2800" dirty="0" smtClean="0">
                  <a:solidFill>
                    <a:schemeClr val="bg1">
                      <a:alpha val="99000"/>
                    </a:schemeClr>
                  </a:solidFill>
                  <a:latin typeface="Segoe UI Light" pitchFamily="34" charset="0"/>
                </a:rPr>
                <a:t/>
              </a:r>
              <a:br>
                <a:rPr lang="en-US" sz="2800" dirty="0" smtClean="0">
                  <a:solidFill>
                    <a:schemeClr val="bg1">
                      <a:alpha val="99000"/>
                    </a:schemeClr>
                  </a:solidFill>
                  <a:latin typeface="Segoe UI Light" pitchFamily="34" charset="0"/>
                </a:rPr>
              </a:br>
              <a:r>
                <a:rPr lang="en-US" sz="2800" dirty="0" smtClean="0">
                  <a:solidFill>
                    <a:schemeClr val="bg1">
                      <a:alpha val="99000"/>
                    </a:schemeClr>
                  </a:solidFill>
                  <a:latin typeface="Segoe UI Light" pitchFamily="34" charset="0"/>
                </a:rPr>
                <a:t>&amp; </a:t>
              </a:r>
              <a:r>
                <a:rPr lang="en-US" sz="2800" dirty="0">
                  <a:solidFill>
                    <a:schemeClr val="bg1">
                      <a:alpha val="99000"/>
                    </a:schemeClr>
                  </a:solidFill>
                  <a:latin typeface="Segoe UI Light" pitchFamily="34" charset="0"/>
                </a:rPr>
                <a:t>flexibility of the </a:t>
              </a:r>
              <a:br>
                <a:rPr lang="en-US" sz="2800" dirty="0">
                  <a:solidFill>
                    <a:schemeClr val="bg1">
                      <a:alpha val="99000"/>
                    </a:schemeClr>
                  </a:solidFill>
                  <a:latin typeface="Segoe UI Light" pitchFamily="34" charset="0"/>
                </a:rPr>
              </a:br>
              <a:r>
                <a:rPr lang="en-US" sz="2800" dirty="0">
                  <a:solidFill>
                    <a:schemeClr val="bg1">
                      <a:alpha val="99000"/>
                    </a:schemeClr>
                  </a:solidFill>
                  <a:latin typeface="Segoe UI Light" pitchFamily="34" charset="0"/>
                </a:rPr>
                <a:t>Windows Azure environment</a:t>
              </a:r>
            </a:p>
            <a:p>
              <a:pPr>
                <a:lnSpc>
                  <a:spcPct val="90000"/>
                </a:lnSpc>
                <a:spcBef>
                  <a:spcPct val="20000"/>
                </a:spcBef>
                <a:buSzPct val="80000"/>
              </a:pPr>
              <a:endParaRPr lang="en-US" sz="800" b="1" dirty="0" smtClean="0">
                <a:solidFill>
                  <a:schemeClr val="bg1">
                    <a:alpha val="99000"/>
                  </a:schemeClr>
                </a:solidFill>
              </a:endParaRPr>
            </a:p>
            <a:p>
              <a:pPr>
                <a:lnSpc>
                  <a:spcPct val="90000"/>
                </a:lnSpc>
                <a:spcBef>
                  <a:spcPct val="20000"/>
                </a:spcBef>
                <a:buSzPct val="80000"/>
              </a:pPr>
              <a:r>
                <a:rPr lang="en-US" b="1" dirty="0" smtClean="0">
                  <a:solidFill>
                    <a:schemeClr val="bg1">
                      <a:alpha val="99000"/>
                    </a:schemeClr>
                  </a:solidFill>
                </a:rPr>
                <a:t>Developers</a:t>
              </a:r>
              <a:endParaRPr lang="en-US" b="1" dirty="0">
                <a:solidFill>
                  <a:schemeClr val="bg1">
                    <a:alpha val="99000"/>
                  </a:schemeClr>
                </a:solidFill>
              </a:endParaRPr>
            </a:p>
            <a:p>
              <a:pPr>
                <a:lnSpc>
                  <a:spcPct val="90000"/>
                </a:lnSpc>
                <a:spcBef>
                  <a:spcPct val="20000"/>
                </a:spcBef>
                <a:buSzPct val="80000"/>
              </a:pPr>
              <a:r>
                <a:rPr lang="en-US" b="1" dirty="0">
                  <a:solidFill>
                    <a:schemeClr val="bg1">
                      <a:alpha val="99000"/>
                    </a:schemeClr>
                  </a:solidFill>
                </a:rPr>
                <a:t>IT Pros</a:t>
              </a:r>
            </a:p>
          </p:txBody>
        </p:sp>
      </p:grpSp>
      <p:grpSp>
        <p:nvGrpSpPr>
          <p:cNvPr id="70" name="Group 69"/>
          <p:cNvGrpSpPr/>
          <p:nvPr/>
        </p:nvGrpSpPr>
        <p:grpSpPr>
          <a:xfrm>
            <a:off x="4584018" y="1826717"/>
            <a:ext cx="3283394" cy="3926384"/>
            <a:chOff x="4464443" y="1826717"/>
            <a:chExt cx="3283394" cy="3926384"/>
          </a:xfrm>
        </p:grpSpPr>
        <p:sp>
          <p:nvSpPr>
            <p:cNvPr id="61" name="Rectangle 60"/>
            <p:cNvSpPr/>
            <p:nvPr/>
          </p:nvSpPr>
          <p:spPr bwMode="auto">
            <a:xfrm>
              <a:off x="4464443" y="1826717"/>
              <a:ext cx="3283394" cy="39263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TextBox 61"/>
            <p:cNvSpPr txBox="1"/>
            <p:nvPr/>
          </p:nvSpPr>
          <p:spPr>
            <a:xfrm>
              <a:off x="4587358" y="1982531"/>
              <a:ext cx="3160479" cy="1551194"/>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bg1">
                      <a:alpha val="99000"/>
                    </a:schemeClr>
                  </a:solidFill>
                  <a:latin typeface="Segoe UI Light" pitchFamily="34" charset="0"/>
                </a:rPr>
                <a:t>Easier migration of existing Windows </a:t>
              </a:r>
              <a:br>
                <a:rPr lang="en-US" sz="2800" dirty="0">
                  <a:solidFill>
                    <a:schemeClr val="bg1">
                      <a:alpha val="99000"/>
                    </a:schemeClr>
                  </a:solidFill>
                  <a:latin typeface="Segoe UI Light" pitchFamily="34" charset="0"/>
                </a:rPr>
              </a:br>
              <a:r>
                <a:rPr lang="en-US" sz="2800" dirty="0">
                  <a:solidFill>
                    <a:schemeClr val="bg1">
                      <a:alpha val="99000"/>
                    </a:schemeClr>
                  </a:solidFill>
                  <a:latin typeface="Segoe UI Light" pitchFamily="34" charset="0"/>
                </a:rPr>
                <a:t>applications to Windows </a:t>
              </a:r>
              <a:r>
                <a:rPr lang="en-US" sz="2800" dirty="0" smtClean="0">
                  <a:solidFill>
                    <a:schemeClr val="bg1">
                      <a:alpha val="99000"/>
                    </a:schemeClr>
                  </a:solidFill>
                  <a:latin typeface="Segoe UI Light" pitchFamily="34" charset="0"/>
                </a:rPr>
                <a:t>Azure</a:t>
              </a:r>
              <a:endParaRPr lang="en-US" sz="2800" dirty="0">
                <a:solidFill>
                  <a:schemeClr val="bg1">
                    <a:alpha val="99000"/>
                  </a:schemeClr>
                </a:solidFill>
                <a:latin typeface="Segoe UI Light" pitchFamily="34" charset="0"/>
              </a:endParaRPr>
            </a:p>
          </p:txBody>
        </p:sp>
      </p:grpSp>
      <p:grpSp>
        <p:nvGrpSpPr>
          <p:cNvPr id="71" name="Group 70"/>
          <p:cNvGrpSpPr/>
          <p:nvPr/>
        </p:nvGrpSpPr>
        <p:grpSpPr>
          <a:xfrm>
            <a:off x="8146814" y="1826717"/>
            <a:ext cx="3249565" cy="3999944"/>
            <a:chOff x="7907664" y="1826717"/>
            <a:chExt cx="3249565" cy="3999944"/>
          </a:xfrm>
        </p:grpSpPr>
        <p:sp>
          <p:nvSpPr>
            <p:cNvPr id="11" name="Rectangle 10"/>
            <p:cNvSpPr/>
            <p:nvPr/>
          </p:nvSpPr>
          <p:spPr bwMode="auto">
            <a:xfrm>
              <a:off x="7907664" y="1826717"/>
              <a:ext cx="3249565" cy="39263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8024936" y="1982532"/>
              <a:ext cx="3132293" cy="3844129"/>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chemeClr val="bg1">
                      <a:alpha val="99000"/>
                    </a:schemeClr>
                  </a:solidFill>
                  <a:latin typeface="Segoe UI Light" pitchFamily="34" charset="0"/>
                </a:rPr>
                <a:t>Use </a:t>
              </a:r>
              <a:r>
                <a:rPr lang="en-US" sz="2800" dirty="0" smtClean="0">
                  <a:solidFill>
                    <a:schemeClr val="bg1">
                      <a:alpha val="99000"/>
                    </a:schemeClr>
                  </a:solidFill>
                  <a:latin typeface="Segoe UI Light" pitchFamily="34" charset="0"/>
                </a:rPr>
                <a:t>these capabilities </a:t>
              </a:r>
              <a:r>
                <a:rPr lang="en-US" sz="2800" dirty="0">
                  <a:solidFill>
                    <a:schemeClr val="bg1">
                      <a:alpha val="99000"/>
                    </a:schemeClr>
                  </a:solidFill>
                  <a:latin typeface="Segoe UI Light" pitchFamily="34" charset="0"/>
                </a:rPr>
                <a:t>within Windows Azure service model for lower management costs and improved agility</a:t>
              </a:r>
            </a:p>
            <a:p>
              <a:pPr lvl="0">
                <a:lnSpc>
                  <a:spcPct val="90000"/>
                </a:lnSpc>
                <a:spcBef>
                  <a:spcPct val="20000"/>
                </a:spcBef>
                <a:buSzPct val="80000"/>
              </a:pPr>
              <a:r>
                <a:rPr lang="en-US" b="1" dirty="0">
                  <a:solidFill>
                    <a:srgbClr val="FFFFFF">
                      <a:alpha val="99000"/>
                    </a:srgbClr>
                  </a:solidFill>
                </a:rPr>
                <a:t>Automated service management</a:t>
              </a:r>
            </a:p>
            <a:p>
              <a:pPr lvl="0">
                <a:lnSpc>
                  <a:spcPct val="90000"/>
                </a:lnSpc>
                <a:spcBef>
                  <a:spcPct val="20000"/>
                </a:spcBef>
                <a:buSzPct val="80000"/>
              </a:pPr>
              <a:r>
                <a:rPr lang="en-US" b="1" dirty="0">
                  <a:solidFill>
                    <a:srgbClr val="FFFFFF">
                      <a:alpha val="99000"/>
                    </a:srgbClr>
                  </a:solidFill>
                </a:rPr>
                <a:t>Best practices for the cloud</a:t>
              </a:r>
            </a:p>
            <a:p>
              <a:pPr lvl="0">
                <a:lnSpc>
                  <a:spcPct val="90000"/>
                </a:lnSpc>
                <a:spcBef>
                  <a:spcPct val="20000"/>
                </a:spcBef>
                <a:buSzPct val="80000"/>
              </a:pPr>
              <a:endParaRPr lang="en-US" sz="1600" b="1" dirty="0">
                <a:solidFill>
                  <a:srgbClr val="FFFFFF">
                    <a:alpha val="99000"/>
                  </a:srgbClr>
                </a:solidFill>
              </a:endParaRPr>
            </a:p>
          </p:txBody>
        </p:sp>
      </p:grpSp>
      <p:sp>
        <p:nvSpPr>
          <p:cNvPr id="4" name="Title 3"/>
          <p:cNvSpPr>
            <a:spLocks noGrp="1"/>
          </p:cNvSpPr>
          <p:nvPr>
            <p:ph type="title"/>
          </p:nvPr>
        </p:nvSpPr>
        <p:spPr/>
        <p:txBody>
          <a:bodyPr/>
          <a:lstStyle/>
          <a:p>
            <a:r>
              <a:rPr lang="en-US" dirty="0"/>
              <a:t>Motivation &amp; Overview</a:t>
            </a:r>
          </a:p>
        </p:txBody>
      </p:sp>
    </p:spTree>
    <p:extLst>
      <p:ext uri="{BB962C8B-B14F-4D97-AF65-F5344CB8AC3E}">
        <p14:creationId xmlns:p14="http://schemas.microsoft.com/office/powerpoint/2010/main" val="35690178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Windows Azure Service</a:t>
            </a:r>
            <a:endParaRPr lang="en-US" dirty="0"/>
          </a:p>
        </p:txBody>
      </p:sp>
      <p:sp>
        <p:nvSpPr>
          <p:cNvPr id="3" name="Content Placeholder 2"/>
          <p:cNvSpPr>
            <a:spLocks noGrp="1"/>
          </p:cNvSpPr>
          <p:nvPr>
            <p:ph sz="quarter" idx="10"/>
          </p:nvPr>
        </p:nvSpPr>
        <p:spPr>
          <a:xfrm>
            <a:off x="516572" y="1466532"/>
            <a:ext cx="8170228" cy="4093428"/>
          </a:xfrm>
        </p:spPr>
        <p:txBody>
          <a:bodyPr/>
          <a:lstStyle/>
          <a:p>
            <a:pPr>
              <a:spcBef>
                <a:spcPts val="600"/>
              </a:spcBef>
            </a:pPr>
            <a:r>
              <a:rPr lang="en-US" sz="3600" dirty="0">
                <a:solidFill>
                  <a:schemeClr val="accent2">
                    <a:alpha val="99000"/>
                  </a:schemeClr>
                </a:solidFill>
                <a:latin typeface="Segoe UI Light" pitchFamily="34" charset="0"/>
              </a:rPr>
              <a:t>A Windows Azure </a:t>
            </a:r>
            <a:r>
              <a:rPr lang="en-US" sz="3600" b="1" dirty="0">
                <a:solidFill>
                  <a:schemeClr val="accent2">
                    <a:alpha val="99000"/>
                  </a:schemeClr>
                </a:solidFill>
                <a:latin typeface="+mj-lt"/>
              </a:rPr>
              <a:t>service</a:t>
            </a:r>
            <a:r>
              <a:rPr lang="en-US" sz="3600" dirty="0">
                <a:solidFill>
                  <a:schemeClr val="accent2">
                    <a:alpha val="99000"/>
                  </a:schemeClr>
                </a:solidFill>
                <a:latin typeface="Segoe UI Light" pitchFamily="34" charset="0"/>
              </a:rPr>
              <a:t> consists </a:t>
            </a:r>
            <a:r>
              <a:rPr lang="en-US" sz="3600" dirty="0" smtClean="0">
                <a:solidFill>
                  <a:schemeClr val="accent2">
                    <a:alpha val="99000"/>
                  </a:schemeClr>
                </a:solidFill>
                <a:latin typeface="Segoe UI Light" pitchFamily="34" charset="0"/>
              </a:rPr>
              <a:t>of:</a:t>
            </a:r>
            <a:endParaRPr lang="en-US" sz="3600" dirty="0">
              <a:solidFill>
                <a:schemeClr val="accent2">
                  <a:alpha val="99000"/>
                </a:schemeClr>
              </a:solidFill>
              <a:latin typeface="Segoe UI Light" pitchFamily="34" charset="0"/>
            </a:endParaRPr>
          </a:p>
          <a:p>
            <a:pPr marL="0" lvl="1"/>
            <a:r>
              <a:rPr lang="en-US" sz="2400" dirty="0">
                <a:gradFill>
                  <a:gsLst>
                    <a:gs pos="0">
                      <a:srgbClr val="595959"/>
                    </a:gs>
                    <a:gs pos="86000">
                      <a:srgbClr val="595959"/>
                    </a:gs>
                  </a:gsLst>
                  <a:lin ang="5400000" scaled="0"/>
                </a:gradFill>
              </a:rPr>
              <a:t>An isolation boundary</a:t>
            </a:r>
          </a:p>
          <a:p>
            <a:pPr marL="0" lvl="1"/>
            <a:r>
              <a:rPr lang="en-US" sz="2400" dirty="0">
                <a:gradFill>
                  <a:gsLst>
                    <a:gs pos="0">
                      <a:srgbClr val="595959"/>
                    </a:gs>
                    <a:gs pos="86000">
                      <a:srgbClr val="595959"/>
                    </a:gs>
                  </a:gsLst>
                  <a:lin ang="5400000" scaled="0"/>
                </a:gradFill>
              </a:rPr>
              <a:t>A set of component </a:t>
            </a:r>
            <a:r>
              <a:rPr lang="en-US" sz="2400" b="1" dirty="0">
                <a:gradFill>
                  <a:gsLst>
                    <a:gs pos="0">
                      <a:srgbClr val="595959"/>
                    </a:gs>
                    <a:gs pos="86000">
                      <a:srgbClr val="595959"/>
                    </a:gs>
                  </a:gsLst>
                  <a:lin ang="5400000" scaled="0"/>
                </a:gradFill>
              </a:rPr>
              <a:t>roles</a:t>
            </a:r>
            <a:r>
              <a:rPr lang="en-US" sz="2400" dirty="0">
                <a:gradFill>
                  <a:gsLst>
                    <a:gs pos="0">
                      <a:srgbClr val="595959"/>
                    </a:gs>
                    <a:gs pos="86000">
                      <a:srgbClr val="595959"/>
                    </a:gs>
                  </a:gsLst>
                  <a:lin ang="5400000" scaled="0"/>
                </a:gradFill>
              </a:rPr>
              <a:t>, each with </a:t>
            </a:r>
            <a:r>
              <a:rPr lang="en-US" sz="2400" b="1" dirty="0" smtClean="0">
                <a:gradFill>
                  <a:gsLst>
                    <a:gs pos="0">
                      <a:srgbClr val="595959"/>
                    </a:gs>
                    <a:gs pos="86000">
                      <a:srgbClr val="595959"/>
                    </a:gs>
                  </a:gsLst>
                  <a:lin ang="5400000" scaled="0"/>
                </a:gradFill>
              </a:rPr>
              <a:t>endpoints</a:t>
            </a:r>
          </a:p>
          <a:p>
            <a:pPr marL="0" lvl="1"/>
            <a:endParaRPr lang="en-US" sz="800" b="1" dirty="0">
              <a:gradFill>
                <a:gsLst>
                  <a:gs pos="0">
                    <a:srgbClr val="595959"/>
                  </a:gs>
                  <a:gs pos="86000">
                    <a:srgbClr val="595959"/>
                  </a:gs>
                </a:gsLst>
                <a:lin ang="5400000" scaled="0"/>
              </a:gradFill>
            </a:endParaRPr>
          </a:p>
          <a:p>
            <a:pPr>
              <a:spcBef>
                <a:spcPts val="600"/>
              </a:spcBef>
            </a:pPr>
            <a:r>
              <a:rPr lang="en-US" sz="3600" dirty="0">
                <a:solidFill>
                  <a:schemeClr val="accent2">
                    <a:alpha val="99000"/>
                  </a:schemeClr>
                </a:solidFill>
                <a:latin typeface="Segoe UI Light" pitchFamily="34" charset="0"/>
              </a:rPr>
              <a:t>Numbered, multiple instances </a:t>
            </a:r>
            <a:r>
              <a:rPr lang="en-US" sz="3600" dirty="0" smtClean="0">
                <a:solidFill>
                  <a:schemeClr val="accent2">
                    <a:alpha val="99000"/>
                  </a:schemeClr>
                </a:solidFill>
                <a:latin typeface="Segoe UI Light" pitchFamily="34" charset="0"/>
              </a:rPr>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of </a:t>
            </a:r>
            <a:r>
              <a:rPr lang="en-US" sz="3600" dirty="0">
                <a:solidFill>
                  <a:schemeClr val="accent2">
                    <a:alpha val="99000"/>
                  </a:schemeClr>
                </a:solidFill>
                <a:latin typeface="Segoe UI Light" pitchFamily="34" charset="0"/>
              </a:rPr>
              <a:t>each role</a:t>
            </a:r>
          </a:p>
          <a:p>
            <a:pPr marL="0" lvl="1"/>
            <a:r>
              <a:rPr lang="en-US" sz="2400" dirty="0">
                <a:solidFill>
                  <a:srgbClr val="595959">
                    <a:alpha val="99000"/>
                  </a:srgbClr>
                </a:solidFill>
              </a:rPr>
              <a:t>A Windows Azure application behaves correctly </a:t>
            </a:r>
            <a:r>
              <a:rPr lang="en-US" sz="2400" dirty="0" smtClean="0">
                <a:solidFill>
                  <a:srgbClr val="595959">
                    <a:alpha val="99000"/>
                  </a:srgbClr>
                </a:solidFill>
              </a:rPr>
              <a:t/>
            </a:r>
            <a:br>
              <a:rPr lang="en-US" sz="2400" dirty="0" smtClean="0">
                <a:solidFill>
                  <a:srgbClr val="595959">
                    <a:alpha val="99000"/>
                  </a:srgbClr>
                </a:solidFill>
              </a:rPr>
            </a:br>
            <a:r>
              <a:rPr lang="en-US" sz="2400" dirty="0" smtClean="0">
                <a:solidFill>
                  <a:srgbClr val="595959">
                    <a:alpha val="99000"/>
                  </a:srgbClr>
                </a:solidFill>
              </a:rPr>
              <a:t>when </a:t>
            </a:r>
            <a:r>
              <a:rPr lang="en-US" sz="2400" dirty="0">
                <a:solidFill>
                  <a:srgbClr val="595959">
                    <a:alpha val="99000"/>
                  </a:srgbClr>
                </a:solidFill>
              </a:rPr>
              <a:t>any role instance </a:t>
            </a:r>
            <a:r>
              <a:rPr lang="en-US" sz="2400" dirty="0" smtClean="0">
                <a:solidFill>
                  <a:srgbClr val="595959">
                    <a:alpha val="99000"/>
                  </a:srgbClr>
                </a:solidFill>
              </a:rPr>
              <a:t>fails</a:t>
            </a:r>
            <a:endParaRPr lang="en-US" sz="2400" dirty="0">
              <a:solidFill>
                <a:srgbClr val="595959">
                  <a:alpha val="99000"/>
                </a:srgbClr>
              </a:solidFill>
            </a:endParaRPr>
          </a:p>
          <a:p>
            <a:pPr marL="0" lvl="1"/>
            <a:r>
              <a:rPr lang="en-US" sz="2400" dirty="0">
                <a:solidFill>
                  <a:srgbClr val="595959">
                    <a:alpha val="99000"/>
                  </a:srgbClr>
                </a:solidFill>
              </a:rPr>
              <a:t>All of this is specified in a </a:t>
            </a:r>
            <a:r>
              <a:rPr lang="en-US" sz="2400" b="1" dirty="0">
                <a:solidFill>
                  <a:srgbClr val="595959">
                    <a:alpha val="99000"/>
                  </a:srgbClr>
                </a:solidFill>
              </a:rPr>
              <a:t>service model</a:t>
            </a:r>
          </a:p>
        </p:txBody>
      </p:sp>
      <p:grpSp>
        <p:nvGrpSpPr>
          <p:cNvPr id="20" name="Group 19"/>
          <p:cNvGrpSpPr/>
          <p:nvPr/>
        </p:nvGrpSpPr>
        <p:grpSpPr>
          <a:xfrm>
            <a:off x="8323698" y="1629625"/>
            <a:ext cx="2302143" cy="945984"/>
            <a:chOff x="8340132" y="1629625"/>
            <a:chExt cx="2302143" cy="945984"/>
          </a:xfrm>
        </p:grpSpPr>
        <p:grpSp>
          <p:nvGrpSpPr>
            <p:cNvPr id="107" name="Group 106"/>
            <p:cNvGrpSpPr/>
            <p:nvPr/>
          </p:nvGrpSpPr>
          <p:grpSpPr>
            <a:xfrm>
              <a:off x="8340132" y="1629625"/>
              <a:ext cx="2302143" cy="945984"/>
              <a:chOff x="2678578" y="4368665"/>
              <a:chExt cx="2302143" cy="945984"/>
            </a:xfrm>
          </p:grpSpPr>
          <p:sp>
            <p:nvSpPr>
              <p:cNvPr id="84" name="Rounded Rectangle 12"/>
              <p:cNvSpPr/>
              <p:nvPr/>
            </p:nvSpPr>
            <p:spPr>
              <a:xfrm>
                <a:off x="3256803" y="4552650"/>
                <a:ext cx="1533285" cy="761999"/>
              </a:xfrm>
              <a:prstGeom prst="rect">
                <a:avLst/>
              </a:prstGeom>
              <a:solidFill>
                <a:schemeClr val="accent2"/>
              </a:solidFill>
              <a:ln w="63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85" name="Straight Connector 13"/>
              <p:cNvCxnSpPr/>
              <p:nvPr/>
            </p:nvCxnSpPr>
            <p:spPr>
              <a:xfrm>
                <a:off x="2934811" y="4678678"/>
                <a:ext cx="39367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a:off x="2799158" y="4918577"/>
                <a:ext cx="52932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7" name="Straight Connector 86"/>
              <p:cNvCxnSpPr/>
              <p:nvPr/>
            </p:nvCxnSpPr>
            <p:spPr>
              <a:xfrm>
                <a:off x="2678578" y="5150877"/>
                <a:ext cx="64990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88" name="Rounded Rectangle 12"/>
              <p:cNvSpPr/>
              <p:nvPr/>
            </p:nvSpPr>
            <p:spPr>
              <a:xfrm>
                <a:off x="3352448" y="4464930"/>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90" name="Straight Connector 89"/>
              <p:cNvCxnSpPr/>
              <p:nvPr/>
            </p:nvCxnSpPr>
            <p:spPr>
              <a:xfrm>
                <a:off x="2984695" y="4800592"/>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91" name="Straight Connector 90"/>
              <p:cNvCxnSpPr/>
              <p:nvPr/>
            </p:nvCxnSpPr>
            <p:spPr>
              <a:xfrm>
                <a:off x="2984695" y="5043544"/>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101" name="Rectangle 100"/>
              <p:cNvSpPr/>
              <p:nvPr/>
            </p:nvSpPr>
            <p:spPr>
              <a:xfrm>
                <a:off x="3457118" y="4368665"/>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r>
                  <a:rPr lang="en-US" sz="2000" dirty="0" smtClean="0">
                    <a:ln>
                      <a:solidFill>
                        <a:schemeClr val="bg1">
                          <a:alpha val="0"/>
                        </a:schemeClr>
                      </a:solidFill>
                    </a:ln>
                    <a:solidFill>
                      <a:srgbClr val="FFFFFF"/>
                    </a:solidFill>
                  </a:rPr>
                  <a:t>Web </a:t>
                </a:r>
              </a:p>
              <a:p>
                <a:pPr algn="ctr" defTabSz="1218987"/>
                <a:r>
                  <a:rPr lang="en-US" sz="2000" dirty="0" smtClean="0">
                    <a:ln>
                      <a:solidFill>
                        <a:schemeClr val="bg1">
                          <a:alpha val="0"/>
                        </a:schemeClr>
                      </a:solidFill>
                    </a:ln>
                    <a:solidFill>
                      <a:srgbClr val="FFFFFF"/>
                    </a:solidFill>
                  </a:rPr>
                  <a:t>Role</a:t>
                </a:r>
                <a:endParaRPr lang="en-US" sz="2000" dirty="0">
                  <a:ln>
                    <a:solidFill>
                      <a:schemeClr val="bg1">
                        <a:alpha val="0"/>
                      </a:schemeClr>
                    </a:solidFill>
                  </a:ln>
                  <a:solidFill>
                    <a:srgbClr val="FFFFFF"/>
                  </a:solidFill>
                </a:endParaRPr>
              </a:p>
            </p:txBody>
          </p:sp>
          <p:cxnSp>
            <p:nvCxnSpPr>
              <p:cNvPr id="81" name="Straight Connector 13"/>
              <p:cNvCxnSpPr/>
              <p:nvPr/>
            </p:nvCxnSpPr>
            <p:spPr>
              <a:xfrm>
                <a:off x="3373426" y="4800602"/>
                <a:ext cx="72846"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3373426" y="5043554"/>
                <a:ext cx="72854"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grpSp>
        <p:cxnSp>
          <p:nvCxnSpPr>
            <p:cNvPr id="46" name="Straight Connector 13"/>
            <p:cNvCxnSpPr/>
            <p:nvPr/>
          </p:nvCxnSpPr>
          <p:spPr>
            <a:xfrm>
              <a:off x="8923381" y="2059426"/>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8923381" y="2304504"/>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grpSp>
      <p:grpSp>
        <p:nvGrpSpPr>
          <p:cNvPr id="60" name="Group 59"/>
          <p:cNvGrpSpPr/>
          <p:nvPr/>
        </p:nvGrpSpPr>
        <p:grpSpPr>
          <a:xfrm>
            <a:off x="7674440" y="3141993"/>
            <a:ext cx="2302143" cy="945984"/>
            <a:chOff x="8340132" y="1629625"/>
            <a:chExt cx="2302143" cy="945984"/>
          </a:xfrm>
        </p:grpSpPr>
        <p:grpSp>
          <p:nvGrpSpPr>
            <p:cNvPr id="61" name="Group 60"/>
            <p:cNvGrpSpPr/>
            <p:nvPr/>
          </p:nvGrpSpPr>
          <p:grpSpPr>
            <a:xfrm>
              <a:off x="8340132" y="1629625"/>
              <a:ext cx="2302143" cy="945984"/>
              <a:chOff x="2678578" y="4368665"/>
              <a:chExt cx="2302143" cy="945984"/>
            </a:xfrm>
          </p:grpSpPr>
          <p:sp>
            <p:nvSpPr>
              <p:cNvPr id="64" name="Rounded Rectangle 12"/>
              <p:cNvSpPr/>
              <p:nvPr/>
            </p:nvSpPr>
            <p:spPr>
              <a:xfrm>
                <a:off x="3256803" y="4552650"/>
                <a:ext cx="1533285" cy="761999"/>
              </a:xfrm>
              <a:prstGeom prst="rect">
                <a:avLst/>
              </a:prstGeom>
              <a:solidFill>
                <a:schemeClr val="accent2"/>
              </a:solidFill>
              <a:ln w="63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65" name="Straight Connector 13"/>
              <p:cNvCxnSpPr/>
              <p:nvPr/>
            </p:nvCxnSpPr>
            <p:spPr>
              <a:xfrm>
                <a:off x="2934811" y="4678678"/>
                <a:ext cx="39367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2799158" y="4918577"/>
                <a:ext cx="52932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2678578" y="5150877"/>
                <a:ext cx="64990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68" name="Rounded Rectangle 12"/>
              <p:cNvSpPr/>
              <p:nvPr/>
            </p:nvSpPr>
            <p:spPr>
              <a:xfrm>
                <a:off x="3352448" y="4464930"/>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69" name="Straight Connector 68"/>
              <p:cNvCxnSpPr/>
              <p:nvPr/>
            </p:nvCxnSpPr>
            <p:spPr>
              <a:xfrm>
                <a:off x="2984695" y="4800592"/>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a:off x="2984695" y="5043544"/>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71" name="Rectangle 70"/>
              <p:cNvSpPr/>
              <p:nvPr/>
            </p:nvSpPr>
            <p:spPr>
              <a:xfrm>
                <a:off x="3457118" y="4368665"/>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r>
                  <a:rPr lang="en-US" sz="2000" dirty="0" smtClean="0">
                    <a:ln>
                      <a:solidFill>
                        <a:schemeClr val="bg1">
                          <a:alpha val="0"/>
                        </a:schemeClr>
                      </a:solidFill>
                    </a:ln>
                    <a:solidFill>
                      <a:srgbClr val="FFFFFF"/>
                    </a:solidFill>
                  </a:rPr>
                  <a:t>Worker </a:t>
                </a:r>
              </a:p>
              <a:p>
                <a:pPr algn="ctr" defTabSz="1218987"/>
                <a:r>
                  <a:rPr lang="en-US" sz="2000" dirty="0" smtClean="0">
                    <a:ln>
                      <a:solidFill>
                        <a:schemeClr val="bg1">
                          <a:alpha val="0"/>
                        </a:schemeClr>
                      </a:solidFill>
                    </a:ln>
                    <a:solidFill>
                      <a:srgbClr val="FFFFFF"/>
                    </a:solidFill>
                  </a:rPr>
                  <a:t>Role</a:t>
                </a:r>
                <a:endParaRPr lang="en-US" sz="2000" dirty="0">
                  <a:ln>
                    <a:solidFill>
                      <a:schemeClr val="bg1">
                        <a:alpha val="0"/>
                      </a:schemeClr>
                    </a:solidFill>
                  </a:ln>
                  <a:solidFill>
                    <a:srgbClr val="FFFFFF"/>
                  </a:solidFill>
                </a:endParaRPr>
              </a:p>
            </p:txBody>
          </p:sp>
          <p:cxnSp>
            <p:nvCxnSpPr>
              <p:cNvPr id="72" name="Straight Connector 13"/>
              <p:cNvCxnSpPr/>
              <p:nvPr/>
            </p:nvCxnSpPr>
            <p:spPr>
              <a:xfrm>
                <a:off x="3373426" y="4800602"/>
                <a:ext cx="72846"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3373426" y="5043554"/>
                <a:ext cx="72854"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grpSp>
        <p:cxnSp>
          <p:nvCxnSpPr>
            <p:cNvPr id="62" name="Straight Connector 13"/>
            <p:cNvCxnSpPr/>
            <p:nvPr/>
          </p:nvCxnSpPr>
          <p:spPr>
            <a:xfrm>
              <a:off x="8923381" y="2059426"/>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a:off x="8923381" y="2304504"/>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grpSp>
      <p:grpSp>
        <p:nvGrpSpPr>
          <p:cNvPr id="74" name="Group 73"/>
          <p:cNvGrpSpPr/>
          <p:nvPr/>
        </p:nvGrpSpPr>
        <p:grpSpPr>
          <a:xfrm>
            <a:off x="7025181" y="4654362"/>
            <a:ext cx="2302143" cy="945984"/>
            <a:chOff x="8340132" y="1629625"/>
            <a:chExt cx="2302143" cy="945984"/>
          </a:xfrm>
        </p:grpSpPr>
        <p:grpSp>
          <p:nvGrpSpPr>
            <p:cNvPr id="75" name="Group 74"/>
            <p:cNvGrpSpPr/>
            <p:nvPr/>
          </p:nvGrpSpPr>
          <p:grpSpPr>
            <a:xfrm>
              <a:off x="8340132" y="1629625"/>
              <a:ext cx="2302143" cy="945984"/>
              <a:chOff x="2678578" y="4368665"/>
              <a:chExt cx="2302143" cy="945984"/>
            </a:xfrm>
          </p:grpSpPr>
          <p:sp>
            <p:nvSpPr>
              <p:cNvPr id="78" name="Rounded Rectangle 12"/>
              <p:cNvSpPr/>
              <p:nvPr/>
            </p:nvSpPr>
            <p:spPr>
              <a:xfrm>
                <a:off x="3256803" y="4552650"/>
                <a:ext cx="1533285" cy="761999"/>
              </a:xfrm>
              <a:prstGeom prst="rect">
                <a:avLst/>
              </a:prstGeom>
              <a:solidFill>
                <a:schemeClr val="accent2"/>
              </a:solidFill>
              <a:ln w="63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79" name="Straight Connector 13"/>
              <p:cNvCxnSpPr/>
              <p:nvPr/>
            </p:nvCxnSpPr>
            <p:spPr>
              <a:xfrm>
                <a:off x="2934811" y="4678678"/>
                <a:ext cx="39367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0" name="Straight Connector 79"/>
              <p:cNvCxnSpPr/>
              <p:nvPr/>
            </p:nvCxnSpPr>
            <p:spPr>
              <a:xfrm>
                <a:off x="2799158" y="4918577"/>
                <a:ext cx="52932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2678578" y="5150877"/>
                <a:ext cx="649907"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92" name="Rounded Rectangle 12"/>
              <p:cNvSpPr/>
              <p:nvPr/>
            </p:nvSpPr>
            <p:spPr>
              <a:xfrm>
                <a:off x="3352448" y="4464930"/>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endParaRPr lang="en-US" sz="2400" dirty="0">
                  <a:ln>
                    <a:solidFill>
                      <a:schemeClr val="bg1">
                        <a:alpha val="0"/>
                      </a:schemeClr>
                    </a:solidFill>
                  </a:ln>
                  <a:solidFill>
                    <a:srgbClr val="FFFFFF"/>
                  </a:solidFill>
                </a:endParaRPr>
              </a:p>
            </p:txBody>
          </p:sp>
          <p:cxnSp>
            <p:nvCxnSpPr>
              <p:cNvPr id="93" name="Straight Connector 92"/>
              <p:cNvCxnSpPr/>
              <p:nvPr/>
            </p:nvCxnSpPr>
            <p:spPr>
              <a:xfrm>
                <a:off x="2984695" y="4800592"/>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2984695" y="5043544"/>
                <a:ext cx="406294" cy="0"/>
              </a:xfrm>
              <a:prstGeom prst="line">
                <a:avLst/>
              </a:prstGeom>
              <a:ln w="50800">
                <a:solidFill>
                  <a:schemeClr val="accent2"/>
                </a:solidFill>
                <a:miter lim="800000"/>
              </a:ln>
              <a:effectLst/>
            </p:spPr>
            <p:style>
              <a:lnRef idx="3">
                <a:schemeClr val="dk1"/>
              </a:lnRef>
              <a:fillRef idx="0">
                <a:schemeClr val="dk1"/>
              </a:fillRef>
              <a:effectRef idx="2">
                <a:schemeClr val="dk1"/>
              </a:effectRef>
              <a:fontRef idx="minor">
                <a:schemeClr val="tx1"/>
              </a:fontRef>
            </p:style>
          </p:cxnSp>
          <p:sp>
            <p:nvSpPr>
              <p:cNvPr id="95" name="Rectangle 94"/>
              <p:cNvSpPr/>
              <p:nvPr/>
            </p:nvSpPr>
            <p:spPr>
              <a:xfrm>
                <a:off x="3457118" y="4368665"/>
                <a:ext cx="1523603" cy="761999"/>
              </a:xfrm>
              <a:prstGeom prst="rect">
                <a:avLst/>
              </a:prstGeom>
              <a:solidFill>
                <a:schemeClr val="accent2"/>
              </a:solidFill>
              <a:ln w="31750">
                <a:solidFill>
                  <a:schemeClr val="bg1"/>
                </a:solidFill>
                <a:miter lim="800000"/>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1218987"/>
                <a:r>
                  <a:rPr lang="en-US" sz="2000" dirty="0" smtClean="0">
                    <a:ln>
                      <a:solidFill>
                        <a:schemeClr val="bg1">
                          <a:alpha val="0"/>
                        </a:schemeClr>
                      </a:solidFill>
                    </a:ln>
                    <a:solidFill>
                      <a:srgbClr val="FFFFFF"/>
                    </a:solidFill>
                  </a:rPr>
                  <a:t>VM </a:t>
                </a:r>
              </a:p>
              <a:p>
                <a:pPr algn="ctr" defTabSz="1218987"/>
                <a:r>
                  <a:rPr lang="en-US" sz="2000" dirty="0" smtClean="0">
                    <a:ln>
                      <a:solidFill>
                        <a:schemeClr val="bg1">
                          <a:alpha val="0"/>
                        </a:schemeClr>
                      </a:solidFill>
                    </a:ln>
                    <a:solidFill>
                      <a:srgbClr val="FFFFFF"/>
                    </a:solidFill>
                  </a:rPr>
                  <a:t>Role</a:t>
                </a:r>
                <a:endParaRPr lang="en-US" sz="2000" dirty="0">
                  <a:ln>
                    <a:solidFill>
                      <a:schemeClr val="bg1">
                        <a:alpha val="0"/>
                      </a:schemeClr>
                    </a:solidFill>
                  </a:ln>
                  <a:solidFill>
                    <a:srgbClr val="FFFFFF"/>
                  </a:solidFill>
                </a:endParaRPr>
              </a:p>
            </p:txBody>
          </p:sp>
          <p:cxnSp>
            <p:nvCxnSpPr>
              <p:cNvPr id="96" name="Straight Connector 13"/>
              <p:cNvCxnSpPr/>
              <p:nvPr/>
            </p:nvCxnSpPr>
            <p:spPr>
              <a:xfrm>
                <a:off x="3373426" y="4800602"/>
                <a:ext cx="72846"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a:off x="3373426" y="5043554"/>
                <a:ext cx="72854" cy="0"/>
              </a:xfrm>
              <a:prstGeom prst="line">
                <a:avLst/>
              </a:prstGeom>
              <a:ln w="50800">
                <a:solidFill>
                  <a:schemeClr val="bg1"/>
                </a:solidFill>
                <a:miter lim="800000"/>
              </a:ln>
              <a:effectLst/>
            </p:spPr>
            <p:style>
              <a:lnRef idx="3">
                <a:schemeClr val="dk1"/>
              </a:lnRef>
              <a:fillRef idx="0">
                <a:schemeClr val="dk1"/>
              </a:fillRef>
              <a:effectRef idx="2">
                <a:schemeClr val="dk1"/>
              </a:effectRef>
              <a:fontRef idx="minor">
                <a:schemeClr val="tx1"/>
              </a:fontRef>
            </p:style>
          </p:cxnSp>
        </p:grpSp>
        <p:cxnSp>
          <p:nvCxnSpPr>
            <p:cNvPr id="76" name="Straight Connector 13"/>
            <p:cNvCxnSpPr/>
            <p:nvPr/>
          </p:nvCxnSpPr>
          <p:spPr>
            <a:xfrm>
              <a:off x="8923381" y="2059426"/>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8923381" y="2304504"/>
              <a:ext cx="72846" cy="0"/>
            </a:xfrm>
            <a:prstGeom prst="line">
              <a:avLst/>
            </a:prstGeom>
            <a:ln w="50800">
              <a:solidFill>
                <a:schemeClr val="bg1"/>
              </a:solidFill>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191563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9256" y="1463675"/>
            <a:ext cx="11158538" cy="42894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Comparison of Role Types</a:t>
            </a:r>
          </a:p>
        </p:txBody>
      </p:sp>
      <p:sp>
        <p:nvSpPr>
          <p:cNvPr id="9" name="Rectangle 8"/>
          <p:cNvSpPr/>
          <p:nvPr/>
        </p:nvSpPr>
        <p:spPr>
          <a:xfrm>
            <a:off x="1022499" y="4916403"/>
            <a:ext cx="6092825" cy="646331"/>
          </a:xfrm>
          <a:prstGeom prst="rect">
            <a:avLst/>
          </a:prstGeom>
        </p:spPr>
        <p:txBody>
          <a:bodyPr>
            <a:spAutoFit/>
          </a:bodyPr>
          <a:lstStyle/>
          <a:p>
            <a:r>
              <a:rPr lang="en-US" dirty="0">
                <a:ln>
                  <a:solidFill>
                    <a:schemeClr val="bg1">
                      <a:alpha val="0"/>
                    </a:schemeClr>
                  </a:solidFill>
                </a:ln>
                <a:solidFill>
                  <a:srgbClr val="595959">
                    <a:alpha val="99000"/>
                  </a:srgbClr>
                </a:solidFill>
              </a:rPr>
              <a:t>Abstraction </a:t>
            </a:r>
          </a:p>
          <a:p>
            <a:r>
              <a:rPr lang="en-US" dirty="0">
                <a:ln>
                  <a:solidFill>
                    <a:schemeClr val="bg1">
                      <a:alpha val="0"/>
                    </a:schemeClr>
                  </a:solidFill>
                </a:ln>
                <a:solidFill>
                  <a:srgbClr val="595959">
                    <a:alpha val="99000"/>
                  </a:srgbClr>
                </a:solidFill>
              </a:rPr>
              <a:t>(i.e. Less IT &amp; Less Plumbing Code)</a:t>
            </a:r>
          </a:p>
        </p:txBody>
      </p:sp>
      <p:sp>
        <p:nvSpPr>
          <p:cNvPr id="10" name="Rectangle 9"/>
          <p:cNvSpPr/>
          <p:nvPr/>
        </p:nvSpPr>
        <p:spPr>
          <a:xfrm>
            <a:off x="10263334" y="4916403"/>
            <a:ext cx="938270" cy="369332"/>
          </a:xfrm>
          <a:prstGeom prst="rect">
            <a:avLst/>
          </a:prstGeom>
        </p:spPr>
        <p:txBody>
          <a:bodyPr wrap="none">
            <a:spAutoFit/>
          </a:bodyPr>
          <a:lstStyle/>
          <a:p>
            <a:r>
              <a:rPr lang="en-US" dirty="0">
                <a:ln>
                  <a:solidFill>
                    <a:schemeClr val="bg1">
                      <a:alpha val="0"/>
                    </a:schemeClr>
                  </a:solidFill>
                </a:ln>
                <a:solidFill>
                  <a:srgbClr val="595959">
                    <a:alpha val="99000"/>
                  </a:srgbClr>
                </a:solidFill>
              </a:rPr>
              <a:t>Control</a:t>
            </a:r>
          </a:p>
        </p:txBody>
      </p:sp>
      <p:grpSp>
        <p:nvGrpSpPr>
          <p:cNvPr id="77" name="Group 76"/>
          <p:cNvGrpSpPr/>
          <p:nvPr/>
        </p:nvGrpSpPr>
        <p:grpSpPr>
          <a:xfrm>
            <a:off x="1038973" y="1826717"/>
            <a:ext cx="10179105" cy="2455744"/>
            <a:chOff x="734519" y="1683620"/>
            <a:chExt cx="10772247" cy="2598841"/>
          </a:xfrm>
        </p:grpSpPr>
        <p:grpSp>
          <p:nvGrpSpPr>
            <p:cNvPr id="74" name="Group 73"/>
            <p:cNvGrpSpPr/>
            <p:nvPr/>
          </p:nvGrpSpPr>
          <p:grpSpPr>
            <a:xfrm>
              <a:off x="734519" y="1683620"/>
              <a:ext cx="3573133" cy="2598841"/>
              <a:chOff x="734519" y="1683620"/>
              <a:chExt cx="3573133" cy="2598841"/>
            </a:xfrm>
          </p:grpSpPr>
          <p:sp>
            <p:nvSpPr>
              <p:cNvPr id="12" name="Rectangle 11"/>
              <p:cNvSpPr/>
              <p:nvPr/>
            </p:nvSpPr>
            <p:spPr bwMode="auto">
              <a:xfrm>
                <a:off x="734519" y="168362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TextBox 15"/>
              <p:cNvSpPr txBox="1"/>
              <p:nvPr/>
            </p:nvSpPr>
            <p:spPr>
              <a:xfrm>
                <a:off x="832932" y="1848513"/>
                <a:ext cx="3474720" cy="892552"/>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Web Role</a:t>
                </a:r>
              </a:p>
              <a:p>
                <a:pPr>
                  <a:lnSpc>
                    <a:spcPct val="90000"/>
                  </a:lnSpc>
                  <a:spcBef>
                    <a:spcPct val="20000"/>
                  </a:spcBef>
                  <a:buSzPct val="80000"/>
                </a:pPr>
                <a:r>
                  <a:rPr lang="en-US" sz="2000" dirty="0">
                    <a:solidFill>
                      <a:schemeClr val="bg1">
                        <a:alpha val="99000"/>
                      </a:schemeClr>
                    </a:solidFill>
                  </a:rPr>
                  <a:t>The role is </a:t>
                </a:r>
                <a:r>
                  <a:rPr lang="en-US" sz="2000" dirty="0" smtClean="0">
                    <a:solidFill>
                      <a:schemeClr val="bg1">
                        <a:alpha val="99000"/>
                      </a:schemeClr>
                    </a:solidFill>
                  </a:rPr>
                  <a:t>hosted on </a:t>
                </a:r>
                <a:r>
                  <a:rPr lang="en-US" sz="2000" b="1" dirty="0" smtClean="0">
                    <a:solidFill>
                      <a:schemeClr val="bg1">
                        <a:alpha val="99000"/>
                      </a:schemeClr>
                    </a:solidFill>
                  </a:rPr>
                  <a:t>IIS</a:t>
                </a:r>
                <a:endParaRPr lang="en-US" sz="2000" b="1" dirty="0">
                  <a:solidFill>
                    <a:schemeClr val="bg1">
                      <a:alpha val="99000"/>
                    </a:schemeClr>
                  </a:solidFill>
                </a:endParaRPr>
              </a:p>
            </p:txBody>
          </p:sp>
          <p:sp>
            <p:nvSpPr>
              <p:cNvPr id="19" name="Freeform 62"/>
              <p:cNvSpPr>
                <a:spLocks noEditPoints="1"/>
              </p:cNvSpPr>
              <p:nvPr/>
            </p:nvSpPr>
            <p:spPr bwMode="black">
              <a:xfrm>
                <a:off x="3348489" y="3468629"/>
                <a:ext cx="630281" cy="63011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75" name="Group 74"/>
            <p:cNvGrpSpPr/>
            <p:nvPr/>
          </p:nvGrpSpPr>
          <p:grpSpPr>
            <a:xfrm>
              <a:off x="4359593" y="1683620"/>
              <a:ext cx="3513356" cy="2598841"/>
              <a:chOff x="4359593" y="1683620"/>
              <a:chExt cx="3513356" cy="2598841"/>
            </a:xfrm>
          </p:grpSpPr>
          <p:sp>
            <p:nvSpPr>
              <p:cNvPr id="13" name="Rectangle 12"/>
              <p:cNvSpPr/>
              <p:nvPr/>
            </p:nvSpPr>
            <p:spPr bwMode="auto">
              <a:xfrm>
                <a:off x="4359593" y="168362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4489670" y="1848513"/>
                <a:ext cx="3383279" cy="1335750"/>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Worker Role</a:t>
                </a:r>
              </a:p>
              <a:p>
                <a:pPr lvl="0">
                  <a:lnSpc>
                    <a:spcPct val="90000"/>
                  </a:lnSpc>
                  <a:spcBef>
                    <a:spcPct val="20000"/>
                  </a:spcBef>
                  <a:buSzPct val="80000"/>
                </a:pPr>
                <a:r>
                  <a:rPr lang="en-US" sz="2000" dirty="0">
                    <a:solidFill>
                      <a:srgbClr val="FFFFFF">
                        <a:alpha val="99000"/>
                      </a:srgbClr>
                    </a:solidFill>
                  </a:rPr>
                  <a:t>The role is an </a:t>
                </a:r>
                <a:r>
                  <a:rPr lang="en-US" sz="2000" b="1" dirty="0">
                    <a:solidFill>
                      <a:srgbClr val="FFFFFF">
                        <a:alpha val="99000"/>
                      </a:srgbClr>
                    </a:solidFill>
                  </a:rPr>
                  <a:t>executable</a:t>
                </a:r>
                <a:r>
                  <a:rPr lang="en-US" sz="2000" dirty="0">
                    <a:solidFill>
                      <a:srgbClr val="FFFFFF">
                        <a:alpha val="99000"/>
                      </a:srgbClr>
                    </a:solidFill>
                  </a:rPr>
                  <a:t> </a:t>
                </a:r>
                <a:r>
                  <a:rPr lang="en-US" sz="2000" dirty="0" smtClean="0">
                    <a:solidFill>
                      <a:srgbClr val="FFFFFF">
                        <a:alpha val="99000"/>
                      </a:srgbClr>
                    </a:solidFill>
                  </a:rPr>
                  <a:t/>
                </a:r>
                <a:br>
                  <a:rPr lang="en-US" sz="2000" dirty="0" smtClean="0">
                    <a:solidFill>
                      <a:srgbClr val="FFFFFF">
                        <a:alpha val="99000"/>
                      </a:srgbClr>
                    </a:solidFill>
                  </a:rPr>
                </a:br>
                <a:r>
                  <a:rPr lang="en-US" sz="1600" dirty="0" smtClean="0">
                    <a:solidFill>
                      <a:srgbClr val="FFFFFF">
                        <a:alpha val="99000"/>
                      </a:srgbClr>
                    </a:solidFill>
                  </a:rPr>
                  <a:t>(</a:t>
                </a:r>
                <a:r>
                  <a:rPr lang="en-US" sz="1600" dirty="0">
                    <a:solidFill>
                      <a:srgbClr val="FFFFFF">
                        <a:alpha val="99000"/>
                      </a:srgbClr>
                    </a:solidFill>
                  </a:rPr>
                  <a:t>you can create your own web </a:t>
                </a:r>
                <a:r>
                  <a:rPr lang="en-US" sz="1600" dirty="0" smtClean="0">
                    <a:solidFill>
                      <a:srgbClr val="FFFFFF">
                        <a:alpha val="99000"/>
                      </a:srgbClr>
                    </a:solidFill>
                  </a:rPr>
                  <a:t/>
                </a:r>
                <a:br>
                  <a:rPr lang="en-US" sz="1600" dirty="0" smtClean="0">
                    <a:solidFill>
                      <a:srgbClr val="FFFFFF">
                        <a:alpha val="99000"/>
                      </a:srgbClr>
                    </a:solidFill>
                  </a:rPr>
                </a:br>
                <a:r>
                  <a:rPr lang="en-US" sz="1600" dirty="0" smtClean="0">
                    <a:solidFill>
                      <a:srgbClr val="FFFFFF">
                        <a:alpha val="99000"/>
                      </a:srgbClr>
                    </a:solidFill>
                  </a:rPr>
                  <a:t>server</a:t>
                </a:r>
                <a:r>
                  <a:rPr lang="en-US" sz="1600" dirty="0">
                    <a:solidFill>
                      <a:srgbClr val="FFFFFF">
                        <a:alpha val="99000"/>
                      </a:srgbClr>
                    </a:solidFill>
                  </a:rPr>
                  <a:t>, host a database, …)</a:t>
                </a:r>
              </a:p>
            </p:txBody>
          </p:sp>
          <p:grpSp>
            <p:nvGrpSpPr>
              <p:cNvPr id="20" name="Group 19"/>
              <p:cNvGrpSpPr/>
              <p:nvPr/>
            </p:nvGrpSpPr>
            <p:grpSpPr bwMode="black">
              <a:xfrm>
                <a:off x="6790121" y="3507305"/>
                <a:ext cx="751387" cy="611286"/>
                <a:chOff x="5184775" y="225425"/>
                <a:chExt cx="1500188" cy="1220788"/>
              </a:xfrm>
              <a:solidFill>
                <a:srgbClr val="FFFFFF"/>
              </a:solid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nvGrpSpPr>
            <p:cNvPr id="76" name="Group 75"/>
            <p:cNvGrpSpPr/>
            <p:nvPr/>
          </p:nvGrpSpPr>
          <p:grpSpPr>
            <a:xfrm>
              <a:off x="8003452" y="1683620"/>
              <a:ext cx="3503314" cy="2598841"/>
              <a:chOff x="8003452" y="1683620"/>
              <a:chExt cx="3503314" cy="2598841"/>
            </a:xfrm>
          </p:grpSpPr>
          <p:sp>
            <p:nvSpPr>
              <p:cNvPr id="14" name="Rectangle 13"/>
              <p:cNvSpPr/>
              <p:nvPr/>
            </p:nvSpPr>
            <p:spPr bwMode="auto">
              <a:xfrm>
                <a:off x="8003452" y="1683620"/>
                <a:ext cx="3438919"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TextBox 17"/>
              <p:cNvSpPr txBox="1"/>
              <p:nvPr/>
            </p:nvSpPr>
            <p:spPr>
              <a:xfrm>
                <a:off x="8127558" y="1848514"/>
                <a:ext cx="3379208" cy="1877437"/>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VM Role</a:t>
                </a:r>
              </a:p>
              <a:p>
                <a:pPr lvl="0">
                  <a:lnSpc>
                    <a:spcPct val="90000"/>
                  </a:lnSpc>
                  <a:spcBef>
                    <a:spcPct val="20000"/>
                  </a:spcBef>
                  <a:buSzPct val="80000"/>
                </a:pPr>
                <a:r>
                  <a:rPr lang="en-US" sz="2000" dirty="0">
                    <a:solidFill>
                      <a:srgbClr val="FFFFFF">
                        <a:alpha val="99000"/>
                      </a:srgbClr>
                    </a:solidFill>
                  </a:rPr>
                  <a:t>The role is the </a:t>
                </a:r>
                <a:r>
                  <a:rPr lang="en-US" sz="2000" b="1" dirty="0" smtClean="0">
                    <a:solidFill>
                      <a:srgbClr val="FFFFFF">
                        <a:alpha val="99000"/>
                      </a:srgbClr>
                    </a:solidFill>
                  </a:rPr>
                  <a:t>VM</a:t>
                </a:r>
                <a:endParaRPr lang="en-US" sz="2000" b="1" dirty="0">
                  <a:solidFill>
                    <a:srgbClr val="FFFFFF">
                      <a:alpha val="99000"/>
                    </a:srgbClr>
                  </a:solidFill>
                </a:endParaRPr>
              </a:p>
              <a:p>
                <a:pPr lvl="0">
                  <a:lnSpc>
                    <a:spcPct val="90000"/>
                  </a:lnSpc>
                  <a:spcBef>
                    <a:spcPct val="20000"/>
                  </a:spcBef>
                  <a:buSzPct val="80000"/>
                </a:pPr>
                <a:r>
                  <a:rPr lang="en-US" sz="1600" dirty="0">
                    <a:solidFill>
                      <a:srgbClr val="FFFFFF">
                        <a:alpha val="99000"/>
                      </a:srgbClr>
                    </a:solidFill>
                  </a:rPr>
                  <a:t>Use Windows services, </a:t>
                </a:r>
                <a:r>
                  <a:rPr lang="en-US" sz="1600" dirty="0" smtClean="0">
                    <a:solidFill>
                      <a:srgbClr val="FFFFFF">
                        <a:alpha val="99000"/>
                      </a:srgbClr>
                    </a:solidFill>
                  </a:rPr>
                  <a:t/>
                </a:r>
                <a:br>
                  <a:rPr lang="en-US" sz="1600" dirty="0" smtClean="0">
                    <a:solidFill>
                      <a:srgbClr val="FFFFFF">
                        <a:alpha val="99000"/>
                      </a:srgbClr>
                    </a:solidFill>
                  </a:rPr>
                </a:br>
                <a:r>
                  <a:rPr lang="en-US" sz="1600" dirty="0" smtClean="0">
                    <a:solidFill>
                      <a:srgbClr val="FFFFFF">
                        <a:alpha val="99000"/>
                      </a:srgbClr>
                    </a:solidFill>
                  </a:rPr>
                  <a:t>scheduled </a:t>
                </a:r>
                <a:r>
                  <a:rPr lang="en-US" sz="1600" dirty="0">
                    <a:solidFill>
                      <a:srgbClr val="FFFFFF">
                        <a:alpha val="99000"/>
                      </a:srgbClr>
                    </a:solidFill>
                  </a:rPr>
                  <a:t>tasks, </a:t>
                </a:r>
                <a:r>
                  <a:rPr lang="en-US" sz="1600" dirty="0" smtClean="0">
                    <a:solidFill>
                      <a:srgbClr val="FFFFFF">
                        <a:alpha val="99000"/>
                      </a:srgbClr>
                    </a:solidFill>
                  </a:rPr>
                  <a:t>etc.</a:t>
                </a:r>
                <a:endParaRPr lang="en-US" sz="1600" dirty="0">
                  <a:solidFill>
                    <a:srgbClr val="FFFFFF">
                      <a:alpha val="99000"/>
                    </a:srgbClr>
                  </a:solidFill>
                </a:endParaRPr>
              </a:p>
              <a:p>
                <a:pPr lvl="0">
                  <a:lnSpc>
                    <a:spcPct val="90000"/>
                  </a:lnSpc>
                  <a:spcBef>
                    <a:spcPct val="20000"/>
                  </a:spcBef>
                  <a:buSzPct val="80000"/>
                </a:pPr>
                <a:r>
                  <a:rPr lang="en-US" sz="1600" b="1" dirty="0">
                    <a:solidFill>
                      <a:srgbClr val="FFFFFF">
                        <a:alpha val="99000"/>
                      </a:srgbClr>
                    </a:solidFill>
                  </a:rPr>
                  <a:t>You configure and </a:t>
                </a:r>
                <a:r>
                  <a:rPr lang="en-US" sz="1600" b="1" dirty="0" smtClean="0">
                    <a:solidFill>
                      <a:srgbClr val="FFFFFF">
                        <a:alpha val="99000"/>
                      </a:srgbClr>
                    </a:solidFill>
                  </a:rPr>
                  <a:t/>
                </a:r>
                <a:br>
                  <a:rPr lang="en-US" sz="1600" b="1" dirty="0" smtClean="0">
                    <a:solidFill>
                      <a:srgbClr val="FFFFFF">
                        <a:alpha val="99000"/>
                      </a:srgbClr>
                    </a:solidFill>
                  </a:rPr>
                </a:br>
                <a:r>
                  <a:rPr lang="en-US" sz="1600" b="1" dirty="0" smtClean="0">
                    <a:solidFill>
                      <a:srgbClr val="FFFFFF">
                        <a:alpha val="99000"/>
                      </a:srgbClr>
                    </a:solidFill>
                  </a:rPr>
                  <a:t>maintain </a:t>
                </a:r>
                <a:r>
                  <a:rPr lang="en-US" sz="1600" b="1" dirty="0">
                    <a:solidFill>
                      <a:srgbClr val="FFFFFF">
                        <a:alpha val="99000"/>
                      </a:srgbClr>
                    </a:solidFill>
                  </a:rPr>
                  <a:t>the </a:t>
                </a:r>
                <a:r>
                  <a:rPr lang="en-US" sz="1600" b="1" dirty="0" smtClean="0">
                    <a:solidFill>
                      <a:srgbClr val="FFFFFF">
                        <a:alpha val="99000"/>
                      </a:srgbClr>
                    </a:solidFill>
                  </a:rPr>
                  <a:t>OS</a:t>
                </a:r>
                <a:endParaRPr lang="en-US" sz="1600" b="1" dirty="0">
                  <a:solidFill>
                    <a:srgbClr val="FFFFFF">
                      <a:alpha val="99000"/>
                    </a:srgbClr>
                  </a:solidFill>
                </a:endParaRPr>
              </a:p>
            </p:txBody>
          </p:sp>
          <p:grpSp>
            <p:nvGrpSpPr>
              <p:cNvPr id="24" name="Group 23"/>
              <p:cNvGrpSpPr/>
              <p:nvPr/>
            </p:nvGrpSpPr>
            <p:grpSpPr bwMode="black">
              <a:xfrm>
                <a:off x="10317852" y="3496654"/>
                <a:ext cx="868199" cy="670206"/>
                <a:chOff x="7010400" y="2133600"/>
                <a:chExt cx="1379538" cy="1065213"/>
              </a:xfrm>
            </p:grpSpPr>
            <p:sp>
              <p:nvSpPr>
                <p:cNvPr id="25"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2"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3"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4"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7"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8"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9"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0"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3"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4"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5"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6"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7"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8"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9"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0"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1"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2"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7"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8"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9"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0"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1"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grpSp>
      <p:sp>
        <p:nvSpPr>
          <p:cNvPr id="73" name="Left-Right Arrow 72"/>
          <p:cNvSpPr/>
          <p:nvPr/>
        </p:nvSpPr>
        <p:spPr bwMode="auto">
          <a:xfrm>
            <a:off x="549257" y="4288665"/>
            <a:ext cx="11158538" cy="812404"/>
          </a:xfrm>
          <a:prstGeom prst="leftRightArrow">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5627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Portal and Remote Desktop</a:t>
            </a:r>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41733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Desktop</a:t>
            </a:r>
          </a:p>
        </p:txBody>
      </p:sp>
      <p:sp>
        <p:nvSpPr>
          <p:cNvPr id="31" name="Rectangle 30"/>
          <p:cNvSpPr/>
          <p:nvPr/>
        </p:nvSpPr>
        <p:spPr bwMode="auto">
          <a:xfrm>
            <a:off x="5299687" y="1464676"/>
            <a:ext cx="2560320" cy="4206240"/>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2800" spc="-50" dirty="0" smtClean="0">
                <a:ln>
                  <a:solidFill>
                    <a:schemeClr val="bg1">
                      <a:alpha val="0"/>
                    </a:schemeClr>
                  </a:solidFill>
                </a:ln>
                <a:solidFill>
                  <a:srgbClr val="595959">
                    <a:alpha val="99000"/>
                  </a:srgbClr>
                </a:solidFill>
              </a:rPr>
              <a:t>ROLE 1</a:t>
            </a:r>
          </a:p>
        </p:txBody>
      </p:sp>
      <p:sp>
        <p:nvSpPr>
          <p:cNvPr id="32" name="Rectangle 31"/>
          <p:cNvSpPr/>
          <p:nvPr/>
        </p:nvSpPr>
        <p:spPr bwMode="auto">
          <a:xfrm>
            <a:off x="8545807" y="1464676"/>
            <a:ext cx="2560320" cy="4206240"/>
          </a:xfrm>
          <a:prstGeom prst="rect">
            <a:avLst/>
          </a:prstGeom>
          <a:noFill/>
          <a:ln w="47625">
            <a:solidFill>
              <a:schemeClr val="accent2"/>
            </a:solidFill>
            <a:prstDash val="sysDash"/>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45720" tIns="45718" rIns="45720" bIns="45718" numCol="1" rtlCol="0" anchor="t" anchorCtr="0" compatLnSpc="1">
            <a:prstTxWarp prst="textNoShape">
              <a:avLst/>
            </a:prstTxWarp>
          </a:bodyPr>
          <a:lstStyle/>
          <a:p>
            <a:pPr algn="ctr" defTabSz="914099"/>
            <a:r>
              <a:rPr lang="en-US" sz="2800" spc="-50" dirty="0">
                <a:ln>
                  <a:solidFill>
                    <a:schemeClr val="bg1">
                      <a:alpha val="0"/>
                    </a:schemeClr>
                  </a:solidFill>
                </a:ln>
                <a:solidFill>
                  <a:srgbClr val="595959">
                    <a:alpha val="99000"/>
                  </a:srgbClr>
                </a:solidFill>
              </a:rPr>
              <a:t>ROLE 2</a:t>
            </a:r>
          </a:p>
        </p:txBody>
      </p:sp>
      <p:grpSp>
        <p:nvGrpSpPr>
          <p:cNvPr id="33" name="Group 32"/>
          <p:cNvGrpSpPr/>
          <p:nvPr/>
        </p:nvGrpSpPr>
        <p:grpSpPr>
          <a:xfrm>
            <a:off x="8820127" y="2121114"/>
            <a:ext cx="2011680" cy="914400"/>
            <a:chOff x="8820127" y="2624961"/>
            <a:chExt cx="2011680" cy="914400"/>
          </a:xfrm>
        </p:grpSpPr>
        <p:sp>
          <p:nvSpPr>
            <p:cNvPr id="34" name="Rectangle 33"/>
            <p:cNvSpPr/>
            <p:nvPr/>
          </p:nvSpPr>
          <p:spPr bwMode="auto">
            <a:xfrm>
              <a:off x="8820127" y="2624961"/>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35" name="Rectangle 34"/>
            <p:cNvSpPr/>
            <p:nvPr/>
          </p:nvSpPr>
          <p:spPr bwMode="auto">
            <a:xfrm>
              <a:off x="8957287" y="2763879"/>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IN_0</a:t>
              </a:r>
            </a:p>
          </p:txBody>
        </p:sp>
      </p:grpSp>
      <p:grpSp>
        <p:nvGrpSpPr>
          <p:cNvPr id="36" name="Group 35"/>
          <p:cNvGrpSpPr/>
          <p:nvPr/>
        </p:nvGrpSpPr>
        <p:grpSpPr>
          <a:xfrm>
            <a:off x="8820127" y="3330376"/>
            <a:ext cx="2011680" cy="914400"/>
            <a:chOff x="8820127" y="3735787"/>
            <a:chExt cx="2011680" cy="914400"/>
          </a:xfrm>
        </p:grpSpPr>
        <p:sp>
          <p:nvSpPr>
            <p:cNvPr id="37" name="Rectangle 36"/>
            <p:cNvSpPr/>
            <p:nvPr/>
          </p:nvSpPr>
          <p:spPr bwMode="auto">
            <a:xfrm>
              <a:off x="8820127" y="3735787"/>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38" name="Rectangle 37"/>
            <p:cNvSpPr/>
            <p:nvPr/>
          </p:nvSpPr>
          <p:spPr bwMode="auto">
            <a:xfrm>
              <a:off x="8957287" y="3874705"/>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IN_1</a:t>
              </a:r>
            </a:p>
          </p:txBody>
        </p:sp>
      </p:grpSp>
      <p:grpSp>
        <p:nvGrpSpPr>
          <p:cNvPr id="39" name="Group 38"/>
          <p:cNvGrpSpPr/>
          <p:nvPr/>
        </p:nvGrpSpPr>
        <p:grpSpPr>
          <a:xfrm>
            <a:off x="8820127" y="4539639"/>
            <a:ext cx="2011680" cy="914400"/>
            <a:chOff x="8820127" y="4800893"/>
            <a:chExt cx="2011680" cy="914400"/>
          </a:xfrm>
        </p:grpSpPr>
        <p:sp>
          <p:nvSpPr>
            <p:cNvPr id="40" name="Rectangle 39"/>
            <p:cNvSpPr/>
            <p:nvPr/>
          </p:nvSpPr>
          <p:spPr bwMode="auto">
            <a:xfrm>
              <a:off x="8820127" y="4800893"/>
              <a:ext cx="2011680" cy="914400"/>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1" name="Rectangle 40"/>
            <p:cNvSpPr/>
            <p:nvPr/>
          </p:nvSpPr>
          <p:spPr bwMode="auto">
            <a:xfrm>
              <a:off x="8957287" y="4939811"/>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IN_2</a:t>
              </a:r>
            </a:p>
          </p:txBody>
        </p:sp>
      </p:grpSp>
      <p:sp>
        <p:nvSpPr>
          <p:cNvPr id="42" name="Trapezoid 41"/>
          <p:cNvSpPr/>
          <p:nvPr/>
        </p:nvSpPr>
        <p:spPr bwMode="auto">
          <a:xfrm rot="16200000">
            <a:off x="2637982" y="2934066"/>
            <a:ext cx="1737360" cy="1280160"/>
          </a:xfrm>
          <a:prstGeom prst="trapezoid">
            <a:avLst>
              <a:gd name="adj" fmla="val 37559"/>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vert" wrap="square" lIns="45720" tIns="45718" rIns="45720" bIns="45718" numCol="1" rtlCol="0" anchor="ctr" anchorCtr="0" compatLnSpc="1">
            <a:prstTxWarp prst="textNoShape">
              <a:avLst/>
            </a:prstTxWarp>
          </a:bodyPr>
          <a:lstStyle/>
          <a:p>
            <a:pPr defTabSz="914023" fontAlgn="base">
              <a:spcBef>
                <a:spcPct val="0"/>
              </a:spcBef>
              <a:spcAft>
                <a:spcPct val="0"/>
              </a:spcAft>
            </a:pPr>
            <a:r>
              <a:rPr lang="en-US" sz="3200" spc="-51" dirty="0" smtClean="0">
                <a:ln>
                  <a:solidFill>
                    <a:schemeClr val="bg1">
                      <a:alpha val="0"/>
                    </a:schemeClr>
                  </a:solidFill>
                </a:ln>
                <a:solidFill>
                  <a:schemeClr val="bg1">
                    <a:alpha val="99000"/>
                  </a:schemeClr>
                </a:solidFill>
              </a:rPr>
              <a:t>LB</a:t>
            </a:r>
            <a:endParaRPr lang="en-US" sz="3200" spc="-51" dirty="0">
              <a:ln>
                <a:solidFill>
                  <a:schemeClr val="bg1">
                    <a:alpha val="0"/>
                  </a:schemeClr>
                </a:solidFill>
              </a:ln>
              <a:solidFill>
                <a:schemeClr val="bg1">
                  <a:alpha val="99000"/>
                </a:schemeClr>
              </a:solidFill>
            </a:endParaRPr>
          </a:p>
        </p:txBody>
      </p:sp>
      <p:sp>
        <p:nvSpPr>
          <p:cNvPr id="43" name="Right Arrow 42"/>
          <p:cNvSpPr/>
          <p:nvPr/>
        </p:nvSpPr>
        <p:spPr bwMode="auto">
          <a:xfrm>
            <a:off x="4267940" y="2725745"/>
            <a:ext cx="914400" cy="631567"/>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44" name="Group 43"/>
          <p:cNvGrpSpPr/>
          <p:nvPr/>
        </p:nvGrpSpPr>
        <p:grpSpPr>
          <a:xfrm>
            <a:off x="5586886" y="2725745"/>
            <a:ext cx="2011680" cy="914400"/>
            <a:chOff x="5586886" y="2151594"/>
            <a:chExt cx="2011680" cy="914400"/>
          </a:xfrm>
        </p:grpSpPr>
        <p:sp>
          <p:nvSpPr>
            <p:cNvPr id="45" name="Rectangle 44"/>
            <p:cNvSpPr/>
            <p:nvPr/>
          </p:nvSpPr>
          <p:spPr bwMode="auto">
            <a:xfrm>
              <a:off x="5586886" y="2151594"/>
              <a:ext cx="201168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46" name="Rectangle 45"/>
            <p:cNvSpPr/>
            <p:nvPr/>
          </p:nvSpPr>
          <p:spPr bwMode="auto">
            <a:xfrm>
              <a:off x="5711167" y="2290512"/>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smtClean="0">
                  <a:ln>
                    <a:solidFill>
                      <a:schemeClr val="bg1">
                        <a:alpha val="0"/>
                      </a:schemeClr>
                    </a:solidFill>
                  </a:ln>
                  <a:solidFill>
                    <a:schemeClr val="bg1">
                      <a:alpha val="99000"/>
                    </a:schemeClr>
                  </a:solidFill>
                </a:rPr>
                <a:t>IN_0</a:t>
              </a:r>
              <a:endParaRPr lang="en-US" sz="3200" dirty="0">
                <a:ln>
                  <a:solidFill>
                    <a:schemeClr val="bg1">
                      <a:alpha val="0"/>
                    </a:schemeClr>
                  </a:solidFill>
                </a:ln>
                <a:solidFill>
                  <a:schemeClr val="bg1">
                    <a:alpha val="99000"/>
                  </a:schemeClr>
                </a:solidFill>
              </a:endParaRPr>
            </a:p>
          </p:txBody>
        </p:sp>
        <p:sp>
          <p:nvSpPr>
            <p:cNvPr id="47" name="Round Single Corner Rectangle 46"/>
            <p:cNvSpPr/>
            <p:nvPr/>
          </p:nvSpPr>
          <p:spPr bwMode="auto">
            <a:xfrm flipH="1">
              <a:off x="7232806" y="2883114"/>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48" name="Group 47"/>
          <p:cNvGrpSpPr/>
          <p:nvPr/>
        </p:nvGrpSpPr>
        <p:grpSpPr>
          <a:xfrm>
            <a:off x="5574007" y="3935007"/>
            <a:ext cx="2011680" cy="914400"/>
            <a:chOff x="5574007" y="4280559"/>
            <a:chExt cx="2011680" cy="914400"/>
          </a:xfrm>
        </p:grpSpPr>
        <p:sp>
          <p:nvSpPr>
            <p:cNvPr id="49" name="Rectangle 48"/>
            <p:cNvSpPr/>
            <p:nvPr/>
          </p:nvSpPr>
          <p:spPr bwMode="auto">
            <a:xfrm>
              <a:off x="5574007" y="4280559"/>
              <a:ext cx="201168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p>
              <a:pPr algn="ctr" defTabSz="899548" fontAlgn="base">
                <a:spcBef>
                  <a:spcPct val="0"/>
                </a:spcBef>
                <a:spcAft>
                  <a:spcPct val="0"/>
                </a:spcAft>
              </a:pPr>
              <a:endParaRPr lang="en-US" dirty="0">
                <a:ln>
                  <a:solidFill>
                    <a:schemeClr val="bg1">
                      <a:alpha val="0"/>
                    </a:schemeClr>
                  </a:solidFill>
                </a:ln>
                <a:solidFill>
                  <a:srgbClr val="FFFFFF"/>
                </a:solidFill>
              </a:endParaRPr>
            </a:p>
          </p:txBody>
        </p:sp>
        <p:sp>
          <p:nvSpPr>
            <p:cNvPr id="50" name="Rectangle 49"/>
            <p:cNvSpPr/>
            <p:nvPr/>
          </p:nvSpPr>
          <p:spPr bwMode="auto">
            <a:xfrm>
              <a:off x="5711167" y="4419477"/>
              <a:ext cx="1737360" cy="64008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3200" dirty="0">
                  <a:ln>
                    <a:solidFill>
                      <a:schemeClr val="bg1">
                        <a:alpha val="0"/>
                      </a:schemeClr>
                    </a:solidFill>
                  </a:ln>
                  <a:solidFill>
                    <a:schemeClr val="bg1">
                      <a:alpha val="99000"/>
                    </a:schemeClr>
                  </a:solidFill>
                </a:rPr>
                <a:t>IN_1</a:t>
              </a:r>
            </a:p>
          </p:txBody>
        </p:sp>
        <p:sp>
          <p:nvSpPr>
            <p:cNvPr id="51" name="Round Single Corner Rectangle 50"/>
            <p:cNvSpPr/>
            <p:nvPr/>
          </p:nvSpPr>
          <p:spPr bwMode="auto">
            <a:xfrm flipH="1">
              <a:off x="7219927" y="5012079"/>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grpSp>
      <p:sp>
        <p:nvSpPr>
          <p:cNvPr id="52" name="Round Single Corner Rectangle 51"/>
          <p:cNvSpPr/>
          <p:nvPr/>
        </p:nvSpPr>
        <p:spPr bwMode="auto">
          <a:xfrm flipH="1">
            <a:off x="879724" y="5488036"/>
            <a:ext cx="365760" cy="182880"/>
          </a:xfrm>
          <a:prstGeom prst="round1Rect">
            <a:avLst>
              <a:gd name="adj" fmla="val 50000"/>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548640" tIns="45718" rIns="91436" bIns="45718" numCol="1" rtlCol="0" anchor="ctr" anchorCtr="0" compatLnSpc="1">
            <a:prstTxWarp prst="textNoShape">
              <a:avLst/>
            </a:prstTxWarp>
          </a:bodyPr>
          <a:lstStyle/>
          <a:p>
            <a:pPr defTabSz="914099"/>
            <a:r>
              <a:rPr lang="en-US" sz="2000" dirty="0">
                <a:ln>
                  <a:solidFill>
                    <a:srgbClr val="FFFFFF">
                      <a:alpha val="0"/>
                    </a:srgbClr>
                  </a:solidFill>
                </a:ln>
                <a:solidFill>
                  <a:srgbClr val="595959"/>
                </a:solidFill>
              </a:rPr>
              <a:t> </a:t>
            </a:r>
            <a:r>
              <a:rPr lang="en-US" sz="2000" dirty="0">
                <a:ln>
                  <a:solidFill>
                    <a:srgbClr val="FFFFFF">
                      <a:alpha val="0"/>
                    </a:srgbClr>
                  </a:solidFill>
                </a:ln>
                <a:solidFill>
                  <a:srgbClr val="595959">
                    <a:alpha val="99000"/>
                  </a:srgbClr>
                </a:solidFill>
              </a:rPr>
              <a:t>Remote Forwarder</a:t>
            </a:r>
            <a:endParaRPr lang="en-US" sz="2400" spc="-50" dirty="0" smtClean="0">
              <a:ln>
                <a:solidFill>
                  <a:schemeClr val="bg1">
                    <a:alpha val="0"/>
                  </a:schemeClr>
                </a:solidFill>
              </a:ln>
              <a:solidFill>
                <a:srgbClr val="595959">
                  <a:alpha val="99000"/>
                </a:srgbClr>
              </a:solidFill>
            </a:endParaRPr>
          </a:p>
        </p:txBody>
      </p:sp>
      <p:grpSp>
        <p:nvGrpSpPr>
          <p:cNvPr id="53" name="Group 52"/>
          <p:cNvGrpSpPr/>
          <p:nvPr/>
        </p:nvGrpSpPr>
        <p:grpSpPr>
          <a:xfrm>
            <a:off x="768452" y="2957298"/>
            <a:ext cx="1920240" cy="945299"/>
            <a:chOff x="768452" y="3234142"/>
            <a:chExt cx="1920240" cy="945299"/>
          </a:xfrm>
        </p:grpSpPr>
        <p:sp>
          <p:nvSpPr>
            <p:cNvPr id="54" name="Right Arrow 53"/>
            <p:cNvSpPr/>
            <p:nvPr/>
          </p:nvSpPr>
          <p:spPr bwMode="auto">
            <a:xfrm>
              <a:off x="768452" y="3539361"/>
              <a:ext cx="1920240" cy="64008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55" name="Rectangle 54"/>
            <p:cNvSpPr/>
            <p:nvPr/>
          </p:nvSpPr>
          <p:spPr bwMode="auto">
            <a:xfrm>
              <a:off x="768452" y="3234142"/>
              <a:ext cx="1587999" cy="461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45720" tIns="45718" rIns="45720" bIns="45718" numCol="1" rtlCol="0" anchor="ctr" anchorCtr="0" compatLnSpc="1">
              <a:prstTxWarp prst="textNoShape">
                <a:avLst/>
              </a:prstTxWarp>
              <a:spAutoFit/>
            </a:bodyPr>
            <a:lstStyle/>
            <a:p>
              <a:pPr algn="ctr" defTabSz="914099" fontAlgn="base">
                <a:spcBef>
                  <a:spcPct val="0"/>
                </a:spcBef>
                <a:spcAft>
                  <a:spcPct val="0"/>
                </a:spcAft>
              </a:pPr>
              <a:r>
                <a:rPr lang="en-US" sz="2400" dirty="0" smtClean="0">
                  <a:ln>
                    <a:solidFill>
                      <a:schemeClr val="bg1">
                        <a:alpha val="0"/>
                      </a:schemeClr>
                    </a:solidFill>
                  </a:ln>
                  <a:solidFill>
                    <a:srgbClr val="595959">
                      <a:alpha val="99000"/>
                    </a:srgbClr>
                  </a:solidFill>
                </a:rPr>
                <a:t>PORT 3389</a:t>
              </a:r>
            </a:p>
          </p:txBody>
        </p:sp>
      </p:grpSp>
      <p:cxnSp>
        <p:nvCxnSpPr>
          <p:cNvPr id="56" name="Elbow Connector 55"/>
          <p:cNvCxnSpPr>
            <a:stCxn id="45" idx="3"/>
            <a:endCxn id="40" idx="1"/>
          </p:cNvCxnSpPr>
          <p:nvPr/>
        </p:nvCxnSpPr>
        <p:spPr>
          <a:xfrm>
            <a:off x="7598566" y="3182945"/>
            <a:ext cx="1221561" cy="1813894"/>
          </a:xfrm>
          <a:prstGeom prst="bentConnector3">
            <a:avLst/>
          </a:prstGeom>
          <a:ln w="50800">
            <a:solidFill>
              <a:schemeClr val="tx2"/>
            </a:solidFill>
            <a:headEnd type="none" w="med" len="med"/>
            <a:tailEnd type="triangle" w="lg" len="lg"/>
          </a:ln>
          <a:effectLst/>
        </p:spPr>
        <p:style>
          <a:lnRef idx="3">
            <a:schemeClr val="accent3"/>
          </a:lnRef>
          <a:fillRef idx="0">
            <a:schemeClr val="accent3"/>
          </a:fillRef>
          <a:effectRef idx="2">
            <a:schemeClr val="accent3"/>
          </a:effectRef>
          <a:fontRef idx="minor">
            <a:schemeClr val="tx1"/>
          </a:fontRef>
        </p:style>
      </p:cxnSp>
      <p:sp>
        <p:nvSpPr>
          <p:cNvPr id="57" name="TextBox 56"/>
          <p:cNvSpPr txBox="1"/>
          <p:nvPr/>
        </p:nvSpPr>
        <p:spPr>
          <a:xfrm>
            <a:off x="8609672" y="5796205"/>
            <a:ext cx="2432589" cy="332399"/>
          </a:xfrm>
          <a:prstGeom prst="rect">
            <a:avLst/>
          </a:prstGeom>
          <a:noFill/>
        </p:spPr>
        <p:txBody>
          <a:bodyPr wrap="none" lIns="0" tIns="0" rIns="0" bIns="0" rtlCol="0">
            <a:spAutoFit/>
          </a:bodyPr>
          <a:lstStyle/>
          <a:p>
            <a:pPr>
              <a:lnSpc>
                <a:spcPct val="90000"/>
              </a:lnSpc>
              <a:spcBef>
                <a:spcPct val="20000"/>
              </a:spcBef>
              <a:buSzPct val="80000"/>
            </a:pPr>
            <a:r>
              <a:rPr lang="en-US" sz="2400" dirty="0">
                <a:ln>
                  <a:solidFill>
                    <a:schemeClr val="bg1">
                      <a:alpha val="0"/>
                    </a:schemeClr>
                  </a:solidFill>
                </a:ln>
                <a:solidFill>
                  <a:srgbClr val="595959">
                    <a:alpha val="99000"/>
                  </a:srgbClr>
                </a:solidFill>
              </a:rPr>
              <a:t>Internal Port 3389</a:t>
            </a:r>
          </a:p>
        </p:txBody>
      </p:sp>
    </p:spTree>
    <p:extLst>
      <p:ext uri="{BB962C8B-B14F-4D97-AF65-F5344CB8AC3E}">
        <p14:creationId xmlns:p14="http://schemas.microsoft.com/office/powerpoint/2010/main" val="27450125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Remote Desktop Configuration</a:t>
            </a:r>
          </a:p>
        </p:txBody>
      </p:sp>
      <p:sp>
        <p:nvSpPr>
          <p:cNvPr id="2" name="Rectangle 1"/>
          <p:cNvSpPr/>
          <p:nvPr/>
        </p:nvSpPr>
        <p:spPr bwMode="auto">
          <a:xfrm>
            <a:off x="678873" y="3061854"/>
            <a:ext cx="3810000" cy="900545"/>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678873" y="5160816"/>
            <a:ext cx="3810000" cy="6858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ontent Placeholder 6"/>
          <p:cNvSpPr>
            <a:spLocks noGrp="1"/>
          </p:cNvSpPr>
          <p:nvPr>
            <p:ph sz="quarter" idx="10"/>
          </p:nvPr>
        </p:nvSpPr>
        <p:spPr>
          <a:xfrm>
            <a:off x="516572" y="1690688"/>
            <a:ext cx="11155680" cy="4603824"/>
          </a:xfrm>
        </p:spPr>
        <p:txBody>
          <a:bodyPr/>
          <a:lstStyle/>
          <a:p>
            <a:pPr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xml</a:t>
            </a:r>
            <a:r>
              <a:rPr lang="en-US" sz="1100" dirty="0">
                <a:ln>
                  <a:solidFill>
                    <a:srgbClr val="FFFFFF">
                      <a:alpha val="0"/>
                    </a:srgbClr>
                  </a:solidFill>
                </a:ln>
              </a:rPr>
              <a:t> </a:t>
            </a:r>
            <a:r>
              <a:rPr lang="en-US" sz="1100" dirty="0">
                <a:ln>
                  <a:solidFill>
                    <a:srgbClr val="FFFFFF">
                      <a:alpha val="0"/>
                    </a:srgbClr>
                  </a:solidFill>
                </a:ln>
                <a:solidFill>
                  <a:srgbClr val="0071BC"/>
                </a:solidFill>
              </a:rPr>
              <a:t>version=</a:t>
            </a:r>
            <a:r>
              <a:rPr lang="en-US" sz="1100" dirty="0">
                <a:ln>
                  <a:solidFill>
                    <a:srgbClr val="FFFFFF">
                      <a:alpha val="0"/>
                    </a:srgbClr>
                  </a:solidFill>
                </a:ln>
                <a:solidFill>
                  <a:srgbClr val="00A600"/>
                </a:solidFill>
              </a:rPr>
              <a:t>"1.0"</a:t>
            </a:r>
            <a:r>
              <a:rPr lang="en-US" sz="1100" dirty="0">
                <a:ln>
                  <a:solidFill>
                    <a:srgbClr val="FFFFFF">
                      <a:alpha val="0"/>
                    </a:srgbClr>
                  </a:solidFill>
                </a:ln>
              </a:rPr>
              <a:t> </a:t>
            </a:r>
            <a:r>
              <a:rPr lang="en-US" sz="1100" dirty="0">
                <a:ln>
                  <a:solidFill>
                    <a:srgbClr val="FFFFFF">
                      <a:alpha val="0"/>
                    </a:srgbClr>
                  </a:solidFill>
                </a:ln>
                <a:solidFill>
                  <a:srgbClr val="0071BC"/>
                </a:solidFill>
              </a:rPr>
              <a:t>encoding=</a:t>
            </a:r>
            <a:r>
              <a:rPr lang="en-US" sz="1100" dirty="0">
                <a:ln>
                  <a:solidFill>
                    <a:srgbClr val="FFFFFF">
                      <a:alpha val="0"/>
                    </a:srgbClr>
                  </a:solidFill>
                </a:ln>
                <a:solidFill>
                  <a:srgbClr val="00A600"/>
                </a:solidFill>
              </a:rPr>
              <a:t>"utf-8"</a:t>
            </a:r>
            <a:r>
              <a:rPr lang="en-US" sz="1100" dirty="0">
                <a:ln>
                  <a:solidFill>
                    <a:srgbClr val="FFFFFF">
                      <a:alpha val="0"/>
                    </a:srgbClr>
                  </a:solidFill>
                </a:ln>
                <a:solidFill>
                  <a:srgbClr val="0071BC"/>
                </a:solidFill>
              </a:rPr>
              <a:t>?&gt;</a:t>
            </a:r>
          </a:p>
          <a:p>
            <a:pPr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ServiceDefinition</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"RemoteAccess"</a:t>
            </a:r>
            <a:r>
              <a:rPr lang="en-US" sz="1100" dirty="0">
                <a:ln>
                  <a:solidFill>
                    <a:srgbClr val="FFFFFF">
                      <a:alpha val="0"/>
                    </a:srgbClr>
                  </a:solidFill>
                </a:ln>
                <a:solidFill>
                  <a:srgbClr val="0071BC"/>
                </a:solidFill>
              </a:rPr>
              <a:t> xmlns=</a:t>
            </a:r>
            <a:r>
              <a:rPr lang="en-US" sz="1100" dirty="0">
                <a:ln>
                  <a:solidFill>
                    <a:srgbClr val="FFFFFF">
                      <a:alpha val="0"/>
                    </a:srgbClr>
                  </a:solidFill>
                </a:ln>
                <a:solidFill>
                  <a:srgbClr val="00A600"/>
                </a:solidFill>
              </a:rPr>
              <a:t>"http://schemas.microsoft.com/ServiceHosting/2008/10/ServiceDefinition"</a:t>
            </a:r>
            <a:r>
              <a:rPr lang="en-US" sz="1100" dirty="0">
                <a:ln>
                  <a:solidFill>
                    <a:srgbClr val="FFFFFF">
                      <a:alpha val="0"/>
                    </a:srgbClr>
                  </a:solidFill>
                </a:ln>
                <a:solidFill>
                  <a:srgbClr val="0071BC"/>
                </a:solidFill>
              </a:rPr>
              <a:t>&gt;</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"GatewayRole"</a:t>
            </a:r>
            <a:r>
              <a:rPr lang="en-US" sz="1100" dirty="0">
                <a:ln>
                  <a:solidFill>
                    <a:srgbClr val="FFFFFF">
                      <a:alpha val="0"/>
                    </a:srgbClr>
                  </a:solidFill>
                </a:ln>
                <a:solidFill>
                  <a:srgbClr val="0071BC"/>
                </a:solidFill>
              </a:rPr>
              <a:t>&gt;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6858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Setting</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"DiagnosticsConnectionString" </a:t>
            </a:r>
            <a:r>
              <a:rPr lang="en-US" sz="1100" dirty="0">
                <a:ln>
                  <a:solidFill>
                    <a:srgbClr val="FFFFFF">
                      <a:alpha val="0"/>
                    </a:srgbClr>
                  </a:solidFill>
                </a:ln>
                <a:solidFill>
                  <a:srgbClr val="0071BC"/>
                </a:solidFill>
              </a:rPr>
              <a:t>/&gt;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a:t>
            </a:r>
          </a:p>
          <a:p>
            <a:pPr marL="6858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a:t>
            </a:r>
            <a:r>
              <a:rPr lang="en-US" sz="1100" b="1" dirty="0">
                <a:ln>
                  <a:solidFill>
                    <a:srgbClr val="FFFFFF">
                      <a:alpha val="0"/>
                    </a:srgbClr>
                  </a:solidFill>
                </a:ln>
                <a:solidFill>
                  <a:srgbClr val="0071BC"/>
                </a:solidFill>
              </a:rPr>
              <a:t> moduleName=</a:t>
            </a:r>
            <a:r>
              <a:rPr lang="en-US" sz="1100" b="1" dirty="0">
                <a:ln>
                  <a:solidFill>
                    <a:srgbClr val="FFFFFF">
                      <a:alpha val="0"/>
                    </a:srgbClr>
                  </a:solidFill>
                </a:ln>
                <a:solidFill>
                  <a:srgbClr val="00A600"/>
                </a:solidFill>
              </a:rPr>
              <a:t>"RemoteAccess"</a:t>
            </a:r>
            <a:r>
              <a:rPr lang="en-US" sz="1100" b="1" dirty="0">
                <a:ln>
                  <a:solidFill>
                    <a:srgbClr val="FFFFFF">
                      <a:alpha val="0"/>
                    </a:srgbClr>
                  </a:solidFill>
                </a:ln>
                <a:solidFill>
                  <a:srgbClr val="0071BC"/>
                </a:solidFill>
              </a:rPr>
              <a:t> /&gt;</a:t>
            </a:r>
          </a:p>
          <a:p>
            <a:pPr marL="6858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a:t>
            </a:r>
            <a:r>
              <a:rPr lang="en-US" sz="1100" b="1" dirty="0">
                <a:ln>
                  <a:solidFill>
                    <a:srgbClr val="FFFFFF">
                      <a:alpha val="0"/>
                    </a:srgbClr>
                  </a:solidFill>
                </a:ln>
                <a:solidFill>
                  <a:srgbClr val="0071BC"/>
                </a:solidFill>
              </a:rPr>
              <a:t> moduleName=</a:t>
            </a:r>
            <a:r>
              <a:rPr lang="en-US" sz="1100" b="1" dirty="0">
                <a:ln>
                  <a:solidFill>
                    <a:srgbClr val="FFFFFF">
                      <a:alpha val="0"/>
                    </a:srgbClr>
                  </a:solidFill>
                </a:ln>
                <a:solidFill>
                  <a:srgbClr val="00A600"/>
                </a:solidFill>
              </a:rPr>
              <a:t>"RemoteForwarder"</a:t>
            </a:r>
            <a:r>
              <a:rPr lang="en-US" sz="1100" b="1" dirty="0">
                <a:ln>
                  <a:solidFill>
                    <a:srgbClr val="FFFFFF">
                      <a:alpha val="0"/>
                    </a:srgbClr>
                  </a:solidFill>
                </a:ln>
                <a:solidFill>
                  <a:srgbClr val="0071BC"/>
                </a:solidFill>
              </a:rPr>
              <a:t> /&gt;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&gt;</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"TargetRole"</a:t>
            </a:r>
            <a:r>
              <a:rPr lang="en-US" sz="1100" dirty="0">
                <a:ln>
                  <a:solidFill>
                    <a:srgbClr val="FFFFFF">
                      <a:alpha val="0"/>
                    </a:srgbClr>
                  </a:solidFill>
                </a:ln>
                <a:solidFill>
                  <a:srgbClr val="0071BC"/>
                </a:solidFill>
              </a:rPr>
              <a:t>&gt;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6858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Setting</a:t>
            </a:r>
            <a:r>
              <a:rPr lang="en-US" sz="1100" dirty="0">
                <a:ln>
                  <a:solidFill>
                    <a:srgbClr val="FFFFFF">
                      <a:alpha val="0"/>
                    </a:srgbClr>
                  </a:solidFill>
                </a:ln>
                <a:solidFill>
                  <a:srgbClr val="0071BC"/>
                </a:solidFill>
              </a:rPr>
              <a:t> name=</a:t>
            </a:r>
            <a:r>
              <a:rPr lang="en-US" sz="1100" dirty="0">
                <a:ln>
                  <a:solidFill>
                    <a:srgbClr val="FFFFFF">
                      <a:alpha val="0"/>
                    </a:srgbClr>
                  </a:solidFill>
                </a:ln>
                <a:solidFill>
                  <a:srgbClr val="00A600"/>
                </a:solidFill>
              </a:rPr>
              <a:t>"DiagnosticsConnectionString"</a:t>
            </a:r>
            <a:r>
              <a:rPr lang="en-US" sz="1100" dirty="0">
                <a:ln>
                  <a:solidFill>
                    <a:srgbClr val="FFFFFF">
                      <a:alpha val="0"/>
                    </a:srgbClr>
                  </a:solidFill>
                </a:ln>
                <a:solidFill>
                  <a:srgbClr val="0071BC"/>
                </a:solidFill>
              </a:rPr>
              <a:t> /&gt;</a:t>
            </a:r>
          </a:p>
          <a:p>
            <a:pPr marL="4572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ConfigurationSettings</a:t>
            </a:r>
            <a:r>
              <a:rPr lang="en-US" sz="1100" dirty="0">
                <a:ln>
                  <a:solidFill>
                    <a:srgbClr val="FFFFFF">
                      <a:alpha val="0"/>
                    </a:srgbClr>
                  </a:solidFill>
                </a:ln>
                <a:solidFill>
                  <a:srgbClr val="0071BC"/>
                </a:solidFill>
              </a:rPr>
              <a:t>&gt;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a:t>
            </a:r>
          </a:p>
          <a:p>
            <a:pPr marL="6858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 </a:t>
            </a:r>
            <a:r>
              <a:rPr lang="en-US" sz="1100" b="1" dirty="0">
                <a:ln>
                  <a:solidFill>
                    <a:srgbClr val="FFFFFF">
                      <a:alpha val="0"/>
                    </a:srgbClr>
                  </a:solidFill>
                </a:ln>
                <a:solidFill>
                  <a:srgbClr val="0071BC"/>
                </a:solidFill>
              </a:rPr>
              <a:t>moduleName=</a:t>
            </a:r>
            <a:r>
              <a:rPr lang="en-US" sz="1100" b="1" dirty="0">
                <a:ln>
                  <a:solidFill>
                    <a:srgbClr val="FFFFFF">
                      <a:alpha val="0"/>
                    </a:srgbClr>
                  </a:solidFill>
                </a:ln>
                <a:solidFill>
                  <a:srgbClr val="00A600"/>
                </a:solidFill>
              </a:rPr>
              <a:t>"RemoteAccess" </a:t>
            </a:r>
            <a:r>
              <a:rPr lang="en-US" sz="1100" b="1" dirty="0">
                <a:ln>
                  <a:solidFill>
                    <a:srgbClr val="FFFFFF">
                      <a:alpha val="0"/>
                    </a:srgbClr>
                  </a:solidFill>
                </a:ln>
                <a:solidFill>
                  <a:srgbClr val="0071BC"/>
                </a:solidFill>
              </a:rPr>
              <a:t>/&gt;</a:t>
            </a:r>
          </a:p>
          <a:p>
            <a:pPr marL="457200" lvl="0">
              <a:spcBef>
                <a:spcPts val="500"/>
              </a:spcBef>
            </a:pPr>
            <a:r>
              <a:rPr lang="en-US" sz="1100" b="1" dirty="0">
                <a:ln>
                  <a:solidFill>
                    <a:srgbClr val="FFFFFF">
                      <a:alpha val="0"/>
                    </a:srgbClr>
                  </a:solidFill>
                </a:ln>
                <a:solidFill>
                  <a:srgbClr val="0071BC"/>
                </a:solidFill>
              </a:rPr>
              <a:t>&lt;/</a:t>
            </a:r>
            <a:r>
              <a:rPr lang="en-US" sz="1100" b="1" dirty="0">
                <a:ln>
                  <a:solidFill>
                    <a:srgbClr val="FFFFFF">
                      <a:alpha val="0"/>
                    </a:srgbClr>
                  </a:solidFill>
                </a:ln>
                <a:solidFill>
                  <a:srgbClr val="910091"/>
                </a:solidFill>
              </a:rPr>
              <a:t>Imports</a:t>
            </a:r>
            <a:r>
              <a:rPr lang="en-US" sz="1100" b="1" dirty="0">
                <a:ln>
                  <a:solidFill>
                    <a:srgbClr val="FFFFFF">
                      <a:alpha val="0"/>
                    </a:srgbClr>
                  </a:solidFill>
                </a:ln>
                <a:solidFill>
                  <a:srgbClr val="0071BC"/>
                </a:solidFill>
              </a:rPr>
              <a:t>&gt; </a:t>
            </a:r>
          </a:p>
          <a:p>
            <a:pPr marL="228600"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WorkerRole</a:t>
            </a:r>
            <a:r>
              <a:rPr lang="en-US" sz="1100" dirty="0">
                <a:ln>
                  <a:solidFill>
                    <a:srgbClr val="FFFFFF">
                      <a:alpha val="0"/>
                    </a:srgbClr>
                  </a:solidFill>
                </a:ln>
                <a:solidFill>
                  <a:srgbClr val="0071BC"/>
                </a:solidFill>
              </a:rPr>
              <a:t>&gt;</a:t>
            </a:r>
          </a:p>
          <a:p>
            <a:pPr lvl="0">
              <a:spcBef>
                <a:spcPts val="500"/>
              </a:spcBef>
            </a:pPr>
            <a:r>
              <a:rPr lang="en-US" sz="1100" dirty="0">
                <a:ln>
                  <a:solidFill>
                    <a:srgbClr val="FFFFFF">
                      <a:alpha val="0"/>
                    </a:srgbClr>
                  </a:solidFill>
                </a:ln>
                <a:solidFill>
                  <a:srgbClr val="0071BC"/>
                </a:solidFill>
              </a:rPr>
              <a:t>&lt;/</a:t>
            </a:r>
            <a:r>
              <a:rPr lang="en-US" sz="1100" dirty="0">
                <a:ln>
                  <a:solidFill>
                    <a:srgbClr val="FFFFFF">
                      <a:alpha val="0"/>
                    </a:srgbClr>
                  </a:solidFill>
                </a:ln>
                <a:solidFill>
                  <a:srgbClr val="910091"/>
                </a:solidFill>
              </a:rPr>
              <a:t>ServiceDefinition</a:t>
            </a:r>
            <a:r>
              <a:rPr lang="en-US" sz="1100" dirty="0" smtClean="0">
                <a:ln>
                  <a:solidFill>
                    <a:srgbClr val="FFFFFF">
                      <a:alpha val="0"/>
                    </a:srgbClr>
                  </a:solidFill>
                </a:ln>
                <a:solidFill>
                  <a:srgbClr val="0071BC"/>
                </a:solidFill>
              </a:rPr>
              <a:t>&gt;</a:t>
            </a:r>
            <a:endParaRPr lang="en-US" sz="1100" dirty="0">
              <a:ln>
                <a:solidFill>
                  <a:srgbClr val="FFFFFF">
                    <a:alpha val="0"/>
                  </a:srgbClr>
                </a:solidFill>
              </a:ln>
              <a:solidFill>
                <a:srgbClr val="0071BC"/>
              </a:solidFill>
            </a:endParaRPr>
          </a:p>
        </p:txBody>
      </p:sp>
    </p:spTree>
    <p:extLst>
      <p:ext uri="{BB962C8B-B14F-4D97-AF65-F5344CB8AC3E}">
        <p14:creationId xmlns:p14="http://schemas.microsoft.com/office/powerpoint/2010/main" val="362844916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Remote Desktop </a:t>
            </a:r>
            <a:r>
              <a:rPr lang="en-US" dirty="0" smtClean="0"/>
              <a:t>Configuration</a:t>
            </a:r>
            <a:endParaRPr lang="en-US" dirty="0"/>
          </a:p>
        </p:txBody>
      </p:sp>
      <p:sp>
        <p:nvSpPr>
          <p:cNvPr id="4" name="Rectangle 3"/>
          <p:cNvSpPr/>
          <p:nvPr/>
        </p:nvSpPr>
        <p:spPr bwMode="auto">
          <a:xfrm>
            <a:off x="6303541" y="2599110"/>
            <a:ext cx="2230582" cy="342900"/>
          </a:xfrm>
          <a:prstGeom prst="rect">
            <a:avLst/>
          </a:prstGeom>
          <a:solidFill>
            <a:schemeClr val="bg1">
              <a:lumMod val="85000"/>
              <a:alpha val="7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7735684" y="2941248"/>
            <a:ext cx="1682636" cy="3429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735684" y="3283383"/>
            <a:ext cx="2711336" cy="3429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7744828" y="3902820"/>
            <a:ext cx="1911930" cy="342900"/>
          </a:xfrm>
          <a:prstGeom prst="rect">
            <a:avLst/>
          </a:prstGeom>
          <a:solidFill>
            <a:schemeClr val="bg1">
              <a:lumMod val="85000"/>
              <a:alpha val="6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8049490" y="5056903"/>
            <a:ext cx="2147455" cy="342900"/>
          </a:xfrm>
          <a:prstGeom prst="rect">
            <a:avLst/>
          </a:prstGeom>
          <a:solidFill>
            <a:schemeClr val="bg1">
              <a:lumMod val="85000"/>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Content Placeholder 6"/>
          <p:cNvSpPr>
            <a:spLocks noGrp="1"/>
          </p:cNvSpPr>
          <p:nvPr>
            <p:ph sz="quarter" idx="10"/>
          </p:nvPr>
        </p:nvSpPr>
        <p:spPr>
          <a:xfrm>
            <a:off x="516572" y="1690688"/>
            <a:ext cx="11155680" cy="4693593"/>
          </a:xfrm>
        </p:spPr>
        <p:txBody>
          <a:bodyPr/>
          <a:lstStyle/>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Role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"WorkerRole1"</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0071BC"/>
              </a:solidFill>
              <a:latin typeface="Consolas"/>
              <a:ea typeface="Calibri"/>
              <a:cs typeface="Times New Roman"/>
            </a:endParaRPr>
          </a:p>
          <a:p>
            <a:pPr marL="452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Instances</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count=</a:t>
            </a:r>
            <a:r>
              <a:rPr lang="en-US" sz="1600" dirty="0">
                <a:ln>
                  <a:solidFill>
                    <a:srgbClr val="FFFFFF">
                      <a:alpha val="0"/>
                    </a:srgbClr>
                  </a:solidFill>
                </a:ln>
                <a:solidFill>
                  <a:srgbClr val="00B050"/>
                </a:solidFill>
                <a:latin typeface="Consolas"/>
                <a:ea typeface="Calibri"/>
                <a:cs typeface="Times New Roman"/>
              </a:rPr>
              <a:t>"1"</a:t>
            </a:r>
            <a:r>
              <a:rPr lang="en-US" sz="1600" dirty="0">
                <a:ln>
                  <a:solidFill>
                    <a:srgbClr val="FFFFFF">
                      <a:alpha val="0"/>
                    </a:srgbClr>
                  </a:solidFill>
                </a:ln>
                <a:solidFill>
                  <a:srgbClr val="305FB6"/>
                </a:solidFill>
                <a:latin typeface="Consolas"/>
                <a:ea typeface="Calibri"/>
                <a:cs typeface="Times New Roman"/>
              </a:rPr>
              <a:t> </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305FB6"/>
              </a:solidFill>
              <a:latin typeface="Consolas"/>
              <a:ea typeface="Calibri"/>
              <a:cs typeface="Times New Roman"/>
            </a:endParaRPr>
          </a:p>
          <a:p>
            <a:pPr marL="452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ConfigurationSettings</a:t>
            </a:r>
            <a:r>
              <a:rPr lang="en-US" sz="1600" dirty="0">
                <a:ln>
                  <a:solidFill>
                    <a:srgbClr val="FFFFFF">
                      <a:alpha val="0"/>
                    </a:srgbClr>
                  </a:solidFill>
                </a:ln>
                <a:solidFill>
                  <a:srgbClr val="0071BC"/>
                </a:solidFill>
                <a:latin typeface="Consolas"/>
                <a:ea typeface="Calibri"/>
                <a:cs typeface="Times New Roman"/>
              </a:rPr>
              <a:t>&gt;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Setting</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"Microsoft.WindowsAzure.Plugins.</a:t>
            </a:r>
            <a:r>
              <a:rPr lang="en-US" sz="1600" b="1" dirty="0">
                <a:ln>
                  <a:solidFill>
                    <a:srgbClr val="FFFFFF">
                      <a:alpha val="0"/>
                    </a:srgbClr>
                  </a:solidFill>
                </a:ln>
                <a:solidFill>
                  <a:srgbClr val="00B050"/>
                </a:solidFill>
                <a:latin typeface="Consolas"/>
                <a:ea typeface="Calibri"/>
                <a:cs typeface="Times New Roman"/>
              </a:rPr>
              <a:t>RemoteAccess.Enabled"</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"true"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Setting</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"Microsoft.WindowsAzure.Plugins.RemoteAccess.</a:t>
            </a:r>
            <a:r>
              <a:rPr lang="en-US" sz="1600" b="1" dirty="0">
                <a:ln>
                  <a:solidFill>
                    <a:srgbClr val="FFFFFF">
                      <a:alpha val="0"/>
                    </a:srgbClr>
                  </a:solidFill>
                </a:ln>
                <a:solidFill>
                  <a:srgbClr val="00B050"/>
                </a:solidFill>
                <a:latin typeface="Consolas"/>
                <a:ea typeface="Calibri"/>
                <a:cs typeface="Times New Roman"/>
              </a:rPr>
              <a:t>AccountUsername"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"myuser"</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Setting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a:t>
            </a:r>
            <a:r>
              <a:rPr lang="en-US" sz="1600" dirty="0" smtClean="0">
                <a:ln>
                  <a:solidFill>
                    <a:srgbClr val="FFFFFF">
                      <a:alpha val="0"/>
                    </a:srgbClr>
                  </a:solidFill>
                </a:ln>
                <a:solidFill>
                  <a:srgbClr val="00B050"/>
                </a:solidFill>
                <a:latin typeface="Consolas"/>
                <a:ea typeface="Calibri"/>
                <a:cs typeface="Times New Roman"/>
              </a:rPr>
              <a:t>Microsoft.WindowsAzure.Plugins.RemoteAccess.</a:t>
            </a:r>
            <a:r>
              <a:rPr lang="en-US" sz="1600" b="1" dirty="0" smtClean="0">
                <a:ln>
                  <a:solidFill>
                    <a:srgbClr val="FFFFFF">
                      <a:alpha val="0"/>
                    </a:srgbClr>
                  </a:solidFill>
                </a:ln>
                <a:solidFill>
                  <a:srgbClr val="00B050"/>
                </a:solidFill>
                <a:latin typeface="Consolas"/>
                <a:ea typeface="Calibri"/>
                <a:cs typeface="Times New Roman"/>
              </a:rPr>
              <a:t>AccountEncryptedPassword</a:t>
            </a:r>
            <a:r>
              <a:rPr lang="en-US" sz="1600" dirty="0">
                <a:ln>
                  <a:solidFill>
                    <a:srgbClr val="FFFFFF">
                      <a:alpha val="0"/>
                    </a:srgbClr>
                  </a:solidFill>
                </a:ln>
                <a:solidFill>
                  <a:srgbClr val="00B050"/>
                </a:solidFill>
                <a:latin typeface="Consolas"/>
                <a:ea typeface="Calibri"/>
                <a:cs typeface="Times New Roman"/>
              </a:rPr>
              <a:t>"</a:t>
            </a:r>
            <a:endParaRPr lang="en-US" sz="1600" b="1" dirty="0">
              <a:ln>
                <a:solidFill>
                  <a:srgbClr val="FFFFFF">
                    <a:alpha val="0"/>
                  </a:srgbClr>
                </a:solidFill>
              </a:ln>
              <a:solidFill>
                <a:srgbClr val="00B050"/>
              </a:solidFill>
              <a:latin typeface="Consolas"/>
              <a:ea typeface="Calibri"/>
              <a:cs typeface="Times New Roman"/>
            </a:endParaRPr>
          </a:p>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"[base64]"</a:t>
            </a:r>
            <a:r>
              <a:rPr lang="en-US" sz="1600" dirty="0">
                <a:ln>
                  <a:solidFill>
                    <a:srgbClr val="FFFFFF">
                      <a:alpha val="0"/>
                    </a:srgbClr>
                  </a:solidFill>
                </a:ln>
                <a:solidFill>
                  <a:srgbClr val="305FB6"/>
                </a:solidFill>
                <a:latin typeface="Consolas"/>
                <a:ea typeface="Calibri"/>
                <a:cs typeface="Times New Roman"/>
              </a:rPr>
              <a:t> /&gt;</a:t>
            </a:r>
          </a:p>
          <a:p>
            <a:pPr marL="6858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305FB6"/>
                </a:solidFill>
                <a:latin typeface="Consolas"/>
                <a:ea typeface="Calibri"/>
                <a:cs typeface="Times New Roman"/>
              </a:rPr>
              <a:t>Setting name=</a:t>
            </a:r>
            <a:r>
              <a:rPr lang="en-US" sz="1600" dirty="0">
                <a:ln>
                  <a:solidFill>
                    <a:srgbClr val="FFFFFF">
                      <a:alpha val="0"/>
                    </a:srgbClr>
                  </a:solidFill>
                </a:ln>
                <a:solidFill>
                  <a:srgbClr val="00B050"/>
                </a:solidFill>
                <a:latin typeface="Consolas"/>
                <a:ea typeface="Calibri"/>
                <a:cs typeface="Times New Roman"/>
              </a:rPr>
              <a:t>"Microsoft.WindowsAzure.Plugins.</a:t>
            </a:r>
            <a:r>
              <a:rPr lang="en-US" sz="1600" b="1" dirty="0">
                <a:ln>
                  <a:solidFill>
                    <a:srgbClr val="FFFFFF">
                      <a:alpha val="0"/>
                    </a:srgbClr>
                  </a:solidFill>
                </a:ln>
                <a:solidFill>
                  <a:srgbClr val="00B050"/>
                </a:solidFill>
                <a:latin typeface="Consolas"/>
                <a:ea typeface="Calibri"/>
                <a:cs typeface="Times New Roman"/>
              </a:rPr>
              <a:t>RemoteAccess.AccountExpiration"</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value=</a:t>
            </a:r>
            <a:r>
              <a:rPr lang="en-US" sz="1600" dirty="0">
                <a:ln>
                  <a:solidFill>
                    <a:srgbClr val="FFFFFF">
                      <a:alpha val="0"/>
                    </a:srgbClr>
                  </a:solidFill>
                </a:ln>
                <a:solidFill>
                  <a:srgbClr val="00B050"/>
                </a:solidFill>
                <a:latin typeface="Consolas"/>
                <a:ea typeface="Calibri"/>
                <a:cs typeface="Times New Roman"/>
              </a:rPr>
              <a:t>"2010-06-16T13:04:02.9666425-07:00"</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/&gt;</a:t>
            </a:r>
          </a:p>
          <a:p>
            <a:pPr marL="452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ConfigurationSettings</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305FB6"/>
              </a:solidFill>
              <a:latin typeface="Consolas"/>
              <a:ea typeface="Calibri"/>
              <a:cs typeface="Times New Roman"/>
            </a:endParaRPr>
          </a:p>
          <a:p>
            <a:pPr marL="457200"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Certificates</a:t>
            </a:r>
            <a:r>
              <a:rPr lang="en-US" sz="1600" dirty="0">
                <a:ln>
                  <a:solidFill>
                    <a:srgbClr val="FFFFFF">
                      <a:alpha val="0"/>
                    </a:srgbClr>
                  </a:solidFill>
                </a:ln>
                <a:solidFill>
                  <a:srgbClr val="0071BC"/>
                </a:solidFill>
                <a:latin typeface="Consolas"/>
                <a:ea typeface="Calibri"/>
                <a:cs typeface="Times New Roman"/>
              </a:rPr>
              <a:t>&gt;</a:t>
            </a:r>
          </a:p>
          <a:p>
            <a:pPr marL="579438"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Certificate</a:t>
            </a:r>
            <a:r>
              <a:rPr lang="en-US" sz="1600" dirty="0">
                <a:ln>
                  <a:solidFill>
                    <a:srgbClr val="FFFFFF">
                      <a:alpha val="0"/>
                    </a:srgbClr>
                  </a:solidFill>
                </a:ln>
                <a:solidFill>
                  <a:srgbClr val="305FB6"/>
                </a:solidFill>
                <a:latin typeface="Consolas"/>
                <a:ea typeface="Calibri"/>
                <a:cs typeface="Times New Roman"/>
              </a:rPr>
              <a:t> </a:t>
            </a:r>
            <a:r>
              <a:rPr lang="en-US" sz="1600" dirty="0">
                <a:ln>
                  <a:solidFill>
                    <a:srgbClr val="FFFFFF">
                      <a:alpha val="0"/>
                    </a:srgbClr>
                  </a:solidFill>
                </a:ln>
                <a:solidFill>
                  <a:srgbClr val="0071BC"/>
                </a:solidFill>
                <a:latin typeface="Consolas"/>
                <a:ea typeface="Calibri"/>
                <a:cs typeface="Times New Roman"/>
              </a:rPr>
              <a:t>name=</a:t>
            </a:r>
            <a:r>
              <a:rPr lang="en-US" sz="1600" dirty="0">
                <a:ln>
                  <a:solidFill>
                    <a:srgbClr val="FFFFFF">
                      <a:alpha val="0"/>
                    </a:srgbClr>
                  </a:solidFill>
                </a:ln>
                <a:solidFill>
                  <a:srgbClr val="00B050"/>
                </a:solidFill>
                <a:latin typeface="Consolas"/>
                <a:ea typeface="Calibri"/>
                <a:cs typeface="Times New Roman"/>
              </a:rPr>
              <a:t>"</a:t>
            </a:r>
            <a:r>
              <a:rPr lang="en-US" sz="1600" dirty="0" smtClean="0">
                <a:ln>
                  <a:solidFill>
                    <a:srgbClr val="FFFFFF">
                      <a:alpha val="0"/>
                    </a:srgbClr>
                  </a:solidFill>
                </a:ln>
                <a:solidFill>
                  <a:srgbClr val="00B050"/>
                </a:solidFill>
                <a:latin typeface="Consolas"/>
                <a:ea typeface="Calibri"/>
                <a:cs typeface="Times New Roman"/>
              </a:rPr>
              <a:t>Microsoft.WindowsAzure.Plugins.RemoteAccess.</a:t>
            </a:r>
            <a:r>
              <a:rPr lang="en-US" sz="1600" b="1" dirty="0" smtClean="0">
                <a:ln>
                  <a:solidFill>
                    <a:srgbClr val="FFFFFF">
                      <a:alpha val="0"/>
                    </a:srgbClr>
                  </a:solidFill>
                </a:ln>
                <a:solidFill>
                  <a:srgbClr val="00B050"/>
                </a:solidFill>
                <a:latin typeface="Consolas"/>
                <a:ea typeface="Calibri"/>
                <a:cs typeface="Times New Roman"/>
              </a:rPr>
              <a:t>PasswordCertificate</a:t>
            </a:r>
            <a:r>
              <a:rPr lang="en-US" sz="1600" dirty="0">
                <a:ln>
                  <a:solidFill>
                    <a:srgbClr val="FFFFFF">
                      <a:alpha val="0"/>
                    </a:srgbClr>
                  </a:solidFill>
                </a:ln>
                <a:solidFill>
                  <a:srgbClr val="00B050"/>
                </a:solidFill>
                <a:latin typeface="Consolas"/>
                <a:ea typeface="Calibri"/>
                <a:cs typeface="Times New Roman"/>
              </a:rPr>
              <a:t>"</a:t>
            </a:r>
            <a:endParaRPr lang="en-US" sz="1600" dirty="0">
              <a:ln>
                <a:solidFill>
                  <a:srgbClr val="FFFFFF">
                    <a:alpha val="0"/>
                  </a:srgbClr>
                </a:solidFill>
              </a:ln>
              <a:solidFill>
                <a:srgbClr val="305FB6"/>
              </a:solidFill>
              <a:latin typeface="Consolas"/>
              <a:ea typeface="Calibri"/>
              <a:cs typeface="Times New Roman"/>
            </a:endParaRPr>
          </a:p>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thumbprint=</a:t>
            </a:r>
            <a:r>
              <a:rPr lang="en-US" sz="1600" dirty="0">
                <a:ln>
                  <a:solidFill>
                    <a:srgbClr val="FFFFFF">
                      <a:alpha val="0"/>
                    </a:srgbClr>
                  </a:solidFill>
                </a:ln>
                <a:solidFill>
                  <a:srgbClr val="00B050"/>
                </a:solidFill>
                <a:latin typeface="Consolas"/>
                <a:ea typeface="Calibri"/>
                <a:cs typeface="Times New Roman"/>
              </a:rPr>
              <a:t>"c0c23e1cdd7bfb20c14dce97b37ea67bd9f24918"</a:t>
            </a:r>
            <a:r>
              <a:rPr lang="en-US" sz="1600" dirty="0">
                <a:ln>
                  <a:solidFill>
                    <a:srgbClr val="FFFFFF">
                      <a:alpha val="0"/>
                    </a:srgbClr>
                  </a:solidFill>
                </a:ln>
                <a:solidFill>
                  <a:srgbClr val="0071BC"/>
                </a:solidFill>
                <a:latin typeface="Consolas"/>
                <a:ea typeface="Calibri"/>
                <a:cs typeface="Times New Roman"/>
              </a:rPr>
              <a:t> thumbprintAlgorithm=</a:t>
            </a:r>
            <a:r>
              <a:rPr lang="en-US" sz="1600" dirty="0">
                <a:ln>
                  <a:solidFill>
                    <a:srgbClr val="FFFFFF">
                      <a:alpha val="0"/>
                    </a:srgbClr>
                  </a:solidFill>
                </a:ln>
                <a:solidFill>
                  <a:srgbClr val="00B050"/>
                </a:solidFill>
                <a:latin typeface="Consolas"/>
                <a:ea typeface="Calibri"/>
                <a:cs typeface="Times New Roman"/>
              </a:rPr>
              <a:t>"sha1"</a:t>
            </a:r>
            <a:r>
              <a:rPr lang="en-US" sz="1600" dirty="0">
                <a:ln>
                  <a:solidFill>
                    <a:srgbClr val="FFFFFF">
                      <a:alpha val="0"/>
                    </a:srgbClr>
                  </a:solidFill>
                </a:ln>
                <a:solidFill>
                  <a:srgbClr val="305FB6"/>
                </a:solidFill>
                <a:latin typeface="Consolas"/>
                <a:ea typeface="Calibri"/>
                <a:cs typeface="Times New Roman"/>
              </a:rPr>
              <a:t> /&gt;</a:t>
            </a:r>
          </a:p>
          <a:p>
            <a:pPr lvl="0" indent="346075"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Certificates</a:t>
            </a:r>
            <a:r>
              <a:rPr lang="en-US" sz="1600" dirty="0" smtClean="0">
                <a:ln>
                  <a:solidFill>
                    <a:srgbClr val="FFFFFF">
                      <a:alpha val="0"/>
                    </a:srgbClr>
                  </a:solidFill>
                </a:ln>
                <a:solidFill>
                  <a:srgbClr val="0071BC"/>
                </a:solidFill>
                <a:latin typeface="Consolas"/>
                <a:ea typeface="Calibri"/>
                <a:cs typeface="Times New Roman"/>
              </a:rPr>
              <a:t>&gt;</a:t>
            </a:r>
            <a:endParaRPr lang="en-US" sz="1600" dirty="0">
              <a:ln>
                <a:solidFill>
                  <a:srgbClr val="FFFFFF">
                    <a:alpha val="0"/>
                  </a:srgbClr>
                </a:solidFill>
              </a:ln>
              <a:solidFill>
                <a:srgbClr val="0071BC"/>
              </a:solidFill>
              <a:latin typeface="Consolas"/>
              <a:ea typeface="Calibri"/>
              <a:cs typeface="Times New Roman"/>
            </a:endParaRPr>
          </a:p>
          <a:p>
            <a:pPr lvl="0" defTabSz="914400" eaLnBrk="0" fontAlgn="base" hangingPunct="0"/>
            <a:r>
              <a:rPr lang="en-US" sz="1600" dirty="0">
                <a:ln>
                  <a:solidFill>
                    <a:srgbClr val="FFFFFF">
                      <a:alpha val="0"/>
                    </a:srgbClr>
                  </a:solidFill>
                </a:ln>
                <a:solidFill>
                  <a:srgbClr val="0071BC"/>
                </a:solidFill>
                <a:latin typeface="Consolas"/>
                <a:ea typeface="Calibri"/>
                <a:cs typeface="Times New Roman"/>
              </a:rPr>
              <a:t>&lt;/</a:t>
            </a:r>
            <a:r>
              <a:rPr lang="en-US" sz="1600" dirty="0">
                <a:ln>
                  <a:solidFill>
                    <a:srgbClr val="FFFFFF">
                      <a:alpha val="0"/>
                    </a:srgbClr>
                  </a:solidFill>
                </a:ln>
                <a:solidFill>
                  <a:srgbClr val="7030A0"/>
                </a:solidFill>
                <a:latin typeface="Consolas"/>
                <a:ea typeface="Calibri"/>
                <a:cs typeface="Times New Roman"/>
              </a:rPr>
              <a:t>Role</a:t>
            </a:r>
            <a:r>
              <a:rPr lang="en-US" sz="1600" dirty="0">
                <a:ln>
                  <a:solidFill>
                    <a:srgbClr val="FFFFFF">
                      <a:alpha val="0"/>
                    </a:srgbClr>
                  </a:solidFill>
                </a:ln>
                <a:solidFill>
                  <a:srgbClr val="0071BC"/>
                </a:solidFill>
                <a:latin typeface="Consolas"/>
                <a:ea typeface="Calibri"/>
                <a:cs typeface="Times New Roman"/>
              </a:rPr>
              <a:t>&gt;</a:t>
            </a:r>
          </a:p>
        </p:txBody>
      </p:sp>
    </p:spTree>
    <p:extLst>
      <p:ext uri="{BB962C8B-B14F-4D97-AF65-F5344CB8AC3E}">
        <p14:creationId xmlns:p14="http://schemas.microsoft.com/office/powerpoint/2010/main" val="40432280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wkO7SncsECLV1nun9I1P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OATtRzhzEGfEASLaOqm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qefHcPrr0WlgQ8TgC77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vgNQw3_E0.S6dvvL61I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MYcSy0eu0.ot0SjF4do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jE58zxPsE22W0XJCl9pP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URfxmAC06960d2C6oW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LhPzLE0g20inXKiNPW7Eb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1180</TotalTime>
  <Words>893</Words>
  <Application>Microsoft Office PowerPoint</Application>
  <PresentationFormat>Custom</PresentationFormat>
  <Paragraphs>188</Paragraphs>
  <Slides>18</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8" baseType="lpstr">
      <vt:lpstr>Arial</vt:lpstr>
      <vt:lpstr>Times New Roman</vt:lpstr>
      <vt:lpstr>Segoe UI Light</vt:lpstr>
      <vt:lpstr>Segoe Light</vt:lpstr>
      <vt:lpstr>Segoe UI</vt:lpstr>
      <vt:lpstr>Consolas</vt:lpstr>
      <vt:lpstr>Calibri</vt:lpstr>
      <vt:lpstr>MS1444_Windows Azure Template 16x9_r08b</vt:lpstr>
      <vt:lpstr>White with Consolas font for code slides</vt:lpstr>
      <vt:lpstr>think-cell Slide</vt:lpstr>
      <vt:lpstr>Moving Applications to the Cloud with VM Role and Web/Worker Role</vt:lpstr>
      <vt:lpstr>Agenda</vt:lpstr>
      <vt:lpstr>Motivation &amp; Overview</vt:lpstr>
      <vt:lpstr>Anatomy of a Windows Azure Service</vt:lpstr>
      <vt:lpstr>Comparison of Role Types</vt:lpstr>
      <vt:lpstr>Portal and Remote Desktop</vt:lpstr>
      <vt:lpstr>Remote Desktop</vt:lpstr>
      <vt:lpstr>Remote Desktop Configuration</vt:lpstr>
      <vt:lpstr>Remote Desktop Configuration</vt:lpstr>
      <vt:lpstr>VM Role – Overview </vt:lpstr>
      <vt:lpstr>VM Role Lifecycle</vt:lpstr>
      <vt:lpstr>VM Role Lifecycle</vt:lpstr>
      <vt:lpstr>Creating a Service – Service Definition</vt:lpstr>
      <vt:lpstr>Creating a Service – Service Configuration </vt:lpstr>
      <vt:lpstr>VM Role</vt:lpstr>
      <vt:lpstr>VM Role – Common Questions</vt:lpstr>
      <vt:lpstr>VM Role – Common Questions</vt:lpstr>
      <vt:lpstr>PowerPoint Presentation</vt:lpstr>
    </vt:vector>
  </TitlesOfParts>
  <Manager>&lt;Content Manager Name Here&gt;</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Wenwen</cp:lastModifiedBy>
  <cp:revision>144</cp:revision>
  <dcterms:created xsi:type="dcterms:W3CDTF">2011-12-07T03:47:39Z</dcterms:created>
  <dcterms:modified xsi:type="dcterms:W3CDTF">2011-12-09T18:18:33Z</dcterms:modified>
</cp:coreProperties>
</file>