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1" r:id="rId4"/>
    <p:sldMasterId id="2147483770" r:id="rId5"/>
    <p:sldMasterId id="2147483773" r:id="rId6"/>
  </p:sldMasterIdLst>
  <p:notesMasterIdLst>
    <p:notesMasterId r:id="rId42"/>
  </p:notesMasterIdLst>
  <p:handoutMasterIdLst>
    <p:handoutMasterId r:id="rId43"/>
  </p:handoutMasterIdLst>
  <p:sldIdLst>
    <p:sldId id="370" r:id="rId7"/>
    <p:sldId id="376" r:id="rId8"/>
    <p:sldId id="332" r:id="rId9"/>
    <p:sldId id="333" r:id="rId10"/>
    <p:sldId id="371" r:id="rId11"/>
    <p:sldId id="337" r:id="rId12"/>
    <p:sldId id="366" r:id="rId13"/>
    <p:sldId id="339" r:id="rId14"/>
    <p:sldId id="340" r:id="rId15"/>
    <p:sldId id="341" r:id="rId16"/>
    <p:sldId id="377" r:id="rId17"/>
    <p:sldId id="343" r:id="rId18"/>
    <p:sldId id="344" r:id="rId19"/>
    <p:sldId id="345" r:id="rId20"/>
    <p:sldId id="346" r:id="rId21"/>
    <p:sldId id="378" r:id="rId22"/>
    <p:sldId id="379" r:id="rId23"/>
    <p:sldId id="380" r:id="rId24"/>
    <p:sldId id="372" r:id="rId25"/>
    <p:sldId id="350" r:id="rId26"/>
    <p:sldId id="351" r:id="rId27"/>
    <p:sldId id="352" r:id="rId28"/>
    <p:sldId id="353" r:id="rId29"/>
    <p:sldId id="354" r:id="rId30"/>
    <p:sldId id="355" r:id="rId31"/>
    <p:sldId id="356" r:id="rId32"/>
    <p:sldId id="357" r:id="rId33"/>
    <p:sldId id="358" r:id="rId34"/>
    <p:sldId id="335" r:id="rId35"/>
    <p:sldId id="381" r:id="rId36"/>
    <p:sldId id="382" r:id="rId37"/>
    <p:sldId id="383" r:id="rId38"/>
    <p:sldId id="373" r:id="rId39"/>
    <p:sldId id="374" r:id="rId40"/>
    <p:sldId id="375" r:id="rId41"/>
  </p:sldIdLst>
  <p:sldSz cx="12188825" cy="6858000"/>
  <p:notesSz cx="6858000" cy="9296400"/>
  <p:embeddedFontLst>
    <p:embeddedFont>
      <p:font typeface="Segoe UI Light" pitchFamily="34" charset="0"/>
      <p:regular r:id="rId44"/>
    </p:embeddedFont>
    <p:embeddedFont>
      <p:font typeface="Segoe UI" pitchFamily="34" charset="0"/>
      <p:regular r:id="rId45"/>
      <p:bold r:id="rId46"/>
      <p:italic r:id="rId47"/>
      <p:boldItalic r:id="rId48"/>
    </p:embeddedFont>
    <p:embeddedFont>
      <p:font typeface="Consolas" pitchFamily="49" charset="0"/>
      <p:regular r:id="rId49"/>
      <p:bold r:id="rId50"/>
      <p:italic r:id="rId51"/>
      <p:boldItalic r:id="rId52"/>
    </p:embeddedFont>
  </p:embeddedFontLst>
  <p:custDataLst>
    <p:tags r:id="rId5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8" autoAdjust="0"/>
    <p:restoredTop sz="99290" autoAdjust="0"/>
  </p:normalViewPr>
  <p:slideViewPr>
    <p:cSldViewPr snapToGrid="0">
      <p:cViewPr>
        <p:scale>
          <a:sx n="129" d="100"/>
          <a:sy n="129" d="100"/>
        </p:scale>
        <p:origin x="-72" y="-126"/>
      </p:cViewPr>
      <p:guideLst>
        <p:guide orient="horz" pos="895"/>
        <p:guide orient="horz" pos="719"/>
        <p:guide orient="horz" pos="4176"/>
        <p:guide orient="horz" pos="3946"/>
        <p:guide orient="horz" pos="1068"/>
        <p:guide pos="326"/>
        <p:guide pos="7355"/>
      </p:guideLst>
    </p:cSldViewPr>
  </p:slideViewPr>
  <p:notesTextViewPr>
    <p:cViewPr>
      <p:scale>
        <a:sx n="100" d="100"/>
        <a:sy n="100" d="100"/>
      </p:scale>
      <p:origin x="0" y="0"/>
    </p:cViewPr>
  </p:notesTextViewPr>
  <p:sorterViewPr>
    <p:cViewPr>
      <p:scale>
        <a:sx n="60" d="100"/>
        <a:sy n="60" d="100"/>
      </p:scale>
      <p:origin x="0" y="2838"/>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font" Target="fonts/font2.fntdata"/><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font" Target="fonts/font8.fntdata"/><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font" Target="fonts/font3.fntdata"/><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font" Target="fonts/font6.fntdata"/><Relationship Id="rId57" Type="http://schemas.openxmlformats.org/officeDocument/2006/relationships/theme" Target="theme/theme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font" Target="fonts/font1.fntdata"/><Relationship Id="rId52" Type="http://schemas.openxmlformats.org/officeDocument/2006/relationships/font" Target="fonts/font9.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12/9/2011</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12/9/2011</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tomasz.janczuk.org/2011/08/hosting-nodejs-applications-in-iis-on.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smtClean="0"/>
              <a:t>See: </a:t>
            </a:r>
            <a:r>
              <a:rPr lang="en-US" dirty="0" smtClean="0">
                <a:hlinkClick r:id="rId3"/>
              </a:rPr>
              <a:t>http://tomasz.janczuk.org/2011/08/hosting-nodejs-applications-in-iis-on.html</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425313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IISNode</a:t>
            </a:r>
          </a:p>
          <a:p>
            <a:r>
              <a:rPr lang="en-GB" baseline="0" dirty="0" smtClean="0"/>
              <a:t> – load balances across the Node.exe instances</a:t>
            </a:r>
          </a:p>
          <a:p>
            <a:r>
              <a:rPr lang="en-GB" baseline="0" dirty="0" smtClean="0"/>
              <a:t> - Auto-restarts when app.js changes</a:t>
            </a:r>
          </a:p>
          <a:p>
            <a:r>
              <a:rPr lang="en-GB" baseline="0" dirty="0" smtClean="0"/>
              <a:t> - captures console output and logs it to disk</a:t>
            </a:r>
          </a:p>
          <a:p>
            <a:r>
              <a:rPr lang="en-GB" baseline="0" dirty="0" smtClean="0"/>
              <a:t> - lets you host traditional ASP.NET code in the same IIS app (it’s just another handler)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6524270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361876713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2932678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974010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106497604"/>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5438364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171167879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48058095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2179662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14468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487662324"/>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8981523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34431930"/>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6572" y="1695450"/>
            <a:ext cx="11155680" cy="1815882"/>
          </a:xfrm>
        </p:spPr>
        <p:txBody>
          <a:bodyPr/>
          <a:lstStyle>
            <a:lvl1pPr>
              <a:lnSpc>
                <a:spcPct val="100000"/>
              </a:lnSpc>
              <a:defRPr sz="2400"/>
            </a:lvl1pPr>
            <a:lvl2pPr>
              <a:lnSpc>
                <a:spcPct val="100000"/>
              </a:lnSpc>
              <a:defRPr sz="2000"/>
            </a:lvl2pPr>
            <a:lvl3pPr>
              <a:lnSpc>
                <a:spcPct val="100000"/>
              </a:lnSpc>
              <a:defRPr sz="1800"/>
            </a:lvl3pPr>
            <a:lvl4pPr>
              <a:lnSpc>
                <a:spcPct val="100000"/>
              </a:lnSpc>
              <a:defRPr sz="1800"/>
            </a:lvl4pPr>
            <a:lvl5pPr>
              <a:lnSpc>
                <a:spcPct val="10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410942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4589931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856018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299697958"/>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22657187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639099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269472942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7304564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317614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2555601"/>
      </p:ext>
    </p:extLst>
  </p:cSld>
  <p:clrMap bg1="lt1" tx1="dk1" bg2="lt2" tx2="dk2" accent1="accent1" accent2="accent2" accent3="accent3" accent4="accent4" accent5="accent5" accent6="accent6" hlink="hlink" folHlink="folHlink"/>
  <p:sldLayoutIdLst>
    <p:sldLayoutId id="214748377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695450"/>
            <a:ext cx="11155680" cy="181588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68479082"/>
      </p:ext>
    </p:extLst>
  </p:cSld>
  <p:clrMap bg1="lt1" tx1="dk1" bg2="lt2" tx2="dk2" accent1="accent1" accent2="accent2" accent3="accent3" accent4="accent4" accent5="accent5" accent6="accent6" hlink="hlink" folHlink="folHlink"/>
  <p:sldLayoutIdLst>
    <p:sldLayoutId id="2147483774"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400" b="0" kern="1200">
          <a:ln>
            <a:solidFill>
              <a:schemeClr val="bg1">
                <a:alpha val="0"/>
              </a:schemeClr>
            </a:solidFill>
          </a:ln>
          <a:solidFill>
            <a:srgbClr val="595959"/>
          </a:solidFill>
          <a:latin typeface="Consolas" pitchFamily="49" charset="0"/>
          <a:ea typeface="+mn-ea"/>
          <a:cs typeface="Consolas" pitchFamily="49" charset="0"/>
        </a:defRPr>
      </a:lvl1pPr>
      <a:lvl2pPr marL="384954" indent="-7937"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761970"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3pPr>
      <a:lvl4pPr marL="1094009" indent="7937"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4pPr>
      <a:lvl5pPr marL="1426047" indent="0" algn="l" defTabSz="914363" rtl="0" eaLnBrk="1" latinLnBrk="0" hangingPunct="1">
        <a:lnSpc>
          <a:spcPct val="100000"/>
        </a:lnSpc>
        <a:spcBef>
          <a:spcPts val="600"/>
        </a:spcBef>
        <a:buFont typeface="Arial" pitchFamily="34" charset="0"/>
        <a:buNone/>
        <a:defRPr sz="18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10.emf"/><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image" Target="../media/image10.emf"/><Relationship Id="rId2" Type="http://schemas.openxmlformats.org/officeDocument/2006/relationships/tags" Target="../tags/tag13.xml"/><Relationship Id="rId1" Type="http://schemas.openxmlformats.org/officeDocument/2006/relationships/vmlDrawing" Target="../drawings/vmlDrawing2.vml"/><Relationship Id="rId6" Type="http://schemas.openxmlformats.org/officeDocument/2006/relationships/tags" Target="../tags/tag17.xml"/><Relationship Id="rId11" Type="http://schemas.openxmlformats.org/officeDocument/2006/relationships/oleObject" Target="../embeddings/oleObject2.bin"/><Relationship Id="rId5" Type="http://schemas.openxmlformats.org/officeDocument/2006/relationships/tags" Target="../tags/tag16.xml"/><Relationship Id="rId10" Type="http://schemas.openxmlformats.org/officeDocument/2006/relationships/slideLayout" Target="../slideLayouts/slideLayout6.xml"/><Relationship Id="rId4" Type="http://schemas.openxmlformats.org/officeDocument/2006/relationships/tags" Target="../tags/tag15.xml"/><Relationship Id="rId9" Type="http://schemas.openxmlformats.org/officeDocument/2006/relationships/tags" Target="../tags/tag20.xml"/></Relationships>
</file>

<file path=ppt/slides/_rels/slide7.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9112" y="1663638"/>
            <a:ext cx="11155680" cy="1994392"/>
          </a:xfrm>
        </p:spPr>
        <p:txBody>
          <a:bodyPr/>
          <a:lstStyle/>
          <a:p>
            <a:r>
              <a:rPr lang="en-US" dirty="0"/>
              <a:t>Node.js on </a:t>
            </a:r>
            <a:br>
              <a:rPr lang="en-US" dirty="0"/>
            </a:br>
            <a:r>
              <a:rPr lang="en-US" dirty="0"/>
              <a:t>Windows </a:t>
            </a:r>
            <a:r>
              <a:rPr lang="en-US" dirty="0" smtClean="0"/>
              <a:t>Azure</a:t>
            </a:r>
            <a:endParaRPr lang="en-US" dirty="0"/>
          </a:p>
        </p:txBody>
      </p:sp>
      <p:sp>
        <p:nvSpPr>
          <p:cNvPr id="5" name="Text Placeholder 4"/>
          <p:cNvSpPr>
            <a:spLocks noGrp="1"/>
          </p:cNvSpPr>
          <p:nvPr>
            <p:ph type="body" sz="quarter" idx="11"/>
          </p:nvPr>
        </p:nvSpPr>
        <p:spPr/>
        <p:txBody>
          <a:bodyPr/>
          <a:lstStyle/>
          <a:p>
            <a:r>
              <a:rPr lang="en-US" dirty="0" smtClean="0"/>
              <a:t>Name</a:t>
            </a:r>
          </a:p>
          <a:p>
            <a:r>
              <a:rPr lang="en-US" dirty="0" smtClean="0"/>
              <a:t>Title </a:t>
            </a:r>
          </a:p>
          <a:p>
            <a:r>
              <a:rPr lang="en-US" dirty="0" smtClean="0"/>
              <a:t>Microsoft Corporation</a:t>
            </a:r>
            <a:endParaRPr lang="en-US" dirty="0"/>
          </a:p>
        </p:txBody>
      </p:sp>
    </p:spTree>
    <p:extLst>
      <p:ext uri="{BB962C8B-B14F-4D97-AF65-F5344CB8AC3E}">
        <p14:creationId xmlns:p14="http://schemas.microsoft.com/office/powerpoint/2010/main" val="26872088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IIS Node</a:t>
            </a:r>
            <a:endParaRPr lang="en-US" dirty="0"/>
          </a:p>
        </p:txBody>
      </p:sp>
      <p:sp>
        <p:nvSpPr>
          <p:cNvPr id="3" name="Content Placeholder 2"/>
          <p:cNvSpPr>
            <a:spLocks noGrp="1"/>
          </p:cNvSpPr>
          <p:nvPr>
            <p:ph type="body" sz="quarter" idx="10"/>
          </p:nvPr>
        </p:nvSpPr>
        <p:spPr>
          <a:xfrm>
            <a:off x="519112" y="1417319"/>
            <a:ext cx="11149013" cy="5239896"/>
          </a:xfrm>
        </p:spPr>
        <p:txBody>
          <a:bodyPr/>
          <a:lstStyle/>
          <a:p>
            <a:r>
              <a:rPr lang="en-US" sz="3600" dirty="0" smtClean="0">
                <a:solidFill>
                  <a:schemeClr val="accent2">
                    <a:alpha val="99000"/>
                  </a:schemeClr>
                </a:solidFill>
              </a:rPr>
              <a:t>Process management</a:t>
            </a:r>
          </a:p>
          <a:p>
            <a:r>
              <a:rPr lang="en-US" sz="3600" dirty="0" smtClean="0">
                <a:solidFill>
                  <a:schemeClr val="accent2">
                    <a:alpha val="99000"/>
                  </a:schemeClr>
                </a:solidFill>
              </a:rPr>
              <a:t>Scalability on multi-core servers</a:t>
            </a:r>
          </a:p>
          <a:p>
            <a:r>
              <a:rPr lang="en-US" sz="3600" dirty="0" smtClean="0">
                <a:solidFill>
                  <a:schemeClr val="accent2">
                    <a:alpha val="99000"/>
                  </a:schemeClr>
                </a:solidFill>
              </a:rPr>
              <a:t>Auto-update</a:t>
            </a:r>
          </a:p>
          <a:p>
            <a:r>
              <a:rPr lang="en-US" sz="3600" dirty="0" smtClean="0">
                <a:solidFill>
                  <a:schemeClr val="accent2">
                    <a:alpha val="99000"/>
                  </a:schemeClr>
                </a:solidFill>
              </a:rPr>
              <a:t>Access to logs over HTTP</a:t>
            </a:r>
          </a:p>
          <a:p>
            <a:r>
              <a:rPr lang="en-US" sz="3600" dirty="0">
                <a:solidFill>
                  <a:schemeClr val="accent2">
                    <a:alpha val="99000"/>
                  </a:schemeClr>
                </a:solidFill>
              </a:rPr>
              <a:t>Side by side with other content types</a:t>
            </a:r>
          </a:p>
          <a:p>
            <a:r>
              <a:rPr lang="en-US" sz="3600" dirty="0">
                <a:solidFill>
                  <a:schemeClr val="accent2">
                    <a:alpha val="99000"/>
                  </a:schemeClr>
                </a:solidFill>
              </a:rPr>
              <a:t>Minimal changes to node.js application code</a:t>
            </a:r>
          </a:p>
          <a:p>
            <a:r>
              <a:rPr lang="en-US" sz="3600" dirty="0">
                <a:solidFill>
                  <a:schemeClr val="accent2">
                    <a:alpha val="99000"/>
                  </a:schemeClr>
                </a:solidFill>
              </a:rPr>
              <a:t>Integrated management experience</a:t>
            </a:r>
          </a:p>
          <a:p>
            <a:endParaRPr lang="en-US" sz="3600" dirty="0" smtClean="0">
              <a:solidFill>
                <a:schemeClr val="accent2">
                  <a:alpha val="99000"/>
                </a:schemeClr>
              </a:solidFill>
            </a:endParaRPr>
          </a:p>
        </p:txBody>
      </p:sp>
      <p:sp>
        <p:nvSpPr>
          <p:cNvPr id="6" name="Freeform 73"/>
          <p:cNvSpPr>
            <a:spLocks noEditPoints="1"/>
          </p:cNvSpPr>
          <p:nvPr/>
        </p:nvSpPr>
        <p:spPr bwMode="black">
          <a:xfrm>
            <a:off x="7855527" y="1373203"/>
            <a:ext cx="3317299" cy="3136451"/>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66449843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6572" y="228601"/>
            <a:ext cx="11155680" cy="664797"/>
          </a:xfrm>
        </p:spPr>
        <p:txBody>
          <a:bodyPr/>
          <a:lstStyle/>
          <a:p>
            <a:r>
              <a:rPr lang="en-US" dirty="0" smtClean="0"/>
              <a:t>IIS Node</a:t>
            </a:r>
            <a:endParaRPr lang="en-US" dirty="0"/>
          </a:p>
        </p:txBody>
      </p:sp>
      <p:sp>
        <p:nvSpPr>
          <p:cNvPr id="5" name="Text Placeholder 4"/>
          <p:cNvSpPr>
            <a:spLocks noGrp="1"/>
          </p:cNvSpPr>
          <p:nvPr>
            <p:ph type="body" sz="quarter" idx="10"/>
          </p:nvPr>
        </p:nvSpPr>
        <p:spPr>
          <a:xfrm>
            <a:off x="6185852" y="1695450"/>
            <a:ext cx="5486400" cy="4385816"/>
          </a:xfrm>
        </p:spPr>
        <p:txBody>
          <a:bodyPr/>
          <a:lstStyle/>
          <a:p>
            <a:r>
              <a:rPr lang="en-US" dirty="0" smtClean="0">
                <a:solidFill>
                  <a:schemeClr val="accent6"/>
                </a:solidFill>
              </a:rPr>
              <a:t>&lt;</a:t>
            </a:r>
            <a:r>
              <a:rPr lang="en-US" dirty="0" smtClean="0">
                <a:solidFill>
                  <a:schemeClr val="accent1">
                    <a:lumMod val="75000"/>
                  </a:schemeClr>
                </a:solidFill>
              </a:rPr>
              <a:t>configuration</a:t>
            </a:r>
            <a:r>
              <a:rPr lang="en-US" dirty="0" smtClean="0">
                <a:solidFill>
                  <a:schemeClr val="accent6"/>
                </a:solidFill>
              </a:rPr>
              <a:t>&gt;</a:t>
            </a:r>
          </a:p>
          <a:p>
            <a:pPr marL="228600"/>
            <a:r>
              <a:rPr lang="en-US" dirty="0" smtClean="0">
                <a:solidFill>
                  <a:schemeClr val="accent6"/>
                </a:solidFill>
              </a:rPr>
              <a:t>&lt;</a:t>
            </a:r>
            <a:r>
              <a:rPr lang="en-US" dirty="0" smtClean="0">
                <a:solidFill>
                  <a:schemeClr val="accent1">
                    <a:lumMod val="75000"/>
                  </a:schemeClr>
                </a:solidFill>
              </a:rPr>
              <a:t>system.webServer</a:t>
            </a:r>
            <a:r>
              <a:rPr lang="en-US" dirty="0" smtClean="0">
                <a:solidFill>
                  <a:schemeClr val="accent6"/>
                </a:solidFill>
              </a:rPr>
              <a:t>&gt;</a:t>
            </a:r>
          </a:p>
          <a:p>
            <a:pPr marL="457200"/>
            <a:r>
              <a:rPr lang="en-US" dirty="0" smtClean="0">
                <a:solidFill>
                  <a:schemeClr val="accent6"/>
                </a:solidFill>
              </a:rPr>
              <a:t>&lt;</a:t>
            </a:r>
            <a:r>
              <a:rPr lang="en-US" dirty="0" smtClean="0">
                <a:solidFill>
                  <a:schemeClr val="accent1">
                    <a:lumMod val="75000"/>
                  </a:schemeClr>
                </a:solidFill>
              </a:rPr>
              <a:t>handlers</a:t>
            </a:r>
            <a:r>
              <a:rPr lang="en-US" dirty="0" smtClean="0">
                <a:solidFill>
                  <a:schemeClr val="accent6"/>
                </a:solidFill>
              </a:rPr>
              <a:t>&gt;</a:t>
            </a:r>
          </a:p>
          <a:p>
            <a:pPr marL="685800"/>
            <a:r>
              <a:rPr lang="en-US" dirty="0" smtClean="0">
                <a:solidFill>
                  <a:schemeClr val="accent6"/>
                </a:solidFill>
              </a:rPr>
              <a:t>&lt;</a:t>
            </a:r>
            <a:r>
              <a:rPr lang="en-US" dirty="0" smtClean="0">
                <a:solidFill>
                  <a:schemeClr val="accent1">
                    <a:lumMod val="75000"/>
                  </a:schemeClr>
                </a:solidFill>
              </a:rPr>
              <a:t>add</a:t>
            </a:r>
            <a:r>
              <a:rPr lang="en-US" dirty="0" smtClean="0">
                <a:solidFill>
                  <a:schemeClr val="accent6"/>
                </a:solidFill>
              </a:rPr>
              <a:t> </a:t>
            </a:r>
            <a:r>
              <a:rPr lang="en-US" dirty="0" smtClean="0">
                <a:solidFill>
                  <a:schemeClr val="accent5"/>
                </a:solidFill>
              </a:rPr>
              <a:t>name</a:t>
            </a:r>
            <a:r>
              <a:rPr lang="en-US" dirty="0" smtClean="0">
                <a:solidFill>
                  <a:schemeClr val="accent6"/>
                </a:solidFill>
              </a:rPr>
              <a:t>="iisnode"</a:t>
            </a:r>
          </a:p>
          <a:p>
            <a:pPr marL="1493838"/>
            <a:r>
              <a:rPr lang="en-US" dirty="0" smtClean="0">
                <a:solidFill>
                  <a:schemeClr val="accent5"/>
                </a:solidFill>
              </a:rPr>
              <a:t>path</a:t>
            </a:r>
            <a:r>
              <a:rPr lang="en-US" dirty="0" smtClean="0">
                <a:solidFill>
                  <a:schemeClr val="accent6"/>
                </a:solidFill>
              </a:rPr>
              <a:t>="app.js"</a:t>
            </a:r>
          </a:p>
          <a:p>
            <a:pPr marL="1493838"/>
            <a:r>
              <a:rPr lang="en-US" dirty="0" smtClean="0">
                <a:solidFill>
                  <a:schemeClr val="accent5"/>
                </a:solidFill>
              </a:rPr>
              <a:t>verb</a:t>
            </a:r>
            <a:r>
              <a:rPr lang="en-US" dirty="0" smtClean="0">
                <a:solidFill>
                  <a:schemeClr val="accent6"/>
                </a:solidFill>
              </a:rPr>
              <a:t>="*"</a:t>
            </a:r>
          </a:p>
          <a:p>
            <a:pPr marL="1493838"/>
            <a:r>
              <a:rPr lang="en-US" dirty="0" smtClean="0">
                <a:solidFill>
                  <a:schemeClr val="accent5"/>
                </a:solidFill>
              </a:rPr>
              <a:t>modules</a:t>
            </a:r>
            <a:r>
              <a:rPr lang="en-US" dirty="0" smtClean="0">
                <a:solidFill>
                  <a:schemeClr val="accent6"/>
                </a:solidFill>
              </a:rPr>
              <a:t>="iisnode" /&gt;</a:t>
            </a:r>
          </a:p>
          <a:p>
            <a:pPr marL="396875"/>
            <a:r>
              <a:rPr lang="en-US" dirty="0" smtClean="0">
                <a:solidFill>
                  <a:schemeClr val="accent6"/>
                </a:solidFill>
              </a:rPr>
              <a:t>&lt;/</a:t>
            </a:r>
            <a:r>
              <a:rPr lang="en-US" dirty="0" smtClean="0">
                <a:solidFill>
                  <a:schemeClr val="accent1">
                    <a:lumMod val="75000"/>
                  </a:schemeClr>
                </a:solidFill>
              </a:rPr>
              <a:t>handlers</a:t>
            </a:r>
            <a:r>
              <a:rPr lang="en-US" dirty="0" smtClean="0">
                <a:solidFill>
                  <a:schemeClr val="accent6"/>
                </a:solidFill>
              </a:rPr>
              <a:t>&gt; </a:t>
            </a:r>
          </a:p>
          <a:p>
            <a:pPr marL="228600"/>
            <a:r>
              <a:rPr lang="en-US" dirty="0" smtClean="0">
                <a:solidFill>
                  <a:schemeClr val="accent6"/>
                </a:solidFill>
              </a:rPr>
              <a:t>&lt;/</a:t>
            </a:r>
            <a:r>
              <a:rPr lang="en-US" dirty="0" smtClean="0">
                <a:solidFill>
                  <a:schemeClr val="accent1">
                    <a:lumMod val="75000"/>
                  </a:schemeClr>
                </a:solidFill>
              </a:rPr>
              <a:t>system.webServer</a:t>
            </a:r>
            <a:r>
              <a:rPr lang="en-US" dirty="0" smtClean="0">
                <a:solidFill>
                  <a:schemeClr val="accent6"/>
                </a:solidFill>
              </a:rPr>
              <a:t>&gt;</a:t>
            </a:r>
          </a:p>
          <a:p>
            <a:r>
              <a:rPr lang="en-US" dirty="0" smtClean="0">
                <a:solidFill>
                  <a:schemeClr val="accent6"/>
                </a:solidFill>
              </a:rPr>
              <a:t>&lt;/</a:t>
            </a:r>
            <a:r>
              <a:rPr lang="en-US" dirty="0" smtClean="0">
                <a:solidFill>
                  <a:schemeClr val="accent1">
                    <a:lumMod val="75000"/>
                  </a:schemeClr>
                </a:solidFill>
              </a:rPr>
              <a:t>configuration</a:t>
            </a:r>
            <a:r>
              <a:rPr lang="en-US" dirty="0" smtClean="0">
                <a:solidFill>
                  <a:schemeClr val="accent6"/>
                </a:solidFill>
              </a:rPr>
              <a:t>&gt;</a:t>
            </a:r>
            <a:endParaRPr lang="en-US" dirty="0">
              <a:solidFill>
                <a:schemeClr val="accent6"/>
              </a:solidFill>
            </a:endParaRPr>
          </a:p>
        </p:txBody>
      </p:sp>
      <p:sp>
        <p:nvSpPr>
          <p:cNvPr id="10" name="Rectangle 9"/>
          <p:cNvSpPr/>
          <p:nvPr/>
        </p:nvSpPr>
        <p:spPr bwMode="auto">
          <a:xfrm>
            <a:off x="699452" y="2228533"/>
            <a:ext cx="4206240" cy="31089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dirty="0">
                <a:ln>
                  <a:solidFill>
                    <a:srgbClr val="FFFFFF">
                      <a:alpha val="0"/>
                    </a:srgbClr>
                  </a:solidFill>
                </a:ln>
                <a:solidFill>
                  <a:srgbClr val="595959"/>
                </a:solidFill>
                <a:latin typeface="Segoe UI Light" pitchFamily="34" charset="0"/>
              </a:rPr>
              <a:t>IIS</a:t>
            </a:r>
          </a:p>
        </p:txBody>
      </p:sp>
      <p:sp>
        <p:nvSpPr>
          <p:cNvPr id="11" name="Rectangle 10"/>
          <p:cNvSpPr/>
          <p:nvPr/>
        </p:nvSpPr>
        <p:spPr bwMode="auto">
          <a:xfrm>
            <a:off x="882332" y="2777173"/>
            <a:ext cx="3840480" cy="2377440"/>
          </a:xfrm>
          <a:prstGeom prst="rect">
            <a:avLst/>
          </a:prstGeom>
          <a:solidFill>
            <a:schemeClr val="accent2">
              <a:lumMod val="40000"/>
              <a:lumOff val="6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788" fontAlgn="base">
              <a:spcBef>
                <a:spcPct val="0"/>
              </a:spcBef>
              <a:spcAft>
                <a:spcPct val="0"/>
              </a:spcAft>
            </a:pPr>
            <a:r>
              <a:rPr lang="en-US" dirty="0">
                <a:ln>
                  <a:solidFill>
                    <a:srgbClr val="FFFFFF">
                      <a:alpha val="0"/>
                    </a:srgbClr>
                  </a:solidFill>
                </a:ln>
                <a:solidFill>
                  <a:srgbClr val="595959"/>
                </a:solidFill>
                <a:latin typeface="Segoe UI Light" pitchFamily="34" charset="0"/>
              </a:rPr>
              <a:t>iisnode (native module)</a:t>
            </a:r>
          </a:p>
        </p:txBody>
      </p:sp>
      <p:sp>
        <p:nvSpPr>
          <p:cNvPr id="12" name="Rectangle 11"/>
          <p:cNvSpPr/>
          <p:nvPr/>
        </p:nvSpPr>
        <p:spPr bwMode="auto">
          <a:xfrm>
            <a:off x="1065212" y="3325813"/>
            <a:ext cx="1645920" cy="7315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rgbClr val="FFFFFF">
                      <a:alpha val="0"/>
                    </a:srgbClr>
                  </a:solidFill>
                </a:ln>
                <a:solidFill>
                  <a:srgbClr val="FFFFFF"/>
                </a:solidFill>
              </a:rPr>
              <a:t>Node.exe</a:t>
            </a:r>
          </a:p>
        </p:txBody>
      </p:sp>
      <p:sp>
        <p:nvSpPr>
          <p:cNvPr id="13" name="Rectangle 12"/>
          <p:cNvSpPr/>
          <p:nvPr/>
        </p:nvSpPr>
        <p:spPr bwMode="auto">
          <a:xfrm>
            <a:off x="1065212" y="4240213"/>
            <a:ext cx="1645920" cy="7315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rgbClr val="FFFFFF">
                      <a:alpha val="0"/>
                    </a:srgbClr>
                  </a:solidFill>
                </a:ln>
                <a:solidFill>
                  <a:srgbClr val="FFFFFF"/>
                </a:solidFill>
              </a:rPr>
              <a:t>Node.exe</a:t>
            </a:r>
          </a:p>
        </p:txBody>
      </p:sp>
      <p:sp>
        <p:nvSpPr>
          <p:cNvPr id="14" name="Rectangle 13"/>
          <p:cNvSpPr/>
          <p:nvPr/>
        </p:nvSpPr>
        <p:spPr bwMode="auto">
          <a:xfrm>
            <a:off x="2894012" y="3325813"/>
            <a:ext cx="1645920" cy="7315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rgbClr val="FFFFFF">
                      <a:alpha val="0"/>
                    </a:srgbClr>
                  </a:solidFill>
                </a:ln>
                <a:solidFill>
                  <a:srgbClr val="FFFFFF"/>
                </a:solidFill>
              </a:rPr>
              <a:t>Node.exe</a:t>
            </a:r>
          </a:p>
        </p:txBody>
      </p:sp>
      <p:sp>
        <p:nvSpPr>
          <p:cNvPr id="15" name="Rectangle 14"/>
          <p:cNvSpPr/>
          <p:nvPr/>
        </p:nvSpPr>
        <p:spPr bwMode="auto">
          <a:xfrm>
            <a:off x="2894012" y="4240213"/>
            <a:ext cx="1645920" cy="7315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ln>
                  <a:solidFill>
                    <a:srgbClr val="FFFFFF">
                      <a:alpha val="0"/>
                    </a:srgbClr>
                  </a:solidFill>
                </a:ln>
                <a:solidFill>
                  <a:srgbClr val="FFFFFF"/>
                </a:solidFill>
              </a:rPr>
              <a:t>Node.exe</a:t>
            </a:r>
          </a:p>
        </p:txBody>
      </p:sp>
    </p:spTree>
    <p:extLst>
      <p:ext uri="{BB962C8B-B14F-4D97-AF65-F5344CB8AC3E}">
        <p14:creationId xmlns:p14="http://schemas.microsoft.com/office/powerpoint/2010/main" val="2920944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Node Package Manager</a:t>
            </a:r>
            <a:endParaRPr lang="en-US" dirty="0"/>
          </a:p>
        </p:txBody>
      </p:sp>
      <p:sp>
        <p:nvSpPr>
          <p:cNvPr id="5" name="Content Placeholder 4"/>
          <p:cNvSpPr>
            <a:spLocks noGrp="1"/>
          </p:cNvSpPr>
          <p:nvPr>
            <p:ph type="body" sz="quarter" idx="10"/>
          </p:nvPr>
        </p:nvSpPr>
        <p:spPr>
          <a:xfrm>
            <a:off x="519112" y="1417319"/>
            <a:ext cx="11149013" cy="2229841"/>
          </a:xfrm>
        </p:spPr>
        <p:txBody>
          <a:bodyPr/>
          <a:lstStyle/>
          <a:p>
            <a:r>
              <a:rPr lang="en-US" sz="3600" dirty="0" smtClean="0"/>
              <a:t>Package manager for node</a:t>
            </a:r>
          </a:p>
          <a:p>
            <a:r>
              <a:rPr lang="en-US" sz="3600" dirty="0" smtClean="0"/>
              <a:t>Allows you to easily add modules to your application</a:t>
            </a:r>
          </a:p>
          <a:p>
            <a:r>
              <a:rPr lang="en-US" sz="3600" dirty="0" smtClean="0"/>
              <a:t>Use through the command line:</a:t>
            </a:r>
          </a:p>
          <a:p>
            <a:r>
              <a:rPr lang="en-US" sz="2400" dirty="0">
                <a:ln>
                  <a:solidFill>
                    <a:schemeClr val="bg1">
                      <a:alpha val="0"/>
                    </a:schemeClr>
                  </a:solidFill>
                </a:ln>
                <a:solidFill>
                  <a:schemeClr val="accent1">
                    <a:lumMod val="75000"/>
                  </a:schemeClr>
                </a:solidFill>
                <a:latin typeface="Consolas" pitchFamily="49" charset="0"/>
                <a:cs typeface="Consolas" pitchFamily="49" charset="0"/>
              </a:rPr>
              <a:t>C:\nodehello&gt; npm install express</a:t>
            </a:r>
          </a:p>
        </p:txBody>
      </p:sp>
      <p:sp>
        <p:nvSpPr>
          <p:cNvPr id="6" name="Freeform 133"/>
          <p:cNvSpPr>
            <a:spLocks noEditPoints="1"/>
          </p:cNvSpPr>
          <p:nvPr/>
        </p:nvSpPr>
        <p:spPr bwMode="black">
          <a:xfrm>
            <a:off x="7581473" y="3410442"/>
            <a:ext cx="2305478" cy="2714846"/>
          </a:xfrm>
          <a:custGeom>
            <a:avLst/>
            <a:gdLst>
              <a:gd name="T0" fmla="*/ 60 w 65"/>
              <a:gd name="T1" fmla="*/ 76 h 76"/>
              <a:gd name="T2" fmla="*/ 5 w 65"/>
              <a:gd name="T3" fmla="*/ 76 h 76"/>
              <a:gd name="T4" fmla="*/ 5 w 65"/>
              <a:gd name="T5" fmla="*/ 43 h 76"/>
              <a:gd name="T6" fmla="*/ 60 w 65"/>
              <a:gd name="T7" fmla="*/ 43 h 76"/>
              <a:gd name="T8" fmla="*/ 60 w 65"/>
              <a:gd name="T9" fmla="*/ 76 h 76"/>
              <a:gd name="T10" fmla="*/ 63 w 65"/>
              <a:gd name="T11" fmla="*/ 30 h 76"/>
              <a:gd name="T12" fmla="*/ 63 w 65"/>
              <a:gd name="T13" fmla="*/ 38 h 76"/>
              <a:gd name="T14" fmla="*/ 2 w 65"/>
              <a:gd name="T15" fmla="*/ 38 h 76"/>
              <a:gd name="T16" fmla="*/ 2 w 65"/>
              <a:gd name="T17" fmla="*/ 30 h 76"/>
              <a:gd name="T18" fmla="*/ 4 w 65"/>
              <a:gd name="T19" fmla="*/ 22 h 76"/>
              <a:gd name="T20" fmla="*/ 19 w 65"/>
              <a:gd name="T21" fmla="*/ 22 h 76"/>
              <a:gd name="T22" fmla="*/ 5 w 65"/>
              <a:gd name="T23" fmla="*/ 16 h 76"/>
              <a:gd name="T24" fmla="*/ 14 w 65"/>
              <a:gd name="T25" fmla="*/ 5 h 76"/>
              <a:gd name="T26" fmla="*/ 32 w 65"/>
              <a:gd name="T27" fmla="*/ 14 h 76"/>
              <a:gd name="T28" fmla="*/ 51 w 65"/>
              <a:gd name="T29" fmla="*/ 5 h 76"/>
              <a:gd name="T30" fmla="*/ 60 w 65"/>
              <a:gd name="T31" fmla="*/ 16 h 76"/>
              <a:gd name="T32" fmla="*/ 45 w 65"/>
              <a:gd name="T33" fmla="*/ 22 h 76"/>
              <a:gd name="T34" fmla="*/ 61 w 65"/>
              <a:gd name="T35" fmla="*/ 22 h 76"/>
              <a:gd name="T36" fmla="*/ 63 w 65"/>
              <a:gd name="T37" fmla="*/ 30 h 76"/>
              <a:gd name="T38" fmla="*/ 39 w 65"/>
              <a:gd name="T39" fmla="*/ 20 h 76"/>
              <a:gd name="T40" fmla="*/ 57 w 65"/>
              <a:gd name="T41" fmla="*/ 15 h 76"/>
              <a:gd name="T42" fmla="*/ 51 w 65"/>
              <a:gd name="T43" fmla="*/ 10 h 76"/>
              <a:gd name="T44" fmla="*/ 39 w 65"/>
              <a:gd name="T45" fmla="*/ 20 h 76"/>
              <a:gd name="T46" fmla="*/ 8 w 65"/>
              <a:gd name="T47" fmla="*/ 15 h 76"/>
              <a:gd name="T48" fmla="*/ 26 w 65"/>
              <a:gd name="T49" fmla="*/ 20 h 76"/>
              <a:gd name="T50" fmla="*/ 14 w 65"/>
              <a:gd name="T51" fmla="*/ 10 h 76"/>
              <a:gd name="T52" fmla="*/ 8 w 65"/>
              <a:gd name="T53" fmla="*/ 1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76">
                <a:moveTo>
                  <a:pt x="60" y="76"/>
                </a:moveTo>
                <a:cubicBezTo>
                  <a:pt x="5" y="76"/>
                  <a:pt x="5" y="76"/>
                  <a:pt x="5" y="76"/>
                </a:cubicBezTo>
                <a:cubicBezTo>
                  <a:pt x="5" y="43"/>
                  <a:pt x="5" y="43"/>
                  <a:pt x="5" y="43"/>
                </a:cubicBezTo>
                <a:cubicBezTo>
                  <a:pt x="60" y="43"/>
                  <a:pt x="60" y="43"/>
                  <a:pt x="60" y="43"/>
                </a:cubicBezTo>
                <a:lnTo>
                  <a:pt x="60" y="76"/>
                </a:lnTo>
                <a:close/>
                <a:moveTo>
                  <a:pt x="63" y="30"/>
                </a:moveTo>
                <a:cubicBezTo>
                  <a:pt x="63" y="38"/>
                  <a:pt x="63" y="38"/>
                  <a:pt x="63" y="38"/>
                </a:cubicBezTo>
                <a:cubicBezTo>
                  <a:pt x="2" y="38"/>
                  <a:pt x="2" y="38"/>
                  <a:pt x="2" y="38"/>
                </a:cubicBezTo>
                <a:cubicBezTo>
                  <a:pt x="2" y="30"/>
                  <a:pt x="2" y="30"/>
                  <a:pt x="2" y="30"/>
                </a:cubicBezTo>
                <a:cubicBezTo>
                  <a:pt x="4" y="22"/>
                  <a:pt x="4" y="22"/>
                  <a:pt x="4" y="22"/>
                </a:cubicBezTo>
                <a:cubicBezTo>
                  <a:pt x="19" y="22"/>
                  <a:pt x="19" y="22"/>
                  <a:pt x="19" y="22"/>
                </a:cubicBezTo>
                <a:cubicBezTo>
                  <a:pt x="13" y="21"/>
                  <a:pt x="8" y="18"/>
                  <a:pt x="5" y="16"/>
                </a:cubicBezTo>
                <a:cubicBezTo>
                  <a:pt x="0" y="13"/>
                  <a:pt x="11" y="9"/>
                  <a:pt x="14" y="5"/>
                </a:cubicBezTo>
                <a:cubicBezTo>
                  <a:pt x="18" y="0"/>
                  <a:pt x="26" y="8"/>
                  <a:pt x="32" y="14"/>
                </a:cubicBezTo>
                <a:cubicBezTo>
                  <a:pt x="39" y="8"/>
                  <a:pt x="46" y="0"/>
                  <a:pt x="51" y="5"/>
                </a:cubicBezTo>
                <a:cubicBezTo>
                  <a:pt x="54" y="9"/>
                  <a:pt x="65" y="13"/>
                  <a:pt x="60" y="16"/>
                </a:cubicBezTo>
                <a:cubicBezTo>
                  <a:pt x="57" y="18"/>
                  <a:pt x="51" y="21"/>
                  <a:pt x="45" y="22"/>
                </a:cubicBezTo>
                <a:cubicBezTo>
                  <a:pt x="61" y="22"/>
                  <a:pt x="61" y="22"/>
                  <a:pt x="61" y="22"/>
                </a:cubicBezTo>
                <a:lnTo>
                  <a:pt x="63" y="30"/>
                </a:lnTo>
                <a:close/>
                <a:moveTo>
                  <a:pt x="39" y="20"/>
                </a:moveTo>
                <a:cubicBezTo>
                  <a:pt x="50" y="19"/>
                  <a:pt x="56" y="16"/>
                  <a:pt x="57" y="15"/>
                </a:cubicBezTo>
                <a:cubicBezTo>
                  <a:pt x="58" y="14"/>
                  <a:pt x="52" y="10"/>
                  <a:pt x="51" y="10"/>
                </a:cubicBezTo>
                <a:cubicBezTo>
                  <a:pt x="49" y="10"/>
                  <a:pt x="39" y="20"/>
                  <a:pt x="39" y="20"/>
                </a:cubicBezTo>
                <a:close/>
                <a:moveTo>
                  <a:pt x="8" y="15"/>
                </a:moveTo>
                <a:cubicBezTo>
                  <a:pt x="9" y="16"/>
                  <a:pt x="15" y="19"/>
                  <a:pt x="26" y="20"/>
                </a:cubicBezTo>
                <a:cubicBezTo>
                  <a:pt x="26" y="20"/>
                  <a:pt x="16" y="10"/>
                  <a:pt x="14" y="10"/>
                </a:cubicBezTo>
                <a:cubicBezTo>
                  <a:pt x="13" y="10"/>
                  <a:pt x="7" y="14"/>
                  <a:pt x="8" y="15"/>
                </a:cubicBezTo>
                <a:close/>
              </a:path>
            </a:pathLst>
          </a:custGeom>
          <a:solidFill>
            <a:srgbClr val="595959"/>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9" name="Freeform 6"/>
          <p:cNvSpPr>
            <a:spLocks/>
          </p:cNvSpPr>
          <p:nvPr/>
        </p:nvSpPr>
        <p:spPr bwMode="auto">
          <a:xfrm>
            <a:off x="8400625" y="5211111"/>
            <a:ext cx="724326" cy="664432"/>
          </a:xfrm>
          <a:custGeom>
            <a:avLst/>
            <a:gdLst>
              <a:gd name="T0" fmla="*/ 60 w 60"/>
              <a:gd name="T1" fmla="*/ 7 h 55"/>
              <a:gd name="T2" fmla="*/ 27 w 60"/>
              <a:gd name="T3" fmla="*/ 55 h 55"/>
              <a:gd name="T4" fmla="*/ 0 w 60"/>
              <a:gd name="T5" fmla="*/ 33 h 55"/>
              <a:gd name="T6" fmla="*/ 8 w 60"/>
              <a:gd name="T7" fmla="*/ 24 h 55"/>
              <a:gd name="T8" fmla="*/ 25 w 60"/>
              <a:gd name="T9" fmla="*/ 38 h 55"/>
              <a:gd name="T10" fmla="*/ 50 w 60"/>
              <a:gd name="T11" fmla="*/ 0 h 55"/>
              <a:gd name="T12" fmla="*/ 60 w 60"/>
              <a:gd name="T13" fmla="*/ 7 h 55"/>
              <a:gd name="T14" fmla="*/ 60 w 60"/>
              <a:gd name="T15" fmla="*/ 7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55">
                <a:moveTo>
                  <a:pt x="60" y="7"/>
                </a:moveTo>
                <a:cubicBezTo>
                  <a:pt x="27" y="55"/>
                  <a:pt x="27" y="55"/>
                  <a:pt x="27" y="55"/>
                </a:cubicBezTo>
                <a:cubicBezTo>
                  <a:pt x="0" y="33"/>
                  <a:pt x="0" y="33"/>
                  <a:pt x="0" y="33"/>
                </a:cubicBezTo>
                <a:cubicBezTo>
                  <a:pt x="8" y="24"/>
                  <a:pt x="8" y="24"/>
                  <a:pt x="8" y="24"/>
                </a:cubicBezTo>
                <a:cubicBezTo>
                  <a:pt x="25" y="38"/>
                  <a:pt x="25" y="38"/>
                  <a:pt x="25" y="38"/>
                </a:cubicBezTo>
                <a:cubicBezTo>
                  <a:pt x="50" y="0"/>
                  <a:pt x="50" y="0"/>
                  <a:pt x="50" y="0"/>
                </a:cubicBezTo>
                <a:cubicBezTo>
                  <a:pt x="60" y="7"/>
                  <a:pt x="60" y="7"/>
                  <a:pt x="60" y="7"/>
                </a:cubicBezTo>
                <a:cubicBezTo>
                  <a:pt x="60" y="7"/>
                  <a:pt x="60" y="7"/>
                  <a:pt x="60"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33216590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custDataLst>
              <p:tags r:id="rId1"/>
            </p:custDataLst>
          </p:nvPr>
        </p:nvSpPr>
        <p:spPr bwMode="auto">
          <a:xfrm>
            <a:off x="517525" y="1420813"/>
            <a:ext cx="11158538" cy="406558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800" dirty="0">
              <a:ln>
                <a:solidFill>
                  <a:schemeClr val="bg1">
                    <a:alpha val="0"/>
                  </a:schemeClr>
                </a:solidFill>
              </a:ln>
              <a:solidFill>
                <a:srgbClr val="595959"/>
              </a:solidFill>
            </a:endParaRPr>
          </a:p>
        </p:txBody>
      </p:sp>
      <p:sp>
        <p:nvSpPr>
          <p:cNvPr id="2" name="Title 1"/>
          <p:cNvSpPr>
            <a:spLocks noGrp="1"/>
          </p:cNvSpPr>
          <p:nvPr>
            <p:ph type="title"/>
          </p:nvPr>
        </p:nvSpPr>
        <p:spPr/>
        <p:txBody>
          <a:bodyPr/>
          <a:lstStyle/>
          <a:p>
            <a:r>
              <a:rPr lang="en-US" dirty="0"/>
              <a:t>NPM – Node Package Manager</a:t>
            </a:r>
          </a:p>
        </p:txBody>
      </p:sp>
      <p:sp>
        <p:nvSpPr>
          <p:cNvPr id="5" name="Rectangle 4"/>
          <p:cNvSpPr/>
          <p:nvPr/>
        </p:nvSpPr>
        <p:spPr>
          <a:xfrm>
            <a:off x="762000" y="2558456"/>
            <a:ext cx="3474720" cy="731520"/>
          </a:xfrm>
          <a:prstGeom prst="rect">
            <a:avLst/>
          </a:prstGeom>
          <a:solidFill>
            <a:schemeClr val="accent4"/>
          </a:solidFill>
          <a:ln w="12700">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91436" bIns="45718" numCol="1" spcCol="0" rtlCol="0" fromWordArt="0" anchor="ctr" anchorCtr="0" forceAA="0" compatLnSpc="1">
            <a:prstTxWarp prst="textNoShape">
              <a:avLst/>
            </a:prstTxWarp>
            <a:noAutofit/>
          </a:bodyPr>
          <a:lstStyle/>
          <a:p>
            <a:pPr defTabSz="914099" fontAlgn="base">
              <a:spcBef>
                <a:spcPct val="0"/>
              </a:spcBef>
              <a:spcAft>
                <a:spcPct val="0"/>
              </a:spcAft>
            </a:pPr>
            <a:r>
              <a:rPr lang="en-GB" sz="2800" dirty="0">
                <a:gradFill>
                  <a:gsLst>
                    <a:gs pos="0">
                      <a:srgbClr val="FFFFFF"/>
                    </a:gs>
                    <a:gs pos="100000">
                      <a:srgbClr val="FFFFFF"/>
                    </a:gs>
                  </a:gsLst>
                  <a:lin ang="5400000" scaled="0"/>
                </a:gradFill>
                <a:cs typeface="Consolas" pitchFamily="49" charset="0"/>
              </a:rPr>
              <a:t>coffee-script</a:t>
            </a:r>
            <a:endParaRPr lang="en-US" sz="2800" dirty="0">
              <a:gradFill>
                <a:gsLst>
                  <a:gs pos="0">
                    <a:srgbClr val="FFFFFF"/>
                  </a:gs>
                  <a:gs pos="100000">
                    <a:srgbClr val="FFFFFF"/>
                  </a:gs>
                </a:gsLst>
                <a:lin ang="5400000" scaled="0"/>
              </a:gradFill>
              <a:cs typeface="Consolas" pitchFamily="49" charset="0"/>
            </a:endParaRPr>
          </a:p>
        </p:txBody>
      </p:sp>
      <p:sp>
        <p:nvSpPr>
          <p:cNvPr id="6" name="Rectangle 5"/>
          <p:cNvSpPr/>
          <p:nvPr/>
        </p:nvSpPr>
        <p:spPr>
          <a:xfrm>
            <a:off x="762000" y="3517953"/>
            <a:ext cx="3474720" cy="731520"/>
          </a:xfrm>
          <a:prstGeom prst="rect">
            <a:avLst/>
          </a:prstGeom>
          <a:solidFill>
            <a:schemeClr val="accent4"/>
          </a:solidFill>
          <a:ln w="12700">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91436" bIns="45718" numCol="1" spcCol="0" rtlCol="0" fromWordArt="0" anchor="ctr" anchorCtr="0" forceAA="0" compatLnSpc="1">
            <a:prstTxWarp prst="textNoShape">
              <a:avLst/>
            </a:prstTxWarp>
            <a:noAutofit/>
          </a:bodyPr>
          <a:lstStyle/>
          <a:p>
            <a:pPr defTabSz="914099" fontAlgn="base">
              <a:spcBef>
                <a:spcPct val="0"/>
              </a:spcBef>
              <a:spcAft>
                <a:spcPct val="0"/>
              </a:spcAft>
            </a:pPr>
            <a:r>
              <a:rPr lang="en-GB" sz="2800" dirty="0">
                <a:gradFill>
                  <a:gsLst>
                    <a:gs pos="0">
                      <a:srgbClr val="FFFFFF"/>
                    </a:gs>
                    <a:gs pos="100000">
                      <a:srgbClr val="FFFFFF"/>
                    </a:gs>
                  </a:gsLst>
                  <a:lin ang="5400000" scaled="0"/>
                </a:gradFill>
                <a:cs typeface="Consolas" pitchFamily="49" charset="0"/>
              </a:rPr>
              <a:t>express</a:t>
            </a:r>
            <a:endParaRPr lang="en-US" sz="2800" dirty="0">
              <a:gradFill>
                <a:gsLst>
                  <a:gs pos="0">
                    <a:srgbClr val="FFFFFF"/>
                  </a:gs>
                  <a:gs pos="100000">
                    <a:srgbClr val="FFFFFF"/>
                  </a:gs>
                </a:gsLst>
                <a:lin ang="5400000" scaled="0"/>
              </a:gradFill>
              <a:cs typeface="Consolas" pitchFamily="49" charset="0"/>
            </a:endParaRPr>
          </a:p>
        </p:txBody>
      </p:sp>
      <p:sp>
        <p:nvSpPr>
          <p:cNvPr id="7" name="Rectangle 6"/>
          <p:cNvSpPr/>
          <p:nvPr/>
        </p:nvSpPr>
        <p:spPr>
          <a:xfrm>
            <a:off x="4357052" y="2558456"/>
            <a:ext cx="3474720" cy="731520"/>
          </a:xfrm>
          <a:prstGeom prst="rect">
            <a:avLst/>
          </a:prstGeom>
          <a:solidFill>
            <a:schemeClr val="accent4"/>
          </a:solidFill>
          <a:ln w="12700">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91436" bIns="45718" numCol="1" spcCol="0" rtlCol="0" fromWordArt="0" anchor="ctr" anchorCtr="0" forceAA="0" compatLnSpc="1">
            <a:prstTxWarp prst="textNoShape">
              <a:avLst/>
            </a:prstTxWarp>
            <a:noAutofit/>
          </a:bodyPr>
          <a:lstStyle/>
          <a:p>
            <a:pPr defTabSz="914099" fontAlgn="base">
              <a:spcBef>
                <a:spcPct val="0"/>
              </a:spcBef>
              <a:spcAft>
                <a:spcPct val="0"/>
              </a:spcAft>
            </a:pPr>
            <a:r>
              <a:rPr lang="en-GB" sz="2800" dirty="0">
                <a:gradFill>
                  <a:gsLst>
                    <a:gs pos="0">
                      <a:srgbClr val="FFFFFF"/>
                    </a:gs>
                    <a:gs pos="100000">
                      <a:srgbClr val="FFFFFF"/>
                    </a:gs>
                  </a:gsLst>
                  <a:lin ang="5400000" scaled="0"/>
                </a:gradFill>
                <a:cs typeface="Consolas" pitchFamily="49" charset="0"/>
              </a:rPr>
              <a:t>connect</a:t>
            </a:r>
            <a:endParaRPr lang="en-US" sz="2800" dirty="0">
              <a:gradFill>
                <a:gsLst>
                  <a:gs pos="0">
                    <a:srgbClr val="FFFFFF"/>
                  </a:gs>
                  <a:gs pos="100000">
                    <a:srgbClr val="FFFFFF"/>
                  </a:gs>
                </a:gsLst>
                <a:lin ang="5400000" scaled="0"/>
              </a:gradFill>
              <a:cs typeface="Consolas" pitchFamily="49" charset="0"/>
            </a:endParaRPr>
          </a:p>
        </p:txBody>
      </p:sp>
      <p:sp>
        <p:nvSpPr>
          <p:cNvPr id="8" name="Rectangle 7"/>
          <p:cNvSpPr/>
          <p:nvPr/>
        </p:nvSpPr>
        <p:spPr>
          <a:xfrm>
            <a:off x="4357052" y="3517953"/>
            <a:ext cx="3474720" cy="731520"/>
          </a:xfrm>
          <a:prstGeom prst="rect">
            <a:avLst/>
          </a:prstGeom>
          <a:solidFill>
            <a:schemeClr val="accent4"/>
          </a:solidFill>
          <a:ln w="12700">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91436" bIns="45718" numCol="1" spcCol="0" rtlCol="0" fromWordArt="0" anchor="ctr" anchorCtr="0" forceAA="0" compatLnSpc="1">
            <a:prstTxWarp prst="textNoShape">
              <a:avLst/>
            </a:prstTxWarp>
            <a:noAutofit/>
          </a:bodyPr>
          <a:lstStyle/>
          <a:p>
            <a:pPr defTabSz="914099" fontAlgn="base">
              <a:spcBef>
                <a:spcPct val="0"/>
              </a:spcBef>
              <a:spcAft>
                <a:spcPct val="0"/>
              </a:spcAft>
            </a:pPr>
            <a:r>
              <a:rPr lang="en-GB" sz="2800" dirty="0">
                <a:gradFill>
                  <a:gsLst>
                    <a:gs pos="0">
                      <a:srgbClr val="FFFFFF"/>
                    </a:gs>
                    <a:gs pos="100000">
                      <a:srgbClr val="FFFFFF"/>
                    </a:gs>
                  </a:gsLst>
                  <a:lin ang="5400000" scaled="0"/>
                </a:gradFill>
                <a:cs typeface="Consolas" pitchFamily="49" charset="0"/>
              </a:rPr>
              <a:t>socket.io</a:t>
            </a:r>
            <a:endParaRPr lang="en-US" sz="2800" dirty="0">
              <a:gradFill>
                <a:gsLst>
                  <a:gs pos="0">
                    <a:srgbClr val="FFFFFF"/>
                  </a:gs>
                  <a:gs pos="100000">
                    <a:srgbClr val="FFFFFF"/>
                  </a:gs>
                </a:gsLst>
                <a:lin ang="5400000" scaled="0"/>
              </a:gradFill>
              <a:cs typeface="Consolas" pitchFamily="49" charset="0"/>
            </a:endParaRPr>
          </a:p>
        </p:txBody>
      </p:sp>
      <p:sp>
        <p:nvSpPr>
          <p:cNvPr id="9" name="Rectangle 8"/>
          <p:cNvSpPr/>
          <p:nvPr/>
        </p:nvSpPr>
        <p:spPr>
          <a:xfrm>
            <a:off x="7952104" y="2558456"/>
            <a:ext cx="3474720" cy="731520"/>
          </a:xfrm>
          <a:prstGeom prst="rect">
            <a:avLst/>
          </a:prstGeom>
          <a:solidFill>
            <a:schemeClr val="accent4"/>
          </a:solidFill>
          <a:ln w="12700">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91436" bIns="45718" numCol="1" spcCol="0" rtlCol="0" fromWordArt="0" anchor="ctr" anchorCtr="0" forceAA="0" compatLnSpc="1">
            <a:prstTxWarp prst="textNoShape">
              <a:avLst/>
            </a:prstTxWarp>
            <a:noAutofit/>
          </a:bodyPr>
          <a:lstStyle/>
          <a:p>
            <a:pPr defTabSz="914099" fontAlgn="base">
              <a:spcBef>
                <a:spcPct val="0"/>
              </a:spcBef>
              <a:spcAft>
                <a:spcPct val="0"/>
              </a:spcAft>
            </a:pPr>
            <a:r>
              <a:rPr lang="en-GB" sz="2800" dirty="0">
                <a:gradFill>
                  <a:gsLst>
                    <a:gs pos="0">
                      <a:srgbClr val="FFFFFF"/>
                    </a:gs>
                    <a:gs pos="100000">
                      <a:srgbClr val="FFFFFF"/>
                    </a:gs>
                  </a:gsLst>
                  <a:lin ang="5400000" scaled="0"/>
                </a:gradFill>
                <a:cs typeface="Consolas" pitchFamily="49" charset="0"/>
              </a:rPr>
              <a:t>jade</a:t>
            </a:r>
            <a:endParaRPr lang="en-US" sz="2800" dirty="0">
              <a:gradFill>
                <a:gsLst>
                  <a:gs pos="0">
                    <a:srgbClr val="FFFFFF"/>
                  </a:gs>
                  <a:gs pos="100000">
                    <a:srgbClr val="FFFFFF"/>
                  </a:gs>
                </a:gsLst>
                <a:lin ang="5400000" scaled="0"/>
              </a:gradFill>
              <a:cs typeface="Consolas" pitchFamily="49" charset="0"/>
            </a:endParaRPr>
          </a:p>
        </p:txBody>
      </p:sp>
      <p:sp>
        <p:nvSpPr>
          <p:cNvPr id="10" name="Rectangle 9"/>
          <p:cNvSpPr/>
          <p:nvPr/>
        </p:nvSpPr>
        <p:spPr>
          <a:xfrm>
            <a:off x="7952104" y="3517953"/>
            <a:ext cx="3474720" cy="731520"/>
          </a:xfrm>
          <a:prstGeom prst="rect">
            <a:avLst/>
          </a:prstGeom>
          <a:solidFill>
            <a:schemeClr val="accent4"/>
          </a:solidFill>
          <a:ln w="12700">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91436" bIns="45718" numCol="1" spcCol="0" rtlCol="0" fromWordArt="0" anchor="ctr" anchorCtr="0" forceAA="0" compatLnSpc="1">
            <a:prstTxWarp prst="textNoShape">
              <a:avLst/>
            </a:prstTxWarp>
            <a:noAutofit/>
          </a:bodyPr>
          <a:lstStyle/>
          <a:p>
            <a:pPr defTabSz="914099" fontAlgn="base">
              <a:spcBef>
                <a:spcPct val="0"/>
              </a:spcBef>
              <a:spcAft>
                <a:spcPct val="0"/>
              </a:spcAft>
            </a:pPr>
            <a:r>
              <a:rPr lang="en-GB" sz="2800" dirty="0">
                <a:gradFill>
                  <a:gsLst>
                    <a:gs pos="0">
                      <a:srgbClr val="FFFFFF"/>
                    </a:gs>
                    <a:gs pos="100000">
                      <a:srgbClr val="FFFFFF"/>
                    </a:gs>
                  </a:gsLst>
                  <a:lin ang="5400000" scaled="0"/>
                </a:gradFill>
                <a:cs typeface="Consolas" pitchFamily="49" charset="0"/>
              </a:rPr>
              <a:t>redis</a:t>
            </a:r>
            <a:endParaRPr lang="en-US" sz="2800" dirty="0">
              <a:gradFill>
                <a:gsLst>
                  <a:gs pos="0">
                    <a:srgbClr val="FFFFFF"/>
                  </a:gs>
                  <a:gs pos="100000">
                    <a:srgbClr val="FFFFFF"/>
                  </a:gs>
                </a:gsLst>
                <a:lin ang="5400000" scaled="0"/>
              </a:gradFill>
              <a:cs typeface="Consolas" pitchFamily="49" charset="0"/>
            </a:endParaRPr>
          </a:p>
        </p:txBody>
      </p:sp>
      <p:sp>
        <p:nvSpPr>
          <p:cNvPr id="11" name="Rectangle 10"/>
          <p:cNvSpPr/>
          <p:nvPr/>
        </p:nvSpPr>
        <p:spPr>
          <a:xfrm>
            <a:off x="762000" y="4477450"/>
            <a:ext cx="3474720" cy="731520"/>
          </a:xfrm>
          <a:prstGeom prst="rect">
            <a:avLst/>
          </a:prstGeom>
          <a:solidFill>
            <a:schemeClr val="accent4"/>
          </a:solidFill>
          <a:ln w="12700">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91436" bIns="45718" numCol="1" spcCol="0" rtlCol="0" fromWordArt="0" anchor="ctr" anchorCtr="0" forceAA="0" compatLnSpc="1">
            <a:prstTxWarp prst="textNoShape">
              <a:avLst/>
            </a:prstTxWarp>
            <a:noAutofit/>
          </a:bodyPr>
          <a:lstStyle/>
          <a:p>
            <a:pPr defTabSz="914099" fontAlgn="base">
              <a:spcBef>
                <a:spcPct val="0"/>
              </a:spcBef>
              <a:spcAft>
                <a:spcPct val="0"/>
              </a:spcAft>
            </a:pPr>
            <a:r>
              <a:rPr lang="en-GB" sz="2800" dirty="0">
                <a:gradFill>
                  <a:gsLst>
                    <a:gs pos="0">
                      <a:srgbClr val="FFFFFF"/>
                    </a:gs>
                    <a:gs pos="100000">
                      <a:srgbClr val="FFFFFF"/>
                    </a:gs>
                  </a:gsLst>
                  <a:lin ang="5400000" scaled="0"/>
                </a:gradFill>
                <a:cs typeface="Consolas" pitchFamily="49" charset="0"/>
              </a:rPr>
              <a:t>async</a:t>
            </a:r>
            <a:endParaRPr lang="en-US" sz="2800" dirty="0">
              <a:gradFill>
                <a:gsLst>
                  <a:gs pos="0">
                    <a:srgbClr val="FFFFFF"/>
                  </a:gs>
                  <a:gs pos="100000">
                    <a:srgbClr val="FFFFFF"/>
                  </a:gs>
                </a:gsLst>
                <a:lin ang="5400000" scaled="0"/>
              </a:gradFill>
              <a:cs typeface="Consolas" pitchFamily="49" charset="0"/>
            </a:endParaRPr>
          </a:p>
        </p:txBody>
      </p:sp>
      <p:sp>
        <p:nvSpPr>
          <p:cNvPr id="12" name="Rectangle 11"/>
          <p:cNvSpPr/>
          <p:nvPr/>
        </p:nvSpPr>
        <p:spPr>
          <a:xfrm>
            <a:off x="4357052" y="4477450"/>
            <a:ext cx="3474720" cy="731520"/>
          </a:xfrm>
          <a:prstGeom prst="rect">
            <a:avLst/>
          </a:prstGeom>
          <a:solidFill>
            <a:schemeClr val="accent4"/>
          </a:solidFill>
          <a:ln w="12700">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91436" bIns="45718" numCol="1" spcCol="0" rtlCol="0" fromWordArt="0" anchor="ctr" anchorCtr="0" forceAA="0" compatLnSpc="1">
            <a:prstTxWarp prst="textNoShape">
              <a:avLst/>
            </a:prstTxWarp>
            <a:noAutofit/>
          </a:bodyPr>
          <a:lstStyle/>
          <a:p>
            <a:pPr defTabSz="914099" fontAlgn="base">
              <a:spcBef>
                <a:spcPct val="0"/>
              </a:spcBef>
              <a:spcAft>
                <a:spcPct val="0"/>
              </a:spcAft>
            </a:pPr>
            <a:r>
              <a:rPr lang="en-GB" sz="2800" dirty="0">
                <a:gradFill>
                  <a:gsLst>
                    <a:gs pos="0">
                      <a:srgbClr val="FFFFFF"/>
                    </a:gs>
                    <a:gs pos="100000">
                      <a:srgbClr val="FFFFFF"/>
                    </a:gs>
                  </a:gsLst>
                  <a:lin ang="5400000" scaled="0"/>
                </a:gradFill>
                <a:cs typeface="Consolas" pitchFamily="49" charset="0"/>
              </a:rPr>
              <a:t>vows</a:t>
            </a:r>
            <a:endParaRPr lang="en-US" sz="2800" dirty="0">
              <a:gradFill>
                <a:gsLst>
                  <a:gs pos="0">
                    <a:srgbClr val="FFFFFF"/>
                  </a:gs>
                  <a:gs pos="100000">
                    <a:srgbClr val="FFFFFF"/>
                  </a:gs>
                </a:gsLst>
                <a:lin ang="5400000" scaled="0"/>
              </a:gradFill>
              <a:cs typeface="Consolas" pitchFamily="49" charset="0"/>
            </a:endParaRPr>
          </a:p>
        </p:txBody>
      </p:sp>
      <p:sp>
        <p:nvSpPr>
          <p:cNvPr id="13" name="Rectangle 12"/>
          <p:cNvSpPr/>
          <p:nvPr/>
        </p:nvSpPr>
        <p:spPr>
          <a:xfrm>
            <a:off x="7952104" y="4477450"/>
            <a:ext cx="3474720" cy="731520"/>
          </a:xfrm>
          <a:prstGeom prst="rect">
            <a:avLst/>
          </a:prstGeom>
          <a:solidFill>
            <a:schemeClr val="accent4"/>
          </a:solidFill>
          <a:ln w="12700">
            <a:solidFill>
              <a:schemeClr val="accent4">
                <a:lumMod val="75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45718" rIns="91436" bIns="45718" numCol="1" spcCol="0" rtlCol="0" fromWordArt="0" anchor="ctr" anchorCtr="0" forceAA="0" compatLnSpc="1">
            <a:prstTxWarp prst="textNoShape">
              <a:avLst/>
            </a:prstTxWarp>
            <a:noAutofit/>
          </a:bodyPr>
          <a:lstStyle/>
          <a:p>
            <a:pPr defTabSz="914099" fontAlgn="base">
              <a:spcBef>
                <a:spcPct val="0"/>
              </a:spcBef>
              <a:spcAft>
                <a:spcPct val="0"/>
              </a:spcAft>
            </a:pPr>
            <a:r>
              <a:rPr lang="en-GB" sz="2800" dirty="0">
                <a:gradFill>
                  <a:gsLst>
                    <a:gs pos="0">
                      <a:srgbClr val="FFFFFF"/>
                    </a:gs>
                    <a:gs pos="100000">
                      <a:srgbClr val="FFFFFF"/>
                    </a:gs>
                  </a:gsLst>
                  <a:lin ang="5400000" scaled="0"/>
                </a:gradFill>
                <a:cs typeface="Consolas" pitchFamily="49" charset="0"/>
              </a:rPr>
              <a:t>request</a:t>
            </a:r>
            <a:endParaRPr lang="en-US" sz="2800" dirty="0">
              <a:gradFill>
                <a:gsLst>
                  <a:gs pos="0">
                    <a:srgbClr val="FFFFFF"/>
                  </a:gs>
                  <a:gs pos="100000">
                    <a:srgbClr val="FFFFFF"/>
                  </a:gs>
                </a:gsLst>
                <a:lin ang="5400000" scaled="0"/>
              </a:gradFill>
              <a:cs typeface="Consolas" pitchFamily="49" charset="0"/>
            </a:endParaRPr>
          </a:p>
        </p:txBody>
      </p:sp>
      <p:sp>
        <p:nvSpPr>
          <p:cNvPr id="14" name="Rectangle 13"/>
          <p:cNvSpPr/>
          <p:nvPr/>
        </p:nvSpPr>
        <p:spPr bwMode="auto">
          <a:xfrm>
            <a:off x="762000" y="1695450"/>
            <a:ext cx="10664824"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91436" bIns="45718" numCol="1" rtlCol="0" anchor="ctr" anchorCtr="0" compatLnSpc="1">
            <a:prstTxWarp prst="textNoShape">
              <a:avLst/>
            </a:prstTxWarp>
          </a:bodyPr>
          <a:lstStyle/>
          <a:p>
            <a:pPr defTabSz="914099" fontAlgn="base">
              <a:spcBef>
                <a:spcPct val="0"/>
              </a:spcBef>
              <a:spcAft>
                <a:spcPct val="0"/>
              </a:spcAft>
            </a:pPr>
            <a:r>
              <a:rPr lang="en-US" sz="3600" dirty="0">
                <a:gradFill>
                  <a:gsLst>
                    <a:gs pos="0">
                      <a:srgbClr val="FFFFFF"/>
                    </a:gs>
                    <a:gs pos="100000">
                      <a:srgbClr val="FFFFFF"/>
                    </a:gs>
                  </a:gsLst>
                  <a:lin ang="5400000" scaled="0"/>
                </a:gradFill>
                <a:latin typeface="Consolas" pitchFamily="49" charset="0"/>
                <a:cs typeface="Consolas" pitchFamily="49" charset="0"/>
              </a:rPr>
              <a:t> &gt; npm install </a:t>
            </a:r>
            <a:r>
              <a:rPr lang="en-US" sz="3600" i="1" dirty="0">
                <a:gradFill>
                  <a:gsLst>
                    <a:gs pos="0">
                      <a:srgbClr val="FFFFFF"/>
                    </a:gs>
                    <a:gs pos="100000">
                      <a:srgbClr val="FFFFFF"/>
                    </a:gs>
                  </a:gsLst>
                  <a:lin ang="5400000" scaled="0"/>
                </a:gradFill>
                <a:latin typeface="Consolas" pitchFamily="49" charset="0"/>
                <a:cs typeface="Consolas" pitchFamily="49" charset="0"/>
              </a:rPr>
              <a:t>somepackage</a:t>
            </a:r>
          </a:p>
        </p:txBody>
      </p:sp>
    </p:spTree>
    <p:extLst>
      <p:ext uri="{BB962C8B-B14F-4D97-AF65-F5344CB8AC3E}">
        <p14:creationId xmlns:p14="http://schemas.microsoft.com/office/powerpoint/2010/main" val="3655545747"/>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 node.js on Windows</a:t>
            </a:r>
            <a:endParaRPr lang="en-US" dirty="0"/>
          </a:p>
        </p:txBody>
      </p:sp>
      <p:sp>
        <p:nvSpPr>
          <p:cNvPr id="5" name="Content Placeholder 4"/>
          <p:cNvSpPr>
            <a:spLocks noGrp="1"/>
          </p:cNvSpPr>
          <p:nvPr>
            <p:ph type="body" sz="quarter" idx="10"/>
          </p:nvPr>
        </p:nvSpPr>
        <p:spPr>
          <a:xfrm>
            <a:off x="519112" y="1417319"/>
            <a:ext cx="11149013" cy="1100301"/>
          </a:xfrm>
        </p:spPr>
        <p:txBody>
          <a:bodyPr/>
          <a:lstStyle/>
          <a:p>
            <a:r>
              <a:rPr lang="en-US" sz="3200" dirty="0" smtClean="0">
                <a:solidFill>
                  <a:schemeClr val="accent2">
                    <a:alpha val="99000"/>
                  </a:schemeClr>
                </a:solidFill>
              </a:rPr>
              <a:t>Single Install: node.js + </a:t>
            </a:r>
            <a:r>
              <a:rPr lang="en-US" sz="3200" dirty="0" err="1" smtClean="0">
                <a:solidFill>
                  <a:schemeClr val="accent2">
                    <a:alpha val="99000"/>
                  </a:schemeClr>
                </a:solidFill>
              </a:rPr>
              <a:t>npm</a:t>
            </a:r>
            <a:endParaRPr lang="en-US" sz="3200" dirty="0" smtClean="0">
              <a:solidFill>
                <a:schemeClr val="accent2">
                  <a:alpha val="99000"/>
                </a:schemeClr>
              </a:solidFill>
            </a:endParaRPr>
          </a:p>
          <a:p>
            <a:r>
              <a:rPr lang="en-US" sz="3200" dirty="0" smtClean="0"/>
              <a:t>Download: bit.ly/</a:t>
            </a:r>
            <a:r>
              <a:rPr lang="en-US" sz="3200" dirty="0" err="1" smtClean="0"/>
              <a:t>nodejsdownload</a:t>
            </a:r>
            <a:endParaRPr lang="en-US" sz="3200" dirty="0"/>
          </a:p>
        </p:txBody>
      </p:sp>
      <p:sp>
        <p:nvSpPr>
          <p:cNvPr id="6" name="Freeform 9"/>
          <p:cNvSpPr>
            <a:spLocks noEditPoints="1"/>
          </p:cNvSpPr>
          <p:nvPr/>
        </p:nvSpPr>
        <p:spPr bwMode="black">
          <a:xfrm>
            <a:off x="7115175" y="3033904"/>
            <a:ext cx="2631182" cy="2630490"/>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2317" y="2643257"/>
            <a:ext cx="4014236" cy="3138833"/>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383991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1952"/>
            <a:ext cx="10693401" cy="1378644"/>
          </a:xfrm>
        </p:spPr>
        <p:txBody>
          <a:bodyPr/>
          <a:lstStyle/>
          <a:p>
            <a:r>
              <a:rPr lang="en-US" dirty="0" smtClean="0"/>
              <a:t>Hello World</a:t>
            </a:r>
            <a:endParaRPr lang="en-US" dirty="0"/>
          </a:p>
        </p:txBody>
      </p:sp>
    </p:spTree>
    <p:extLst>
      <p:ext uri="{BB962C8B-B14F-4D97-AF65-F5344CB8AC3E}">
        <p14:creationId xmlns:p14="http://schemas.microsoft.com/office/powerpoint/2010/main" val="91546602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Node.js “Hello World”</a:t>
            </a:r>
            <a:endParaRPr lang="en-US" dirty="0"/>
          </a:p>
        </p:txBody>
      </p:sp>
      <p:sp>
        <p:nvSpPr>
          <p:cNvPr id="4" name="Text Placeholder 3"/>
          <p:cNvSpPr>
            <a:spLocks noGrp="1"/>
          </p:cNvSpPr>
          <p:nvPr>
            <p:ph type="body" sz="quarter" idx="10"/>
          </p:nvPr>
        </p:nvSpPr>
        <p:spPr>
          <a:xfrm>
            <a:off x="516572" y="1695450"/>
            <a:ext cx="11155680" cy="3108543"/>
          </a:xfrm>
        </p:spPr>
        <p:txBody>
          <a:bodyPr/>
          <a:lstStyle/>
          <a:p>
            <a:r>
              <a:rPr lang="en-US" b="1" dirty="0" smtClean="0"/>
              <a:t>server.js File:</a:t>
            </a:r>
          </a:p>
          <a:p>
            <a:endParaRPr lang="en-US" dirty="0" smtClean="0"/>
          </a:p>
          <a:p>
            <a:r>
              <a:rPr lang="en-US" dirty="0" smtClean="0">
                <a:solidFill>
                  <a:schemeClr val="accent6"/>
                </a:solidFill>
              </a:rPr>
              <a:t>var</a:t>
            </a:r>
            <a:r>
              <a:rPr lang="en-US" dirty="0" smtClean="0"/>
              <a:t> http = require(</a:t>
            </a:r>
            <a:r>
              <a:rPr lang="en-US" dirty="0" smtClean="0">
                <a:solidFill>
                  <a:schemeClr val="accent1">
                    <a:lumMod val="75000"/>
                  </a:schemeClr>
                </a:solidFill>
              </a:rPr>
              <a:t>'http'</a:t>
            </a:r>
            <a:r>
              <a:rPr lang="en-US" dirty="0" smtClean="0"/>
              <a:t>);</a:t>
            </a:r>
            <a:br>
              <a:rPr lang="en-US" dirty="0" smtClean="0"/>
            </a:br>
            <a:r>
              <a:rPr lang="en-US" dirty="0" smtClean="0"/>
              <a:t/>
            </a:r>
            <a:br>
              <a:rPr lang="en-US" dirty="0" smtClean="0"/>
            </a:br>
            <a:r>
              <a:rPr lang="en-US" dirty="0" smtClean="0"/>
              <a:t>http.createServer(</a:t>
            </a:r>
            <a:r>
              <a:rPr lang="en-US" dirty="0" smtClean="0">
                <a:solidFill>
                  <a:schemeClr val="accent6"/>
                </a:solidFill>
              </a:rPr>
              <a:t>function</a:t>
            </a:r>
            <a:r>
              <a:rPr lang="en-US" dirty="0" smtClean="0"/>
              <a:t> (req, res) {</a:t>
            </a:r>
            <a:br>
              <a:rPr lang="en-US" dirty="0" smtClean="0"/>
            </a:br>
            <a:r>
              <a:rPr lang="en-US" dirty="0" smtClean="0"/>
              <a:t> 	res.writeHead(200, {</a:t>
            </a:r>
            <a:r>
              <a:rPr lang="en-US" dirty="0" smtClean="0">
                <a:solidFill>
                  <a:schemeClr val="accent1">
                    <a:lumMod val="75000"/>
                  </a:schemeClr>
                </a:solidFill>
              </a:rPr>
              <a:t>'Content-Type': 'text/plain'</a:t>
            </a:r>
            <a:r>
              <a:rPr lang="en-US" dirty="0" smtClean="0"/>
              <a:t>});</a:t>
            </a:r>
            <a:br>
              <a:rPr lang="en-US" dirty="0" smtClean="0"/>
            </a:br>
            <a:r>
              <a:rPr lang="en-US" dirty="0" smtClean="0"/>
              <a:t>	res.end(</a:t>
            </a:r>
            <a:r>
              <a:rPr lang="en-US" dirty="0" smtClean="0">
                <a:solidFill>
                  <a:schemeClr val="accent1">
                    <a:lumMod val="75000"/>
                  </a:schemeClr>
                </a:solidFill>
              </a:rPr>
              <a:t>'Hello, world! '</a:t>
            </a:r>
            <a:r>
              <a:rPr lang="en-US" dirty="0" smtClean="0"/>
              <a:t>);</a:t>
            </a:r>
            <a:br>
              <a:rPr lang="en-US" dirty="0" smtClean="0"/>
            </a:br>
            <a:r>
              <a:rPr lang="en-US" dirty="0" smtClean="0"/>
              <a:t>}).listen(80); </a:t>
            </a:r>
            <a:endParaRPr lang="en-US" dirty="0"/>
          </a:p>
        </p:txBody>
      </p:sp>
    </p:spTree>
    <p:extLst>
      <p:ext uri="{BB962C8B-B14F-4D97-AF65-F5344CB8AC3E}">
        <p14:creationId xmlns:p14="http://schemas.microsoft.com/office/powerpoint/2010/main" val="355880277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node.js “Hello World”</a:t>
            </a:r>
            <a:endParaRPr lang="en-US" dirty="0"/>
          </a:p>
        </p:txBody>
      </p:sp>
      <p:sp>
        <p:nvSpPr>
          <p:cNvPr id="3" name="Text Placeholder 2"/>
          <p:cNvSpPr>
            <a:spLocks noGrp="1"/>
          </p:cNvSpPr>
          <p:nvPr>
            <p:ph type="body" sz="quarter" idx="10"/>
          </p:nvPr>
        </p:nvSpPr>
        <p:spPr>
          <a:xfrm>
            <a:off x="516572" y="1695450"/>
            <a:ext cx="11155680" cy="369332"/>
          </a:xfrm>
        </p:spPr>
        <p:txBody>
          <a:bodyPr/>
          <a:lstStyle/>
          <a:p>
            <a:r>
              <a:rPr lang="en-US" dirty="0" smtClean="0"/>
              <a:t>C:\nodehello&gt; node.exe server.js</a:t>
            </a:r>
            <a:endParaRPr lang="en-US" dirty="0"/>
          </a:p>
        </p:txBody>
      </p:sp>
      <p:pic>
        <p:nvPicPr>
          <p:cNvPr id="4" name="Picture 2" descr="C:\Users\ntotten\AppData\Local\Temp\SNAGHTML1e0f1d.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525" y="2273707"/>
            <a:ext cx="6447619" cy="3257143"/>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98075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a:t>
            </a:r>
            <a:r>
              <a:rPr lang="en-US" dirty="0"/>
              <a:t>“Hello World”</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741" y="1661009"/>
            <a:ext cx="6409524" cy="5028572"/>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86244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89124" y="1447800"/>
            <a:ext cx="5076451" cy="1523494"/>
          </a:xfrm>
        </p:spPr>
        <p:txBody>
          <a:bodyPr/>
          <a:lstStyle/>
          <a:p>
            <a:r>
              <a:rPr lang="en-US" dirty="0" smtClean="0"/>
              <a:t>Node.js + Express</a:t>
            </a:r>
            <a:endParaRPr lang="en-US" dirty="0"/>
          </a:p>
        </p:txBody>
      </p:sp>
      <p:sp>
        <p:nvSpPr>
          <p:cNvPr id="5" name="Subtitle 4"/>
          <p:cNvSpPr>
            <a:spLocks noGrp="1"/>
          </p:cNvSpPr>
          <p:nvPr>
            <p:ph type="subTitle" idx="1"/>
          </p:nvPr>
        </p:nvSpPr>
        <p:spPr/>
        <p:txBody>
          <a:bodyPr/>
          <a:lstStyle/>
          <a:p>
            <a:endParaRPr lang="en-US"/>
          </a:p>
        </p:txBody>
      </p:sp>
      <p:sp>
        <p:nvSpPr>
          <p:cNvPr id="6" name="Text Placeholder 5"/>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6314677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Agenda</a:t>
            </a:r>
            <a:endParaRPr lang="en-US" dirty="0"/>
          </a:p>
        </p:txBody>
      </p:sp>
      <p:sp>
        <p:nvSpPr>
          <p:cNvPr id="5" name="Text Placeholder 4"/>
          <p:cNvSpPr>
            <a:spLocks noGrp="1"/>
          </p:cNvSpPr>
          <p:nvPr>
            <p:ph type="body" sz="quarter" idx="11"/>
          </p:nvPr>
        </p:nvSpPr>
        <p:spPr/>
        <p:txBody>
          <a:bodyPr/>
          <a:lstStyle/>
          <a:p>
            <a:r>
              <a:rPr lang="en-US" smtClean="0"/>
              <a:t>What is node.js?</a:t>
            </a:r>
          </a:p>
          <a:p>
            <a:r>
              <a:rPr lang="en-US" smtClean="0"/>
              <a:t>When to use node.js?</a:t>
            </a:r>
          </a:p>
          <a:p>
            <a:r>
              <a:rPr lang="en-US" smtClean="0"/>
              <a:t>Node.js on Windows Azure</a:t>
            </a:r>
            <a:endParaRPr lang="en-US" dirty="0"/>
          </a:p>
        </p:txBody>
      </p:sp>
    </p:spTree>
    <p:extLst>
      <p:ext uri="{BB962C8B-B14F-4D97-AF65-F5344CB8AC3E}">
        <p14:creationId xmlns:p14="http://schemas.microsoft.com/office/powerpoint/2010/main" val="118605832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1208" y="1901952"/>
            <a:ext cx="10693401" cy="1378644"/>
          </a:xfrm>
        </p:spPr>
        <p:txBody>
          <a:bodyPr/>
          <a:lstStyle/>
          <a:p>
            <a:r>
              <a:rPr lang="en-US" sz="7200" dirty="0" smtClean="0"/>
              <a:t>Node.js On Windows Azure</a:t>
            </a:r>
            <a:endParaRPr lang="en-US" sz="7200" dirty="0"/>
          </a:p>
        </p:txBody>
      </p:sp>
    </p:spTree>
    <p:extLst>
      <p:ext uri="{BB962C8B-B14F-4D97-AF65-F5344CB8AC3E}">
        <p14:creationId xmlns:p14="http://schemas.microsoft.com/office/powerpoint/2010/main" val="344983005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Node.js on Windows Azure</a:t>
            </a:r>
            <a:endParaRPr lang="en-US" dirty="0"/>
          </a:p>
        </p:txBody>
      </p:sp>
      <p:sp>
        <p:nvSpPr>
          <p:cNvPr id="4" name="Content Placeholder 3"/>
          <p:cNvSpPr>
            <a:spLocks noGrp="1"/>
          </p:cNvSpPr>
          <p:nvPr>
            <p:ph type="body" sz="quarter" idx="10"/>
          </p:nvPr>
        </p:nvSpPr>
        <p:spPr>
          <a:xfrm>
            <a:off x="519112" y="1417319"/>
            <a:ext cx="11149013" cy="3781035"/>
          </a:xfrm>
        </p:spPr>
        <p:txBody>
          <a:bodyPr/>
          <a:lstStyle/>
          <a:p>
            <a:r>
              <a:rPr lang="en-US" dirty="0" smtClean="0">
                <a:solidFill>
                  <a:schemeClr val="accent2">
                    <a:alpha val="99000"/>
                  </a:schemeClr>
                </a:solidFill>
              </a:rPr>
              <a:t>Web Role</a:t>
            </a:r>
          </a:p>
          <a:p>
            <a:pPr lvl="1"/>
            <a:r>
              <a:rPr lang="en-US" sz="2400" dirty="0" smtClean="0"/>
              <a:t>Uses IISNode</a:t>
            </a:r>
          </a:p>
          <a:p>
            <a:pPr lvl="1"/>
            <a:endParaRPr lang="en-US" dirty="0" smtClean="0"/>
          </a:p>
          <a:p>
            <a:r>
              <a:rPr lang="en-US" dirty="0">
                <a:solidFill>
                  <a:schemeClr val="accent2">
                    <a:alpha val="99000"/>
                  </a:schemeClr>
                </a:solidFill>
              </a:rPr>
              <a:t>Worker Role</a:t>
            </a:r>
          </a:p>
          <a:p>
            <a:pPr lvl="1"/>
            <a:r>
              <a:rPr lang="en-US" sz="2400" dirty="0"/>
              <a:t>Runs node.exe as role entry </a:t>
            </a:r>
            <a:r>
              <a:rPr lang="en-US" sz="2400" dirty="0" smtClean="0"/>
              <a:t>point</a:t>
            </a:r>
            <a:endParaRPr lang="en-US" sz="2400" dirty="0"/>
          </a:p>
          <a:p>
            <a:pPr lvl="1"/>
            <a:endParaRPr lang="en-US" dirty="0" smtClean="0"/>
          </a:p>
          <a:p>
            <a:r>
              <a:rPr lang="en-US" dirty="0">
                <a:solidFill>
                  <a:schemeClr val="accent2">
                    <a:alpha val="99000"/>
                  </a:schemeClr>
                </a:solidFill>
              </a:rPr>
              <a:t>PowerShell Cmdlets</a:t>
            </a:r>
          </a:p>
          <a:p>
            <a:r>
              <a:rPr lang="en-US" dirty="0">
                <a:solidFill>
                  <a:schemeClr val="accent2">
                    <a:alpha val="99000"/>
                  </a:schemeClr>
                </a:solidFill>
              </a:rPr>
              <a:t>Windows Azure SDK for </a:t>
            </a:r>
            <a:r>
              <a:rPr lang="en-US" dirty="0" smtClean="0">
                <a:solidFill>
                  <a:schemeClr val="accent2">
                    <a:alpha val="99000"/>
                  </a:schemeClr>
                </a:solidFill>
              </a:rPr>
              <a:t>node.js</a:t>
            </a:r>
            <a:endParaRPr lang="en-US" dirty="0">
              <a:solidFill>
                <a:schemeClr val="accent2">
                  <a:alpha val="99000"/>
                </a:schemeClr>
              </a:solidFill>
            </a:endParaRPr>
          </a:p>
        </p:txBody>
      </p:sp>
    </p:spTree>
    <p:extLst>
      <p:ext uri="{BB962C8B-B14F-4D97-AF65-F5344CB8AC3E}">
        <p14:creationId xmlns:p14="http://schemas.microsoft.com/office/powerpoint/2010/main" val="415299929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Studio Not Required</a:t>
            </a:r>
            <a:endParaRPr lang="en-US" dirty="0"/>
          </a:p>
        </p:txBody>
      </p:sp>
      <p:sp>
        <p:nvSpPr>
          <p:cNvPr id="3" name="Content Placeholder 2"/>
          <p:cNvSpPr>
            <a:spLocks noGrp="1"/>
          </p:cNvSpPr>
          <p:nvPr>
            <p:ph type="body" sz="quarter" idx="10"/>
          </p:nvPr>
        </p:nvSpPr>
        <p:spPr>
          <a:xfrm>
            <a:off x="519112" y="1417319"/>
            <a:ext cx="7243763" cy="2577629"/>
          </a:xfrm>
        </p:spPr>
        <p:txBody>
          <a:bodyPr/>
          <a:lstStyle/>
          <a:p>
            <a:r>
              <a:rPr lang="en-US" dirty="0">
                <a:solidFill>
                  <a:schemeClr val="accent2">
                    <a:alpha val="99000"/>
                  </a:schemeClr>
                </a:solidFill>
              </a:rPr>
              <a:t>Create, run, and publish all from outside </a:t>
            </a:r>
            <a:r>
              <a:rPr lang="en-US" dirty="0" smtClean="0">
                <a:solidFill>
                  <a:schemeClr val="accent2">
                    <a:alpha val="99000"/>
                  </a:schemeClr>
                </a:solidFill>
              </a:rPr>
              <a:t>of </a:t>
            </a:r>
            <a:r>
              <a:rPr lang="en-US" dirty="0">
                <a:solidFill>
                  <a:schemeClr val="accent2">
                    <a:alpha val="99000"/>
                  </a:schemeClr>
                </a:solidFill>
              </a:rPr>
              <a:t>Visual </a:t>
            </a:r>
            <a:r>
              <a:rPr lang="en-US" dirty="0" smtClean="0">
                <a:solidFill>
                  <a:schemeClr val="accent2">
                    <a:alpha val="99000"/>
                  </a:schemeClr>
                </a:solidFill>
              </a:rPr>
              <a:t>Studio</a:t>
            </a:r>
            <a:endParaRPr lang="en-US" dirty="0">
              <a:solidFill>
                <a:schemeClr val="accent2">
                  <a:alpha val="99000"/>
                </a:schemeClr>
              </a:solidFill>
            </a:endParaRPr>
          </a:p>
          <a:p>
            <a:r>
              <a:rPr lang="en-US" dirty="0">
                <a:solidFill>
                  <a:schemeClr val="accent2">
                    <a:alpha val="99000"/>
                  </a:schemeClr>
                </a:solidFill>
              </a:rPr>
              <a:t>Use command line and editor </a:t>
            </a:r>
            <a:r>
              <a:rPr lang="en-US" dirty="0" smtClean="0">
                <a:solidFill>
                  <a:schemeClr val="accent2">
                    <a:alpha val="99000"/>
                  </a:schemeClr>
                </a:solidFill>
              </a:rPr>
              <a:t/>
            </a:r>
            <a:br>
              <a:rPr lang="en-US" dirty="0" smtClean="0">
                <a:solidFill>
                  <a:schemeClr val="accent2">
                    <a:alpha val="99000"/>
                  </a:schemeClr>
                </a:solidFill>
              </a:rPr>
            </a:br>
            <a:r>
              <a:rPr lang="en-US" dirty="0" smtClean="0">
                <a:solidFill>
                  <a:schemeClr val="accent2">
                    <a:alpha val="99000"/>
                  </a:schemeClr>
                </a:solidFill>
              </a:rPr>
              <a:t>or </a:t>
            </a:r>
            <a:r>
              <a:rPr lang="en-US" dirty="0">
                <a:solidFill>
                  <a:schemeClr val="accent2">
                    <a:alpha val="99000"/>
                  </a:schemeClr>
                </a:solidFill>
              </a:rPr>
              <a:t>IDE of your </a:t>
            </a:r>
            <a:r>
              <a:rPr lang="en-US" dirty="0" smtClean="0">
                <a:solidFill>
                  <a:schemeClr val="accent2">
                    <a:alpha val="99000"/>
                  </a:schemeClr>
                </a:solidFill>
              </a:rPr>
              <a:t>choice</a:t>
            </a:r>
            <a:endParaRPr lang="en-US" dirty="0">
              <a:solidFill>
                <a:schemeClr val="accent2">
                  <a:alpha val="99000"/>
                </a:schemeClr>
              </a:solidFill>
            </a:endParaRPr>
          </a:p>
        </p:txBody>
      </p:sp>
      <p:grpSp>
        <p:nvGrpSpPr>
          <p:cNvPr id="5" name="Group 4"/>
          <p:cNvGrpSpPr/>
          <p:nvPr/>
        </p:nvGrpSpPr>
        <p:grpSpPr bwMode="black">
          <a:xfrm>
            <a:off x="6119871" y="3893907"/>
            <a:ext cx="5023282" cy="1931540"/>
            <a:chOff x="10315034" y="4527098"/>
            <a:chExt cx="789911" cy="303813"/>
          </a:xfrm>
          <a:solidFill>
            <a:srgbClr val="FFFFFF"/>
          </a:solidFill>
        </p:grpSpPr>
        <p:sp>
          <p:nvSpPr>
            <p:cNvPr id="7" name="Freeform 106"/>
            <p:cNvSpPr>
              <a:spLocks/>
            </p:cNvSpPr>
            <p:nvPr/>
          </p:nvSpPr>
          <p:spPr bwMode="black">
            <a:xfrm>
              <a:off x="10315034" y="4648623"/>
              <a:ext cx="141779" cy="84133"/>
            </a:xfrm>
            <a:custGeom>
              <a:avLst/>
              <a:gdLst>
                <a:gd name="T0" fmla="*/ 77 w 77"/>
                <a:gd name="T1" fmla="*/ 33 h 46"/>
                <a:gd name="T2" fmla="*/ 77 w 77"/>
                <a:gd name="T3" fmla="*/ 12 h 46"/>
                <a:gd name="T4" fmla="*/ 65 w 77"/>
                <a:gd name="T5" fmla="*/ 0 h 46"/>
                <a:gd name="T6" fmla="*/ 13 w 77"/>
                <a:gd name="T7" fmla="*/ 0 h 46"/>
                <a:gd name="T8" fmla="*/ 0 w 77"/>
                <a:gd name="T9" fmla="*/ 12 h 46"/>
                <a:gd name="T10" fmla="*/ 0 w 77"/>
                <a:gd name="T11" fmla="*/ 33 h 46"/>
                <a:gd name="T12" fmla="*/ 13 w 77"/>
                <a:gd name="T13" fmla="*/ 46 h 46"/>
                <a:gd name="T14" fmla="*/ 65 w 77"/>
                <a:gd name="T15" fmla="*/ 46 h 46"/>
                <a:gd name="T16" fmla="*/ 77 w 77"/>
                <a:gd name="T17" fmla="*/ 3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77" y="33"/>
                  </a:moveTo>
                  <a:cubicBezTo>
                    <a:pt x="77" y="12"/>
                    <a:pt x="77" y="12"/>
                    <a:pt x="77" y="12"/>
                  </a:cubicBezTo>
                  <a:cubicBezTo>
                    <a:pt x="77" y="5"/>
                    <a:pt x="72" y="0"/>
                    <a:pt x="65" y="0"/>
                  </a:cubicBezTo>
                  <a:cubicBezTo>
                    <a:pt x="13" y="0"/>
                    <a:pt x="13" y="0"/>
                    <a:pt x="13" y="0"/>
                  </a:cubicBezTo>
                  <a:cubicBezTo>
                    <a:pt x="6" y="0"/>
                    <a:pt x="0" y="5"/>
                    <a:pt x="0" y="12"/>
                  </a:cubicBezTo>
                  <a:cubicBezTo>
                    <a:pt x="0" y="33"/>
                    <a:pt x="0" y="33"/>
                    <a:pt x="0" y="33"/>
                  </a:cubicBezTo>
                  <a:cubicBezTo>
                    <a:pt x="0" y="40"/>
                    <a:pt x="6" y="46"/>
                    <a:pt x="13" y="46"/>
                  </a:cubicBezTo>
                  <a:cubicBezTo>
                    <a:pt x="65" y="46"/>
                    <a:pt x="65" y="46"/>
                    <a:pt x="65" y="46"/>
                  </a:cubicBezTo>
                  <a:cubicBezTo>
                    <a:pt x="72" y="46"/>
                    <a:pt x="77" y="40"/>
                    <a:pt x="77" y="33"/>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07"/>
            <p:cNvSpPr>
              <a:spLocks/>
            </p:cNvSpPr>
            <p:nvPr/>
          </p:nvSpPr>
          <p:spPr bwMode="black">
            <a:xfrm>
              <a:off x="10471614" y="4648623"/>
              <a:ext cx="144116" cy="84133"/>
            </a:xfrm>
            <a:custGeom>
              <a:avLst/>
              <a:gdLst>
                <a:gd name="T0" fmla="*/ 0 w 78"/>
                <a:gd name="T1" fmla="*/ 12 h 46"/>
                <a:gd name="T2" fmla="*/ 0 w 78"/>
                <a:gd name="T3" fmla="*/ 33 h 46"/>
                <a:gd name="T4" fmla="*/ 13 w 78"/>
                <a:gd name="T5" fmla="*/ 46 h 46"/>
                <a:gd name="T6" fmla="*/ 65 w 78"/>
                <a:gd name="T7" fmla="*/ 46 h 46"/>
                <a:gd name="T8" fmla="*/ 78 w 78"/>
                <a:gd name="T9" fmla="*/ 33 h 46"/>
                <a:gd name="T10" fmla="*/ 78 w 78"/>
                <a:gd name="T11" fmla="*/ 12 h 46"/>
                <a:gd name="T12" fmla="*/ 65 w 78"/>
                <a:gd name="T13" fmla="*/ 0 h 46"/>
                <a:gd name="T14" fmla="*/ 13 w 78"/>
                <a:gd name="T15" fmla="*/ 0 h 46"/>
                <a:gd name="T16" fmla="*/ 0 w 78"/>
                <a:gd name="T17"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0" y="12"/>
                  </a:moveTo>
                  <a:cubicBezTo>
                    <a:pt x="0" y="33"/>
                    <a:pt x="0" y="33"/>
                    <a:pt x="0" y="33"/>
                  </a:cubicBezTo>
                  <a:cubicBezTo>
                    <a:pt x="0" y="40"/>
                    <a:pt x="6" y="46"/>
                    <a:pt x="13" y="46"/>
                  </a:cubicBezTo>
                  <a:cubicBezTo>
                    <a:pt x="65" y="46"/>
                    <a:pt x="65" y="46"/>
                    <a:pt x="65" y="46"/>
                  </a:cubicBezTo>
                  <a:cubicBezTo>
                    <a:pt x="72" y="46"/>
                    <a:pt x="78" y="40"/>
                    <a:pt x="78" y="33"/>
                  </a:cubicBezTo>
                  <a:cubicBezTo>
                    <a:pt x="78" y="12"/>
                    <a:pt x="78" y="12"/>
                    <a:pt x="78" y="12"/>
                  </a:cubicBezTo>
                  <a:cubicBezTo>
                    <a:pt x="78" y="5"/>
                    <a:pt x="72" y="0"/>
                    <a:pt x="65" y="0"/>
                  </a:cubicBezTo>
                  <a:cubicBezTo>
                    <a:pt x="13" y="0"/>
                    <a:pt x="13" y="0"/>
                    <a:pt x="13" y="0"/>
                  </a:cubicBezTo>
                  <a:cubicBezTo>
                    <a:pt x="6" y="0"/>
                    <a:pt x="0" y="5"/>
                    <a:pt x="0" y="12"/>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08"/>
            <p:cNvSpPr>
              <a:spLocks/>
            </p:cNvSpPr>
            <p:nvPr/>
          </p:nvSpPr>
          <p:spPr bwMode="black">
            <a:xfrm>
              <a:off x="10632089" y="4648623"/>
              <a:ext cx="143337" cy="84133"/>
            </a:xfrm>
            <a:custGeom>
              <a:avLst/>
              <a:gdLst>
                <a:gd name="T0" fmla="*/ 65 w 78"/>
                <a:gd name="T1" fmla="*/ 46 h 46"/>
                <a:gd name="T2" fmla="*/ 78 w 78"/>
                <a:gd name="T3" fmla="*/ 33 h 46"/>
                <a:gd name="T4" fmla="*/ 78 w 78"/>
                <a:gd name="T5" fmla="*/ 12 h 46"/>
                <a:gd name="T6" fmla="*/ 65 w 78"/>
                <a:gd name="T7" fmla="*/ 0 h 46"/>
                <a:gd name="T8" fmla="*/ 13 w 78"/>
                <a:gd name="T9" fmla="*/ 0 h 46"/>
                <a:gd name="T10" fmla="*/ 0 w 78"/>
                <a:gd name="T11" fmla="*/ 12 h 46"/>
                <a:gd name="T12" fmla="*/ 0 w 78"/>
                <a:gd name="T13" fmla="*/ 33 h 46"/>
                <a:gd name="T14" fmla="*/ 13 w 78"/>
                <a:gd name="T15" fmla="*/ 46 h 46"/>
                <a:gd name="T16" fmla="*/ 65 w 78"/>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65" y="46"/>
                  </a:moveTo>
                  <a:cubicBezTo>
                    <a:pt x="72" y="46"/>
                    <a:pt x="78" y="40"/>
                    <a:pt x="78" y="33"/>
                  </a:cubicBezTo>
                  <a:cubicBezTo>
                    <a:pt x="78" y="12"/>
                    <a:pt x="78" y="12"/>
                    <a:pt x="78" y="12"/>
                  </a:cubicBezTo>
                  <a:cubicBezTo>
                    <a:pt x="78" y="5"/>
                    <a:pt x="72" y="0"/>
                    <a:pt x="65" y="0"/>
                  </a:cubicBezTo>
                  <a:cubicBezTo>
                    <a:pt x="13" y="0"/>
                    <a:pt x="13" y="0"/>
                    <a:pt x="13" y="0"/>
                  </a:cubicBezTo>
                  <a:cubicBezTo>
                    <a:pt x="6" y="0"/>
                    <a:pt x="0" y="5"/>
                    <a:pt x="0" y="12"/>
                  </a:cubicBezTo>
                  <a:cubicBezTo>
                    <a:pt x="0" y="33"/>
                    <a:pt x="0" y="33"/>
                    <a:pt x="0" y="33"/>
                  </a:cubicBezTo>
                  <a:cubicBezTo>
                    <a:pt x="0" y="40"/>
                    <a:pt x="6" y="46"/>
                    <a:pt x="13" y="46"/>
                  </a:cubicBezTo>
                  <a:lnTo>
                    <a:pt x="65" y="46"/>
                  </a:ln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9"/>
            <p:cNvSpPr>
              <a:spLocks/>
            </p:cNvSpPr>
            <p:nvPr/>
          </p:nvSpPr>
          <p:spPr bwMode="black">
            <a:xfrm>
              <a:off x="10392934" y="4745999"/>
              <a:ext cx="143337" cy="84912"/>
            </a:xfrm>
            <a:custGeom>
              <a:avLst/>
              <a:gdLst>
                <a:gd name="T0" fmla="*/ 65 w 78"/>
                <a:gd name="T1" fmla="*/ 0 h 46"/>
                <a:gd name="T2" fmla="*/ 13 w 78"/>
                <a:gd name="T3" fmla="*/ 0 h 46"/>
                <a:gd name="T4" fmla="*/ 0 w 78"/>
                <a:gd name="T5" fmla="*/ 13 h 46"/>
                <a:gd name="T6" fmla="*/ 0 w 78"/>
                <a:gd name="T7" fmla="*/ 34 h 46"/>
                <a:gd name="T8" fmla="*/ 13 w 78"/>
                <a:gd name="T9" fmla="*/ 46 h 46"/>
                <a:gd name="T10" fmla="*/ 65 w 78"/>
                <a:gd name="T11" fmla="*/ 46 h 46"/>
                <a:gd name="T12" fmla="*/ 78 w 78"/>
                <a:gd name="T13" fmla="*/ 34 h 46"/>
                <a:gd name="T14" fmla="*/ 78 w 78"/>
                <a:gd name="T15" fmla="*/ 13 h 46"/>
                <a:gd name="T16" fmla="*/ 65 w 78"/>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46">
                  <a:moveTo>
                    <a:pt x="65" y="0"/>
                  </a:moveTo>
                  <a:cubicBezTo>
                    <a:pt x="13" y="0"/>
                    <a:pt x="13" y="0"/>
                    <a:pt x="13" y="0"/>
                  </a:cubicBezTo>
                  <a:cubicBezTo>
                    <a:pt x="6" y="0"/>
                    <a:pt x="0" y="5"/>
                    <a:pt x="0" y="13"/>
                  </a:cubicBezTo>
                  <a:cubicBezTo>
                    <a:pt x="0" y="34"/>
                    <a:pt x="0" y="34"/>
                    <a:pt x="0" y="34"/>
                  </a:cubicBezTo>
                  <a:cubicBezTo>
                    <a:pt x="0" y="41"/>
                    <a:pt x="6" y="46"/>
                    <a:pt x="13" y="46"/>
                  </a:cubicBezTo>
                  <a:cubicBezTo>
                    <a:pt x="65" y="46"/>
                    <a:pt x="65" y="46"/>
                    <a:pt x="65" y="46"/>
                  </a:cubicBezTo>
                  <a:cubicBezTo>
                    <a:pt x="72" y="46"/>
                    <a:pt x="78" y="41"/>
                    <a:pt x="78" y="34"/>
                  </a:cubicBezTo>
                  <a:cubicBezTo>
                    <a:pt x="78" y="13"/>
                    <a:pt x="78" y="13"/>
                    <a:pt x="78" y="13"/>
                  </a:cubicBezTo>
                  <a:cubicBezTo>
                    <a:pt x="78" y="5"/>
                    <a:pt x="72" y="0"/>
                    <a:pt x="65" y="0"/>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0"/>
            <p:cNvSpPr>
              <a:spLocks/>
            </p:cNvSpPr>
            <p:nvPr/>
          </p:nvSpPr>
          <p:spPr bwMode="black">
            <a:xfrm>
              <a:off x="10551072" y="4745999"/>
              <a:ext cx="141779" cy="84912"/>
            </a:xfrm>
            <a:custGeom>
              <a:avLst/>
              <a:gdLst>
                <a:gd name="T0" fmla="*/ 64 w 77"/>
                <a:gd name="T1" fmla="*/ 0 h 46"/>
                <a:gd name="T2" fmla="*/ 13 w 77"/>
                <a:gd name="T3" fmla="*/ 0 h 46"/>
                <a:gd name="T4" fmla="*/ 0 w 77"/>
                <a:gd name="T5" fmla="*/ 13 h 46"/>
                <a:gd name="T6" fmla="*/ 0 w 77"/>
                <a:gd name="T7" fmla="*/ 34 h 46"/>
                <a:gd name="T8" fmla="*/ 13 w 77"/>
                <a:gd name="T9" fmla="*/ 46 h 46"/>
                <a:gd name="T10" fmla="*/ 64 w 77"/>
                <a:gd name="T11" fmla="*/ 46 h 46"/>
                <a:gd name="T12" fmla="*/ 77 w 77"/>
                <a:gd name="T13" fmla="*/ 34 h 46"/>
                <a:gd name="T14" fmla="*/ 77 w 77"/>
                <a:gd name="T15" fmla="*/ 13 h 46"/>
                <a:gd name="T16" fmla="*/ 64 w 77"/>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64" y="0"/>
                  </a:moveTo>
                  <a:cubicBezTo>
                    <a:pt x="13" y="0"/>
                    <a:pt x="13" y="0"/>
                    <a:pt x="13" y="0"/>
                  </a:cubicBezTo>
                  <a:cubicBezTo>
                    <a:pt x="6" y="0"/>
                    <a:pt x="0" y="5"/>
                    <a:pt x="0" y="13"/>
                  </a:cubicBezTo>
                  <a:cubicBezTo>
                    <a:pt x="0" y="34"/>
                    <a:pt x="0" y="34"/>
                    <a:pt x="0" y="34"/>
                  </a:cubicBezTo>
                  <a:cubicBezTo>
                    <a:pt x="0" y="41"/>
                    <a:pt x="6" y="46"/>
                    <a:pt x="13" y="46"/>
                  </a:cubicBezTo>
                  <a:cubicBezTo>
                    <a:pt x="64" y="46"/>
                    <a:pt x="64" y="46"/>
                    <a:pt x="64" y="46"/>
                  </a:cubicBezTo>
                  <a:cubicBezTo>
                    <a:pt x="71" y="46"/>
                    <a:pt x="77" y="41"/>
                    <a:pt x="77" y="34"/>
                  </a:cubicBezTo>
                  <a:cubicBezTo>
                    <a:pt x="77" y="13"/>
                    <a:pt x="77" y="13"/>
                    <a:pt x="77" y="13"/>
                  </a:cubicBezTo>
                  <a:cubicBezTo>
                    <a:pt x="77" y="5"/>
                    <a:pt x="71" y="0"/>
                    <a:pt x="64" y="0"/>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11"/>
            <p:cNvSpPr>
              <a:spLocks/>
            </p:cNvSpPr>
            <p:nvPr/>
          </p:nvSpPr>
          <p:spPr bwMode="black">
            <a:xfrm>
              <a:off x="10710768" y="4745999"/>
              <a:ext cx="141779" cy="84912"/>
            </a:xfrm>
            <a:custGeom>
              <a:avLst/>
              <a:gdLst>
                <a:gd name="T0" fmla="*/ 64 w 77"/>
                <a:gd name="T1" fmla="*/ 0 h 46"/>
                <a:gd name="T2" fmla="*/ 13 w 77"/>
                <a:gd name="T3" fmla="*/ 0 h 46"/>
                <a:gd name="T4" fmla="*/ 0 w 77"/>
                <a:gd name="T5" fmla="*/ 13 h 46"/>
                <a:gd name="T6" fmla="*/ 0 w 77"/>
                <a:gd name="T7" fmla="*/ 34 h 46"/>
                <a:gd name="T8" fmla="*/ 13 w 77"/>
                <a:gd name="T9" fmla="*/ 46 h 46"/>
                <a:gd name="T10" fmla="*/ 64 w 77"/>
                <a:gd name="T11" fmla="*/ 46 h 46"/>
                <a:gd name="T12" fmla="*/ 77 w 77"/>
                <a:gd name="T13" fmla="*/ 34 h 46"/>
                <a:gd name="T14" fmla="*/ 77 w 77"/>
                <a:gd name="T15" fmla="*/ 13 h 46"/>
                <a:gd name="T16" fmla="*/ 64 w 77"/>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64" y="0"/>
                  </a:moveTo>
                  <a:cubicBezTo>
                    <a:pt x="13" y="0"/>
                    <a:pt x="13" y="0"/>
                    <a:pt x="13" y="0"/>
                  </a:cubicBezTo>
                  <a:cubicBezTo>
                    <a:pt x="6" y="0"/>
                    <a:pt x="0" y="5"/>
                    <a:pt x="0" y="13"/>
                  </a:cubicBezTo>
                  <a:cubicBezTo>
                    <a:pt x="0" y="34"/>
                    <a:pt x="0" y="34"/>
                    <a:pt x="0" y="34"/>
                  </a:cubicBezTo>
                  <a:cubicBezTo>
                    <a:pt x="0" y="41"/>
                    <a:pt x="6" y="46"/>
                    <a:pt x="13" y="46"/>
                  </a:cubicBezTo>
                  <a:cubicBezTo>
                    <a:pt x="64" y="46"/>
                    <a:pt x="64" y="46"/>
                    <a:pt x="64" y="46"/>
                  </a:cubicBezTo>
                  <a:cubicBezTo>
                    <a:pt x="71" y="46"/>
                    <a:pt x="77" y="41"/>
                    <a:pt x="77" y="34"/>
                  </a:cubicBezTo>
                  <a:cubicBezTo>
                    <a:pt x="77" y="13"/>
                    <a:pt x="77" y="13"/>
                    <a:pt x="77" y="13"/>
                  </a:cubicBezTo>
                  <a:cubicBezTo>
                    <a:pt x="77" y="5"/>
                    <a:pt x="71" y="0"/>
                    <a:pt x="64" y="0"/>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12"/>
            <p:cNvSpPr>
              <a:spLocks/>
            </p:cNvSpPr>
            <p:nvPr/>
          </p:nvSpPr>
          <p:spPr bwMode="black">
            <a:xfrm>
              <a:off x="10396050" y="4547353"/>
              <a:ext cx="141779" cy="84912"/>
            </a:xfrm>
            <a:custGeom>
              <a:avLst/>
              <a:gdLst>
                <a:gd name="T0" fmla="*/ 12 w 77"/>
                <a:gd name="T1" fmla="*/ 46 h 46"/>
                <a:gd name="T2" fmla="*/ 64 w 77"/>
                <a:gd name="T3" fmla="*/ 46 h 46"/>
                <a:gd name="T4" fmla="*/ 77 w 77"/>
                <a:gd name="T5" fmla="*/ 34 h 46"/>
                <a:gd name="T6" fmla="*/ 77 w 77"/>
                <a:gd name="T7" fmla="*/ 13 h 46"/>
                <a:gd name="T8" fmla="*/ 64 w 77"/>
                <a:gd name="T9" fmla="*/ 0 h 46"/>
                <a:gd name="T10" fmla="*/ 12 w 77"/>
                <a:gd name="T11" fmla="*/ 0 h 46"/>
                <a:gd name="T12" fmla="*/ 0 w 77"/>
                <a:gd name="T13" fmla="*/ 13 h 46"/>
                <a:gd name="T14" fmla="*/ 0 w 77"/>
                <a:gd name="T15" fmla="*/ 34 h 46"/>
                <a:gd name="T16" fmla="*/ 12 w 77"/>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
                  <a:moveTo>
                    <a:pt x="12" y="46"/>
                  </a:moveTo>
                  <a:cubicBezTo>
                    <a:pt x="64" y="46"/>
                    <a:pt x="64" y="46"/>
                    <a:pt x="64" y="46"/>
                  </a:cubicBezTo>
                  <a:cubicBezTo>
                    <a:pt x="71" y="46"/>
                    <a:pt x="77" y="41"/>
                    <a:pt x="77" y="34"/>
                  </a:cubicBezTo>
                  <a:cubicBezTo>
                    <a:pt x="77" y="13"/>
                    <a:pt x="77" y="13"/>
                    <a:pt x="77" y="13"/>
                  </a:cubicBezTo>
                  <a:cubicBezTo>
                    <a:pt x="77" y="6"/>
                    <a:pt x="71" y="0"/>
                    <a:pt x="64" y="0"/>
                  </a:cubicBezTo>
                  <a:cubicBezTo>
                    <a:pt x="12" y="0"/>
                    <a:pt x="12" y="0"/>
                    <a:pt x="12" y="0"/>
                  </a:cubicBezTo>
                  <a:cubicBezTo>
                    <a:pt x="5" y="0"/>
                    <a:pt x="0" y="6"/>
                    <a:pt x="0" y="13"/>
                  </a:cubicBezTo>
                  <a:cubicBezTo>
                    <a:pt x="0" y="34"/>
                    <a:pt x="0" y="34"/>
                    <a:pt x="0" y="34"/>
                  </a:cubicBezTo>
                  <a:cubicBezTo>
                    <a:pt x="0" y="41"/>
                    <a:pt x="5" y="46"/>
                    <a:pt x="12" y="46"/>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13"/>
            <p:cNvSpPr>
              <a:spLocks/>
            </p:cNvSpPr>
            <p:nvPr/>
          </p:nvSpPr>
          <p:spPr bwMode="black">
            <a:xfrm>
              <a:off x="10552630" y="4527098"/>
              <a:ext cx="552315" cy="106724"/>
            </a:xfrm>
            <a:custGeom>
              <a:avLst/>
              <a:gdLst>
                <a:gd name="T0" fmla="*/ 292 w 300"/>
                <a:gd name="T1" fmla="*/ 9 h 58"/>
                <a:gd name="T2" fmla="*/ 235 w 300"/>
                <a:gd name="T3" fmla="*/ 9 h 58"/>
                <a:gd name="T4" fmla="*/ 222 w 300"/>
                <a:gd name="T5" fmla="*/ 18 h 58"/>
                <a:gd name="T6" fmla="*/ 194 w 300"/>
                <a:gd name="T7" fmla="*/ 46 h 58"/>
                <a:gd name="T8" fmla="*/ 184 w 300"/>
                <a:gd name="T9" fmla="*/ 46 h 58"/>
                <a:gd name="T10" fmla="*/ 185 w 300"/>
                <a:gd name="T11" fmla="*/ 42 h 58"/>
                <a:gd name="T12" fmla="*/ 167 w 300"/>
                <a:gd name="T13" fmla="*/ 42 h 58"/>
                <a:gd name="T14" fmla="*/ 160 w 300"/>
                <a:gd name="T15" fmla="*/ 31 h 58"/>
                <a:gd name="T16" fmla="*/ 149 w 300"/>
                <a:gd name="T17" fmla="*/ 26 h 58"/>
                <a:gd name="T18" fmla="*/ 139 w 300"/>
                <a:gd name="T19" fmla="*/ 17 h 58"/>
                <a:gd name="T20" fmla="*/ 130 w 300"/>
                <a:gd name="T21" fmla="*/ 13 h 58"/>
                <a:gd name="T22" fmla="*/ 121 w 300"/>
                <a:gd name="T23" fmla="*/ 9 h 58"/>
                <a:gd name="T24" fmla="*/ 102 w 300"/>
                <a:gd name="T25" fmla="*/ 7 h 58"/>
                <a:gd name="T26" fmla="*/ 87 w 300"/>
                <a:gd name="T27" fmla="*/ 0 h 58"/>
                <a:gd name="T28" fmla="*/ 64 w 300"/>
                <a:gd name="T29" fmla="*/ 14 h 58"/>
                <a:gd name="T30" fmla="*/ 47 w 300"/>
                <a:gd name="T31" fmla="*/ 25 h 58"/>
                <a:gd name="T32" fmla="*/ 38 w 300"/>
                <a:gd name="T33" fmla="*/ 35 h 58"/>
                <a:gd name="T34" fmla="*/ 24 w 300"/>
                <a:gd name="T35" fmla="*/ 43 h 58"/>
                <a:gd name="T36" fmla="*/ 24 w 300"/>
                <a:gd name="T37" fmla="*/ 46 h 58"/>
                <a:gd name="T38" fmla="*/ 8 w 300"/>
                <a:gd name="T39" fmla="*/ 46 h 58"/>
                <a:gd name="T40" fmla="*/ 7 w 300"/>
                <a:gd name="T41" fmla="*/ 58 h 58"/>
                <a:gd name="T42" fmla="*/ 187 w 300"/>
                <a:gd name="T43" fmla="*/ 58 h 58"/>
                <a:gd name="T44" fmla="*/ 216 w 300"/>
                <a:gd name="T45" fmla="*/ 50 h 58"/>
                <a:gd name="T46" fmla="*/ 236 w 300"/>
                <a:gd name="T47" fmla="*/ 26 h 58"/>
                <a:gd name="T48" fmla="*/ 239 w 300"/>
                <a:gd name="T49" fmla="*/ 26 h 58"/>
                <a:gd name="T50" fmla="*/ 292 w 300"/>
                <a:gd name="T51" fmla="*/ 26 h 58"/>
                <a:gd name="T52" fmla="*/ 300 w 300"/>
                <a:gd name="T53" fmla="*/ 17 h 58"/>
                <a:gd name="T54" fmla="*/ 292 w 300"/>
                <a:gd name="T55" fmla="*/ 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0" h="58">
                  <a:moveTo>
                    <a:pt x="292" y="9"/>
                  </a:moveTo>
                  <a:cubicBezTo>
                    <a:pt x="235" y="9"/>
                    <a:pt x="235" y="9"/>
                    <a:pt x="235" y="9"/>
                  </a:cubicBezTo>
                  <a:cubicBezTo>
                    <a:pt x="231" y="9"/>
                    <a:pt x="227" y="13"/>
                    <a:pt x="222" y="18"/>
                  </a:cubicBezTo>
                  <a:cubicBezTo>
                    <a:pt x="213" y="29"/>
                    <a:pt x="199" y="46"/>
                    <a:pt x="194" y="46"/>
                  </a:cubicBezTo>
                  <a:cubicBezTo>
                    <a:pt x="193" y="46"/>
                    <a:pt x="190" y="46"/>
                    <a:pt x="184" y="46"/>
                  </a:cubicBezTo>
                  <a:cubicBezTo>
                    <a:pt x="185" y="45"/>
                    <a:pt x="185" y="43"/>
                    <a:pt x="185" y="42"/>
                  </a:cubicBezTo>
                  <a:cubicBezTo>
                    <a:pt x="184" y="37"/>
                    <a:pt x="172" y="42"/>
                    <a:pt x="167" y="42"/>
                  </a:cubicBezTo>
                  <a:cubicBezTo>
                    <a:pt x="162" y="42"/>
                    <a:pt x="162" y="35"/>
                    <a:pt x="160" y="31"/>
                  </a:cubicBezTo>
                  <a:cubicBezTo>
                    <a:pt x="158" y="27"/>
                    <a:pt x="152" y="29"/>
                    <a:pt x="149" y="26"/>
                  </a:cubicBezTo>
                  <a:cubicBezTo>
                    <a:pt x="146" y="23"/>
                    <a:pt x="139" y="21"/>
                    <a:pt x="139" y="17"/>
                  </a:cubicBezTo>
                  <a:cubicBezTo>
                    <a:pt x="139" y="13"/>
                    <a:pt x="130" y="13"/>
                    <a:pt x="130" y="13"/>
                  </a:cubicBezTo>
                  <a:cubicBezTo>
                    <a:pt x="130" y="13"/>
                    <a:pt x="122" y="13"/>
                    <a:pt x="121" y="9"/>
                  </a:cubicBezTo>
                  <a:cubicBezTo>
                    <a:pt x="120" y="6"/>
                    <a:pt x="107" y="6"/>
                    <a:pt x="102" y="7"/>
                  </a:cubicBezTo>
                  <a:cubicBezTo>
                    <a:pt x="96" y="7"/>
                    <a:pt x="97" y="0"/>
                    <a:pt x="87" y="0"/>
                  </a:cubicBezTo>
                  <a:cubicBezTo>
                    <a:pt x="77" y="0"/>
                    <a:pt x="73" y="10"/>
                    <a:pt x="64" y="14"/>
                  </a:cubicBezTo>
                  <a:cubicBezTo>
                    <a:pt x="56" y="18"/>
                    <a:pt x="52" y="23"/>
                    <a:pt x="47" y="25"/>
                  </a:cubicBezTo>
                  <a:cubicBezTo>
                    <a:pt x="42" y="27"/>
                    <a:pt x="41" y="37"/>
                    <a:pt x="38" y="35"/>
                  </a:cubicBezTo>
                  <a:cubicBezTo>
                    <a:pt x="35" y="33"/>
                    <a:pt x="28" y="36"/>
                    <a:pt x="24" y="43"/>
                  </a:cubicBezTo>
                  <a:cubicBezTo>
                    <a:pt x="23" y="44"/>
                    <a:pt x="23" y="46"/>
                    <a:pt x="24" y="46"/>
                  </a:cubicBezTo>
                  <a:cubicBezTo>
                    <a:pt x="16" y="46"/>
                    <a:pt x="10" y="46"/>
                    <a:pt x="8" y="46"/>
                  </a:cubicBezTo>
                  <a:cubicBezTo>
                    <a:pt x="1" y="46"/>
                    <a:pt x="0" y="58"/>
                    <a:pt x="7" y="58"/>
                  </a:cubicBezTo>
                  <a:cubicBezTo>
                    <a:pt x="14" y="58"/>
                    <a:pt x="171" y="58"/>
                    <a:pt x="187" y="58"/>
                  </a:cubicBezTo>
                  <a:cubicBezTo>
                    <a:pt x="203" y="58"/>
                    <a:pt x="210" y="56"/>
                    <a:pt x="216" y="50"/>
                  </a:cubicBezTo>
                  <a:cubicBezTo>
                    <a:pt x="220" y="46"/>
                    <a:pt x="230" y="34"/>
                    <a:pt x="236" y="26"/>
                  </a:cubicBezTo>
                  <a:cubicBezTo>
                    <a:pt x="239" y="26"/>
                    <a:pt x="239" y="26"/>
                    <a:pt x="239" y="26"/>
                  </a:cubicBezTo>
                  <a:cubicBezTo>
                    <a:pt x="292" y="26"/>
                    <a:pt x="292" y="26"/>
                    <a:pt x="292" y="26"/>
                  </a:cubicBezTo>
                  <a:cubicBezTo>
                    <a:pt x="297" y="26"/>
                    <a:pt x="300" y="22"/>
                    <a:pt x="300" y="17"/>
                  </a:cubicBezTo>
                  <a:cubicBezTo>
                    <a:pt x="300" y="13"/>
                    <a:pt x="297" y="9"/>
                    <a:pt x="292" y="9"/>
                  </a:cubicBezTo>
                  <a:close/>
                </a:path>
              </a:pathLst>
            </a:custGeom>
            <a:solidFill>
              <a:srgbClr val="595959"/>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2124480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514975" y="1420813"/>
            <a:ext cx="6153150" cy="48434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smtClean="0"/>
              <a:t>Installation</a:t>
            </a:r>
            <a:endParaRPr lang="en-US" dirty="0"/>
          </a:p>
        </p:txBody>
      </p:sp>
      <p:sp>
        <p:nvSpPr>
          <p:cNvPr id="3" name="Content Placeholder 2"/>
          <p:cNvSpPr>
            <a:spLocks noGrp="1"/>
          </p:cNvSpPr>
          <p:nvPr>
            <p:ph type="body" sz="quarter" idx="10"/>
          </p:nvPr>
        </p:nvSpPr>
        <p:spPr>
          <a:xfrm>
            <a:off x="519112" y="2322194"/>
            <a:ext cx="5262563" cy="2774606"/>
          </a:xfrm>
        </p:spPr>
        <p:txBody>
          <a:bodyPr/>
          <a:lstStyle/>
          <a:p>
            <a:r>
              <a:rPr lang="en-US" sz="3600" dirty="0">
                <a:solidFill>
                  <a:schemeClr val="accent2">
                    <a:alpha val="99000"/>
                  </a:schemeClr>
                </a:solidFill>
              </a:rPr>
              <a:t>Single Install using Web Platform Installer</a:t>
            </a:r>
          </a:p>
          <a:p>
            <a:pPr lvl="1"/>
            <a:r>
              <a:rPr lang="en-US" dirty="0" smtClean="0"/>
              <a:t>Node.js</a:t>
            </a:r>
          </a:p>
          <a:p>
            <a:pPr lvl="1"/>
            <a:r>
              <a:rPr lang="en-US" dirty="0" smtClean="0"/>
              <a:t>IISNode</a:t>
            </a:r>
          </a:p>
          <a:p>
            <a:pPr lvl="1"/>
            <a:r>
              <a:rPr lang="en-US" dirty="0" smtClean="0"/>
              <a:t>NPM for Windows</a:t>
            </a:r>
          </a:p>
          <a:p>
            <a:pPr lvl="1"/>
            <a:r>
              <a:rPr lang="en-US" dirty="0" smtClean="0"/>
              <a:t>Windows Azure Emulators</a:t>
            </a:r>
          </a:p>
          <a:p>
            <a:pPr lvl="1"/>
            <a:r>
              <a:rPr lang="en-US" dirty="0" smtClean="0"/>
              <a:t>Windows Azure Authoring Components </a:t>
            </a:r>
          </a:p>
          <a:p>
            <a:pPr lvl="1"/>
            <a:r>
              <a:rPr lang="en-US" dirty="0" smtClean="0"/>
              <a:t>Windows Azure PowerShell for node.js</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2" t="452" r="512" b="693"/>
          <a:stretch/>
        </p:blipFill>
        <p:spPr bwMode="auto">
          <a:xfrm>
            <a:off x="5824538" y="1932781"/>
            <a:ext cx="5534025" cy="3819526"/>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17256243"/>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Roles</a:t>
            </a:r>
          </a:p>
        </p:txBody>
      </p:sp>
      <p:sp>
        <p:nvSpPr>
          <p:cNvPr id="5" name="Rectangle 4"/>
          <p:cNvSpPr/>
          <p:nvPr/>
        </p:nvSpPr>
        <p:spPr bwMode="auto">
          <a:xfrm>
            <a:off x="517525" y="1695450"/>
            <a:ext cx="4572000" cy="38404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Node Web Role</a:t>
            </a:r>
          </a:p>
        </p:txBody>
      </p:sp>
      <p:sp>
        <p:nvSpPr>
          <p:cNvPr id="6" name="Rectangle 5"/>
          <p:cNvSpPr/>
          <p:nvPr/>
        </p:nvSpPr>
        <p:spPr bwMode="auto">
          <a:xfrm>
            <a:off x="700405" y="2244090"/>
            <a:ext cx="4206240" cy="310896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IIS</a:t>
            </a:r>
          </a:p>
        </p:txBody>
      </p:sp>
      <p:sp>
        <p:nvSpPr>
          <p:cNvPr id="7" name="Rectangle 6"/>
          <p:cNvSpPr/>
          <p:nvPr/>
        </p:nvSpPr>
        <p:spPr bwMode="auto">
          <a:xfrm>
            <a:off x="883285" y="2792730"/>
            <a:ext cx="3840480" cy="2377440"/>
          </a:xfrm>
          <a:prstGeom prst="rect">
            <a:avLst/>
          </a:prstGeom>
          <a:solidFill>
            <a:schemeClr val="accent2">
              <a:lumMod val="40000"/>
              <a:lumOff val="6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iisnode (native module)</a:t>
            </a:r>
          </a:p>
        </p:txBody>
      </p:sp>
      <p:sp>
        <p:nvSpPr>
          <p:cNvPr id="8" name="Rectangle 7"/>
          <p:cNvSpPr/>
          <p:nvPr/>
        </p:nvSpPr>
        <p:spPr bwMode="auto">
          <a:xfrm>
            <a:off x="1066165" y="3341370"/>
            <a:ext cx="1645920" cy="7315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Node.exe</a:t>
            </a:r>
          </a:p>
        </p:txBody>
      </p:sp>
      <p:sp>
        <p:nvSpPr>
          <p:cNvPr id="12" name="Rectangle 11"/>
          <p:cNvSpPr/>
          <p:nvPr/>
        </p:nvSpPr>
        <p:spPr bwMode="auto">
          <a:xfrm>
            <a:off x="1066165" y="4255770"/>
            <a:ext cx="1645920" cy="7315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Node.exe</a:t>
            </a:r>
          </a:p>
        </p:txBody>
      </p:sp>
      <p:sp>
        <p:nvSpPr>
          <p:cNvPr id="13" name="Rectangle 12"/>
          <p:cNvSpPr/>
          <p:nvPr/>
        </p:nvSpPr>
        <p:spPr bwMode="auto">
          <a:xfrm>
            <a:off x="2894965" y="3341370"/>
            <a:ext cx="1645920" cy="7315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Node.exe</a:t>
            </a:r>
          </a:p>
        </p:txBody>
      </p:sp>
      <p:sp>
        <p:nvSpPr>
          <p:cNvPr id="14" name="Rectangle 13"/>
          <p:cNvSpPr/>
          <p:nvPr/>
        </p:nvSpPr>
        <p:spPr bwMode="auto">
          <a:xfrm>
            <a:off x="2894965" y="4255770"/>
            <a:ext cx="1645920" cy="7315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Node.exe</a:t>
            </a:r>
          </a:p>
        </p:txBody>
      </p:sp>
      <p:sp>
        <p:nvSpPr>
          <p:cNvPr id="17" name="Rectangle 16"/>
          <p:cNvSpPr/>
          <p:nvPr/>
        </p:nvSpPr>
        <p:spPr bwMode="auto">
          <a:xfrm>
            <a:off x="5199063" y="1695450"/>
            <a:ext cx="4572000" cy="38404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Node Worker RoleRole</a:t>
            </a:r>
          </a:p>
        </p:txBody>
      </p:sp>
      <p:sp>
        <p:nvSpPr>
          <p:cNvPr id="18" name="Rectangle 17"/>
          <p:cNvSpPr/>
          <p:nvPr/>
        </p:nvSpPr>
        <p:spPr bwMode="auto">
          <a:xfrm>
            <a:off x="5381943" y="2244090"/>
            <a:ext cx="4206240" cy="310896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Role Entry Point</a:t>
            </a:r>
          </a:p>
        </p:txBody>
      </p:sp>
      <p:sp>
        <p:nvSpPr>
          <p:cNvPr id="20" name="Rectangle 19"/>
          <p:cNvSpPr/>
          <p:nvPr/>
        </p:nvSpPr>
        <p:spPr bwMode="auto">
          <a:xfrm>
            <a:off x="6662103" y="3615690"/>
            <a:ext cx="1645920" cy="7315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Node.exe</a:t>
            </a:r>
          </a:p>
        </p:txBody>
      </p:sp>
    </p:spTree>
    <p:extLst>
      <p:ext uri="{BB962C8B-B14F-4D97-AF65-F5344CB8AC3E}">
        <p14:creationId xmlns:p14="http://schemas.microsoft.com/office/powerpoint/2010/main" val="9719672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P spid="14" grpId="0" animBg="1"/>
      <p:bldP spid="17" grpId="0" animBg="1"/>
      <p:bldP spid="18"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Cmdlets</a:t>
            </a:r>
            <a:endParaRPr lang="en-US" dirty="0"/>
          </a:p>
        </p:txBody>
      </p:sp>
      <p:sp>
        <p:nvSpPr>
          <p:cNvPr id="3" name="Content Placeholder 2"/>
          <p:cNvSpPr>
            <a:spLocks noGrp="1"/>
          </p:cNvSpPr>
          <p:nvPr>
            <p:ph type="body" sz="quarter" idx="10"/>
          </p:nvPr>
        </p:nvSpPr>
        <p:spPr>
          <a:xfrm>
            <a:off x="519112" y="1417319"/>
            <a:ext cx="11149013" cy="2808461"/>
          </a:xfrm>
        </p:spPr>
        <p:txBody>
          <a:bodyPr/>
          <a:lstStyle/>
          <a:p>
            <a:r>
              <a:rPr lang="en-US" dirty="0" smtClean="0">
                <a:solidFill>
                  <a:schemeClr val="accent2">
                    <a:alpha val="99000"/>
                  </a:schemeClr>
                </a:solidFill>
              </a:rPr>
              <a:t>Create Hosted Service</a:t>
            </a:r>
          </a:p>
          <a:p>
            <a:r>
              <a:rPr lang="en-US" dirty="0" smtClean="0">
                <a:solidFill>
                  <a:schemeClr val="accent2">
                    <a:alpha val="99000"/>
                  </a:schemeClr>
                </a:solidFill>
              </a:rPr>
              <a:t>Launch Node application in local emulator</a:t>
            </a:r>
          </a:p>
          <a:p>
            <a:r>
              <a:rPr lang="en-US" dirty="0" smtClean="0">
                <a:solidFill>
                  <a:schemeClr val="accent2">
                    <a:alpha val="99000"/>
                  </a:schemeClr>
                </a:solidFill>
              </a:rPr>
              <a:t>Set configuration settings</a:t>
            </a:r>
          </a:p>
          <a:p>
            <a:r>
              <a:rPr lang="en-US" dirty="0" smtClean="0">
                <a:solidFill>
                  <a:schemeClr val="accent2">
                    <a:alpha val="99000"/>
                  </a:schemeClr>
                </a:solidFill>
              </a:rPr>
              <a:t>Deploy to Windows Azure</a:t>
            </a:r>
            <a:endParaRPr lang="en-US" dirty="0">
              <a:solidFill>
                <a:schemeClr val="accent2">
                  <a:alpha val="99000"/>
                </a:schemeClr>
              </a:solidFill>
            </a:endParaRPr>
          </a:p>
        </p:txBody>
      </p:sp>
      <p:sp>
        <p:nvSpPr>
          <p:cNvPr id="6" name="Freeform 25"/>
          <p:cNvSpPr>
            <a:spLocks noEditPoints="1"/>
          </p:cNvSpPr>
          <p:nvPr/>
        </p:nvSpPr>
        <p:spPr bwMode="black">
          <a:xfrm>
            <a:off x="7226898" y="3262545"/>
            <a:ext cx="3182286" cy="2709630"/>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31005294"/>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517525" y="1141413"/>
            <a:ext cx="11158538" cy="51228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4" name="Title 3"/>
          <p:cNvSpPr>
            <a:spLocks noGrp="1"/>
          </p:cNvSpPr>
          <p:nvPr>
            <p:ph type="title"/>
          </p:nvPr>
        </p:nvSpPr>
        <p:spPr/>
        <p:txBody>
          <a:bodyPr/>
          <a:lstStyle/>
          <a:p>
            <a:r>
              <a:rPr lang="en-US" dirty="0"/>
              <a:t>Create a Project</a:t>
            </a:r>
          </a:p>
        </p:txBody>
      </p:sp>
      <p:pic>
        <p:nvPicPr>
          <p:cNvPr id="5" name="Picture 2" descr="C:\Users\ntotten\AppData\Local\Temp\SNAGHTML2b9981.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 y="1420813"/>
            <a:ext cx="6447619" cy="3257143"/>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6" name="Picture 6" descr="C:\Users\ntotten\AppData\Local\Temp\SNAGHTML2cbdd3.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14131" y="1685925"/>
            <a:ext cx="5142857" cy="4361905"/>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26411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17525" y="1141413"/>
            <a:ext cx="11158538" cy="51228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a:t>Add Web Role</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 y="1420813"/>
            <a:ext cx="6447619" cy="3257143"/>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descr="C:\Users\ntotten\AppData\Local\Temp\SNAGHTML2e4579.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14131" y="1685925"/>
            <a:ext cx="5142857" cy="4361905"/>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92928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17525" y="1141413"/>
            <a:ext cx="11158538" cy="51228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dirty="0">
              <a:ln>
                <a:solidFill>
                  <a:schemeClr val="bg1">
                    <a:alpha val="0"/>
                  </a:schemeClr>
                </a:solidFill>
              </a:ln>
              <a:solidFill>
                <a:srgbClr val="595959"/>
              </a:solidFill>
              <a:latin typeface="Segoe UI Light" pitchFamily="34" charset="0"/>
            </a:endParaRPr>
          </a:p>
        </p:txBody>
      </p:sp>
      <p:sp>
        <p:nvSpPr>
          <p:cNvPr id="2" name="Title 1"/>
          <p:cNvSpPr>
            <a:spLocks noGrp="1"/>
          </p:cNvSpPr>
          <p:nvPr>
            <p:ph type="title"/>
          </p:nvPr>
        </p:nvSpPr>
        <p:spPr/>
        <p:txBody>
          <a:bodyPr/>
          <a:lstStyle/>
          <a:p>
            <a:r>
              <a:rPr lang="en-US" dirty="0"/>
              <a:t>Start Local Emulator</a:t>
            </a:r>
          </a:p>
        </p:txBody>
      </p:sp>
      <p:pic>
        <p:nvPicPr>
          <p:cNvPr id="6" name="Picture 5" descr="C:\Users\ntotten\AppData\Local\Temp\SNAGHTML42fb6f.PN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8500" y="1420813"/>
            <a:ext cx="6447619" cy="3257143"/>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41838" y="2495550"/>
            <a:ext cx="6915150" cy="2905125"/>
          </a:xfrm>
          <a:prstGeom prst="rect">
            <a:avLst/>
          </a:prstGeom>
          <a:noFill/>
          <a:ln w="9525">
            <a:noFill/>
            <a:miter lim="800000"/>
            <a:headEnd/>
            <a:tailEnd/>
          </a:ln>
          <a:effectLst>
            <a:outerShdw blurRad="50800" dist="25400" dir="2700000" algn="tl" rotWithShape="0">
              <a:prstClr val="black">
                <a:alpha val="2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7244514"/>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Node SDK</a:t>
            </a:r>
            <a:endParaRPr lang="en-US" dirty="0"/>
          </a:p>
        </p:txBody>
      </p:sp>
      <p:sp>
        <p:nvSpPr>
          <p:cNvPr id="3" name="Content Placeholder 2"/>
          <p:cNvSpPr>
            <a:spLocks noGrp="1"/>
          </p:cNvSpPr>
          <p:nvPr>
            <p:ph type="body" sz="quarter" idx="10"/>
          </p:nvPr>
        </p:nvSpPr>
        <p:spPr>
          <a:xfrm>
            <a:off x="519112" y="1417319"/>
            <a:ext cx="11149013" cy="1832809"/>
          </a:xfrm>
        </p:spPr>
        <p:txBody>
          <a:bodyPr/>
          <a:lstStyle/>
          <a:p>
            <a:r>
              <a:rPr lang="en-US" dirty="0" smtClean="0">
                <a:solidFill>
                  <a:schemeClr val="accent2">
                    <a:alpha val="99000"/>
                  </a:schemeClr>
                </a:solidFill>
              </a:rPr>
              <a:t>Windows Azure Storage</a:t>
            </a:r>
          </a:p>
          <a:p>
            <a:pPr lvl="1"/>
            <a:r>
              <a:rPr lang="en-US" sz="2800" dirty="0" smtClean="0"/>
              <a:t>Blobs</a:t>
            </a:r>
          </a:p>
          <a:p>
            <a:pPr lvl="1"/>
            <a:r>
              <a:rPr lang="en-US" sz="2800" dirty="0" smtClean="0"/>
              <a:t>Tables</a:t>
            </a:r>
          </a:p>
          <a:p>
            <a:pPr lvl="1"/>
            <a:r>
              <a:rPr lang="en-US" sz="2800" dirty="0" smtClean="0"/>
              <a:t>Queues</a:t>
            </a:r>
            <a:endParaRPr lang="en-US" sz="2800" dirty="0"/>
          </a:p>
        </p:txBody>
      </p:sp>
      <p:sp>
        <p:nvSpPr>
          <p:cNvPr id="4" name="Rectangle 3"/>
          <p:cNvSpPr/>
          <p:nvPr/>
        </p:nvSpPr>
        <p:spPr bwMode="auto">
          <a:xfrm>
            <a:off x="517525" y="4067175"/>
            <a:ext cx="8404226" cy="126238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3600" dirty="0">
                <a:gradFill>
                  <a:gsLst>
                    <a:gs pos="0">
                      <a:srgbClr val="FFFFFF"/>
                    </a:gs>
                    <a:gs pos="100000">
                      <a:srgbClr val="FFFFFF"/>
                    </a:gs>
                  </a:gsLst>
                  <a:lin ang="5400000" scaled="0"/>
                </a:gradFill>
                <a:latin typeface="Consolas" pitchFamily="49" charset="0"/>
                <a:cs typeface="Consolas" pitchFamily="49" charset="0"/>
              </a:rPr>
              <a:t>&gt; npm install azure</a:t>
            </a:r>
          </a:p>
        </p:txBody>
      </p:sp>
    </p:spTree>
    <p:extLst>
      <p:ext uri="{BB962C8B-B14F-4D97-AF65-F5344CB8AC3E}">
        <p14:creationId xmlns:p14="http://schemas.microsoft.com/office/powerpoint/2010/main" val="11040296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node.js?</a:t>
            </a:r>
            <a:endParaRPr lang="en-US" dirty="0"/>
          </a:p>
        </p:txBody>
      </p:sp>
      <p:sp>
        <p:nvSpPr>
          <p:cNvPr id="7" name="Content Placeholder 6"/>
          <p:cNvSpPr>
            <a:spLocks noGrp="1"/>
          </p:cNvSpPr>
          <p:nvPr>
            <p:ph type="body" sz="quarter" idx="10"/>
          </p:nvPr>
        </p:nvSpPr>
        <p:spPr>
          <a:xfrm>
            <a:off x="519112" y="1417319"/>
            <a:ext cx="11149013" cy="3424014"/>
          </a:xfrm>
        </p:spPr>
        <p:txBody>
          <a:bodyPr/>
          <a:lstStyle/>
          <a:p>
            <a:r>
              <a:rPr lang="en-US" dirty="0" smtClean="0">
                <a:solidFill>
                  <a:schemeClr val="accent2">
                    <a:alpha val="99000"/>
                  </a:schemeClr>
                </a:solidFill>
              </a:rPr>
              <a:t>JavaScript on the Server!</a:t>
            </a:r>
          </a:p>
          <a:p>
            <a:r>
              <a:rPr lang="en-US" dirty="0" smtClean="0">
                <a:solidFill>
                  <a:schemeClr val="accent2">
                    <a:alpha val="99000"/>
                  </a:schemeClr>
                </a:solidFill>
              </a:rPr>
              <a:t>Event driven I/O server-side JavaScript</a:t>
            </a:r>
          </a:p>
          <a:p>
            <a:r>
              <a:rPr lang="en-US" dirty="0" smtClean="0">
                <a:solidFill>
                  <a:schemeClr val="accent2">
                    <a:alpha val="99000"/>
                  </a:schemeClr>
                </a:solidFill>
              </a:rPr>
              <a:t>Not thread based, each connection uses only a small heap allocation</a:t>
            </a:r>
          </a:p>
          <a:p>
            <a:r>
              <a:rPr lang="en-US" dirty="0" smtClean="0">
                <a:solidFill>
                  <a:schemeClr val="accent2">
                    <a:alpha val="99000"/>
                  </a:schemeClr>
                </a:solidFill>
              </a:rPr>
              <a:t>Efficient and highly scalable</a:t>
            </a:r>
            <a:endParaRPr lang="en-US" dirty="0">
              <a:solidFill>
                <a:schemeClr val="accent2">
                  <a:alpha val="99000"/>
                </a:schemeClr>
              </a:solidFill>
            </a:endParaRPr>
          </a:p>
        </p:txBody>
      </p:sp>
    </p:spTree>
    <p:extLst>
      <p:ext uri="{BB962C8B-B14F-4D97-AF65-F5344CB8AC3E}">
        <p14:creationId xmlns:p14="http://schemas.microsoft.com/office/powerpoint/2010/main" val="238547250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Blob Storage Examples</a:t>
            </a:r>
            <a:endParaRPr lang="en-US" dirty="0"/>
          </a:p>
        </p:txBody>
      </p:sp>
      <p:sp>
        <p:nvSpPr>
          <p:cNvPr id="5" name="Text Placeholder 4"/>
          <p:cNvSpPr>
            <a:spLocks noGrp="1"/>
          </p:cNvSpPr>
          <p:nvPr>
            <p:ph type="body" sz="quarter" idx="10"/>
          </p:nvPr>
        </p:nvSpPr>
        <p:spPr>
          <a:xfrm>
            <a:off x="516572" y="1695450"/>
            <a:ext cx="11155680" cy="4524315"/>
          </a:xfrm>
        </p:spPr>
        <p:txBody>
          <a:bodyPr/>
          <a:lstStyle/>
          <a:p>
            <a:pPr>
              <a:spcBef>
                <a:spcPts val="0"/>
              </a:spcBef>
            </a:pPr>
            <a:r>
              <a:rPr lang="en-US" sz="1400" dirty="0" smtClean="0">
                <a:solidFill>
                  <a:schemeClr val="accent6"/>
                </a:solidFill>
              </a:rPr>
              <a:t>var</a:t>
            </a:r>
            <a:r>
              <a:rPr lang="en-US" sz="1400" dirty="0" smtClean="0"/>
              <a:t> azure = require(</a:t>
            </a:r>
            <a:r>
              <a:rPr lang="en-US" sz="1400" dirty="0" smtClean="0">
                <a:solidFill>
                  <a:schemeClr val="accent5"/>
                </a:solidFill>
              </a:rPr>
              <a:t>'azure'</a:t>
            </a:r>
            <a:r>
              <a:rPr lang="en-US" sz="1400" dirty="0" smtClean="0"/>
              <a:t>); </a:t>
            </a:r>
          </a:p>
          <a:p>
            <a:pPr>
              <a:spcBef>
                <a:spcPts val="0"/>
              </a:spcBef>
            </a:pPr>
            <a:r>
              <a:rPr lang="en-US" sz="1400" dirty="0" smtClean="0">
                <a:solidFill>
                  <a:schemeClr val="accent6"/>
                </a:solidFill>
              </a:rPr>
              <a:t>var</a:t>
            </a:r>
            <a:r>
              <a:rPr lang="en-US" sz="1400" dirty="0" smtClean="0"/>
              <a:t> blobClient = azure.createBlobService(); </a:t>
            </a:r>
          </a:p>
          <a:p>
            <a:pPr>
              <a:spcBef>
                <a:spcPts val="0"/>
              </a:spcBef>
            </a:pPr>
            <a:endParaRPr lang="en-US" sz="1400" dirty="0" smtClean="0"/>
          </a:p>
          <a:p>
            <a:pPr>
              <a:spcBef>
                <a:spcPts val="0"/>
              </a:spcBef>
            </a:pPr>
            <a:r>
              <a:rPr lang="en-US" sz="1400" dirty="0" smtClean="0">
                <a:solidFill>
                  <a:schemeClr val="accent4"/>
                </a:solidFill>
              </a:rPr>
              <a:t>// Create Blob from Text </a:t>
            </a:r>
          </a:p>
          <a:p>
            <a:pPr>
              <a:spcBef>
                <a:spcPts val="0"/>
              </a:spcBef>
            </a:pPr>
            <a:r>
              <a:rPr lang="en-US" sz="1400" dirty="0" smtClean="0">
                <a:solidFill>
                  <a:schemeClr val="accent6"/>
                </a:solidFill>
              </a:rPr>
              <a:t>var</a:t>
            </a:r>
            <a:r>
              <a:rPr lang="en-US" sz="1400" dirty="0" smtClean="0"/>
              <a:t> text = </a:t>
            </a:r>
            <a:r>
              <a:rPr lang="en-US" sz="1400" dirty="0" smtClean="0">
                <a:solidFill>
                  <a:schemeClr val="accent5"/>
                </a:solidFill>
              </a:rPr>
              <a:t>'the text of my blob'</a:t>
            </a:r>
            <a:r>
              <a:rPr lang="en-US" sz="1400" dirty="0" smtClean="0"/>
              <a:t>; </a:t>
            </a:r>
          </a:p>
          <a:p>
            <a:pPr>
              <a:spcBef>
                <a:spcPts val="0"/>
              </a:spcBef>
            </a:pPr>
            <a:r>
              <a:rPr lang="en-US" sz="1400" dirty="0" smtClean="0"/>
              <a:t>blobClient.createBlockBlobFromText(</a:t>
            </a:r>
            <a:r>
              <a:rPr lang="en-US" sz="1400" dirty="0" smtClean="0">
                <a:solidFill>
                  <a:schemeClr val="accent5"/>
                </a:solidFill>
              </a:rPr>
              <a:t>'mycontainer'</a:t>
            </a:r>
            <a:r>
              <a:rPr lang="en-US" sz="1400" dirty="0" smtClean="0"/>
              <a:t>, </a:t>
            </a:r>
            <a:r>
              <a:rPr lang="en-US" sz="1400" dirty="0" smtClean="0">
                <a:solidFill>
                  <a:schemeClr val="accent5"/>
                </a:solidFill>
              </a:rPr>
              <a:t>'myblob'</a:t>
            </a:r>
            <a:r>
              <a:rPr lang="en-US" sz="1400" dirty="0" smtClean="0"/>
              <a:t>, text, </a:t>
            </a:r>
          </a:p>
          <a:p>
            <a:pPr>
              <a:spcBef>
                <a:spcPts val="0"/>
              </a:spcBef>
            </a:pPr>
            <a:r>
              <a:rPr lang="en-US" sz="1400" dirty="0" smtClean="0">
                <a:solidFill>
                  <a:schemeClr val="accent6"/>
                </a:solidFill>
              </a:rPr>
              <a:t>function</a:t>
            </a:r>
            <a:r>
              <a:rPr lang="en-US" sz="1400" dirty="0" smtClean="0"/>
              <a:t> (error, blockBlob, response) {</a:t>
            </a:r>
          </a:p>
          <a:p>
            <a:pPr marL="457200">
              <a:spcBef>
                <a:spcPts val="0"/>
              </a:spcBef>
            </a:pPr>
            <a:r>
              <a:rPr lang="en-US" sz="1400" dirty="0" smtClean="0">
                <a:solidFill>
                  <a:schemeClr val="accent4"/>
                </a:solidFill>
              </a:rPr>
              <a:t>// Blob created </a:t>
            </a:r>
          </a:p>
          <a:p>
            <a:pPr>
              <a:spcBef>
                <a:spcPts val="0"/>
              </a:spcBef>
            </a:pPr>
            <a:r>
              <a:rPr lang="en-US" sz="1400" dirty="0" smtClean="0"/>
              <a:t>}); </a:t>
            </a:r>
          </a:p>
          <a:p>
            <a:pPr>
              <a:spcBef>
                <a:spcPts val="0"/>
              </a:spcBef>
            </a:pPr>
            <a:endParaRPr lang="en-US" sz="1400" dirty="0" smtClean="0"/>
          </a:p>
          <a:p>
            <a:pPr>
              <a:spcBef>
                <a:spcPts val="0"/>
              </a:spcBef>
            </a:pPr>
            <a:r>
              <a:rPr lang="en-US" sz="1400" dirty="0" smtClean="0">
                <a:solidFill>
                  <a:schemeClr val="accent4"/>
                </a:solidFill>
              </a:rPr>
              <a:t>// Get Blob Text </a:t>
            </a:r>
          </a:p>
          <a:p>
            <a:pPr>
              <a:spcBef>
                <a:spcPts val="0"/>
              </a:spcBef>
            </a:pPr>
            <a:r>
              <a:rPr lang="en-US" sz="1400" dirty="0" smtClean="0"/>
              <a:t>blobClient.getBlobToText(</a:t>
            </a:r>
            <a:r>
              <a:rPr lang="en-US" sz="1400" dirty="0" smtClean="0">
                <a:solidFill>
                  <a:schemeClr val="accent5"/>
                </a:solidFill>
              </a:rPr>
              <a:t>'mycontainer'</a:t>
            </a:r>
            <a:r>
              <a:rPr lang="en-US" sz="1400" dirty="0" smtClean="0"/>
              <a:t>, </a:t>
            </a:r>
            <a:r>
              <a:rPr lang="en-US" sz="1400" dirty="0" smtClean="0">
                <a:solidFill>
                  <a:schemeClr val="accent5"/>
                </a:solidFill>
              </a:rPr>
              <a:t>'myblob'</a:t>
            </a:r>
            <a:r>
              <a:rPr lang="en-US" sz="1400" dirty="0" smtClean="0"/>
              <a:t>, </a:t>
            </a:r>
          </a:p>
          <a:p>
            <a:pPr>
              <a:spcBef>
                <a:spcPts val="0"/>
              </a:spcBef>
            </a:pPr>
            <a:r>
              <a:rPr lang="en-US" sz="1400" dirty="0" smtClean="0">
                <a:solidFill>
                  <a:schemeClr val="accent6"/>
                </a:solidFill>
              </a:rPr>
              <a:t>function</a:t>
            </a:r>
            <a:r>
              <a:rPr lang="en-US" sz="1400" dirty="0" smtClean="0"/>
              <a:t> (error, text, blockBlob, response) {</a:t>
            </a:r>
          </a:p>
          <a:p>
            <a:pPr marL="457200">
              <a:spcBef>
                <a:spcPts val="0"/>
              </a:spcBef>
            </a:pPr>
            <a:r>
              <a:rPr lang="en-US" sz="1400" dirty="0" smtClean="0">
                <a:solidFill>
                  <a:schemeClr val="accent4"/>
                </a:solidFill>
              </a:rPr>
              <a:t>// Blob text retrieved </a:t>
            </a:r>
          </a:p>
          <a:p>
            <a:pPr>
              <a:spcBef>
                <a:spcPts val="0"/>
              </a:spcBef>
            </a:pPr>
            <a:r>
              <a:rPr lang="en-US" sz="1400" dirty="0" smtClean="0"/>
              <a:t>}); </a:t>
            </a:r>
          </a:p>
          <a:p>
            <a:pPr>
              <a:spcBef>
                <a:spcPts val="0"/>
              </a:spcBef>
            </a:pPr>
            <a:endParaRPr lang="en-US" sz="1400" dirty="0" smtClean="0"/>
          </a:p>
          <a:p>
            <a:pPr>
              <a:spcBef>
                <a:spcPts val="0"/>
              </a:spcBef>
            </a:pPr>
            <a:r>
              <a:rPr lang="en-US" sz="1400" dirty="0" smtClean="0">
                <a:solidFill>
                  <a:schemeClr val="accent4"/>
                </a:solidFill>
              </a:rPr>
              <a:t>// Delete Blob </a:t>
            </a:r>
          </a:p>
          <a:p>
            <a:pPr>
              <a:spcBef>
                <a:spcPts val="0"/>
              </a:spcBef>
            </a:pPr>
            <a:r>
              <a:rPr lang="en-US" sz="1400" dirty="0" smtClean="0"/>
              <a:t>blobClient.deleteBlob(</a:t>
            </a:r>
            <a:r>
              <a:rPr lang="en-US" sz="1400" dirty="0" smtClean="0">
                <a:solidFill>
                  <a:schemeClr val="accent5"/>
                </a:solidFill>
              </a:rPr>
              <a:t>'mycontainer'</a:t>
            </a:r>
            <a:r>
              <a:rPr lang="en-US" sz="1400" dirty="0" smtClean="0"/>
              <a:t>, </a:t>
            </a:r>
            <a:r>
              <a:rPr lang="en-US" sz="1400" dirty="0" smtClean="0">
                <a:solidFill>
                  <a:schemeClr val="accent5"/>
                </a:solidFill>
              </a:rPr>
              <a:t>'myblob'</a:t>
            </a:r>
            <a:r>
              <a:rPr lang="en-US" sz="1400" dirty="0" smtClean="0"/>
              <a:t>, </a:t>
            </a:r>
          </a:p>
          <a:p>
            <a:pPr>
              <a:spcBef>
                <a:spcPts val="0"/>
              </a:spcBef>
            </a:pPr>
            <a:r>
              <a:rPr lang="en-US" sz="1400" dirty="0" smtClean="0">
                <a:solidFill>
                  <a:schemeClr val="accent6"/>
                </a:solidFill>
              </a:rPr>
              <a:t>function</a:t>
            </a:r>
            <a:r>
              <a:rPr lang="en-US" sz="1400" dirty="0" smtClean="0"/>
              <a:t> (error, isSuccessful, response) {</a:t>
            </a:r>
          </a:p>
          <a:p>
            <a:pPr marL="457200">
              <a:spcBef>
                <a:spcPts val="0"/>
              </a:spcBef>
            </a:pPr>
            <a:r>
              <a:rPr lang="en-US" sz="1400" dirty="0" smtClean="0">
                <a:solidFill>
                  <a:schemeClr val="accent4"/>
                </a:solidFill>
              </a:rPr>
              <a:t>// Container deleted </a:t>
            </a:r>
          </a:p>
          <a:p>
            <a:pPr>
              <a:spcBef>
                <a:spcPts val="0"/>
              </a:spcBef>
            </a:pPr>
            <a:r>
              <a:rPr lang="en-US" sz="1400" dirty="0" smtClean="0"/>
              <a:t>});</a:t>
            </a:r>
            <a:endParaRPr lang="en-US" sz="1400" dirty="0"/>
          </a:p>
        </p:txBody>
      </p:sp>
    </p:spTree>
    <p:extLst>
      <p:ext uri="{BB962C8B-B14F-4D97-AF65-F5344CB8AC3E}">
        <p14:creationId xmlns:p14="http://schemas.microsoft.com/office/powerpoint/2010/main" val="45977989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Storage Examples</a:t>
            </a:r>
            <a:endParaRPr lang="en-US" dirty="0"/>
          </a:p>
        </p:txBody>
      </p:sp>
      <p:sp>
        <p:nvSpPr>
          <p:cNvPr id="3" name="Text Placeholder 2"/>
          <p:cNvSpPr>
            <a:spLocks noGrp="1"/>
          </p:cNvSpPr>
          <p:nvPr>
            <p:ph type="body" sz="quarter" idx="10"/>
          </p:nvPr>
        </p:nvSpPr>
        <p:spPr>
          <a:xfrm>
            <a:off x="516572" y="1695450"/>
            <a:ext cx="11155680" cy="4955203"/>
          </a:xfrm>
        </p:spPr>
        <p:txBody>
          <a:bodyPr/>
          <a:lstStyle/>
          <a:p>
            <a:pPr>
              <a:spcBef>
                <a:spcPts val="0"/>
              </a:spcBef>
            </a:pPr>
            <a:r>
              <a:rPr lang="en-US" sz="1400" dirty="0" smtClean="0">
                <a:solidFill>
                  <a:schemeClr val="accent6"/>
                </a:solidFill>
              </a:rPr>
              <a:t>var</a:t>
            </a:r>
            <a:r>
              <a:rPr lang="en-US" sz="1400" dirty="0" smtClean="0"/>
              <a:t> azure = require(</a:t>
            </a:r>
            <a:r>
              <a:rPr lang="en-US" sz="1400" dirty="0" smtClean="0">
                <a:solidFill>
                  <a:schemeClr val="accent5"/>
                </a:solidFill>
              </a:rPr>
              <a:t>'azure'</a:t>
            </a:r>
            <a:r>
              <a:rPr lang="en-US" sz="1400" dirty="0" smtClean="0"/>
              <a:t>); </a:t>
            </a:r>
          </a:p>
          <a:p>
            <a:pPr>
              <a:spcBef>
                <a:spcPts val="0"/>
              </a:spcBef>
            </a:pPr>
            <a:r>
              <a:rPr lang="en-US" sz="1400" dirty="0" smtClean="0">
                <a:solidFill>
                  <a:schemeClr val="accent6"/>
                </a:solidFill>
              </a:rPr>
              <a:t>var</a:t>
            </a:r>
            <a:r>
              <a:rPr lang="en-US" sz="1400" dirty="0" smtClean="0"/>
              <a:t> tableClient = azure.createTableService(); </a:t>
            </a:r>
          </a:p>
          <a:p>
            <a:pPr>
              <a:spcBef>
                <a:spcPts val="0"/>
              </a:spcBef>
            </a:pPr>
            <a:endParaRPr lang="en-US" sz="1400" dirty="0" smtClean="0"/>
          </a:p>
          <a:p>
            <a:pPr>
              <a:spcBef>
                <a:spcPts val="0"/>
              </a:spcBef>
            </a:pPr>
            <a:r>
              <a:rPr lang="en-US" sz="1400" dirty="0" smtClean="0">
                <a:solidFill>
                  <a:schemeClr val="accent4"/>
                </a:solidFill>
              </a:rPr>
              <a:t>// Insert Entity </a:t>
            </a:r>
          </a:p>
          <a:p>
            <a:pPr>
              <a:spcBef>
                <a:spcPts val="0"/>
              </a:spcBef>
            </a:pPr>
            <a:r>
              <a:rPr lang="en-US" sz="1400" dirty="0" smtClean="0">
                <a:solidFill>
                  <a:schemeClr val="accent6"/>
                </a:solidFill>
              </a:rPr>
              <a:t>var</a:t>
            </a:r>
            <a:r>
              <a:rPr lang="en-US" sz="1400" dirty="0" smtClean="0"/>
              <a:t> item = </a:t>
            </a:r>
            <a:r>
              <a:rPr lang="en-US" sz="1400" dirty="0" smtClean="0">
                <a:solidFill>
                  <a:schemeClr val="accent6"/>
                </a:solidFill>
              </a:rPr>
              <a:t>new</a:t>
            </a:r>
            <a:r>
              <a:rPr lang="en-US" sz="1400" dirty="0" smtClean="0"/>
              <a:t> MyEntity(); </a:t>
            </a:r>
          </a:p>
          <a:p>
            <a:pPr>
              <a:spcBef>
                <a:spcPts val="0"/>
              </a:spcBef>
            </a:pPr>
            <a:r>
              <a:rPr lang="en-US" sz="1400" dirty="0" smtClean="0"/>
              <a:t>item.PartitionKey = </a:t>
            </a:r>
            <a:r>
              <a:rPr lang="en-US" sz="1400" dirty="0" smtClean="0">
                <a:solidFill>
                  <a:schemeClr val="accent5"/>
                </a:solidFill>
              </a:rPr>
              <a:t>'part1'</a:t>
            </a:r>
            <a:r>
              <a:rPr lang="en-US" sz="1400" dirty="0" smtClean="0"/>
              <a:t>; </a:t>
            </a:r>
          </a:p>
          <a:p>
            <a:pPr>
              <a:spcBef>
                <a:spcPts val="0"/>
              </a:spcBef>
            </a:pPr>
            <a:r>
              <a:rPr lang="en-US" sz="1400" dirty="0" smtClean="0"/>
              <a:t>item.RowKey = uuid(); </a:t>
            </a:r>
          </a:p>
          <a:p>
            <a:pPr>
              <a:spcBef>
                <a:spcPts val="0"/>
              </a:spcBef>
            </a:pPr>
            <a:r>
              <a:rPr lang="en-US" sz="1400" dirty="0" smtClean="0"/>
              <a:t>tableClient.insertEntity(</a:t>
            </a:r>
            <a:r>
              <a:rPr lang="en-US" sz="1400" dirty="0" smtClean="0">
                <a:solidFill>
                  <a:schemeClr val="accent5"/>
                </a:solidFill>
              </a:rPr>
              <a:t>'mytable'</a:t>
            </a:r>
            <a:r>
              <a:rPr lang="en-US" sz="1400" dirty="0" smtClean="0"/>
              <a:t>, item, </a:t>
            </a:r>
          </a:p>
          <a:p>
            <a:pPr>
              <a:spcBef>
                <a:spcPts val="0"/>
              </a:spcBef>
            </a:pPr>
            <a:r>
              <a:rPr lang="en-US" sz="1400" dirty="0" smtClean="0">
                <a:solidFill>
                  <a:schemeClr val="accent6"/>
                </a:solidFill>
              </a:rPr>
              <a:t>function</a:t>
            </a:r>
            <a:r>
              <a:rPr lang="en-US" sz="1400" dirty="0" smtClean="0"/>
              <a:t> (error, entity, response) {</a:t>
            </a:r>
          </a:p>
          <a:p>
            <a:pPr marL="457200">
              <a:spcBef>
                <a:spcPts val="0"/>
              </a:spcBef>
            </a:pPr>
            <a:r>
              <a:rPr lang="en-US" sz="1400" dirty="0" smtClean="0">
                <a:solidFill>
                  <a:schemeClr val="accent4"/>
                </a:solidFill>
              </a:rPr>
              <a:t>// Entity saved </a:t>
            </a:r>
          </a:p>
          <a:p>
            <a:pPr>
              <a:spcBef>
                <a:spcPts val="0"/>
              </a:spcBef>
            </a:pPr>
            <a:r>
              <a:rPr lang="en-US" sz="1400" dirty="0" smtClean="0"/>
              <a:t>}); </a:t>
            </a:r>
          </a:p>
          <a:p>
            <a:pPr>
              <a:spcBef>
                <a:spcPts val="0"/>
              </a:spcBef>
            </a:pPr>
            <a:endParaRPr lang="en-US" sz="1400" dirty="0" smtClean="0"/>
          </a:p>
          <a:p>
            <a:pPr>
              <a:spcBef>
                <a:spcPts val="0"/>
              </a:spcBef>
            </a:pPr>
            <a:r>
              <a:rPr lang="en-US" sz="1400" dirty="0" smtClean="0">
                <a:solidFill>
                  <a:schemeClr val="accent4"/>
                </a:solidFill>
              </a:rPr>
              <a:t>// Query Entity </a:t>
            </a:r>
          </a:p>
          <a:p>
            <a:pPr>
              <a:spcBef>
                <a:spcPts val="0"/>
              </a:spcBef>
            </a:pPr>
            <a:r>
              <a:rPr lang="en-US" sz="1400" dirty="0" smtClean="0"/>
              <a:t>tableClient.queryEntity(</a:t>
            </a:r>
            <a:r>
              <a:rPr lang="en-US" sz="1400" dirty="0" smtClean="0">
                <a:solidFill>
                  <a:schemeClr val="accent5"/>
                </a:solidFill>
              </a:rPr>
              <a:t>'mytable'</a:t>
            </a:r>
            <a:r>
              <a:rPr lang="en-US" sz="1400" dirty="0" smtClean="0"/>
              <a:t>, item.PartitionKey, item.PartitionKey, </a:t>
            </a:r>
          </a:p>
          <a:p>
            <a:pPr>
              <a:spcBef>
                <a:spcPts val="0"/>
              </a:spcBef>
            </a:pPr>
            <a:r>
              <a:rPr lang="en-US" sz="1400" dirty="0" smtClean="0">
                <a:solidFill>
                  <a:schemeClr val="accent6"/>
                </a:solidFill>
              </a:rPr>
              <a:t>function</a:t>
            </a:r>
            <a:r>
              <a:rPr lang="en-US" sz="1400" dirty="0" smtClean="0"/>
              <a:t> (error, successful, response) {</a:t>
            </a:r>
          </a:p>
          <a:p>
            <a:pPr marL="457200">
              <a:spcBef>
                <a:spcPts val="0"/>
              </a:spcBef>
            </a:pPr>
            <a:r>
              <a:rPr lang="en-US" sz="1400" dirty="0" smtClean="0">
                <a:solidFill>
                  <a:schemeClr val="accent4"/>
                </a:solidFill>
              </a:rPr>
              <a:t>// Do something </a:t>
            </a:r>
          </a:p>
          <a:p>
            <a:pPr>
              <a:spcBef>
                <a:spcPts val="0"/>
              </a:spcBef>
            </a:pPr>
            <a:r>
              <a:rPr lang="en-US" sz="1400" dirty="0" smtClean="0"/>
              <a:t>}); </a:t>
            </a:r>
          </a:p>
          <a:p>
            <a:pPr>
              <a:spcBef>
                <a:spcPts val="0"/>
              </a:spcBef>
            </a:pPr>
            <a:endParaRPr lang="en-US" sz="1400" dirty="0" smtClean="0"/>
          </a:p>
          <a:p>
            <a:pPr>
              <a:spcBef>
                <a:spcPts val="0"/>
              </a:spcBef>
            </a:pPr>
            <a:r>
              <a:rPr lang="en-US" sz="1400" dirty="0" smtClean="0">
                <a:solidFill>
                  <a:schemeClr val="accent4"/>
                </a:solidFill>
              </a:rPr>
              <a:t>// Delete Entity </a:t>
            </a:r>
          </a:p>
          <a:p>
            <a:pPr>
              <a:spcBef>
                <a:spcPts val="0"/>
              </a:spcBef>
            </a:pPr>
            <a:r>
              <a:rPr lang="en-US" sz="1400" dirty="0" smtClean="0"/>
              <a:t>tableClient.deleteEntity(</a:t>
            </a:r>
            <a:r>
              <a:rPr lang="en-US" sz="1400" dirty="0" smtClean="0">
                <a:solidFill>
                  <a:schemeClr val="accent5"/>
                </a:solidFill>
              </a:rPr>
              <a:t>'mytable'</a:t>
            </a:r>
            <a:r>
              <a:rPr lang="en-US" sz="1400" dirty="0" smtClean="0"/>
              <a:t>, item, </a:t>
            </a:r>
          </a:p>
          <a:p>
            <a:pPr>
              <a:spcBef>
                <a:spcPts val="0"/>
              </a:spcBef>
            </a:pPr>
            <a:r>
              <a:rPr lang="en-US" sz="1400" dirty="0" smtClean="0">
                <a:solidFill>
                  <a:schemeClr val="accent6"/>
                </a:solidFill>
              </a:rPr>
              <a:t>function</a:t>
            </a:r>
            <a:r>
              <a:rPr lang="en-US" sz="1400" dirty="0" smtClean="0"/>
              <a:t> (error, entity, response) {</a:t>
            </a:r>
          </a:p>
          <a:p>
            <a:pPr marL="457200">
              <a:spcBef>
                <a:spcPts val="0"/>
              </a:spcBef>
            </a:pPr>
            <a:r>
              <a:rPr lang="en-US" sz="1400" dirty="0" smtClean="0">
                <a:solidFill>
                  <a:schemeClr val="accent4"/>
                </a:solidFill>
              </a:rPr>
              <a:t>// Entity deleted </a:t>
            </a:r>
          </a:p>
          <a:p>
            <a:pPr>
              <a:spcBef>
                <a:spcPts val="0"/>
              </a:spcBef>
            </a:pPr>
            <a:r>
              <a:rPr lang="en-US" sz="1400" dirty="0" smtClean="0"/>
              <a:t>});</a:t>
            </a:r>
            <a:endParaRPr lang="en-US" sz="1400" dirty="0"/>
          </a:p>
        </p:txBody>
      </p:sp>
    </p:spTree>
    <p:extLst>
      <p:ext uri="{BB962C8B-B14F-4D97-AF65-F5344CB8AC3E}">
        <p14:creationId xmlns:p14="http://schemas.microsoft.com/office/powerpoint/2010/main" val="2307443250"/>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Queue Example</a:t>
            </a:r>
            <a:endParaRPr lang="en-US" dirty="0"/>
          </a:p>
        </p:txBody>
      </p:sp>
      <p:sp>
        <p:nvSpPr>
          <p:cNvPr id="3" name="Text Placeholder 2"/>
          <p:cNvSpPr>
            <a:spLocks noGrp="1"/>
          </p:cNvSpPr>
          <p:nvPr>
            <p:ph type="body" sz="quarter" idx="10"/>
          </p:nvPr>
        </p:nvSpPr>
        <p:spPr>
          <a:xfrm>
            <a:off x="516572" y="1695450"/>
            <a:ext cx="11155680" cy="4924425"/>
          </a:xfrm>
        </p:spPr>
        <p:txBody>
          <a:bodyPr/>
          <a:lstStyle/>
          <a:p>
            <a:r>
              <a:rPr lang="en-US" sz="2000" dirty="0" smtClean="0">
                <a:solidFill>
                  <a:schemeClr val="accent6"/>
                </a:solidFill>
              </a:rPr>
              <a:t>var</a:t>
            </a:r>
            <a:r>
              <a:rPr lang="en-US" sz="2000" dirty="0" smtClean="0"/>
              <a:t> azure = require(</a:t>
            </a:r>
            <a:r>
              <a:rPr lang="en-US" sz="2000" dirty="0" smtClean="0">
                <a:solidFill>
                  <a:schemeClr val="accent5"/>
                </a:solidFill>
              </a:rPr>
              <a:t>'azure'</a:t>
            </a:r>
            <a:r>
              <a:rPr lang="en-US" sz="2000" dirty="0" smtClean="0"/>
              <a:t>); </a:t>
            </a:r>
          </a:p>
          <a:p>
            <a:r>
              <a:rPr lang="en-US" sz="2000" dirty="0" smtClean="0">
                <a:solidFill>
                  <a:schemeClr val="accent6"/>
                </a:solidFill>
              </a:rPr>
              <a:t>var</a:t>
            </a:r>
            <a:r>
              <a:rPr lang="en-US" sz="2000" dirty="0" smtClean="0"/>
              <a:t> queueClient = azure.createQueueService(); </a:t>
            </a:r>
          </a:p>
          <a:p>
            <a:endParaRPr lang="en-US" sz="2000" dirty="0" smtClean="0"/>
          </a:p>
          <a:p>
            <a:r>
              <a:rPr lang="en-US" sz="2000" dirty="0" smtClean="0">
                <a:solidFill>
                  <a:schemeClr val="accent4"/>
                </a:solidFill>
              </a:rPr>
              <a:t>// Enqueue a Message </a:t>
            </a:r>
          </a:p>
          <a:p>
            <a:r>
              <a:rPr lang="en-US" sz="2000" dirty="0" smtClean="0"/>
              <a:t>queueClient.createMessage(</a:t>
            </a:r>
            <a:r>
              <a:rPr lang="en-US" sz="2000" dirty="0" smtClean="0">
                <a:solidFill>
                  <a:schemeClr val="accent5"/>
                </a:solidFill>
              </a:rPr>
              <a:t>'myqueue', 'my message text'</a:t>
            </a:r>
            <a:r>
              <a:rPr lang="en-US" sz="2000" dirty="0" smtClean="0"/>
              <a:t>, </a:t>
            </a:r>
          </a:p>
          <a:p>
            <a:r>
              <a:rPr lang="en-US" sz="2000" dirty="0" smtClean="0">
                <a:solidFill>
                  <a:schemeClr val="accent6"/>
                </a:solidFill>
              </a:rPr>
              <a:t>function</a:t>
            </a:r>
            <a:r>
              <a:rPr lang="en-US" sz="2000" dirty="0" smtClean="0"/>
              <a:t> (error, queueMessageResult, response) {</a:t>
            </a:r>
          </a:p>
          <a:p>
            <a:pPr marL="457200"/>
            <a:r>
              <a:rPr lang="en-US" sz="2000" dirty="0" smtClean="0">
                <a:solidFill>
                  <a:schemeClr val="accent4"/>
                </a:solidFill>
              </a:rPr>
              <a:t>// Do something </a:t>
            </a:r>
            <a:r>
              <a:rPr lang="en-US" sz="2000" dirty="0" smtClean="0"/>
              <a:t>}); </a:t>
            </a:r>
          </a:p>
          <a:p>
            <a:endParaRPr lang="en-US" sz="2000" dirty="0" smtClean="0"/>
          </a:p>
          <a:p>
            <a:r>
              <a:rPr lang="en-US" sz="2000" dirty="0" smtClean="0">
                <a:solidFill>
                  <a:schemeClr val="accent4"/>
                </a:solidFill>
              </a:rPr>
              <a:t>// Get Messages </a:t>
            </a:r>
          </a:p>
          <a:p>
            <a:r>
              <a:rPr lang="en-US" sz="2000" dirty="0" smtClean="0"/>
              <a:t>queueClient.getMessages(</a:t>
            </a:r>
            <a:r>
              <a:rPr lang="en-US" sz="2000" dirty="0" smtClean="0">
                <a:solidFill>
                  <a:schemeClr val="accent5"/>
                </a:solidFill>
              </a:rPr>
              <a:t>'myqueue'</a:t>
            </a:r>
            <a:r>
              <a:rPr lang="en-US" sz="2000" dirty="0" smtClean="0"/>
              <a:t>, </a:t>
            </a:r>
          </a:p>
          <a:p>
            <a:r>
              <a:rPr lang="en-US" sz="2000" dirty="0" smtClean="0"/>
              <a:t>function (error, queueMessageResults, response) {</a:t>
            </a:r>
          </a:p>
          <a:p>
            <a:pPr marL="457200"/>
            <a:r>
              <a:rPr lang="en-US" sz="2000" dirty="0" smtClean="0"/>
              <a:t> </a:t>
            </a:r>
            <a:r>
              <a:rPr lang="en-US" sz="2000" dirty="0" smtClean="0">
                <a:solidFill>
                  <a:schemeClr val="accent4"/>
                </a:solidFill>
              </a:rPr>
              <a:t>// Do Something </a:t>
            </a:r>
          </a:p>
          <a:p>
            <a:r>
              <a:rPr lang="en-US" sz="2000" dirty="0" smtClean="0"/>
              <a:t>});</a:t>
            </a:r>
            <a:endParaRPr lang="en-US" sz="2000" dirty="0"/>
          </a:p>
        </p:txBody>
      </p:sp>
    </p:spTree>
    <p:extLst>
      <p:ext uri="{BB962C8B-B14F-4D97-AF65-F5344CB8AC3E}">
        <p14:creationId xmlns:p14="http://schemas.microsoft.com/office/powerpoint/2010/main" val="245148445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Task List</a:t>
            </a:r>
            <a:endParaRPr lang="en-US" dirty="0"/>
          </a:p>
        </p:txBody>
      </p:sp>
      <p:sp>
        <p:nvSpPr>
          <p:cNvPr id="10" name="Subtitle 9"/>
          <p:cNvSpPr>
            <a:spLocks noGrp="1"/>
          </p:cNvSpPr>
          <p:nvPr>
            <p:ph type="subTitle" idx="1"/>
          </p:nvPr>
        </p:nvSpPr>
        <p:spPr/>
        <p:txBody>
          <a:bodyPr/>
          <a:lstStyle/>
          <a:p>
            <a:endParaRPr lang="en-US"/>
          </a:p>
        </p:txBody>
      </p:sp>
      <p:sp>
        <p:nvSpPr>
          <p:cNvPr id="11" name="Text Placeholder 10"/>
          <p:cNvSpPr>
            <a:spLocks noGrp="1"/>
          </p:cNvSpPr>
          <p:nvPr>
            <p:ph type="body" sz="quarter" idx="10"/>
          </p:nvPr>
        </p:nvSpPr>
        <p:spPr/>
        <p:txBody>
          <a:bodyPr/>
          <a:lstStyle/>
          <a:p>
            <a:r>
              <a:rPr lang="en-US" dirty="0" smtClean="0"/>
              <a:t>demo</a:t>
            </a:r>
            <a:endParaRPr lang="en-US" dirty="0"/>
          </a:p>
        </p:txBody>
      </p:sp>
      <p:sp>
        <p:nvSpPr>
          <p:cNvPr id="5" name="Freeform 131"/>
          <p:cNvSpPr>
            <a:spLocks noEditPoints="1"/>
          </p:cNvSpPr>
          <p:nvPr/>
        </p:nvSpPr>
        <p:spPr bwMode="black">
          <a:xfrm>
            <a:off x="7707532" y="2461730"/>
            <a:ext cx="2803542" cy="1651692"/>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892875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Text Placeholder 5"/>
          <p:cNvSpPr>
            <a:spLocks noGrp="1"/>
          </p:cNvSpPr>
          <p:nvPr>
            <p:ph type="body" sz="quarter" idx="10"/>
          </p:nvPr>
        </p:nvSpPr>
        <p:spPr>
          <a:xfrm>
            <a:off x="519112" y="1417319"/>
            <a:ext cx="11149013" cy="3231654"/>
          </a:xfrm>
        </p:spPr>
        <p:txBody>
          <a:bodyPr/>
          <a:lstStyle/>
          <a:p>
            <a:r>
              <a:rPr lang="en-US" dirty="0" smtClean="0">
                <a:solidFill>
                  <a:schemeClr val="accent2">
                    <a:alpha val="99000"/>
                  </a:schemeClr>
                </a:solidFill>
              </a:rPr>
              <a:t>Node.js Overview</a:t>
            </a:r>
          </a:p>
          <a:p>
            <a:r>
              <a:rPr lang="en-US" dirty="0" smtClean="0">
                <a:solidFill>
                  <a:schemeClr val="accent2">
                    <a:alpha val="99000"/>
                  </a:schemeClr>
                </a:solidFill>
              </a:rPr>
              <a:t>IIS Node</a:t>
            </a:r>
          </a:p>
          <a:p>
            <a:r>
              <a:rPr lang="en-US" dirty="0" smtClean="0">
                <a:solidFill>
                  <a:schemeClr val="accent2">
                    <a:alpha val="99000"/>
                  </a:schemeClr>
                </a:solidFill>
              </a:rPr>
              <a:t>Node Modules + NPM</a:t>
            </a:r>
          </a:p>
          <a:p>
            <a:r>
              <a:rPr lang="en-US" dirty="0" smtClean="0">
                <a:solidFill>
                  <a:schemeClr val="accent2">
                    <a:alpha val="99000"/>
                  </a:schemeClr>
                </a:solidFill>
              </a:rPr>
              <a:t>Node.js + Windows Azure</a:t>
            </a:r>
          </a:p>
          <a:p>
            <a:r>
              <a:rPr lang="en-US" dirty="0" smtClean="0">
                <a:solidFill>
                  <a:schemeClr val="accent2">
                    <a:alpha val="99000"/>
                  </a:schemeClr>
                </a:solidFill>
              </a:rPr>
              <a:t>Windows Azure SDK for node.js</a:t>
            </a:r>
            <a:endParaRPr lang="en-US" dirty="0">
              <a:solidFill>
                <a:schemeClr val="accent2">
                  <a:alpha val="99000"/>
                </a:schemeClr>
              </a:solidFill>
            </a:endParaRPr>
          </a:p>
        </p:txBody>
      </p:sp>
      <p:sp>
        <p:nvSpPr>
          <p:cNvPr id="4" name="Freeform 18"/>
          <p:cNvSpPr>
            <a:spLocks noEditPoints="1"/>
          </p:cNvSpPr>
          <p:nvPr/>
        </p:nvSpPr>
        <p:spPr bwMode="black">
          <a:xfrm>
            <a:off x="7836243" y="1218510"/>
            <a:ext cx="2787236" cy="3400400"/>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rgbClr val="595959"/>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136919678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7759062"/>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Server</a:t>
            </a:r>
            <a:endParaRPr lang="en-US" dirty="0"/>
          </a:p>
        </p:txBody>
      </p:sp>
      <p:sp>
        <p:nvSpPr>
          <p:cNvPr id="3" name="Content Placeholder 2"/>
          <p:cNvSpPr>
            <a:spLocks noGrp="1"/>
          </p:cNvSpPr>
          <p:nvPr>
            <p:ph type="body" sz="quarter" idx="10"/>
          </p:nvPr>
        </p:nvSpPr>
        <p:spPr>
          <a:xfrm>
            <a:off x="519112" y="1417319"/>
            <a:ext cx="11149013" cy="3424014"/>
          </a:xfrm>
        </p:spPr>
        <p:txBody>
          <a:bodyPr/>
          <a:lstStyle/>
          <a:p>
            <a:r>
              <a:rPr lang="en-US" dirty="0" smtClean="0">
                <a:solidFill>
                  <a:schemeClr val="accent2">
                    <a:alpha val="99000"/>
                  </a:schemeClr>
                </a:solidFill>
              </a:rPr>
              <a:t>Started 2009 by @ryah</a:t>
            </a:r>
          </a:p>
          <a:p>
            <a:r>
              <a:rPr lang="en-US" dirty="0" smtClean="0">
                <a:solidFill>
                  <a:schemeClr val="accent2">
                    <a:alpha val="99000"/>
                  </a:schemeClr>
                </a:solidFill>
              </a:rPr>
              <a:t>Open Source (MIT license)</a:t>
            </a:r>
          </a:p>
          <a:p>
            <a:r>
              <a:rPr lang="en-US" dirty="0" smtClean="0">
                <a:solidFill>
                  <a:schemeClr val="accent2">
                    <a:alpha val="99000"/>
                  </a:schemeClr>
                </a:solidFill>
              </a:rPr>
              <a:t>Sponsored by </a:t>
            </a:r>
          </a:p>
          <a:p>
            <a:r>
              <a:rPr lang="en-US" dirty="0" smtClean="0">
                <a:solidFill>
                  <a:schemeClr val="accent2">
                    <a:alpha val="99000"/>
                  </a:schemeClr>
                </a:solidFill>
              </a:rPr>
              <a:t>Second most popular project </a:t>
            </a:r>
            <a:br>
              <a:rPr lang="en-US" dirty="0" smtClean="0">
                <a:solidFill>
                  <a:schemeClr val="accent2">
                    <a:alpha val="99000"/>
                  </a:schemeClr>
                </a:solidFill>
              </a:rPr>
            </a:br>
            <a:r>
              <a:rPr lang="en-US" dirty="0" smtClean="0">
                <a:solidFill>
                  <a:schemeClr val="accent2">
                    <a:alpha val="99000"/>
                  </a:schemeClr>
                </a:solidFill>
              </a:rPr>
              <a:t>on GitHub</a:t>
            </a:r>
            <a:endParaRPr lang="en-US" dirty="0">
              <a:solidFill>
                <a:schemeClr val="accent2">
                  <a:alpha val="99000"/>
                </a:schemeClr>
              </a:solidFill>
            </a:endParaRPr>
          </a:p>
        </p:txBody>
      </p:sp>
      <p:pic>
        <p:nvPicPr>
          <p:cNvPr id="4" name="Picture 5" descr="File:Joyent-logo.png"/>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3491865" y="2836043"/>
            <a:ext cx="1704191" cy="46137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Rectangle 4"/>
          <p:cNvSpPr/>
          <p:nvPr/>
        </p:nvSpPr>
        <p:spPr bwMode="auto">
          <a:xfrm>
            <a:off x="7096125" y="1420813"/>
            <a:ext cx="4572000" cy="38404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Node process</a:t>
            </a:r>
          </a:p>
        </p:txBody>
      </p:sp>
      <p:sp>
        <p:nvSpPr>
          <p:cNvPr id="6" name="Rectangle 5"/>
          <p:cNvSpPr/>
          <p:nvPr/>
        </p:nvSpPr>
        <p:spPr bwMode="auto">
          <a:xfrm>
            <a:off x="7279005" y="1969453"/>
            <a:ext cx="4206240" cy="3108960"/>
          </a:xfrm>
          <a:prstGeom prst="rect">
            <a:avLst/>
          </a:prstGeom>
          <a:solidFill>
            <a:schemeClr val="accent2">
              <a:lumMod val="20000"/>
              <a:lumOff val="8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V8 runtime</a:t>
            </a:r>
          </a:p>
        </p:txBody>
      </p:sp>
      <p:sp>
        <p:nvSpPr>
          <p:cNvPr id="7" name="Rectangle 6"/>
          <p:cNvSpPr/>
          <p:nvPr/>
        </p:nvSpPr>
        <p:spPr bwMode="auto">
          <a:xfrm>
            <a:off x="7461885" y="2518093"/>
            <a:ext cx="3840480" cy="2377440"/>
          </a:xfrm>
          <a:prstGeom prst="rect">
            <a:avLst/>
          </a:prstGeom>
          <a:solidFill>
            <a:schemeClr val="accent2">
              <a:lumMod val="40000"/>
              <a:lumOff val="60000"/>
            </a:schemeClr>
          </a:solidFill>
          <a:ln w="190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3788" fontAlgn="base">
              <a:spcBef>
                <a:spcPct val="0"/>
              </a:spcBef>
              <a:spcAft>
                <a:spcPct val="0"/>
              </a:spcAft>
            </a:pPr>
            <a:r>
              <a:rPr lang="en-US" dirty="0">
                <a:ln>
                  <a:solidFill>
                    <a:schemeClr val="bg1">
                      <a:alpha val="0"/>
                    </a:schemeClr>
                  </a:solidFill>
                </a:ln>
                <a:solidFill>
                  <a:srgbClr val="595959"/>
                </a:solidFill>
                <a:latin typeface="Segoe UI Light" pitchFamily="34" charset="0"/>
              </a:rPr>
              <a:t>Your app.js</a:t>
            </a:r>
          </a:p>
        </p:txBody>
      </p:sp>
      <p:sp>
        <p:nvSpPr>
          <p:cNvPr id="8" name="Rectangle 7"/>
          <p:cNvSpPr/>
          <p:nvPr/>
        </p:nvSpPr>
        <p:spPr bwMode="auto">
          <a:xfrm>
            <a:off x="7644765" y="3066733"/>
            <a:ext cx="731520" cy="16459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Module</a:t>
            </a:r>
          </a:p>
        </p:txBody>
      </p:sp>
      <p:sp>
        <p:nvSpPr>
          <p:cNvPr id="9" name="Rectangle 8"/>
          <p:cNvSpPr/>
          <p:nvPr/>
        </p:nvSpPr>
        <p:spPr bwMode="auto">
          <a:xfrm>
            <a:off x="8559165" y="3066733"/>
            <a:ext cx="731520" cy="16459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Module</a:t>
            </a:r>
          </a:p>
        </p:txBody>
      </p:sp>
      <p:sp>
        <p:nvSpPr>
          <p:cNvPr id="10" name="Rectangle 9"/>
          <p:cNvSpPr/>
          <p:nvPr/>
        </p:nvSpPr>
        <p:spPr bwMode="auto">
          <a:xfrm>
            <a:off x="9473565" y="3066733"/>
            <a:ext cx="731520" cy="16459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Module</a:t>
            </a:r>
          </a:p>
        </p:txBody>
      </p:sp>
      <p:sp>
        <p:nvSpPr>
          <p:cNvPr id="11" name="Rectangle 10"/>
          <p:cNvSpPr/>
          <p:nvPr/>
        </p:nvSpPr>
        <p:spPr bwMode="auto">
          <a:xfrm>
            <a:off x="10387965" y="3066733"/>
            <a:ext cx="731520" cy="1645920"/>
          </a:xfrm>
          <a:prstGeom prst="rect">
            <a:avLst/>
          </a:prstGeom>
          <a:solidFill>
            <a:schemeClr val="accent2"/>
          </a:solidFill>
          <a:ln>
            <a:solidFill>
              <a:schemeClr val="accent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chemeClr val="bg1"/>
                </a:solidFill>
              </a:rPr>
              <a:t>Module</a:t>
            </a:r>
          </a:p>
        </p:txBody>
      </p:sp>
    </p:spTree>
    <p:extLst>
      <p:ext uri="{BB962C8B-B14F-4D97-AF65-F5344CB8AC3E}">
        <p14:creationId xmlns:p14="http://schemas.microsoft.com/office/powerpoint/2010/main" val="554964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
            </p:custDataLst>
            <p:extLst>
              <p:ext uri="{D42A27DB-BD31-4B8C-83A1-F6EECF244321}">
                <p14:modId xmlns:p14="http://schemas.microsoft.com/office/powerpoint/2010/main" val="22078483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176"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0" y="0"/>
                        <a:ext cx="158750" cy="158750"/>
                      </a:xfrm>
                      <a:prstGeom prst="rect">
                        <a:avLst/>
                      </a:prstGeom>
                    </p:spPr>
                  </p:pic>
                </p:oleObj>
              </mc:Fallback>
            </mc:AlternateContent>
          </a:graphicData>
        </a:graphic>
      </p:graphicFrame>
      <p:grpSp>
        <p:nvGrpSpPr>
          <p:cNvPr id="92" name="Group 91"/>
          <p:cNvGrpSpPr/>
          <p:nvPr/>
        </p:nvGrpSpPr>
        <p:grpSpPr>
          <a:xfrm>
            <a:off x="4268680" y="3004857"/>
            <a:ext cx="7407383" cy="3002751"/>
            <a:chOff x="4169302" y="3242982"/>
            <a:chExt cx="7407383" cy="3002751"/>
          </a:xfrm>
        </p:grpSpPr>
        <p:sp>
          <p:nvSpPr>
            <p:cNvPr id="5" name="Rectangle 4"/>
            <p:cNvSpPr/>
            <p:nvPr>
              <p:custDataLst>
                <p:tags r:id="rId12"/>
              </p:custDataLst>
            </p:nvPr>
          </p:nvSpPr>
          <p:spPr bwMode="auto">
            <a:xfrm>
              <a:off x="4261485" y="3776853"/>
              <a:ext cx="7315200" cy="24688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algn="ctr" defTabSz="913788" fontAlgn="base">
                <a:spcBef>
                  <a:spcPct val="0"/>
                </a:spcBef>
                <a:spcAft>
                  <a:spcPct val="0"/>
                </a:spcAft>
              </a:pPr>
              <a:endParaRPr lang="en-US" sz="2800" dirty="0">
                <a:ln>
                  <a:solidFill>
                    <a:schemeClr val="bg1">
                      <a:alpha val="0"/>
                    </a:schemeClr>
                  </a:solidFill>
                </a:ln>
                <a:solidFill>
                  <a:srgbClr val="595959"/>
                </a:solidFill>
              </a:endParaRPr>
            </a:p>
          </p:txBody>
        </p:sp>
        <p:sp>
          <p:nvSpPr>
            <p:cNvPr id="83" name="Rectangle 82"/>
            <p:cNvSpPr/>
            <p:nvPr/>
          </p:nvSpPr>
          <p:spPr>
            <a:xfrm>
              <a:off x="4169302" y="3242982"/>
              <a:ext cx="2016771" cy="523220"/>
            </a:xfrm>
            <a:prstGeom prst="rect">
              <a:avLst/>
            </a:prstGeom>
          </p:spPr>
          <p:txBody>
            <a:bodyPr wrap="none">
              <a:spAutoFit/>
            </a:bodyPr>
            <a:lstStyle/>
            <a:p>
              <a:r>
                <a:rPr lang="en-US" sz="2800" dirty="0">
                  <a:ln>
                    <a:solidFill>
                      <a:schemeClr val="bg1">
                        <a:alpha val="0"/>
                      </a:schemeClr>
                    </a:solidFill>
                  </a:ln>
                  <a:solidFill>
                    <a:srgbClr val="595959"/>
                  </a:solidFill>
                  <a:latin typeface="Segoe UI Light" pitchFamily="34" charset="0"/>
                </a:rPr>
                <a:t>Work queue</a:t>
              </a:r>
            </a:p>
          </p:txBody>
        </p:sp>
      </p:grpSp>
      <p:sp>
        <p:nvSpPr>
          <p:cNvPr id="2" name="Title 1"/>
          <p:cNvSpPr>
            <a:spLocks noGrp="1"/>
          </p:cNvSpPr>
          <p:nvPr>
            <p:ph type="title"/>
            <p:custDataLst>
              <p:tags r:id="rId3"/>
            </p:custDataLst>
          </p:nvPr>
        </p:nvSpPr>
        <p:spPr/>
        <p:txBody>
          <a:bodyPr/>
          <a:lstStyle/>
          <a:p>
            <a:r>
              <a:rPr lang="en-US" dirty="0"/>
              <a:t>Async Model</a:t>
            </a:r>
          </a:p>
        </p:txBody>
      </p:sp>
      <p:sp>
        <p:nvSpPr>
          <p:cNvPr id="3" name="Content Placeholder 2"/>
          <p:cNvSpPr>
            <a:spLocks noGrp="1"/>
          </p:cNvSpPr>
          <p:nvPr>
            <p:ph type="body" sz="quarter" idx="10"/>
            <p:custDataLst>
              <p:tags r:id="rId4"/>
            </p:custDataLst>
          </p:nvPr>
        </p:nvSpPr>
        <p:spPr>
          <a:xfrm>
            <a:off x="516572" y="1420812"/>
            <a:ext cx="11155680" cy="924869"/>
          </a:xfrm>
        </p:spPr>
        <p:txBody>
          <a:bodyPr/>
          <a:lstStyle/>
          <a:p>
            <a:pPr marL="0" indent="0">
              <a:buNone/>
            </a:pPr>
            <a:r>
              <a:rPr lang="en-US" sz="4000" dirty="0">
                <a:solidFill>
                  <a:schemeClr val="accent2">
                    <a:alpha val="99000"/>
                  </a:schemeClr>
                </a:solidFill>
                <a:latin typeface="Segoe UI Light" pitchFamily="34" charset="0"/>
              </a:rPr>
              <a:t>Single-threaded event loop</a:t>
            </a:r>
          </a:p>
          <a:p>
            <a:pPr marL="3175">
              <a:spcBef>
                <a:spcPts val="300"/>
              </a:spcBef>
              <a:buNone/>
            </a:pPr>
            <a:r>
              <a:rPr lang="en-US" sz="2400" dirty="0"/>
              <a:t>Thread must not stop for anything</a:t>
            </a:r>
            <a:r>
              <a:rPr lang="en-US" sz="2400" dirty="0" smtClean="0"/>
              <a:t>!</a:t>
            </a:r>
            <a:endParaRPr lang="en-US" sz="2400" dirty="0"/>
          </a:p>
        </p:txBody>
      </p:sp>
      <p:grpSp>
        <p:nvGrpSpPr>
          <p:cNvPr id="91" name="Group 90"/>
          <p:cNvGrpSpPr/>
          <p:nvPr/>
        </p:nvGrpSpPr>
        <p:grpSpPr>
          <a:xfrm>
            <a:off x="517525" y="3533775"/>
            <a:ext cx="2377440" cy="2467405"/>
            <a:chOff x="517525" y="3771900"/>
            <a:chExt cx="2377440" cy="2467405"/>
          </a:xfrm>
        </p:grpSpPr>
        <p:sp>
          <p:nvSpPr>
            <p:cNvPr id="4" name="Rectangle 3"/>
            <p:cNvSpPr/>
            <p:nvPr>
              <p:custDataLst>
                <p:tags r:id="rId10"/>
              </p:custDataLst>
            </p:nvPr>
          </p:nvSpPr>
          <p:spPr bwMode="auto">
            <a:xfrm>
              <a:off x="517525" y="3771900"/>
              <a:ext cx="2377440" cy="246740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91440" rIns="91436" bIns="91440" numCol="1" rtlCol="0" anchor="b" anchorCtr="0" compatLnSpc="1">
              <a:prstTxWarp prst="textNoShape">
                <a:avLst/>
              </a:prstTxWarp>
            </a:bodyPr>
            <a:lstStyle/>
            <a:p>
              <a:pPr defTabSz="913788" fontAlgn="base">
                <a:spcBef>
                  <a:spcPct val="0"/>
                </a:spcBef>
                <a:spcAft>
                  <a:spcPct val="0"/>
                </a:spcAft>
              </a:pPr>
              <a:r>
                <a:rPr lang="en-US" dirty="0">
                  <a:ln>
                    <a:solidFill>
                      <a:schemeClr val="bg1">
                        <a:alpha val="0"/>
                      </a:schemeClr>
                    </a:solidFill>
                  </a:ln>
                  <a:solidFill>
                    <a:schemeClr val="bg1"/>
                  </a:solidFill>
                </a:rPr>
                <a:t>The one-and-only thread</a:t>
              </a:r>
            </a:p>
          </p:txBody>
        </p:sp>
        <p:grpSp>
          <p:nvGrpSpPr>
            <p:cNvPr id="29" name="Group 28"/>
            <p:cNvGrpSpPr/>
            <p:nvPr>
              <p:custDataLst>
                <p:tags r:id="rId11"/>
              </p:custDataLst>
            </p:nvPr>
          </p:nvGrpSpPr>
          <p:grpSpPr>
            <a:xfrm>
              <a:off x="1000553" y="3918603"/>
              <a:ext cx="1411385" cy="1192436"/>
              <a:chOff x="1239258" y="3681726"/>
              <a:chExt cx="1411385" cy="1192436"/>
            </a:xfrm>
          </p:grpSpPr>
          <p:sp>
            <p:nvSpPr>
              <p:cNvPr id="9" name="Freeform 9"/>
              <p:cNvSpPr>
                <a:spLocks/>
              </p:cNvSpPr>
              <p:nvPr/>
            </p:nvSpPr>
            <p:spPr bwMode="auto">
              <a:xfrm>
                <a:off x="1320101" y="3836676"/>
                <a:ext cx="1253068" cy="1037486"/>
              </a:xfrm>
              <a:custGeom>
                <a:avLst/>
                <a:gdLst>
                  <a:gd name="T0" fmla="*/ 711 w 743"/>
                  <a:gd name="T1" fmla="*/ 0 h 615"/>
                  <a:gd name="T2" fmla="*/ 701 w 743"/>
                  <a:gd name="T3" fmla="*/ 75 h 615"/>
                  <a:gd name="T4" fmla="*/ 674 w 743"/>
                  <a:gd name="T5" fmla="*/ 133 h 615"/>
                  <a:gd name="T6" fmla="*/ 638 w 743"/>
                  <a:gd name="T7" fmla="*/ 174 h 615"/>
                  <a:gd name="T8" fmla="*/ 598 w 743"/>
                  <a:gd name="T9" fmla="*/ 187 h 615"/>
                  <a:gd name="T10" fmla="*/ 558 w 743"/>
                  <a:gd name="T11" fmla="*/ 174 h 615"/>
                  <a:gd name="T12" fmla="*/ 529 w 743"/>
                  <a:gd name="T13" fmla="*/ 137 h 615"/>
                  <a:gd name="T14" fmla="*/ 510 w 743"/>
                  <a:gd name="T15" fmla="*/ 87 h 615"/>
                  <a:gd name="T16" fmla="*/ 500 w 743"/>
                  <a:gd name="T17" fmla="*/ 33 h 615"/>
                  <a:gd name="T18" fmla="*/ 463 w 743"/>
                  <a:gd name="T19" fmla="*/ 64 h 615"/>
                  <a:gd name="T20" fmla="*/ 444 w 743"/>
                  <a:gd name="T21" fmla="*/ 119 h 615"/>
                  <a:gd name="T22" fmla="*/ 418 w 743"/>
                  <a:gd name="T23" fmla="*/ 161 h 615"/>
                  <a:gd name="T24" fmla="*/ 387 w 743"/>
                  <a:gd name="T25" fmla="*/ 184 h 615"/>
                  <a:gd name="T26" fmla="*/ 354 w 743"/>
                  <a:gd name="T27" fmla="*/ 184 h 615"/>
                  <a:gd name="T28" fmla="*/ 321 w 743"/>
                  <a:gd name="T29" fmla="*/ 159 h 615"/>
                  <a:gd name="T30" fmla="*/ 295 w 743"/>
                  <a:gd name="T31" fmla="*/ 113 h 615"/>
                  <a:gd name="T32" fmla="*/ 276 w 743"/>
                  <a:gd name="T33" fmla="*/ 53 h 615"/>
                  <a:gd name="T34" fmla="*/ 240 w 743"/>
                  <a:gd name="T35" fmla="*/ 19 h 615"/>
                  <a:gd name="T36" fmla="*/ 227 w 743"/>
                  <a:gd name="T37" fmla="*/ 85 h 615"/>
                  <a:gd name="T38" fmla="*/ 204 w 743"/>
                  <a:gd name="T39" fmla="*/ 138 h 615"/>
                  <a:gd name="T40" fmla="*/ 174 w 743"/>
                  <a:gd name="T41" fmla="*/ 174 h 615"/>
                  <a:gd name="T42" fmla="*/ 140 w 743"/>
                  <a:gd name="T43" fmla="*/ 187 h 615"/>
                  <a:gd name="T44" fmla="*/ 128 w 743"/>
                  <a:gd name="T45" fmla="*/ 186 h 615"/>
                  <a:gd name="T46" fmla="*/ 114 w 743"/>
                  <a:gd name="T47" fmla="*/ 181 h 615"/>
                  <a:gd name="T48" fmla="*/ 101 w 743"/>
                  <a:gd name="T49" fmla="*/ 173 h 615"/>
                  <a:gd name="T50" fmla="*/ 89 w 743"/>
                  <a:gd name="T51" fmla="*/ 162 h 615"/>
                  <a:gd name="T52" fmla="*/ 66 w 743"/>
                  <a:gd name="T53" fmla="*/ 131 h 615"/>
                  <a:gd name="T54" fmla="*/ 47 w 743"/>
                  <a:gd name="T55" fmla="*/ 93 h 615"/>
                  <a:gd name="T56" fmla="*/ 36 w 743"/>
                  <a:gd name="T57" fmla="*/ 48 h 615"/>
                  <a:gd name="T58" fmla="*/ 32 w 743"/>
                  <a:gd name="T59" fmla="*/ 0 h 615"/>
                  <a:gd name="T60" fmla="*/ 0 w 743"/>
                  <a:gd name="T61" fmla="*/ 615 h 615"/>
                  <a:gd name="T62" fmla="*/ 727 w 743"/>
                  <a:gd name="T63" fmla="*/ 615 h 615"/>
                  <a:gd name="T64" fmla="*/ 743 w 743"/>
                  <a:gd name="T65" fmla="*/ 615 h 615"/>
                  <a:gd name="T66" fmla="*/ 743 w 743"/>
                  <a:gd name="T67" fmla="*/ 300 h 615"/>
                  <a:gd name="T68" fmla="*/ 743 w 743"/>
                  <a:gd name="T69" fmla="*/ 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3" h="615">
                    <a:moveTo>
                      <a:pt x="743" y="0"/>
                    </a:moveTo>
                    <a:lnTo>
                      <a:pt x="711" y="0"/>
                    </a:lnTo>
                    <a:lnTo>
                      <a:pt x="709" y="39"/>
                    </a:lnTo>
                    <a:lnTo>
                      <a:pt x="701" y="75"/>
                    </a:lnTo>
                    <a:lnTo>
                      <a:pt x="689" y="106"/>
                    </a:lnTo>
                    <a:lnTo>
                      <a:pt x="674" y="133"/>
                    </a:lnTo>
                    <a:lnTo>
                      <a:pt x="657" y="156"/>
                    </a:lnTo>
                    <a:lnTo>
                      <a:pt x="638" y="174"/>
                    </a:lnTo>
                    <a:lnTo>
                      <a:pt x="618" y="184"/>
                    </a:lnTo>
                    <a:lnTo>
                      <a:pt x="598" y="187"/>
                    </a:lnTo>
                    <a:lnTo>
                      <a:pt x="576" y="184"/>
                    </a:lnTo>
                    <a:lnTo>
                      <a:pt x="558" y="174"/>
                    </a:lnTo>
                    <a:lnTo>
                      <a:pt x="541" y="158"/>
                    </a:lnTo>
                    <a:lnTo>
                      <a:pt x="529" y="137"/>
                    </a:lnTo>
                    <a:lnTo>
                      <a:pt x="518" y="113"/>
                    </a:lnTo>
                    <a:lnTo>
                      <a:pt x="510" y="87"/>
                    </a:lnTo>
                    <a:lnTo>
                      <a:pt x="505" y="60"/>
                    </a:lnTo>
                    <a:lnTo>
                      <a:pt x="500" y="33"/>
                    </a:lnTo>
                    <a:lnTo>
                      <a:pt x="469" y="33"/>
                    </a:lnTo>
                    <a:lnTo>
                      <a:pt x="463" y="64"/>
                    </a:lnTo>
                    <a:lnTo>
                      <a:pt x="454" y="94"/>
                    </a:lnTo>
                    <a:lnTo>
                      <a:pt x="444" y="119"/>
                    </a:lnTo>
                    <a:lnTo>
                      <a:pt x="432" y="143"/>
                    </a:lnTo>
                    <a:lnTo>
                      <a:pt x="418" y="161"/>
                    </a:lnTo>
                    <a:lnTo>
                      <a:pt x="403" y="176"/>
                    </a:lnTo>
                    <a:lnTo>
                      <a:pt x="387" y="184"/>
                    </a:lnTo>
                    <a:lnTo>
                      <a:pt x="371" y="187"/>
                    </a:lnTo>
                    <a:lnTo>
                      <a:pt x="354" y="184"/>
                    </a:lnTo>
                    <a:lnTo>
                      <a:pt x="337" y="174"/>
                    </a:lnTo>
                    <a:lnTo>
                      <a:pt x="321" y="159"/>
                    </a:lnTo>
                    <a:lnTo>
                      <a:pt x="308" y="138"/>
                    </a:lnTo>
                    <a:lnTo>
                      <a:pt x="295" y="113"/>
                    </a:lnTo>
                    <a:lnTo>
                      <a:pt x="284" y="85"/>
                    </a:lnTo>
                    <a:lnTo>
                      <a:pt x="276" y="53"/>
                    </a:lnTo>
                    <a:lnTo>
                      <a:pt x="272" y="19"/>
                    </a:lnTo>
                    <a:lnTo>
                      <a:pt x="240" y="19"/>
                    </a:lnTo>
                    <a:lnTo>
                      <a:pt x="235" y="53"/>
                    </a:lnTo>
                    <a:lnTo>
                      <a:pt x="227" y="85"/>
                    </a:lnTo>
                    <a:lnTo>
                      <a:pt x="216" y="113"/>
                    </a:lnTo>
                    <a:lnTo>
                      <a:pt x="204" y="138"/>
                    </a:lnTo>
                    <a:lnTo>
                      <a:pt x="190" y="159"/>
                    </a:lnTo>
                    <a:lnTo>
                      <a:pt x="174" y="174"/>
                    </a:lnTo>
                    <a:lnTo>
                      <a:pt x="158" y="184"/>
                    </a:lnTo>
                    <a:lnTo>
                      <a:pt x="140" y="187"/>
                    </a:lnTo>
                    <a:lnTo>
                      <a:pt x="134" y="187"/>
                    </a:lnTo>
                    <a:lnTo>
                      <a:pt x="128" y="186"/>
                    </a:lnTo>
                    <a:lnTo>
                      <a:pt x="121" y="184"/>
                    </a:lnTo>
                    <a:lnTo>
                      <a:pt x="114" y="181"/>
                    </a:lnTo>
                    <a:lnTo>
                      <a:pt x="107" y="177"/>
                    </a:lnTo>
                    <a:lnTo>
                      <a:pt x="101" y="173"/>
                    </a:lnTo>
                    <a:lnTo>
                      <a:pt x="94" y="168"/>
                    </a:lnTo>
                    <a:lnTo>
                      <a:pt x="89" y="162"/>
                    </a:lnTo>
                    <a:lnTo>
                      <a:pt x="76" y="148"/>
                    </a:lnTo>
                    <a:lnTo>
                      <a:pt x="66" y="131"/>
                    </a:lnTo>
                    <a:lnTo>
                      <a:pt x="55" y="113"/>
                    </a:lnTo>
                    <a:lnTo>
                      <a:pt x="47" y="93"/>
                    </a:lnTo>
                    <a:lnTo>
                      <a:pt x="41" y="71"/>
                    </a:lnTo>
                    <a:lnTo>
                      <a:pt x="36" y="48"/>
                    </a:lnTo>
                    <a:lnTo>
                      <a:pt x="33" y="24"/>
                    </a:lnTo>
                    <a:lnTo>
                      <a:pt x="32" y="0"/>
                    </a:lnTo>
                    <a:lnTo>
                      <a:pt x="0" y="0"/>
                    </a:lnTo>
                    <a:lnTo>
                      <a:pt x="0" y="615"/>
                    </a:lnTo>
                    <a:lnTo>
                      <a:pt x="727" y="615"/>
                    </a:lnTo>
                    <a:lnTo>
                      <a:pt x="727" y="615"/>
                    </a:lnTo>
                    <a:lnTo>
                      <a:pt x="743" y="615"/>
                    </a:lnTo>
                    <a:lnTo>
                      <a:pt x="743" y="615"/>
                    </a:lnTo>
                    <a:lnTo>
                      <a:pt x="743" y="511"/>
                    </a:lnTo>
                    <a:lnTo>
                      <a:pt x="743" y="300"/>
                    </a:lnTo>
                    <a:lnTo>
                      <a:pt x="743" y="93"/>
                    </a:lnTo>
                    <a:lnTo>
                      <a:pt x="743" y="0"/>
                    </a:lnTo>
                    <a:close/>
                  </a:path>
                </a:pathLst>
              </a:custGeom>
              <a:solidFill>
                <a:schemeClr val="bg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p:nvSpPr>
            <p:spPr bwMode="auto">
              <a:xfrm>
                <a:off x="1377365" y="4001730"/>
                <a:ext cx="1141909" cy="771378"/>
              </a:xfrm>
              <a:custGeom>
                <a:avLst/>
                <a:gdLst>
                  <a:gd name="T0" fmla="*/ 43 w 679"/>
                  <a:gd name="T1" fmla="*/ 94 h 456"/>
                  <a:gd name="T2" fmla="*/ 61 w 679"/>
                  <a:gd name="T3" fmla="*/ 107 h 456"/>
                  <a:gd name="T4" fmla="*/ 80 w 679"/>
                  <a:gd name="T5" fmla="*/ 115 h 456"/>
                  <a:gd name="T6" fmla="*/ 98 w 679"/>
                  <a:gd name="T7" fmla="*/ 120 h 456"/>
                  <a:gd name="T8" fmla="*/ 128 w 679"/>
                  <a:gd name="T9" fmla="*/ 117 h 456"/>
                  <a:gd name="T10" fmla="*/ 163 w 679"/>
                  <a:gd name="T11" fmla="*/ 99 h 456"/>
                  <a:gd name="T12" fmla="*/ 191 w 679"/>
                  <a:gd name="T13" fmla="*/ 67 h 456"/>
                  <a:gd name="T14" fmla="*/ 214 w 679"/>
                  <a:gd name="T15" fmla="*/ 24 h 456"/>
                  <a:gd name="T16" fmla="*/ 233 w 679"/>
                  <a:gd name="T17" fmla="*/ 24 h 456"/>
                  <a:gd name="T18" fmla="*/ 256 w 679"/>
                  <a:gd name="T19" fmla="*/ 67 h 456"/>
                  <a:gd name="T20" fmla="*/ 285 w 679"/>
                  <a:gd name="T21" fmla="*/ 99 h 456"/>
                  <a:gd name="T22" fmla="*/ 319 w 679"/>
                  <a:gd name="T23" fmla="*/ 117 h 456"/>
                  <a:gd name="T24" fmla="*/ 357 w 679"/>
                  <a:gd name="T25" fmla="*/ 117 h 456"/>
                  <a:gd name="T26" fmla="*/ 391 w 679"/>
                  <a:gd name="T27" fmla="*/ 101 h 456"/>
                  <a:gd name="T28" fmla="*/ 420 w 679"/>
                  <a:gd name="T29" fmla="*/ 70 h 456"/>
                  <a:gd name="T30" fmla="*/ 441 w 679"/>
                  <a:gd name="T31" fmla="*/ 31 h 456"/>
                  <a:gd name="T32" fmla="*/ 462 w 679"/>
                  <a:gd name="T33" fmla="*/ 39 h 456"/>
                  <a:gd name="T34" fmla="*/ 489 w 679"/>
                  <a:gd name="T35" fmla="*/ 83 h 456"/>
                  <a:gd name="T36" fmla="*/ 520 w 679"/>
                  <a:gd name="T37" fmla="*/ 108 h 456"/>
                  <a:gd name="T38" fmla="*/ 551 w 679"/>
                  <a:gd name="T39" fmla="*/ 118 h 456"/>
                  <a:gd name="T40" fmla="*/ 576 w 679"/>
                  <a:gd name="T41" fmla="*/ 120 h 456"/>
                  <a:gd name="T42" fmla="*/ 597 w 679"/>
                  <a:gd name="T43" fmla="*/ 115 h 456"/>
                  <a:gd name="T44" fmla="*/ 617 w 679"/>
                  <a:gd name="T45" fmla="*/ 106 h 456"/>
                  <a:gd name="T46" fmla="*/ 635 w 679"/>
                  <a:gd name="T47" fmla="*/ 92 h 456"/>
                  <a:gd name="T48" fmla="*/ 649 w 679"/>
                  <a:gd name="T49" fmla="*/ 78 h 456"/>
                  <a:gd name="T50" fmla="*/ 658 w 679"/>
                  <a:gd name="T51" fmla="*/ 67 h 456"/>
                  <a:gd name="T52" fmla="*/ 667 w 679"/>
                  <a:gd name="T53" fmla="*/ 54 h 456"/>
                  <a:gd name="T54" fmla="*/ 675 w 679"/>
                  <a:gd name="T55" fmla="*/ 41 h 456"/>
                  <a:gd name="T56" fmla="*/ 679 w 679"/>
                  <a:gd name="T57" fmla="*/ 449 h 456"/>
                  <a:gd name="T58" fmla="*/ 657 w 679"/>
                  <a:gd name="T59" fmla="*/ 428 h 456"/>
                  <a:gd name="T60" fmla="*/ 627 w 679"/>
                  <a:gd name="T61" fmla="*/ 407 h 456"/>
                  <a:gd name="T62" fmla="*/ 592 w 679"/>
                  <a:gd name="T63" fmla="*/ 385 h 456"/>
                  <a:gd name="T64" fmla="*/ 552 w 679"/>
                  <a:gd name="T65" fmla="*/ 363 h 456"/>
                  <a:gd name="T66" fmla="*/ 507 w 679"/>
                  <a:gd name="T67" fmla="*/ 344 h 456"/>
                  <a:gd name="T68" fmla="*/ 456 w 679"/>
                  <a:gd name="T69" fmla="*/ 329 h 456"/>
                  <a:gd name="T70" fmla="*/ 403 w 679"/>
                  <a:gd name="T71" fmla="*/ 319 h 456"/>
                  <a:gd name="T72" fmla="*/ 346 w 679"/>
                  <a:gd name="T73" fmla="*/ 316 h 456"/>
                  <a:gd name="T74" fmla="*/ 286 w 679"/>
                  <a:gd name="T75" fmla="*/ 319 h 456"/>
                  <a:gd name="T76" fmla="*/ 229 w 679"/>
                  <a:gd name="T77" fmla="*/ 329 h 456"/>
                  <a:gd name="T78" fmla="*/ 178 w 679"/>
                  <a:gd name="T79" fmla="*/ 344 h 456"/>
                  <a:gd name="T80" fmla="*/ 130 w 679"/>
                  <a:gd name="T81" fmla="*/ 363 h 456"/>
                  <a:gd name="T82" fmla="*/ 88 w 679"/>
                  <a:gd name="T83" fmla="*/ 385 h 456"/>
                  <a:gd name="T84" fmla="*/ 52 w 679"/>
                  <a:gd name="T85" fmla="*/ 409 h 456"/>
                  <a:gd name="T86" fmla="*/ 22 w 679"/>
                  <a:gd name="T87" fmla="*/ 433 h 456"/>
                  <a:gd name="T88" fmla="*/ 0 w 679"/>
                  <a:gd name="T89" fmla="*/ 456 h 456"/>
                  <a:gd name="T90" fmla="*/ 4 w 679"/>
                  <a:gd name="T91" fmla="*/ 45 h 456"/>
                  <a:gd name="T92" fmla="*/ 12 w 679"/>
                  <a:gd name="T93" fmla="*/ 57 h 456"/>
                  <a:gd name="T94" fmla="*/ 20 w 679"/>
                  <a:gd name="T95" fmla="*/ 70 h 456"/>
                  <a:gd name="T96" fmla="*/ 30 w 679"/>
                  <a:gd name="T97" fmla="*/ 8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9" h="456">
                    <a:moveTo>
                      <a:pt x="35" y="86"/>
                    </a:moveTo>
                    <a:lnTo>
                      <a:pt x="43" y="94"/>
                    </a:lnTo>
                    <a:lnTo>
                      <a:pt x="52" y="101"/>
                    </a:lnTo>
                    <a:lnTo>
                      <a:pt x="61" y="107"/>
                    </a:lnTo>
                    <a:lnTo>
                      <a:pt x="70" y="112"/>
                    </a:lnTo>
                    <a:lnTo>
                      <a:pt x="80" y="115"/>
                    </a:lnTo>
                    <a:lnTo>
                      <a:pt x="89" y="117"/>
                    </a:lnTo>
                    <a:lnTo>
                      <a:pt x="98" y="120"/>
                    </a:lnTo>
                    <a:lnTo>
                      <a:pt x="108" y="120"/>
                    </a:lnTo>
                    <a:lnTo>
                      <a:pt x="128" y="117"/>
                    </a:lnTo>
                    <a:lnTo>
                      <a:pt x="145" y="110"/>
                    </a:lnTo>
                    <a:lnTo>
                      <a:pt x="163" y="99"/>
                    </a:lnTo>
                    <a:lnTo>
                      <a:pt x="178" y="85"/>
                    </a:lnTo>
                    <a:lnTo>
                      <a:pt x="191" y="67"/>
                    </a:lnTo>
                    <a:lnTo>
                      <a:pt x="204" y="47"/>
                    </a:lnTo>
                    <a:lnTo>
                      <a:pt x="214" y="24"/>
                    </a:lnTo>
                    <a:lnTo>
                      <a:pt x="224" y="0"/>
                    </a:lnTo>
                    <a:lnTo>
                      <a:pt x="233" y="24"/>
                    </a:lnTo>
                    <a:lnTo>
                      <a:pt x="243" y="47"/>
                    </a:lnTo>
                    <a:lnTo>
                      <a:pt x="256" y="67"/>
                    </a:lnTo>
                    <a:lnTo>
                      <a:pt x="270" y="85"/>
                    </a:lnTo>
                    <a:lnTo>
                      <a:pt x="285" y="99"/>
                    </a:lnTo>
                    <a:lnTo>
                      <a:pt x="302" y="110"/>
                    </a:lnTo>
                    <a:lnTo>
                      <a:pt x="319" y="117"/>
                    </a:lnTo>
                    <a:lnTo>
                      <a:pt x="339" y="120"/>
                    </a:lnTo>
                    <a:lnTo>
                      <a:pt x="357" y="117"/>
                    </a:lnTo>
                    <a:lnTo>
                      <a:pt x="375" y="110"/>
                    </a:lnTo>
                    <a:lnTo>
                      <a:pt x="391" y="101"/>
                    </a:lnTo>
                    <a:lnTo>
                      <a:pt x="406" y="87"/>
                    </a:lnTo>
                    <a:lnTo>
                      <a:pt x="420" y="70"/>
                    </a:lnTo>
                    <a:lnTo>
                      <a:pt x="431" y="52"/>
                    </a:lnTo>
                    <a:lnTo>
                      <a:pt x="441" y="31"/>
                    </a:lnTo>
                    <a:lnTo>
                      <a:pt x="451" y="8"/>
                    </a:lnTo>
                    <a:lnTo>
                      <a:pt x="462" y="39"/>
                    </a:lnTo>
                    <a:lnTo>
                      <a:pt x="475" y="63"/>
                    </a:lnTo>
                    <a:lnTo>
                      <a:pt x="489" y="83"/>
                    </a:lnTo>
                    <a:lnTo>
                      <a:pt x="504" y="98"/>
                    </a:lnTo>
                    <a:lnTo>
                      <a:pt x="520" y="108"/>
                    </a:lnTo>
                    <a:lnTo>
                      <a:pt x="535" y="115"/>
                    </a:lnTo>
                    <a:lnTo>
                      <a:pt x="551" y="118"/>
                    </a:lnTo>
                    <a:lnTo>
                      <a:pt x="566" y="120"/>
                    </a:lnTo>
                    <a:lnTo>
                      <a:pt x="576" y="120"/>
                    </a:lnTo>
                    <a:lnTo>
                      <a:pt x="587" y="117"/>
                    </a:lnTo>
                    <a:lnTo>
                      <a:pt x="597" y="115"/>
                    </a:lnTo>
                    <a:lnTo>
                      <a:pt x="606" y="110"/>
                    </a:lnTo>
                    <a:lnTo>
                      <a:pt x="617" y="106"/>
                    </a:lnTo>
                    <a:lnTo>
                      <a:pt x="626" y="100"/>
                    </a:lnTo>
                    <a:lnTo>
                      <a:pt x="635" y="92"/>
                    </a:lnTo>
                    <a:lnTo>
                      <a:pt x="644" y="84"/>
                    </a:lnTo>
                    <a:lnTo>
                      <a:pt x="649" y="78"/>
                    </a:lnTo>
                    <a:lnTo>
                      <a:pt x="654" y="72"/>
                    </a:lnTo>
                    <a:lnTo>
                      <a:pt x="658" y="67"/>
                    </a:lnTo>
                    <a:lnTo>
                      <a:pt x="663" y="61"/>
                    </a:lnTo>
                    <a:lnTo>
                      <a:pt x="667" y="54"/>
                    </a:lnTo>
                    <a:lnTo>
                      <a:pt x="671" y="48"/>
                    </a:lnTo>
                    <a:lnTo>
                      <a:pt x="675" y="41"/>
                    </a:lnTo>
                    <a:lnTo>
                      <a:pt x="679" y="34"/>
                    </a:lnTo>
                    <a:lnTo>
                      <a:pt x="679" y="449"/>
                    </a:lnTo>
                    <a:lnTo>
                      <a:pt x="669" y="439"/>
                    </a:lnTo>
                    <a:lnTo>
                      <a:pt x="657" y="428"/>
                    </a:lnTo>
                    <a:lnTo>
                      <a:pt x="643" y="418"/>
                    </a:lnTo>
                    <a:lnTo>
                      <a:pt x="627" y="407"/>
                    </a:lnTo>
                    <a:lnTo>
                      <a:pt x="611" y="396"/>
                    </a:lnTo>
                    <a:lnTo>
                      <a:pt x="592" y="385"/>
                    </a:lnTo>
                    <a:lnTo>
                      <a:pt x="573" y="374"/>
                    </a:lnTo>
                    <a:lnTo>
                      <a:pt x="552" y="363"/>
                    </a:lnTo>
                    <a:lnTo>
                      <a:pt x="530" y="354"/>
                    </a:lnTo>
                    <a:lnTo>
                      <a:pt x="507" y="344"/>
                    </a:lnTo>
                    <a:lnTo>
                      <a:pt x="482" y="336"/>
                    </a:lnTo>
                    <a:lnTo>
                      <a:pt x="456" y="329"/>
                    </a:lnTo>
                    <a:lnTo>
                      <a:pt x="430" y="324"/>
                    </a:lnTo>
                    <a:lnTo>
                      <a:pt x="403" y="319"/>
                    </a:lnTo>
                    <a:lnTo>
                      <a:pt x="375" y="317"/>
                    </a:lnTo>
                    <a:lnTo>
                      <a:pt x="346" y="316"/>
                    </a:lnTo>
                    <a:lnTo>
                      <a:pt x="316" y="317"/>
                    </a:lnTo>
                    <a:lnTo>
                      <a:pt x="286" y="319"/>
                    </a:lnTo>
                    <a:lnTo>
                      <a:pt x="257" y="324"/>
                    </a:lnTo>
                    <a:lnTo>
                      <a:pt x="229" y="329"/>
                    </a:lnTo>
                    <a:lnTo>
                      <a:pt x="203" y="336"/>
                    </a:lnTo>
                    <a:lnTo>
                      <a:pt x="178" y="344"/>
                    </a:lnTo>
                    <a:lnTo>
                      <a:pt x="153" y="354"/>
                    </a:lnTo>
                    <a:lnTo>
                      <a:pt x="130" y="363"/>
                    </a:lnTo>
                    <a:lnTo>
                      <a:pt x="108" y="373"/>
                    </a:lnTo>
                    <a:lnTo>
                      <a:pt x="88" y="385"/>
                    </a:lnTo>
                    <a:lnTo>
                      <a:pt x="69" y="396"/>
                    </a:lnTo>
                    <a:lnTo>
                      <a:pt x="52" y="409"/>
                    </a:lnTo>
                    <a:lnTo>
                      <a:pt x="36" y="420"/>
                    </a:lnTo>
                    <a:lnTo>
                      <a:pt x="22" y="433"/>
                    </a:lnTo>
                    <a:lnTo>
                      <a:pt x="10" y="445"/>
                    </a:lnTo>
                    <a:lnTo>
                      <a:pt x="0" y="456"/>
                    </a:lnTo>
                    <a:lnTo>
                      <a:pt x="0" y="38"/>
                    </a:lnTo>
                    <a:lnTo>
                      <a:pt x="4" y="45"/>
                    </a:lnTo>
                    <a:lnTo>
                      <a:pt x="7" y="52"/>
                    </a:lnTo>
                    <a:lnTo>
                      <a:pt x="12" y="57"/>
                    </a:lnTo>
                    <a:lnTo>
                      <a:pt x="16" y="63"/>
                    </a:lnTo>
                    <a:lnTo>
                      <a:pt x="20" y="70"/>
                    </a:lnTo>
                    <a:lnTo>
                      <a:pt x="24" y="76"/>
                    </a:lnTo>
                    <a:lnTo>
                      <a:pt x="30" y="80"/>
                    </a:lnTo>
                    <a:lnTo>
                      <a:pt x="35" y="86"/>
                    </a:lnTo>
                    <a:close/>
                  </a:path>
                </a:pathLst>
              </a:custGeom>
              <a:solidFill>
                <a:schemeClr val="accent2"/>
              </a:solidFill>
              <a:ln w="9525">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p:nvSpPr>
            <p:spPr bwMode="auto">
              <a:xfrm>
                <a:off x="1323469" y="4362155"/>
                <a:ext cx="1249699" cy="279582"/>
              </a:xfrm>
              <a:custGeom>
                <a:avLst/>
                <a:gdLst>
                  <a:gd name="T0" fmla="*/ 732 w 741"/>
                  <a:gd name="T1" fmla="*/ 135 h 166"/>
                  <a:gd name="T2" fmla="*/ 705 w 741"/>
                  <a:gd name="T3" fmla="*/ 113 h 166"/>
                  <a:gd name="T4" fmla="*/ 671 w 741"/>
                  <a:gd name="T5" fmla="*/ 90 h 166"/>
                  <a:gd name="T6" fmla="*/ 629 w 741"/>
                  <a:gd name="T7" fmla="*/ 66 h 166"/>
                  <a:gd name="T8" fmla="*/ 582 w 741"/>
                  <a:gd name="T9" fmla="*/ 44 h 166"/>
                  <a:gd name="T10" fmla="*/ 528 w 741"/>
                  <a:gd name="T11" fmla="*/ 24 h 166"/>
                  <a:gd name="T12" fmla="*/ 470 w 741"/>
                  <a:gd name="T13" fmla="*/ 9 h 166"/>
                  <a:gd name="T14" fmla="*/ 409 w 741"/>
                  <a:gd name="T15" fmla="*/ 1 h 166"/>
                  <a:gd name="T16" fmla="*/ 346 w 741"/>
                  <a:gd name="T17" fmla="*/ 1 h 166"/>
                  <a:gd name="T18" fmla="*/ 286 w 741"/>
                  <a:gd name="T19" fmla="*/ 8 h 166"/>
                  <a:gd name="T20" fmla="*/ 227 w 741"/>
                  <a:gd name="T21" fmla="*/ 21 h 166"/>
                  <a:gd name="T22" fmla="*/ 172 w 741"/>
                  <a:gd name="T23" fmla="*/ 38 h 166"/>
                  <a:gd name="T24" fmla="*/ 122 w 741"/>
                  <a:gd name="T25" fmla="*/ 58 h 166"/>
                  <a:gd name="T26" fmla="*/ 77 w 741"/>
                  <a:gd name="T27" fmla="*/ 81 h 166"/>
                  <a:gd name="T28" fmla="*/ 40 w 741"/>
                  <a:gd name="T29" fmla="*/ 104 h 166"/>
                  <a:gd name="T30" fmla="*/ 12 w 741"/>
                  <a:gd name="T31" fmla="*/ 127 h 166"/>
                  <a:gd name="T32" fmla="*/ 23 w 741"/>
                  <a:gd name="T33" fmla="*/ 160 h 166"/>
                  <a:gd name="T34" fmla="*/ 46 w 741"/>
                  <a:gd name="T35" fmla="*/ 139 h 166"/>
                  <a:gd name="T36" fmla="*/ 77 w 741"/>
                  <a:gd name="T37" fmla="*/ 117 h 166"/>
                  <a:gd name="T38" fmla="*/ 115 w 741"/>
                  <a:gd name="T39" fmla="*/ 97 h 166"/>
                  <a:gd name="T40" fmla="*/ 160 w 741"/>
                  <a:gd name="T41" fmla="*/ 76 h 166"/>
                  <a:gd name="T42" fmla="*/ 210 w 741"/>
                  <a:gd name="T43" fmla="*/ 59 h 166"/>
                  <a:gd name="T44" fmla="*/ 264 w 741"/>
                  <a:gd name="T45" fmla="*/ 45 h 166"/>
                  <a:gd name="T46" fmla="*/ 319 w 741"/>
                  <a:gd name="T47" fmla="*/ 36 h 166"/>
                  <a:gd name="T48" fmla="*/ 377 w 741"/>
                  <a:gd name="T49" fmla="*/ 32 h 166"/>
                  <a:gd name="T50" fmla="*/ 436 w 741"/>
                  <a:gd name="T51" fmla="*/ 37 h 166"/>
                  <a:gd name="T52" fmla="*/ 492 w 741"/>
                  <a:gd name="T53" fmla="*/ 47 h 166"/>
                  <a:gd name="T54" fmla="*/ 544 w 741"/>
                  <a:gd name="T55" fmla="*/ 63 h 166"/>
                  <a:gd name="T56" fmla="*/ 592 w 741"/>
                  <a:gd name="T57" fmla="*/ 83 h 166"/>
                  <a:gd name="T58" fmla="*/ 634 w 741"/>
                  <a:gd name="T59" fmla="*/ 105 h 166"/>
                  <a:gd name="T60" fmla="*/ 670 w 741"/>
                  <a:gd name="T61" fmla="*/ 128 h 166"/>
                  <a:gd name="T62" fmla="*/ 698 w 741"/>
                  <a:gd name="T63" fmla="*/ 149 h 166"/>
                  <a:gd name="T64" fmla="*/ 718 w 74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1" h="166">
                    <a:moveTo>
                      <a:pt x="741" y="144"/>
                    </a:moveTo>
                    <a:lnTo>
                      <a:pt x="732" y="135"/>
                    </a:lnTo>
                    <a:lnTo>
                      <a:pt x="719" y="124"/>
                    </a:lnTo>
                    <a:lnTo>
                      <a:pt x="705" y="113"/>
                    </a:lnTo>
                    <a:lnTo>
                      <a:pt x="689" y="101"/>
                    </a:lnTo>
                    <a:lnTo>
                      <a:pt x="671" y="90"/>
                    </a:lnTo>
                    <a:lnTo>
                      <a:pt x="651" y="77"/>
                    </a:lnTo>
                    <a:lnTo>
                      <a:pt x="629" y="66"/>
                    </a:lnTo>
                    <a:lnTo>
                      <a:pt x="606" y="54"/>
                    </a:lnTo>
                    <a:lnTo>
                      <a:pt x="582" y="44"/>
                    </a:lnTo>
                    <a:lnTo>
                      <a:pt x="555" y="33"/>
                    </a:lnTo>
                    <a:lnTo>
                      <a:pt x="528" y="24"/>
                    </a:lnTo>
                    <a:lnTo>
                      <a:pt x="500" y="16"/>
                    </a:lnTo>
                    <a:lnTo>
                      <a:pt x="470" y="9"/>
                    </a:lnTo>
                    <a:lnTo>
                      <a:pt x="440" y="5"/>
                    </a:lnTo>
                    <a:lnTo>
                      <a:pt x="409" y="1"/>
                    </a:lnTo>
                    <a:lnTo>
                      <a:pt x="377" y="0"/>
                    </a:lnTo>
                    <a:lnTo>
                      <a:pt x="346" y="1"/>
                    </a:lnTo>
                    <a:lnTo>
                      <a:pt x="316" y="3"/>
                    </a:lnTo>
                    <a:lnTo>
                      <a:pt x="286" y="8"/>
                    </a:lnTo>
                    <a:lnTo>
                      <a:pt x="256" y="14"/>
                    </a:lnTo>
                    <a:lnTo>
                      <a:pt x="227" y="21"/>
                    </a:lnTo>
                    <a:lnTo>
                      <a:pt x="199" y="29"/>
                    </a:lnTo>
                    <a:lnTo>
                      <a:pt x="172" y="38"/>
                    </a:lnTo>
                    <a:lnTo>
                      <a:pt x="146" y="47"/>
                    </a:lnTo>
                    <a:lnTo>
                      <a:pt x="122" y="58"/>
                    </a:lnTo>
                    <a:lnTo>
                      <a:pt x="99" y="69"/>
                    </a:lnTo>
                    <a:lnTo>
                      <a:pt x="77" y="81"/>
                    </a:lnTo>
                    <a:lnTo>
                      <a:pt x="58" y="92"/>
                    </a:lnTo>
                    <a:lnTo>
                      <a:pt x="40" y="104"/>
                    </a:lnTo>
                    <a:lnTo>
                      <a:pt x="24" y="115"/>
                    </a:lnTo>
                    <a:lnTo>
                      <a:pt x="12" y="127"/>
                    </a:lnTo>
                    <a:lnTo>
                      <a:pt x="0" y="138"/>
                    </a:lnTo>
                    <a:lnTo>
                      <a:pt x="23" y="160"/>
                    </a:lnTo>
                    <a:lnTo>
                      <a:pt x="33" y="150"/>
                    </a:lnTo>
                    <a:lnTo>
                      <a:pt x="46" y="139"/>
                    </a:lnTo>
                    <a:lnTo>
                      <a:pt x="60" y="129"/>
                    </a:lnTo>
                    <a:lnTo>
                      <a:pt x="77" y="117"/>
                    </a:lnTo>
                    <a:lnTo>
                      <a:pt x="96" y="107"/>
                    </a:lnTo>
                    <a:lnTo>
                      <a:pt x="115" y="97"/>
                    </a:lnTo>
                    <a:lnTo>
                      <a:pt x="137" y="86"/>
                    </a:lnTo>
                    <a:lnTo>
                      <a:pt x="160" y="76"/>
                    </a:lnTo>
                    <a:lnTo>
                      <a:pt x="184" y="67"/>
                    </a:lnTo>
                    <a:lnTo>
                      <a:pt x="210" y="59"/>
                    </a:lnTo>
                    <a:lnTo>
                      <a:pt x="236" y="51"/>
                    </a:lnTo>
                    <a:lnTo>
                      <a:pt x="264" y="45"/>
                    </a:lnTo>
                    <a:lnTo>
                      <a:pt x="292" y="39"/>
                    </a:lnTo>
                    <a:lnTo>
                      <a:pt x="319" y="36"/>
                    </a:lnTo>
                    <a:lnTo>
                      <a:pt x="348" y="33"/>
                    </a:lnTo>
                    <a:lnTo>
                      <a:pt x="377" y="32"/>
                    </a:lnTo>
                    <a:lnTo>
                      <a:pt x="407" y="33"/>
                    </a:lnTo>
                    <a:lnTo>
                      <a:pt x="436" y="37"/>
                    </a:lnTo>
                    <a:lnTo>
                      <a:pt x="464" y="41"/>
                    </a:lnTo>
                    <a:lnTo>
                      <a:pt x="492" y="47"/>
                    </a:lnTo>
                    <a:lnTo>
                      <a:pt x="519" y="55"/>
                    </a:lnTo>
                    <a:lnTo>
                      <a:pt x="544" y="63"/>
                    </a:lnTo>
                    <a:lnTo>
                      <a:pt x="568" y="74"/>
                    </a:lnTo>
                    <a:lnTo>
                      <a:pt x="592" y="83"/>
                    </a:lnTo>
                    <a:lnTo>
                      <a:pt x="614" y="94"/>
                    </a:lnTo>
                    <a:lnTo>
                      <a:pt x="634" y="105"/>
                    </a:lnTo>
                    <a:lnTo>
                      <a:pt x="653" y="116"/>
                    </a:lnTo>
                    <a:lnTo>
                      <a:pt x="670" y="128"/>
                    </a:lnTo>
                    <a:lnTo>
                      <a:pt x="686" y="138"/>
                    </a:lnTo>
                    <a:lnTo>
                      <a:pt x="698" y="149"/>
                    </a:lnTo>
                    <a:lnTo>
                      <a:pt x="709" y="158"/>
                    </a:lnTo>
                    <a:lnTo>
                      <a:pt x="718" y="166"/>
                    </a:lnTo>
                    <a:lnTo>
                      <a:pt x="741" y="144"/>
                    </a:lnTo>
                    <a:close/>
                  </a:path>
                </a:pathLst>
              </a:custGeom>
              <a:solidFill>
                <a:schemeClr val="bg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p:nvSpPr>
            <p:spPr bwMode="auto">
              <a:xfrm>
                <a:off x="1407681" y="4587842"/>
                <a:ext cx="1094750" cy="229055"/>
              </a:xfrm>
              <a:custGeom>
                <a:avLst/>
                <a:gdLst>
                  <a:gd name="T0" fmla="*/ 650 w 650"/>
                  <a:gd name="T1" fmla="*/ 137 h 137"/>
                  <a:gd name="T2" fmla="*/ 0 w 650"/>
                  <a:gd name="T3" fmla="*/ 137 h 137"/>
                  <a:gd name="T4" fmla="*/ 3 w 650"/>
                  <a:gd name="T5" fmla="*/ 132 h 137"/>
                  <a:gd name="T6" fmla="*/ 6 w 650"/>
                  <a:gd name="T7" fmla="*/ 128 h 137"/>
                  <a:gd name="T8" fmla="*/ 11 w 650"/>
                  <a:gd name="T9" fmla="*/ 123 h 137"/>
                  <a:gd name="T10" fmla="*/ 17 w 650"/>
                  <a:gd name="T11" fmla="*/ 117 h 137"/>
                  <a:gd name="T12" fmla="*/ 26 w 650"/>
                  <a:gd name="T13" fmla="*/ 109 h 137"/>
                  <a:gd name="T14" fmla="*/ 36 w 650"/>
                  <a:gd name="T15" fmla="*/ 100 h 137"/>
                  <a:gd name="T16" fmla="*/ 48 w 650"/>
                  <a:gd name="T17" fmla="*/ 90 h 137"/>
                  <a:gd name="T18" fmla="*/ 62 w 650"/>
                  <a:gd name="T19" fmla="*/ 80 h 137"/>
                  <a:gd name="T20" fmla="*/ 77 w 650"/>
                  <a:gd name="T21" fmla="*/ 71 h 137"/>
                  <a:gd name="T22" fmla="*/ 93 w 650"/>
                  <a:gd name="T23" fmla="*/ 61 h 137"/>
                  <a:gd name="T24" fmla="*/ 111 w 650"/>
                  <a:gd name="T25" fmla="*/ 51 h 137"/>
                  <a:gd name="T26" fmla="*/ 131 w 650"/>
                  <a:gd name="T27" fmla="*/ 42 h 137"/>
                  <a:gd name="T28" fmla="*/ 151 w 650"/>
                  <a:gd name="T29" fmla="*/ 33 h 137"/>
                  <a:gd name="T30" fmla="*/ 172 w 650"/>
                  <a:gd name="T31" fmla="*/ 25 h 137"/>
                  <a:gd name="T32" fmla="*/ 195 w 650"/>
                  <a:gd name="T33" fmla="*/ 18 h 137"/>
                  <a:gd name="T34" fmla="*/ 220 w 650"/>
                  <a:gd name="T35" fmla="*/ 12 h 137"/>
                  <a:gd name="T36" fmla="*/ 245 w 650"/>
                  <a:gd name="T37" fmla="*/ 7 h 137"/>
                  <a:gd name="T38" fmla="*/ 272 w 650"/>
                  <a:gd name="T39" fmla="*/ 3 h 137"/>
                  <a:gd name="T40" fmla="*/ 298 w 650"/>
                  <a:gd name="T41" fmla="*/ 1 h 137"/>
                  <a:gd name="T42" fmla="*/ 327 w 650"/>
                  <a:gd name="T43" fmla="*/ 0 h 137"/>
                  <a:gd name="T44" fmla="*/ 357 w 650"/>
                  <a:gd name="T45" fmla="*/ 1 h 137"/>
                  <a:gd name="T46" fmla="*/ 386 w 650"/>
                  <a:gd name="T47" fmla="*/ 4 h 137"/>
                  <a:gd name="T48" fmla="*/ 413 w 650"/>
                  <a:gd name="T49" fmla="*/ 9 h 137"/>
                  <a:gd name="T50" fmla="*/ 441 w 650"/>
                  <a:gd name="T51" fmla="*/ 15 h 137"/>
                  <a:gd name="T52" fmla="*/ 466 w 650"/>
                  <a:gd name="T53" fmla="*/ 23 h 137"/>
                  <a:gd name="T54" fmla="*/ 490 w 650"/>
                  <a:gd name="T55" fmla="*/ 32 h 137"/>
                  <a:gd name="T56" fmla="*/ 514 w 650"/>
                  <a:gd name="T57" fmla="*/ 41 h 137"/>
                  <a:gd name="T58" fmla="*/ 535 w 650"/>
                  <a:gd name="T59" fmla="*/ 53 h 137"/>
                  <a:gd name="T60" fmla="*/ 555 w 650"/>
                  <a:gd name="T61" fmla="*/ 63 h 137"/>
                  <a:gd name="T62" fmla="*/ 575 w 650"/>
                  <a:gd name="T63" fmla="*/ 75 h 137"/>
                  <a:gd name="T64" fmla="*/ 591 w 650"/>
                  <a:gd name="T65" fmla="*/ 86 h 137"/>
                  <a:gd name="T66" fmla="*/ 607 w 650"/>
                  <a:gd name="T67" fmla="*/ 98 h 137"/>
                  <a:gd name="T68" fmla="*/ 620 w 650"/>
                  <a:gd name="T69" fmla="*/ 108 h 137"/>
                  <a:gd name="T70" fmla="*/ 632 w 650"/>
                  <a:gd name="T71" fmla="*/ 118 h 137"/>
                  <a:gd name="T72" fmla="*/ 641 w 650"/>
                  <a:gd name="T73" fmla="*/ 129 h 137"/>
                  <a:gd name="T74" fmla="*/ 650 w 650"/>
                  <a:gd name="T7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0" h="137">
                    <a:moveTo>
                      <a:pt x="650" y="137"/>
                    </a:moveTo>
                    <a:lnTo>
                      <a:pt x="0" y="137"/>
                    </a:lnTo>
                    <a:lnTo>
                      <a:pt x="3" y="132"/>
                    </a:lnTo>
                    <a:lnTo>
                      <a:pt x="6" y="128"/>
                    </a:lnTo>
                    <a:lnTo>
                      <a:pt x="11" y="123"/>
                    </a:lnTo>
                    <a:lnTo>
                      <a:pt x="17" y="117"/>
                    </a:lnTo>
                    <a:lnTo>
                      <a:pt x="26" y="109"/>
                    </a:lnTo>
                    <a:lnTo>
                      <a:pt x="36" y="100"/>
                    </a:lnTo>
                    <a:lnTo>
                      <a:pt x="48" y="90"/>
                    </a:lnTo>
                    <a:lnTo>
                      <a:pt x="62" y="80"/>
                    </a:lnTo>
                    <a:lnTo>
                      <a:pt x="77" y="71"/>
                    </a:lnTo>
                    <a:lnTo>
                      <a:pt x="93" y="61"/>
                    </a:lnTo>
                    <a:lnTo>
                      <a:pt x="111" y="51"/>
                    </a:lnTo>
                    <a:lnTo>
                      <a:pt x="131" y="42"/>
                    </a:lnTo>
                    <a:lnTo>
                      <a:pt x="151" y="33"/>
                    </a:lnTo>
                    <a:lnTo>
                      <a:pt x="172" y="25"/>
                    </a:lnTo>
                    <a:lnTo>
                      <a:pt x="195" y="18"/>
                    </a:lnTo>
                    <a:lnTo>
                      <a:pt x="220" y="12"/>
                    </a:lnTo>
                    <a:lnTo>
                      <a:pt x="245" y="7"/>
                    </a:lnTo>
                    <a:lnTo>
                      <a:pt x="272" y="3"/>
                    </a:lnTo>
                    <a:lnTo>
                      <a:pt x="298" y="1"/>
                    </a:lnTo>
                    <a:lnTo>
                      <a:pt x="327" y="0"/>
                    </a:lnTo>
                    <a:lnTo>
                      <a:pt x="357" y="1"/>
                    </a:lnTo>
                    <a:lnTo>
                      <a:pt x="386" y="4"/>
                    </a:lnTo>
                    <a:lnTo>
                      <a:pt x="413" y="9"/>
                    </a:lnTo>
                    <a:lnTo>
                      <a:pt x="441" y="15"/>
                    </a:lnTo>
                    <a:lnTo>
                      <a:pt x="466" y="23"/>
                    </a:lnTo>
                    <a:lnTo>
                      <a:pt x="490" y="32"/>
                    </a:lnTo>
                    <a:lnTo>
                      <a:pt x="514" y="41"/>
                    </a:lnTo>
                    <a:lnTo>
                      <a:pt x="535" y="53"/>
                    </a:lnTo>
                    <a:lnTo>
                      <a:pt x="555" y="63"/>
                    </a:lnTo>
                    <a:lnTo>
                      <a:pt x="575" y="75"/>
                    </a:lnTo>
                    <a:lnTo>
                      <a:pt x="591" y="86"/>
                    </a:lnTo>
                    <a:lnTo>
                      <a:pt x="607" y="98"/>
                    </a:lnTo>
                    <a:lnTo>
                      <a:pt x="620" y="108"/>
                    </a:lnTo>
                    <a:lnTo>
                      <a:pt x="632" y="118"/>
                    </a:lnTo>
                    <a:lnTo>
                      <a:pt x="641" y="129"/>
                    </a:lnTo>
                    <a:lnTo>
                      <a:pt x="650" y="137"/>
                    </a:lnTo>
                    <a:close/>
                  </a:path>
                </a:pathLst>
              </a:custGeom>
              <a:solidFill>
                <a:schemeClr val="bg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p:nvSpPr>
            <p:spPr bwMode="auto">
              <a:xfrm>
                <a:off x="1239258" y="3681726"/>
                <a:ext cx="215582" cy="212213"/>
              </a:xfrm>
              <a:custGeom>
                <a:avLst/>
                <a:gdLst>
                  <a:gd name="T0" fmla="*/ 64 w 127"/>
                  <a:gd name="T1" fmla="*/ 125 h 125"/>
                  <a:gd name="T2" fmla="*/ 70 w 127"/>
                  <a:gd name="T3" fmla="*/ 125 h 125"/>
                  <a:gd name="T4" fmla="*/ 75 w 127"/>
                  <a:gd name="T5" fmla="*/ 124 h 125"/>
                  <a:gd name="T6" fmla="*/ 82 w 127"/>
                  <a:gd name="T7" fmla="*/ 123 h 125"/>
                  <a:gd name="T8" fmla="*/ 88 w 127"/>
                  <a:gd name="T9" fmla="*/ 121 h 125"/>
                  <a:gd name="T10" fmla="*/ 94 w 127"/>
                  <a:gd name="T11" fmla="*/ 118 h 125"/>
                  <a:gd name="T12" fmla="*/ 98 w 127"/>
                  <a:gd name="T13" fmla="*/ 115 h 125"/>
                  <a:gd name="T14" fmla="*/ 104 w 127"/>
                  <a:gd name="T15" fmla="*/ 111 h 125"/>
                  <a:gd name="T16" fmla="*/ 109 w 127"/>
                  <a:gd name="T17" fmla="*/ 107 h 125"/>
                  <a:gd name="T18" fmla="*/ 117 w 127"/>
                  <a:gd name="T19" fmla="*/ 98 h 125"/>
                  <a:gd name="T20" fmla="*/ 123 w 127"/>
                  <a:gd name="T21" fmla="*/ 86 h 125"/>
                  <a:gd name="T22" fmla="*/ 126 w 127"/>
                  <a:gd name="T23" fmla="*/ 75 h 125"/>
                  <a:gd name="T24" fmla="*/ 127 w 127"/>
                  <a:gd name="T25" fmla="*/ 62 h 125"/>
                  <a:gd name="T26" fmla="*/ 126 w 127"/>
                  <a:gd name="T27" fmla="*/ 50 h 125"/>
                  <a:gd name="T28" fmla="*/ 123 w 127"/>
                  <a:gd name="T29" fmla="*/ 38 h 125"/>
                  <a:gd name="T30" fmla="*/ 117 w 127"/>
                  <a:gd name="T31" fmla="*/ 27 h 125"/>
                  <a:gd name="T32" fmla="*/ 109 w 127"/>
                  <a:gd name="T33" fmla="*/ 18 h 125"/>
                  <a:gd name="T34" fmla="*/ 104 w 127"/>
                  <a:gd name="T35" fmla="*/ 13 h 125"/>
                  <a:gd name="T36" fmla="*/ 98 w 127"/>
                  <a:gd name="T37" fmla="*/ 10 h 125"/>
                  <a:gd name="T38" fmla="*/ 94 w 127"/>
                  <a:gd name="T39" fmla="*/ 7 h 125"/>
                  <a:gd name="T40" fmla="*/ 88 w 127"/>
                  <a:gd name="T41" fmla="*/ 4 h 125"/>
                  <a:gd name="T42" fmla="*/ 82 w 127"/>
                  <a:gd name="T43" fmla="*/ 2 h 125"/>
                  <a:gd name="T44" fmla="*/ 75 w 127"/>
                  <a:gd name="T45" fmla="*/ 1 h 125"/>
                  <a:gd name="T46" fmla="*/ 70 w 127"/>
                  <a:gd name="T47" fmla="*/ 0 h 125"/>
                  <a:gd name="T48" fmla="*/ 64 w 127"/>
                  <a:gd name="T49" fmla="*/ 0 h 125"/>
                  <a:gd name="T50" fmla="*/ 51 w 127"/>
                  <a:gd name="T51" fmla="*/ 1 h 125"/>
                  <a:gd name="T52" fmla="*/ 40 w 127"/>
                  <a:gd name="T53" fmla="*/ 4 h 125"/>
                  <a:gd name="T54" fmla="*/ 28 w 127"/>
                  <a:gd name="T55" fmla="*/ 10 h 125"/>
                  <a:gd name="T56" fmla="*/ 19 w 127"/>
                  <a:gd name="T57" fmla="*/ 18 h 125"/>
                  <a:gd name="T58" fmla="*/ 11 w 127"/>
                  <a:gd name="T59" fmla="*/ 27 h 125"/>
                  <a:gd name="T60" fmla="*/ 5 w 127"/>
                  <a:gd name="T61" fmla="*/ 38 h 125"/>
                  <a:gd name="T62" fmla="*/ 2 w 127"/>
                  <a:gd name="T63" fmla="*/ 49 h 125"/>
                  <a:gd name="T64" fmla="*/ 0 w 127"/>
                  <a:gd name="T65" fmla="*/ 62 h 125"/>
                  <a:gd name="T66" fmla="*/ 2 w 127"/>
                  <a:gd name="T67" fmla="*/ 75 h 125"/>
                  <a:gd name="T68" fmla="*/ 5 w 127"/>
                  <a:gd name="T69" fmla="*/ 86 h 125"/>
                  <a:gd name="T70" fmla="*/ 11 w 127"/>
                  <a:gd name="T71" fmla="*/ 98 h 125"/>
                  <a:gd name="T72" fmla="*/ 19 w 127"/>
                  <a:gd name="T73" fmla="*/ 107 h 125"/>
                  <a:gd name="T74" fmla="*/ 23 w 127"/>
                  <a:gd name="T75" fmla="*/ 111 h 125"/>
                  <a:gd name="T76" fmla="*/ 28 w 127"/>
                  <a:gd name="T77" fmla="*/ 115 h 125"/>
                  <a:gd name="T78" fmla="*/ 34 w 127"/>
                  <a:gd name="T79" fmla="*/ 118 h 125"/>
                  <a:gd name="T80" fmla="*/ 40 w 127"/>
                  <a:gd name="T81" fmla="*/ 121 h 125"/>
                  <a:gd name="T82" fmla="*/ 45 w 127"/>
                  <a:gd name="T83" fmla="*/ 123 h 125"/>
                  <a:gd name="T84" fmla="*/ 51 w 127"/>
                  <a:gd name="T85" fmla="*/ 124 h 125"/>
                  <a:gd name="T86" fmla="*/ 57 w 127"/>
                  <a:gd name="T87" fmla="*/ 125 h 125"/>
                  <a:gd name="T88" fmla="*/ 64 w 127"/>
                  <a:gd name="T8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125">
                    <a:moveTo>
                      <a:pt x="64" y="125"/>
                    </a:moveTo>
                    <a:lnTo>
                      <a:pt x="70" y="125"/>
                    </a:lnTo>
                    <a:lnTo>
                      <a:pt x="75" y="124"/>
                    </a:lnTo>
                    <a:lnTo>
                      <a:pt x="82" y="123"/>
                    </a:lnTo>
                    <a:lnTo>
                      <a:pt x="88" y="121"/>
                    </a:lnTo>
                    <a:lnTo>
                      <a:pt x="94" y="118"/>
                    </a:lnTo>
                    <a:lnTo>
                      <a:pt x="98" y="115"/>
                    </a:lnTo>
                    <a:lnTo>
                      <a:pt x="104" y="111"/>
                    </a:lnTo>
                    <a:lnTo>
                      <a:pt x="109" y="107"/>
                    </a:lnTo>
                    <a:lnTo>
                      <a:pt x="117" y="98"/>
                    </a:lnTo>
                    <a:lnTo>
                      <a:pt x="123" y="86"/>
                    </a:lnTo>
                    <a:lnTo>
                      <a:pt x="126" y="75"/>
                    </a:lnTo>
                    <a:lnTo>
                      <a:pt x="127" y="62"/>
                    </a:lnTo>
                    <a:lnTo>
                      <a:pt x="126" y="50"/>
                    </a:lnTo>
                    <a:lnTo>
                      <a:pt x="123" y="38"/>
                    </a:lnTo>
                    <a:lnTo>
                      <a:pt x="117" y="27"/>
                    </a:lnTo>
                    <a:lnTo>
                      <a:pt x="109" y="18"/>
                    </a:lnTo>
                    <a:lnTo>
                      <a:pt x="104" y="13"/>
                    </a:lnTo>
                    <a:lnTo>
                      <a:pt x="98" y="10"/>
                    </a:lnTo>
                    <a:lnTo>
                      <a:pt x="94" y="7"/>
                    </a:lnTo>
                    <a:lnTo>
                      <a:pt x="88" y="4"/>
                    </a:lnTo>
                    <a:lnTo>
                      <a:pt x="82" y="2"/>
                    </a:lnTo>
                    <a:lnTo>
                      <a:pt x="75" y="1"/>
                    </a:lnTo>
                    <a:lnTo>
                      <a:pt x="70" y="0"/>
                    </a:lnTo>
                    <a:lnTo>
                      <a:pt x="64" y="0"/>
                    </a:lnTo>
                    <a:lnTo>
                      <a:pt x="51" y="1"/>
                    </a:lnTo>
                    <a:lnTo>
                      <a:pt x="40" y="4"/>
                    </a:lnTo>
                    <a:lnTo>
                      <a:pt x="28" y="10"/>
                    </a:lnTo>
                    <a:lnTo>
                      <a:pt x="19" y="18"/>
                    </a:lnTo>
                    <a:lnTo>
                      <a:pt x="11" y="27"/>
                    </a:lnTo>
                    <a:lnTo>
                      <a:pt x="5" y="38"/>
                    </a:lnTo>
                    <a:lnTo>
                      <a:pt x="2" y="49"/>
                    </a:lnTo>
                    <a:lnTo>
                      <a:pt x="0" y="62"/>
                    </a:lnTo>
                    <a:lnTo>
                      <a:pt x="2" y="75"/>
                    </a:lnTo>
                    <a:lnTo>
                      <a:pt x="5" y="86"/>
                    </a:lnTo>
                    <a:lnTo>
                      <a:pt x="11" y="98"/>
                    </a:lnTo>
                    <a:lnTo>
                      <a:pt x="19" y="107"/>
                    </a:lnTo>
                    <a:lnTo>
                      <a:pt x="23" y="111"/>
                    </a:lnTo>
                    <a:lnTo>
                      <a:pt x="28" y="115"/>
                    </a:lnTo>
                    <a:lnTo>
                      <a:pt x="34" y="118"/>
                    </a:lnTo>
                    <a:lnTo>
                      <a:pt x="40" y="121"/>
                    </a:lnTo>
                    <a:lnTo>
                      <a:pt x="45" y="123"/>
                    </a:lnTo>
                    <a:lnTo>
                      <a:pt x="51" y="124"/>
                    </a:lnTo>
                    <a:lnTo>
                      <a:pt x="57" y="125"/>
                    </a:lnTo>
                    <a:lnTo>
                      <a:pt x="64" y="125"/>
                    </a:lnTo>
                    <a:close/>
                  </a:path>
                </a:pathLst>
              </a:custGeom>
              <a:solidFill>
                <a:schemeClr val="bg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p:nvSpPr>
            <p:spPr bwMode="auto">
              <a:xfrm>
                <a:off x="1293153" y="3735622"/>
                <a:ext cx="104422" cy="104422"/>
              </a:xfrm>
              <a:custGeom>
                <a:avLst/>
                <a:gdLst>
                  <a:gd name="T0" fmla="*/ 0 w 62"/>
                  <a:gd name="T1" fmla="*/ 31 h 62"/>
                  <a:gd name="T2" fmla="*/ 1 w 62"/>
                  <a:gd name="T3" fmla="*/ 25 h 62"/>
                  <a:gd name="T4" fmla="*/ 2 w 62"/>
                  <a:gd name="T5" fmla="*/ 19 h 62"/>
                  <a:gd name="T6" fmla="*/ 5 w 62"/>
                  <a:gd name="T7" fmla="*/ 14 h 62"/>
                  <a:gd name="T8" fmla="*/ 9 w 62"/>
                  <a:gd name="T9" fmla="*/ 9 h 62"/>
                  <a:gd name="T10" fmla="*/ 14 w 62"/>
                  <a:gd name="T11" fmla="*/ 5 h 62"/>
                  <a:gd name="T12" fmla="*/ 19 w 62"/>
                  <a:gd name="T13" fmla="*/ 2 h 62"/>
                  <a:gd name="T14" fmla="*/ 25 w 62"/>
                  <a:gd name="T15" fmla="*/ 1 h 62"/>
                  <a:gd name="T16" fmla="*/ 31 w 62"/>
                  <a:gd name="T17" fmla="*/ 0 h 62"/>
                  <a:gd name="T18" fmla="*/ 37 w 62"/>
                  <a:gd name="T19" fmla="*/ 1 h 62"/>
                  <a:gd name="T20" fmla="*/ 42 w 62"/>
                  <a:gd name="T21" fmla="*/ 2 h 62"/>
                  <a:gd name="T22" fmla="*/ 48 w 62"/>
                  <a:gd name="T23" fmla="*/ 5 h 62"/>
                  <a:gd name="T24" fmla="*/ 53 w 62"/>
                  <a:gd name="T25" fmla="*/ 9 h 62"/>
                  <a:gd name="T26" fmla="*/ 56 w 62"/>
                  <a:gd name="T27" fmla="*/ 14 h 62"/>
                  <a:gd name="T28" fmla="*/ 60 w 62"/>
                  <a:gd name="T29" fmla="*/ 19 h 62"/>
                  <a:gd name="T30" fmla="*/ 61 w 62"/>
                  <a:gd name="T31" fmla="*/ 25 h 62"/>
                  <a:gd name="T32" fmla="*/ 62 w 62"/>
                  <a:gd name="T33" fmla="*/ 31 h 62"/>
                  <a:gd name="T34" fmla="*/ 60 w 62"/>
                  <a:gd name="T35" fmla="*/ 44 h 62"/>
                  <a:gd name="T36" fmla="*/ 53 w 62"/>
                  <a:gd name="T37" fmla="*/ 53 h 62"/>
                  <a:gd name="T38" fmla="*/ 43 w 62"/>
                  <a:gd name="T39" fmla="*/ 60 h 62"/>
                  <a:gd name="T40" fmla="*/ 31 w 62"/>
                  <a:gd name="T41" fmla="*/ 62 h 62"/>
                  <a:gd name="T42" fmla="*/ 25 w 62"/>
                  <a:gd name="T43" fmla="*/ 62 h 62"/>
                  <a:gd name="T44" fmla="*/ 19 w 62"/>
                  <a:gd name="T45" fmla="*/ 60 h 62"/>
                  <a:gd name="T46" fmla="*/ 14 w 62"/>
                  <a:gd name="T47" fmla="*/ 57 h 62"/>
                  <a:gd name="T48" fmla="*/ 9 w 62"/>
                  <a:gd name="T49" fmla="*/ 54 h 62"/>
                  <a:gd name="T50" fmla="*/ 5 w 62"/>
                  <a:gd name="T51" fmla="*/ 48 h 62"/>
                  <a:gd name="T52" fmla="*/ 2 w 62"/>
                  <a:gd name="T53" fmla="*/ 44 h 62"/>
                  <a:gd name="T54" fmla="*/ 1 w 62"/>
                  <a:gd name="T55" fmla="*/ 38 h 62"/>
                  <a:gd name="T56" fmla="*/ 0 w 62"/>
                  <a:gd name="T5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0" y="31"/>
                    </a:moveTo>
                    <a:lnTo>
                      <a:pt x="1" y="25"/>
                    </a:lnTo>
                    <a:lnTo>
                      <a:pt x="2" y="19"/>
                    </a:lnTo>
                    <a:lnTo>
                      <a:pt x="5" y="14"/>
                    </a:lnTo>
                    <a:lnTo>
                      <a:pt x="9" y="9"/>
                    </a:lnTo>
                    <a:lnTo>
                      <a:pt x="14" y="5"/>
                    </a:lnTo>
                    <a:lnTo>
                      <a:pt x="19" y="2"/>
                    </a:lnTo>
                    <a:lnTo>
                      <a:pt x="25" y="1"/>
                    </a:lnTo>
                    <a:lnTo>
                      <a:pt x="31" y="0"/>
                    </a:lnTo>
                    <a:lnTo>
                      <a:pt x="37" y="1"/>
                    </a:lnTo>
                    <a:lnTo>
                      <a:pt x="42" y="2"/>
                    </a:lnTo>
                    <a:lnTo>
                      <a:pt x="48" y="5"/>
                    </a:lnTo>
                    <a:lnTo>
                      <a:pt x="53" y="9"/>
                    </a:lnTo>
                    <a:lnTo>
                      <a:pt x="56" y="14"/>
                    </a:lnTo>
                    <a:lnTo>
                      <a:pt x="60" y="19"/>
                    </a:lnTo>
                    <a:lnTo>
                      <a:pt x="61" y="25"/>
                    </a:lnTo>
                    <a:lnTo>
                      <a:pt x="62" y="31"/>
                    </a:lnTo>
                    <a:lnTo>
                      <a:pt x="60" y="44"/>
                    </a:lnTo>
                    <a:lnTo>
                      <a:pt x="53" y="53"/>
                    </a:lnTo>
                    <a:lnTo>
                      <a:pt x="43" y="60"/>
                    </a:lnTo>
                    <a:lnTo>
                      <a:pt x="31" y="62"/>
                    </a:lnTo>
                    <a:lnTo>
                      <a:pt x="25" y="62"/>
                    </a:lnTo>
                    <a:lnTo>
                      <a:pt x="19" y="60"/>
                    </a:lnTo>
                    <a:lnTo>
                      <a:pt x="14" y="57"/>
                    </a:lnTo>
                    <a:lnTo>
                      <a:pt x="9" y="54"/>
                    </a:lnTo>
                    <a:lnTo>
                      <a:pt x="5" y="48"/>
                    </a:lnTo>
                    <a:lnTo>
                      <a:pt x="2" y="44"/>
                    </a:lnTo>
                    <a:lnTo>
                      <a:pt x="1" y="38"/>
                    </a:lnTo>
                    <a:lnTo>
                      <a:pt x="0" y="31"/>
                    </a:lnTo>
                    <a:close/>
                  </a:path>
                </a:pathLst>
              </a:custGeom>
              <a:solidFill>
                <a:schemeClr val="accent2"/>
              </a:solidFill>
              <a:ln w="9525">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p:nvSpPr>
            <p:spPr bwMode="auto">
              <a:xfrm>
                <a:off x="1646841" y="3681726"/>
                <a:ext cx="212213" cy="212213"/>
              </a:xfrm>
              <a:custGeom>
                <a:avLst/>
                <a:gdLst>
                  <a:gd name="T0" fmla="*/ 64 w 127"/>
                  <a:gd name="T1" fmla="*/ 125 h 125"/>
                  <a:gd name="T2" fmla="*/ 71 w 127"/>
                  <a:gd name="T3" fmla="*/ 125 h 125"/>
                  <a:gd name="T4" fmla="*/ 76 w 127"/>
                  <a:gd name="T5" fmla="*/ 124 h 125"/>
                  <a:gd name="T6" fmla="*/ 82 w 127"/>
                  <a:gd name="T7" fmla="*/ 123 h 125"/>
                  <a:gd name="T8" fmla="*/ 88 w 127"/>
                  <a:gd name="T9" fmla="*/ 121 h 125"/>
                  <a:gd name="T10" fmla="*/ 94 w 127"/>
                  <a:gd name="T11" fmla="*/ 118 h 125"/>
                  <a:gd name="T12" fmla="*/ 99 w 127"/>
                  <a:gd name="T13" fmla="*/ 115 h 125"/>
                  <a:gd name="T14" fmla="*/ 104 w 127"/>
                  <a:gd name="T15" fmla="*/ 111 h 125"/>
                  <a:gd name="T16" fmla="*/ 109 w 127"/>
                  <a:gd name="T17" fmla="*/ 107 h 125"/>
                  <a:gd name="T18" fmla="*/ 117 w 127"/>
                  <a:gd name="T19" fmla="*/ 98 h 125"/>
                  <a:gd name="T20" fmla="*/ 122 w 127"/>
                  <a:gd name="T21" fmla="*/ 86 h 125"/>
                  <a:gd name="T22" fmla="*/ 126 w 127"/>
                  <a:gd name="T23" fmla="*/ 75 h 125"/>
                  <a:gd name="T24" fmla="*/ 127 w 127"/>
                  <a:gd name="T25" fmla="*/ 62 h 125"/>
                  <a:gd name="T26" fmla="*/ 126 w 127"/>
                  <a:gd name="T27" fmla="*/ 50 h 125"/>
                  <a:gd name="T28" fmla="*/ 122 w 127"/>
                  <a:gd name="T29" fmla="*/ 38 h 125"/>
                  <a:gd name="T30" fmla="*/ 117 w 127"/>
                  <a:gd name="T31" fmla="*/ 27 h 125"/>
                  <a:gd name="T32" fmla="*/ 109 w 127"/>
                  <a:gd name="T33" fmla="*/ 18 h 125"/>
                  <a:gd name="T34" fmla="*/ 104 w 127"/>
                  <a:gd name="T35" fmla="*/ 13 h 125"/>
                  <a:gd name="T36" fmla="*/ 99 w 127"/>
                  <a:gd name="T37" fmla="*/ 10 h 125"/>
                  <a:gd name="T38" fmla="*/ 94 w 127"/>
                  <a:gd name="T39" fmla="*/ 7 h 125"/>
                  <a:gd name="T40" fmla="*/ 88 w 127"/>
                  <a:gd name="T41" fmla="*/ 4 h 125"/>
                  <a:gd name="T42" fmla="*/ 82 w 127"/>
                  <a:gd name="T43" fmla="*/ 2 h 125"/>
                  <a:gd name="T44" fmla="*/ 76 w 127"/>
                  <a:gd name="T45" fmla="*/ 1 h 125"/>
                  <a:gd name="T46" fmla="*/ 71 w 127"/>
                  <a:gd name="T47" fmla="*/ 0 h 125"/>
                  <a:gd name="T48" fmla="*/ 64 w 127"/>
                  <a:gd name="T49" fmla="*/ 0 h 125"/>
                  <a:gd name="T50" fmla="*/ 51 w 127"/>
                  <a:gd name="T51" fmla="*/ 1 h 125"/>
                  <a:gd name="T52" fmla="*/ 39 w 127"/>
                  <a:gd name="T53" fmla="*/ 4 h 125"/>
                  <a:gd name="T54" fmla="*/ 28 w 127"/>
                  <a:gd name="T55" fmla="*/ 10 h 125"/>
                  <a:gd name="T56" fmla="*/ 19 w 127"/>
                  <a:gd name="T57" fmla="*/ 18 h 125"/>
                  <a:gd name="T58" fmla="*/ 11 w 127"/>
                  <a:gd name="T59" fmla="*/ 27 h 125"/>
                  <a:gd name="T60" fmla="*/ 5 w 127"/>
                  <a:gd name="T61" fmla="*/ 38 h 125"/>
                  <a:gd name="T62" fmla="*/ 1 w 127"/>
                  <a:gd name="T63" fmla="*/ 49 h 125"/>
                  <a:gd name="T64" fmla="*/ 0 w 127"/>
                  <a:gd name="T65" fmla="*/ 62 h 125"/>
                  <a:gd name="T66" fmla="*/ 1 w 127"/>
                  <a:gd name="T67" fmla="*/ 75 h 125"/>
                  <a:gd name="T68" fmla="*/ 5 w 127"/>
                  <a:gd name="T69" fmla="*/ 86 h 125"/>
                  <a:gd name="T70" fmla="*/ 11 w 127"/>
                  <a:gd name="T71" fmla="*/ 98 h 125"/>
                  <a:gd name="T72" fmla="*/ 19 w 127"/>
                  <a:gd name="T73" fmla="*/ 107 h 125"/>
                  <a:gd name="T74" fmla="*/ 23 w 127"/>
                  <a:gd name="T75" fmla="*/ 111 h 125"/>
                  <a:gd name="T76" fmla="*/ 29 w 127"/>
                  <a:gd name="T77" fmla="*/ 115 h 125"/>
                  <a:gd name="T78" fmla="*/ 34 w 127"/>
                  <a:gd name="T79" fmla="*/ 118 h 125"/>
                  <a:gd name="T80" fmla="*/ 39 w 127"/>
                  <a:gd name="T81" fmla="*/ 121 h 125"/>
                  <a:gd name="T82" fmla="*/ 45 w 127"/>
                  <a:gd name="T83" fmla="*/ 123 h 125"/>
                  <a:gd name="T84" fmla="*/ 52 w 127"/>
                  <a:gd name="T85" fmla="*/ 124 h 125"/>
                  <a:gd name="T86" fmla="*/ 58 w 127"/>
                  <a:gd name="T87" fmla="*/ 125 h 125"/>
                  <a:gd name="T88" fmla="*/ 64 w 127"/>
                  <a:gd name="T8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125">
                    <a:moveTo>
                      <a:pt x="64" y="125"/>
                    </a:moveTo>
                    <a:lnTo>
                      <a:pt x="71" y="125"/>
                    </a:lnTo>
                    <a:lnTo>
                      <a:pt x="76" y="124"/>
                    </a:lnTo>
                    <a:lnTo>
                      <a:pt x="82" y="123"/>
                    </a:lnTo>
                    <a:lnTo>
                      <a:pt x="88" y="121"/>
                    </a:lnTo>
                    <a:lnTo>
                      <a:pt x="94" y="118"/>
                    </a:lnTo>
                    <a:lnTo>
                      <a:pt x="99" y="115"/>
                    </a:lnTo>
                    <a:lnTo>
                      <a:pt x="104" y="111"/>
                    </a:lnTo>
                    <a:lnTo>
                      <a:pt x="109" y="107"/>
                    </a:lnTo>
                    <a:lnTo>
                      <a:pt x="117" y="98"/>
                    </a:lnTo>
                    <a:lnTo>
                      <a:pt x="122" y="86"/>
                    </a:lnTo>
                    <a:lnTo>
                      <a:pt x="126" y="75"/>
                    </a:lnTo>
                    <a:lnTo>
                      <a:pt x="127" y="62"/>
                    </a:lnTo>
                    <a:lnTo>
                      <a:pt x="126" y="50"/>
                    </a:lnTo>
                    <a:lnTo>
                      <a:pt x="122" y="38"/>
                    </a:lnTo>
                    <a:lnTo>
                      <a:pt x="117" y="27"/>
                    </a:lnTo>
                    <a:lnTo>
                      <a:pt x="109" y="18"/>
                    </a:lnTo>
                    <a:lnTo>
                      <a:pt x="104" y="13"/>
                    </a:lnTo>
                    <a:lnTo>
                      <a:pt x="99" y="10"/>
                    </a:lnTo>
                    <a:lnTo>
                      <a:pt x="94" y="7"/>
                    </a:lnTo>
                    <a:lnTo>
                      <a:pt x="88" y="4"/>
                    </a:lnTo>
                    <a:lnTo>
                      <a:pt x="82" y="2"/>
                    </a:lnTo>
                    <a:lnTo>
                      <a:pt x="76" y="1"/>
                    </a:lnTo>
                    <a:lnTo>
                      <a:pt x="71" y="0"/>
                    </a:lnTo>
                    <a:lnTo>
                      <a:pt x="64" y="0"/>
                    </a:lnTo>
                    <a:lnTo>
                      <a:pt x="51" y="1"/>
                    </a:lnTo>
                    <a:lnTo>
                      <a:pt x="39" y="4"/>
                    </a:lnTo>
                    <a:lnTo>
                      <a:pt x="28" y="10"/>
                    </a:lnTo>
                    <a:lnTo>
                      <a:pt x="19" y="18"/>
                    </a:lnTo>
                    <a:lnTo>
                      <a:pt x="11" y="27"/>
                    </a:lnTo>
                    <a:lnTo>
                      <a:pt x="5" y="38"/>
                    </a:lnTo>
                    <a:lnTo>
                      <a:pt x="1" y="49"/>
                    </a:lnTo>
                    <a:lnTo>
                      <a:pt x="0" y="62"/>
                    </a:lnTo>
                    <a:lnTo>
                      <a:pt x="1" y="75"/>
                    </a:lnTo>
                    <a:lnTo>
                      <a:pt x="5" y="86"/>
                    </a:lnTo>
                    <a:lnTo>
                      <a:pt x="11" y="98"/>
                    </a:lnTo>
                    <a:lnTo>
                      <a:pt x="19" y="107"/>
                    </a:lnTo>
                    <a:lnTo>
                      <a:pt x="23" y="111"/>
                    </a:lnTo>
                    <a:lnTo>
                      <a:pt x="29" y="115"/>
                    </a:lnTo>
                    <a:lnTo>
                      <a:pt x="34" y="118"/>
                    </a:lnTo>
                    <a:lnTo>
                      <a:pt x="39" y="121"/>
                    </a:lnTo>
                    <a:lnTo>
                      <a:pt x="45" y="123"/>
                    </a:lnTo>
                    <a:lnTo>
                      <a:pt x="52" y="124"/>
                    </a:lnTo>
                    <a:lnTo>
                      <a:pt x="58" y="125"/>
                    </a:lnTo>
                    <a:lnTo>
                      <a:pt x="64" y="125"/>
                    </a:lnTo>
                    <a:close/>
                  </a:path>
                </a:pathLst>
              </a:custGeom>
              <a:solidFill>
                <a:schemeClr val="bg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p:nvSpPr>
            <p:spPr bwMode="auto">
              <a:xfrm>
                <a:off x="1700737" y="3735622"/>
                <a:ext cx="104422" cy="104422"/>
              </a:xfrm>
              <a:custGeom>
                <a:avLst/>
                <a:gdLst>
                  <a:gd name="T0" fmla="*/ 0 w 62"/>
                  <a:gd name="T1" fmla="*/ 31 h 62"/>
                  <a:gd name="T2" fmla="*/ 1 w 62"/>
                  <a:gd name="T3" fmla="*/ 25 h 62"/>
                  <a:gd name="T4" fmla="*/ 2 w 62"/>
                  <a:gd name="T5" fmla="*/ 19 h 62"/>
                  <a:gd name="T6" fmla="*/ 5 w 62"/>
                  <a:gd name="T7" fmla="*/ 14 h 62"/>
                  <a:gd name="T8" fmla="*/ 9 w 62"/>
                  <a:gd name="T9" fmla="*/ 9 h 62"/>
                  <a:gd name="T10" fmla="*/ 13 w 62"/>
                  <a:gd name="T11" fmla="*/ 5 h 62"/>
                  <a:gd name="T12" fmla="*/ 19 w 62"/>
                  <a:gd name="T13" fmla="*/ 2 h 62"/>
                  <a:gd name="T14" fmla="*/ 25 w 62"/>
                  <a:gd name="T15" fmla="*/ 1 h 62"/>
                  <a:gd name="T16" fmla="*/ 31 w 62"/>
                  <a:gd name="T17" fmla="*/ 0 h 62"/>
                  <a:gd name="T18" fmla="*/ 36 w 62"/>
                  <a:gd name="T19" fmla="*/ 1 h 62"/>
                  <a:gd name="T20" fmla="*/ 42 w 62"/>
                  <a:gd name="T21" fmla="*/ 2 h 62"/>
                  <a:gd name="T22" fmla="*/ 48 w 62"/>
                  <a:gd name="T23" fmla="*/ 5 h 62"/>
                  <a:gd name="T24" fmla="*/ 53 w 62"/>
                  <a:gd name="T25" fmla="*/ 9 h 62"/>
                  <a:gd name="T26" fmla="*/ 56 w 62"/>
                  <a:gd name="T27" fmla="*/ 14 h 62"/>
                  <a:gd name="T28" fmla="*/ 59 w 62"/>
                  <a:gd name="T29" fmla="*/ 19 h 62"/>
                  <a:gd name="T30" fmla="*/ 61 w 62"/>
                  <a:gd name="T31" fmla="*/ 25 h 62"/>
                  <a:gd name="T32" fmla="*/ 62 w 62"/>
                  <a:gd name="T33" fmla="*/ 31 h 62"/>
                  <a:gd name="T34" fmla="*/ 59 w 62"/>
                  <a:gd name="T35" fmla="*/ 44 h 62"/>
                  <a:gd name="T36" fmla="*/ 53 w 62"/>
                  <a:gd name="T37" fmla="*/ 53 h 62"/>
                  <a:gd name="T38" fmla="*/ 43 w 62"/>
                  <a:gd name="T39" fmla="*/ 60 h 62"/>
                  <a:gd name="T40" fmla="*/ 31 w 62"/>
                  <a:gd name="T41" fmla="*/ 62 h 62"/>
                  <a:gd name="T42" fmla="*/ 25 w 62"/>
                  <a:gd name="T43" fmla="*/ 62 h 62"/>
                  <a:gd name="T44" fmla="*/ 19 w 62"/>
                  <a:gd name="T45" fmla="*/ 60 h 62"/>
                  <a:gd name="T46" fmla="*/ 13 w 62"/>
                  <a:gd name="T47" fmla="*/ 57 h 62"/>
                  <a:gd name="T48" fmla="*/ 9 w 62"/>
                  <a:gd name="T49" fmla="*/ 54 h 62"/>
                  <a:gd name="T50" fmla="*/ 5 w 62"/>
                  <a:gd name="T51" fmla="*/ 48 h 62"/>
                  <a:gd name="T52" fmla="*/ 2 w 62"/>
                  <a:gd name="T53" fmla="*/ 44 h 62"/>
                  <a:gd name="T54" fmla="*/ 1 w 62"/>
                  <a:gd name="T55" fmla="*/ 38 h 62"/>
                  <a:gd name="T56" fmla="*/ 0 w 62"/>
                  <a:gd name="T5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0" y="31"/>
                    </a:moveTo>
                    <a:lnTo>
                      <a:pt x="1" y="25"/>
                    </a:lnTo>
                    <a:lnTo>
                      <a:pt x="2" y="19"/>
                    </a:lnTo>
                    <a:lnTo>
                      <a:pt x="5" y="14"/>
                    </a:lnTo>
                    <a:lnTo>
                      <a:pt x="9" y="9"/>
                    </a:lnTo>
                    <a:lnTo>
                      <a:pt x="13" y="5"/>
                    </a:lnTo>
                    <a:lnTo>
                      <a:pt x="19" y="2"/>
                    </a:lnTo>
                    <a:lnTo>
                      <a:pt x="25" y="1"/>
                    </a:lnTo>
                    <a:lnTo>
                      <a:pt x="31" y="0"/>
                    </a:lnTo>
                    <a:lnTo>
                      <a:pt x="36" y="1"/>
                    </a:lnTo>
                    <a:lnTo>
                      <a:pt x="42" y="2"/>
                    </a:lnTo>
                    <a:lnTo>
                      <a:pt x="48" y="5"/>
                    </a:lnTo>
                    <a:lnTo>
                      <a:pt x="53" y="9"/>
                    </a:lnTo>
                    <a:lnTo>
                      <a:pt x="56" y="14"/>
                    </a:lnTo>
                    <a:lnTo>
                      <a:pt x="59" y="19"/>
                    </a:lnTo>
                    <a:lnTo>
                      <a:pt x="61" y="25"/>
                    </a:lnTo>
                    <a:lnTo>
                      <a:pt x="62" y="31"/>
                    </a:lnTo>
                    <a:lnTo>
                      <a:pt x="59" y="44"/>
                    </a:lnTo>
                    <a:lnTo>
                      <a:pt x="53" y="53"/>
                    </a:lnTo>
                    <a:lnTo>
                      <a:pt x="43" y="60"/>
                    </a:lnTo>
                    <a:lnTo>
                      <a:pt x="31" y="62"/>
                    </a:lnTo>
                    <a:lnTo>
                      <a:pt x="25" y="62"/>
                    </a:lnTo>
                    <a:lnTo>
                      <a:pt x="19" y="60"/>
                    </a:lnTo>
                    <a:lnTo>
                      <a:pt x="13" y="57"/>
                    </a:lnTo>
                    <a:lnTo>
                      <a:pt x="9" y="54"/>
                    </a:lnTo>
                    <a:lnTo>
                      <a:pt x="5" y="48"/>
                    </a:lnTo>
                    <a:lnTo>
                      <a:pt x="2" y="44"/>
                    </a:lnTo>
                    <a:lnTo>
                      <a:pt x="1" y="38"/>
                    </a:lnTo>
                    <a:lnTo>
                      <a:pt x="0" y="31"/>
                    </a:lnTo>
                    <a:close/>
                  </a:path>
                </a:pathLst>
              </a:custGeom>
              <a:solidFill>
                <a:schemeClr val="accent2"/>
              </a:solidFill>
              <a:ln w="9525">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p:nvSpPr>
            <p:spPr bwMode="auto">
              <a:xfrm>
                <a:off x="2034215" y="3681726"/>
                <a:ext cx="212213" cy="212213"/>
              </a:xfrm>
              <a:custGeom>
                <a:avLst/>
                <a:gdLst>
                  <a:gd name="T0" fmla="*/ 62 w 125"/>
                  <a:gd name="T1" fmla="*/ 125 h 125"/>
                  <a:gd name="T2" fmla="*/ 68 w 125"/>
                  <a:gd name="T3" fmla="*/ 125 h 125"/>
                  <a:gd name="T4" fmla="*/ 74 w 125"/>
                  <a:gd name="T5" fmla="*/ 124 h 125"/>
                  <a:gd name="T6" fmla="*/ 80 w 125"/>
                  <a:gd name="T7" fmla="*/ 123 h 125"/>
                  <a:gd name="T8" fmla="*/ 86 w 125"/>
                  <a:gd name="T9" fmla="*/ 121 h 125"/>
                  <a:gd name="T10" fmla="*/ 92 w 125"/>
                  <a:gd name="T11" fmla="*/ 118 h 125"/>
                  <a:gd name="T12" fmla="*/ 97 w 125"/>
                  <a:gd name="T13" fmla="*/ 115 h 125"/>
                  <a:gd name="T14" fmla="*/ 102 w 125"/>
                  <a:gd name="T15" fmla="*/ 111 h 125"/>
                  <a:gd name="T16" fmla="*/ 107 w 125"/>
                  <a:gd name="T17" fmla="*/ 107 h 125"/>
                  <a:gd name="T18" fmla="*/ 115 w 125"/>
                  <a:gd name="T19" fmla="*/ 98 h 125"/>
                  <a:gd name="T20" fmla="*/ 121 w 125"/>
                  <a:gd name="T21" fmla="*/ 86 h 125"/>
                  <a:gd name="T22" fmla="*/ 124 w 125"/>
                  <a:gd name="T23" fmla="*/ 75 h 125"/>
                  <a:gd name="T24" fmla="*/ 125 w 125"/>
                  <a:gd name="T25" fmla="*/ 62 h 125"/>
                  <a:gd name="T26" fmla="*/ 124 w 125"/>
                  <a:gd name="T27" fmla="*/ 50 h 125"/>
                  <a:gd name="T28" fmla="*/ 121 w 125"/>
                  <a:gd name="T29" fmla="*/ 38 h 125"/>
                  <a:gd name="T30" fmla="*/ 115 w 125"/>
                  <a:gd name="T31" fmla="*/ 27 h 125"/>
                  <a:gd name="T32" fmla="*/ 107 w 125"/>
                  <a:gd name="T33" fmla="*/ 18 h 125"/>
                  <a:gd name="T34" fmla="*/ 102 w 125"/>
                  <a:gd name="T35" fmla="*/ 13 h 125"/>
                  <a:gd name="T36" fmla="*/ 97 w 125"/>
                  <a:gd name="T37" fmla="*/ 10 h 125"/>
                  <a:gd name="T38" fmla="*/ 92 w 125"/>
                  <a:gd name="T39" fmla="*/ 7 h 125"/>
                  <a:gd name="T40" fmla="*/ 86 w 125"/>
                  <a:gd name="T41" fmla="*/ 4 h 125"/>
                  <a:gd name="T42" fmla="*/ 80 w 125"/>
                  <a:gd name="T43" fmla="*/ 2 h 125"/>
                  <a:gd name="T44" fmla="*/ 74 w 125"/>
                  <a:gd name="T45" fmla="*/ 1 h 125"/>
                  <a:gd name="T46" fmla="*/ 68 w 125"/>
                  <a:gd name="T47" fmla="*/ 0 h 125"/>
                  <a:gd name="T48" fmla="*/ 62 w 125"/>
                  <a:gd name="T49" fmla="*/ 0 h 125"/>
                  <a:gd name="T50" fmla="*/ 49 w 125"/>
                  <a:gd name="T51" fmla="*/ 1 h 125"/>
                  <a:gd name="T52" fmla="*/ 38 w 125"/>
                  <a:gd name="T53" fmla="*/ 4 h 125"/>
                  <a:gd name="T54" fmla="*/ 27 w 125"/>
                  <a:gd name="T55" fmla="*/ 10 h 125"/>
                  <a:gd name="T56" fmla="*/ 18 w 125"/>
                  <a:gd name="T57" fmla="*/ 18 h 125"/>
                  <a:gd name="T58" fmla="*/ 10 w 125"/>
                  <a:gd name="T59" fmla="*/ 27 h 125"/>
                  <a:gd name="T60" fmla="*/ 4 w 125"/>
                  <a:gd name="T61" fmla="*/ 38 h 125"/>
                  <a:gd name="T62" fmla="*/ 1 w 125"/>
                  <a:gd name="T63" fmla="*/ 49 h 125"/>
                  <a:gd name="T64" fmla="*/ 0 w 125"/>
                  <a:gd name="T65" fmla="*/ 62 h 125"/>
                  <a:gd name="T66" fmla="*/ 1 w 125"/>
                  <a:gd name="T67" fmla="*/ 75 h 125"/>
                  <a:gd name="T68" fmla="*/ 4 w 125"/>
                  <a:gd name="T69" fmla="*/ 86 h 125"/>
                  <a:gd name="T70" fmla="*/ 9 w 125"/>
                  <a:gd name="T71" fmla="*/ 98 h 125"/>
                  <a:gd name="T72" fmla="*/ 17 w 125"/>
                  <a:gd name="T73" fmla="*/ 107 h 125"/>
                  <a:gd name="T74" fmla="*/ 22 w 125"/>
                  <a:gd name="T75" fmla="*/ 111 h 125"/>
                  <a:gd name="T76" fmla="*/ 26 w 125"/>
                  <a:gd name="T77" fmla="*/ 115 h 125"/>
                  <a:gd name="T78" fmla="*/ 32 w 125"/>
                  <a:gd name="T79" fmla="*/ 118 h 125"/>
                  <a:gd name="T80" fmla="*/ 38 w 125"/>
                  <a:gd name="T81" fmla="*/ 121 h 125"/>
                  <a:gd name="T82" fmla="*/ 44 w 125"/>
                  <a:gd name="T83" fmla="*/ 123 h 125"/>
                  <a:gd name="T84" fmla="*/ 49 w 125"/>
                  <a:gd name="T85" fmla="*/ 124 h 125"/>
                  <a:gd name="T86" fmla="*/ 55 w 125"/>
                  <a:gd name="T87" fmla="*/ 125 h 125"/>
                  <a:gd name="T88" fmla="*/ 62 w 125"/>
                  <a:gd name="T8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25">
                    <a:moveTo>
                      <a:pt x="62" y="125"/>
                    </a:moveTo>
                    <a:lnTo>
                      <a:pt x="68" y="125"/>
                    </a:lnTo>
                    <a:lnTo>
                      <a:pt x="74" y="124"/>
                    </a:lnTo>
                    <a:lnTo>
                      <a:pt x="80" y="123"/>
                    </a:lnTo>
                    <a:lnTo>
                      <a:pt x="86" y="121"/>
                    </a:lnTo>
                    <a:lnTo>
                      <a:pt x="92" y="118"/>
                    </a:lnTo>
                    <a:lnTo>
                      <a:pt x="97" y="115"/>
                    </a:lnTo>
                    <a:lnTo>
                      <a:pt x="102" y="111"/>
                    </a:lnTo>
                    <a:lnTo>
                      <a:pt x="107" y="107"/>
                    </a:lnTo>
                    <a:lnTo>
                      <a:pt x="115" y="98"/>
                    </a:lnTo>
                    <a:lnTo>
                      <a:pt x="121" y="86"/>
                    </a:lnTo>
                    <a:lnTo>
                      <a:pt x="124" y="75"/>
                    </a:lnTo>
                    <a:lnTo>
                      <a:pt x="125" y="62"/>
                    </a:lnTo>
                    <a:lnTo>
                      <a:pt x="124" y="50"/>
                    </a:lnTo>
                    <a:lnTo>
                      <a:pt x="121" y="38"/>
                    </a:lnTo>
                    <a:lnTo>
                      <a:pt x="115" y="27"/>
                    </a:lnTo>
                    <a:lnTo>
                      <a:pt x="107" y="18"/>
                    </a:lnTo>
                    <a:lnTo>
                      <a:pt x="102" y="13"/>
                    </a:lnTo>
                    <a:lnTo>
                      <a:pt x="97" y="10"/>
                    </a:lnTo>
                    <a:lnTo>
                      <a:pt x="92" y="7"/>
                    </a:lnTo>
                    <a:lnTo>
                      <a:pt x="86" y="4"/>
                    </a:lnTo>
                    <a:lnTo>
                      <a:pt x="80" y="2"/>
                    </a:lnTo>
                    <a:lnTo>
                      <a:pt x="74" y="1"/>
                    </a:lnTo>
                    <a:lnTo>
                      <a:pt x="68" y="0"/>
                    </a:lnTo>
                    <a:lnTo>
                      <a:pt x="62" y="0"/>
                    </a:lnTo>
                    <a:lnTo>
                      <a:pt x="49" y="1"/>
                    </a:lnTo>
                    <a:lnTo>
                      <a:pt x="38" y="4"/>
                    </a:lnTo>
                    <a:lnTo>
                      <a:pt x="27" y="10"/>
                    </a:lnTo>
                    <a:lnTo>
                      <a:pt x="18" y="18"/>
                    </a:lnTo>
                    <a:lnTo>
                      <a:pt x="10" y="27"/>
                    </a:lnTo>
                    <a:lnTo>
                      <a:pt x="4" y="38"/>
                    </a:lnTo>
                    <a:lnTo>
                      <a:pt x="1" y="49"/>
                    </a:lnTo>
                    <a:lnTo>
                      <a:pt x="0" y="62"/>
                    </a:lnTo>
                    <a:lnTo>
                      <a:pt x="1" y="75"/>
                    </a:lnTo>
                    <a:lnTo>
                      <a:pt x="4" y="86"/>
                    </a:lnTo>
                    <a:lnTo>
                      <a:pt x="9" y="98"/>
                    </a:lnTo>
                    <a:lnTo>
                      <a:pt x="17" y="107"/>
                    </a:lnTo>
                    <a:lnTo>
                      <a:pt x="22" y="111"/>
                    </a:lnTo>
                    <a:lnTo>
                      <a:pt x="26" y="115"/>
                    </a:lnTo>
                    <a:lnTo>
                      <a:pt x="32" y="118"/>
                    </a:lnTo>
                    <a:lnTo>
                      <a:pt x="38" y="121"/>
                    </a:lnTo>
                    <a:lnTo>
                      <a:pt x="44" y="123"/>
                    </a:lnTo>
                    <a:lnTo>
                      <a:pt x="49" y="124"/>
                    </a:lnTo>
                    <a:lnTo>
                      <a:pt x="55" y="125"/>
                    </a:lnTo>
                    <a:lnTo>
                      <a:pt x="62" y="125"/>
                    </a:lnTo>
                    <a:close/>
                  </a:path>
                </a:pathLst>
              </a:custGeom>
              <a:solidFill>
                <a:schemeClr val="bg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auto">
              <a:xfrm>
                <a:off x="2084742" y="3735622"/>
                <a:ext cx="107791" cy="104422"/>
              </a:xfrm>
              <a:custGeom>
                <a:avLst/>
                <a:gdLst>
                  <a:gd name="T0" fmla="*/ 0 w 62"/>
                  <a:gd name="T1" fmla="*/ 31 h 62"/>
                  <a:gd name="T2" fmla="*/ 1 w 62"/>
                  <a:gd name="T3" fmla="*/ 25 h 62"/>
                  <a:gd name="T4" fmla="*/ 2 w 62"/>
                  <a:gd name="T5" fmla="*/ 19 h 62"/>
                  <a:gd name="T6" fmla="*/ 6 w 62"/>
                  <a:gd name="T7" fmla="*/ 14 h 62"/>
                  <a:gd name="T8" fmla="*/ 9 w 62"/>
                  <a:gd name="T9" fmla="*/ 9 h 62"/>
                  <a:gd name="T10" fmla="*/ 14 w 62"/>
                  <a:gd name="T11" fmla="*/ 5 h 62"/>
                  <a:gd name="T12" fmla="*/ 19 w 62"/>
                  <a:gd name="T13" fmla="*/ 2 h 62"/>
                  <a:gd name="T14" fmla="*/ 25 w 62"/>
                  <a:gd name="T15" fmla="*/ 1 h 62"/>
                  <a:gd name="T16" fmla="*/ 31 w 62"/>
                  <a:gd name="T17" fmla="*/ 0 h 62"/>
                  <a:gd name="T18" fmla="*/ 37 w 62"/>
                  <a:gd name="T19" fmla="*/ 1 h 62"/>
                  <a:gd name="T20" fmla="*/ 43 w 62"/>
                  <a:gd name="T21" fmla="*/ 2 h 62"/>
                  <a:gd name="T22" fmla="*/ 48 w 62"/>
                  <a:gd name="T23" fmla="*/ 5 h 62"/>
                  <a:gd name="T24" fmla="*/ 53 w 62"/>
                  <a:gd name="T25" fmla="*/ 9 h 62"/>
                  <a:gd name="T26" fmla="*/ 56 w 62"/>
                  <a:gd name="T27" fmla="*/ 14 h 62"/>
                  <a:gd name="T28" fmla="*/ 60 w 62"/>
                  <a:gd name="T29" fmla="*/ 19 h 62"/>
                  <a:gd name="T30" fmla="*/ 61 w 62"/>
                  <a:gd name="T31" fmla="*/ 25 h 62"/>
                  <a:gd name="T32" fmla="*/ 62 w 62"/>
                  <a:gd name="T33" fmla="*/ 31 h 62"/>
                  <a:gd name="T34" fmla="*/ 60 w 62"/>
                  <a:gd name="T35" fmla="*/ 44 h 62"/>
                  <a:gd name="T36" fmla="*/ 53 w 62"/>
                  <a:gd name="T37" fmla="*/ 53 h 62"/>
                  <a:gd name="T38" fmla="*/ 44 w 62"/>
                  <a:gd name="T39" fmla="*/ 60 h 62"/>
                  <a:gd name="T40" fmla="*/ 31 w 62"/>
                  <a:gd name="T41" fmla="*/ 62 h 62"/>
                  <a:gd name="T42" fmla="*/ 25 w 62"/>
                  <a:gd name="T43" fmla="*/ 62 h 62"/>
                  <a:gd name="T44" fmla="*/ 19 w 62"/>
                  <a:gd name="T45" fmla="*/ 60 h 62"/>
                  <a:gd name="T46" fmla="*/ 14 w 62"/>
                  <a:gd name="T47" fmla="*/ 57 h 62"/>
                  <a:gd name="T48" fmla="*/ 9 w 62"/>
                  <a:gd name="T49" fmla="*/ 54 h 62"/>
                  <a:gd name="T50" fmla="*/ 6 w 62"/>
                  <a:gd name="T51" fmla="*/ 48 h 62"/>
                  <a:gd name="T52" fmla="*/ 2 w 62"/>
                  <a:gd name="T53" fmla="*/ 44 h 62"/>
                  <a:gd name="T54" fmla="*/ 1 w 62"/>
                  <a:gd name="T55" fmla="*/ 38 h 62"/>
                  <a:gd name="T56" fmla="*/ 0 w 62"/>
                  <a:gd name="T5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0" y="31"/>
                    </a:moveTo>
                    <a:lnTo>
                      <a:pt x="1" y="25"/>
                    </a:lnTo>
                    <a:lnTo>
                      <a:pt x="2" y="19"/>
                    </a:lnTo>
                    <a:lnTo>
                      <a:pt x="6" y="14"/>
                    </a:lnTo>
                    <a:lnTo>
                      <a:pt x="9" y="9"/>
                    </a:lnTo>
                    <a:lnTo>
                      <a:pt x="14" y="5"/>
                    </a:lnTo>
                    <a:lnTo>
                      <a:pt x="19" y="2"/>
                    </a:lnTo>
                    <a:lnTo>
                      <a:pt x="25" y="1"/>
                    </a:lnTo>
                    <a:lnTo>
                      <a:pt x="31" y="0"/>
                    </a:lnTo>
                    <a:lnTo>
                      <a:pt x="37" y="1"/>
                    </a:lnTo>
                    <a:lnTo>
                      <a:pt x="43" y="2"/>
                    </a:lnTo>
                    <a:lnTo>
                      <a:pt x="48" y="5"/>
                    </a:lnTo>
                    <a:lnTo>
                      <a:pt x="53" y="9"/>
                    </a:lnTo>
                    <a:lnTo>
                      <a:pt x="56" y="14"/>
                    </a:lnTo>
                    <a:lnTo>
                      <a:pt x="60" y="19"/>
                    </a:lnTo>
                    <a:lnTo>
                      <a:pt x="61" y="25"/>
                    </a:lnTo>
                    <a:lnTo>
                      <a:pt x="62" y="31"/>
                    </a:lnTo>
                    <a:lnTo>
                      <a:pt x="60" y="44"/>
                    </a:lnTo>
                    <a:lnTo>
                      <a:pt x="53" y="53"/>
                    </a:lnTo>
                    <a:lnTo>
                      <a:pt x="44" y="60"/>
                    </a:lnTo>
                    <a:lnTo>
                      <a:pt x="31" y="62"/>
                    </a:lnTo>
                    <a:lnTo>
                      <a:pt x="25" y="62"/>
                    </a:lnTo>
                    <a:lnTo>
                      <a:pt x="19" y="60"/>
                    </a:lnTo>
                    <a:lnTo>
                      <a:pt x="14" y="57"/>
                    </a:lnTo>
                    <a:lnTo>
                      <a:pt x="9" y="54"/>
                    </a:lnTo>
                    <a:lnTo>
                      <a:pt x="6" y="48"/>
                    </a:lnTo>
                    <a:lnTo>
                      <a:pt x="2" y="44"/>
                    </a:lnTo>
                    <a:lnTo>
                      <a:pt x="1" y="38"/>
                    </a:lnTo>
                    <a:lnTo>
                      <a:pt x="0" y="31"/>
                    </a:lnTo>
                    <a:close/>
                  </a:path>
                </a:pathLst>
              </a:custGeom>
              <a:solidFill>
                <a:schemeClr val="accent2"/>
              </a:solidFill>
              <a:ln w="9525">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9"/>
              <p:cNvSpPr>
                <a:spLocks/>
              </p:cNvSpPr>
              <p:nvPr/>
            </p:nvSpPr>
            <p:spPr bwMode="auto">
              <a:xfrm>
                <a:off x="2438430" y="3681726"/>
                <a:ext cx="212213" cy="212213"/>
              </a:xfrm>
              <a:custGeom>
                <a:avLst/>
                <a:gdLst>
                  <a:gd name="T0" fmla="*/ 64 w 127"/>
                  <a:gd name="T1" fmla="*/ 125 h 125"/>
                  <a:gd name="T2" fmla="*/ 71 w 127"/>
                  <a:gd name="T3" fmla="*/ 125 h 125"/>
                  <a:gd name="T4" fmla="*/ 77 w 127"/>
                  <a:gd name="T5" fmla="*/ 124 h 125"/>
                  <a:gd name="T6" fmla="*/ 82 w 127"/>
                  <a:gd name="T7" fmla="*/ 123 h 125"/>
                  <a:gd name="T8" fmla="*/ 88 w 127"/>
                  <a:gd name="T9" fmla="*/ 121 h 125"/>
                  <a:gd name="T10" fmla="*/ 94 w 127"/>
                  <a:gd name="T11" fmla="*/ 118 h 125"/>
                  <a:gd name="T12" fmla="*/ 100 w 127"/>
                  <a:gd name="T13" fmla="*/ 115 h 125"/>
                  <a:gd name="T14" fmla="*/ 104 w 127"/>
                  <a:gd name="T15" fmla="*/ 111 h 125"/>
                  <a:gd name="T16" fmla="*/ 109 w 127"/>
                  <a:gd name="T17" fmla="*/ 107 h 125"/>
                  <a:gd name="T18" fmla="*/ 117 w 127"/>
                  <a:gd name="T19" fmla="*/ 98 h 125"/>
                  <a:gd name="T20" fmla="*/ 123 w 127"/>
                  <a:gd name="T21" fmla="*/ 86 h 125"/>
                  <a:gd name="T22" fmla="*/ 126 w 127"/>
                  <a:gd name="T23" fmla="*/ 75 h 125"/>
                  <a:gd name="T24" fmla="*/ 127 w 127"/>
                  <a:gd name="T25" fmla="*/ 62 h 125"/>
                  <a:gd name="T26" fmla="*/ 126 w 127"/>
                  <a:gd name="T27" fmla="*/ 50 h 125"/>
                  <a:gd name="T28" fmla="*/ 123 w 127"/>
                  <a:gd name="T29" fmla="*/ 38 h 125"/>
                  <a:gd name="T30" fmla="*/ 117 w 127"/>
                  <a:gd name="T31" fmla="*/ 27 h 125"/>
                  <a:gd name="T32" fmla="*/ 109 w 127"/>
                  <a:gd name="T33" fmla="*/ 18 h 125"/>
                  <a:gd name="T34" fmla="*/ 104 w 127"/>
                  <a:gd name="T35" fmla="*/ 13 h 125"/>
                  <a:gd name="T36" fmla="*/ 100 w 127"/>
                  <a:gd name="T37" fmla="*/ 10 h 125"/>
                  <a:gd name="T38" fmla="*/ 94 w 127"/>
                  <a:gd name="T39" fmla="*/ 7 h 125"/>
                  <a:gd name="T40" fmla="*/ 88 w 127"/>
                  <a:gd name="T41" fmla="*/ 4 h 125"/>
                  <a:gd name="T42" fmla="*/ 82 w 127"/>
                  <a:gd name="T43" fmla="*/ 2 h 125"/>
                  <a:gd name="T44" fmla="*/ 77 w 127"/>
                  <a:gd name="T45" fmla="*/ 1 h 125"/>
                  <a:gd name="T46" fmla="*/ 71 w 127"/>
                  <a:gd name="T47" fmla="*/ 0 h 125"/>
                  <a:gd name="T48" fmla="*/ 64 w 127"/>
                  <a:gd name="T49" fmla="*/ 0 h 125"/>
                  <a:gd name="T50" fmla="*/ 51 w 127"/>
                  <a:gd name="T51" fmla="*/ 1 h 125"/>
                  <a:gd name="T52" fmla="*/ 40 w 127"/>
                  <a:gd name="T53" fmla="*/ 4 h 125"/>
                  <a:gd name="T54" fmla="*/ 28 w 127"/>
                  <a:gd name="T55" fmla="*/ 10 h 125"/>
                  <a:gd name="T56" fmla="*/ 19 w 127"/>
                  <a:gd name="T57" fmla="*/ 18 h 125"/>
                  <a:gd name="T58" fmla="*/ 11 w 127"/>
                  <a:gd name="T59" fmla="*/ 27 h 125"/>
                  <a:gd name="T60" fmla="*/ 5 w 127"/>
                  <a:gd name="T61" fmla="*/ 38 h 125"/>
                  <a:gd name="T62" fmla="*/ 2 w 127"/>
                  <a:gd name="T63" fmla="*/ 49 h 125"/>
                  <a:gd name="T64" fmla="*/ 0 w 127"/>
                  <a:gd name="T65" fmla="*/ 62 h 125"/>
                  <a:gd name="T66" fmla="*/ 2 w 127"/>
                  <a:gd name="T67" fmla="*/ 75 h 125"/>
                  <a:gd name="T68" fmla="*/ 5 w 127"/>
                  <a:gd name="T69" fmla="*/ 86 h 125"/>
                  <a:gd name="T70" fmla="*/ 11 w 127"/>
                  <a:gd name="T71" fmla="*/ 98 h 125"/>
                  <a:gd name="T72" fmla="*/ 19 w 127"/>
                  <a:gd name="T73" fmla="*/ 107 h 125"/>
                  <a:gd name="T74" fmla="*/ 24 w 127"/>
                  <a:gd name="T75" fmla="*/ 111 h 125"/>
                  <a:gd name="T76" fmla="*/ 29 w 127"/>
                  <a:gd name="T77" fmla="*/ 115 h 125"/>
                  <a:gd name="T78" fmla="*/ 34 w 127"/>
                  <a:gd name="T79" fmla="*/ 118 h 125"/>
                  <a:gd name="T80" fmla="*/ 40 w 127"/>
                  <a:gd name="T81" fmla="*/ 121 h 125"/>
                  <a:gd name="T82" fmla="*/ 45 w 127"/>
                  <a:gd name="T83" fmla="*/ 123 h 125"/>
                  <a:gd name="T84" fmla="*/ 52 w 127"/>
                  <a:gd name="T85" fmla="*/ 124 h 125"/>
                  <a:gd name="T86" fmla="*/ 58 w 127"/>
                  <a:gd name="T87" fmla="*/ 125 h 125"/>
                  <a:gd name="T88" fmla="*/ 64 w 127"/>
                  <a:gd name="T89"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 h="125">
                    <a:moveTo>
                      <a:pt x="64" y="125"/>
                    </a:moveTo>
                    <a:lnTo>
                      <a:pt x="71" y="125"/>
                    </a:lnTo>
                    <a:lnTo>
                      <a:pt x="77" y="124"/>
                    </a:lnTo>
                    <a:lnTo>
                      <a:pt x="82" y="123"/>
                    </a:lnTo>
                    <a:lnTo>
                      <a:pt x="88" y="121"/>
                    </a:lnTo>
                    <a:lnTo>
                      <a:pt x="94" y="118"/>
                    </a:lnTo>
                    <a:lnTo>
                      <a:pt x="100" y="115"/>
                    </a:lnTo>
                    <a:lnTo>
                      <a:pt x="104" y="111"/>
                    </a:lnTo>
                    <a:lnTo>
                      <a:pt x="109" y="107"/>
                    </a:lnTo>
                    <a:lnTo>
                      <a:pt x="117" y="98"/>
                    </a:lnTo>
                    <a:lnTo>
                      <a:pt x="123" y="86"/>
                    </a:lnTo>
                    <a:lnTo>
                      <a:pt x="126" y="75"/>
                    </a:lnTo>
                    <a:lnTo>
                      <a:pt x="127" y="62"/>
                    </a:lnTo>
                    <a:lnTo>
                      <a:pt x="126" y="50"/>
                    </a:lnTo>
                    <a:lnTo>
                      <a:pt x="123" y="38"/>
                    </a:lnTo>
                    <a:lnTo>
                      <a:pt x="117" y="27"/>
                    </a:lnTo>
                    <a:lnTo>
                      <a:pt x="109" y="18"/>
                    </a:lnTo>
                    <a:lnTo>
                      <a:pt x="104" y="13"/>
                    </a:lnTo>
                    <a:lnTo>
                      <a:pt x="100" y="10"/>
                    </a:lnTo>
                    <a:lnTo>
                      <a:pt x="94" y="7"/>
                    </a:lnTo>
                    <a:lnTo>
                      <a:pt x="88" y="4"/>
                    </a:lnTo>
                    <a:lnTo>
                      <a:pt x="82" y="2"/>
                    </a:lnTo>
                    <a:lnTo>
                      <a:pt x="77" y="1"/>
                    </a:lnTo>
                    <a:lnTo>
                      <a:pt x="71" y="0"/>
                    </a:lnTo>
                    <a:lnTo>
                      <a:pt x="64" y="0"/>
                    </a:lnTo>
                    <a:lnTo>
                      <a:pt x="51" y="1"/>
                    </a:lnTo>
                    <a:lnTo>
                      <a:pt x="40" y="4"/>
                    </a:lnTo>
                    <a:lnTo>
                      <a:pt x="28" y="10"/>
                    </a:lnTo>
                    <a:lnTo>
                      <a:pt x="19" y="18"/>
                    </a:lnTo>
                    <a:lnTo>
                      <a:pt x="11" y="27"/>
                    </a:lnTo>
                    <a:lnTo>
                      <a:pt x="5" y="38"/>
                    </a:lnTo>
                    <a:lnTo>
                      <a:pt x="2" y="49"/>
                    </a:lnTo>
                    <a:lnTo>
                      <a:pt x="0" y="62"/>
                    </a:lnTo>
                    <a:lnTo>
                      <a:pt x="2" y="75"/>
                    </a:lnTo>
                    <a:lnTo>
                      <a:pt x="5" y="86"/>
                    </a:lnTo>
                    <a:lnTo>
                      <a:pt x="11" y="98"/>
                    </a:lnTo>
                    <a:lnTo>
                      <a:pt x="19" y="107"/>
                    </a:lnTo>
                    <a:lnTo>
                      <a:pt x="24" y="111"/>
                    </a:lnTo>
                    <a:lnTo>
                      <a:pt x="29" y="115"/>
                    </a:lnTo>
                    <a:lnTo>
                      <a:pt x="34" y="118"/>
                    </a:lnTo>
                    <a:lnTo>
                      <a:pt x="40" y="121"/>
                    </a:lnTo>
                    <a:lnTo>
                      <a:pt x="45" y="123"/>
                    </a:lnTo>
                    <a:lnTo>
                      <a:pt x="52" y="124"/>
                    </a:lnTo>
                    <a:lnTo>
                      <a:pt x="58" y="125"/>
                    </a:lnTo>
                    <a:lnTo>
                      <a:pt x="64" y="125"/>
                    </a:lnTo>
                    <a:close/>
                  </a:path>
                </a:pathLst>
              </a:custGeom>
              <a:solidFill>
                <a:schemeClr val="bg1"/>
              </a:solid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0"/>
              <p:cNvSpPr>
                <a:spLocks/>
              </p:cNvSpPr>
              <p:nvPr/>
            </p:nvSpPr>
            <p:spPr bwMode="auto">
              <a:xfrm>
                <a:off x="2492325" y="3735622"/>
                <a:ext cx="104422" cy="104422"/>
              </a:xfrm>
              <a:custGeom>
                <a:avLst/>
                <a:gdLst>
                  <a:gd name="T0" fmla="*/ 0 w 62"/>
                  <a:gd name="T1" fmla="*/ 31 h 62"/>
                  <a:gd name="T2" fmla="*/ 1 w 62"/>
                  <a:gd name="T3" fmla="*/ 25 h 62"/>
                  <a:gd name="T4" fmla="*/ 2 w 62"/>
                  <a:gd name="T5" fmla="*/ 19 h 62"/>
                  <a:gd name="T6" fmla="*/ 6 w 62"/>
                  <a:gd name="T7" fmla="*/ 14 h 62"/>
                  <a:gd name="T8" fmla="*/ 9 w 62"/>
                  <a:gd name="T9" fmla="*/ 9 h 62"/>
                  <a:gd name="T10" fmla="*/ 14 w 62"/>
                  <a:gd name="T11" fmla="*/ 5 h 62"/>
                  <a:gd name="T12" fmla="*/ 19 w 62"/>
                  <a:gd name="T13" fmla="*/ 2 h 62"/>
                  <a:gd name="T14" fmla="*/ 25 w 62"/>
                  <a:gd name="T15" fmla="*/ 1 h 62"/>
                  <a:gd name="T16" fmla="*/ 31 w 62"/>
                  <a:gd name="T17" fmla="*/ 0 h 62"/>
                  <a:gd name="T18" fmla="*/ 37 w 62"/>
                  <a:gd name="T19" fmla="*/ 1 h 62"/>
                  <a:gd name="T20" fmla="*/ 42 w 62"/>
                  <a:gd name="T21" fmla="*/ 2 h 62"/>
                  <a:gd name="T22" fmla="*/ 48 w 62"/>
                  <a:gd name="T23" fmla="*/ 5 h 62"/>
                  <a:gd name="T24" fmla="*/ 53 w 62"/>
                  <a:gd name="T25" fmla="*/ 9 h 62"/>
                  <a:gd name="T26" fmla="*/ 56 w 62"/>
                  <a:gd name="T27" fmla="*/ 14 h 62"/>
                  <a:gd name="T28" fmla="*/ 60 w 62"/>
                  <a:gd name="T29" fmla="*/ 19 h 62"/>
                  <a:gd name="T30" fmla="*/ 61 w 62"/>
                  <a:gd name="T31" fmla="*/ 25 h 62"/>
                  <a:gd name="T32" fmla="*/ 62 w 62"/>
                  <a:gd name="T33" fmla="*/ 31 h 62"/>
                  <a:gd name="T34" fmla="*/ 60 w 62"/>
                  <a:gd name="T35" fmla="*/ 44 h 62"/>
                  <a:gd name="T36" fmla="*/ 53 w 62"/>
                  <a:gd name="T37" fmla="*/ 53 h 62"/>
                  <a:gd name="T38" fmla="*/ 44 w 62"/>
                  <a:gd name="T39" fmla="*/ 60 h 62"/>
                  <a:gd name="T40" fmla="*/ 31 w 62"/>
                  <a:gd name="T41" fmla="*/ 62 h 62"/>
                  <a:gd name="T42" fmla="*/ 25 w 62"/>
                  <a:gd name="T43" fmla="*/ 62 h 62"/>
                  <a:gd name="T44" fmla="*/ 19 w 62"/>
                  <a:gd name="T45" fmla="*/ 60 h 62"/>
                  <a:gd name="T46" fmla="*/ 14 w 62"/>
                  <a:gd name="T47" fmla="*/ 57 h 62"/>
                  <a:gd name="T48" fmla="*/ 9 w 62"/>
                  <a:gd name="T49" fmla="*/ 54 h 62"/>
                  <a:gd name="T50" fmla="*/ 6 w 62"/>
                  <a:gd name="T51" fmla="*/ 48 h 62"/>
                  <a:gd name="T52" fmla="*/ 2 w 62"/>
                  <a:gd name="T53" fmla="*/ 44 h 62"/>
                  <a:gd name="T54" fmla="*/ 1 w 62"/>
                  <a:gd name="T55" fmla="*/ 38 h 62"/>
                  <a:gd name="T56" fmla="*/ 0 w 62"/>
                  <a:gd name="T5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62">
                    <a:moveTo>
                      <a:pt x="0" y="31"/>
                    </a:moveTo>
                    <a:lnTo>
                      <a:pt x="1" y="25"/>
                    </a:lnTo>
                    <a:lnTo>
                      <a:pt x="2" y="19"/>
                    </a:lnTo>
                    <a:lnTo>
                      <a:pt x="6" y="14"/>
                    </a:lnTo>
                    <a:lnTo>
                      <a:pt x="9" y="9"/>
                    </a:lnTo>
                    <a:lnTo>
                      <a:pt x="14" y="5"/>
                    </a:lnTo>
                    <a:lnTo>
                      <a:pt x="19" y="2"/>
                    </a:lnTo>
                    <a:lnTo>
                      <a:pt x="25" y="1"/>
                    </a:lnTo>
                    <a:lnTo>
                      <a:pt x="31" y="0"/>
                    </a:lnTo>
                    <a:lnTo>
                      <a:pt x="37" y="1"/>
                    </a:lnTo>
                    <a:lnTo>
                      <a:pt x="42" y="2"/>
                    </a:lnTo>
                    <a:lnTo>
                      <a:pt x="48" y="5"/>
                    </a:lnTo>
                    <a:lnTo>
                      <a:pt x="53" y="9"/>
                    </a:lnTo>
                    <a:lnTo>
                      <a:pt x="56" y="14"/>
                    </a:lnTo>
                    <a:lnTo>
                      <a:pt x="60" y="19"/>
                    </a:lnTo>
                    <a:lnTo>
                      <a:pt x="61" y="25"/>
                    </a:lnTo>
                    <a:lnTo>
                      <a:pt x="62" y="31"/>
                    </a:lnTo>
                    <a:lnTo>
                      <a:pt x="60" y="44"/>
                    </a:lnTo>
                    <a:lnTo>
                      <a:pt x="53" y="53"/>
                    </a:lnTo>
                    <a:lnTo>
                      <a:pt x="44" y="60"/>
                    </a:lnTo>
                    <a:lnTo>
                      <a:pt x="31" y="62"/>
                    </a:lnTo>
                    <a:lnTo>
                      <a:pt x="25" y="62"/>
                    </a:lnTo>
                    <a:lnTo>
                      <a:pt x="19" y="60"/>
                    </a:lnTo>
                    <a:lnTo>
                      <a:pt x="14" y="57"/>
                    </a:lnTo>
                    <a:lnTo>
                      <a:pt x="9" y="54"/>
                    </a:lnTo>
                    <a:lnTo>
                      <a:pt x="6" y="48"/>
                    </a:lnTo>
                    <a:lnTo>
                      <a:pt x="2" y="44"/>
                    </a:lnTo>
                    <a:lnTo>
                      <a:pt x="1" y="38"/>
                    </a:lnTo>
                    <a:lnTo>
                      <a:pt x="0" y="31"/>
                    </a:lnTo>
                    <a:close/>
                  </a:path>
                </a:pathLst>
              </a:custGeom>
              <a:solidFill>
                <a:schemeClr val="accent2"/>
              </a:solidFill>
              <a:ln w="9525">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 name="Group 5"/>
          <p:cNvGrpSpPr/>
          <p:nvPr/>
        </p:nvGrpSpPr>
        <p:grpSpPr>
          <a:xfrm>
            <a:off x="2058745" y="3007808"/>
            <a:ext cx="1785173" cy="536697"/>
            <a:chOff x="5602045" y="2779208"/>
            <a:chExt cx="1785173" cy="536697"/>
          </a:xfrm>
          <a:effectLst>
            <a:outerShdw blurRad="76200" dir="18900000" sy="23000" kx="-1200000" algn="bl" rotWithShape="0">
              <a:prstClr val="black">
                <a:alpha val="20000"/>
              </a:prstClr>
            </a:outerShdw>
          </a:effectLst>
        </p:grpSpPr>
        <p:sp>
          <p:nvSpPr>
            <p:cNvPr id="48" name="Rectangle 47"/>
            <p:cNvSpPr/>
            <p:nvPr/>
          </p:nvSpPr>
          <p:spPr bwMode="auto">
            <a:xfrm>
              <a:off x="5602045" y="2779208"/>
              <a:ext cx="1785173" cy="536697"/>
            </a:xfrm>
            <a:custGeom>
              <a:avLst/>
              <a:gdLst/>
              <a:ahLst/>
              <a:cxnLst/>
              <a:rect l="l" t="t" r="r" b="b"/>
              <a:pathLst>
                <a:path w="1785173" h="536697">
                  <a:moveTo>
                    <a:pt x="0" y="0"/>
                  </a:moveTo>
                  <a:lnTo>
                    <a:pt x="1785173" y="0"/>
                  </a:lnTo>
                  <a:lnTo>
                    <a:pt x="1785173" y="355235"/>
                  </a:lnTo>
                  <a:lnTo>
                    <a:pt x="156433" y="355235"/>
                  </a:lnTo>
                  <a:lnTo>
                    <a:pt x="0" y="536697"/>
                  </a:lnTo>
                  <a:lnTo>
                    <a:pt x="0" y="355235"/>
                  </a:lnTo>
                  <a:lnTo>
                    <a:pt x="0" y="69274"/>
                  </a:lnTo>
                  <a:close/>
                </a:path>
              </a:pathLst>
            </a:cu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gradFill>
                  <a:gsLst>
                    <a:gs pos="0">
                      <a:srgbClr val="FFFFFF"/>
                    </a:gs>
                    <a:gs pos="100000">
                      <a:srgbClr val="FFFFFF"/>
                    </a:gs>
                  </a:gsLst>
                  <a:lin ang="5400000" scaled="0"/>
                </a:gradFill>
              </a:endParaRPr>
            </a:p>
          </p:txBody>
        </p:sp>
        <p:sp>
          <p:nvSpPr>
            <p:cNvPr id="47" name="TextBox 46"/>
            <p:cNvSpPr txBox="1"/>
            <p:nvPr/>
          </p:nvSpPr>
          <p:spPr>
            <a:xfrm>
              <a:off x="5701113" y="2853073"/>
              <a:ext cx="1095621" cy="193899"/>
            </a:xfrm>
            <a:prstGeom prst="rect">
              <a:avLst/>
            </a:prstGeom>
            <a:noFill/>
          </p:spPr>
          <p:txBody>
            <a:bodyPr wrap="none" lIns="0" tIns="0" rIns="0" bIns="0" rtlCol="0">
              <a:spAutoFit/>
            </a:bodyPr>
            <a:lstStyle/>
            <a:p>
              <a:pPr>
                <a:lnSpc>
                  <a:spcPct val="90000"/>
                </a:lnSpc>
                <a:spcBef>
                  <a:spcPct val="20000"/>
                </a:spcBef>
                <a:buSzPct val="80000"/>
              </a:pPr>
              <a:r>
                <a:rPr lang="en-US" sz="1400" dirty="0" smtClean="0">
                  <a:solidFill>
                    <a:schemeClr val="bg1">
                      <a:alpha val="99000"/>
                    </a:schemeClr>
                  </a:solidFill>
                </a:rPr>
                <a:t>Run DB query</a:t>
              </a:r>
              <a:endParaRPr lang="en-US" sz="1400" dirty="0">
                <a:solidFill>
                  <a:schemeClr val="bg1">
                    <a:alpha val="99000"/>
                  </a:schemeClr>
                </a:solidFill>
              </a:endParaRPr>
            </a:p>
          </p:txBody>
        </p:sp>
      </p:grpSp>
      <p:grpSp>
        <p:nvGrpSpPr>
          <p:cNvPr id="7" name="Group 6"/>
          <p:cNvGrpSpPr/>
          <p:nvPr/>
        </p:nvGrpSpPr>
        <p:grpSpPr>
          <a:xfrm>
            <a:off x="8798583" y="3832346"/>
            <a:ext cx="1280160" cy="1847950"/>
            <a:chOff x="8661105" y="5965946"/>
            <a:chExt cx="1280160" cy="1847950"/>
          </a:xfrm>
        </p:grpSpPr>
        <p:grpSp>
          <p:nvGrpSpPr>
            <p:cNvPr id="50" name="Group 49"/>
            <p:cNvGrpSpPr/>
            <p:nvPr/>
          </p:nvGrpSpPr>
          <p:grpSpPr>
            <a:xfrm>
              <a:off x="8672558" y="5965946"/>
              <a:ext cx="1257254" cy="892053"/>
              <a:chOff x="7678738" y="6524625"/>
              <a:chExt cx="666749" cy="473075"/>
            </a:xfrm>
            <a:solidFill>
              <a:schemeClr val="accent4"/>
            </a:solidFill>
          </p:grpSpPr>
          <p:sp>
            <p:nvSpPr>
              <p:cNvPr id="51"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p:cNvSpPr/>
            <p:nvPr>
              <p:custDataLst>
                <p:tags r:id="rId9"/>
              </p:custDataLst>
            </p:nvPr>
          </p:nvSpPr>
          <p:spPr bwMode="auto">
            <a:xfrm>
              <a:off x="8661105" y="6899496"/>
              <a:ext cx="1280160" cy="914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defTabSz="913788" fontAlgn="base">
                <a:spcBef>
                  <a:spcPct val="0"/>
                </a:spcBef>
                <a:spcAft>
                  <a:spcPct val="0"/>
                </a:spcAft>
              </a:pPr>
              <a:r>
                <a:rPr lang="en-US" sz="2000" dirty="0">
                  <a:ln>
                    <a:solidFill>
                      <a:schemeClr val="bg1">
                        <a:alpha val="0"/>
                      </a:schemeClr>
                    </a:solidFill>
                  </a:ln>
                  <a:solidFill>
                    <a:schemeClr val="bg1"/>
                  </a:solidFill>
                </a:rPr>
                <a:t>Poll timeout</a:t>
              </a:r>
            </a:p>
          </p:txBody>
        </p:sp>
      </p:grpSp>
      <p:grpSp>
        <p:nvGrpSpPr>
          <p:cNvPr id="27" name="Group 26"/>
          <p:cNvGrpSpPr/>
          <p:nvPr/>
        </p:nvGrpSpPr>
        <p:grpSpPr>
          <a:xfrm>
            <a:off x="8616112" y="3832346"/>
            <a:ext cx="1280160" cy="1847950"/>
            <a:chOff x="8528424" y="5965946"/>
            <a:chExt cx="1280160" cy="1847950"/>
          </a:xfrm>
        </p:grpSpPr>
        <p:sp>
          <p:nvSpPr>
            <p:cNvPr id="85" name="Rectangle 84"/>
            <p:cNvSpPr/>
            <p:nvPr>
              <p:custDataLst>
                <p:tags r:id="rId8"/>
              </p:custDataLst>
            </p:nvPr>
          </p:nvSpPr>
          <p:spPr bwMode="auto">
            <a:xfrm>
              <a:off x="8528424" y="6899496"/>
              <a:ext cx="1280160" cy="914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defTabSz="913788" fontAlgn="base">
                <a:spcBef>
                  <a:spcPct val="0"/>
                </a:spcBef>
                <a:spcAft>
                  <a:spcPct val="0"/>
                </a:spcAft>
              </a:pPr>
              <a:r>
                <a:rPr lang="en-US" sz="2000" dirty="0">
                  <a:ln>
                    <a:solidFill>
                      <a:schemeClr val="bg1">
                        <a:alpha val="0"/>
                      </a:schemeClr>
                    </a:solidFill>
                  </a:ln>
                  <a:solidFill>
                    <a:schemeClr val="bg1"/>
                  </a:solidFill>
                </a:rPr>
                <a:t>DB query results</a:t>
              </a:r>
            </a:p>
          </p:txBody>
        </p:sp>
        <p:grpSp>
          <p:nvGrpSpPr>
            <p:cNvPr id="94" name="Group 93"/>
            <p:cNvGrpSpPr/>
            <p:nvPr/>
          </p:nvGrpSpPr>
          <p:grpSpPr>
            <a:xfrm>
              <a:off x="8539877" y="5965946"/>
              <a:ext cx="1257254" cy="892053"/>
              <a:chOff x="7678738" y="6524625"/>
              <a:chExt cx="666749" cy="473075"/>
            </a:xfrm>
            <a:solidFill>
              <a:schemeClr val="accent4"/>
            </a:solidFill>
          </p:grpSpPr>
          <p:sp>
            <p:nvSpPr>
              <p:cNvPr id="95"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2"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8" name="Group 27"/>
          <p:cNvGrpSpPr/>
          <p:nvPr/>
        </p:nvGrpSpPr>
        <p:grpSpPr>
          <a:xfrm>
            <a:off x="7408243" y="3832346"/>
            <a:ext cx="1280160" cy="1847950"/>
            <a:chOff x="7304722" y="5965946"/>
            <a:chExt cx="1280160" cy="1847950"/>
          </a:xfrm>
        </p:grpSpPr>
        <p:sp>
          <p:nvSpPr>
            <p:cNvPr id="78" name="Rectangle 77"/>
            <p:cNvSpPr/>
            <p:nvPr>
              <p:custDataLst>
                <p:tags r:id="rId7"/>
              </p:custDataLst>
            </p:nvPr>
          </p:nvSpPr>
          <p:spPr bwMode="auto">
            <a:xfrm>
              <a:off x="7304722" y="6899496"/>
              <a:ext cx="1280160" cy="914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defTabSz="913788" fontAlgn="base">
                <a:spcBef>
                  <a:spcPct val="0"/>
                </a:spcBef>
                <a:spcAft>
                  <a:spcPct val="0"/>
                </a:spcAft>
              </a:pPr>
              <a:r>
                <a:rPr lang="en-US" sz="2000" dirty="0">
                  <a:ln>
                    <a:solidFill>
                      <a:schemeClr val="bg1">
                        <a:alpha val="0"/>
                      </a:schemeClr>
                    </a:solidFill>
                  </a:ln>
                  <a:solidFill>
                    <a:schemeClr val="bg1"/>
                  </a:solidFill>
                </a:rPr>
                <a:t>DB query results</a:t>
              </a:r>
            </a:p>
          </p:txBody>
        </p:sp>
        <p:grpSp>
          <p:nvGrpSpPr>
            <p:cNvPr id="103" name="Group 102"/>
            <p:cNvGrpSpPr/>
            <p:nvPr/>
          </p:nvGrpSpPr>
          <p:grpSpPr>
            <a:xfrm>
              <a:off x="7316175" y="5965946"/>
              <a:ext cx="1257254" cy="892053"/>
              <a:chOff x="7678738" y="6524625"/>
              <a:chExt cx="666749" cy="473075"/>
            </a:xfrm>
            <a:solidFill>
              <a:schemeClr val="accent4"/>
            </a:solidFill>
          </p:grpSpPr>
          <p:sp>
            <p:nvSpPr>
              <p:cNvPr id="104"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6"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1"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0" name="Group 29"/>
          <p:cNvGrpSpPr/>
          <p:nvPr/>
        </p:nvGrpSpPr>
        <p:grpSpPr>
          <a:xfrm>
            <a:off x="6017903" y="3832346"/>
            <a:ext cx="1280160" cy="1847950"/>
            <a:chOff x="5884545" y="5965946"/>
            <a:chExt cx="1280160" cy="1847950"/>
          </a:xfrm>
        </p:grpSpPr>
        <p:sp>
          <p:nvSpPr>
            <p:cNvPr id="70" name="Rectangle 69"/>
            <p:cNvSpPr/>
            <p:nvPr>
              <p:custDataLst>
                <p:tags r:id="rId6"/>
              </p:custDataLst>
            </p:nvPr>
          </p:nvSpPr>
          <p:spPr bwMode="auto">
            <a:xfrm>
              <a:off x="5884545" y="6899496"/>
              <a:ext cx="1280160" cy="914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defTabSz="913788" fontAlgn="base">
                <a:spcBef>
                  <a:spcPct val="0"/>
                </a:spcBef>
                <a:spcAft>
                  <a:spcPct val="0"/>
                </a:spcAft>
              </a:pPr>
              <a:r>
                <a:rPr lang="en-US" sz="2000" dirty="0">
                  <a:ln>
                    <a:solidFill>
                      <a:schemeClr val="bg1">
                        <a:alpha val="0"/>
                      </a:schemeClr>
                    </a:solidFill>
                  </a:ln>
                  <a:solidFill>
                    <a:schemeClr val="bg1"/>
                  </a:solidFill>
                </a:rPr>
                <a:t>New request</a:t>
              </a:r>
            </a:p>
          </p:txBody>
        </p:sp>
        <p:grpSp>
          <p:nvGrpSpPr>
            <p:cNvPr id="112" name="Group 111"/>
            <p:cNvGrpSpPr/>
            <p:nvPr/>
          </p:nvGrpSpPr>
          <p:grpSpPr>
            <a:xfrm>
              <a:off x="5895998" y="5965946"/>
              <a:ext cx="1257254" cy="892053"/>
              <a:chOff x="7678738" y="6524625"/>
              <a:chExt cx="666749" cy="473075"/>
            </a:xfrm>
            <a:solidFill>
              <a:schemeClr val="accent4"/>
            </a:solidFill>
          </p:grpSpPr>
          <p:sp>
            <p:nvSpPr>
              <p:cNvPr id="113"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8"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9"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6" name="Group 35"/>
          <p:cNvGrpSpPr/>
          <p:nvPr/>
        </p:nvGrpSpPr>
        <p:grpSpPr>
          <a:xfrm>
            <a:off x="4627563" y="3832346"/>
            <a:ext cx="1280160" cy="1847950"/>
            <a:chOff x="4500562" y="5965946"/>
            <a:chExt cx="1280160" cy="1847950"/>
          </a:xfrm>
        </p:grpSpPr>
        <p:sp>
          <p:nvSpPr>
            <p:cNvPr id="66" name="Rectangle 65"/>
            <p:cNvSpPr/>
            <p:nvPr>
              <p:custDataLst>
                <p:tags r:id="rId5"/>
              </p:custDataLst>
            </p:nvPr>
          </p:nvSpPr>
          <p:spPr bwMode="auto">
            <a:xfrm>
              <a:off x="4500562" y="6899496"/>
              <a:ext cx="1280160" cy="9144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ctr" anchorCtr="0" compatLnSpc="1">
              <a:prstTxWarp prst="textNoShape">
                <a:avLst/>
              </a:prstTxWarp>
            </a:bodyPr>
            <a:lstStyle/>
            <a:p>
              <a:pPr defTabSz="913788" fontAlgn="base">
                <a:spcBef>
                  <a:spcPct val="0"/>
                </a:spcBef>
                <a:spcAft>
                  <a:spcPct val="0"/>
                </a:spcAft>
              </a:pPr>
              <a:r>
                <a:rPr lang="en-US" sz="2000" dirty="0">
                  <a:ln>
                    <a:solidFill>
                      <a:schemeClr val="bg1">
                        <a:alpha val="0"/>
                      </a:schemeClr>
                    </a:solidFill>
                  </a:ln>
                  <a:solidFill>
                    <a:schemeClr val="bg1"/>
                  </a:solidFill>
                </a:rPr>
                <a:t>New request</a:t>
              </a:r>
            </a:p>
          </p:txBody>
        </p:sp>
        <p:grpSp>
          <p:nvGrpSpPr>
            <p:cNvPr id="121" name="Group 120"/>
            <p:cNvGrpSpPr/>
            <p:nvPr/>
          </p:nvGrpSpPr>
          <p:grpSpPr>
            <a:xfrm>
              <a:off x="4512015" y="5965946"/>
              <a:ext cx="1257254" cy="892053"/>
              <a:chOff x="7678738" y="6524625"/>
              <a:chExt cx="666749" cy="473075"/>
            </a:xfrm>
            <a:solidFill>
              <a:schemeClr val="accent4"/>
            </a:solidFill>
          </p:grpSpPr>
          <p:sp>
            <p:nvSpPr>
              <p:cNvPr id="122" name="Freeform 70"/>
              <p:cNvSpPr>
                <a:spLocks/>
              </p:cNvSpPr>
              <p:nvPr/>
            </p:nvSpPr>
            <p:spPr bwMode="auto">
              <a:xfrm>
                <a:off x="8067675" y="6648450"/>
                <a:ext cx="203200" cy="225425"/>
              </a:xfrm>
              <a:custGeom>
                <a:avLst/>
                <a:gdLst>
                  <a:gd name="T0" fmla="*/ 45 w 54"/>
                  <a:gd name="T1" fmla="*/ 0 h 60"/>
                  <a:gd name="T2" fmla="*/ 27 w 54"/>
                  <a:gd name="T3" fmla="*/ 9 h 60"/>
                  <a:gd name="T4" fmla="*/ 10 w 54"/>
                  <a:gd name="T5" fmla="*/ 0 h 60"/>
                  <a:gd name="T6" fmla="*/ 0 w 54"/>
                  <a:gd name="T7" fmla="*/ 20 h 60"/>
                  <a:gd name="T8" fmla="*/ 19 w 54"/>
                  <a:gd name="T9" fmla="*/ 60 h 60"/>
                  <a:gd name="T10" fmla="*/ 44 w 54"/>
                  <a:gd name="T11" fmla="*/ 60 h 60"/>
                  <a:gd name="T12" fmla="*/ 54 w 54"/>
                  <a:gd name="T13" fmla="*/ 30 h 60"/>
                  <a:gd name="T14" fmla="*/ 54 w 54"/>
                  <a:gd name="T15" fmla="*/ 24 h 60"/>
                  <a:gd name="T16" fmla="*/ 45 w 54"/>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60">
                    <a:moveTo>
                      <a:pt x="45" y="0"/>
                    </a:moveTo>
                    <a:cubicBezTo>
                      <a:pt x="41" y="5"/>
                      <a:pt x="34" y="9"/>
                      <a:pt x="27" y="9"/>
                    </a:cubicBezTo>
                    <a:cubicBezTo>
                      <a:pt x="20" y="9"/>
                      <a:pt x="14" y="5"/>
                      <a:pt x="10" y="0"/>
                    </a:cubicBezTo>
                    <a:cubicBezTo>
                      <a:pt x="4" y="5"/>
                      <a:pt x="1" y="12"/>
                      <a:pt x="0" y="20"/>
                    </a:cubicBezTo>
                    <a:cubicBezTo>
                      <a:pt x="3" y="22"/>
                      <a:pt x="12" y="32"/>
                      <a:pt x="19" y="60"/>
                    </a:cubicBezTo>
                    <a:cubicBezTo>
                      <a:pt x="44" y="60"/>
                      <a:pt x="44" y="60"/>
                      <a:pt x="44" y="60"/>
                    </a:cubicBezTo>
                    <a:cubicBezTo>
                      <a:pt x="50" y="60"/>
                      <a:pt x="54" y="57"/>
                      <a:pt x="54" y="30"/>
                    </a:cubicBezTo>
                    <a:cubicBezTo>
                      <a:pt x="54" y="24"/>
                      <a:pt x="54" y="24"/>
                      <a:pt x="54" y="24"/>
                    </a:cubicBezTo>
                    <a:cubicBezTo>
                      <a:pt x="54" y="15"/>
                      <a:pt x="51" y="6"/>
                      <a:pt x="4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71"/>
              <p:cNvSpPr>
                <a:spLocks/>
              </p:cNvSpPr>
              <p:nvPr/>
            </p:nvSpPr>
            <p:spPr bwMode="auto">
              <a:xfrm>
                <a:off x="8245475" y="6640513"/>
                <a:ext cx="100012" cy="157163"/>
              </a:xfrm>
              <a:custGeom>
                <a:avLst/>
                <a:gdLst>
                  <a:gd name="T0" fmla="*/ 12 w 27"/>
                  <a:gd name="T1" fmla="*/ 27 h 42"/>
                  <a:gd name="T2" fmla="*/ 12 w 27"/>
                  <a:gd name="T3" fmla="*/ 41 h 42"/>
                  <a:gd name="T4" fmla="*/ 20 w 27"/>
                  <a:gd name="T5" fmla="*/ 20 h 42"/>
                  <a:gd name="T6" fmla="*/ 0 w 27"/>
                  <a:gd name="T7" fmla="*/ 0 h 42"/>
                  <a:gd name="T8" fmla="*/ 0 w 27"/>
                  <a:gd name="T9" fmla="*/ 0 h 42"/>
                  <a:gd name="T10" fmla="*/ 12 w 27"/>
                  <a:gd name="T11" fmla="*/ 27 h 42"/>
                </a:gdLst>
                <a:ahLst/>
                <a:cxnLst>
                  <a:cxn ang="0">
                    <a:pos x="T0" y="T1"/>
                  </a:cxn>
                  <a:cxn ang="0">
                    <a:pos x="T2" y="T3"/>
                  </a:cxn>
                  <a:cxn ang="0">
                    <a:pos x="T4" y="T5"/>
                  </a:cxn>
                  <a:cxn ang="0">
                    <a:pos x="T6" y="T7"/>
                  </a:cxn>
                  <a:cxn ang="0">
                    <a:pos x="T8" y="T9"/>
                  </a:cxn>
                  <a:cxn ang="0">
                    <a:pos x="T10" y="T11"/>
                  </a:cxn>
                </a:cxnLst>
                <a:rect l="0" t="0" r="r" b="b"/>
                <a:pathLst>
                  <a:path w="27" h="42">
                    <a:moveTo>
                      <a:pt x="12" y="27"/>
                    </a:moveTo>
                    <a:cubicBezTo>
                      <a:pt x="12" y="41"/>
                      <a:pt x="12" y="41"/>
                      <a:pt x="12" y="41"/>
                    </a:cubicBezTo>
                    <a:cubicBezTo>
                      <a:pt x="19" y="42"/>
                      <a:pt x="27" y="36"/>
                      <a:pt x="20" y="20"/>
                    </a:cubicBezTo>
                    <a:cubicBezTo>
                      <a:pt x="13" y="6"/>
                      <a:pt x="4" y="1"/>
                      <a:pt x="0" y="0"/>
                    </a:cubicBezTo>
                    <a:cubicBezTo>
                      <a:pt x="0" y="0"/>
                      <a:pt x="0" y="0"/>
                      <a:pt x="0" y="0"/>
                    </a:cubicBezTo>
                    <a:cubicBezTo>
                      <a:pt x="8" y="6"/>
                      <a:pt x="12" y="16"/>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72"/>
              <p:cNvSpPr>
                <a:spLocks/>
              </p:cNvSpPr>
              <p:nvPr/>
            </p:nvSpPr>
            <p:spPr bwMode="auto">
              <a:xfrm>
                <a:off x="8034338" y="6640513"/>
                <a:ext cx="63500" cy="68263"/>
              </a:xfrm>
              <a:custGeom>
                <a:avLst/>
                <a:gdLst>
                  <a:gd name="T0" fmla="*/ 17 w 17"/>
                  <a:gd name="T1" fmla="*/ 0 h 18"/>
                  <a:gd name="T2" fmla="*/ 17 w 17"/>
                  <a:gd name="T3" fmla="*/ 0 h 18"/>
                  <a:gd name="T4" fmla="*/ 0 w 17"/>
                  <a:gd name="T5" fmla="*/ 14 h 18"/>
                  <a:gd name="T6" fmla="*/ 5 w 17"/>
                  <a:gd name="T7" fmla="*/ 18 h 18"/>
                  <a:gd name="T8" fmla="*/ 17 w 17"/>
                  <a:gd name="T9" fmla="*/ 0 h 18"/>
                </a:gdLst>
                <a:ahLst/>
                <a:cxnLst>
                  <a:cxn ang="0">
                    <a:pos x="T0" y="T1"/>
                  </a:cxn>
                  <a:cxn ang="0">
                    <a:pos x="T2" y="T3"/>
                  </a:cxn>
                  <a:cxn ang="0">
                    <a:pos x="T4" y="T5"/>
                  </a:cxn>
                  <a:cxn ang="0">
                    <a:pos x="T6" y="T7"/>
                  </a:cxn>
                  <a:cxn ang="0">
                    <a:pos x="T8" y="T9"/>
                  </a:cxn>
                </a:cxnLst>
                <a:rect l="0" t="0" r="r" b="b"/>
                <a:pathLst>
                  <a:path w="17" h="18">
                    <a:moveTo>
                      <a:pt x="17" y="0"/>
                    </a:moveTo>
                    <a:cubicBezTo>
                      <a:pt x="17" y="0"/>
                      <a:pt x="17" y="0"/>
                      <a:pt x="17" y="0"/>
                    </a:cubicBezTo>
                    <a:cubicBezTo>
                      <a:pt x="13" y="1"/>
                      <a:pt x="6" y="5"/>
                      <a:pt x="0" y="14"/>
                    </a:cubicBezTo>
                    <a:cubicBezTo>
                      <a:pt x="2" y="15"/>
                      <a:pt x="3" y="17"/>
                      <a:pt x="5" y="18"/>
                    </a:cubicBezTo>
                    <a:cubicBezTo>
                      <a:pt x="7" y="10"/>
                      <a:pt x="12" y="4"/>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Oval 73"/>
              <p:cNvSpPr>
                <a:spLocks noChangeArrowheads="1"/>
              </p:cNvSpPr>
              <p:nvPr/>
            </p:nvSpPr>
            <p:spPr bwMode="auto">
              <a:xfrm>
                <a:off x="8105775" y="6524625"/>
                <a:ext cx="131762" cy="1349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74"/>
              <p:cNvSpPr>
                <a:spLocks/>
              </p:cNvSpPr>
              <p:nvPr/>
            </p:nvSpPr>
            <p:spPr bwMode="auto">
              <a:xfrm>
                <a:off x="7678738" y="6704013"/>
                <a:ext cx="130175" cy="203200"/>
              </a:xfrm>
              <a:custGeom>
                <a:avLst/>
                <a:gdLst>
                  <a:gd name="T0" fmla="*/ 35 w 35"/>
                  <a:gd name="T1" fmla="*/ 0 h 54"/>
                  <a:gd name="T2" fmla="*/ 35 w 35"/>
                  <a:gd name="T3" fmla="*/ 0 h 54"/>
                  <a:gd name="T4" fmla="*/ 9 w 35"/>
                  <a:gd name="T5" fmla="*/ 26 h 54"/>
                  <a:gd name="T6" fmla="*/ 18 w 35"/>
                  <a:gd name="T7" fmla="*/ 53 h 54"/>
                  <a:gd name="T8" fmla="*/ 18 w 35"/>
                  <a:gd name="T9" fmla="*/ 34 h 54"/>
                  <a:gd name="T10" fmla="*/ 35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35" y="0"/>
                    </a:moveTo>
                    <a:cubicBezTo>
                      <a:pt x="35" y="0"/>
                      <a:pt x="35" y="0"/>
                      <a:pt x="35" y="0"/>
                    </a:cubicBezTo>
                    <a:cubicBezTo>
                      <a:pt x="29" y="2"/>
                      <a:pt x="17" y="7"/>
                      <a:pt x="9" y="26"/>
                    </a:cubicBezTo>
                    <a:cubicBezTo>
                      <a:pt x="0" y="44"/>
                      <a:pt x="10" y="54"/>
                      <a:pt x="18" y="53"/>
                    </a:cubicBezTo>
                    <a:cubicBezTo>
                      <a:pt x="18" y="34"/>
                      <a:pt x="18" y="34"/>
                      <a:pt x="18" y="34"/>
                    </a:cubicBezTo>
                    <a:cubicBezTo>
                      <a:pt x="18" y="20"/>
                      <a:pt x="25" y="7"/>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75"/>
              <p:cNvSpPr>
                <a:spLocks/>
              </p:cNvSpPr>
              <p:nvPr/>
            </p:nvSpPr>
            <p:spPr bwMode="auto">
              <a:xfrm>
                <a:off x="7985125" y="6704013"/>
                <a:ext cx="131762" cy="203200"/>
              </a:xfrm>
              <a:custGeom>
                <a:avLst/>
                <a:gdLst>
                  <a:gd name="T0" fmla="*/ 0 w 35"/>
                  <a:gd name="T1" fmla="*/ 0 h 54"/>
                  <a:gd name="T2" fmla="*/ 0 w 35"/>
                  <a:gd name="T3" fmla="*/ 0 h 54"/>
                  <a:gd name="T4" fmla="*/ 26 w 35"/>
                  <a:gd name="T5" fmla="*/ 26 h 54"/>
                  <a:gd name="T6" fmla="*/ 17 w 35"/>
                  <a:gd name="T7" fmla="*/ 53 h 54"/>
                  <a:gd name="T8" fmla="*/ 17 w 35"/>
                  <a:gd name="T9" fmla="*/ 34 h 54"/>
                  <a:gd name="T10" fmla="*/ 0 w 35"/>
                  <a:gd name="T11" fmla="*/ 0 h 54"/>
                </a:gdLst>
                <a:ahLst/>
                <a:cxnLst>
                  <a:cxn ang="0">
                    <a:pos x="T0" y="T1"/>
                  </a:cxn>
                  <a:cxn ang="0">
                    <a:pos x="T2" y="T3"/>
                  </a:cxn>
                  <a:cxn ang="0">
                    <a:pos x="T4" y="T5"/>
                  </a:cxn>
                  <a:cxn ang="0">
                    <a:pos x="T6" y="T7"/>
                  </a:cxn>
                  <a:cxn ang="0">
                    <a:pos x="T8" y="T9"/>
                  </a:cxn>
                  <a:cxn ang="0">
                    <a:pos x="T10" y="T11"/>
                  </a:cxn>
                </a:cxnLst>
                <a:rect l="0" t="0" r="r" b="b"/>
                <a:pathLst>
                  <a:path w="35" h="54">
                    <a:moveTo>
                      <a:pt x="0" y="0"/>
                    </a:moveTo>
                    <a:cubicBezTo>
                      <a:pt x="0" y="0"/>
                      <a:pt x="0" y="0"/>
                      <a:pt x="0" y="0"/>
                    </a:cubicBezTo>
                    <a:cubicBezTo>
                      <a:pt x="6" y="2"/>
                      <a:pt x="18" y="7"/>
                      <a:pt x="26" y="26"/>
                    </a:cubicBezTo>
                    <a:cubicBezTo>
                      <a:pt x="35" y="44"/>
                      <a:pt x="25" y="54"/>
                      <a:pt x="17" y="53"/>
                    </a:cubicBezTo>
                    <a:cubicBezTo>
                      <a:pt x="17" y="34"/>
                      <a:pt x="17" y="34"/>
                      <a:pt x="17" y="34"/>
                    </a:cubicBezTo>
                    <a:cubicBezTo>
                      <a:pt x="17" y="20"/>
                      <a:pt x="10"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76"/>
              <p:cNvSpPr>
                <a:spLocks/>
              </p:cNvSpPr>
              <p:nvPr/>
            </p:nvSpPr>
            <p:spPr bwMode="auto">
              <a:xfrm>
                <a:off x="7767638" y="6715125"/>
                <a:ext cx="258762" cy="282575"/>
              </a:xfrm>
              <a:custGeom>
                <a:avLst/>
                <a:gdLst>
                  <a:gd name="T0" fmla="*/ 69 w 69"/>
                  <a:gd name="T1" fmla="*/ 29 h 75"/>
                  <a:gd name="T2" fmla="*/ 58 w 69"/>
                  <a:gd name="T3" fmla="*/ 0 h 75"/>
                  <a:gd name="T4" fmla="*/ 35 w 69"/>
                  <a:gd name="T5" fmla="*/ 10 h 75"/>
                  <a:gd name="T6" fmla="*/ 13 w 69"/>
                  <a:gd name="T7" fmla="*/ 0 h 75"/>
                  <a:gd name="T8" fmla="*/ 0 w 69"/>
                  <a:gd name="T9" fmla="*/ 29 h 75"/>
                  <a:gd name="T10" fmla="*/ 0 w 69"/>
                  <a:gd name="T11" fmla="*/ 59 h 75"/>
                  <a:gd name="T12" fmla="*/ 14 w 69"/>
                  <a:gd name="T13" fmla="*/ 75 h 75"/>
                  <a:gd name="T14" fmla="*/ 57 w 69"/>
                  <a:gd name="T15" fmla="*/ 75 h 75"/>
                  <a:gd name="T16" fmla="*/ 57 w 69"/>
                  <a:gd name="T17" fmla="*/ 75 h 75"/>
                  <a:gd name="T18" fmla="*/ 69 w 69"/>
                  <a:gd name="T19" fmla="*/ 37 h 75"/>
                  <a:gd name="T20" fmla="*/ 69 w 69"/>
                  <a:gd name="T21" fmla="*/ 29 h 75"/>
                  <a:gd name="T22" fmla="*/ 69 w 69"/>
                  <a:gd name="T23" fmla="*/ 29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75">
                    <a:moveTo>
                      <a:pt x="69" y="29"/>
                    </a:moveTo>
                    <a:cubicBezTo>
                      <a:pt x="69" y="18"/>
                      <a:pt x="65" y="7"/>
                      <a:pt x="58" y="0"/>
                    </a:cubicBezTo>
                    <a:cubicBezTo>
                      <a:pt x="52" y="6"/>
                      <a:pt x="44" y="10"/>
                      <a:pt x="35" y="10"/>
                    </a:cubicBezTo>
                    <a:cubicBezTo>
                      <a:pt x="26" y="10"/>
                      <a:pt x="18" y="6"/>
                      <a:pt x="13" y="0"/>
                    </a:cubicBezTo>
                    <a:cubicBezTo>
                      <a:pt x="5" y="7"/>
                      <a:pt x="0" y="18"/>
                      <a:pt x="0" y="29"/>
                    </a:cubicBezTo>
                    <a:cubicBezTo>
                      <a:pt x="0" y="59"/>
                      <a:pt x="0" y="59"/>
                      <a:pt x="0" y="59"/>
                    </a:cubicBezTo>
                    <a:cubicBezTo>
                      <a:pt x="0" y="68"/>
                      <a:pt x="7" y="75"/>
                      <a:pt x="14" y="75"/>
                    </a:cubicBezTo>
                    <a:cubicBezTo>
                      <a:pt x="57" y="75"/>
                      <a:pt x="57" y="75"/>
                      <a:pt x="57" y="75"/>
                    </a:cubicBezTo>
                    <a:cubicBezTo>
                      <a:pt x="57" y="75"/>
                      <a:pt x="57" y="75"/>
                      <a:pt x="57" y="75"/>
                    </a:cubicBezTo>
                    <a:cubicBezTo>
                      <a:pt x="64" y="75"/>
                      <a:pt x="69" y="71"/>
                      <a:pt x="69" y="37"/>
                    </a:cubicBezTo>
                    <a:cubicBezTo>
                      <a:pt x="69" y="29"/>
                      <a:pt x="69" y="29"/>
                      <a:pt x="69" y="29"/>
                    </a:cubicBezTo>
                    <a:cubicBezTo>
                      <a:pt x="69" y="29"/>
                      <a:pt x="69" y="29"/>
                      <a:pt x="6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9" name="Oval 77"/>
              <p:cNvSpPr>
                <a:spLocks noChangeArrowheads="1"/>
              </p:cNvSpPr>
              <p:nvPr/>
            </p:nvSpPr>
            <p:spPr bwMode="auto">
              <a:xfrm>
                <a:off x="7813675" y="6554788"/>
                <a:ext cx="171450" cy="1714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8171793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fade">
                                      <p:cBhvr>
                                        <p:cTn id="11" dur="500"/>
                                        <p:tgtEl>
                                          <p:spTgt spid="9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35" presetClass="path" presetSubtype="0" decel="100000" fill="hold" nodeType="afterEffect">
                                  <p:stCondLst>
                                    <p:cond delay="0"/>
                                  </p:stCondLst>
                                  <p:childTnLst>
                                    <p:animMotion origin="layout" path="M -8.80438E-7 1.48148E-6 L -0.13519 1.48148E-6 " pathEditMode="relative" rAng="0" ptsTypes="AA">
                                      <p:cBhvr>
                                        <p:cTn id="30" dur="1250" fill="hold"/>
                                        <p:tgtEl>
                                          <p:spTgt spid="36"/>
                                        </p:tgtEl>
                                        <p:attrNameLst>
                                          <p:attrName>ppt_x</p:attrName>
                                          <p:attrName>ppt_y</p:attrName>
                                        </p:attrNameLst>
                                      </p:cBhvr>
                                      <p:rCtr x="-6760" y="0"/>
                                    </p:animMotion>
                                  </p:childTnLst>
                                </p:cTn>
                              </p:par>
                            </p:childTnLst>
                          </p:cTn>
                        </p:par>
                        <p:par>
                          <p:cTn id="31" fill="hold">
                            <p:stCondLst>
                              <p:cond delay="4250"/>
                            </p:stCondLst>
                            <p:childTnLst>
                              <p:par>
                                <p:cTn id="32" presetID="10"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decel="100000" fill="hold" nodeType="clickEffect">
                                  <p:stCondLst>
                                    <p:cond delay="0"/>
                                  </p:stCondLst>
                                  <p:childTnLst>
                                    <p:animMotion origin="layout" path="M -0.13515 1.48148E-6 L -0.13515 0.47407 " pathEditMode="relative" rAng="0" ptsTypes="AA">
                                      <p:cBhvr>
                                        <p:cTn id="38" dur="1250" fill="hold"/>
                                        <p:tgtEl>
                                          <p:spTgt spid="36"/>
                                        </p:tgtEl>
                                        <p:attrNameLst>
                                          <p:attrName>ppt_x</p:attrName>
                                          <p:attrName>ppt_y</p:attrName>
                                        </p:attrNameLst>
                                      </p:cBhvr>
                                      <p:rCtr x="0" y="23704"/>
                                    </p:animMotion>
                                  </p:childTnLst>
                                </p:cTn>
                              </p:par>
                              <p:par>
                                <p:cTn id="39" presetID="10" presetClass="exit" presetSubtype="0" fill="hold" nodeType="with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par>
                          <p:cTn id="42" fill="hold">
                            <p:stCondLst>
                              <p:cond delay="1250"/>
                            </p:stCondLst>
                            <p:childTnLst>
                              <p:par>
                                <p:cTn id="43" presetID="35" presetClass="path" presetSubtype="0" decel="100000" fill="hold" nodeType="afterEffect">
                                  <p:stCondLst>
                                    <p:cond delay="0"/>
                                  </p:stCondLst>
                                  <p:childTnLst>
                                    <p:animMotion origin="layout" path="M 4.6229E-6 7.40741E-7 L -0.12766 7.40741E-7 " pathEditMode="relative" rAng="0" ptsTypes="AA">
                                      <p:cBhvr>
                                        <p:cTn id="44" dur="1250" fill="hold"/>
                                        <p:tgtEl>
                                          <p:spTgt spid="30"/>
                                        </p:tgtEl>
                                        <p:attrNameLst>
                                          <p:attrName>ppt_x</p:attrName>
                                          <p:attrName>ppt_y</p:attrName>
                                        </p:attrNameLst>
                                      </p:cBhvr>
                                      <p:rCtr x="-6383" y="0"/>
                                    </p:animMotion>
                                  </p:childTnLst>
                                </p:cTn>
                              </p:par>
                              <p:par>
                                <p:cTn id="45" presetID="35" presetClass="path" presetSubtype="0" decel="100000" fill="hold" nodeType="withEffect">
                                  <p:stCondLst>
                                    <p:cond delay="0"/>
                                  </p:stCondLst>
                                  <p:childTnLst>
                                    <p:animMotion origin="layout" path="M -2.96861E-6 7.40741E-7 L -0.12882 7.40741E-7 " pathEditMode="relative" rAng="0" ptsTypes="AA">
                                      <p:cBhvr>
                                        <p:cTn id="46" dur="1250" fill="hold"/>
                                        <p:tgtEl>
                                          <p:spTgt spid="28"/>
                                        </p:tgtEl>
                                        <p:attrNameLst>
                                          <p:attrName>ppt_x</p:attrName>
                                          <p:attrName>ppt_y</p:attrName>
                                        </p:attrNameLst>
                                      </p:cBhvr>
                                      <p:rCtr x="-6448" y="0"/>
                                    </p:animMotion>
                                  </p:childTnLst>
                                </p:cTn>
                              </p:par>
                              <p:par>
                                <p:cTn id="47" presetID="35" presetClass="path" presetSubtype="0" decel="100000" fill="hold" nodeType="withEffect">
                                  <p:stCondLst>
                                    <p:cond delay="0"/>
                                  </p:stCondLst>
                                  <p:childTnLst>
                                    <p:animMotion origin="layout" path="M -8.1933E-7 7.40741E-7 L -0.12804 7.40741E-7 " pathEditMode="relative" rAng="0" ptsTypes="AA">
                                      <p:cBhvr>
                                        <p:cTn id="48" dur="1250" fill="hold"/>
                                        <p:tgtEl>
                                          <p:spTgt spid="7"/>
                                        </p:tgtEl>
                                        <p:attrNameLst>
                                          <p:attrName>ppt_x</p:attrName>
                                          <p:attrName>ppt_y</p:attrName>
                                        </p:attrNameLst>
                                      </p:cBhvr>
                                      <p:rCtr x="-6409" y="0"/>
                                    </p:animMotion>
                                  </p:childTnLst>
                                </p:cTn>
                              </p:par>
                            </p:childTnLst>
                          </p:cTn>
                        </p:par>
                        <p:par>
                          <p:cTn id="49" fill="hold">
                            <p:stCondLst>
                              <p:cond delay="2500"/>
                            </p:stCondLst>
                            <p:childTnLst>
                              <p:par>
                                <p:cTn id="50" presetID="2" presetClass="entr" presetSubtype="2" decel="100000" fill="hold" nodeType="after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additive="base">
                                        <p:cTn id="52" dur="1000" fill="hold"/>
                                        <p:tgtEl>
                                          <p:spTgt spid="27"/>
                                        </p:tgtEl>
                                        <p:attrNameLst>
                                          <p:attrName>ppt_x</p:attrName>
                                        </p:attrNameLst>
                                      </p:cBhvr>
                                      <p:tavLst>
                                        <p:tav tm="0">
                                          <p:val>
                                            <p:strVal val="1+#ppt_w/2"/>
                                          </p:val>
                                        </p:tav>
                                        <p:tav tm="100000">
                                          <p:val>
                                            <p:strVal val="#ppt_x"/>
                                          </p:val>
                                        </p:tav>
                                      </p:tavLst>
                                    </p:anim>
                                    <p:anim calcmode="lin" valueType="num">
                                      <p:cBhvr additive="base">
                                        <p:cTn id="53"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35467896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04"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sp>
        <p:nvSpPr>
          <p:cNvPr id="10" name="Rectangle 9"/>
          <p:cNvSpPr/>
          <p:nvPr>
            <p:custDataLst>
              <p:tags r:id="rId3"/>
            </p:custDataLst>
          </p:nvPr>
        </p:nvSpPr>
        <p:spPr bwMode="auto">
          <a:xfrm>
            <a:off x="5092690" y="4362230"/>
            <a:ext cx="4443984" cy="117849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defTabSz="913788" fontAlgn="base">
              <a:spcBef>
                <a:spcPct val="0"/>
              </a:spcBef>
              <a:spcAft>
                <a:spcPct val="0"/>
              </a:spcAft>
            </a:pPr>
            <a:r>
              <a:rPr lang="en-US" dirty="0">
                <a:ln>
                  <a:solidFill>
                    <a:srgbClr val="FFFFFF">
                      <a:alpha val="0"/>
                    </a:srgbClr>
                  </a:solidFill>
                </a:ln>
                <a:solidFill>
                  <a:srgbClr val="595959"/>
                </a:solidFill>
                <a:latin typeface="Segoe UI Light" pitchFamily="34" charset="0"/>
              </a:rPr>
              <a:t>Doing CPU intensive processing</a:t>
            </a:r>
          </a:p>
          <a:p>
            <a:pPr defTabSz="913788" fontAlgn="base">
              <a:spcBef>
                <a:spcPct val="0"/>
              </a:spcBef>
              <a:spcAft>
                <a:spcPct val="0"/>
              </a:spcAft>
            </a:pPr>
            <a:r>
              <a:rPr lang="en-US" sz="1800" dirty="0">
                <a:ln>
                  <a:solidFill>
                    <a:srgbClr val="FFFFFF">
                      <a:alpha val="0"/>
                    </a:srgbClr>
                  </a:solidFill>
                </a:ln>
                <a:solidFill>
                  <a:srgbClr val="595959"/>
                </a:solidFill>
                <a:latin typeface="+mj-lt"/>
              </a:rPr>
              <a:t>Video transcoding, etc.</a:t>
            </a:r>
          </a:p>
          <a:p>
            <a:pPr defTabSz="913788" fontAlgn="base">
              <a:spcBef>
                <a:spcPct val="0"/>
              </a:spcBef>
              <a:spcAft>
                <a:spcPct val="0"/>
              </a:spcAft>
            </a:pPr>
            <a:r>
              <a:rPr lang="en-US" sz="1800" dirty="0">
                <a:ln>
                  <a:solidFill>
                    <a:srgbClr val="FFFFFF">
                      <a:alpha val="0"/>
                    </a:srgbClr>
                  </a:solidFill>
                </a:ln>
                <a:solidFill>
                  <a:srgbClr val="595959"/>
                </a:solidFill>
                <a:latin typeface="+mj-lt"/>
              </a:rPr>
              <a:t>Though it could proxy to a transcoder</a:t>
            </a:r>
          </a:p>
        </p:txBody>
      </p:sp>
      <p:sp>
        <p:nvSpPr>
          <p:cNvPr id="9" name="Rectangle 8"/>
          <p:cNvSpPr/>
          <p:nvPr>
            <p:custDataLst>
              <p:tags r:id="rId4"/>
            </p:custDataLst>
          </p:nvPr>
        </p:nvSpPr>
        <p:spPr bwMode="auto">
          <a:xfrm>
            <a:off x="5092690" y="1844675"/>
            <a:ext cx="4443984" cy="10001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91440" rIns="91404" bIns="91440" numCol="1" spcCol="0" rtlCol="0" anchor="t" anchorCtr="0" compatLnSpc="1">
            <a:prstTxWarp prst="textNoShape">
              <a:avLst/>
            </a:prstTxWarp>
          </a:bodyPr>
          <a:lstStyle/>
          <a:p>
            <a:pPr defTabSz="913788" fontAlgn="base">
              <a:spcBef>
                <a:spcPct val="0"/>
              </a:spcBef>
              <a:spcAft>
                <a:spcPct val="0"/>
              </a:spcAft>
            </a:pPr>
            <a:r>
              <a:rPr lang="en-US" dirty="0">
                <a:ln>
                  <a:solidFill>
                    <a:srgbClr val="FFFFFF">
                      <a:alpha val="0"/>
                    </a:srgbClr>
                  </a:solidFill>
                </a:ln>
                <a:solidFill>
                  <a:srgbClr val="595959"/>
                </a:solidFill>
                <a:latin typeface="Segoe UI Light" pitchFamily="34" charset="0"/>
              </a:rPr>
              <a:t>“Forms over data” CRUD apps</a:t>
            </a:r>
          </a:p>
          <a:p>
            <a:pPr marL="117475" defTabSz="913788" fontAlgn="base">
              <a:spcBef>
                <a:spcPct val="0"/>
              </a:spcBef>
              <a:spcAft>
                <a:spcPct val="0"/>
              </a:spcAft>
            </a:pPr>
            <a:r>
              <a:rPr lang="en-US" sz="1800" dirty="0">
                <a:ln>
                  <a:solidFill>
                    <a:srgbClr val="FFFFFF">
                      <a:alpha val="0"/>
                    </a:srgbClr>
                  </a:solidFill>
                </a:ln>
                <a:solidFill>
                  <a:srgbClr val="595959"/>
                </a:solidFill>
                <a:latin typeface="+mj-lt"/>
              </a:rPr>
              <a:t>Rails/ASP.NET give you more</a:t>
            </a:r>
          </a:p>
        </p:txBody>
      </p:sp>
      <p:sp>
        <p:nvSpPr>
          <p:cNvPr id="7" name="Rectangle 6"/>
          <p:cNvSpPr/>
          <p:nvPr>
            <p:custDataLst>
              <p:tags r:id="rId5"/>
            </p:custDataLst>
          </p:nvPr>
        </p:nvSpPr>
        <p:spPr bwMode="auto">
          <a:xfrm>
            <a:off x="517523" y="1844676"/>
            <a:ext cx="4444895" cy="369604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t" anchorCtr="0" compatLnSpc="1">
            <a:prstTxWarp prst="textNoShape">
              <a:avLst/>
            </a:prstTxWarp>
          </a:bodyPr>
          <a:lstStyle/>
          <a:p>
            <a:pPr defTabSz="913788" fontAlgn="base">
              <a:spcBef>
                <a:spcPct val="0"/>
              </a:spcBef>
              <a:spcAft>
                <a:spcPct val="0"/>
              </a:spcAft>
            </a:pPr>
            <a:r>
              <a:rPr lang="en-US" dirty="0">
                <a:ln>
                  <a:solidFill>
                    <a:srgbClr val="FFFFFF">
                      <a:alpha val="0"/>
                    </a:srgbClr>
                  </a:solidFill>
                </a:ln>
                <a:solidFill>
                  <a:srgbClr val="595959"/>
                </a:solidFill>
                <a:latin typeface="Segoe UI Light" pitchFamily="34" charset="0"/>
              </a:rPr>
              <a:t>Realtime comms</a:t>
            </a:r>
          </a:p>
          <a:p>
            <a:pPr defTabSz="913788" fontAlgn="base">
              <a:spcBef>
                <a:spcPct val="0"/>
              </a:spcBef>
              <a:spcAft>
                <a:spcPct val="0"/>
              </a:spcAft>
            </a:pPr>
            <a:r>
              <a:rPr lang="en-US" sz="1800" dirty="0">
                <a:ln>
                  <a:solidFill>
                    <a:srgbClr val="FFFFFF">
                      <a:alpha val="0"/>
                    </a:srgbClr>
                  </a:solidFill>
                </a:ln>
                <a:solidFill>
                  <a:srgbClr val="595959"/>
                </a:solidFill>
                <a:latin typeface="+mj-lt"/>
              </a:rPr>
              <a:t>Sockets, polling, etc</a:t>
            </a:r>
            <a:r>
              <a:rPr lang="en-US" sz="1800" dirty="0" smtClean="0">
                <a:ln>
                  <a:solidFill>
                    <a:srgbClr val="FFFFFF">
                      <a:alpha val="0"/>
                    </a:srgbClr>
                  </a:solidFill>
                </a:ln>
                <a:solidFill>
                  <a:srgbClr val="595959"/>
                </a:solidFill>
                <a:latin typeface="+mj-lt"/>
              </a:rPr>
              <a:t>.</a:t>
            </a:r>
          </a:p>
          <a:p>
            <a:pPr defTabSz="913788" fontAlgn="base">
              <a:spcBef>
                <a:spcPct val="0"/>
              </a:spcBef>
              <a:spcAft>
                <a:spcPct val="0"/>
              </a:spcAft>
            </a:pPr>
            <a:endParaRPr lang="en-US" sz="1800" dirty="0">
              <a:ln>
                <a:solidFill>
                  <a:srgbClr val="FFFFFF">
                    <a:alpha val="0"/>
                  </a:srgbClr>
                </a:solidFill>
              </a:ln>
              <a:solidFill>
                <a:srgbClr val="595959"/>
              </a:solidFill>
              <a:latin typeface="+mj-lt"/>
            </a:endParaRPr>
          </a:p>
          <a:p>
            <a:pPr defTabSz="913788" fontAlgn="base">
              <a:spcBef>
                <a:spcPct val="0"/>
              </a:spcBef>
              <a:spcAft>
                <a:spcPct val="0"/>
              </a:spcAft>
            </a:pPr>
            <a:r>
              <a:rPr lang="en-US" dirty="0">
                <a:ln>
                  <a:solidFill>
                    <a:srgbClr val="FFFFFF">
                      <a:alpha val="0"/>
                    </a:srgbClr>
                  </a:solidFill>
                </a:ln>
                <a:solidFill>
                  <a:srgbClr val="595959"/>
                </a:solidFill>
                <a:latin typeface="Segoe UI Light" pitchFamily="34" charset="0"/>
              </a:rPr>
              <a:t>Custom network services</a:t>
            </a:r>
          </a:p>
          <a:p>
            <a:pPr defTabSz="913788" fontAlgn="base">
              <a:spcBef>
                <a:spcPct val="0"/>
              </a:spcBef>
              <a:spcAft>
                <a:spcPct val="0"/>
              </a:spcAft>
            </a:pPr>
            <a:r>
              <a:rPr lang="en-US" sz="1800" dirty="0">
                <a:ln>
                  <a:solidFill>
                    <a:srgbClr val="FFFFFF">
                      <a:alpha val="0"/>
                    </a:srgbClr>
                  </a:solidFill>
                </a:ln>
                <a:solidFill>
                  <a:srgbClr val="595959"/>
                </a:solidFill>
                <a:latin typeface="+mj-lt"/>
              </a:rPr>
              <a:t>Media servers, proxies, etc</a:t>
            </a:r>
            <a:r>
              <a:rPr lang="en-US" sz="1800" dirty="0" smtClean="0">
                <a:ln>
                  <a:solidFill>
                    <a:srgbClr val="FFFFFF">
                      <a:alpha val="0"/>
                    </a:srgbClr>
                  </a:solidFill>
                </a:ln>
                <a:solidFill>
                  <a:srgbClr val="595959"/>
                </a:solidFill>
                <a:latin typeface="+mj-lt"/>
              </a:rPr>
              <a:t>.</a:t>
            </a:r>
          </a:p>
          <a:p>
            <a:pPr defTabSz="913788" fontAlgn="base">
              <a:spcBef>
                <a:spcPct val="0"/>
              </a:spcBef>
              <a:spcAft>
                <a:spcPct val="0"/>
              </a:spcAft>
            </a:pPr>
            <a:endParaRPr lang="en-US" sz="1800" dirty="0">
              <a:ln>
                <a:solidFill>
                  <a:srgbClr val="FFFFFF">
                    <a:alpha val="0"/>
                  </a:srgbClr>
                </a:solidFill>
              </a:ln>
              <a:solidFill>
                <a:srgbClr val="595959"/>
              </a:solidFill>
              <a:latin typeface="+mj-lt"/>
            </a:endParaRPr>
          </a:p>
          <a:p>
            <a:pPr defTabSz="913788" fontAlgn="base">
              <a:spcBef>
                <a:spcPct val="0"/>
              </a:spcBef>
              <a:spcAft>
                <a:spcPct val="0"/>
              </a:spcAft>
            </a:pPr>
            <a:r>
              <a:rPr lang="en-US" dirty="0">
                <a:ln>
                  <a:solidFill>
                    <a:srgbClr val="FFFFFF">
                      <a:alpha val="0"/>
                    </a:srgbClr>
                  </a:solidFill>
                </a:ln>
                <a:solidFill>
                  <a:srgbClr val="595959"/>
                </a:solidFill>
                <a:latin typeface="Segoe UI Light" pitchFamily="34" charset="0"/>
              </a:rPr>
              <a:t>JSON web services</a:t>
            </a:r>
          </a:p>
          <a:p>
            <a:pPr defTabSz="913788" fontAlgn="base">
              <a:spcBef>
                <a:spcPct val="0"/>
              </a:spcBef>
              <a:spcAft>
                <a:spcPct val="0"/>
              </a:spcAft>
            </a:pPr>
            <a:r>
              <a:rPr lang="en-US" sz="1800" dirty="0">
                <a:ln>
                  <a:solidFill>
                    <a:srgbClr val="FFFFFF">
                      <a:alpha val="0"/>
                    </a:srgbClr>
                  </a:solidFill>
                </a:ln>
                <a:solidFill>
                  <a:srgbClr val="595959"/>
                </a:solidFill>
                <a:latin typeface="+mj-lt"/>
              </a:rPr>
              <a:t>Thin app layer on top of a </a:t>
            </a:r>
            <a:r>
              <a:rPr lang="en-US" sz="1800" dirty="0" err="1" smtClean="0">
                <a:ln>
                  <a:solidFill>
                    <a:srgbClr val="FFFFFF">
                      <a:alpha val="0"/>
                    </a:srgbClr>
                  </a:solidFill>
                </a:ln>
                <a:solidFill>
                  <a:srgbClr val="595959"/>
                </a:solidFill>
                <a:latin typeface="+mj-lt"/>
              </a:rPr>
              <a:t>datastore</a:t>
            </a:r>
            <a:endParaRPr lang="en-US" sz="1800" dirty="0" smtClean="0">
              <a:ln>
                <a:solidFill>
                  <a:srgbClr val="FFFFFF">
                    <a:alpha val="0"/>
                  </a:srgbClr>
                </a:solidFill>
              </a:ln>
              <a:solidFill>
                <a:srgbClr val="595959"/>
              </a:solidFill>
              <a:latin typeface="+mj-lt"/>
            </a:endParaRPr>
          </a:p>
          <a:p>
            <a:pPr defTabSz="913788" fontAlgn="base">
              <a:spcBef>
                <a:spcPct val="0"/>
              </a:spcBef>
              <a:spcAft>
                <a:spcPct val="0"/>
              </a:spcAft>
            </a:pPr>
            <a:endParaRPr lang="en-US" sz="1800" dirty="0">
              <a:ln>
                <a:solidFill>
                  <a:srgbClr val="FFFFFF">
                    <a:alpha val="0"/>
                  </a:srgbClr>
                </a:solidFill>
              </a:ln>
              <a:solidFill>
                <a:srgbClr val="595959"/>
              </a:solidFill>
              <a:latin typeface="+mj-lt"/>
            </a:endParaRPr>
          </a:p>
          <a:p>
            <a:pPr defTabSz="913788" fontAlgn="base">
              <a:spcBef>
                <a:spcPct val="0"/>
              </a:spcBef>
              <a:spcAft>
                <a:spcPct val="0"/>
              </a:spcAft>
            </a:pPr>
            <a:r>
              <a:rPr lang="en-US" dirty="0">
                <a:ln>
                  <a:solidFill>
                    <a:srgbClr val="FFFFFF">
                      <a:alpha val="0"/>
                    </a:srgbClr>
                  </a:solidFill>
                </a:ln>
                <a:solidFill>
                  <a:srgbClr val="595959"/>
                </a:solidFill>
                <a:latin typeface="Segoe UI Light" pitchFamily="34" charset="0"/>
              </a:rPr>
              <a:t>Client-oriented web UIs</a:t>
            </a:r>
          </a:p>
          <a:p>
            <a:pPr defTabSz="913788" fontAlgn="base">
              <a:spcBef>
                <a:spcPct val="0"/>
              </a:spcBef>
              <a:spcAft>
                <a:spcPct val="0"/>
              </a:spcAft>
            </a:pPr>
            <a:r>
              <a:rPr lang="en-US" dirty="0">
                <a:ln>
                  <a:solidFill>
                    <a:srgbClr val="FFFFFF">
                      <a:alpha val="0"/>
                    </a:srgbClr>
                  </a:solidFill>
                </a:ln>
                <a:solidFill>
                  <a:srgbClr val="595959"/>
                </a:solidFill>
                <a:latin typeface="Segoe UI Light" pitchFamily="34" charset="0"/>
              </a:rPr>
              <a:t>Anything you’d build with Sinatra</a:t>
            </a:r>
          </a:p>
        </p:txBody>
      </p:sp>
      <p:sp>
        <p:nvSpPr>
          <p:cNvPr id="2" name="Title 1"/>
          <p:cNvSpPr>
            <a:spLocks noGrp="1"/>
          </p:cNvSpPr>
          <p:nvPr>
            <p:ph type="title"/>
            <p:custDataLst>
              <p:tags r:id="rId6"/>
            </p:custDataLst>
          </p:nvPr>
        </p:nvSpPr>
        <p:spPr/>
        <p:txBody>
          <a:bodyPr/>
          <a:lstStyle/>
          <a:p>
            <a:r>
              <a:rPr lang="en-US" dirty="0"/>
              <a:t>Node is…</a:t>
            </a:r>
          </a:p>
        </p:txBody>
      </p:sp>
      <p:sp>
        <p:nvSpPr>
          <p:cNvPr id="4" name="Rectangle 3"/>
          <p:cNvSpPr/>
          <p:nvPr>
            <p:custDataLst>
              <p:tags r:id="rId7"/>
            </p:custDataLst>
          </p:nvPr>
        </p:nvSpPr>
        <p:spPr bwMode="auto">
          <a:xfrm>
            <a:off x="517525" y="1168572"/>
            <a:ext cx="5394960"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363" fontAlgn="base">
              <a:lnSpc>
                <a:spcPct val="90000"/>
              </a:lnSpc>
              <a:spcBef>
                <a:spcPct val="0"/>
              </a:spcBef>
              <a:spcAft>
                <a:spcPct val="0"/>
              </a:spcAft>
            </a:pPr>
            <a:r>
              <a:rPr lang="en-US" sz="4000" spc="-100" dirty="0" smtClean="0">
                <a:ln w="3175">
                  <a:solidFill>
                    <a:schemeClr val="bg1">
                      <a:alpha val="0"/>
                    </a:schemeClr>
                  </a:solidFill>
                </a:ln>
                <a:solidFill>
                  <a:schemeClr val="accent4">
                    <a:alpha val="99000"/>
                  </a:schemeClr>
                </a:solidFill>
                <a:latin typeface="Segoe UI Light" pitchFamily="34" charset="0"/>
                <a:cs typeface="Arial" charset="0"/>
              </a:rPr>
              <a:t>Excellent for:</a:t>
            </a:r>
            <a:endParaRPr lang="en-US" sz="4000" spc="-100" dirty="0">
              <a:ln w="3175">
                <a:solidFill>
                  <a:schemeClr val="bg1">
                    <a:alpha val="0"/>
                  </a:schemeClr>
                </a:solidFill>
              </a:ln>
              <a:solidFill>
                <a:schemeClr val="accent4">
                  <a:alpha val="99000"/>
                </a:schemeClr>
              </a:solidFill>
              <a:latin typeface="Segoe UI Light" pitchFamily="34" charset="0"/>
              <a:cs typeface="Arial" charset="0"/>
            </a:endParaRPr>
          </a:p>
        </p:txBody>
      </p:sp>
      <p:sp>
        <p:nvSpPr>
          <p:cNvPr id="5" name="Rectangle 4"/>
          <p:cNvSpPr/>
          <p:nvPr>
            <p:custDataLst>
              <p:tags r:id="rId8"/>
            </p:custDataLst>
          </p:nvPr>
        </p:nvSpPr>
        <p:spPr bwMode="auto">
          <a:xfrm>
            <a:off x="5112185" y="1168572"/>
            <a:ext cx="5394960"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363" fontAlgn="base">
              <a:lnSpc>
                <a:spcPct val="90000"/>
              </a:lnSpc>
              <a:spcBef>
                <a:spcPct val="0"/>
              </a:spcBef>
              <a:spcAft>
                <a:spcPct val="0"/>
              </a:spcAft>
            </a:pPr>
            <a:r>
              <a:rPr lang="en-US" sz="4000" spc="-100" dirty="0" smtClean="0">
                <a:ln w="3175">
                  <a:solidFill>
                    <a:schemeClr val="bg1">
                      <a:alpha val="0"/>
                    </a:schemeClr>
                  </a:solidFill>
                </a:ln>
                <a:solidFill>
                  <a:schemeClr val="accent2">
                    <a:alpha val="99000"/>
                  </a:schemeClr>
                </a:solidFill>
                <a:latin typeface="Segoe UI Light" pitchFamily="34" charset="0"/>
                <a:cs typeface="Arial" charset="0"/>
              </a:rPr>
              <a:t>OK for:</a:t>
            </a:r>
            <a:endParaRPr lang="en-US" sz="4000" spc="-100" dirty="0">
              <a:ln w="3175">
                <a:solidFill>
                  <a:schemeClr val="bg1">
                    <a:alpha val="0"/>
                  </a:schemeClr>
                </a:solidFill>
              </a:ln>
              <a:solidFill>
                <a:schemeClr val="accent2">
                  <a:alpha val="99000"/>
                </a:schemeClr>
              </a:solidFill>
              <a:latin typeface="Segoe UI Light" pitchFamily="34" charset="0"/>
              <a:cs typeface="Arial" charset="0"/>
            </a:endParaRPr>
          </a:p>
        </p:txBody>
      </p:sp>
      <p:sp>
        <p:nvSpPr>
          <p:cNvPr id="6" name="Rectangle 5"/>
          <p:cNvSpPr/>
          <p:nvPr>
            <p:custDataLst>
              <p:tags r:id="rId9"/>
            </p:custDataLst>
          </p:nvPr>
        </p:nvSpPr>
        <p:spPr bwMode="auto">
          <a:xfrm>
            <a:off x="5112185" y="3703552"/>
            <a:ext cx="5394960"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363" fontAlgn="base">
              <a:lnSpc>
                <a:spcPct val="90000"/>
              </a:lnSpc>
              <a:spcBef>
                <a:spcPct val="0"/>
              </a:spcBef>
              <a:spcAft>
                <a:spcPct val="0"/>
              </a:spcAft>
            </a:pPr>
            <a:r>
              <a:rPr lang="en-US" sz="4000" spc="-100" dirty="0" smtClean="0">
                <a:ln w="3175">
                  <a:solidFill>
                    <a:schemeClr val="bg1">
                      <a:alpha val="0"/>
                    </a:schemeClr>
                  </a:solidFill>
                </a:ln>
                <a:solidFill>
                  <a:schemeClr val="accent3">
                    <a:alpha val="99000"/>
                  </a:schemeClr>
                </a:solidFill>
                <a:latin typeface="Segoe UI Light" pitchFamily="34" charset="0"/>
                <a:cs typeface="Arial" charset="0"/>
              </a:rPr>
              <a:t>Wrong for:</a:t>
            </a:r>
            <a:endParaRPr lang="en-US" sz="4000" spc="-100" dirty="0">
              <a:ln w="3175">
                <a:solidFill>
                  <a:schemeClr val="bg1">
                    <a:alpha val="0"/>
                  </a:schemeClr>
                </a:solidFill>
              </a:ln>
              <a:solidFill>
                <a:schemeClr val="accent3">
                  <a:alpha val="99000"/>
                </a:schemeClr>
              </a:solidFill>
              <a:latin typeface="Segoe UI Light" pitchFamily="34" charset="0"/>
              <a:cs typeface="Arial" charset="0"/>
            </a:endParaRPr>
          </a:p>
        </p:txBody>
      </p:sp>
    </p:spTree>
    <p:extLst>
      <p:ext uri="{BB962C8B-B14F-4D97-AF65-F5344CB8AC3E}">
        <p14:creationId xmlns:p14="http://schemas.microsoft.com/office/powerpoint/2010/main" val="983788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1500"/>
                            </p:stCondLst>
                            <p:childTnLst>
                              <p:par>
                                <p:cTn id="12" presetID="10" presetClass="entr" presetSubtype="0" fill="hold" grpId="0" nodeType="afterEffect">
                                  <p:stCondLst>
                                    <p:cond delay="1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12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80" y="1022551"/>
            <a:ext cx="4024313" cy="553998"/>
          </a:xfrm>
        </p:spPr>
        <p:txBody>
          <a:bodyPr/>
          <a:lstStyle/>
          <a:p>
            <a:r>
              <a:rPr lang="en-US" sz="4000" dirty="0" smtClean="0">
                <a:solidFill>
                  <a:schemeClr val="accent4">
                    <a:alpha val="99000"/>
                  </a:schemeClr>
                </a:solidFill>
              </a:rPr>
              <a:t>Pros</a:t>
            </a:r>
            <a:endParaRPr lang="en-US" sz="4000" dirty="0">
              <a:solidFill>
                <a:schemeClr val="accent4">
                  <a:alpha val="99000"/>
                </a:schemeClr>
              </a:solidFill>
            </a:endParaRPr>
          </a:p>
        </p:txBody>
      </p:sp>
      <p:sp>
        <p:nvSpPr>
          <p:cNvPr id="3" name="Rectangle 2"/>
          <p:cNvSpPr/>
          <p:nvPr>
            <p:custDataLst>
              <p:tags r:id="rId1"/>
            </p:custDataLst>
          </p:nvPr>
        </p:nvSpPr>
        <p:spPr bwMode="auto">
          <a:xfrm>
            <a:off x="517524" y="1537359"/>
            <a:ext cx="5597525" cy="4411378"/>
          </a:xfrm>
          <a:prstGeom prst="rect">
            <a:avLst/>
          </a:prstGeom>
          <a:solidFill>
            <a:schemeClr val="bg1">
              <a:lumMod val="95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3788" fontAlgn="base">
              <a:spcBef>
                <a:spcPts val="1200"/>
              </a:spcBef>
              <a:spcAft>
                <a:spcPct val="0"/>
              </a:spcAft>
            </a:pPr>
            <a:r>
              <a:rPr lang="en-US" dirty="0">
                <a:ln>
                  <a:solidFill>
                    <a:schemeClr val="bg1">
                      <a:alpha val="0"/>
                    </a:schemeClr>
                  </a:solidFill>
                </a:ln>
                <a:solidFill>
                  <a:srgbClr val="595959">
                    <a:alpha val="99000"/>
                  </a:srgbClr>
                </a:solidFill>
                <a:latin typeface="Segoe UI Light" pitchFamily="34" charset="0"/>
              </a:rPr>
              <a:t>JavaScript</a:t>
            </a:r>
          </a:p>
          <a:p>
            <a:pPr defTabSz="913788" fontAlgn="base">
              <a:spcBef>
                <a:spcPts val="300"/>
              </a:spcBef>
              <a:spcAft>
                <a:spcPct val="0"/>
              </a:spcAft>
            </a:pPr>
            <a:r>
              <a:rPr lang="en-US" sz="1600" dirty="0">
                <a:ln>
                  <a:solidFill>
                    <a:schemeClr val="bg1">
                      <a:alpha val="0"/>
                    </a:schemeClr>
                  </a:solidFill>
                </a:ln>
                <a:solidFill>
                  <a:srgbClr val="595959">
                    <a:alpha val="99000"/>
                  </a:srgbClr>
                </a:solidFill>
              </a:rPr>
              <a:t>Common to almost all developers</a:t>
            </a:r>
          </a:p>
          <a:p>
            <a:pPr defTabSz="913788" fontAlgn="base">
              <a:spcBef>
                <a:spcPts val="300"/>
              </a:spcBef>
              <a:spcAft>
                <a:spcPct val="0"/>
              </a:spcAft>
            </a:pPr>
            <a:r>
              <a:rPr lang="en-US" sz="1600" dirty="0">
                <a:ln>
                  <a:solidFill>
                    <a:schemeClr val="bg1">
                      <a:alpha val="0"/>
                    </a:schemeClr>
                  </a:solidFill>
                </a:ln>
                <a:solidFill>
                  <a:srgbClr val="595959">
                    <a:alpha val="99000"/>
                  </a:srgbClr>
                </a:solidFill>
              </a:rPr>
              <a:t>Same language on server &amp; client</a:t>
            </a:r>
          </a:p>
          <a:p>
            <a:pPr defTabSz="913788" fontAlgn="base">
              <a:spcBef>
                <a:spcPts val="1200"/>
              </a:spcBef>
              <a:spcAft>
                <a:spcPct val="0"/>
              </a:spcAft>
            </a:pPr>
            <a:r>
              <a:rPr lang="en-US" dirty="0">
                <a:ln>
                  <a:solidFill>
                    <a:schemeClr val="bg1">
                      <a:alpha val="0"/>
                    </a:schemeClr>
                  </a:solidFill>
                </a:ln>
                <a:solidFill>
                  <a:srgbClr val="595959">
                    <a:alpha val="99000"/>
                  </a:srgbClr>
                </a:solidFill>
                <a:latin typeface="Segoe UI Light" pitchFamily="34" charset="0"/>
              </a:rPr>
              <a:t>Clean, consistent API</a:t>
            </a:r>
          </a:p>
          <a:p>
            <a:pPr defTabSz="913788" fontAlgn="base">
              <a:spcBef>
                <a:spcPts val="1200"/>
              </a:spcBef>
              <a:spcAft>
                <a:spcPct val="0"/>
              </a:spcAft>
            </a:pPr>
            <a:r>
              <a:rPr lang="en-US" dirty="0">
                <a:ln>
                  <a:solidFill>
                    <a:schemeClr val="bg1">
                      <a:alpha val="0"/>
                    </a:schemeClr>
                  </a:solidFill>
                </a:ln>
                <a:solidFill>
                  <a:srgbClr val="595959">
                    <a:alpha val="99000"/>
                  </a:srgbClr>
                </a:solidFill>
                <a:latin typeface="Segoe UI Light" pitchFamily="34" charset="0"/>
              </a:rPr>
              <a:t>Simple concurrency model</a:t>
            </a:r>
          </a:p>
          <a:p>
            <a:pPr defTabSz="913788" fontAlgn="base">
              <a:spcBef>
                <a:spcPts val="300"/>
              </a:spcBef>
              <a:spcAft>
                <a:spcPct val="0"/>
              </a:spcAft>
            </a:pPr>
            <a:r>
              <a:rPr lang="en-US" sz="1600" dirty="0">
                <a:ln>
                  <a:solidFill>
                    <a:schemeClr val="bg1">
                      <a:alpha val="0"/>
                    </a:schemeClr>
                  </a:solidFill>
                </a:ln>
                <a:solidFill>
                  <a:srgbClr val="595959">
                    <a:alpha val="99000"/>
                  </a:srgbClr>
                </a:solidFill>
              </a:rPr>
              <a:t>Even low-skilled devs can manage it</a:t>
            </a:r>
          </a:p>
          <a:p>
            <a:pPr defTabSz="913788" fontAlgn="base">
              <a:spcBef>
                <a:spcPts val="1200"/>
              </a:spcBef>
              <a:spcAft>
                <a:spcPct val="0"/>
              </a:spcAft>
            </a:pPr>
            <a:r>
              <a:rPr lang="en-US" dirty="0">
                <a:ln>
                  <a:solidFill>
                    <a:schemeClr val="bg1">
                      <a:alpha val="0"/>
                    </a:schemeClr>
                  </a:solidFill>
                </a:ln>
                <a:solidFill>
                  <a:srgbClr val="595959">
                    <a:alpha val="99000"/>
                  </a:srgbClr>
                </a:solidFill>
                <a:latin typeface="Segoe UI Light" pitchFamily="34" charset="0"/>
              </a:rPr>
              <a:t>Idle connections are nearly free</a:t>
            </a:r>
          </a:p>
          <a:p>
            <a:pPr defTabSz="913788" fontAlgn="base">
              <a:spcBef>
                <a:spcPts val="300"/>
              </a:spcBef>
              <a:spcAft>
                <a:spcPct val="0"/>
              </a:spcAft>
            </a:pPr>
            <a:r>
              <a:rPr lang="en-US" sz="1600" dirty="0">
                <a:ln>
                  <a:solidFill>
                    <a:schemeClr val="bg1">
                      <a:alpha val="0"/>
                    </a:schemeClr>
                  </a:solidFill>
                </a:ln>
                <a:solidFill>
                  <a:srgbClr val="595959">
                    <a:alpha val="99000"/>
                  </a:srgbClr>
                </a:solidFill>
              </a:rPr>
              <a:t>Long polling? No problem.</a:t>
            </a:r>
          </a:p>
          <a:p>
            <a:pPr defTabSz="913788" fontAlgn="base">
              <a:spcBef>
                <a:spcPts val="300"/>
              </a:spcBef>
              <a:spcAft>
                <a:spcPct val="0"/>
              </a:spcAft>
            </a:pPr>
            <a:r>
              <a:rPr lang="en-US" sz="1600" dirty="0">
                <a:ln>
                  <a:solidFill>
                    <a:schemeClr val="bg1">
                      <a:alpha val="0"/>
                    </a:schemeClr>
                  </a:solidFill>
                </a:ln>
                <a:solidFill>
                  <a:srgbClr val="595959">
                    <a:alpha val="99000"/>
                  </a:srgbClr>
                </a:solidFill>
              </a:rPr>
              <a:t>Very high capacity for concurrent reqs</a:t>
            </a:r>
          </a:p>
          <a:p>
            <a:pPr defTabSz="913788" fontAlgn="base">
              <a:spcBef>
                <a:spcPts val="1200"/>
              </a:spcBef>
              <a:spcAft>
                <a:spcPct val="0"/>
              </a:spcAft>
            </a:pPr>
            <a:r>
              <a:rPr lang="en-US" dirty="0">
                <a:ln>
                  <a:solidFill>
                    <a:schemeClr val="bg1">
                      <a:alpha val="0"/>
                    </a:schemeClr>
                  </a:solidFill>
                </a:ln>
                <a:solidFill>
                  <a:srgbClr val="595959">
                    <a:alpha val="99000"/>
                  </a:srgbClr>
                </a:solidFill>
                <a:latin typeface="Segoe UI Light" pitchFamily="34" charset="0"/>
              </a:rPr>
              <a:t>Very modular</a:t>
            </a:r>
          </a:p>
          <a:p>
            <a:pPr defTabSz="913788" fontAlgn="base">
              <a:spcBef>
                <a:spcPts val="300"/>
              </a:spcBef>
              <a:spcAft>
                <a:spcPct val="0"/>
              </a:spcAft>
            </a:pPr>
            <a:r>
              <a:rPr lang="en-US" sz="1600" dirty="0">
                <a:ln>
                  <a:solidFill>
                    <a:schemeClr val="bg1">
                      <a:alpha val="0"/>
                    </a:schemeClr>
                  </a:solidFill>
                </a:ln>
                <a:solidFill>
                  <a:srgbClr val="595959">
                    <a:alpha val="99000"/>
                  </a:srgbClr>
                </a:solidFill>
              </a:rPr>
              <a:t>Plug in whatever behaviors you need</a:t>
            </a:r>
          </a:p>
        </p:txBody>
      </p:sp>
      <p:sp>
        <p:nvSpPr>
          <p:cNvPr id="4" name="Rectangle 3"/>
          <p:cNvSpPr/>
          <p:nvPr>
            <p:custDataLst>
              <p:tags r:id="rId2"/>
            </p:custDataLst>
          </p:nvPr>
        </p:nvSpPr>
        <p:spPr bwMode="auto">
          <a:xfrm>
            <a:off x="6248400" y="1537359"/>
            <a:ext cx="5419725" cy="4411378"/>
          </a:xfrm>
          <a:prstGeom prst="rect">
            <a:avLst/>
          </a:prstGeom>
          <a:solidFill>
            <a:schemeClr val="bg1">
              <a:lumMod val="95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defTabSz="913788" fontAlgn="base">
              <a:spcBef>
                <a:spcPts val="1200"/>
              </a:spcBef>
              <a:spcAft>
                <a:spcPct val="0"/>
              </a:spcAft>
            </a:pPr>
            <a:r>
              <a:rPr lang="en-US" dirty="0">
                <a:ln>
                  <a:solidFill>
                    <a:schemeClr val="bg1">
                      <a:alpha val="0"/>
                    </a:schemeClr>
                  </a:solidFill>
                </a:ln>
                <a:solidFill>
                  <a:srgbClr val="595959">
                    <a:alpha val="99000"/>
                  </a:srgbClr>
                </a:solidFill>
                <a:latin typeface="Segoe UI Light" pitchFamily="34" charset="0"/>
              </a:rPr>
              <a:t>Not a lot of standard framework</a:t>
            </a:r>
          </a:p>
          <a:p>
            <a:pPr defTabSz="913788" fontAlgn="base">
              <a:spcBef>
                <a:spcPts val="300"/>
              </a:spcBef>
              <a:spcAft>
                <a:spcPct val="0"/>
              </a:spcAft>
            </a:pPr>
            <a:r>
              <a:rPr lang="en-US" sz="1600" dirty="0">
                <a:ln>
                  <a:solidFill>
                    <a:schemeClr val="bg1">
                      <a:alpha val="0"/>
                    </a:schemeClr>
                  </a:solidFill>
                </a:ln>
                <a:solidFill>
                  <a:srgbClr val="595959">
                    <a:alpha val="99000"/>
                  </a:srgbClr>
                </a:solidFill>
              </a:rPr>
              <a:t>Testing? Validation? Pick your own approach…</a:t>
            </a:r>
          </a:p>
          <a:p>
            <a:pPr defTabSz="913788" fontAlgn="base">
              <a:spcBef>
                <a:spcPts val="1200"/>
              </a:spcBef>
              <a:spcAft>
                <a:spcPct val="0"/>
              </a:spcAft>
            </a:pPr>
            <a:r>
              <a:rPr lang="en-US" dirty="0">
                <a:ln>
                  <a:solidFill>
                    <a:schemeClr val="bg1">
                      <a:alpha val="0"/>
                    </a:schemeClr>
                  </a:solidFill>
                </a:ln>
                <a:solidFill>
                  <a:srgbClr val="595959">
                    <a:alpha val="99000"/>
                  </a:srgbClr>
                </a:solidFill>
                <a:latin typeface="Segoe UI Light" pitchFamily="34" charset="0"/>
              </a:rPr>
              <a:t>Young &amp; not yet widely deployed</a:t>
            </a:r>
          </a:p>
          <a:p>
            <a:pPr defTabSz="913788" fontAlgn="base">
              <a:spcBef>
                <a:spcPts val="1200"/>
              </a:spcBef>
              <a:spcAft>
                <a:spcPct val="0"/>
              </a:spcAft>
            </a:pPr>
            <a:r>
              <a:rPr lang="en-US" dirty="0">
                <a:ln>
                  <a:solidFill>
                    <a:schemeClr val="bg1">
                      <a:alpha val="0"/>
                    </a:schemeClr>
                  </a:solidFill>
                </a:ln>
                <a:solidFill>
                  <a:srgbClr val="595959">
                    <a:alpha val="99000"/>
                  </a:srgbClr>
                </a:solidFill>
                <a:latin typeface="Segoe UI Light" pitchFamily="34" charset="0"/>
              </a:rPr>
              <a:t>Pretty bare-metal</a:t>
            </a:r>
          </a:p>
          <a:p>
            <a:pPr defTabSz="913788" fontAlgn="base">
              <a:spcBef>
                <a:spcPts val="300"/>
              </a:spcBef>
              <a:spcAft>
                <a:spcPct val="0"/>
              </a:spcAft>
            </a:pPr>
            <a:r>
              <a:rPr lang="en-US" sz="1600" dirty="0">
                <a:ln>
                  <a:solidFill>
                    <a:schemeClr val="bg1">
                      <a:alpha val="0"/>
                    </a:schemeClr>
                  </a:solidFill>
                </a:ln>
                <a:solidFill>
                  <a:srgbClr val="595959">
                    <a:alpha val="99000"/>
                  </a:srgbClr>
                </a:solidFill>
              </a:rPr>
              <a:t>Not aimed at drag-drop devs...!</a:t>
            </a:r>
          </a:p>
        </p:txBody>
      </p:sp>
      <p:sp>
        <p:nvSpPr>
          <p:cNvPr id="5" name="Title 1"/>
          <p:cNvSpPr txBox="1">
            <a:spLocks/>
          </p:cNvSpPr>
          <p:nvPr/>
        </p:nvSpPr>
        <p:spPr>
          <a:xfrm>
            <a:off x="6314263" y="1022551"/>
            <a:ext cx="4024313" cy="5539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solidFill>
                    <a:schemeClr val="bg1">
                      <a:alpha val="0"/>
                    </a:schemeClr>
                  </a:solidFill>
                </a:ln>
                <a:solidFill>
                  <a:srgbClr val="595959"/>
                </a:solidFill>
                <a:effectLst/>
                <a:latin typeface="Segoe UI Light" pitchFamily="34" charset="0"/>
                <a:ea typeface="+mn-ea"/>
                <a:cs typeface="Arial" charset="0"/>
              </a:defRPr>
            </a:lvl1pPr>
          </a:lstStyle>
          <a:p>
            <a:r>
              <a:rPr lang="en-US" sz="4000" dirty="0" smtClean="0">
                <a:solidFill>
                  <a:schemeClr val="accent3">
                    <a:alpha val="99000"/>
                  </a:schemeClr>
                </a:solidFill>
              </a:rPr>
              <a:t>Cons</a:t>
            </a:r>
            <a:endParaRPr lang="en-US" sz="4000" dirty="0">
              <a:solidFill>
                <a:schemeClr val="accent3">
                  <a:alpha val="99000"/>
                </a:schemeClr>
              </a:solidFill>
            </a:endParaRPr>
          </a:p>
        </p:txBody>
      </p:sp>
      <p:sp>
        <p:nvSpPr>
          <p:cNvPr id="7" name="Title 1"/>
          <p:cNvSpPr txBox="1">
            <a:spLocks/>
          </p:cNvSpPr>
          <p:nvPr>
            <p:custDataLst>
              <p:tags r:id="rId3"/>
            </p:custDataLst>
          </p:nvPr>
        </p:nvSpPr>
        <p:spPr>
          <a:xfrm>
            <a:off x="519112" y="228600"/>
            <a:ext cx="11149013" cy="747897"/>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Pros and Cons</a:t>
            </a:r>
            <a:endParaRPr lang="en-US" dirty="0"/>
          </a:p>
        </p:txBody>
      </p:sp>
    </p:spTree>
    <p:extLst>
      <p:ext uri="{BB962C8B-B14F-4D97-AF65-F5344CB8AC3E}">
        <p14:creationId xmlns:p14="http://schemas.microsoft.com/office/powerpoint/2010/main" val="175718205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Frameworks</a:t>
            </a:r>
          </a:p>
        </p:txBody>
      </p:sp>
      <p:graphicFrame>
        <p:nvGraphicFramePr>
          <p:cNvPr id="3" name="Table 2"/>
          <p:cNvGraphicFramePr>
            <a:graphicFrameLocks noGrp="1"/>
          </p:cNvGraphicFramePr>
          <p:nvPr>
            <p:extLst>
              <p:ext uri="{D42A27DB-BD31-4B8C-83A1-F6EECF244321}">
                <p14:modId xmlns:p14="http://schemas.microsoft.com/office/powerpoint/2010/main" val="1473690259"/>
              </p:ext>
            </p:extLst>
          </p:nvPr>
        </p:nvGraphicFramePr>
        <p:xfrm>
          <a:off x="517525" y="1411859"/>
          <a:ext cx="11155680" cy="4389120"/>
        </p:xfrm>
        <a:graphic>
          <a:graphicData uri="http://schemas.openxmlformats.org/drawingml/2006/table">
            <a:tbl>
              <a:tblPr bandRow="1">
                <a:tableStyleId>{5C22544A-7EE6-4342-B048-85BDC9FD1C3A}</a:tableStyleId>
              </a:tblPr>
              <a:tblGrid>
                <a:gridCol w="2926080"/>
                <a:gridCol w="8229600"/>
              </a:tblGrid>
              <a:tr h="731520">
                <a:tc>
                  <a:txBody>
                    <a:bodyPr/>
                    <a:lstStyle/>
                    <a:p>
                      <a:pPr algn="ctr"/>
                      <a:r>
                        <a:rPr lang="en-GB" sz="3600" dirty="0" smtClean="0">
                          <a:ln>
                            <a:solidFill>
                              <a:schemeClr val="bg1">
                                <a:alpha val="0"/>
                              </a:schemeClr>
                            </a:solidFill>
                          </a:ln>
                          <a:solidFill>
                            <a:srgbClr val="595959"/>
                          </a:solidFill>
                          <a:latin typeface="Segoe UI Light" pitchFamily="34" charset="0"/>
                        </a:rPr>
                        <a:t>Connect</a:t>
                      </a:r>
                      <a:endParaRPr lang="en-US" sz="3200" dirty="0">
                        <a:ln>
                          <a:solidFill>
                            <a:schemeClr val="bg1">
                              <a:alpha val="0"/>
                            </a:schemeClr>
                          </a:solidFill>
                        </a:ln>
                        <a:solidFill>
                          <a:srgbClr val="595959"/>
                        </a:solidFill>
                        <a:latin typeface="Segoe UI Light" pitchFamily="34" charset="0"/>
                      </a:endParaRPr>
                    </a:p>
                  </a:txBody>
                  <a:tcPr marT="41148" marB="41148"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GB" sz="3200" dirty="0" smtClean="0">
                          <a:ln>
                            <a:solidFill>
                              <a:schemeClr val="bg1">
                                <a:alpha val="0"/>
                              </a:schemeClr>
                            </a:solidFill>
                          </a:ln>
                          <a:solidFill>
                            <a:schemeClr val="accent2">
                              <a:alpha val="99000"/>
                            </a:schemeClr>
                          </a:solidFill>
                          <a:latin typeface="Segoe UI Light" pitchFamily="34" charset="0"/>
                        </a:rPr>
                        <a:t>Standard middleware</a:t>
                      </a:r>
                      <a:endParaRPr lang="en-US" sz="3200" dirty="0">
                        <a:ln>
                          <a:solidFill>
                            <a:schemeClr val="bg1">
                              <a:alpha val="0"/>
                            </a:schemeClr>
                          </a:solidFill>
                        </a:ln>
                        <a:solidFill>
                          <a:schemeClr val="accent2">
                            <a:alpha val="99000"/>
                          </a:schemeClr>
                        </a:solidFill>
                        <a:latin typeface="Segoe UI Light" pitchFamily="34" charset="0"/>
                      </a:endParaRPr>
                    </a:p>
                  </a:txBody>
                  <a:tcPr marT="41148" marB="41148"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1520">
                <a:tc>
                  <a:txBody>
                    <a:bodyPr/>
                    <a:lstStyle/>
                    <a:p>
                      <a:pPr algn="ctr"/>
                      <a:endParaRPr lang="en-US" sz="3200" dirty="0">
                        <a:ln>
                          <a:solidFill>
                            <a:schemeClr val="bg1">
                              <a:alpha val="0"/>
                            </a:schemeClr>
                          </a:solidFill>
                        </a:ln>
                        <a:solidFill>
                          <a:srgbClr val="595959"/>
                        </a:solidFill>
                        <a:latin typeface="Segoe UI Light" pitchFamily="34" charset="0"/>
                      </a:endParaRPr>
                    </a:p>
                  </a:txBody>
                  <a:tcPr marT="41148" marB="41148"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GB" sz="3200" dirty="0" smtClean="0">
                          <a:ln>
                            <a:solidFill>
                              <a:schemeClr val="bg1">
                                <a:alpha val="0"/>
                              </a:schemeClr>
                            </a:solidFill>
                          </a:ln>
                          <a:solidFill>
                            <a:schemeClr val="accent2">
                              <a:alpha val="99000"/>
                            </a:schemeClr>
                          </a:solidFill>
                          <a:latin typeface="Segoe UI Light" pitchFamily="34" charset="0"/>
                        </a:rPr>
                        <a:t>Routing </a:t>
                      </a:r>
                      <a:r>
                        <a:rPr lang="en-GB" sz="3200" baseline="0" dirty="0" smtClean="0">
                          <a:ln>
                            <a:solidFill>
                              <a:schemeClr val="bg1">
                                <a:alpha val="0"/>
                              </a:schemeClr>
                            </a:solidFill>
                          </a:ln>
                          <a:solidFill>
                            <a:schemeClr val="accent2">
                              <a:alpha val="99000"/>
                            </a:schemeClr>
                          </a:solidFill>
                          <a:latin typeface="Segoe UI Light" pitchFamily="34" charset="0"/>
                        </a:rPr>
                        <a:t>+ Templates (like Sinatra)</a:t>
                      </a:r>
                      <a:endParaRPr lang="en-US" sz="3200" dirty="0">
                        <a:ln>
                          <a:solidFill>
                            <a:schemeClr val="bg1">
                              <a:alpha val="0"/>
                            </a:schemeClr>
                          </a:solidFill>
                        </a:ln>
                        <a:solidFill>
                          <a:schemeClr val="accent2">
                            <a:alpha val="99000"/>
                          </a:schemeClr>
                        </a:solidFill>
                        <a:latin typeface="Segoe UI Light" pitchFamily="34" charset="0"/>
                      </a:endParaRPr>
                    </a:p>
                  </a:txBody>
                  <a:tcPr marT="41148" marB="41148"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1520">
                <a:tc>
                  <a:txBody>
                    <a:bodyPr/>
                    <a:lstStyle/>
                    <a:p>
                      <a:pPr algn="ctr"/>
                      <a:endParaRPr lang="en-US" sz="3200" dirty="0">
                        <a:ln>
                          <a:solidFill>
                            <a:schemeClr val="bg1">
                              <a:alpha val="0"/>
                            </a:schemeClr>
                          </a:solidFill>
                        </a:ln>
                        <a:solidFill>
                          <a:srgbClr val="595959"/>
                        </a:solidFill>
                        <a:latin typeface="Segoe UI Light" pitchFamily="34" charset="0"/>
                      </a:endParaRPr>
                    </a:p>
                  </a:txBody>
                  <a:tcPr marT="41148" marB="41148"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GB" sz="3200" dirty="0" smtClean="0">
                          <a:ln>
                            <a:solidFill>
                              <a:schemeClr val="bg1">
                                <a:alpha val="0"/>
                              </a:schemeClr>
                            </a:solidFill>
                          </a:ln>
                          <a:solidFill>
                            <a:schemeClr val="accent2">
                              <a:alpha val="99000"/>
                            </a:schemeClr>
                          </a:solidFill>
                          <a:latin typeface="Segoe UI Light" pitchFamily="34" charset="0"/>
                        </a:rPr>
                        <a:t>Full-stack MVC (wants to be like Rails)</a:t>
                      </a:r>
                      <a:endParaRPr lang="en-US" sz="3200" dirty="0">
                        <a:ln>
                          <a:solidFill>
                            <a:schemeClr val="bg1">
                              <a:alpha val="0"/>
                            </a:schemeClr>
                          </a:solidFill>
                        </a:ln>
                        <a:solidFill>
                          <a:schemeClr val="accent2">
                            <a:alpha val="99000"/>
                          </a:schemeClr>
                        </a:solidFill>
                        <a:latin typeface="Segoe UI Light" pitchFamily="34" charset="0"/>
                      </a:endParaRPr>
                    </a:p>
                  </a:txBody>
                  <a:tcPr marT="41148" marB="41148"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1520">
                <a:tc>
                  <a:txBody>
                    <a:bodyPr/>
                    <a:lstStyle/>
                    <a:p>
                      <a:pPr algn="ctr"/>
                      <a:r>
                        <a:rPr lang="en-GB" sz="3600" dirty="0" smtClean="0">
                          <a:ln>
                            <a:solidFill>
                              <a:schemeClr val="bg1">
                                <a:alpha val="0"/>
                              </a:schemeClr>
                            </a:solidFill>
                          </a:ln>
                          <a:solidFill>
                            <a:srgbClr val="595959"/>
                          </a:solidFill>
                          <a:latin typeface="Segoe UI Light" pitchFamily="34" charset="0"/>
                        </a:rPr>
                        <a:t>(fab)</a:t>
                      </a:r>
                      <a:endParaRPr lang="en-US" sz="3600" dirty="0">
                        <a:ln>
                          <a:solidFill>
                            <a:schemeClr val="bg1">
                              <a:alpha val="0"/>
                            </a:schemeClr>
                          </a:solidFill>
                        </a:ln>
                        <a:solidFill>
                          <a:srgbClr val="595959"/>
                        </a:solidFill>
                        <a:latin typeface="Segoe UI Light" pitchFamily="34" charset="0"/>
                      </a:endParaRPr>
                    </a:p>
                  </a:txBody>
                  <a:tcPr marT="41148" marB="41148"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GB" sz="3200" dirty="0" smtClean="0">
                          <a:ln>
                            <a:solidFill>
                              <a:schemeClr val="bg1">
                                <a:alpha val="0"/>
                              </a:schemeClr>
                            </a:solidFill>
                          </a:ln>
                          <a:solidFill>
                            <a:schemeClr val="accent2">
                              <a:alpha val="99000"/>
                            </a:schemeClr>
                          </a:solidFill>
                          <a:latin typeface="Segoe UI Light" pitchFamily="34" charset="0"/>
                        </a:rPr>
                        <a:t>Totally bizarre DSL for combining modules</a:t>
                      </a:r>
                      <a:endParaRPr lang="en-US" sz="3200" dirty="0">
                        <a:ln>
                          <a:solidFill>
                            <a:schemeClr val="bg1">
                              <a:alpha val="0"/>
                            </a:schemeClr>
                          </a:solidFill>
                        </a:ln>
                        <a:solidFill>
                          <a:schemeClr val="accent2">
                            <a:alpha val="99000"/>
                          </a:schemeClr>
                        </a:solidFill>
                        <a:latin typeface="Segoe UI Light" pitchFamily="34" charset="0"/>
                      </a:endParaRPr>
                    </a:p>
                  </a:txBody>
                  <a:tcPr marT="41148" marB="41148"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1520">
                <a:tc>
                  <a:txBody>
                    <a:bodyPr/>
                    <a:lstStyle/>
                    <a:p>
                      <a:pPr algn="ctr"/>
                      <a:r>
                        <a:rPr lang="en-GB" sz="3600" dirty="0" smtClean="0">
                          <a:ln>
                            <a:solidFill>
                              <a:schemeClr val="bg1">
                                <a:alpha val="0"/>
                              </a:schemeClr>
                            </a:solidFill>
                          </a:ln>
                          <a:solidFill>
                            <a:srgbClr val="595959"/>
                          </a:solidFill>
                          <a:latin typeface="Segoe UI Light" pitchFamily="34" charset="0"/>
                        </a:rPr>
                        <a:t>Ni</a:t>
                      </a:r>
                      <a:endParaRPr lang="en-US" sz="3600" dirty="0">
                        <a:ln>
                          <a:solidFill>
                            <a:schemeClr val="bg1">
                              <a:alpha val="0"/>
                            </a:schemeClr>
                          </a:solidFill>
                        </a:ln>
                        <a:solidFill>
                          <a:srgbClr val="595959"/>
                        </a:solidFill>
                        <a:latin typeface="Segoe UI Light" pitchFamily="34" charset="0"/>
                      </a:endParaRPr>
                    </a:p>
                  </a:txBody>
                  <a:tcPr marT="41148" marB="41148"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3200" dirty="0" smtClean="0">
                          <a:ln>
                            <a:solidFill>
                              <a:schemeClr val="bg1">
                                <a:alpha val="0"/>
                              </a:schemeClr>
                            </a:solidFill>
                          </a:ln>
                          <a:solidFill>
                            <a:schemeClr val="accent2">
                              <a:alpha val="99000"/>
                            </a:schemeClr>
                          </a:solidFill>
                          <a:latin typeface="Segoe UI Light" pitchFamily="34" charset="0"/>
                        </a:rPr>
                        <a:t>Full-stack MVC (wants to be like Rails)</a:t>
                      </a:r>
                      <a:endParaRPr lang="en-US" sz="3200" dirty="0" smtClean="0">
                        <a:ln>
                          <a:solidFill>
                            <a:schemeClr val="bg1">
                              <a:alpha val="0"/>
                            </a:schemeClr>
                          </a:solidFill>
                        </a:ln>
                        <a:solidFill>
                          <a:schemeClr val="accent2">
                            <a:alpha val="99000"/>
                          </a:schemeClr>
                        </a:solidFill>
                        <a:latin typeface="Segoe UI Light" pitchFamily="34" charset="0"/>
                      </a:endParaRPr>
                    </a:p>
                  </a:txBody>
                  <a:tcPr marT="41148" marB="41148"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731520">
                <a:tc>
                  <a:txBody>
                    <a:bodyPr/>
                    <a:lstStyle/>
                    <a:p>
                      <a:pPr algn="ctr"/>
                      <a:endParaRPr lang="en-US" sz="3200" dirty="0">
                        <a:ln>
                          <a:solidFill>
                            <a:schemeClr val="bg1">
                              <a:alpha val="0"/>
                            </a:schemeClr>
                          </a:solidFill>
                        </a:ln>
                        <a:solidFill>
                          <a:srgbClr val="595959"/>
                        </a:solidFill>
                        <a:latin typeface="Segoe UI Light" pitchFamily="34" charset="0"/>
                      </a:endParaRPr>
                    </a:p>
                  </a:txBody>
                  <a:tcPr marT="41148" marB="41148"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GB" sz="3200" dirty="0" smtClean="0">
                          <a:ln>
                            <a:solidFill>
                              <a:schemeClr val="bg1">
                                <a:alpha val="0"/>
                              </a:schemeClr>
                            </a:solidFill>
                          </a:ln>
                          <a:solidFill>
                            <a:schemeClr val="accent2">
                              <a:alpha val="99000"/>
                            </a:schemeClr>
                          </a:solidFill>
                          <a:latin typeface="Segoe UI Light" pitchFamily="34" charset="0"/>
                        </a:rPr>
                        <a:t>Inspired by ASP.NET MVC</a:t>
                      </a:r>
                      <a:r>
                        <a:rPr lang="en-GB" sz="3200" baseline="0" dirty="0" smtClean="0">
                          <a:ln>
                            <a:solidFill>
                              <a:schemeClr val="bg1">
                                <a:alpha val="0"/>
                              </a:schemeClr>
                            </a:solidFill>
                          </a:ln>
                          <a:solidFill>
                            <a:schemeClr val="accent2">
                              <a:alpha val="99000"/>
                            </a:schemeClr>
                          </a:solidFill>
                          <a:latin typeface="Segoe UI Light" pitchFamily="34" charset="0"/>
                        </a:rPr>
                        <a:t> </a:t>
                      </a:r>
                      <a:r>
                        <a:rPr lang="en-GB" sz="3200" baseline="0" dirty="0" smtClean="0">
                          <a:ln>
                            <a:solidFill>
                              <a:schemeClr val="bg1">
                                <a:alpha val="0"/>
                              </a:schemeClr>
                            </a:solidFill>
                          </a:ln>
                          <a:solidFill>
                            <a:schemeClr val="accent2">
                              <a:alpha val="99000"/>
                            </a:schemeClr>
                          </a:solidFill>
                          <a:latin typeface="Segoe UI Light" pitchFamily="34" charset="0"/>
                          <a:sym typeface="Wingdings" pitchFamily="2" charset="2"/>
                        </a:rPr>
                        <a:t></a:t>
                      </a:r>
                      <a:endParaRPr lang="en-US" sz="3200" dirty="0">
                        <a:ln>
                          <a:solidFill>
                            <a:schemeClr val="bg1">
                              <a:alpha val="0"/>
                            </a:schemeClr>
                          </a:solidFill>
                        </a:ln>
                        <a:solidFill>
                          <a:schemeClr val="accent2">
                            <a:alpha val="99000"/>
                          </a:schemeClr>
                        </a:solidFill>
                        <a:latin typeface="Segoe UI Light" pitchFamily="34" charset="0"/>
                      </a:endParaRPr>
                    </a:p>
                  </a:txBody>
                  <a:tcPr marT="41148" marB="41148"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89124" y="2234406"/>
            <a:ext cx="1747810" cy="548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descr="http://geddyjs.org/images/geddy_logo.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0406" y="2965446"/>
            <a:ext cx="2525247" cy="5486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6" name="Picture 10" descr="josi"/>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93087" y="5165406"/>
            <a:ext cx="939885" cy="548640"/>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4624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 on Windows</a:t>
            </a:r>
            <a:endParaRPr lang="en-US" dirty="0"/>
          </a:p>
        </p:txBody>
      </p:sp>
      <p:sp>
        <p:nvSpPr>
          <p:cNvPr id="3" name="Content Placeholder 2"/>
          <p:cNvSpPr>
            <a:spLocks noGrp="1"/>
          </p:cNvSpPr>
          <p:nvPr>
            <p:ph type="body" sz="quarter" idx="10"/>
          </p:nvPr>
        </p:nvSpPr>
        <p:spPr>
          <a:xfrm>
            <a:off x="519112" y="1417319"/>
            <a:ext cx="11149013" cy="3116238"/>
          </a:xfrm>
        </p:spPr>
        <p:txBody>
          <a:bodyPr/>
          <a:lstStyle/>
          <a:p>
            <a:r>
              <a:rPr lang="en-US" dirty="0" smtClean="0">
                <a:solidFill>
                  <a:schemeClr val="accent2">
                    <a:alpha val="99000"/>
                  </a:schemeClr>
                </a:solidFill>
              </a:rPr>
              <a:t>Native node.exe </a:t>
            </a:r>
          </a:p>
          <a:p>
            <a:r>
              <a:rPr lang="en-US" dirty="0" smtClean="0">
                <a:solidFill>
                  <a:schemeClr val="accent2">
                    <a:alpha val="99000"/>
                  </a:schemeClr>
                </a:solidFill>
              </a:rPr>
              <a:t>IISNode – a native IIS 7.x module that allows hosting </a:t>
            </a:r>
            <a:br>
              <a:rPr lang="en-US" dirty="0" smtClean="0">
                <a:solidFill>
                  <a:schemeClr val="accent2">
                    <a:alpha val="99000"/>
                  </a:schemeClr>
                </a:solidFill>
              </a:rPr>
            </a:br>
            <a:r>
              <a:rPr lang="en-US" dirty="0" smtClean="0">
                <a:solidFill>
                  <a:schemeClr val="accent2">
                    <a:alpha val="99000"/>
                  </a:schemeClr>
                </a:solidFill>
              </a:rPr>
              <a:t>of node.js applications in IIS</a:t>
            </a:r>
          </a:p>
          <a:p>
            <a:r>
              <a:rPr lang="en-US" dirty="0" smtClean="0">
                <a:solidFill>
                  <a:schemeClr val="accent2">
                    <a:alpha val="99000"/>
                  </a:schemeClr>
                </a:solidFill>
              </a:rPr>
              <a:t>Most modules supported as is</a:t>
            </a:r>
          </a:p>
          <a:p>
            <a:r>
              <a:rPr lang="en-US" dirty="0" smtClean="0">
                <a:solidFill>
                  <a:schemeClr val="accent2">
                    <a:alpha val="99000"/>
                  </a:schemeClr>
                </a:solidFill>
              </a:rPr>
              <a:t>Performance on par with Linux implementation</a:t>
            </a:r>
            <a:endParaRPr lang="en-US" dirty="0">
              <a:solidFill>
                <a:schemeClr val="accent2">
                  <a:alpha val="99000"/>
                </a:schemeClr>
              </a:solidFill>
            </a:endParaRPr>
          </a:p>
        </p:txBody>
      </p:sp>
    </p:spTree>
    <p:extLst>
      <p:ext uri="{BB962C8B-B14F-4D97-AF65-F5344CB8AC3E}">
        <p14:creationId xmlns:p14="http://schemas.microsoft.com/office/powerpoint/2010/main" val="268726329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KbRqSwEVQUW4IDI1xSaLK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jrJQUL0UUmZbssgkCnjn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CjbmyO2ay0y_F5eML4Gr1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hNHgnU5V0K.K06wRNsfi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V26yTX4snkuon5M4sQtjz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6HGiCEoh0enHpnrXHU0E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AbKfqzOUH0a0H7jQmiSuQ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BwbFPCSAEOgMyTDOZOmB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OSfR6RYn8UiF4Fn3PwqJK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6HGiCEoh0enHpnrXHU0E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mDJUMGxNkagmIQfOUlZx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q.VL4YjjEqvzRWmaxEFQ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Qsa.LVJXhkO9_MxyFUtj9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Z5SplGAy9UalOtLiQhfu6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DBsli0R90.ZdQ3x58aW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K0w_GjaKb0So2c9y_fo.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5SplGAy9UalOtLiQhfu6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5SplGAy9UalOtLiQhfu6Q"/>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B2F97D-0457-4986-9734-D03EB073C5EA}">
  <ds:schemaRef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 ds:uri="http://schemas.microsoft.com/office/2006/documentManagement/types"/>
    <ds:schemaRef ds:uri="230e9df3-be65-4c73-a93b-d1236ebd677e"/>
    <ds:schemaRef ds:uri="http://schemas.microsoft.com/office/infopath/2007/PartnerControls"/>
  </ds:schemaRefs>
</ds:datastoreItem>
</file>

<file path=customXml/itemProps2.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3.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2373</TotalTime>
  <Words>726</Words>
  <Application>Microsoft Office PowerPoint</Application>
  <PresentationFormat>Custom</PresentationFormat>
  <Paragraphs>266</Paragraphs>
  <Slides>35</Slides>
  <Notes>2</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35</vt:i4>
      </vt:variant>
    </vt:vector>
  </HeadingPairs>
  <TitlesOfParts>
    <vt:vector size="44" baseType="lpstr">
      <vt:lpstr>Arial</vt:lpstr>
      <vt:lpstr>Segoe UI Light</vt:lpstr>
      <vt:lpstr>Segoe UI</vt:lpstr>
      <vt:lpstr>Wingdings</vt:lpstr>
      <vt:lpstr>Consolas</vt:lpstr>
      <vt:lpstr>MS1444_Windows Azure Template 16x9_r08b</vt:lpstr>
      <vt:lpstr>1_White with Consolas font for code slides</vt:lpstr>
      <vt:lpstr>White with Consolas font for code slides</vt:lpstr>
      <vt:lpstr>think-cell Slide</vt:lpstr>
      <vt:lpstr>Node.js on  Windows Azure</vt:lpstr>
      <vt:lpstr>Agenda</vt:lpstr>
      <vt:lpstr>What is node.js?</vt:lpstr>
      <vt:lpstr>JavaScript Server</vt:lpstr>
      <vt:lpstr>Async Model</vt:lpstr>
      <vt:lpstr>Node is…</vt:lpstr>
      <vt:lpstr>Pros</vt:lpstr>
      <vt:lpstr>Application Frameworks</vt:lpstr>
      <vt:lpstr>Node.js on Windows</vt:lpstr>
      <vt:lpstr>IIS Node</vt:lpstr>
      <vt:lpstr>IIS Node</vt:lpstr>
      <vt:lpstr>Node Package Manager</vt:lpstr>
      <vt:lpstr>NPM – Node Package Manager</vt:lpstr>
      <vt:lpstr>Install node.js on Windows</vt:lpstr>
      <vt:lpstr>PowerPoint Presentation</vt:lpstr>
      <vt:lpstr>Node.js “Hello World”</vt:lpstr>
      <vt:lpstr>Run node.js “Hello World”</vt:lpstr>
      <vt:lpstr>Node.js “Hello World”</vt:lpstr>
      <vt:lpstr>Node.js + Express</vt:lpstr>
      <vt:lpstr>PowerPoint Presentation</vt:lpstr>
      <vt:lpstr>Node.js on Windows Azure</vt:lpstr>
      <vt:lpstr>Visual Studio Not Required</vt:lpstr>
      <vt:lpstr>Installation</vt:lpstr>
      <vt:lpstr>Node Roles</vt:lpstr>
      <vt:lpstr>PowerShell Cmdlets</vt:lpstr>
      <vt:lpstr>Create a Project</vt:lpstr>
      <vt:lpstr>Add Web Role</vt:lpstr>
      <vt:lpstr>Start Local Emulator</vt:lpstr>
      <vt:lpstr>Windows Azure Node SDK</vt:lpstr>
      <vt:lpstr>Blob Storage Examples</vt:lpstr>
      <vt:lpstr>Table Storage Examples</vt:lpstr>
      <vt:lpstr>Storage Queue Example</vt:lpstr>
      <vt:lpstr>Task List</vt:lpstr>
      <vt:lpstr>Summary</vt:lpstr>
      <vt:lpstr>PowerPoint Presentation</vt:lpstr>
    </vt:vector>
  </TitlesOfParts>
  <Company>Artitudes 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Azure Overview</dc:title>
  <dc:subject>Windows Azure</dc:subject>
  <dc:creator>Greg Flowers</dc:creator>
  <cp:lastModifiedBy>Nathan Totten</cp:lastModifiedBy>
  <cp:revision>187</cp:revision>
  <cp:lastPrinted>2011-10-11T14:25:22Z</cp:lastPrinted>
  <dcterms:created xsi:type="dcterms:W3CDTF">2011-03-29T16:07:22Z</dcterms:created>
  <dcterms:modified xsi:type="dcterms:W3CDTF">2011-12-09T21:53:56Z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