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notesSlides/notesSlide1.xml" ContentType="application/vnd.openxmlformats-officedocument.presentationml.notesSlide+xml"/>
  <Override PartName="/ppt/tags/tag87.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781" r:id="rId1"/>
    <p:sldMasterId id="2147483800" r:id="rId2"/>
  </p:sldMasterIdLst>
  <p:notesMasterIdLst>
    <p:notesMasterId r:id="rId59"/>
  </p:notesMasterIdLst>
  <p:handoutMasterIdLst>
    <p:handoutMasterId r:id="rId60"/>
  </p:handoutMasterIdLst>
  <p:sldIdLst>
    <p:sldId id="348" r:id="rId3"/>
    <p:sldId id="404" r:id="rId4"/>
    <p:sldId id="349" r:id="rId5"/>
    <p:sldId id="351" r:id="rId6"/>
    <p:sldId id="409" r:id="rId7"/>
    <p:sldId id="353" r:id="rId8"/>
    <p:sldId id="400" r:id="rId9"/>
    <p:sldId id="355" r:id="rId10"/>
    <p:sldId id="356" r:id="rId11"/>
    <p:sldId id="410" r:id="rId12"/>
    <p:sldId id="357" r:id="rId13"/>
    <p:sldId id="421" r:id="rId14"/>
    <p:sldId id="359" r:id="rId15"/>
    <p:sldId id="361" r:id="rId16"/>
    <p:sldId id="411" r:id="rId17"/>
    <p:sldId id="405" r:id="rId18"/>
    <p:sldId id="364" r:id="rId19"/>
    <p:sldId id="365" r:id="rId20"/>
    <p:sldId id="412" r:id="rId21"/>
    <p:sldId id="367" r:id="rId22"/>
    <p:sldId id="368" r:id="rId23"/>
    <p:sldId id="369" r:id="rId24"/>
    <p:sldId id="418" r:id="rId25"/>
    <p:sldId id="371" r:id="rId26"/>
    <p:sldId id="372" r:id="rId27"/>
    <p:sldId id="373" r:id="rId28"/>
    <p:sldId id="413" r:id="rId29"/>
    <p:sldId id="374" r:id="rId30"/>
    <p:sldId id="414" r:id="rId31"/>
    <p:sldId id="375" r:id="rId32"/>
    <p:sldId id="417" r:id="rId33"/>
    <p:sldId id="377" r:id="rId34"/>
    <p:sldId id="415" r:id="rId35"/>
    <p:sldId id="420" r:id="rId36"/>
    <p:sldId id="378" r:id="rId37"/>
    <p:sldId id="379" r:id="rId38"/>
    <p:sldId id="380" r:id="rId39"/>
    <p:sldId id="419" r:id="rId40"/>
    <p:sldId id="382" r:id="rId41"/>
    <p:sldId id="384" r:id="rId42"/>
    <p:sldId id="385" r:id="rId43"/>
    <p:sldId id="386" r:id="rId44"/>
    <p:sldId id="387" r:id="rId45"/>
    <p:sldId id="388" r:id="rId46"/>
    <p:sldId id="389" r:id="rId47"/>
    <p:sldId id="390" r:id="rId48"/>
    <p:sldId id="391" r:id="rId49"/>
    <p:sldId id="392" r:id="rId50"/>
    <p:sldId id="393" r:id="rId51"/>
    <p:sldId id="394" r:id="rId52"/>
    <p:sldId id="395" r:id="rId53"/>
    <p:sldId id="396" r:id="rId54"/>
    <p:sldId id="406" r:id="rId55"/>
    <p:sldId id="397" r:id="rId56"/>
    <p:sldId id="399" r:id="rId57"/>
    <p:sldId id="407" r:id="rId58"/>
  </p:sldIdLst>
  <p:sldSz cx="12188825" cy="6858000"/>
  <p:notesSz cx="6858000" cy="9144000"/>
  <p:embeddedFontLst>
    <p:embeddedFont>
      <p:font typeface="Segoe UI Light" pitchFamily="34" charset="0"/>
      <p:regular r:id="rId61"/>
    </p:embeddedFont>
    <p:embeddedFont>
      <p:font typeface="Segoe UI" pitchFamily="34" charset="0"/>
      <p:regular r:id="rId62"/>
      <p:bold r:id="rId63"/>
      <p:italic r:id="rId64"/>
      <p:boldItalic r:id="rId65"/>
    </p:embeddedFont>
    <p:embeddedFont>
      <p:font typeface="Consolas" pitchFamily="49" charset="0"/>
      <p:regular r:id="rId66"/>
      <p:bold r:id="rId67"/>
      <p:italic r:id="rId68"/>
      <p:boldItalic r:id="rId69"/>
    </p:embeddedFont>
  </p:embeddedFontLst>
  <p:custDataLst>
    <p:tags r:id="rId70"/>
  </p:custDataLst>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FFE497"/>
    <a:srgbClr val="FFE18B"/>
    <a:srgbClr val="FFDA71"/>
    <a:srgbClr val="FFD253"/>
    <a:srgbClr val="FFBE00"/>
    <a:srgbClr val="FCFCFC"/>
    <a:srgbClr val="FBFBFB"/>
    <a:srgbClr val="8CC600"/>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45" autoAdjust="0"/>
    <p:restoredTop sz="94052" autoAdjust="0"/>
  </p:normalViewPr>
  <p:slideViewPr>
    <p:cSldViewPr snapToGrid="0">
      <p:cViewPr varScale="1">
        <p:scale>
          <a:sx n="111" d="100"/>
          <a:sy n="111" d="100"/>
        </p:scale>
        <p:origin x="-72" y="-696"/>
      </p:cViewPr>
      <p:guideLst>
        <p:guide orient="horz" pos="144"/>
        <p:guide orient="horz" pos="1241"/>
        <p:guide orient="horz" pos="4176"/>
        <p:guide orient="horz" pos="922"/>
        <p:guide orient="horz" pos="3948"/>
        <p:guide pos="327"/>
        <p:guide pos="7350"/>
        <p:guide pos="3840"/>
      </p:guideLst>
    </p:cSldViewPr>
  </p:slideViewPr>
  <p:notesTextViewPr>
    <p:cViewPr>
      <p:scale>
        <a:sx n="100" d="100"/>
        <a:sy n="100" d="100"/>
      </p:scale>
      <p:origin x="0" y="0"/>
    </p:cViewPr>
  </p:notesTextViewPr>
  <p:sorterViewPr>
    <p:cViewPr>
      <p:scale>
        <a:sx n="100" d="100"/>
        <a:sy n="100" d="100"/>
      </p:scale>
      <p:origin x="0" y="13020"/>
    </p:cViewPr>
  </p:sorterViewPr>
  <p:notesViewPr>
    <p:cSldViewPr snapToGrid="0" showGuides="1">
      <p:cViewPr>
        <p:scale>
          <a:sx n="200" d="100"/>
          <a:sy n="200" d="100"/>
        </p:scale>
        <p:origin x="-588" y="686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font" Target="fonts/font3.fntdata"/><Relationship Id="rId68" Type="http://schemas.openxmlformats.org/officeDocument/2006/relationships/font" Target="fonts/font8.fntdata"/><Relationship Id="rId7" Type="http://schemas.openxmlformats.org/officeDocument/2006/relationships/slide" Target="slides/slide5.xml"/><Relationship Id="rId71"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font" Target="fonts/font6.fntdata"/><Relationship Id="rId7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font" Target="fonts/font1.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handoutMaster" Target="handoutMasters/handoutMaster1.xml"/><Relationship Id="rId65" Type="http://schemas.openxmlformats.org/officeDocument/2006/relationships/font" Target="fonts/font5.fntdata"/><Relationship Id="rId73"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font" Target="fonts/font4.fntdata"/><Relationship Id="rId69" Type="http://schemas.openxmlformats.org/officeDocument/2006/relationships/font" Target="fonts/font9.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 Id="rId67" Type="http://schemas.openxmlformats.org/officeDocument/2006/relationships/font" Target="fonts/font7.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font" Target="fonts/font2.fntdata"/><Relationship Id="rId7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Securing Connecting and Scaling</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12/10/2011</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Securing Connecting and Scaling</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12/10/2011</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40</a:t>
            </a:fld>
            <a:endParaRPr lang="en-US" dirty="0"/>
          </a:p>
        </p:txBody>
      </p:sp>
    </p:spTree>
    <p:extLst>
      <p:ext uri="{BB962C8B-B14F-4D97-AF65-F5344CB8AC3E}">
        <p14:creationId xmlns:p14="http://schemas.microsoft.com/office/powerpoint/2010/main" val="861509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54</a:t>
            </a:fld>
            <a:endParaRPr lang="en-US" dirty="0"/>
          </a:p>
        </p:txBody>
      </p:sp>
    </p:spTree>
    <p:extLst>
      <p:ext uri="{BB962C8B-B14F-4D97-AF65-F5344CB8AC3E}">
        <p14:creationId xmlns:p14="http://schemas.microsoft.com/office/powerpoint/2010/main" val="26408467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2001581007"/>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992834703"/>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4025525689"/>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55160228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924110368"/>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134217719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140085009"/>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481244490"/>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1203379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81903177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4" name="Content Placeholder 3"/>
          <p:cNvSpPr>
            <a:spLocks noGrp="1"/>
          </p:cNvSpPr>
          <p:nvPr>
            <p:ph sz="quarter" idx="10"/>
          </p:nvPr>
        </p:nvSpPr>
        <p:spPr>
          <a:xfrm>
            <a:off x="519113" y="1463675"/>
            <a:ext cx="11155680" cy="2215991"/>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502588619"/>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94003955"/>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71836579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4812188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75627491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568253804"/>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048137796"/>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dirty="0">
              <a:solidFill>
                <a:srgbClr val="292929"/>
              </a:solidFill>
            </a:endParaRPr>
          </a:p>
        </p:txBody>
      </p:sp>
    </p:spTree>
    <p:extLst>
      <p:ext uri="{BB962C8B-B14F-4D97-AF65-F5344CB8AC3E}">
        <p14:creationId xmlns:p14="http://schemas.microsoft.com/office/powerpoint/2010/main" val="361451399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238513954"/>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44488967"/>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 id="2147483799" r:id="rId18"/>
    <p:sldLayoutId id="2147483802"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70092552"/>
      </p:ext>
    </p:extLst>
  </p:cSld>
  <p:clrMap bg1="lt1" tx1="dk1" bg2="lt2" tx2="dk2" accent1="accent1" accent2="accent2" accent3="accent3" accent4="accent4" accent5="accent5" accent6="accent6" hlink="hlink" folHlink="folHlink"/>
  <p:sldLayoutIdLst>
    <p:sldLayoutId id="214748380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3" Type="http://schemas.openxmlformats.org/officeDocument/2006/relationships/tags" Target="../tags/tag15.xml"/><Relationship Id="rId18" Type="http://schemas.openxmlformats.org/officeDocument/2006/relationships/tags" Target="../tags/tag20.xml"/><Relationship Id="rId26" Type="http://schemas.openxmlformats.org/officeDocument/2006/relationships/tags" Target="../tags/tag28.xml"/><Relationship Id="rId39" Type="http://schemas.openxmlformats.org/officeDocument/2006/relationships/tags" Target="../tags/tag41.xml"/><Relationship Id="rId3" Type="http://schemas.openxmlformats.org/officeDocument/2006/relationships/tags" Target="../tags/tag5.xml"/><Relationship Id="rId21" Type="http://schemas.openxmlformats.org/officeDocument/2006/relationships/tags" Target="../tags/tag23.xml"/><Relationship Id="rId34" Type="http://schemas.openxmlformats.org/officeDocument/2006/relationships/tags" Target="../tags/tag36.xml"/><Relationship Id="rId42" Type="http://schemas.openxmlformats.org/officeDocument/2006/relationships/tags" Target="../tags/tag44.xml"/><Relationship Id="rId47" Type="http://schemas.openxmlformats.org/officeDocument/2006/relationships/tags" Target="../tags/tag49.xml"/><Relationship Id="rId7" Type="http://schemas.openxmlformats.org/officeDocument/2006/relationships/tags" Target="../tags/tag9.xml"/><Relationship Id="rId12" Type="http://schemas.openxmlformats.org/officeDocument/2006/relationships/tags" Target="../tags/tag14.xml"/><Relationship Id="rId17" Type="http://schemas.openxmlformats.org/officeDocument/2006/relationships/tags" Target="../tags/tag19.xml"/><Relationship Id="rId25" Type="http://schemas.openxmlformats.org/officeDocument/2006/relationships/tags" Target="../tags/tag27.xml"/><Relationship Id="rId33" Type="http://schemas.openxmlformats.org/officeDocument/2006/relationships/tags" Target="../tags/tag35.xml"/><Relationship Id="rId38" Type="http://schemas.openxmlformats.org/officeDocument/2006/relationships/tags" Target="../tags/tag40.xml"/><Relationship Id="rId46" Type="http://schemas.openxmlformats.org/officeDocument/2006/relationships/tags" Target="../tags/tag48.xml"/><Relationship Id="rId2" Type="http://schemas.openxmlformats.org/officeDocument/2006/relationships/tags" Target="../tags/tag4.xml"/><Relationship Id="rId16" Type="http://schemas.openxmlformats.org/officeDocument/2006/relationships/tags" Target="../tags/tag18.xml"/><Relationship Id="rId20" Type="http://schemas.openxmlformats.org/officeDocument/2006/relationships/tags" Target="../tags/tag22.xml"/><Relationship Id="rId29" Type="http://schemas.openxmlformats.org/officeDocument/2006/relationships/tags" Target="../tags/tag31.xml"/><Relationship Id="rId41" Type="http://schemas.openxmlformats.org/officeDocument/2006/relationships/tags" Target="../tags/tag43.xml"/><Relationship Id="rId1" Type="http://schemas.openxmlformats.org/officeDocument/2006/relationships/tags" Target="../tags/tag3.xml"/><Relationship Id="rId6" Type="http://schemas.openxmlformats.org/officeDocument/2006/relationships/tags" Target="../tags/tag8.xml"/><Relationship Id="rId11" Type="http://schemas.openxmlformats.org/officeDocument/2006/relationships/tags" Target="../tags/tag13.xml"/><Relationship Id="rId24" Type="http://schemas.openxmlformats.org/officeDocument/2006/relationships/tags" Target="../tags/tag26.xml"/><Relationship Id="rId32" Type="http://schemas.openxmlformats.org/officeDocument/2006/relationships/tags" Target="../tags/tag34.xml"/><Relationship Id="rId37" Type="http://schemas.openxmlformats.org/officeDocument/2006/relationships/tags" Target="../tags/tag39.xml"/><Relationship Id="rId40" Type="http://schemas.openxmlformats.org/officeDocument/2006/relationships/tags" Target="../tags/tag42.xml"/><Relationship Id="rId45" Type="http://schemas.openxmlformats.org/officeDocument/2006/relationships/tags" Target="../tags/tag47.xml"/><Relationship Id="rId5" Type="http://schemas.openxmlformats.org/officeDocument/2006/relationships/tags" Target="../tags/tag7.xml"/><Relationship Id="rId15" Type="http://schemas.openxmlformats.org/officeDocument/2006/relationships/tags" Target="../tags/tag17.xml"/><Relationship Id="rId23" Type="http://schemas.openxmlformats.org/officeDocument/2006/relationships/tags" Target="../tags/tag25.xml"/><Relationship Id="rId28" Type="http://schemas.openxmlformats.org/officeDocument/2006/relationships/tags" Target="../tags/tag30.xml"/><Relationship Id="rId36" Type="http://schemas.openxmlformats.org/officeDocument/2006/relationships/tags" Target="../tags/tag38.xml"/><Relationship Id="rId49" Type="http://schemas.openxmlformats.org/officeDocument/2006/relationships/slideLayout" Target="../slideLayouts/slideLayout7.xml"/><Relationship Id="rId10" Type="http://schemas.openxmlformats.org/officeDocument/2006/relationships/tags" Target="../tags/tag12.xml"/><Relationship Id="rId19" Type="http://schemas.openxmlformats.org/officeDocument/2006/relationships/tags" Target="../tags/tag21.xml"/><Relationship Id="rId31" Type="http://schemas.openxmlformats.org/officeDocument/2006/relationships/tags" Target="../tags/tag33.xml"/><Relationship Id="rId44" Type="http://schemas.openxmlformats.org/officeDocument/2006/relationships/tags" Target="../tags/tag46.xml"/><Relationship Id="rId4" Type="http://schemas.openxmlformats.org/officeDocument/2006/relationships/tags" Target="../tags/tag6.xml"/><Relationship Id="rId9" Type="http://schemas.openxmlformats.org/officeDocument/2006/relationships/tags" Target="../tags/tag11.xml"/><Relationship Id="rId14" Type="http://schemas.openxmlformats.org/officeDocument/2006/relationships/tags" Target="../tags/tag16.xml"/><Relationship Id="rId22" Type="http://schemas.openxmlformats.org/officeDocument/2006/relationships/tags" Target="../tags/tag24.xml"/><Relationship Id="rId27" Type="http://schemas.openxmlformats.org/officeDocument/2006/relationships/tags" Target="../tags/tag29.xml"/><Relationship Id="rId30" Type="http://schemas.openxmlformats.org/officeDocument/2006/relationships/tags" Target="../tags/tag32.xml"/><Relationship Id="rId35" Type="http://schemas.openxmlformats.org/officeDocument/2006/relationships/tags" Target="../tags/tag37.xml"/><Relationship Id="rId43" Type="http://schemas.openxmlformats.org/officeDocument/2006/relationships/tags" Target="../tags/tag45.xml"/><Relationship Id="rId48" Type="http://schemas.openxmlformats.org/officeDocument/2006/relationships/tags" Target="../tags/tag50.xml"/><Relationship Id="rId8" Type="http://schemas.openxmlformats.org/officeDocument/2006/relationships/tags" Target="../tags/tag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2.xml"/><Relationship Id="rId1" Type="http://schemas.openxmlformats.org/officeDocument/2006/relationships/tags" Target="../tags/tag5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tags" Target="../tags/tag55.xml"/><Relationship Id="rId7" Type="http://schemas.openxmlformats.org/officeDocument/2006/relationships/slideLayout" Target="../slideLayouts/slideLayout2.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s>
</file>

<file path=ppt/slides/_rels/slide25.xml.rels><?xml version="1.0" encoding="UTF-8" standalone="yes"?>
<Relationships xmlns="http://schemas.openxmlformats.org/package/2006/relationships"><Relationship Id="rId8" Type="http://schemas.openxmlformats.org/officeDocument/2006/relationships/tags" Target="../tags/tag65.xml"/><Relationship Id="rId13" Type="http://schemas.openxmlformats.org/officeDocument/2006/relationships/tags" Target="../tags/tag70.xml"/><Relationship Id="rId18" Type="http://schemas.openxmlformats.org/officeDocument/2006/relationships/tags" Target="../tags/tag75.xml"/><Relationship Id="rId26" Type="http://schemas.openxmlformats.org/officeDocument/2006/relationships/tags" Target="../tags/tag83.xml"/><Relationship Id="rId3" Type="http://schemas.openxmlformats.org/officeDocument/2006/relationships/tags" Target="../tags/tag60.xml"/><Relationship Id="rId21" Type="http://schemas.openxmlformats.org/officeDocument/2006/relationships/tags" Target="../tags/tag78.xml"/><Relationship Id="rId7" Type="http://schemas.openxmlformats.org/officeDocument/2006/relationships/tags" Target="../tags/tag64.xml"/><Relationship Id="rId12" Type="http://schemas.openxmlformats.org/officeDocument/2006/relationships/tags" Target="../tags/tag69.xml"/><Relationship Id="rId17" Type="http://schemas.openxmlformats.org/officeDocument/2006/relationships/tags" Target="../tags/tag74.xml"/><Relationship Id="rId25" Type="http://schemas.openxmlformats.org/officeDocument/2006/relationships/tags" Target="../tags/tag82.xml"/><Relationship Id="rId2" Type="http://schemas.openxmlformats.org/officeDocument/2006/relationships/tags" Target="../tags/tag59.xml"/><Relationship Id="rId16" Type="http://schemas.openxmlformats.org/officeDocument/2006/relationships/tags" Target="../tags/tag73.xml"/><Relationship Id="rId20" Type="http://schemas.openxmlformats.org/officeDocument/2006/relationships/tags" Target="../tags/tag77.xml"/><Relationship Id="rId29" Type="http://schemas.openxmlformats.org/officeDocument/2006/relationships/image" Target="../media/image10.emf"/><Relationship Id="rId1" Type="http://schemas.openxmlformats.org/officeDocument/2006/relationships/vmlDrawing" Target="../drawings/vmlDrawing1.vml"/><Relationship Id="rId6" Type="http://schemas.openxmlformats.org/officeDocument/2006/relationships/tags" Target="../tags/tag63.xml"/><Relationship Id="rId11" Type="http://schemas.openxmlformats.org/officeDocument/2006/relationships/tags" Target="../tags/tag68.xml"/><Relationship Id="rId24" Type="http://schemas.openxmlformats.org/officeDocument/2006/relationships/tags" Target="../tags/tag81.xml"/><Relationship Id="rId5" Type="http://schemas.openxmlformats.org/officeDocument/2006/relationships/tags" Target="../tags/tag62.xml"/><Relationship Id="rId15" Type="http://schemas.openxmlformats.org/officeDocument/2006/relationships/tags" Target="../tags/tag72.xml"/><Relationship Id="rId23" Type="http://schemas.openxmlformats.org/officeDocument/2006/relationships/tags" Target="../tags/tag80.xml"/><Relationship Id="rId28" Type="http://schemas.openxmlformats.org/officeDocument/2006/relationships/oleObject" Target="../embeddings/oleObject1.bin"/><Relationship Id="rId10" Type="http://schemas.openxmlformats.org/officeDocument/2006/relationships/tags" Target="../tags/tag67.xml"/><Relationship Id="rId19" Type="http://schemas.openxmlformats.org/officeDocument/2006/relationships/tags" Target="../tags/tag76.xml"/><Relationship Id="rId4" Type="http://schemas.openxmlformats.org/officeDocument/2006/relationships/tags" Target="../tags/tag61.xml"/><Relationship Id="rId9" Type="http://schemas.openxmlformats.org/officeDocument/2006/relationships/tags" Target="../tags/tag66.xml"/><Relationship Id="rId14" Type="http://schemas.openxmlformats.org/officeDocument/2006/relationships/tags" Target="../tags/tag71.xml"/><Relationship Id="rId22" Type="http://schemas.openxmlformats.org/officeDocument/2006/relationships/tags" Target="../tags/tag79.xml"/><Relationship Id="rId27"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8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hyperlink" Target="http://sally.blob.cdn.core.windows.net/" TargetMode="External"/><Relationship Id="rId2" Type="http://schemas.openxmlformats.org/officeDocument/2006/relationships/hyperlink" Target="http://images.blob.core.windows.n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86.xml"/><Relationship Id="rId7" Type="http://schemas.openxmlformats.org/officeDocument/2006/relationships/image" Target="../media/image10.emf"/><Relationship Id="rId2" Type="http://schemas.openxmlformats.org/officeDocument/2006/relationships/tags" Target="../tags/tag85.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notesSlide" Target="../notesSlides/notesSlide1.xml"/><Relationship Id="rId4" Type="http://schemas.openxmlformats.org/officeDocument/2006/relationships/slideLayout" Target="../slideLayouts/slideLayout6.xml"/><Relationship Id="rId9" Type="http://schemas.openxmlformats.org/officeDocument/2006/relationships/image" Target="../media/image1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6.xml"/><Relationship Id="rId1" Type="http://schemas.openxmlformats.org/officeDocument/2006/relationships/tags" Target="../tags/tag87.xml"/><Relationship Id="rId5" Type="http://schemas.openxmlformats.org/officeDocument/2006/relationships/image" Target="../media/image15.png"/><Relationship Id="rId4" Type="http://schemas.openxmlformats.org/officeDocument/2006/relationships/image" Target="../media/image14.png"/></Relationships>
</file>

<file path=ppt/slides/_rels/slide4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ctrTitle"/>
          </p:nvPr>
        </p:nvSpPr>
        <p:spPr>
          <a:xfrm>
            <a:off x="519112" y="2003644"/>
            <a:ext cx="11155680" cy="1846659"/>
          </a:xfrm>
        </p:spPr>
        <p:txBody>
          <a:bodyPr/>
          <a:lstStyle/>
          <a:p>
            <a:r>
              <a:rPr lang="en-US" sz="6000" dirty="0"/>
              <a:t>Securing, Connecting, and Scaling </a:t>
            </a:r>
            <a:r>
              <a:rPr lang="en-US" sz="6000" dirty="0" smtClean="0"/>
              <a:t/>
            </a:r>
            <a:br>
              <a:rPr lang="en-US" sz="6000" dirty="0" smtClean="0"/>
            </a:br>
            <a:r>
              <a:rPr lang="en-US" sz="6000" dirty="0" smtClean="0"/>
              <a:t>in Windows Azure</a:t>
            </a:r>
            <a:endParaRPr lang="en-US" sz="6000" dirty="0"/>
          </a:p>
        </p:txBody>
      </p:sp>
      <p:sp>
        <p:nvSpPr>
          <p:cNvPr id="17" name="Text Placeholder 16"/>
          <p:cNvSpPr>
            <a:spLocks noGrp="1"/>
          </p:cNvSpPr>
          <p:nvPr>
            <p:ph type="body" sz="quarter" idx="11"/>
          </p:nvPr>
        </p:nvSpPr>
        <p:spPr>
          <a:xfrm>
            <a:off x="519113" y="4297680"/>
            <a:ext cx="5454333" cy="1144929"/>
          </a:xfrm>
        </p:spPr>
        <p:txBody>
          <a:bodyPr/>
          <a:lstStyle/>
          <a:p>
            <a:pPr lvl="0">
              <a:lnSpc>
                <a:spcPct val="90000"/>
              </a:lnSpc>
              <a:spcBef>
                <a:spcPct val="20000"/>
              </a:spcBef>
            </a:pPr>
            <a:r>
              <a:rPr lang="en-US" dirty="0">
                <a:ln>
                  <a:noFill/>
                </a:ln>
                <a:solidFill>
                  <a:srgbClr val="FFFFFF">
                    <a:alpha val="98000"/>
                  </a:srgbClr>
                </a:solidFill>
              </a:rPr>
              <a:t>Name</a:t>
            </a:r>
          </a:p>
          <a:p>
            <a:pPr lvl="0">
              <a:lnSpc>
                <a:spcPct val="90000"/>
              </a:lnSpc>
              <a:spcBef>
                <a:spcPct val="20000"/>
              </a:spcBef>
            </a:pPr>
            <a:r>
              <a:rPr lang="en-US" dirty="0">
                <a:ln>
                  <a:noFill/>
                </a:ln>
                <a:solidFill>
                  <a:srgbClr val="FFFFFF">
                    <a:alpha val="98000"/>
                  </a:srgbClr>
                </a:solidFill>
              </a:rPr>
              <a:t>Title</a:t>
            </a:r>
          </a:p>
          <a:p>
            <a:pPr lvl="0">
              <a:lnSpc>
                <a:spcPct val="90000"/>
              </a:lnSpc>
              <a:spcBef>
                <a:spcPct val="20000"/>
              </a:spcBef>
            </a:pPr>
            <a:r>
              <a:rPr lang="en-US" dirty="0">
                <a:ln>
                  <a:noFill/>
                </a:ln>
                <a:solidFill>
                  <a:srgbClr val="FFFFFF">
                    <a:alpha val="98000"/>
                  </a:srgbClr>
                </a:solidFill>
              </a:rPr>
              <a:t>Microsoft </a:t>
            </a:r>
            <a:r>
              <a:rPr lang="en-US" dirty="0" smtClean="0">
                <a:ln>
                  <a:noFill/>
                </a:ln>
                <a:solidFill>
                  <a:srgbClr val="FFFFFF">
                    <a:alpha val="98000"/>
                  </a:srgbClr>
                </a:solidFill>
              </a:rPr>
              <a:t>Corporation</a:t>
            </a:r>
            <a:endParaRPr lang="en-US" dirty="0">
              <a:ln>
                <a:noFill/>
              </a:ln>
              <a:solidFill>
                <a:srgbClr val="FFFFFF">
                  <a:alpha val="98000"/>
                </a:srgbClr>
              </a:solidFill>
            </a:endParaRPr>
          </a:p>
        </p:txBody>
      </p:sp>
    </p:spTree>
    <p:extLst>
      <p:ext uri="{BB962C8B-B14F-4D97-AF65-F5344CB8AC3E}">
        <p14:creationId xmlns:p14="http://schemas.microsoft.com/office/powerpoint/2010/main" val="1429923246"/>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Access Control Features</a:t>
            </a:r>
            <a:endParaRPr lang="en-US" dirty="0"/>
          </a:p>
        </p:txBody>
      </p:sp>
      <p:sp>
        <p:nvSpPr>
          <p:cNvPr id="4" name="Content Placeholder 3"/>
          <p:cNvSpPr>
            <a:spLocks noGrp="1"/>
          </p:cNvSpPr>
          <p:nvPr>
            <p:ph type="body" sz="quarter" idx="10"/>
          </p:nvPr>
        </p:nvSpPr>
        <p:spPr>
          <a:xfrm>
            <a:off x="519113" y="1447799"/>
            <a:ext cx="5576888" cy="3721019"/>
          </a:xfrm>
        </p:spPr>
        <p:txBody>
          <a:bodyPr/>
          <a:lstStyle/>
          <a:p>
            <a:r>
              <a:rPr lang="en-US" sz="3600" dirty="0">
                <a:solidFill>
                  <a:schemeClr val="accent2">
                    <a:alpha val="99000"/>
                  </a:schemeClr>
                </a:solidFill>
              </a:rPr>
              <a:t>Support for the SAML 1.1, SAML 2.0, and Simple Web Token token formats</a:t>
            </a:r>
          </a:p>
          <a:p>
            <a:r>
              <a:rPr lang="en-US" sz="3600" dirty="0">
                <a:solidFill>
                  <a:schemeClr val="accent2">
                    <a:alpha val="99000"/>
                  </a:schemeClr>
                </a:solidFill>
              </a:rPr>
              <a:t>Integrated and customizable Home Realm Discovery</a:t>
            </a:r>
          </a:p>
          <a:p>
            <a:r>
              <a:rPr lang="en-US" sz="3600" dirty="0">
                <a:solidFill>
                  <a:schemeClr val="accent2">
                    <a:alpha val="99000"/>
                  </a:schemeClr>
                </a:solidFill>
              </a:rPr>
              <a:t>OData-based Management Service to ACS configuration</a:t>
            </a:r>
          </a:p>
        </p:txBody>
      </p:sp>
      <p:sp>
        <p:nvSpPr>
          <p:cNvPr id="5" name="Freeform 164"/>
          <p:cNvSpPr>
            <a:spLocks noEditPoints="1"/>
          </p:cNvSpPr>
          <p:nvPr/>
        </p:nvSpPr>
        <p:spPr bwMode="black">
          <a:xfrm>
            <a:off x="7516145" y="1967769"/>
            <a:ext cx="2853340" cy="3955886"/>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2639645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Connecting</a:t>
            </a:r>
            <a:endParaRPr lang="en-US" dirty="0"/>
          </a:p>
        </p:txBody>
      </p:sp>
    </p:spTree>
    <p:extLst>
      <p:ext uri="{BB962C8B-B14F-4D97-AF65-F5344CB8AC3E}">
        <p14:creationId xmlns:p14="http://schemas.microsoft.com/office/powerpoint/2010/main" val="239724732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Connecting</a:t>
            </a:r>
          </a:p>
        </p:txBody>
      </p:sp>
      <p:sp>
        <p:nvSpPr>
          <p:cNvPr id="18" name="Rectangle 17"/>
          <p:cNvSpPr/>
          <p:nvPr/>
        </p:nvSpPr>
        <p:spPr bwMode="auto">
          <a:xfrm>
            <a:off x="519113" y="1746611"/>
            <a:ext cx="2844374" cy="336477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1920240" rIns="91436" bIns="0" numCol="1" rtlCol="0" anchor="t" anchorCtr="0" compatLnSpc="1">
            <a:prstTxWarp prst="textNoShape">
              <a:avLst/>
            </a:prstTxWarp>
          </a:bodyPr>
          <a:lstStyle/>
          <a:p>
            <a:pPr defTabSz="914099" fontAlgn="base">
              <a:spcBef>
                <a:spcPct val="0"/>
              </a:spcBef>
              <a:spcAft>
                <a:spcPct val="0"/>
              </a:spcAft>
            </a:pPr>
            <a:r>
              <a:rPr lang="en-US" sz="3200" dirty="0" smtClean="0">
                <a:gradFill>
                  <a:gsLst>
                    <a:gs pos="0">
                      <a:srgbClr val="FFFFFF"/>
                    </a:gs>
                    <a:gs pos="100000">
                      <a:srgbClr val="FFFFFF"/>
                    </a:gs>
                  </a:gsLst>
                  <a:lin ang="5400000" scaled="0"/>
                </a:gradFill>
                <a:latin typeface="Segoe UI Light" pitchFamily="34" charset="0"/>
              </a:rPr>
              <a:t>Service Bus</a:t>
            </a:r>
            <a:endParaRPr lang="en-US" sz="2800" dirty="0" smtClean="0">
              <a:gradFill>
                <a:gsLst>
                  <a:gs pos="0">
                    <a:srgbClr val="FFFFFF"/>
                  </a:gs>
                  <a:gs pos="100000">
                    <a:srgbClr val="FFFFFF"/>
                  </a:gs>
                </a:gsLst>
                <a:lin ang="5400000" scaled="0"/>
              </a:gradFill>
              <a:latin typeface="Segoe UI Light" pitchFamily="34" charset="0"/>
            </a:endParaRPr>
          </a:p>
        </p:txBody>
      </p:sp>
      <p:sp>
        <p:nvSpPr>
          <p:cNvPr id="19" name="Rectangle 18"/>
          <p:cNvSpPr/>
          <p:nvPr/>
        </p:nvSpPr>
        <p:spPr bwMode="auto">
          <a:xfrm>
            <a:off x="3475356" y="1746611"/>
            <a:ext cx="2844374" cy="336477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1920240" rIns="91436" bIns="0" numCol="1" rtlCol="0" anchor="t" anchorCtr="0" compatLnSpc="1">
            <a:prstTxWarp prst="textNoShape">
              <a:avLst/>
            </a:prstTxWarp>
          </a:bodyPr>
          <a:lstStyle/>
          <a:p>
            <a:pPr defTabSz="914099" fontAlgn="base">
              <a:spcBef>
                <a:spcPct val="0"/>
              </a:spcBef>
              <a:spcAft>
                <a:spcPct val="0"/>
              </a:spcAft>
            </a:pPr>
            <a:r>
              <a:rPr lang="en-US" sz="3200" dirty="0">
                <a:solidFill>
                  <a:schemeClr val="bg1">
                    <a:lumMod val="85000"/>
                    <a:alpha val="99000"/>
                  </a:schemeClr>
                </a:solidFill>
                <a:latin typeface="Segoe UI Light" pitchFamily="34" charset="0"/>
              </a:rPr>
              <a:t>Windows Azure Connect</a:t>
            </a:r>
          </a:p>
        </p:txBody>
      </p:sp>
      <p:sp>
        <p:nvSpPr>
          <p:cNvPr id="23" name="Freeform 6"/>
          <p:cNvSpPr>
            <a:spLocks/>
          </p:cNvSpPr>
          <p:nvPr/>
        </p:nvSpPr>
        <p:spPr bwMode="auto">
          <a:xfrm>
            <a:off x="4106868" y="2077441"/>
            <a:ext cx="1654350" cy="1108820"/>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sp>
        <p:nvSpPr>
          <p:cNvPr id="24" name="Freeform 80"/>
          <p:cNvSpPr>
            <a:spLocks noEditPoints="1"/>
          </p:cNvSpPr>
          <p:nvPr/>
        </p:nvSpPr>
        <p:spPr bwMode="black">
          <a:xfrm>
            <a:off x="1347411" y="1970088"/>
            <a:ext cx="1187778" cy="1441023"/>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803430720"/>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Service Bus</a:t>
            </a:r>
            <a:endParaRPr lang="en-US" dirty="0"/>
          </a:p>
        </p:txBody>
      </p:sp>
      <p:sp>
        <p:nvSpPr>
          <p:cNvPr id="7" name="Content Placeholder 6"/>
          <p:cNvSpPr>
            <a:spLocks noGrp="1"/>
          </p:cNvSpPr>
          <p:nvPr>
            <p:ph type="body" sz="quarter" idx="10"/>
          </p:nvPr>
        </p:nvSpPr>
        <p:spPr>
          <a:xfrm>
            <a:off x="519112" y="1447799"/>
            <a:ext cx="11149013" cy="3947234"/>
          </a:xfrm>
        </p:spPr>
        <p:txBody>
          <a:bodyPr/>
          <a:lstStyle/>
          <a:p>
            <a:r>
              <a:rPr lang="en-US" dirty="0" smtClean="0">
                <a:solidFill>
                  <a:schemeClr val="accent2">
                    <a:alpha val="99000"/>
                  </a:schemeClr>
                </a:solidFill>
              </a:rPr>
              <a:t>Provides secure messaging and connectivity</a:t>
            </a:r>
          </a:p>
          <a:p>
            <a:r>
              <a:rPr lang="en-US" dirty="0" smtClean="0">
                <a:solidFill>
                  <a:schemeClr val="accent2">
                    <a:alpha val="99000"/>
                  </a:schemeClr>
                </a:solidFill>
              </a:rPr>
              <a:t>Enables various communication protocols and patterns for developers to engage in reliable messaging</a:t>
            </a:r>
          </a:p>
          <a:p>
            <a:pPr lvl="1"/>
            <a:r>
              <a:rPr lang="en-US" dirty="0" smtClean="0"/>
              <a:t>Exchange messages between loosely coupled applications</a:t>
            </a:r>
          </a:p>
          <a:p>
            <a:pPr lvl="1"/>
            <a:r>
              <a:rPr lang="en-US" dirty="0" smtClean="0"/>
              <a:t>Network send/receive from any internet connected device</a:t>
            </a:r>
          </a:p>
          <a:p>
            <a:pPr lvl="1"/>
            <a:endParaRPr lang="en-US" dirty="0"/>
          </a:p>
          <a:p>
            <a:pPr lvl="1">
              <a:spcAft>
                <a:spcPts val="900"/>
              </a:spcAft>
            </a:pPr>
            <a:r>
              <a:rPr lang="en-US" sz="4000" spc="-100" dirty="0">
                <a:solidFill>
                  <a:schemeClr val="accent2">
                    <a:alpha val="99000"/>
                  </a:schemeClr>
                </a:solidFill>
                <a:latin typeface="Segoe UI Light" pitchFamily="34" charset="0"/>
              </a:rPr>
              <a:t>Connectivity</a:t>
            </a:r>
          </a:p>
          <a:p>
            <a:pPr lvl="1">
              <a:spcAft>
                <a:spcPts val="900"/>
              </a:spcAft>
            </a:pPr>
            <a:r>
              <a:rPr lang="en-US" sz="4000" spc="-100" dirty="0">
                <a:solidFill>
                  <a:schemeClr val="accent2">
                    <a:alpha val="99000"/>
                  </a:schemeClr>
                </a:solidFill>
                <a:latin typeface="Segoe UI Light" pitchFamily="34" charset="0"/>
              </a:rPr>
              <a:t>Messaging</a:t>
            </a:r>
          </a:p>
        </p:txBody>
      </p:sp>
      <p:sp>
        <p:nvSpPr>
          <p:cNvPr id="14" name="Freeform 80"/>
          <p:cNvSpPr>
            <a:spLocks noEditPoints="1"/>
          </p:cNvSpPr>
          <p:nvPr/>
        </p:nvSpPr>
        <p:spPr bwMode="black">
          <a:xfrm>
            <a:off x="8691327" y="3724552"/>
            <a:ext cx="1982708" cy="2405440"/>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chemeClr val="tx2"/>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6705400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animEffect transition="in" filter="fade">
                                      <p:cBhvr>
                                        <p:cTn id="21" dur="500"/>
                                        <p:tgtEl>
                                          <p:spTgt spid="7">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7">
                                            <p:txEl>
                                              <p:pRg st="6" end="6"/>
                                            </p:txEl>
                                          </p:spTgt>
                                        </p:tgtEl>
                                        <p:attrNameLst>
                                          <p:attrName>style.visibility</p:attrName>
                                        </p:attrNameLst>
                                      </p:cBhvr>
                                      <p:to>
                                        <p:strVal val="visible"/>
                                      </p:to>
                                    </p:set>
                                    <p:animEffect transition="in" filter="fade">
                                      <p:cBhvr>
                                        <p:cTn id="26"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Service Bus Connectivity</a:t>
            </a:r>
            <a:endParaRPr lang="en-US" dirty="0"/>
          </a:p>
        </p:txBody>
      </p:sp>
      <p:sp>
        <p:nvSpPr>
          <p:cNvPr id="7" name="Content Placeholder 6"/>
          <p:cNvSpPr>
            <a:spLocks noGrp="1"/>
          </p:cNvSpPr>
          <p:nvPr>
            <p:ph type="body" sz="quarter" idx="10"/>
          </p:nvPr>
        </p:nvSpPr>
        <p:spPr>
          <a:xfrm>
            <a:off x="519112" y="1447799"/>
            <a:ext cx="11149013" cy="2446824"/>
          </a:xfrm>
        </p:spPr>
        <p:txBody>
          <a:bodyPr/>
          <a:lstStyle/>
          <a:p>
            <a:r>
              <a:rPr lang="en-US" dirty="0">
                <a:solidFill>
                  <a:schemeClr val="accent2">
                    <a:alpha val="99000"/>
                  </a:schemeClr>
                </a:solidFill>
              </a:rPr>
              <a:t>Provides secure messaging and connectivity across different network topologies</a:t>
            </a:r>
          </a:p>
          <a:p>
            <a:r>
              <a:rPr lang="en-US" dirty="0">
                <a:solidFill>
                  <a:schemeClr val="accent2">
                    <a:alpha val="99000"/>
                  </a:schemeClr>
                </a:solidFill>
              </a:rPr>
              <a:t>Traverse NAT/Firewall</a:t>
            </a:r>
          </a:p>
          <a:p>
            <a:r>
              <a:rPr lang="en-US" dirty="0">
                <a:solidFill>
                  <a:schemeClr val="accent2">
                    <a:alpha val="99000"/>
                  </a:schemeClr>
                </a:solidFill>
              </a:rPr>
              <a:t>Facilitate direct peer-to-peer </a:t>
            </a:r>
            <a:r>
              <a:rPr lang="en-US" dirty="0" smtClean="0">
                <a:solidFill>
                  <a:schemeClr val="accent2">
                    <a:alpha val="99000"/>
                  </a:schemeClr>
                </a:solidFill>
              </a:rPr>
              <a:t>connection</a:t>
            </a:r>
          </a:p>
        </p:txBody>
      </p:sp>
      <p:sp>
        <p:nvSpPr>
          <p:cNvPr id="10" name="Freeform 80"/>
          <p:cNvSpPr>
            <a:spLocks noEditPoints="1"/>
          </p:cNvSpPr>
          <p:nvPr/>
        </p:nvSpPr>
        <p:spPr bwMode="black">
          <a:xfrm>
            <a:off x="8691327" y="3724552"/>
            <a:ext cx="1982708" cy="2405440"/>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1721386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accent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bg1"/>
                </a:solidFill>
              </a:rPr>
              <a:t>Service Bus </a:t>
            </a:r>
            <a:r>
              <a:rPr lang="en-US" dirty="0">
                <a:solidFill>
                  <a:schemeClr val="bg1">
                    <a:alpha val="99000"/>
                  </a:schemeClr>
                </a:solidFill>
              </a:rPr>
              <a:t>Connectivity</a:t>
            </a:r>
          </a:p>
        </p:txBody>
      </p:sp>
      <p:pic>
        <p:nvPicPr>
          <p:cNvPr id="9" name="Picture 8"/>
          <p:cNvPicPr>
            <a:picLocks noChangeAspect="1"/>
          </p:cNvPicPr>
          <p:nvPr/>
        </p:nvPicPr>
        <p:blipFill>
          <a:blip r:embed="rId2" cstate="print">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
        <p:nvSpPr>
          <p:cNvPr id="10" name="Content Placeholder 2"/>
          <p:cNvSpPr txBox="1">
            <a:spLocks/>
          </p:cNvSpPr>
          <p:nvPr/>
        </p:nvSpPr>
        <p:spPr>
          <a:xfrm>
            <a:off x="4863829" y="3028950"/>
            <a:ext cx="6811597" cy="3597275"/>
          </a:xfrm>
          <a:prstGeom prst="rect">
            <a:avLst/>
          </a:prstGeom>
        </p:spPr>
        <p:txBody>
          <a:bodyPr vert="horz" lIns="121899" tIns="60949" rIns="121899" bIns="60949" rtlCol="0" anchor="ctr" anchorCtr="0">
            <a:noAutofit/>
          </a:bodyPr>
          <a:lstStyle>
            <a:lvl1pPr marL="342900" indent="-342900" algn="l" defTabSz="914400" rtl="0" eaLnBrk="1" latinLnBrk="0" hangingPunct="1">
              <a:spcBef>
                <a:spcPct val="20000"/>
              </a:spcBef>
              <a:buFont typeface="Arial" pitchFamily="34" charset="0"/>
              <a:buChar char="•"/>
              <a:defRPr sz="3200" b="0" i="0" kern="1200">
                <a:solidFill>
                  <a:schemeClr val="tx1">
                    <a:lumMod val="65000"/>
                    <a:lumOff val="35000"/>
                  </a:schemeClr>
                </a:solidFill>
                <a:latin typeface="Segoe"/>
                <a:ea typeface="+mn-ea"/>
                <a:cs typeface="Segoe"/>
              </a:defRPr>
            </a:lvl1pPr>
            <a:lvl2pPr marL="742950" indent="-285750" algn="l" defTabSz="914400" rtl="0" eaLnBrk="1" latinLnBrk="0" hangingPunct="1">
              <a:spcBef>
                <a:spcPct val="20000"/>
              </a:spcBef>
              <a:buFont typeface="Arial" pitchFamily="34" charset="0"/>
              <a:buChar char="–"/>
              <a:defRPr sz="2800" b="0" i="0" kern="1200">
                <a:solidFill>
                  <a:schemeClr val="tx1">
                    <a:lumMod val="65000"/>
                    <a:lumOff val="35000"/>
                  </a:schemeClr>
                </a:solidFill>
                <a:latin typeface="Segoe"/>
                <a:ea typeface="+mn-ea"/>
                <a:cs typeface="Segoe"/>
              </a:defRPr>
            </a:lvl2pPr>
            <a:lvl3pPr marL="1143000" indent="-228600" algn="l" defTabSz="914400" rtl="0" eaLnBrk="1" latinLnBrk="0" hangingPunct="1">
              <a:spcBef>
                <a:spcPct val="20000"/>
              </a:spcBef>
              <a:buFont typeface="Arial" pitchFamily="34" charset="0"/>
              <a:buChar char="•"/>
              <a:defRPr sz="2400" b="0" i="0" kern="1200">
                <a:solidFill>
                  <a:schemeClr val="tx1">
                    <a:lumMod val="65000"/>
                    <a:lumOff val="35000"/>
                  </a:schemeClr>
                </a:solidFill>
                <a:latin typeface="Segoe"/>
                <a:ea typeface="+mn-ea"/>
                <a:cs typeface="Segoe"/>
              </a:defRPr>
            </a:lvl3pPr>
            <a:lvl4pPr marL="16002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4pPr>
            <a:lvl5pPr marL="20574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lnSpc>
                <a:spcPct val="90000"/>
              </a:lnSpc>
              <a:spcBef>
                <a:spcPts val="0"/>
              </a:spcBef>
              <a:spcAft>
                <a:spcPts val="600"/>
              </a:spcAft>
              <a:buSzPct val="80000"/>
              <a:buNone/>
            </a:pPr>
            <a:r>
              <a:rPr lang="en-US" sz="1800" b="1" spc="-51" dirty="0">
                <a:solidFill>
                  <a:schemeClr val="bg1">
                    <a:alpha val="99000"/>
                  </a:schemeClr>
                </a:solidFill>
                <a:latin typeface="+mn-lt"/>
                <a:cs typeface="Segoe UI" pitchFamily="34" charset="0"/>
              </a:rPr>
              <a:t>Outbound TCP (Ports 9350-9353)</a:t>
            </a:r>
          </a:p>
          <a:p>
            <a:pPr marL="3175" lvl="1" indent="0" defTabSz="914325">
              <a:lnSpc>
                <a:spcPct val="90000"/>
              </a:lnSpc>
              <a:spcBef>
                <a:spcPts val="0"/>
              </a:spcBef>
              <a:spcAft>
                <a:spcPts val="600"/>
              </a:spcAft>
              <a:buSzPct val="80000"/>
              <a:buNone/>
            </a:pPr>
            <a:r>
              <a:rPr lang="en-US" sz="1600" spc="-51" dirty="0">
                <a:solidFill>
                  <a:schemeClr val="bg1">
                    <a:alpha val="99000"/>
                  </a:schemeClr>
                </a:solidFill>
                <a:latin typeface="+mn-lt"/>
                <a:cs typeface="Segoe UI" pitchFamily="34" charset="0"/>
              </a:rPr>
              <a:t>9350 Unsecured TCP One-way (client)</a:t>
            </a:r>
          </a:p>
          <a:p>
            <a:pPr marL="3175" lvl="1" indent="0" defTabSz="914325">
              <a:lnSpc>
                <a:spcPct val="90000"/>
              </a:lnSpc>
              <a:spcBef>
                <a:spcPts val="0"/>
              </a:spcBef>
              <a:spcAft>
                <a:spcPts val="600"/>
              </a:spcAft>
              <a:buSzPct val="80000"/>
              <a:buNone/>
            </a:pPr>
            <a:r>
              <a:rPr lang="en-US" sz="1600" spc="-51" dirty="0">
                <a:solidFill>
                  <a:schemeClr val="bg1">
                    <a:alpha val="99000"/>
                  </a:schemeClr>
                </a:solidFill>
                <a:latin typeface="+mn-lt"/>
                <a:cs typeface="Segoe UI" pitchFamily="34" charset="0"/>
              </a:rPr>
              <a:t>9351 Secured TCP One-way (all listeners, secured clients)</a:t>
            </a:r>
          </a:p>
          <a:p>
            <a:pPr marL="3175" lvl="1" indent="0" defTabSz="914325">
              <a:lnSpc>
                <a:spcPct val="90000"/>
              </a:lnSpc>
              <a:spcBef>
                <a:spcPts val="0"/>
              </a:spcBef>
              <a:spcAft>
                <a:spcPts val="600"/>
              </a:spcAft>
              <a:buSzPct val="80000"/>
              <a:buNone/>
            </a:pPr>
            <a:r>
              <a:rPr lang="en-US" sz="1600" spc="-51" dirty="0">
                <a:solidFill>
                  <a:schemeClr val="bg1">
                    <a:alpha val="99000"/>
                  </a:schemeClr>
                </a:solidFill>
                <a:latin typeface="+mn-lt"/>
                <a:cs typeface="Segoe UI" pitchFamily="34" charset="0"/>
              </a:rPr>
              <a:t>9352 Secured TCP Rendezvous (all listeners except one-way)</a:t>
            </a:r>
          </a:p>
          <a:p>
            <a:pPr marL="3175" lvl="1" indent="0" defTabSz="914325">
              <a:lnSpc>
                <a:spcPct val="90000"/>
              </a:lnSpc>
              <a:spcBef>
                <a:spcPts val="0"/>
              </a:spcBef>
              <a:spcAft>
                <a:spcPts val="600"/>
              </a:spcAft>
              <a:buSzPct val="80000"/>
              <a:buNone/>
            </a:pPr>
            <a:r>
              <a:rPr lang="en-US" sz="1600" spc="-51" dirty="0">
                <a:solidFill>
                  <a:schemeClr val="bg1">
                    <a:alpha val="99000"/>
                  </a:schemeClr>
                </a:solidFill>
                <a:latin typeface="+mn-lt"/>
                <a:cs typeface="Segoe UI" pitchFamily="34" charset="0"/>
              </a:rPr>
              <a:t>9353 Direct Connect Probing Protocol (TCP listeners with direct connect</a:t>
            </a:r>
            <a:r>
              <a:rPr lang="en-US" sz="1600" spc="-51" dirty="0" smtClean="0">
                <a:solidFill>
                  <a:schemeClr val="bg1">
                    <a:alpha val="99000"/>
                  </a:schemeClr>
                </a:solidFill>
                <a:latin typeface="+mn-lt"/>
                <a:cs typeface="Segoe UI" pitchFamily="34" charset="0"/>
              </a:rPr>
              <a:t>)</a:t>
            </a:r>
            <a:br>
              <a:rPr lang="en-US" sz="1600" spc="-51" dirty="0" smtClean="0">
                <a:solidFill>
                  <a:schemeClr val="bg1">
                    <a:alpha val="99000"/>
                  </a:schemeClr>
                </a:solidFill>
                <a:latin typeface="+mn-lt"/>
                <a:cs typeface="Segoe UI" pitchFamily="34" charset="0"/>
              </a:rPr>
            </a:br>
            <a:endParaRPr lang="en-US" sz="1600" spc="-51" dirty="0">
              <a:solidFill>
                <a:schemeClr val="bg1">
                  <a:alpha val="99000"/>
                </a:schemeClr>
              </a:solidFill>
              <a:latin typeface="+mn-lt"/>
              <a:cs typeface="Segoe UI" pitchFamily="34" charset="0"/>
            </a:endParaRPr>
          </a:p>
          <a:p>
            <a:pPr marL="3175" lvl="1" indent="0" defTabSz="914325">
              <a:lnSpc>
                <a:spcPct val="90000"/>
              </a:lnSpc>
              <a:spcBef>
                <a:spcPts val="0"/>
              </a:spcBef>
              <a:spcAft>
                <a:spcPts val="600"/>
              </a:spcAft>
              <a:buSzPct val="80000"/>
              <a:buNone/>
            </a:pPr>
            <a:r>
              <a:rPr lang="en-US" sz="1800" b="1" spc="-51" dirty="0">
                <a:solidFill>
                  <a:schemeClr val="bg1">
                    <a:alpha val="99000"/>
                  </a:schemeClr>
                </a:solidFill>
                <a:latin typeface="+mn-lt"/>
                <a:cs typeface="Segoe UI" pitchFamily="34" charset="0"/>
              </a:rPr>
              <a:t>Outbound HTTP (Port 80, Listeners)</a:t>
            </a:r>
          </a:p>
          <a:p>
            <a:pPr marL="3175" lvl="1" indent="0" defTabSz="914325">
              <a:lnSpc>
                <a:spcPct val="90000"/>
              </a:lnSpc>
              <a:spcBef>
                <a:spcPts val="0"/>
              </a:spcBef>
              <a:spcAft>
                <a:spcPts val="600"/>
              </a:spcAft>
              <a:buSzPct val="80000"/>
              <a:buNone/>
            </a:pPr>
            <a:r>
              <a:rPr lang="en-US" sz="1600" spc="-51" dirty="0">
                <a:solidFill>
                  <a:schemeClr val="bg1">
                    <a:alpha val="99000"/>
                  </a:schemeClr>
                </a:solidFill>
                <a:latin typeface="+mn-lt"/>
                <a:cs typeface="Segoe UI" pitchFamily="34" charset="0"/>
              </a:rPr>
              <a:t>TCP equivalent tunnel with overlaid TLS/SSL formed over pair of HTTP requests</a:t>
            </a:r>
          </a:p>
          <a:p>
            <a:pPr marL="3175" lvl="1" indent="0" defTabSz="914325">
              <a:lnSpc>
                <a:spcPct val="90000"/>
              </a:lnSpc>
              <a:spcBef>
                <a:spcPts val="0"/>
              </a:spcBef>
              <a:spcAft>
                <a:spcPts val="600"/>
              </a:spcAft>
              <a:buSzPct val="80000"/>
              <a:buNone/>
            </a:pPr>
            <a:r>
              <a:rPr lang="en-US" sz="1600" spc="-51" dirty="0">
                <a:solidFill>
                  <a:schemeClr val="bg1">
                    <a:alpha val="99000"/>
                  </a:schemeClr>
                </a:solidFill>
                <a:latin typeface="+mn-lt"/>
                <a:cs typeface="Segoe UI" pitchFamily="34" charset="0"/>
              </a:rPr>
              <a:t>Alternate connectivity path if outbound TCP is </a:t>
            </a:r>
            <a:r>
              <a:rPr lang="en-US" sz="1600" spc="-51" dirty="0" smtClean="0">
                <a:solidFill>
                  <a:schemeClr val="bg1">
                    <a:alpha val="99000"/>
                  </a:schemeClr>
                </a:solidFill>
                <a:latin typeface="+mn-lt"/>
                <a:cs typeface="Segoe UI" pitchFamily="34" charset="0"/>
              </a:rPr>
              <a:t>blocked</a:t>
            </a:r>
            <a:br>
              <a:rPr lang="en-US" sz="1600" spc="-51" dirty="0" smtClean="0">
                <a:solidFill>
                  <a:schemeClr val="bg1">
                    <a:alpha val="99000"/>
                  </a:schemeClr>
                </a:solidFill>
                <a:latin typeface="+mn-lt"/>
                <a:cs typeface="Segoe UI" pitchFamily="34" charset="0"/>
              </a:rPr>
            </a:br>
            <a:endParaRPr lang="en-US" sz="1600" spc="-51" dirty="0">
              <a:solidFill>
                <a:schemeClr val="bg1">
                  <a:alpha val="99000"/>
                </a:schemeClr>
              </a:solidFill>
              <a:latin typeface="+mn-lt"/>
              <a:cs typeface="Segoe UI" pitchFamily="34" charset="0"/>
            </a:endParaRPr>
          </a:p>
          <a:p>
            <a:pPr marL="3175" lvl="1" indent="0" defTabSz="914325">
              <a:lnSpc>
                <a:spcPct val="90000"/>
              </a:lnSpc>
              <a:spcBef>
                <a:spcPts val="0"/>
              </a:spcBef>
              <a:spcAft>
                <a:spcPts val="600"/>
              </a:spcAft>
              <a:buSzPct val="80000"/>
              <a:buNone/>
            </a:pPr>
            <a:r>
              <a:rPr lang="en-US" sz="1800" b="1" spc="-51" dirty="0">
                <a:solidFill>
                  <a:schemeClr val="bg1">
                    <a:alpha val="99000"/>
                  </a:schemeClr>
                </a:solidFill>
                <a:latin typeface="+mn-lt"/>
                <a:cs typeface="Segoe UI" pitchFamily="34" charset="0"/>
              </a:rPr>
              <a:t>Outbound HTTPS (Port 443, Senders)</a:t>
            </a:r>
          </a:p>
        </p:txBody>
      </p:sp>
      <p:sp>
        <p:nvSpPr>
          <p:cNvPr id="11" name="Content Placeholder 2"/>
          <p:cNvSpPr txBox="1">
            <a:spLocks/>
          </p:cNvSpPr>
          <p:nvPr/>
        </p:nvSpPr>
        <p:spPr>
          <a:xfrm>
            <a:off x="4864465" y="1308101"/>
            <a:ext cx="6811597" cy="1526572"/>
          </a:xfrm>
          <a:prstGeom prst="rect">
            <a:avLst/>
          </a:prstGeom>
        </p:spPr>
        <p:txBody>
          <a:bodyPr vert="horz" lIns="121899" tIns="60949" rIns="121899" bIns="60949" rtlCol="0" anchor="ctr" anchorCtr="0">
            <a:noAutofit/>
          </a:bodyPr>
          <a:lstStyle>
            <a:lvl1pPr marL="342900" indent="-342900" algn="l" defTabSz="914400" rtl="0" eaLnBrk="1" latinLnBrk="0" hangingPunct="1">
              <a:spcBef>
                <a:spcPct val="20000"/>
              </a:spcBef>
              <a:buFont typeface="Arial" pitchFamily="34" charset="0"/>
              <a:buChar char="•"/>
              <a:defRPr sz="3200" b="0" i="0" kern="1200">
                <a:solidFill>
                  <a:schemeClr val="tx1">
                    <a:lumMod val="65000"/>
                    <a:lumOff val="35000"/>
                  </a:schemeClr>
                </a:solidFill>
                <a:latin typeface="Segoe"/>
                <a:ea typeface="+mn-ea"/>
                <a:cs typeface="Segoe"/>
              </a:defRPr>
            </a:lvl1pPr>
            <a:lvl2pPr marL="742950" indent="-285750" algn="l" defTabSz="914400" rtl="0" eaLnBrk="1" latinLnBrk="0" hangingPunct="1">
              <a:spcBef>
                <a:spcPct val="20000"/>
              </a:spcBef>
              <a:buFont typeface="Arial" pitchFamily="34" charset="0"/>
              <a:buChar char="–"/>
              <a:defRPr sz="2800" b="0" i="0" kern="1200">
                <a:solidFill>
                  <a:schemeClr val="tx1">
                    <a:lumMod val="65000"/>
                    <a:lumOff val="35000"/>
                  </a:schemeClr>
                </a:solidFill>
                <a:latin typeface="Segoe"/>
                <a:ea typeface="+mn-ea"/>
                <a:cs typeface="Segoe"/>
              </a:defRPr>
            </a:lvl2pPr>
            <a:lvl3pPr marL="1143000" indent="-228600" algn="l" defTabSz="914400" rtl="0" eaLnBrk="1" latinLnBrk="0" hangingPunct="1">
              <a:spcBef>
                <a:spcPct val="20000"/>
              </a:spcBef>
              <a:buFont typeface="Arial" pitchFamily="34" charset="0"/>
              <a:buChar char="•"/>
              <a:defRPr sz="2400" b="0" i="0" kern="1200">
                <a:solidFill>
                  <a:schemeClr val="tx1">
                    <a:lumMod val="65000"/>
                    <a:lumOff val="35000"/>
                  </a:schemeClr>
                </a:solidFill>
                <a:latin typeface="Segoe"/>
                <a:ea typeface="+mn-ea"/>
                <a:cs typeface="Segoe"/>
              </a:defRPr>
            </a:lvl3pPr>
            <a:lvl4pPr marL="16002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4pPr>
            <a:lvl5pPr marL="20574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lnSpc>
                <a:spcPct val="90000"/>
              </a:lnSpc>
              <a:spcBef>
                <a:spcPts val="0"/>
              </a:spcBef>
              <a:spcAft>
                <a:spcPts val="600"/>
              </a:spcAft>
              <a:buSzPct val="80000"/>
              <a:buNone/>
            </a:pPr>
            <a:r>
              <a:rPr lang="en-US" sz="1800" b="1" spc="-51" dirty="0">
                <a:solidFill>
                  <a:schemeClr val="bg1">
                    <a:alpha val="99000"/>
                  </a:schemeClr>
                </a:solidFill>
                <a:latin typeface="+mn-lt"/>
                <a:cs typeface="Segoe UI" pitchFamily="34" charset="0"/>
              </a:rPr>
              <a:t>Relayed One-Way Unicast and Multicast</a:t>
            </a:r>
          </a:p>
          <a:p>
            <a:pPr marL="3175" lvl="1" indent="0" defTabSz="914325">
              <a:lnSpc>
                <a:spcPct val="90000"/>
              </a:lnSpc>
              <a:spcBef>
                <a:spcPts val="0"/>
              </a:spcBef>
              <a:spcAft>
                <a:spcPts val="600"/>
              </a:spcAft>
              <a:buSzPct val="80000"/>
              <a:buNone/>
            </a:pPr>
            <a:r>
              <a:rPr lang="en-US" sz="1800" b="1" spc="-51" dirty="0">
                <a:solidFill>
                  <a:schemeClr val="bg1">
                    <a:alpha val="99000"/>
                  </a:schemeClr>
                </a:solidFill>
                <a:latin typeface="+mn-lt"/>
                <a:cs typeface="Segoe UI" pitchFamily="34" charset="0"/>
              </a:rPr>
              <a:t>Relayed WCF NET.TCP with Direct Connect Option</a:t>
            </a:r>
          </a:p>
          <a:p>
            <a:pPr marL="3175" lvl="1" indent="0" defTabSz="914325">
              <a:lnSpc>
                <a:spcPct val="90000"/>
              </a:lnSpc>
              <a:spcBef>
                <a:spcPts val="0"/>
              </a:spcBef>
              <a:spcAft>
                <a:spcPts val="600"/>
              </a:spcAft>
              <a:buSzPct val="80000"/>
              <a:buNone/>
            </a:pPr>
            <a:r>
              <a:rPr lang="en-US" sz="1800" b="1" spc="-51" dirty="0">
                <a:solidFill>
                  <a:schemeClr val="bg1">
                    <a:alpha val="99000"/>
                  </a:schemeClr>
                </a:solidFill>
                <a:latin typeface="+mn-lt"/>
                <a:cs typeface="Segoe UI" pitchFamily="34" charset="0"/>
              </a:rPr>
              <a:t>Relayed WCF HTTP with support for REST and SOAP 1.1/1.2</a:t>
            </a:r>
          </a:p>
          <a:p>
            <a:pPr marL="3175" lvl="1" indent="0" defTabSz="914325">
              <a:lnSpc>
                <a:spcPct val="90000"/>
              </a:lnSpc>
              <a:spcBef>
                <a:spcPts val="0"/>
              </a:spcBef>
              <a:spcAft>
                <a:spcPts val="600"/>
              </a:spcAft>
              <a:buSzPct val="80000"/>
              <a:buNone/>
            </a:pPr>
            <a:r>
              <a:rPr lang="en-US" sz="1800" b="1" spc="-51" dirty="0">
                <a:solidFill>
                  <a:schemeClr val="bg1">
                    <a:alpha val="99000"/>
                  </a:schemeClr>
                </a:solidFill>
                <a:latin typeface="+mn-lt"/>
                <a:cs typeface="Segoe UI" pitchFamily="34" charset="0"/>
              </a:rPr>
              <a:t>Endpoint protection with Access Control</a:t>
            </a:r>
          </a:p>
        </p:txBody>
      </p:sp>
      <p:cxnSp>
        <p:nvCxnSpPr>
          <p:cNvPr id="12" name="Straight Connector 11"/>
          <p:cNvCxnSpPr/>
          <p:nvPr/>
        </p:nvCxnSpPr>
        <p:spPr>
          <a:xfrm>
            <a:off x="0" y="2982225"/>
            <a:ext cx="12188825"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573579" y="4093317"/>
            <a:ext cx="4130395" cy="790728"/>
            <a:chOff x="573579" y="4093317"/>
            <a:chExt cx="4130395" cy="790728"/>
          </a:xfrm>
        </p:grpSpPr>
        <p:sp>
          <p:nvSpPr>
            <p:cNvPr id="17" name="TextBox 16"/>
            <p:cNvSpPr txBox="1"/>
            <p:nvPr/>
          </p:nvSpPr>
          <p:spPr>
            <a:xfrm>
              <a:off x="1650019" y="4340014"/>
              <a:ext cx="3053955" cy="295466"/>
            </a:xfrm>
            <a:prstGeom prst="rect">
              <a:avLst/>
            </a:prstGeom>
            <a:noFill/>
          </p:spPr>
          <p:txBody>
            <a:bodyPr wrap="square" lIns="0" tIns="0" rIns="0" bIns="0" rtlCol="0">
              <a:spAutoFit/>
            </a:bodyPr>
            <a:lstStyle/>
            <a:p>
              <a:pPr>
                <a:lnSpc>
                  <a:spcPct val="80000"/>
                </a:lnSpc>
              </a:pPr>
              <a:r>
                <a:rPr lang="en-US" sz="2400" spc="-100" dirty="0">
                  <a:solidFill>
                    <a:schemeClr val="bg1">
                      <a:alpha val="99000"/>
                    </a:schemeClr>
                  </a:solidFill>
                  <a:latin typeface="Segoe UI" pitchFamily="34" charset="0"/>
                  <a:ea typeface="Segoe UI" pitchFamily="34" charset="0"/>
                  <a:cs typeface="Segoe UI" pitchFamily="34" charset="0"/>
                </a:rPr>
                <a:t>Connectivity Options</a:t>
              </a:r>
            </a:p>
          </p:txBody>
        </p:sp>
        <p:sp>
          <p:nvSpPr>
            <p:cNvPr id="19" name="Freeform 73"/>
            <p:cNvSpPr>
              <a:spLocks noEditPoints="1"/>
            </p:cNvSpPr>
            <p:nvPr/>
          </p:nvSpPr>
          <p:spPr bwMode="black">
            <a:xfrm>
              <a:off x="573579" y="4093317"/>
              <a:ext cx="819098" cy="790728"/>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200" dirty="0"/>
            </a:p>
          </p:txBody>
        </p:sp>
      </p:grpSp>
      <p:grpSp>
        <p:nvGrpSpPr>
          <p:cNvPr id="2" name="Group 1"/>
          <p:cNvGrpSpPr/>
          <p:nvPr/>
        </p:nvGrpSpPr>
        <p:grpSpPr>
          <a:xfrm>
            <a:off x="545064" y="1703674"/>
            <a:ext cx="3754562" cy="700220"/>
            <a:chOff x="545064" y="1703674"/>
            <a:chExt cx="3754562" cy="700220"/>
          </a:xfrm>
        </p:grpSpPr>
        <p:sp>
          <p:nvSpPr>
            <p:cNvPr id="14" name="TextBox 13"/>
            <p:cNvSpPr txBox="1"/>
            <p:nvPr/>
          </p:nvSpPr>
          <p:spPr>
            <a:xfrm>
              <a:off x="1650019" y="1806756"/>
              <a:ext cx="2649607" cy="369332"/>
            </a:xfrm>
            <a:prstGeom prst="rect">
              <a:avLst/>
            </a:prstGeom>
            <a:noFill/>
          </p:spPr>
          <p:txBody>
            <a:bodyPr wrap="square" lIns="0" tIns="0" rIns="0" bIns="0" rtlCol="0">
              <a:spAutoFit/>
            </a:bodyPr>
            <a:lstStyle/>
            <a:p>
              <a:r>
                <a:rPr lang="en-US" sz="2400" spc="-100" dirty="0" smtClean="0">
                  <a:solidFill>
                    <a:schemeClr val="bg1">
                      <a:alpha val="99000"/>
                    </a:schemeClr>
                  </a:solidFill>
                  <a:latin typeface="Segoe UI" pitchFamily="34" charset="0"/>
                  <a:ea typeface="Segoe UI" pitchFamily="34" charset="0"/>
                  <a:cs typeface="Segoe UI" pitchFamily="34" charset="0"/>
                </a:rPr>
                <a:t>Key Capabilities</a:t>
              </a:r>
              <a:endParaRPr lang="en-US" sz="2400" spc="-100" dirty="0">
                <a:solidFill>
                  <a:schemeClr val="bg1">
                    <a:alpha val="99000"/>
                  </a:schemeClr>
                </a:solidFill>
                <a:latin typeface="Segoe UI" pitchFamily="34" charset="0"/>
                <a:ea typeface="Segoe UI" pitchFamily="34" charset="0"/>
                <a:cs typeface="Segoe UI" pitchFamily="34" charset="0"/>
              </a:endParaRPr>
            </a:p>
          </p:txBody>
        </p:sp>
        <p:grpSp>
          <p:nvGrpSpPr>
            <p:cNvPr id="23" name="Group 22"/>
            <p:cNvGrpSpPr/>
            <p:nvPr/>
          </p:nvGrpSpPr>
          <p:grpSpPr bwMode="black">
            <a:xfrm>
              <a:off x="545064" y="1703674"/>
              <a:ext cx="860706" cy="700220"/>
              <a:chOff x="5184775" y="225425"/>
              <a:chExt cx="1500188" cy="1220788"/>
            </a:xfrm>
            <a:solidFill>
              <a:srgbClr val="FFFFFF"/>
            </a:solidFill>
          </p:grpSpPr>
          <p:sp>
            <p:nvSpPr>
              <p:cNvPr id="24"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5"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6"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grpSp>
    </p:spTree>
    <p:extLst>
      <p:ext uri="{BB962C8B-B14F-4D97-AF65-F5344CB8AC3E}">
        <p14:creationId xmlns:p14="http://schemas.microsoft.com/office/powerpoint/2010/main" val="31551182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Relay Programming Model</a:t>
            </a:r>
            <a:endParaRPr lang="en-US" dirty="0"/>
          </a:p>
        </p:txBody>
      </p:sp>
      <p:sp>
        <p:nvSpPr>
          <p:cNvPr id="2" name="Content Placeholder 1"/>
          <p:cNvSpPr>
            <a:spLocks noGrp="1"/>
          </p:cNvSpPr>
          <p:nvPr>
            <p:ph type="body" sz="quarter" idx="10"/>
          </p:nvPr>
        </p:nvSpPr>
        <p:spPr>
          <a:xfrm>
            <a:off x="519112" y="1280019"/>
            <a:ext cx="11149013" cy="4913653"/>
          </a:xfrm>
        </p:spPr>
        <p:txBody>
          <a:bodyPr/>
          <a:lstStyle/>
          <a:p>
            <a:r>
              <a:rPr lang="en-US" sz="3600" dirty="0">
                <a:solidFill>
                  <a:schemeClr val="accent2">
                    <a:alpha val="99000"/>
                  </a:schemeClr>
                </a:solidFill>
              </a:rPr>
              <a:t>Full WCF Programming Model</a:t>
            </a:r>
          </a:p>
          <a:p>
            <a:pPr lvl="1"/>
            <a:r>
              <a:rPr lang="en-US" dirty="0" smtClean="0"/>
              <a:t>Bindings functionally symmetric with WCF</a:t>
            </a:r>
          </a:p>
          <a:p>
            <a:pPr marL="3175" lvl="2" indent="0">
              <a:buNone/>
            </a:pPr>
            <a:r>
              <a:rPr lang="en-US" sz="1600" dirty="0"/>
              <a:t>WebHttpRelayBinding (HTTP/REST)</a:t>
            </a:r>
          </a:p>
          <a:p>
            <a:pPr marL="3175" lvl="2" indent="0">
              <a:buNone/>
            </a:pPr>
            <a:r>
              <a:rPr lang="en-US" sz="1600" dirty="0"/>
              <a:t>BasicHttpRelayBinding (SOAP 1.1)</a:t>
            </a:r>
          </a:p>
          <a:p>
            <a:pPr marL="3175" lvl="2" indent="0">
              <a:buNone/>
            </a:pPr>
            <a:r>
              <a:rPr lang="en-US" sz="1600" dirty="0"/>
              <a:t>WS2007HttpRelayBinding (SOAP 1.2)</a:t>
            </a:r>
          </a:p>
          <a:p>
            <a:pPr marL="3175" lvl="2" indent="0">
              <a:spcAft>
                <a:spcPts val="600"/>
              </a:spcAft>
              <a:buNone/>
            </a:pPr>
            <a:r>
              <a:rPr lang="en-US" sz="1600" dirty="0"/>
              <a:t>NetTcpRelayBinding (Binary transport)</a:t>
            </a:r>
            <a:r>
              <a:rPr lang="en-US" sz="1600" dirty="0" smtClean="0"/>
              <a:t/>
            </a:r>
            <a:br>
              <a:rPr lang="en-US" sz="1600" dirty="0" smtClean="0"/>
            </a:br>
            <a:endParaRPr lang="en-US" sz="1600" dirty="0" smtClean="0"/>
          </a:p>
          <a:p>
            <a:pPr lvl="1"/>
            <a:r>
              <a:rPr lang="en-US" dirty="0" smtClean="0"/>
              <a:t>Special Service Bus Bindings</a:t>
            </a:r>
          </a:p>
          <a:p>
            <a:pPr marL="3175" lvl="2" indent="0">
              <a:buNone/>
            </a:pPr>
            <a:r>
              <a:rPr lang="en-US" sz="1600" dirty="0" smtClean="0"/>
              <a:t>NetOnewayRelayBinding(Multicast one-way)</a:t>
            </a:r>
          </a:p>
          <a:p>
            <a:pPr marL="3175" lvl="2" indent="0">
              <a:buNone/>
            </a:pPr>
            <a:r>
              <a:rPr lang="en-US" sz="1600" dirty="0" smtClean="0"/>
              <a:t>NetEventRelayBinding(Multicast one-way)</a:t>
            </a:r>
          </a:p>
          <a:p>
            <a:pPr marL="3175" lvl="2" indent="0">
              <a:buNone/>
            </a:pPr>
            <a:endParaRPr lang="en-US" sz="1600" dirty="0" smtClean="0"/>
          </a:p>
          <a:p>
            <a:pPr lvl="1"/>
            <a:r>
              <a:rPr lang="en-US" dirty="0" smtClean="0"/>
              <a:t>Transport binding elements for custom binding stacks</a:t>
            </a:r>
          </a:p>
          <a:p>
            <a:pPr lvl="1"/>
            <a:endParaRPr lang="en-US" dirty="0" smtClean="0"/>
          </a:p>
          <a:p>
            <a:r>
              <a:rPr lang="en-US" sz="3600" dirty="0">
                <a:solidFill>
                  <a:schemeClr val="accent2">
                    <a:alpha val="99000"/>
                  </a:schemeClr>
                </a:solidFill>
              </a:rPr>
              <a:t>WebHttpRelayBindingprovides full interoperability with any HTTP/REST client, BasicHttpRelayBindingwith any SOAP client</a:t>
            </a:r>
          </a:p>
        </p:txBody>
      </p:sp>
    </p:spTree>
    <p:extLst>
      <p:ext uri="{BB962C8B-B14F-4D97-AF65-F5344CB8AC3E}">
        <p14:creationId xmlns:p14="http://schemas.microsoft.com/office/powerpoint/2010/main" val="227174628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Rectangle 131"/>
          <p:cNvSpPr/>
          <p:nvPr>
            <p:custDataLst>
              <p:tags r:id="rId1"/>
            </p:custDataLst>
          </p:nvPr>
        </p:nvSpPr>
        <p:spPr bwMode="auto">
          <a:xfrm>
            <a:off x="2341489" y="622169"/>
            <a:ext cx="7504260" cy="564528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188720" tIns="45720" rIns="91404" bIns="45703" numCol="1" spcCol="0" rtlCol="0" anchor="ctr" anchorCtr="0" compatLnSpc="1">
            <a:prstTxWarp prst="textNoShape">
              <a:avLst/>
            </a:prstTxWarp>
          </a:bodyPr>
          <a:lstStyle/>
          <a:p>
            <a:pPr defTabSz="913788" fontAlgn="base">
              <a:spcBef>
                <a:spcPts val="1200"/>
              </a:spcBef>
              <a:spcAft>
                <a:spcPct val="0"/>
              </a:spcAft>
            </a:pPr>
            <a:endParaRPr lang="en-US" sz="3600" b="1" dirty="0">
              <a:ln>
                <a:solidFill>
                  <a:schemeClr val="bg1">
                    <a:alpha val="0"/>
                  </a:schemeClr>
                </a:solidFill>
              </a:ln>
              <a:solidFill>
                <a:schemeClr val="accent2"/>
              </a:solidFill>
            </a:endParaRPr>
          </a:p>
        </p:txBody>
      </p:sp>
      <p:sp>
        <p:nvSpPr>
          <p:cNvPr id="64" name="Rectangle 63"/>
          <p:cNvSpPr/>
          <p:nvPr>
            <p:custDataLst>
              <p:tags r:id="rId2"/>
            </p:custDataLst>
          </p:nvPr>
        </p:nvSpPr>
        <p:spPr>
          <a:xfrm>
            <a:off x="5622947" y="2488230"/>
            <a:ext cx="364854" cy="403774"/>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65" name="Rectangle 64"/>
          <p:cNvSpPr/>
          <p:nvPr>
            <p:custDataLst>
              <p:tags r:id="rId3"/>
            </p:custDataLst>
          </p:nvPr>
        </p:nvSpPr>
        <p:spPr bwMode="auto">
          <a:xfrm>
            <a:off x="2673608" y="899658"/>
            <a:ext cx="782521" cy="152179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400">
              <a:defRPr/>
            </a:pPr>
            <a:r>
              <a:rPr lang="en-US" sz="1200" kern="0" dirty="0">
                <a:ln>
                  <a:solidFill>
                    <a:schemeClr val="bg1">
                      <a:alpha val="0"/>
                    </a:schemeClr>
                  </a:solidFill>
                </a:ln>
                <a:solidFill>
                  <a:srgbClr val="595959"/>
                </a:solidFill>
              </a:rPr>
              <a:t>Backend</a:t>
            </a:r>
            <a:br>
              <a:rPr lang="en-US" sz="1200" kern="0" dirty="0">
                <a:ln>
                  <a:solidFill>
                    <a:schemeClr val="bg1">
                      <a:alpha val="0"/>
                    </a:schemeClr>
                  </a:solidFill>
                </a:ln>
                <a:solidFill>
                  <a:srgbClr val="595959"/>
                </a:solidFill>
              </a:rPr>
            </a:br>
            <a:r>
              <a:rPr lang="en-US" sz="1200" kern="0" dirty="0">
                <a:ln>
                  <a:solidFill>
                    <a:schemeClr val="bg1">
                      <a:alpha val="0"/>
                    </a:schemeClr>
                  </a:solidFill>
                </a:ln>
                <a:solidFill>
                  <a:srgbClr val="595959"/>
                </a:solidFill>
              </a:rPr>
              <a:t>Naming</a:t>
            </a:r>
          </a:p>
          <a:p>
            <a:pPr algn="r" defTabSz="914400">
              <a:defRPr/>
            </a:pPr>
            <a:r>
              <a:rPr lang="en-US" sz="1200" kern="0" dirty="0">
                <a:ln>
                  <a:solidFill>
                    <a:schemeClr val="bg1">
                      <a:alpha val="0"/>
                    </a:schemeClr>
                  </a:solidFill>
                </a:ln>
                <a:solidFill>
                  <a:srgbClr val="595959"/>
                </a:solidFill>
              </a:rPr>
              <a:t>Routing</a:t>
            </a:r>
            <a:br>
              <a:rPr lang="en-US" sz="1200" kern="0" dirty="0">
                <a:ln>
                  <a:solidFill>
                    <a:schemeClr val="bg1">
                      <a:alpha val="0"/>
                    </a:schemeClr>
                  </a:solidFill>
                </a:ln>
                <a:solidFill>
                  <a:srgbClr val="595959"/>
                </a:solidFill>
              </a:rPr>
            </a:br>
            <a:r>
              <a:rPr lang="en-US" sz="1200" kern="0" dirty="0">
                <a:ln>
                  <a:solidFill>
                    <a:schemeClr val="bg1">
                      <a:alpha val="0"/>
                    </a:schemeClr>
                  </a:solidFill>
                </a:ln>
                <a:solidFill>
                  <a:srgbClr val="595959"/>
                </a:solidFill>
              </a:rPr>
              <a:t>Fabric</a:t>
            </a:r>
          </a:p>
        </p:txBody>
      </p:sp>
      <p:sp>
        <p:nvSpPr>
          <p:cNvPr id="66" name="Rectangle 65"/>
          <p:cNvSpPr/>
          <p:nvPr>
            <p:custDataLst>
              <p:tags r:id="rId4"/>
            </p:custDataLst>
          </p:nvPr>
        </p:nvSpPr>
        <p:spPr>
          <a:xfrm>
            <a:off x="3494632" y="899658"/>
            <a:ext cx="5898476" cy="1521790"/>
          </a:xfrm>
          <a:prstGeom prst="rect">
            <a:avLst/>
          </a:prstGeom>
          <a:solidFill>
            <a:schemeClr val="accent2"/>
          </a:solidFill>
          <a:ln w="9525" cap="flat" cmpd="sng" algn="ctr">
            <a:noFill/>
            <a:prstDash val="solid"/>
          </a:ln>
          <a:effectLst/>
        </p:spPr>
        <p:txBody>
          <a:bodyPr rtlCol="0" anchor="t"/>
          <a:lstStyle/>
          <a:p>
            <a:pPr lvl="0" algn="ctr" defTabSz="914400">
              <a:defRPr/>
            </a:pPr>
            <a:r>
              <a:rPr lang="en-US" sz="2000" kern="0" dirty="0">
                <a:ln>
                  <a:solidFill>
                    <a:schemeClr val="bg1">
                      <a:alpha val="0"/>
                    </a:schemeClr>
                  </a:solidFill>
                </a:ln>
                <a:solidFill>
                  <a:schemeClr val="bg1"/>
                </a:solidFill>
              </a:rPr>
              <a:t>sb://</a:t>
            </a:r>
            <a:r>
              <a:rPr lang="en-US" sz="2000" i="1" kern="0" dirty="0">
                <a:ln>
                  <a:solidFill>
                    <a:schemeClr val="bg1">
                      <a:alpha val="0"/>
                    </a:schemeClr>
                  </a:solidFill>
                </a:ln>
                <a:solidFill>
                  <a:schemeClr val="accent5">
                    <a:lumMod val="75000"/>
                  </a:schemeClr>
                </a:solidFill>
              </a:rPr>
              <a:t>solution.</a:t>
            </a:r>
            <a:r>
              <a:rPr lang="en-US" sz="2000" kern="0" dirty="0">
                <a:ln>
                  <a:solidFill>
                    <a:schemeClr val="bg1">
                      <a:alpha val="0"/>
                    </a:schemeClr>
                  </a:solidFill>
                </a:ln>
                <a:solidFill>
                  <a:schemeClr val="bg1"/>
                </a:solidFill>
              </a:rPr>
              <a:t>servicebus.windows.net/</a:t>
            </a:r>
            <a:r>
              <a:rPr lang="en-US" sz="2000" kern="0" dirty="0">
                <a:ln>
                  <a:solidFill>
                    <a:schemeClr val="bg1">
                      <a:alpha val="0"/>
                    </a:schemeClr>
                  </a:solidFill>
                </a:ln>
                <a:solidFill>
                  <a:schemeClr val="accent4"/>
                </a:solidFill>
              </a:rPr>
              <a:t>a</a:t>
            </a:r>
            <a:r>
              <a:rPr lang="en-US" sz="2000" kern="0" dirty="0">
                <a:ln>
                  <a:solidFill>
                    <a:schemeClr val="bg1">
                      <a:alpha val="0"/>
                    </a:schemeClr>
                  </a:solidFill>
                </a:ln>
                <a:solidFill>
                  <a:schemeClr val="bg1"/>
                </a:solidFill>
              </a:rPr>
              <a:t>/</a:t>
            </a:r>
            <a:r>
              <a:rPr lang="en-US" sz="2000" kern="0" dirty="0">
                <a:ln>
                  <a:solidFill>
                    <a:schemeClr val="bg1">
                      <a:alpha val="0"/>
                    </a:schemeClr>
                  </a:solidFill>
                </a:ln>
                <a:solidFill>
                  <a:schemeClr val="accent3"/>
                </a:solidFill>
              </a:rPr>
              <a:t>b</a:t>
            </a:r>
            <a:r>
              <a:rPr lang="en-US" sz="2000" kern="0" dirty="0">
                <a:ln>
                  <a:solidFill>
                    <a:schemeClr val="bg1">
                      <a:alpha val="0"/>
                    </a:schemeClr>
                  </a:solidFill>
                </a:ln>
                <a:solidFill>
                  <a:schemeClr val="bg1"/>
                </a:solidFill>
              </a:rPr>
              <a:t>/</a:t>
            </a:r>
          </a:p>
        </p:txBody>
      </p:sp>
      <p:sp>
        <p:nvSpPr>
          <p:cNvPr id="67" name="Rectangle 66"/>
          <p:cNvSpPr/>
          <p:nvPr>
            <p:custDataLst>
              <p:tags r:id="rId5"/>
            </p:custDataLst>
          </p:nvPr>
        </p:nvSpPr>
        <p:spPr>
          <a:xfrm>
            <a:off x="3494632" y="2488230"/>
            <a:ext cx="364854" cy="403774"/>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68" name="Rectangle 67"/>
          <p:cNvSpPr/>
          <p:nvPr>
            <p:custDataLst>
              <p:tags r:id="rId6"/>
            </p:custDataLst>
          </p:nvPr>
        </p:nvSpPr>
        <p:spPr>
          <a:xfrm>
            <a:off x="3920295" y="2488230"/>
            <a:ext cx="364854" cy="403774"/>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69" name="Rectangle 68"/>
          <p:cNvSpPr/>
          <p:nvPr>
            <p:custDataLst>
              <p:tags r:id="rId7"/>
            </p:custDataLst>
          </p:nvPr>
        </p:nvSpPr>
        <p:spPr>
          <a:xfrm>
            <a:off x="4345958" y="2488230"/>
            <a:ext cx="364854" cy="403774"/>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70" name="Rectangle 69"/>
          <p:cNvSpPr/>
          <p:nvPr>
            <p:custDataLst>
              <p:tags r:id="rId8"/>
            </p:custDataLst>
          </p:nvPr>
        </p:nvSpPr>
        <p:spPr>
          <a:xfrm>
            <a:off x="4771621" y="2488230"/>
            <a:ext cx="364854" cy="403774"/>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71" name="Rectangle 70"/>
          <p:cNvSpPr/>
          <p:nvPr>
            <p:custDataLst>
              <p:tags r:id="rId9"/>
            </p:custDataLst>
          </p:nvPr>
        </p:nvSpPr>
        <p:spPr>
          <a:xfrm>
            <a:off x="5197284" y="2488230"/>
            <a:ext cx="364854" cy="403774"/>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73" name="Rectangle 72"/>
          <p:cNvSpPr/>
          <p:nvPr>
            <p:custDataLst>
              <p:tags r:id="rId10"/>
            </p:custDataLst>
          </p:nvPr>
        </p:nvSpPr>
        <p:spPr>
          <a:xfrm>
            <a:off x="6048610" y="2488230"/>
            <a:ext cx="364854" cy="403774"/>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74" name="Rectangle 73"/>
          <p:cNvSpPr/>
          <p:nvPr>
            <p:custDataLst>
              <p:tags r:id="rId11"/>
            </p:custDataLst>
          </p:nvPr>
        </p:nvSpPr>
        <p:spPr>
          <a:xfrm>
            <a:off x="6474273" y="2488230"/>
            <a:ext cx="364854" cy="403774"/>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75" name="Rectangle 74"/>
          <p:cNvSpPr/>
          <p:nvPr>
            <p:custDataLst>
              <p:tags r:id="rId12"/>
            </p:custDataLst>
          </p:nvPr>
        </p:nvSpPr>
        <p:spPr>
          <a:xfrm>
            <a:off x="6899936" y="2488230"/>
            <a:ext cx="364854" cy="403774"/>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76" name="Rectangle 75"/>
          <p:cNvSpPr/>
          <p:nvPr>
            <p:custDataLst>
              <p:tags r:id="rId13"/>
            </p:custDataLst>
          </p:nvPr>
        </p:nvSpPr>
        <p:spPr>
          <a:xfrm>
            <a:off x="7325599" y="2488230"/>
            <a:ext cx="364854" cy="403774"/>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77" name="Rectangle 76"/>
          <p:cNvSpPr/>
          <p:nvPr>
            <p:custDataLst>
              <p:tags r:id="rId14"/>
            </p:custDataLst>
          </p:nvPr>
        </p:nvSpPr>
        <p:spPr>
          <a:xfrm>
            <a:off x="7751262" y="2488230"/>
            <a:ext cx="364854" cy="403774"/>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78" name="Rectangle 77"/>
          <p:cNvSpPr/>
          <p:nvPr>
            <p:custDataLst>
              <p:tags r:id="rId15"/>
            </p:custDataLst>
          </p:nvPr>
        </p:nvSpPr>
        <p:spPr>
          <a:xfrm>
            <a:off x="8176925" y="2488230"/>
            <a:ext cx="364854" cy="403774"/>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79" name="Rectangle 78"/>
          <p:cNvSpPr/>
          <p:nvPr>
            <p:custDataLst>
              <p:tags r:id="rId16"/>
            </p:custDataLst>
          </p:nvPr>
        </p:nvSpPr>
        <p:spPr>
          <a:xfrm>
            <a:off x="8602588" y="2488230"/>
            <a:ext cx="364854" cy="403774"/>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80" name="Rectangle 79"/>
          <p:cNvSpPr/>
          <p:nvPr>
            <p:custDataLst>
              <p:tags r:id="rId17"/>
            </p:custDataLst>
          </p:nvPr>
        </p:nvSpPr>
        <p:spPr>
          <a:xfrm>
            <a:off x="9028254" y="2488230"/>
            <a:ext cx="364854" cy="403774"/>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81" name="Oval 97"/>
          <p:cNvSpPr>
            <a:spLocks noChangeArrowheads="1"/>
          </p:cNvSpPr>
          <p:nvPr>
            <p:custDataLst>
              <p:tags r:id="rId18"/>
            </p:custDataLst>
          </p:nvPr>
        </p:nvSpPr>
        <p:spPr bwMode="auto">
          <a:xfrm>
            <a:off x="6017772" y="1216828"/>
            <a:ext cx="257959" cy="261840"/>
          </a:xfrm>
          <a:prstGeom prst="ellipse">
            <a:avLst/>
          </a:prstGeom>
          <a:solidFill>
            <a:schemeClr val="accent1"/>
          </a:solidFill>
          <a:ln w="12700" cap="flat" cmpd="sng" algn="ctr">
            <a:solidFill>
              <a:schemeClr val="bg1"/>
            </a:solidFill>
            <a:prstDash val="solid"/>
            <a:headEnd/>
            <a:tailEnd/>
          </a:ln>
          <a:effectLst/>
        </p:spPr>
        <p:txBody>
          <a:bodyPr vert="horz" wrap="square" lIns="0" tIns="0" rIns="0" bIns="0" numCol="1" anchor="t" anchorCtr="0" compatLnSpc="1">
            <a:prstTxWarp prst="textNoShape">
              <a:avLst/>
            </a:prstTxWarp>
          </a:bodyPr>
          <a:lstStyle/>
          <a:p>
            <a:pPr defTabSz="914400"/>
            <a:endParaRPr lang="en-US" sz="1400" kern="0" dirty="0">
              <a:ln>
                <a:solidFill>
                  <a:schemeClr val="bg1">
                    <a:alpha val="0"/>
                  </a:schemeClr>
                </a:solidFill>
              </a:ln>
              <a:solidFill>
                <a:srgbClr val="FFFFFF"/>
              </a:solidFill>
              <a:latin typeface="Segoe UI"/>
              <a:sym typeface="Segoe UI"/>
            </a:endParaRPr>
          </a:p>
        </p:txBody>
      </p:sp>
      <p:sp>
        <p:nvSpPr>
          <p:cNvPr id="82" name="Oval 96"/>
          <p:cNvSpPr>
            <a:spLocks noChangeArrowheads="1"/>
          </p:cNvSpPr>
          <p:nvPr>
            <p:custDataLst>
              <p:tags r:id="rId19"/>
            </p:custDataLst>
          </p:nvPr>
        </p:nvSpPr>
        <p:spPr bwMode="auto">
          <a:xfrm>
            <a:off x="5463532" y="1534283"/>
            <a:ext cx="257959" cy="261840"/>
          </a:xfrm>
          <a:prstGeom prst="ellipse">
            <a:avLst/>
          </a:prstGeom>
          <a:solidFill>
            <a:schemeClr val="accent4"/>
          </a:solidFill>
          <a:ln w="12700" cap="flat" cmpd="sng" algn="ctr">
            <a:solidFill>
              <a:schemeClr val="bg1"/>
            </a:solidFill>
            <a:prstDash val="solid"/>
            <a:headEnd/>
            <a:tailEnd/>
          </a:ln>
          <a:effectLst/>
        </p:spPr>
        <p:txBody>
          <a:bodyPr vert="horz" wrap="square" lIns="91440" tIns="45720" rIns="91440" bIns="45720" numCol="1" anchor="t" anchorCtr="0" compatLnSpc="1">
            <a:prstTxWarp prst="textNoShape">
              <a:avLst/>
            </a:prstTxWarp>
          </a:bodyPr>
          <a:lstStyle/>
          <a:p>
            <a:pPr defTabSz="914400"/>
            <a:endParaRPr lang="en-US" sz="1400" kern="0" dirty="0">
              <a:ln>
                <a:solidFill>
                  <a:schemeClr val="bg1">
                    <a:alpha val="0"/>
                  </a:schemeClr>
                </a:solidFill>
              </a:ln>
              <a:solidFill>
                <a:srgbClr val="FFFFFF"/>
              </a:solidFill>
              <a:latin typeface="Segoe UI"/>
              <a:sym typeface="Segoe UI"/>
            </a:endParaRPr>
          </a:p>
        </p:txBody>
      </p:sp>
      <p:sp>
        <p:nvSpPr>
          <p:cNvPr id="83" name="Oval 95"/>
          <p:cNvSpPr>
            <a:spLocks noChangeArrowheads="1"/>
          </p:cNvSpPr>
          <p:nvPr>
            <p:custDataLst>
              <p:tags r:id="rId20"/>
            </p:custDataLst>
          </p:nvPr>
        </p:nvSpPr>
        <p:spPr bwMode="auto">
          <a:xfrm>
            <a:off x="6572012" y="1534283"/>
            <a:ext cx="257959" cy="261840"/>
          </a:xfrm>
          <a:prstGeom prst="ellipse">
            <a:avLst/>
          </a:prstGeom>
          <a:solidFill>
            <a:srgbClr val="5BB5F3"/>
          </a:solidFill>
          <a:ln w="12700" cap="flat" cmpd="sng" algn="ctr">
            <a:solidFill>
              <a:schemeClr val="bg1"/>
            </a:solidFill>
            <a:prstDash val="solid"/>
            <a:headEnd/>
            <a:tailEnd/>
          </a:ln>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solidFill>
                  <a:schemeClr val="bg1">
                    <a:alpha val="0"/>
                  </a:schemeClr>
                </a:solidFill>
              </a:ln>
              <a:solidFill>
                <a:srgbClr val="FFFFFF"/>
              </a:solidFill>
              <a:effectLst/>
              <a:uLnTx/>
              <a:uFillTx/>
              <a:latin typeface="Segoe UI"/>
              <a:ea typeface="+mn-ea"/>
              <a:cs typeface="+mn-cs"/>
              <a:sym typeface="Segoe UI"/>
            </a:endParaRPr>
          </a:p>
        </p:txBody>
      </p:sp>
      <p:sp>
        <p:nvSpPr>
          <p:cNvPr id="84" name="Oval 94"/>
          <p:cNvSpPr>
            <a:spLocks noChangeArrowheads="1"/>
          </p:cNvSpPr>
          <p:nvPr>
            <p:custDataLst>
              <p:tags r:id="rId21"/>
            </p:custDataLst>
          </p:nvPr>
        </p:nvSpPr>
        <p:spPr bwMode="auto">
          <a:xfrm>
            <a:off x="6869850" y="1893169"/>
            <a:ext cx="257959" cy="261840"/>
          </a:xfrm>
          <a:prstGeom prst="ellipse">
            <a:avLst/>
          </a:prstGeom>
          <a:solidFill>
            <a:schemeClr val="accent4"/>
          </a:solidFill>
          <a:ln w="12700" cap="flat" cmpd="sng" algn="ctr">
            <a:solidFill>
              <a:schemeClr val="bg1"/>
            </a:solidFill>
            <a:prstDash val="solid"/>
            <a:headEnd/>
            <a:tailEnd/>
          </a:ln>
          <a:effectLst/>
        </p:spPr>
        <p:txBody>
          <a:bodyPr vert="horz" wrap="square" lIns="91440" tIns="45720" rIns="91440" bIns="45720" numCol="1" anchor="t" anchorCtr="0" compatLnSpc="1">
            <a:prstTxWarp prst="textNoShape">
              <a:avLst/>
            </a:prstTxWarp>
          </a:bodyPr>
          <a:lstStyle/>
          <a:p>
            <a:pPr defTabSz="914400"/>
            <a:endParaRPr lang="en-US" sz="1400" kern="0" dirty="0">
              <a:ln>
                <a:solidFill>
                  <a:schemeClr val="bg1">
                    <a:alpha val="0"/>
                  </a:schemeClr>
                </a:solidFill>
              </a:ln>
              <a:solidFill>
                <a:srgbClr val="FFFFFF"/>
              </a:solidFill>
              <a:latin typeface="Segoe UI"/>
              <a:sym typeface="Segoe UI"/>
            </a:endParaRPr>
          </a:p>
        </p:txBody>
      </p:sp>
      <p:sp>
        <p:nvSpPr>
          <p:cNvPr id="85" name="Oval 92"/>
          <p:cNvSpPr>
            <a:spLocks noChangeArrowheads="1"/>
          </p:cNvSpPr>
          <p:nvPr>
            <p:custDataLst>
              <p:tags r:id="rId22"/>
            </p:custDataLst>
          </p:nvPr>
        </p:nvSpPr>
        <p:spPr bwMode="auto">
          <a:xfrm>
            <a:off x="5721491" y="1893169"/>
            <a:ext cx="257959" cy="261840"/>
          </a:xfrm>
          <a:prstGeom prst="ellipse">
            <a:avLst/>
          </a:prstGeom>
          <a:solidFill>
            <a:schemeClr val="accent4"/>
          </a:solidFill>
          <a:ln w="12700" cap="flat" cmpd="sng" algn="ctr">
            <a:solidFill>
              <a:schemeClr val="bg1"/>
            </a:solidFill>
            <a:prstDash val="solid"/>
            <a:headEnd/>
            <a:tailEnd/>
          </a:ln>
          <a:effectLst/>
        </p:spPr>
        <p:txBody>
          <a:bodyPr vert="horz" wrap="square" lIns="91440" tIns="45720" rIns="91440" bIns="45720" numCol="1" anchor="t" anchorCtr="0" compatLnSpc="1">
            <a:prstTxWarp prst="textNoShape">
              <a:avLst/>
            </a:prstTxWarp>
          </a:bodyPr>
          <a:lstStyle/>
          <a:p>
            <a:pPr defTabSz="914400"/>
            <a:endParaRPr lang="en-US" sz="1400" kern="0" dirty="0">
              <a:ln>
                <a:solidFill>
                  <a:schemeClr val="bg1">
                    <a:alpha val="0"/>
                  </a:schemeClr>
                </a:solidFill>
              </a:ln>
              <a:solidFill>
                <a:srgbClr val="FFFFFF"/>
              </a:solidFill>
              <a:latin typeface="Segoe UI"/>
              <a:sym typeface="Segoe UI"/>
            </a:endParaRPr>
          </a:p>
        </p:txBody>
      </p:sp>
      <p:sp>
        <p:nvSpPr>
          <p:cNvPr id="86" name="Oval 91"/>
          <p:cNvSpPr>
            <a:spLocks noChangeArrowheads="1"/>
          </p:cNvSpPr>
          <p:nvPr>
            <p:custDataLst>
              <p:tags r:id="rId23"/>
            </p:custDataLst>
          </p:nvPr>
        </p:nvSpPr>
        <p:spPr bwMode="auto">
          <a:xfrm>
            <a:off x="5147625" y="1893169"/>
            <a:ext cx="257959" cy="261840"/>
          </a:xfrm>
          <a:prstGeom prst="ellipse">
            <a:avLst/>
          </a:prstGeom>
          <a:solidFill>
            <a:schemeClr val="accent4"/>
          </a:solidFill>
          <a:ln w="12700" cap="flat" cmpd="sng" algn="ctr">
            <a:solidFill>
              <a:schemeClr val="bg1"/>
            </a:solidFill>
            <a:prstDash val="solid"/>
            <a:headEnd/>
            <a:tailEnd/>
          </a:ln>
          <a:effectLst/>
        </p:spPr>
        <p:txBody>
          <a:bodyPr vert="horz" wrap="square" lIns="91440" tIns="45720" rIns="91440" bIns="45720" numCol="1" anchor="t" anchorCtr="0" compatLnSpc="1">
            <a:prstTxWarp prst="textNoShape">
              <a:avLst/>
            </a:prstTxWarp>
          </a:bodyPr>
          <a:lstStyle/>
          <a:p>
            <a:pPr defTabSz="914400"/>
            <a:endParaRPr lang="en-US" sz="1400" kern="0" dirty="0">
              <a:ln>
                <a:solidFill>
                  <a:schemeClr val="bg1">
                    <a:alpha val="0"/>
                  </a:schemeClr>
                </a:solidFill>
              </a:ln>
              <a:solidFill>
                <a:srgbClr val="FFFFFF"/>
              </a:solidFill>
              <a:latin typeface="Segoe UI"/>
              <a:sym typeface="Segoe UI"/>
            </a:endParaRPr>
          </a:p>
        </p:txBody>
      </p:sp>
      <p:sp>
        <p:nvSpPr>
          <p:cNvPr id="87" name="AutoShape 90"/>
          <p:cNvSpPr>
            <a:spLocks noChangeShapeType="1"/>
          </p:cNvSpPr>
          <p:nvPr>
            <p:custDataLst>
              <p:tags r:id="rId24"/>
            </p:custDataLst>
          </p:nvPr>
        </p:nvSpPr>
        <p:spPr bwMode="auto">
          <a:xfrm flipH="1">
            <a:off x="5693218" y="1347746"/>
            <a:ext cx="324552" cy="227173"/>
          </a:xfrm>
          <a:prstGeom prst="straightConnector1">
            <a:avLst/>
          </a:prstGeom>
          <a:noFill/>
          <a:ln w="12700">
            <a:solidFill>
              <a:schemeClr val="bg1"/>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solidFill>
                  <a:schemeClr val="bg1">
                    <a:alpha val="0"/>
                  </a:schemeClr>
                </a:solidFill>
              </a:ln>
              <a:solidFill>
                <a:sysClr val="windowText" lastClr="000000"/>
              </a:solidFill>
              <a:effectLst/>
              <a:uLnTx/>
              <a:uFillTx/>
            </a:endParaRPr>
          </a:p>
        </p:txBody>
      </p:sp>
      <p:sp>
        <p:nvSpPr>
          <p:cNvPr id="88" name="AutoShape 88"/>
          <p:cNvSpPr>
            <a:spLocks noChangeShapeType="1"/>
          </p:cNvSpPr>
          <p:nvPr>
            <p:custDataLst>
              <p:tags r:id="rId25"/>
            </p:custDataLst>
          </p:nvPr>
        </p:nvSpPr>
        <p:spPr bwMode="auto">
          <a:xfrm flipH="1">
            <a:off x="6515310" y="1750200"/>
            <a:ext cx="94710" cy="162811"/>
          </a:xfrm>
          <a:prstGeom prst="straightConnector1">
            <a:avLst/>
          </a:prstGeom>
          <a:noFill/>
          <a:ln w="12700">
            <a:solidFill>
              <a:schemeClr val="bg1"/>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solidFill>
                  <a:schemeClr val="bg1">
                    <a:alpha val="0"/>
                  </a:schemeClr>
                </a:solidFill>
              </a:ln>
              <a:solidFill>
                <a:sysClr val="windowText" lastClr="000000"/>
              </a:solidFill>
              <a:effectLst/>
              <a:uLnTx/>
              <a:uFillTx/>
            </a:endParaRPr>
          </a:p>
        </p:txBody>
      </p:sp>
      <p:sp>
        <p:nvSpPr>
          <p:cNvPr id="89" name="AutoShape 87"/>
          <p:cNvSpPr>
            <a:spLocks noChangeShapeType="1"/>
          </p:cNvSpPr>
          <p:nvPr>
            <p:custDataLst>
              <p:tags r:id="rId26"/>
            </p:custDataLst>
          </p:nvPr>
        </p:nvSpPr>
        <p:spPr bwMode="auto">
          <a:xfrm>
            <a:off x="6791964" y="1750200"/>
            <a:ext cx="115895" cy="162811"/>
          </a:xfrm>
          <a:prstGeom prst="straightConnector1">
            <a:avLst/>
          </a:prstGeom>
          <a:noFill/>
          <a:ln w="12700">
            <a:solidFill>
              <a:schemeClr val="bg1"/>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solidFill>
                  <a:schemeClr val="bg1">
                    <a:alpha val="0"/>
                  </a:schemeClr>
                </a:solidFill>
              </a:ln>
              <a:solidFill>
                <a:sysClr val="windowText" lastClr="000000"/>
              </a:solidFill>
              <a:effectLst/>
              <a:uLnTx/>
              <a:uFillTx/>
            </a:endParaRPr>
          </a:p>
        </p:txBody>
      </p:sp>
      <p:sp>
        <p:nvSpPr>
          <p:cNvPr id="90" name="AutoShape 86"/>
          <p:cNvSpPr>
            <a:spLocks noChangeShapeType="1"/>
          </p:cNvSpPr>
          <p:nvPr>
            <p:custDataLst>
              <p:tags r:id="rId27"/>
            </p:custDataLst>
          </p:nvPr>
        </p:nvSpPr>
        <p:spPr bwMode="auto">
          <a:xfrm>
            <a:off x="5683483" y="1750200"/>
            <a:ext cx="76018" cy="162811"/>
          </a:xfrm>
          <a:prstGeom prst="straightConnector1">
            <a:avLst/>
          </a:prstGeom>
          <a:noFill/>
          <a:ln w="12700">
            <a:solidFill>
              <a:schemeClr val="bg1"/>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solidFill>
                  <a:schemeClr val="bg1">
                    <a:alpha val="0"/>
                  </a:schemeClr>
                </a:solidFill>
              </a:ln>
              <a:solidFill>
                <a:sysClr val="windowText" lastClr="000000"/>
              </a:solidFill>
              <a:effectLst/>
              <a:uLnTx/>
              <a:uFillTx/>
            </a:endParaRPr>
          </a:p>
        </p:txBody>
      </p:sp>
      <p:sp>
        <p:nvSpPr>
          <p:cNvPr id="93" name="AutoShape 85"/>
          <p:cNvSpPr>
            <a:spLocks noChangeShapeType="1"/>
          </p:cNvSpPr>
          <p:nvPr>
            <p:custDataLst>
              <p:tags r:id="rId28"/>
            </p:custDataLst>
          </p:nvPr>
        </p:nvSpPr>
        <p:spPr bwMode="auto">
          <a:xfrm flipH="1">
            <a:off x="5367576" y="1750200"/>
            <a:ext cx="133965" cy="162811"/>
          </a:xfrm>
          <a:prstGeom prst="straightConnector1">
            <a:avLst/>
          </a:prstGeom>
          <a:noFill/>
          <a:ln w="12700">
            <a:solidFill>
              <a:schemeClr val="bg1"/>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solidFill>
                  <a:schemeClr val="bg1">
                    <a:alpha val="0"/>
                  </a:schemeClr>
                </a:solidFill>
              </a:ln>
              <a:solidFill>
                <a:sysClr val="windowText" lastClr="000000"/>
              </a:solidFill>
              <a:effectLst/>
              <a:uLnTx/>
              <a:uFillTx/>
            </a:endParaRPr>
          </a:p>
        </p:txBody>
      </p:sp>
      <p:sp>
        <p:nvSpPr>
          <p:cNvPr id="94" name="AutoShape 90"/>
          <p:cNvSpPr>
            <a:spLocks noChangeShapeType="1"/>
          </p:cNvSpPr>
          <p:nvPr>
            <p:custDataLst>
              <p:tags r:id="rId29"/>
            </p:custDataLst>
          </p:nvPr>
        </p:nvSpPr>
        <p:spPr bwMode="auto">
          <a:xfrm>
            <a:off x="6278975" y="1347746"/>
            <a:ext cx="324552" cy="227173"/>
          </a:xfrm>
          <a:prstGeom prst="straightConnector1">
            <a:avLst/>
          </a:prstGeom>
          <a:noFill/>
          <a:ln w="12700">
            <a:solidFill>
              <a:schemeClr val="bg1"/>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solidFill>
                  <a:schemeClr val="bg1">
                    <a:alpha val="0"/>
                  </a:schemeClr>
                </a:solidFill>
              </a:ln>
              <a:solidFill>
                <a:sysClr val="windowText" lastClr="000000"/>
              </a:solidFill>
              <a:effectLst/>
              <a:uLnTx/>
              <a:uFillTx/>
            </a:endParaRPr>
          </a:p>
        </p:txBody>
      </p:sp>
      <p:sp>
        <p:nvSpPr>
          <p:cNvPr id="95" name="Oval 94"/>
          <p:cNvSpPr>
            <a:spLocks noChangeArrowheads="1"/>
          </p:cNvSpPr>
          <p:nvPr>
            <p:custDataLst>
              <p:tags r:id="rId30"/>
            </p:custDataLst>
          </p:nvPr>
        </p:nvSpPr>
        <p:spPr bwMode="auto">
          <a:xfrm>
            <a:off x="6295360" y="1893169"/>
            <a:ext cx="257959" cy="261840"/>
          </a:xfrm>
          <a:prstGeom prst="ellipse">
            <a:avLst/>
          </a:prstGeom>
          <a:solidFill>
            <a:schemeClr val="accent3"/>
          </a:solidFill>
          <a:ln w="12700" cap="flat" cmpd="sng" algn="ctr">
            <a:solidFill>
              <a:schemeClr val="bg1"/>
            </a:solidFill>
            <a:prstDash val="solid"/>
            <a:headEnd/>
            <a:tailEnd/>
          </a:ln>
          <a:effectLst/>
        </p:spPr>
        <p:txBody>
          <a:bodyPr vert="horz" wrap="square" lIns="0" tIns="0" rIns="0" bIns="0" numCol="1" anchor="t" anchorCtr="0" compatLnSpc="1">
            <a:prstTxWarp prst="textNoShape">
              <a:avLst/>
            </a:prstTxWarp>
          </a:bodyPr>
          <a:lstStyle/>
          <a:p>
            <a:pPr defTabSz="914400"/>
            <a:endParaRPr lang="en-US" sz="1400" kern="0" dirty="0">
              <a:ln>
                <a:solidFill>
                  <a:schemeClr val="bg1">
                    <a:alpha val="0"/>
                  </a:schemeClr>
                </a:solidFill>
              </a:ln>
              <a:solidFill>
                <a:srgbClr val="FFFFFF"/>
              </a:solidFill>
              <a:latin typeface="Segoe UI"/>
              <a:sym typeface="Segoe UI"/>
            </a:endParaRPr>
          </a:p>
        </p:txBody>
      </p:sp>
      <p:sp>
        <p:nvSpPr>
          <p:cNvPr id="96" name="Freeform 95"/>
          <p:cNvSpPr/>
          <p:nvPr>
            <p:custDataLst>
              <p:tags r:id="rId31"/>
            </p:custDataLst>
          </p:nvPr>
        </p:nvSpPr>
        <p:spPr>
          <a:xfrm rot="21235890">
            <a:off x="6573366" y="1995062"/>
            <a:ext cx="584936" cy="571526"/>
          </a:xfrm>
          <a:custGeom>
            <a:avLst/>
            <a:gdLst>
              <a:gd name="connsiteX0" fmla="*/ 0 w 664368"/>
              <a:gd name="connsiteY0" fmla="*/ 0 h 395287"/>
              <a:gd name="connsiteX1" fmla="*/ 664368 w 664368"/>
              <a:gd name="connsiteY1" fmla="*/ 395287 h 395287"/>
              <a:gd name="connsiteX0" fmla="*/ 0 w 664368"/>
              <a:gd name="connsiteY0" fmla="*/ 0 h 395287"/>
              <a:gd name="connsiteX1" fmla="*/ 664368 w 664368"/>
              <a:gd name="connsiteY1" fmla="*/ 395287 h 395287"/>
              <a:gd name="connsiteX0" fmla="*/ 0 w 664368"/>
              <a:gd name="connsiteY0" fmla="*/ 0 h 395287"/>
              <a:gd name="connsiteX1" fmla="*/ 664368 w 664368"/>
              <a:gd name="connsiteY1" fmla="*/ 395287 h 395287"/>
              <a:gd name="connsiteX0" fmla="*/ 0 w 642937"/>
              <a:gd name="connsiteY0" fmla="*/ 0 h 407193"/>
              <a:gd name="connsiteX1" fmla="*/ 642937 w 642937"/>
              <a:gd name="connsiteY1" fmla="*/ 407193 h 407193"/>
              <a:gd name="connsiteX0" fmla="*/ 0 w 642937"/>
              <a:gd name="connsiteY0" fmla="*/ 0 h 407193"/>
              <a:gd name="connsiteX1" fmla="*/ 642937 w 642937"/>
              <a:gd name="connsiteY1" fmla="*/ 407193 h 407193"/>
              <a:gd name="connsiteX0" fmla="*/ 0 w 642937"/>
              <a:gd name="connsiteY0" fmla="*/ 0 h 407193"/>
              <a:gd name="connsiteX1" fmla="*/ 642937 w 642937"/>
              <a:gd name="connsiteY1" fmla="*/ 407193 h 407193"/>
            </a:gdLst>
            <a:ahLst/>
            <a:cxnLst>
              <a:cxn ang="0">
                <a:pos x="connsiteX0" y="connsiteY0"/>
              </a:cxn>
              <a:cxn ang="0">
                <a:pos x="connsiteX1" y="connsiteY1"/>
              </a:cxn>
            </a:cxnLst>
            <a:rect l="l" t="t" r="r" b="b"/>
            <a:pathLst>
              <a:path w="642937" h="407193">
                <a:moveTo>
                  <a:pt x="0" y="0"/>
                </a:moveTo>
                <a:cubicBezTo>
                  <a:pt x="214312" y="38893"/>
                  <a:pt x="490537" y="146844"/>
                  <a:pt x="642937" y="407193"/>
                </a:cubicBezTo>
              </a:path>
            </a:pathLst>
          </a:custGeom>
          <a:ln w="28575">
            <a:solidFill>
              <a:schemeClr val="accent3"/>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n>
                <a:solidFill>
                  <a:schemeClr val="bg1">
                    <a:alpha val="0"/>
                  </a:schemeClr>
                </a:solidFill>
              </a:ln>
            </a:endParaRPr>
          </a:p>
        </p:txBody>
      </p:sp>
      <p:grpSp>
        <p:nvGrpSpPr>
          <p:cNvPr id="2" name="Group 1"/>
          <p:cNvGrpSpPr/>
          <p:nvPr/>
        </p:nvGrpSpPr>
        <p:grpSpPr>
          <a:xfrm>
            <a:off x="2673608" y="2488230"/>
            <a:ext cx="782521" cy="403773"/>
            <a:chOff x="2712110" y="2722147"/>
            <a:chExt cx="782521" cy="403773"/>
          </a:xfrm>
          <a:solidFill>
            <a:schemeClr val="bg1">
              <a:lumMod val="85000"/>
            </a:schemeClr>
          </a:solidFill>
        </p:grpSpPr>
        <p:sp>
          <p:nvSpPr>
            <p:cNvPr id="97" name="Rectangle 96"/>
            <p:cNvSpPr/>
            <p:nvPr>
              <p:custDataLst>
                <p:tags r:id="rId47"/>
              </p:custDataLst>
            </p:nvPr>
          </p:nvSpPr>
          <p:spPr bwMode="auto">
            <a:xfrm>
              <a:off x="2712110" y="2722147"/>
              <a:ext cx="782521" cy="403773"/>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100" name="TextBox 99"/>
            <p:cNvSpPr txBox="1"/>
            <p:nvPr>
              <p:custDataLst>
                <p:tags r:id="rId48"/>
              </p:custDataLst>
            </p:nvPr>
          </p:nvSpPr>
          <p:spPr>
            <a:xfrm>
              <a:off x="2809229" y="2739367"/>
              <a:ext cx="615553" cy="369332"/>
            </a:xfrm>
            <a:prstGeom prst="rect">
              <a:avLst/>
            </a:prstGeom>
            <a:grpFill/>
          </p:spPr>
          <p:txBody>
            <a:bodyPr wrap="none" lIns="0" tIns="0" rIns="0" bIns="0"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solidFill>
                      <a:schemeClr val="bg1">
                        <a:alpha val="0"/>
                      </a:schemeClr>
                    </a:solidFill>
                  </a:ln>
                  <a:solidFill>
                    <a:srgbClr val="595959"/>
                  </a:solidFill>
                  <a:effectLst/>
                  <a:uLnTx/>
                  <a:uFillTx/>
                </a:rPr>
                <a:t>Frontend</a:t>
              </a:r>
              <a:br>
                <a:rPr kumimoji="0" lang="en-US" sz="1200" b="0" i="0" u="none" strike="noStrike" kern="0" cap="none" spc="0" normalizeH="0" baseline="0" noProof="0" dirty="0" smtClean="0">
                  <a:ln>
                    <a:solidFill>
                      <a:schemeClr val="bg1">
                        <a:alpha val="0"/>
                      </a:schemeClr>
                    </a:solidFill>
                  </a:ln>
                  <a:solidFill>
                    <a:srgbClr val="595959"/>
                  </a:solidFill>
                  <a:effectLst/>
                  <a:uLnTx/>
                  <a:uFillTx/>
                </a:rPr>
              </a:br>
              <a:r>
                <a:rPr kumimoji="0" lang="en-US" sz="1200" b="0" i="0" u="none" strike="noStrike" kern="0" cap="none" spc="0" normalizeH="0" baseline="0" noProof="0" dirty="0" smtClean="0">
                  <a:ln>
                    <a:solidFill>
                      <a:schemeClr val="bg1">
                        <a:alpha val="0"/>
                      </a:schemeClr>
                    </a:solidFill>
                  </a:ln>
                  <a:solidFill>
                    <a:srgbClr val="595959"/>
                  </a:solidFill>
                  <a:effectLst/>
                  <a:uLnTx/>
                  <a:uFillTx/>
                </a:rPr>
                <a:t>Nodes</a:t>
              </a:r>
              <a:endParaRPr kumimoji="0" lang="en-US" sz="1200" b="0" i="0" u="none" strike="noStrike" kern="0" cap="none" spc="0" normalizeH="0" baseline="0" noProof="0" dirty="0">
                <a:ln>
                  <a:solidFill>
                    <a:schemeClr val="bg1">
                      <a:alpha val="0"/>
                    </a:schemeClr>
                  </a:solidFill>
                </a:ln>
                <a:solidFill>
                  <a:srgbClr val="595959"/>
                </a:solidFill>
                <a:effectLst/>
                <a:uLnTx/>
                <a:uFillTx/>
              </a:endParaRPr>
            </a:p>
          </p:txBody>
        </p:sp>
      </p:grpSp>
      <p:sp>
        <p:nvSpPr>
          <p:cNvPr id="110" name="Freeform 109"/>
          <p:cNvSpPr/>
          <p:nvPr>
            <p:custDataLst>
              <p:tags r:id="rId32"/>
            </p:custDataLst>
          </p:nvPr>
        </p:nvSpPr>
        <p:spPr bwMode="auto">
          <a:xfrm>
            <a:off x="4957138" y="1993444"/>
            <a:ext cx="1336449" cy="558694"/>
          </a:xfrm>
          <a:custGeom>
            <a:avLst/>
            <a:gdLst>
              <a:gd name="connsiteX0" fmla="*/ 0 w 1407886"/>
              <a:gd name="connsiteY0" fmla="*/ 653142 h 653142"/>
              <a:gd name="connsiteX1" fmla="*/ 478972 w 1407886"/>
              <a:gd name="connsiteY1" fmla="*/ 116114 h 653142"/>
              <a:gd name="connsiteX2" fmla="*/ 1407886 w 1407886"/>
              <a:gd name="connsiteY2" fmla="*/ 0 h 653142"/>
              <a:gd name="connsiteX0" fmla="*/ 0 w 1407886"/>
              <a:gd name="connsiteY0" fmla="*/ 653142 h 653142"/>
              <a:gd name="connsiteX1" fmla="*/ 521834 w 1407886"/>
              <a:gd name="connsiteY1" fmla="*/ 150396 h 653142"/>
              <a:gd name="connsiteX2" fmla="*/ 1407886 w 1407886"/>
              <a:gd name="connsiteY2" fmla="*/ 0 h 653142"/>
              <a:gd name="connsiteX0" fmla="*/ 0 w 1336449"/>
              <a:gd name="connsiteY0" fmla="*/ 670284 h 670284"/>
              <a:gd name="connsiteX1" fmla="*/ 450397 w 1336449"/>
              <a:gd name="connsiteY1" fmla="*/ 150396 h 670284"/>
              <a:gd name="connsiteX2" fmla="*/ 1336449 w 1336449"/>
              <a:gd name="connsiteY2" fmla="*/ 0 h 670284"/>
              <a:gd name="connsiteX0" fmla="*/ 0 w 1336449"/>
              <a:gd name="connsiteY0" fmla="*/ 670284 h 670284"/>
              <a:gd name="connsiteX1" fmla="*/ 450397 w 1336449"/>
              <a:gd name="connsiteY1" fmla="*/ 150396 h 670284"/>
              <a:gd name="connsiteX2" fmla="*/ 1336449 w 1336449"/>
              <a:gd name="connsiteY2" fmla="*/ 0 h 670284"/>
            </a:gdLst>
            <a:ahLst/>
            <a:cxnLst>
              <a:cxn ang="0">
                <a:pos x="connsiteX0" y="connsiteY0"/>
              </a:cxn>
              <a:cxn ang="0">
                <a:pos x="connsiteX1" y="connsiteY1"/>
              </a:cxn>
              <a:cxn ang="0">
                <a:pos x="connsiteX2" y="connsiteY2"/>
              </a:cxn>
            </a:cxnLst>
            <a:rect l="l" t="t" r="r" b="b"/>
            <a:pathLst>
              <a:path w="1336449" h="670284">
                <a:moveTo>
                  <a:pt x="0" y="670284"/>
                </a:moveTo>
                <a:cubicBezTo>
                  <a:pt x="55487" y="456198"/>
                  <a:pt x="227656" y="262110"/>
                  <a:pt x="450397" y="150396"/>
                </a:cubicBezTo>
                <a:cubicBezTo>
                  <a:pt x="673138" y="38682"/>
                  <a:pt x="989316" y="3628"/>
                  <a:pt x="1336449" y="0"/>
                </a:cubicBezTo>
              </a:path>
            </a:pathLst>
          </a:custGeom>
          <a:ln w="28575">
            <a:solidFill>
              <a:schemeClr val="accent3"/>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n>
                <a:solidFill>
                  <a:schemeClr val="bg1">
                    <a:alpha val="0"/>
                  </a:schemeClr>
                </a:solidFill>
              </a:ln>
            </a:endParaRPr>
          </a:p>
        </p:txBody>
      </p:sp>
      <p:grpSp>
        <p:nvGrpSpPr>
          <p:cNvPr id="114" name="Group 113"/>
          <p:cNvGrpSpPr/>
          <p:nvPr/>
        </p:nvGrpSpPr>
        <p:grpSpPr>
          <a:xfrm>
            <a:off x="3347723" y="2658087"/>
            <a:ext cx="1606326" cy="2507459"/>
            <a:chOff x="5632079" y="2899842"/>
            <a:chExt cx="1606326" cy="2507459"/>
          </a:xfrm>
        </p:grpSpPr>
        <p:cxnSp>
          <p:nvCxnSpPr>
            <p:cNvPr id="117" name="Elbow Connector 116"/>
            <p:cNvCxnSpPr>
              <a:stCxn id="104" idx="0"/>
              <a:endCxn id="70" idx="2"/>
            </p:cNvCxnSpPr>
            <p:nvPr>
              <p:custDataLst>
                <p:tags r:id="rId45"/>
              </p:custDataLst>
            </p:nvPr>
          </p:nvCxnSpPr>
          <p:spPr>
            <a:xfrm rot="5400000" flipH="1" flipV="1">
              <a:off x="5586214" y="3755111"/>
              <a:ext cx="2507459" cy="796922"/>
            </a:xfrm>
            <a:prstGeom prst="bentConnector3">
              <a:avLst/>
            </a:prstGeom>
            <a:ln w="28575">
              <a:solidFill>
                <a:schemeClr val="accent1"/>
              </a:solidFill>
              <a:tailEnd type="triangle" w="med" len="med"/>
            </a:ln>
          </p:spPr>
          <p:style>
            <a:lnRef idx="1">
              <a:schemeClr val="accent1"/>
            </a:lnRef>
            <a:fillRef idx="0">
              <a:schemeClr val="accent1"/>
            </a:fillRef>
            <a:effectRef idx="0">
              <a:schemeClr val="accent1"/>
            </a:effectRef>
            <a:fontRef idx="minor">
              <a:schemeClr val="tx1"/>
            </a:fontRef>
          </p:style>
        </p:cxnSp>
        <p:sp>
          <p:nvSpPr>
            <p:cNvPr id="118" name="TextBox 117"/>
            <p:cNvSpPr txBox="1"/>
            <p:nvPr>
              <p:custDataLst>
                <p:tags r:id="rId46"/>
              </p:custDataLst>
            </p:nvPr>
          </p:nvSpPr>
          <p:spPr>
            <a:xfrm flipH="1">
              <a:off x="5632079" y="4611025"/>
              <a:ext cx="716498" cy="738664"/>
            </a:xfrm>
            <a:prstGeom prst="rect">
              <a:avLst/>
            </a:prstGeom>
            <a:noFill/>
            <a:effectLst/>
          </p:spPr>
          <p:txBody>
            <a:bodyPr wrap="square" lIns="0" tIns="0" rIns="0" bIns="0" rtlCol="0">
              <a:spAutoFit/>
            </a:bodyPr>
            <a:lstStyle/>
            <a:p>
              <a:pPr algn="r" defTabSz="914099" fontAlgn="base">
                <a:spcBef>
                  <a:spcPct val="0"/>
                </a:spcBef>
                <a:spcAft>
                  <a:spcPct val="0"/>
                </a:spcAft>
                <a:defRPr/>
              </a:pPr>
              <a:r>
                <a:rPr lang="en-US" sz="1200" dirty="0">
                  <a:ln>
                    <a:solidFill>
                      <a:schemeClr val="bg1">
                        <a:alpha val="0"/>
                      </a:schemeClr>
                    </a:solidFill>
                  </a:ln>
                  <a:solidFill>
                    <a:srgbClr val="595959">
                      <a:alpha val="99000"/>
                    </a:srgbClr>
                  </a:solidFill>
                </a:rPr>
                <a:t>outbound connect one-way net.tcp</a:t>
              </a:r>
            </a:p>
          </p:txBody>
        </p:sp>
      </p:grpSp>
      <p:grpSp>
        <p:nvGrpSpPr>
          <p:cNvPr id="125" name="Group 124"/>
          <p:cNvGrpSpPr/>
          <p:nvPr/>
        </p:nvGrpSpPr>
        <p:grpSpPr>
          <a:xfrm>
            <a:off x="7082364" y="2658087"/>
            <a:ext cx="2416178" cy="2507459"/>
            <a:chOff x="9366720" y="2899842"/>
            <a:chExt cx="2416178" cy="2507459"/>
          </a:xfrm>
        </p:grpSpPr>
        <p:cxnSp>
          <p:nvCxnSpPr>
            <p:cNvPr id="126" name="Elbow Connector 125"/>
            <p:cNvCxnSpPr>
              <a:stCxn id="106" idx="0"/>
              <a:endCxn id="75" idx="2"/>
            </p:cNvCxnSpPr>
            <p:nvPr>
              <p:custDataLst>
                <p:tags r:id="rId43"/>
              </p:custDataLst>
            </p:nvPr>
          </p:nvCxnSpPr>
          <p:spPr>
            <a:xfrm rot="16200000" flipV="1">
              <a:off x="8918281" y="3348281"/>
              <a:ext cx="2507459" cy="1610581"/>
            </a:xfrm>
            <a:prstGeom prst="bentConnector3">
              <a:avLst>
                <a:gd name="adj1" fmla="val 50000"/>
              </a:avLst>
            </a:prstGeom>
            <a:ln w="28575">
              <a:solidFill>
                <a:schemeClr val="accent4"/>
              </a:solidFill>
              <a:tailEnd type="triangle" w="med" len="med"/>
            </a:ln>
          </p:spPr>
          <p:style>
            <a:lnRef idx="1">
              <a:schemeClr val="accent1"/>
            </a:lnRef>
            <a:fillRef idx="0">
              <a:schemeClr val="accent1"/>
            </a:fillRef>
            <a:effectRef idx="0">
              <a:schemeClr val="accent1"/>
            </a:effectRef>
            <a:fontRef idx="minor">
              <a:schemeClr val="tx1"/>
            </a:fontRef>
          </p:style>
        </p:cxnSp>
        <p:sp>
          <p:nvSpPr>
            <p:cNvPr id="134" name="TextBox 133"/>
            <p:cNvSpPr txBox="1"/>
            <p:nvPr>
              <p:custDataLst>
                <p:tags r:id="rId44"/>
              </p:custDataLst>
            </p:nvPr>
          </p:nvSpPr>
          <p:spPr>
            <a:xfrm flipH="1">
              <a:off x="11066400" y="4625861"/>
              <a:ext cx="716498" cy="738664"/>
            </a:xfrm>
            <a:prstGeom prst="rect">
              <a:avLst/>
            </a:prstGeom>
            <a:noFill/>
            <a:effectLst/>
          </p:spPr>
          <p:txBody>
            <a:bodyPr wrap="square" lIns="0" tIns="0" rIns="0" bIns="0" rtlCol="0">
              <a:spAutoFit/>
            </a:bodyPr>
            <a:lstStyle/>
            <a:p>
              <a:pPr marR="0" lvl="0" indent="0" defTabSz="914099" fontAlgn="base">
                <a:lnSpc>
                  <a:spcPct val="100000"/>
                </a:lnSpc>
                <a:spcBef>
                  <a:spcPct val="0"/>
                </a:spcBef>
                <a:spcAft>
                  <a:spcPct val="0"/>
                </a:spcAft>
                <a:buClrTx/>
                <a:buSzTx/>
                <a:buFontTx/>
                <a:buNone/>
                <a:tabLst/>
                <a:defRPr/>
              </a:pPr>
              <a:r>
                <a:rPr lang="en-US" sz="1200" dirty="0">
                  <a:ln>
                    <a:solidFill>
                      <a:schemeClr val="bg1">
                        <a:alpha val="0"/>
                      </a:schemeClr>
                    </a:solidFill>
                  </a:ln>
                  <a:solidFill>
                    <a:srgbClr val="595959">
                      <a:alpha val="99000"/>
                    </a:srgbClr>
                  </a:solidFill>
                </a:rPr>
                <a:t>outbound connect bidi socket</a:t>
              </a:r>
            </a:p>
          </p:txBody>
        </p:sp>
      </p:grpSp>
      <p:grpSp>
        <p:nvGrpSpPr>
          <p:cNvPr id="135" name="Group 134"/>
          <p:cNvGrpSpPr/>
          <p:nvPr/>
        </p:nvGrpSpPr>
        <p:grpSpPr>
          <a:xfrm>
            <a:off x="7186875" y="2887482"/>
            <a:ext cx="1354905" cy="2524681"/>
            <a:chOff x="9471231" y="3116537"/>
            <a:chExt cx="1354905" cy="2524681"/>
          </a:xfrm>
        </p:grpSpPr>
        <p:cxnSp>
          <p:nvCxnSpPr>
            <p:cNvPr id="136" name="Elbow Connector 135"/>
            <p:cNvCxnSpPr/>
            <p:nvPr>
              <p:custDataLst>
                <p:tags r:id="rId41"/>
              </p:custDataLst>
            </p:nvPr>
          </p:nvCxnSpPr>
          <p:spPr>
            <a:xfrm rot="16200000" flipV="1">
              <a:off x="8886343" y="3701425"/>
              <a:ext cx="2524681" cy="1354905"/>
            </a:xfrm>
            <a:prstGeom prst="bentConnector3">
              <a:avLst>
                <a:gd name="adj1" fmla="val 55749"/>
              </a:avLst>
            </a:prstGeom>
            <a:ln w="28575">
              <a:solidFill>
                <a:schemeClr val="accent4">
                  <a:lumMod val="60000"/>
                  <a:lumOff val="40000"/>
                </a:schemeClr>
              </a:solidFill>
              <a:headEnd type="triangle"/>
              <a:tailEnd type="none" w="lg" len="lg"/>
            </a:ln>
          </p:spPr>
          <p:style>
            <a:lnRef idx="1">
              <a:schemeClr val="accent1"/>
            </a:lnRef>
            <a:fillRef idx="0">
              <a:schemeClr val="accent1"/>
            </a:fillRef>
            <a:effectRef idx="0">
              <a:schemeClr val="accent1"/>
            </a:effectRef>
            <a:fontRef idx="minor">
              <a:schemeClr val="tx1"/>
            </a:fontRef>
          </p:style>
        </p:cxnSp>
        <p:sp>
          <p:nvSpPr>
            <p:cNvPr id="137" name="TextBox 136"/>
            <p:cNvSpPr txBox="1"/>
            <p:nvPr>
              <p:custDataLst>
                <p:tags r:id="rId42"/>
              </p:custDataLst>
            </p:nvPr>
          </p:nvSpPr>
          <p:spPr>
            <a:xfrm flipH="1">
              <a:off x="10244160" y="4838493"/>
              <a:ext cx="495982" cy="184666"/>
            </a:xfrm>
            <a:prstGeom prst="rect">
              <a:avLst/>
            </a:prstGeom>
            <a:noFill/>
            <a:effectLst/>
          </p:spPr>
          <p:txBody>
            <a:bodyPr wrap="square" lIns="0" tIns="0" rIns="0" bIns="0" rtlCol="0">
              <a:spAutoFit/>
            </a:bodyPr>
            <a:lstStyle/>
            <a:p>
              <a:pPr marR="0" lvl="0" indent="0" algn="r" defTabSz="914099" fontAlgn="base">
                <a:lnSpc>
                  <a:spcPct val="100000"/>
                </a:lnSpc>
                <a:spcBef>
                  <a:spcPct val="0"/>
                </a:spcBef>
                <a:spcAft>
                  <a:spcPct val="0"/>
                </a:spcAft>
                <a:buClrTx/>
                <a:buSzTx/>
                <a:buFontTx/>
                <a:buNone/>
                <a:tabLst/>
                <a:defRPr/>
              </a:pPr>
              <a:r>
                <a:rPr lang="en-US" sz="1200" dirty="0">
                  <a:ln>
                    <a:solidFill>
                      <a:schemeClr val="bg1">
                        <a:alpha val="0"/>
                      </a:schemeClr>
                    </a:solidFill>
                  </a:ln>
                  <a:solidFill>
                    <a:srgbClr val="595959">
                      <a:alpha val="99000"/>
                    </a:srgbClr>
                  </a:solidFill>
                </a:rPr>
                <a:t>Msg</a:t>
              </a:r>
            </a:p>
          </p:txBody>
        </p:sp>
      </p:grpSp>
      <p:grpSp>
        <p:nvGrpSpPr>
          <p:cNvPr id="138" name="Group 137"/>
          <p:cNvGrpSpPr/>
          <p:nvPr/>
        </p:nvGrpSpPr>
        <p:grpSpPr>
          <a:xfrm>
            <a:off x="4285148" y="2892006"/>
            <a:ext cx="778755" cy="2507458"/>
            <a:chOff x="6569504" y="3133761"/>
            <a:chExt cx="778755" cy="2507458"/>
          </a:xfrm>
        </p:grpSpPr>
        <p:cxnSp>
          <p:nvCxnSpPr>
            <p:cNvPr id="139" name="Elbow Connector 138"/>
            <p:cNvCxnSpPr/>
            <p:nvPr>
              <p:custDataLst>
                <p:tags r:id="rId39"/>
              </p:custDataLst>
            </p:nvPr>
          </p:nvCxnSpPr>
          <p:spPr>
            <a:xfrm rot="5400000" flipH="1" flipV="1">
              <a:off x="5705153" y="3998112"/>
              <a:ext cx="2507458" cy="778755"/>
            </a:xfrm>
            <a:prstGeom prst="bentConnector3">
              <a:avLst>
                <a:gd name="adj1" fmla="val 56946"/>
              </a:avLst>
            </a:prstGeom>
            <a:ln w="28575">
              <a:solidFill>
                <a:schemeClr val="accent1">
                  <a:lumMod val="60000"/>
                  <a:lumOff val="4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140" name="TextBox 139"/>
            <p:cNvSpPr txBox="1"/>
            <p:nvPr>
              <p:custDataLst>
                <p:tags r:id="rId40"/>
              </p:custDataLst>
            </p:nvPr>
          </p:nvSpPr>
          <p:spPr>
            <a:xfrm flipH="1">
              <a:off x="6640077" y="4889091"/>
              <a:ext cx="495982" cy="184666"/>
            </a:xfrm>
            <a:prstGeom prst="rect">
              <a:avLst/>
            </a:prstGeom>
            <a:noFill/>
            <a:effectLst/>
          </p:spPr>
          <p:txBody>
            <a:bodyPr wrap="square" lIns="0" tIns="0" rIns="0" bIns="0" rtlCol="0">
              <a:spAutoFit/>
            </a:bodyPr>
            <a:lstStyle/>
            <a:p>
              <a:pPr defTabSz="914099" fontAlgn="base">
                <a:spcBef>
                  <a:spcPct val="0"/>
                </a:spcBef>
                <a:spcAft>
                  <a:spcPct val="0"/>
                </a:spcAft>
                <a:defRPr/>
              </a:pPr>
              <a:r>
                <a:rPr lang="en-US" sz="1200" dirty="0" smtClean="0">
                  <a:ln>
                    <a:solidFill>
                      <a:schemeClr val="bg1">
                        <a:alpha val="0"/>
                      </a:schemeClr>
                    </a:solidFill>
                  </a:ln>
                  <a:solidFill>
                    <a:srgbClr val="595959">
                      <a:alpha val="99000"/>
                    </a:srgbClr>
                  </a:solidFill>
                </a:rPr>
                <a:t>Msg</a:t>
              </a:r>
              <a:endParaRPr lang="en-US" sz="1200" dirty="0">
                <a:ln>
                  <a:solidFill>
                    <a:schemeClr val="bg1">
                      <a:alpha val="0"/>
                    </a:schemeClr>
                  </a:solidFill>
                </a:ln>
                <a:solidFill>
                  <a:srgbClr val="595959">
                    <a:alpha val="99000"/>
                  </a:srgbClr>
                </a:solidFill>
              </a:endParaRPr>
            </a:p>
          </p:txBody>
        </p:sp>
      </p:grpSp>
      <p:cxnSp>
        <p:nvCxnSpPr>
          <p:cNvPr id="141" name="Curved Connector 140"/>
          <p:cNvCxnSpPr>
            <a:stCxn id="95" idx="4"/>
            <a:endCxn id="75" idx="0"/>
          </p:cNvCxnSpPr>
          <p:nvPr>
            <p:custDataLst>
              <p:tags r:id="rId33"/>
            </p:custDataLst>
          </p:nvPr>
        </p:nvCxnSpPr>
        <p:spPr>
          <a:xfrm rot="16200000" flipH="1">
            <a:off x="6586741" y="1992607"/>
            <a:ext cx="333221" cy="658023"/>
          </a:xfrm>
          <a:prstGeom prst="curvedConnector3">
            <a:avLst/>
          </a:prstGeom>
          <a:ln w="28575">
            <a:solidFill>
              <a:schemeClr val="accent3"/>
            </a:solidFill>
            <a:prstDash val="sysDash"/>
            <a:headEnd type="triangle"/>
            <a:tailEnd type="none" w="lg" len="lg"/>
          </a:ln>
        </p:spPr>
        <p:style>
          <a:lnRef idx="1">
            <a:schemeClr val="accent1"/>
          </a:lnRef>
          <a:fillRef idx="0">
            <a:schemeClr val="accent1"/>
          </a:fillRef>
          <a:effectRef idx="0">
            <a:schemeClr val="accent1"/>
          </a:effectRef>
          <a:fontRef idx="minor">
            <a:schemeClr val="tx1"/>
          </a:fontRef>
        </p:style>
      </p:cxnSp>
      <p:sp>
        <p:nvSpPr>
          <p:cNvPr id="142" name="TextBox 141"/>
          <p:cNvSpPr txBox="1"/>
          <p:nvPr>
            <p:custDataLst>
              <p:tags r:id="rId34"/>
            </p:custDataLst>
          </p:nvPr>
        </p:nvSpPr>
        <p:spPr>
          <a:xfrm flipH="1">
            <a:off x="6728059" y="5380559"/>
            <a:ext cx="1153964" cy="553998"/>
          </a:xfrm>
          <a:prstGeom prst="rect">
            <a:avLst/>
          </a:prstGeom>
          <a:noFill/>
          <a:effectLst/>
        </p:spPr>
        <p:txBody>
          <a:bodyPr wrap="square" lIns="0" tIns="0" rIns="0" bIns="0" rtlCol="0">
            <a:spAutoFit/>
          </a:bodyPr>
          <a:lstStyle/>
          <a:p>
            <a:pPr marR="0" lvl="0" indent="0" algn="r" defTabSz="914099" fontAlgn="base">
              <a:lnSpc>
                <a:spcPct val="100000"/>
              </a:lnSpc>
              <a:spcBef>
                <a:spcPct val="0"/>
              </a:spcBef>
              <a:spcAft>
                <a:spcPct val="0"/>
              </a:spcAft>
              <a:buClrTx/>
              <a:buSzTx/>
              <a:buFontTx/>
              <a:buNone/>
              <a:tabLst/>
              <a:defRPr/>
            </a:pPr>
            <a:r>
              <a:rPr lang="en-US" sz="1200" dirty="0">
                <a:ln>
                  <a:solidFill>
                    <a:schemeClr val="bg1">
                      <a:alpha val="0"/>
                    </a:schemeClr>
                  </a:solidFill>
                </a:ln>
                <a:solidFill>
                  <a:srgbClr val="595959">
                    <a:alpha val="99000"/>
                  </a:srgbClr>
                </a:solidFill>
              </a:rPr>
              <a:t>NAT</a:t>
            </a:r>
            <a:br>
              <a:rPr lang="en-US" sz="1200" dirty="0">
                <a:ln>
                  <a:solidFill>
                    <a:schemeClr val="bg1">
                      <a:alpha val="0"/>
                    </a:schemeClr>
                  </a:solidFill>
                </a:ln>
                <a:solidFill>
                  <a:srgbClr val="595959">
                    <a:alpha val="99000"/>
                  </a:srgbClr>
                </a:solidFill>
              </a:rPr>
            </a:br>
            <a:r>
              <a:rPr lang="en-US" sz="1200" dirty="0">
                <a:ln>
                  <a:solidFill>
                    <a:schemeClr val="bg1">
                      <a:alpha val="0"/>
                    </a:schemeClr>
                  </a:solidFill>
                </a:ln>
                <a:solidFill>
                  <a:srgbClr val="595959">
                    <a:alpha val="99000"/>
                  </a:srgbClr>
                </a:solidFill>
              </a:rPr>
              <a:t>Firewall</a:t>
            </a:r>
            <a:br>
              <a:rPr lang="en-US" sz="1200" dirty="0">
                <a:ln>
                  <a:solidFill>
                    <a:schemeClr val="bg1">
                      <a:alpha val="0"/>
                    </a:schemeClr>
                  </a:solidFill>
                </a:ln>
                <a:solidFill>
                  <a:srgbClr val="595959">
                    <a:alpha val="99000"/>
                  </a:srgbClr>
                </a:solidFill>
              </a:rPr>
            </a:br>
            <a:r>
              <a:rPr lang="en-US" sz="1200" dirty="0">
                <a:ln>
                  <a:solidFill>
                    <a:schemeClr val="bg1">
                      <a:alpha val="0"/>
                    </a:schemeClr>
                  </a:solidFill>
                </a:ln>
                <a:solidFill>
                  <a:srgbClr val="595959">
                    <a:alpha val="99000"/>
                  </a:srgbClr>
                </a:solidFill>
              </a:rPr>
              <a:t>Dynamic IP</a:t>
            </a:r>
          </a:p>
        </p:txBody>
      </p:sp>
      <p:sp>
        <p:nvSpPr>
          <p:cNvPr id="143" name="Left-Right Arrow 142"/>
          <p:cNvSpPr/>
          <p:nvPr>
            <p:custDataLst>
              <p:tags r:id="rId35"/>
            </p:custDataLst>
          </p:nvPr>
        </p:nvSpPr>
        <p:spPr bwMode="auto">
          <a:xfrm>
            <a:off x="5691695" y="2943630"/>
            <a:ext cx="813110" cy="421914"/>
          </a:xfrm>
          <a:prstGeom prst="leftRightArrow">
            <a:avLst>
              <a:gd name="adj1" fmla="val 61421"/>
              <a:gd name="adj2" fmla="val 30607"/>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defRPr/>
            </a:pPr>
            <a:r>
              <a:rPr lang="en-US" sz="1400" dirty="0">
                <a:ln>
                  <a:solidFill>
                    <a:schemeClr val="bg1">
                      <a:alpha val="0"/>
                    </a:schemeClr>
                  </a:solidFill>
                </a:ln>
                <a:solidFill>
                  <a:srgbClr val="595959"/>
                </a:solidFill>
              </a:rPr>
              <a:t>NLB</a:t>
            </a:r>
          </a:p>
        </p:txBody>
      </p:sp>
      <p:grpSp>
        <p:nvGrpSpPr>
          <p:cNvPr id="62" name="Group 61"/>
          <p:cNvGrpSpPr/>
          <p:nvPr/>
        </p:nvGrpSpPr>
        <p:grpSpPr>
          <a:xfrm>
            <a:off x="7234199" y="2994906"/>
            <a:ext cx="2004775" cy="355235"/>
            <a:chOff x="8381323" y="3152204"/>
            <a:chExt cx="3099557" cy="549224"/>
          </a:xfrm>
          <a:effectLst>
            <a:outerShdw blurRad="76200" dist="127000" dir="6060000" sy="23000" kx="-1200000" algn="bl" rotWithShape="0">
              <a:prstClr val="black">
                <a:alpha val="20000"/>
              </a:prstClr>
            </a:outerShdw>
          </a:effectLst>
        </p:grpSpPr>
        <p:grpSp>
          <p:nvGrpSpPr>
            <p:cNvPr id="63" name="Group 62"/>
            <p:cNvGrpSpPr/>
            <p:nvPr/>
          </p:nvGrpSpPr>
          <p:grpSpPr>
            <a:xfrm>
              <a:off x="8381323" y="3152204"/>
              <a:ext cx="3099557" cy="549224"/>
              <a:chOff x="7732995" y="-247775"/>
              <a:chExt cx="3099557" cy="549224"/>
            </a:xfrm>
          </p:grpSpPr>
          <p:sp>
            <p:nvSpPr>
              <p:cNvPr id="91" name="Rectangle 90"/>
              <p:cNvSpPr/>
              <p:nvPr/>
            </p:nvSpPr>
            <p:spPr bwMode="auto">
              <a:xfrm>
                <a:off x="8072519" y="-247775"/>
                <a:ext cx="2760033" cy="54922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92" name="Isosceles Triangle 91"/>
              <p:cNvSpPr/>
              <p:nvPr/>
            </p:nvSpPr>
            <p:spPr bwMode="auto">
              <a:xfrm rot="10800000">
                <a:off x="7732995" y="-247775"/>
                <a:ext cx="722677" cy="311498"/>
              </a:xfrm>
              <a:prstGeom prst="triangl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grpSp>
        <p:sp>
          <p:nvSpPr>
            <p:cNvPr id="72" name="TextBox 71"/>
            <p:cNvSpPr txBox="1"/>
            <p:nvPr/>
          </p:nvSpPr>
          <p:spPr>
            <a:xfrm>
              <a:off x="8874018" y="3266409"/>
              <a:ext cx="2044864" cy="299785"/>
            </a:xfrm>
            <a:prstGeom prst="rect">
              <a:avLst/>
            </a:prstGeom>
            <a:noFill/>
          </p:spPr>
          <p:txBody>
            <a:bodyPr wrap="none" lIns="0" tIns="0" rIns="0" bIns="0" rtlCol="0">
              <a:spAutoFit/>
            </a:bodyPr>
            <a:lstStyle/>
            <a:p>
              <a:pPr>
                <a:lnSpc>
                  <a:spcPct val="90000"/>
                </a:lnSpc>
                <a:spcBef>
                  <a:spcPct val="20000"/>
                </a:spcBef>
                <a:buSzPct val="80000"/>
              </a:pPr>
              <a:r>
                <a:rPr lang="en-US" sz="1400" dirty="0">
                  <a:solidFill>
                    <a:schemeClr val="bg1">
                      <a:alpha val="99000"/>
                    </a:schemeClr>
                  </a:solidFill>
                </a:rPr>
                <a:t>TCP/SSL HTTP(S)</a:t>
              </a:r>
            </a:p>
          </p:txBody>
        </p:sp>
      </p:grpSp>
      <p:grpSp>
        <p:nvGrpSpPr>
          <p:cNvPr id="98" name="Group 97"/>
          <p:cNvGrpSpPr/>
          <p:nvPr/>
        </p:nvGrpSpPr>
        <p:grpSpPr>
          <a:xfrm>
            <a:off x="2871411" y="2994906"/>
            <a:ext cx="2014276" cy="355235"/>
            <a:chOff x="8720847" y="3152204"/>
            <a:chExt cx="3114246" cy="549224"/>
          </a:xfrm>
          <a:effectLst>
            <a:outerShdw blurRad="76200" dist="127000" dir="6180000" sy="23000" kx="-1200000" algn="bl" rotWithShape="0">
              <a:prstClr val="black">
                <a:alpha val="20000"/>
              </a:prstClr>
            </a:outerShdw>
          </a:effectLst>
        </p:grpSpPr>
        <p:grpSp>
          <p:nvGrpSpPr>
            <p:cNvPr id="99" name="Group 98"/>
            <p:cNvGrpSpPr/>
            <p:nvPr/>
          </p:nvGrpSpPr>
          <p:grpSpPr>
            <a:xfrm>
              <a:off x="8720847" y="3152204"/>
              <a:ext cx="3114246" cy="549224"/>
              <a:chOff x="8072519" y="-247775"/>
              <a:chExt cx="3114246" cy="549224"/>
            </a:xfrm>
          </p:grpSpPr>
          <p:sp>
            <p:nvSpPr>
              <p:cNvPr id="111" name="Rectangle 110"/>
              <p:cNvSpPr/>
              <p:nvPr/>
            </p:nvSpPr>
            <p:spPr bwMode="auto">
              <a:xfrm>
                <a:off x="8072519" y="-247775"/>
                <a:ext cx="2760033" cy="5492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13" name="Isosceles Triangle 112"/>
              <p:cNvSpPr/>
              <p:nvPr/>
            </p:nvSpPr>
            <p:spPr bwMode="auto">
              <a:xfrm rot="10800000">
                <a:off x="10464088" y="-247775"/>
                <a:ext cx="722677" cy="311498"/>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grpSp>
        <p:sp>
          <p:nvSpPr>
            <p:cNvPr id="103" name="TextBox 102"/>
            <p:cNvSpPr txBox="1"/>
            <p:nvPr/>
          </p:nvSpPr>
          <p:spPr>
            <a:xfrm>
              <a:off x="8874018" y="3266409"/>
              <a:ext cx="2044864" cy="299785"/>
            </a:xfrm>
            <a:prstGeom prst="rect">
              <a:avLst/>
            </a:prstGeom>
            <a:noFill/>
          </p:spPr>
          <p:txBody>
            <a:bodyPr wrap="none" lIns="0" tIns="0" rIns="0" bIns="0" rtlCol="0">
              <a:spAutoFit/>
            </a:bodyPr>
            <a:lstStyle/>
            <a:p>
              <a:pPr>
                <a:lnSpc>
                  <a:spcPct val="90000"/>
                </a:lnSpc>
                <a:spcBef>
                  <a:spcPct val="20000"/>
                </a:spcBef>
                <a:buSzPct val="80000"/>
              </a:pPr>
              <a:r>
                <a:rPr lang="en-US" sz="1400" dirty="0">
                  <a:solidFill>
                    <a:schemeClr val="bg1">
                      <a:alpha val="99000"/>
                    </a:schemeClr>
                  </a:solidFill>
                </a:rPr>
                <a:t>TCP/SSL HTTP(S)</a:t>
              </a:r>
            </a:p>
          </p:txBody>
        </p:sp>
      </p:grpSp>
      <p:grpSp>
        <p:nvGrpSpPr>
          <p:cNvPr id="115" name="Group 114"/>
          <p:cNvGrpSpPr/>
          <p:nvPr/>
        </p:nvGrpSpPr>
        <p:grpSpPr>
          <a:xfrm>
            <a:off x="4073329" y="1868563"/>
            <a:ext cx="941008" cy="355235"/>
            <a:chOff x="10363773" y="3152204"/>
            <a:chExt cx="1454881" cy="549224"/>
          </a:xfrm>
          <a:solidFill>
            <a:schemeClr val="accent3"/>
          </a:solidFill>
          <a:effectLst>
            <a:outerShdw blurRad="76200" dist="127000" dir="6180000" sy="23000" kx="-1200000" algn="bl" rotWithShape="0">
              <a:prstClr val="black">
                <a:alpha val="20000"/>
              </a:prstClr>
            </a:outerShdw>
          </a:effectLst>
        </p:grpSpPr>
        <p:grpSp>
          <p:nvGrpSpPr>
            <p:cNvPr id="116" name="Group 115"/>
            <p:cNvGrpSpPr/>
            <p:nvPr/>
          </p:nvGrpSpPr>
          <p:grpSpPr>
            <a:xfrm>
              <a:off x="10363773" y="3152204"/>
              <a:ext cx="1454881" cy="549224"/>
              <a:chOff x="9715445" y="-247775"/>
              <a:chExt cx="1454881" cy="549224"/>
            </a:xfrm>
            <a:grpFill/>
          </p:grpSpPr>
          <p:sp>
            <p:nvSpPr>
              <p:cNvPr id="122" name="Rectangle 121"/>
              <p:cNvSpPr/>
              <p:nvPr/>
            </p:nvSpPr>
            <p:spPr bwMode="auto">
              <a:xfrm>
                <a:off x="9715445" y="-247775"/>
                <a:ext cx="1117107" cy="54922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23" name="Isosceles Triangle 122"/>
              <p:cNvSpPr/>
              <p:nvPr/>
            </p:nvSpPr>
            <p:spPr bwMode="auto">
              <a:xfrm>
                <a:off x="10447649" y="-10049"/>
                <a:ext cx="722677" cy="311498"/>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grpSp>
        <p:sp>
          <p:nvSpPr>
            <p:cNvPr id="121" name="TextBox 120"/>
            <p:cNvSpPr txBox="1"/>
            <p:nvPr/>
          </p:nvSpPr>
          <p:spPr>
            <a:xfrm>
              <a:off x="10485025" y="3266410"/>
              <a:ext cx="715955" cy="299785"/>
            </a:xfrm>
            <a:prstGeom prst="rect">
              <a:avLst/>
            </a:prstGeom>
            <a:noFill/>
          </p:spPr>
          <p:txBody>
            <a:bodyPr wrap="none" lIns="0" tIns="0" rIns="0" bIns="0" rtlCol="0">
              <a:spAutoFit/>
            </a:bodyPr>
            <a:lstStyle/>
            <a:p>
              <a:pPr>
                <a:lnSpc>
                  <a:spcPct val="90000"/>
                </a:lnSpc>
                <a:spcBef>
                  <a:spcPct val="20000"/>
                </a:spcBef>
                <a:buSzPct val="80000"/>
              </a:pPr>
              <a:r>
                <a:rPr lang="en-US" sz="1400" dirty="0" smtClean="0">
                  <a:solidFill>
                    <a:schemeClr val="bg1">
                      <a:alpha val="99000"/>
                    </a:schemeClr>
                  </a:solidFill>
                </a:rPr>
                <a:t>Route</a:t>
              </a:r>
              <a:endParaRPr lang="en-US" sz="1400" dirty="0">
                <a:solidFill>
                  <a:schemeClr val="bg1">
                    <a:alpha val="99000"/>
                  </a:schemeClr>
                </a:solidFill>
              </a:endParaRPr>
            </a:p>
          </p:txBody>
        </p:sp>
      </p:grpSp>
      <p:grpSp>
        <p:nvGrpSpPr>
          <p:cNvPr id="124" name="Group 123"/>
          <p:cNvGrpSpPr/>
          <p:nvPr/>
        </p:nvGrpSpPr>
        <p:grpSpPr>
          <a:xfrm>
            <a:off x="6956107" y="1663844"/>
            <a:ext cx="990604" cy="634220"/>
            <a:chOff x="10074449" y="2926459"/>
            <a:chExt cx="1531560" cy="980559"/>
          </a:xfrm>
          <a:solidFill>
            <a:schemeClr val="accent3"/>
          </a:solidFill>
          <a:effectLst>
            <a:outerShdw blurRad="76200" dist="127000" dir="6180000" sy="23000" kx="-1200000" algn="bl" rotWithShape="0">
              <a:prstClr val="black">
                <a:alpha val="20000"/>
              </a:prstClr>
            </a:outerShdw>
          </a:effectLst>
        </p:grpSpPr>
        <p:grpSp>
          <p:nvGrpSpPr>
            <p:cNvPr id="127" name="Group 126"/>
            <p:cNvGrpSpPr/>
            <p:nvPr/>
          </p:nvGrpSpPr>
          <p:grpSpPr>
            <a:xfrm>
              <a:off x="10074449" y="2926459"/>
              <a:ext cx="1531560" cy="980559"/>
              <a:chOff x="9426121" y="-473520"/>
              <a:chExt cx="1531560" cy="980559"/>
            </a:xfrm>
            <a:grpFill/>
          </p:grpSpPr>
          <p:sp>
            <p:nvSpPr>
              <p:cNvPr id="129" name="Rectangle 128"/>
              <p:cNvSpPr/>
              <p:nvPr/>
            </p:nvSpPr>
            <p:spPr bwMode="auto">
              <a:xfrm>
                <a:off x="9426123" y="-473520"/>
                <a:ext cx="1531558" cy="54922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30" name="Isosceles Triangle 129"/>
              <p:cNvSpPr/>
              <p:nvPr/>
            </p:nvSpPr>
            <p:spPr bwMode="auto">
              <a:xfrm rot="5400000">
                <a:off x="9147168" y="-194567"/>
                <a:ext cx="980559" cy="422654"/>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grpSp>
        <p:sp>
          <p:nvSpPr>
            <p:cNvPr id="128" name="TextBox 127"/>
            <p:cNvSpPr txBox="1"/>
            <p:nvPr/>
          </p:nvSpPr>
          <p:spPr>
            <a:xfrm>
              <a:off x="10202276" y="3060239"/>
              <a:ext cx="1189623" cy="299785"/>
            </a:xfrm>
            <a:prstGeom prst="rect">
              <a:avLst/>
            </a:prstGeom>
            <a:noFill/>
          </p:spPr>
          <p:txBody>
            <a:bodyPr wrap="none" lIns="0" tIns="0" rIns="0" bIns="0" rtlCol="0">
              <a:spAutoFit/>
            </a:bodyPr>
            <a:lstStyle/>
            <a:p>
              <a:pPr>
                <a:lnSpc>
                  <a:spcPct val="90000"/>
                </a:lnSpc>
                <a:spcBef>
                  <a:spcPct val="20000"/>
                </a:spcBef>
                <a:buSzPct val="80000"/>
              </a:pPr>
              <a:r>
                <a:rPr lang="en-US" sz="1400" dirty="0" smtClean="0">
                  <a:solidFill>
                    <a:schemeClr val="bg1">
                      <a:alpha val="99000"/>
                    </a:schemeClr>
                  </a:solidFill>
                </a:rPr>
                <a:t>Subscribe</a:t>
              </a:r>
              <a:endParaRPr lang="en-US" sz="1400" dirty="0">
                <a:solidFill>
                  <a:schemeClr val="bg1">
                    <a:alpha val="99000"/>
                  </a:schemeClr>
                </a:solidFill>
              </a:endParaRPr>
            </a:p>
          </p:txBody>
        </p:sp>
      </p:grpSp>
      <p:sp>
        <p:nvSpPr>
          <p:cNvPr id="109" name="Rectangle 108"/>
          <p:cNvSpPr/>
          <p:nvPr>
            <p:custDataLst>
              <p:tags r:id="rId36"/>
            </p:custDataLst>
          </p:nvPr>
        </p:nvSpPr>
        <p:spPr>
          <a:xfrm>
            <a:off x="7727668" y="1975913"/>
            <a:ext cx="1624163" cy="461665"/>
          </a:xfrm>
          <a:prstGeom prst="rect">
            <a:avLst/>
          </a:prstGeom>
        </p:spPr>
        <p:txBody>
          <a:bodyPr wrap="none">
            <a:spAutoFit/>
          </a:bodyPr>
          <a:lstStyle/>
          <a:p>
            <a:pPr lvl="0" algn="r" defTabSz="914400">
              <a:defRPr/>
            </a:pPr>
            <a:r>
              <a:rPr lang="en-US" sz="2400" kern="0" dirty="0">
                <a:ln>
                  <a:solidFill>
                    <a:schemeClr val="bg1">
                      <a:alpha val="0"/>
                    </a:schemeClr>
                  </a:solidFill>
                </a:ln>
                <a:solidFill>
                  <a:srgbClr val="FFFFFF"/>
                </a:solidFill>
                <a:latin typeface="Segoe UI Light" pitchFamily="34" charset="0"/>
              </a:rPr>
              <a:t>Service Bus</a:t>
            </a:r>
          </a:p>
        </p:txBody>
      </p:sp>
      <p:grpSp>
        <p:nvGrpSpPr>
          <p:cNvPr id="101" name="Group 100"/>
          <p:cNvGrpSpPr/>
          <p:nvPr>
            <p:custDataLst>
              <p:tags r:id="rId37"/>
            </p:custDataLst>
          </p:nvPr>
        </p:nvGrpSpPr>
        <p:grpSpPr>
          <a:xfrm>
            <a:off x="3500592" y="5286590"/>
            <a:ext cx="1313068" cy="726755"/>
            <a:chOff x="3947925" y="5276851"/>
            <a:chExt cx="1313068" cy="800941"/>
          </a:xfrm>
        </p:grpSpPr>
        <p:sp>
          <p:nvSpPr>
            <p:cNvPr id="102" name="Round Same Side Corner Rectangle 102"/>
            <p:cNvSpPr/>
            <p:nvPr/>
          </p:nvSpPr>
          <p:spPr bwMode="auto">
            <a:xfrm>
              <a:off x="3947925" y="5276851"/>
              <a:ext cx="1313068" cy="500637"/>
            </a:xfrm>
            <a:custGeom>
              <a:avLst/>
              <a:gdLst>
                <a:gd name="connsiteX0" fmla="*/ 0 w 1313068"/>
                <a:gd name="connsiteY0" fmla="*/ 0 h 400049"/>
                <a:gd name="connsiteX1" fmla="*/ 1313068 w 1313068"/>
                <a:gd name="connsiteY1" fmla="*/ 0 h 400049"/>
                <a:gd name="connsiteX2" fmla="*/ 1313068 w 1313068"/>
                <a:gd name="connsiteY2" fmla="*/ 0 h 400049"/>
                <a:gd name="connsiteX3" fmla="*/ 1313068 w 1313068"/>
                <a:gd name="connsiteY3" fmla="*/ 400049 h 400049"/>
                <a:gd name="connsiteX4" fmla="*/ 1313068 w 1313068"/>
                <a:gd name="connsiteY4" fmla="*/ 400049 h 400049"/>
                <a:gd name="connsiteX5" fmla="*/ 0 w 1313068"/>
                <a:gd name="connsiteY5" fmla="*/ 400049 h 400049"/>
                <a:gd name="connsiteX6" fmla="*/ 0 w 1313068"/>
                <a:gd name="connsiteY6" fmla="*/ 400049 h 400049"/>
                <a:gd name="connsiteX7" fmla="*/ 0 w 1313068"/>
                <a:gd name="connsiteY7" fmla="*/ 0 h 400049"/>
                <a:gd name="connsiteX8" fmla="*/ 0 w 1313068"/>
                <a:gd name="connsiteY8" fmla="*/ 0 h 400049"/>
                <a:gd name="connsiteX0" fmla="*/ 0 w 1313068"/>
                <a:gd name="connsiteY0" fmla="*/ 0 h 400049"/>
                <a:gd name="connsiteX1" fmla="*/ 1313068 w 1313068"/>
                <a:gd name="connsiteY1" fmla="*/ 0 h 400049"/>
                <a:gd name="connsiteX2" fmla="*/ 1313068 w 1313068"/>
                <a:gd name="connsiteY2" fmla="*/ 0 h 400049"/>
                <a:gd name="connsiteX3" fmla="*/ 1313068 w 1313068"/>
                <a:gd name="connsiteY3" fmla="*/ 400049 h 400049"/>
                <a:gd name="connsiteX4" fmla="*/ 1313068 w 1313068"/>
                <a:gd name="connsiteY4" fmla="*/ 400049 h 400049"/>
                <a:gd name="connsiteX5" fmla="*/ 693925 w 1313068"/>
                <a:gd name="connsiteY5" fmla="*/ 333374 h 400049"/>
                <a:gd name="connsiteX6" fmla="*/ 0 w 1313068"/>
                <a:gd name="connsiteY6" fmla="*/ 400049 h 400049"/>
                <a:gd name="connsiteX7" fmla="*/ 0 w 1313068"/>
                <a:gd name="connsiteY7" fmla="*/ 400049 h 400049"/>
                <a:gd name="connsiteX8" fmla="*/ 0 w 1313068"/>
                <a:gd name="connsiteY8" fmla="*/ 0 h 400049"/>
                <a:gd name="connsiteX9" fmla="*/ 0 w 1313068"/>
                <a:gd name="connsiteY9" fmla="*/ 0 h 400049"/>
                <a:gd name="connsiteX0" fmla="*/ 693925 w 1313068"/>
                <a:gd name="connsiteY0" fmla="*/ 333374 h 424814"/>
                <a:gd name="connsiteX1" fmla="*/ 0 w 1313068"/>
                <a:gd name="connsiteY1" fmla="*/ 400049 h 424814"/>
                <a:gd name="connsiteX2" fmla="*/ 0 w 1313068"/>
                <a:gd name="connsiteY2" fmla="*/ 400049 h 424814"/>
                <a:gd name="connsiteX3" fmla="*/ 0 w 1313068"/>
                <a:gd name="connsiteY3" fmla="*/ 0 h 424814"/>
                <a:gd name="connsiteX4" fmla="*/ 0 w 1313068"/>
                <a:gd name="connsiteY4" fmla="*/ 0 h 424814"/>
                <a:gd name="connsiteX5" fmla="*/ 1313068 w 1313068"/>
                <a:gd name="connsiteY5" fmla="*/ 0 h 424814"/>
                <a:gd name="connsiteX6" fmla="*/ 1313068 w 1313068"/>
                <a:gd name="connsiteY6" fmla="*/ 0 h 424814"/>
                <a:gd name="connsiteX7" fmla="*/ 1313068 w 1313068"/>
                <a:gd name="connsiteY7" fmla="*/ 400049 h 424814"/>
                <a:gd name="connsiteX8" fmla="*/ 1313068 w 1313068"/>
                <a:gd name="connsiteY8" fmla="*/ 400049 h 424814"/>
                <a:gd name="connsiteX9" fmla="*/ 785365 w 1313068"/>
                <a:gd name="connsiteY9" fmla="*/ 424814 h 424814"/>
                <a:gd name="connsiteX0" fmla="*/ 0 w 1313068"/>
                <a:gd name="connsiteY0" fmla="*/ 400049 h 424814"/>
                <a:gd name="connsiteX1" fmla="*/ 0 w 1313068"/>
                <a:gd name="connsiteY1" fmla="*/ 400049 h 424814"/>
                <a:gd name="connsiteX2" fmla="*/ 0 w 1313068"/>
                <a:gd name="connsiteY2" fmla="*/ 0 h 424814"/>
                <a:gd name="connsiteX3" fmla="*/ 0 w 1313068"/>
                <a:gd name="connsiteY3" fmla="*/ 0 h 424814"/>
                <a:gd name="connsiteX4" fmla="*/ 1313068 w 1313068"/>
                <a:gd name="connsiteY4" fmla="*/ 0 h 424814"/>
                <a:gd name="connsiteX5" fmla="*/ 1313068 w 1313068"/>
                <a:gd name="connsiteY5" fmla="*/ 0 h 424814"/>
                <a:gd name="connsiteX6" fmla="*/ 1313068 w 1313068"/>
                <a:gd name="connsiteY6" fmla="*/ 400049 h 424814"/>
                <a:gd name="connsiteX7" fmla="*/ 1313068 w 1313068"/>
                <a:gd name="connsiteY7" fmla="*/ 400049 h 424814"/>
                <a:gd name="connsiteX8" fmla="*/ 785365 w 1313068"/>
                <a:gd name="connsiteY8" fmla="*/ 424814 h 424814"/>
                <a:gd name="connsiteX0" fmla="*/ 0 w 1313068"/>
                <a:gd name="connsiteY0" fmla="*/ 400049 h 400049"/>
                <a:gd name="connsiteX1" fmla="*/ 0 w 1313068"/>
                <a:gd name="connsiteY1" fmla="*/ 400049 h 400049"/>
                <a:gd name="connsiteX2" fmla="*/ 0 w 1313068"/>
                <a:gd name="connsiteY2" fmla="*/ 0 h 400049"/>
                <a:gd name="connsiteX3" fmla="*/ 0 w 1313068"/>
                <a:gd name="connsiteY3" fmla="*/ 0 h 400049"/>
                <a:gd name="connsiteX4" fmla="*/ 1313068 w 1313068"/>
                <a:gd name="connsiteY4" fmla="*/ 0 h 400049"/>
                <a:gd name="connsiteX5" fmla="*/ 1313068 w 1313068"/>
                <a:gd name="connsiteY5" fmla="*/ 0 h 400049"/>
                <a:gd name="connsiteX6" fmla="*/ 1313068 w 1313068"/>
                <a:gd name="connsiteY6" fmla="*/ 400049 h 400049"/>
                <a:gd name="connsiteX7" fmla="*/ 1313068 w 1313068"/>
                <a:gd name="connsiteY7" fmla="*/ 400049 h 400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068" h="400049">
                  <a:moveTo>
                    <a:pt x="0" y="400049"/>
                  </a:moveTo>
                  <a:lnTo>
                    <a:pt x="0" y="400049"/>
                  </a:lnTo>
                  <a:lnTo>
                    <a:pt x="0" y="0"/>
                  </a:lnTo>
                  <a:lnTo>
                    <a:pt x="0" y="0"/>
                  </a:lnTo>
                  <a:lnTo>
                    <a:pt x="1313068" y="0"/>
                  </a:lnTo>
                  <a:lnTo>
                    <a:pt x="1313068" y="0"/>
                  </a:lnTo>
                  <a:lnTo>
                    <a:pt x="1313068" y="400049"/>
                  </a:lnTo>
                  <a:lnTo>
                    <a:pt x="1313068" y="400049"/>
                  </a:lnTo>
                </a:path>
              </a:pathLst>
            </a:custGeom>
            <a:noFill/>
            <a:ln w="55000" cap="rnd" cmpd="sng" algn="ctr">
              <a:solidFill>
                <a:schemeClr val="accent1"/>
              </a:solidFill>
              <a:prstDash val="sysDot"/>
            </a:ln>
            <a:effectLst/>
          </p:spPr>
          <p:txBody>
            <a:bodyPr rtlCol="0" anchor="ctr"/>
            <a:lstStyle/>
            <a:p>
              <a:pPr algn="ctr" defTabSz="914400"/>
              <a:endParaRPr lang="en-US" sz="1400" kern="0" dirty="0">
                <a:ln>
                  <a:solidFill>
                    <a:schemeClr val="bg1">
                      <a:alpha val="0"/>
                    </a:schemeClr>
                  </a:solidFill>
                </a:ln>
                <a:solidFill>
                  <a:srgbClr val="FFFFFF"/>
                </a:solidFill>
                <a:latin typeface="Segoe UI"/>
                <a:sym typeface="Segoe UI"/>
              </a:endParaRPr>
            </a:p>
          </p:txBody>
        </p:sp>
        <p:sp>
          <p:nvSpPr>
            <p:cNvPr id="104" name="AutoShape 77"/>
            <p:cNvSpPr>
              <a:spLocks noChangeArrowheads="1"/>
            </p:cNvSpPr>
            <p:nvPr/>
          </p:nvSpPr>
          <p:spPr bwMode="auto">
            <a:xfrm>
              <a:off x="4059817" y="5401246"/>
              <a:ext cx="1089284" cy="676546"/>
            </a:xfrm>
            <a:prstGeom prst="rect">
              <a:avLst/>
            </a:prstGeom>
            <a:solidFill>
              <a:schemeClr val="accent1"/>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800" dirty="0">
                  <a:ln>
                    <a:solidFill>
                      <a:schemeClr val="bg1">
                        <a:alpha val="0"/>
                      </a:schemeClr>
                    </a:solidFill>
                  </a:ln>
                  <a:gradFill>
                    <a:gsLst>
                      <a:gs pos="0">
                        <a:srgbClr val="FFFFFF"/>
                      </a:gs>
                      <a:gs pos="100000">
                        <a:srgbClr val="FFFFFF"/>
                      </a:gs>
                    </a:gsLst>
                    <a:lin ang="5400000" scaled="0"/>
                  </a:gradFill>
                </a:rPr>
                <a:t>Sender</a:t>
              </a:r>
              <a:endParaRPr lang="en-US" sz="2000" dirty="0">
                <a:ln>
                  <a:solidFill>
                    <a:schemeClr val="bg1">
                      <a:alpha val="0"/>
                    </a:schemeClr>
                  </a:solidFill>
                </a:ln>
                <a:gradFill>
                  <a:gsLst>
                    <a:gs pos="0">
                      <a:srgbClr val="FFFFFF"/>
                    </a:gs>
                    <a:gs pos="100000">
                      <a:srgbClr val="FFFFFF"/>
                    </a:gs>
                  </a:gsLst>
                  <a:lin ang="5400000" scaled="0"/>
                </a:gradFill>
              </a:endParaRPr>
            </a:p>
          </p:txBody>
        </p:sp>
      </p:grpSp>
      <p:grpSp>
        <p:nvGrpSpPr>
          <p:cNvPr id="105" name="Group 104"/>
          <p:cNvGrpSpPr/>
          <p:nvPr>
            <p:custDataLst>
              <p:tags r:id="rId38"/>
            </p:custDataLst>
          </p:nvPr>
        </p:nvGrpSpPr>
        <p:grpSpPr>
          <a:xfrm>
            <a:off x="8036410" y="5286590"/>
            <a:ext cx="1313068" cy="726755"/>
            <a:chOff x="6076372" y="5276851"/>
            <a:chExt cx="1313068" cy="800941"/>
          </a:xfrm>
        </p:grpSpPr>
        <p:sp>
          <p:nvSpPr>
            <p:cNvPr id="106" name="AutoShape 77"/>
            <p:cNvSpPr>
              <a:spLocks noChangeArrowheads="1"/>
            </p:cNvSpPr>
            <p:nvPr/>
          </p:nvSpPr>
          <p:spPr bwMode="auto">
            <a:xfrm>
              <a:off x="6188264" y="5401246"/>
              <a:ext cx="1089284" cy="676546"/>
            </a:xfrm>
            <a:prstGeom prst="rect">
              <a:avLst/>
            </a:prstGeom>
            <a:solidFill>
              <a:schemeClr val="accent4"/>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800" dirty="0">
                  <a:ln>
                    <a:solidFill>
                      <a:schemeClr val="bg1">
                        <a:alpha val="0"/>
                      </a:schemeClr>
                    </a:solidFill>
                  </a:ln>
                  <a:gradFill>
                    <a:gsLst>
                      <a:gs pos="0">
                        <a:srgbClr val="FFFFFF"/>
                      </a:gs>
                      <a:gs pos="100000">
                        <a:srgbClr val="FFFFFF"/>
                      </a:gs>
                    </a:gsLst>
                    <a:lin ang="5400000" scaled="0"/>
                  </a:gradFill>
                </a:rPr>
                <a:t>Receiver</a:t>
              </a:r>
            </a:p>
          </p:txBody>
        </p:sp>
        <p:sp>
          <p:nvSpPr>
            <p:cNvPr id="107" name="Round Same Side Corner Rectangle 102"/>
            <p:cNvSpPr/>
            <p:nvPr/>
          </p:nvSpPr>
          <p:spPr bwMode="auto">
            <a:xfrm flipH="1">
              <a:off x="6076372" y="5276851"/>
              <a:ext cx="1313068" cy="400049"/>
            </a:xfrm>
            <a:custGeom>
              <a:avLst/>
              <a:gdLst>
                <a:gd name="connsiteX0" fmla="*/ 0 w 1313068"/>
                <a:gd name="connsiteY0" fmla="*/ 0 h 400049"/>
                <a:gd name="connsiteX1" fmla="*/ 1313068 w 1313068"/>
                <a:gd name="connsiteY1" fmla="*/ 0 h 400049"/>
                <a:gd name="connsiteX2" fmla="*/ 1313068 w 1313068"/>
                <a:gd name="connsiteY2" fmla="*/ 0 h 400049"/>
                <a:gd name="connsiteX3" fmla="*/ 1313068 w 1313068"/>
                <a:gd name="connsiteY3" fmla="*/ 400049 h 400049"/>
                <a:gd name="connsiteX4" fmla="*/ 1313068 w 1313068"/>
                <a:gd name="connsiteY4" fmla="*/ 400049 h 400049"/>
                <a:gd name="connsiteX5" fmla="*/ 0 w 1313068"/>
                <a:gd name="connsiteY5" fmla="*/ 400049 h 400049"/>
                <a:gd name="connsiteX6" fmla="*/ 0 w 1313068"/>
                <a:gd name="connsiteY6" fmla="*/ 400049 h 400049"/>
                <a:gd name="connsiteX7" fmla="*/ 0 w 1313068"/>
                <a:gd name="connsiteY7" fmla="*/ 0 h 400049"/>
                <a:gd name="connsiteX8" fmla="*/ 0 w 1313068"/>
                <a:gd name="connsiteY8" fmla="*/ 0 h 400049"/>
                <a:gd name="connsiteX0" fmla="*/ 0 w 1313068"/>
                <a:gd name="connsiteY0" fmla="*/ 0 h 400049"/>
                <a:gd name="connsiteX1" fmla="*/ 1313068 w 1313068"/>
                <a:gd name="connsiteY1" fmla="*/ 0 h 400049"/>
                <a:gd name="connsiteX2" fmla="*/ 1313068 w 1313068"/>
                <a:gd name="connsiteY2" fmla="*/ 0 h 400049"/>
                <a:gd name="connsiteX3" fmla="*/ 1313068 w 1313068"/>
                <a:gd name="connsiteY3" fmla="*/ 400049 h 400049"/>
                <a:gd name="connsiteX4" fmla="*/ 1313068 w 1313068"/>
                <a:gd name="connsiteY4" fmla="*/ 400049 h 400049"/>
                <a:gd name="connsiteX5" fmla="*/ 693925 w 1313068"/>
                <a:gd name="connsiteY5" fmla="*/ 333374 h 400049"/>
                <a:gd name="connsiteX6" fmla="*/ 0 w 1313068"/>
                <a:gd name="connsiteY6" fmla="*/ 400049 h 400049"/>
                <a:gd name="connsiteX7" fmla="*/ 0 w 1313068"/>
                <a:gd name="connsiteY7" fmla="*/ 400049 h 400049"/>
                <a:gd name="connsiteX8" fmla="*/ 0 w 1313068"/>
                <a:gd name="connsiteY8" fmla="*/ 0 h 400049"/>
                <a:gd name="connsiteX9" fmla="*/ 0 w 1313068"/>
                <a:gd name="connsiteY9" fmla="*/ 0 h 400049"/>
                <a:gd name="connsiteX0" fmla="*/ 693925 w 1313068"/>
                <a:gd name="connsiteY0" fmla="*/ 333374 h 424814"/>
                <a:gd name="connsiteX1" fmla="*/ 0 w 1313068"/>
                <a:gd name="connsiteY1" fmla="*/ 400049 h 424814"/>
                <a:gd name="connsiteX2" fmla="*/ 0 w 1313068"/>
                <a:gd name="connsiteY2" fmla="*/ 400049 h 424814"/>
                <a:gd name="connsiteX3" fmla="*/ 0 w 1313068"/>
                <a:gd name="connsiteY3" fmla="*/ 0 h 424814"/>
                <a:gd name="connsiteX4" fmla="*/ 0 w 1313068"/>
                <a:gd name="connsiteY4" fmla="*/ 0 h 424814"/>
                <a:gd name="connsiteX5" fmla="*/ 1313068 w 1313068"/>
                <a:gd name="connsiteY5" fmla="*/ 0 h 424814"/>
                <a:gd name="connsiteX6" fmla="*/ 1313068 w 1313068"/>
                <a:gd name="connsiteY6" fmla="*/ 0 h 424814"/>
                <a:gd name="connsiteX7" fmla="*/ 1313068 w 1313068"/>
                <a:gd name="connsiteY7" fmla="*/ 400049 h 424814"/>
                <a:gd name="connsiteX8" fmla="*/ 1313068 w 1313068"/>
                <a:gd name="connsiteY8" fmla="*/ 400049 h 424814"/>
                <a:gd name="connsiteX9" fmla="*/ 785365 w 1313068"/>
                <a:gd name="connsiteY9" fmla="*/ 424814 h 424814"/>
                <a:gd name="connsiteX0" fmla="*/ 0 w 1313068"/>
                <a:gd name="connsiteY0" fmla="*/ 400049 h 424814"/>
                <a:gd name="connsiteX1" fmla="*/ 0 w 1313068"/>
                <a:gd name="connsiteY1" fmla="*/ 400049 h 424814"/>
                <a:gd name="connsiteX2" fmla="*/ 0 w 1313068"/>
                <a:gd name="connsiteY2" fmla="*/ 0 h 424814"/>
                <a:gd name="connsiteX3" fmla="*/ 0 w 1313068"/>
                <a:gd name="connsiteY3" fmla="*/ 0 h 424814"/>
                <a:gd name="connsiteX4" fmla="*/ 1313068 w 1313068"/>
                <a:gd name="connsiteY4" fmla="*/ 0 h 424814"/>
                <a:gd name="connsiteX5" fmla="*/ 1313068 w 1313068"/>
                <a:gd name="connsiteY5" fmla="*/ 0 h 424814"/>
                <a:gd name="connsiteX6" fmla="*/ 1313068 w 1313068"/>
                <a:gd name="connsiteY6" fmla="*/ 400049 h 424814"/>
                <a:gd name="connsiteX7" fmla="*/ 1313068 w 1313068"/>
                <a:gd name="connsiteY7" fmla="*/ 400049 h 424814"/>
                <a:gd name="connsiteX8" fmla="*/ 785365 w 1313068"/>
                <a:gd name="connsiteY8" fmla="*/ 424814 h 424814"/>
                <a:gd name="connsiteX0" fmla="*/ 0 w 1313068"/>
                <a:gd name="connsiteY0" fmla="*/ 400049 h 400049"/>
                <a:gd name="connsiteX1" fmla="*/ 0 w 1313068"/>
                <a:gd name="connsiteY1" fmla="*/ 400049 h 400049"/>
                <a:gd name="connsiteX2" fmla="*/ 0 w 1313068"/>
                <a:gd name="connsiteY2" fmla="*/ 0 h 400049"/>
                <a:gd name="connsiteX3" fmla="*/ 0 w 1313068"/>
                <a:gd name="connsiteY3" fmla="*/ 0 h 400049"/>
                <a:gd name="connsiteX4" fmla="*/ 1313068 w 1313068"/>
                <a:gd name="connsiteY4" fmla="*/ 0 h 400049"/>
                <a:gd name="connsiteX5" fmla="*/ 1313068 w 1313068"/>
                <a:gd name="connsiteY5" fmla="*/ 0 h 400049"/>
                <a:gd name="connsiteX6" fmla="*/ 1313068 w 1313068"/>
                <a:gd name="connsiteY6" fmla="*/ 400049 h 400049"/>
                <a:gd name="connsiteX7" fmla="*/ 1313068 w 1313068"/>
                <a:gd name="connsiteY7" fmla="*/ 400049 h 400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068" h="400049">
                  <a:moveTo>
                    <a:pt x="0" y="400049"/>
                  </a:moveTo>
                  <a:lnTo>
                    <a:pt x="0" y="400049"/>
                  </a:lnTo>
                  <a:lnTo>
                    <a:pt x="0" y="0"/>
                  </a:lnTo>
                  <a:lnTo>
                    <a:pt x="0" y="0"/>
                  </a:lnTo>
                  <a:lnTo>
                    <a:pt x="1313068" y="0"/>
                  </a:lnTo>
                  <a:lnTo>
                    <a:pt x="1313068" y="0"/>
                  </a:lnTo>
                  <a:lnTo>
                    <a:pt x="1313068" y="400049"/>
                  </a:lnTo>
                  <a:lnTo>
                    <a:pt x="1313068" y="400049"/>
                  </a:lnTo>
                </a:path>
              </a:pathLst>
            </a:custGeom>
            <a:noFill/>
            <a:ln w="55000" cap="rnd" cmpd="sng" algn="ctr">
              <a:solidFill>
                <a:schemeClr val="accent4"/>
              </a:solidFill>
              <a:prstDash val="sysDot"/>
            </a:ln>
            <a:effectLst/>
          </p:spPr>
          <p:txBody>
            <a:bodyPr rtlCol="0" anchor="ctr"/>
            <a:lstStyle/>
            <a:p>
              <a:pPr algn="ctr" defTabSz="914400"/>
              <a:endParaRPr lang="en-US" sz="1400" kern="0" dirty="0">
                <a:ln>
                  <a:solidFill>
                    <a:schemeClr val="bg1">
                      <a:alpha val="0"/>
                    </a:schemeClr>
                  </a:solidFill>
                </a:ln>
                <a:solidFill>
                  <a:srgbClr val="FFFFFF"/>
                </a:solidFill>
                <a:latin typeface="Segoe UI"/>
                <a:sym typeface="Segoe UI"/>
              </a:endParaRPr>
            </a:p>
          </p:txBody>
        </p:sp>
      </p:grpSp>
    </p:spTree>
    <p:extLst>
      <p:ext uri="{BB962C8B-B14F-4D97-AF65-F5344CB8AC3E}">
        <p14:creationId xmlns:p14="http://schemas.microsoft.com/office/powerpoint/2010/main" val="5602415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3"/>
                                        </p:tgtEl>
                                        <p:attrNameLst>
                                          <p:attrName>style.visibility</p:attrName>
                                        </p:attrNameLst>
                                      </p:cBhvr>
                                      <p:to>
                                        <p:strVal val="visible"/>
                                      </p:to>
                                    </p:set>
                                    <p:animEffect transition="in" filter="fade">
                                      <p:cBhvr>
                                        <p:cTn id="7" dur="500"/>
                                        <p:tgtEl>
                                          <p:spTgt spid="14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5"/>
                                        </p:tgtEl>
                                        <p:attrNameLst>
                                          <p:attrName>style.visibility</p:attrName>
                                        </p:attrNameLst>
                                      </p:cBhvr>
                                      <p:to>
                                        <p:strVal val="visible"/>
                                      </p:to>
                                    </p:set>
                                    <p:animEffect transition="in" filter="wipe(down)">
                                      <p:cBhvr>
                                        <p:cTn id="12" dur="2000"/>
                                        <p:tgtEl>
                                          <p:spTgt spid="125"/>
                                        </p:tgtEl>
                                      </p:cBhvr>
                                    </p:animEffect>
                                  </p:childTnLst>
                                </p:cTn>
                              </p:par>
                              <p:par>
                                <p:cTn id="13" presetID="10" presetClass="exit" presetSubtype="0" fill="hold" grpId="1" nodeType="withEffect">
                                  <p:stCondLst>
                                    <p:cond delay="0"/>
                                  </p:stCondLst>
                                  <p:childTnLst>
                                    <p:animEffect transition="out" filter="fade">
                                      <p:cBhvr>
                                        <p:cTn id="14" dur="500"/>
                                        <p:tgtEl>
                                          <p:spTgt spid="143"/>
                                        </p:tgtEl>
                                      </p:cBhvr>
                                    </p:animEffect>
                                    <p:set>
                                      <p:cBhvr>
                                        <p:cTn id="15" dur="1" fill="hold">
                                          <p:stCondLst>
                                            <p:cond delay="499"/>
                                          </p:stCondLst>
                                        </p:cTn>
                                        <p:tgtEl>
                                          <p:spTgt spid="143"/>
                                        </p:tgtEl>
                                        <p:attrNameLst>
                                          <p:attrName>style.visibility</p:attrName>
                                        </p:attrNameLst>
                                      </p:cBhvr>
                                      <p:to>
                                        <p:strVal val="hidden"/>
                                      </p:to>
                                    </p:set>
                                  </p:childTnLst>
                                </p:cTn>
                              </p:par>
                            </p:childTnLst>
                          </p:cTn>
                        </p:par>
                        <p:par>
                          <p:cTn id="16" fill="hold">
                            <p:stCondLst>
                              <p:cond delay="2000"/>
                            </p:stCondLst>
                            <p:childTnLst>
                              <p:par>
                                <p:cTn id="17" presetID="22" presetClass="entr" presetSubtype="8" fill="hold" nodeType="after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wipe(left)">
                                      <p:cBhvr>
                                        <p:cTn id="19" dur="500"/>
                                        <p:tgtEl>
                                          <p:spTgt spid="62"/>
                                        </p:tgtEl>
                                      </p:cBhvr>
                                    </p:animEffect>
                                  </p:childTnLst>
                                </p:cTn>
                              </p:par>
                            </p:childTnLst>
                          </p:cTn>
                        </p:par>
                        <p:par>
                          <p:cTn id="20" fill="hold">
                            <p:stCondLst>
                              <p:cond delay="2500"/>
                            </p:stCondLst>
                            <p:childTnLst>
                              <p:par>
                                <p:cTn id="21" presetID="22" presetClass="entr" presetSubtype="8" fill="hold" nodeType="afterEffect">
                                  <p:stCondLst>
                                    <p:cond delay="0"/>
                                  </p:stCondLst>
                                  <p:childTnLst>
                                    <p:set>
                                      <p:cBhvr>
                                        <p:cTn id="22" dur="1" fill="hold">
                                          <p:stCondLst>
                                            <p:cond delay="0"/>
                                          </p:stCondLst>
                                        </p:cTn>
                                        <p:tgtEl>
                                          <p:spTgt spid="124"/>
                                        </p:tgtEl>
                                        <p:attrNameLst>
                                          <p:attrName>style.visibility</p:attrName>
                                        </p:attrNameLst>
                                      </p:cBhvr>
                                      <p:to>
                                        <p:strVal val="visible"/>
                                      </p:to>
                                    </p:set>
                                    <p:animEffect transition="in" filter="wipe(left)">
                                      <p:cBhvr>
                                        <p:cTn id="23" dur="500"/>
                                        <p:tgtEl>
                                          <p:spTgt spid="124"/>
                                        </p:tgtEl>
                                      </p:cBhvr>
                                    </p:animEffect>
                                  </p:childTnLst>
                                </p:cTn>
                              </p:par>
                            </p:childTnLst>
                          </p:cTn>
                        </p:par>
                        <p:par>
                          <p:cTn id="24" fill="hold">
                            <p:stCondLst>
                              <p:cond delay="3000"/>
                            </p:stCondLst>
                            <p:childTnLst>
                              <p:par>
                                <p:cTn id="25" presetID="22" presetClass="entr" presetSubtype="4" fill="hold" nodeType="afterEffect">
                                  <p:stCondLst>
                                    <p:cond delay="0"/>
                                  </p:stCondLst>
                                  <p:childTnLst>
                                    <p:set>
                                      <p:cBhvr>
                                        <p:cTn id="26" dur="1" fill="hold">
                                          <p:stCondLst>
                                            <p:cond delay="0"/>
                                          </p:stCondLst>
                                        </p:cTn>
                                        <p:tgtEl>
                                          <p:spTgt spid="141"/>
                                        </p:tgtEl>
                                        <p:attrNameLst>
                                          <p:attrName>style.visibility</p:attrName>
                                        </p:attrNameLst>
                                      </p:cBhvr>
                                      <p:to>
                                        <p:strVal val="visible"/>
                                      </p:to>
                                    </p:set>
                                    <p:animEffect transition="in" filter="wipe(down)">
                                      <p:cBhvr>
                                        <p:cTn id="27" dur="2000"/>
                                        <p:tgtEl>
                                          <p:spTgt spid="141"/>
                                        </p:tgtEl>
                                      </p:cBhvr>
                                    </p:animEffect>
                                  </p:childTnLst>
                                </p:cTn>
                              </p:par>
                            </p:childTnLst>
                          </p:cTn>
                        </p:par>
                        <p:par>
                          <p:cTn id="28" fill="hold">
                            <p:stCondLst>
                              <p:cond delay="5000"/>
                            </p:stCondLst>
                            <p:childTnLst>
                              <p:par>
                                <p:cTn id="29" presetID="27" presetClass="emph" presetSubtype="0" repeatCount="indefinite" fill="hold" grpId="0" nodeType="afterEffect">
                                  <p:stCondLst>
                                    <p:cond delay="0"/>
                                  </p:stCondLst>
                                  <p:endCondLst>
                                    <p:cond evt="onNext" delay="0">
                                      <p:tgtEl>
                                        <p:sldTgt/>
                                      </p:tgtEl>
                                    </p:cond>
                                  </p:endCondLst>
                                  <p:childTnLst>
                                    <p:animClr clrSpc="rgb" dir="cw">
                                      <p:cBhvr override="childStyle">
                                        <p:cTn id="30" dur="1000" autoRev="1" fill="hold"/>
                                        <p:tgtEl>
                                          <p:spTgt spid="95"/>
                                        </p:tgtEl>
                                        <p:attrNameLst>
                                          <p:attrName>style.color</p:attrName>
                                        </p:attrNameLst>
                                      </p:cBhvr>
                                      <p:to>
                                        <a:schemeClr val="bg1"/>
                                      </p:to>
                                    </p:animClr>
                                    <p:animClr clrSpc="rgb" dir="cw">
                                      <p:cBhvr>
                                        <p:cTn id="31" dur="1000" autoRev="1" fill="hold"/>
                                        <p:tgtEl>
                                          <p:spTgt spid="95"/>
                                        </p:tgtEl>
                                        <p:attrNameLst>
                                          <p:attrName>fillcolor</p:attrName>
                                        </p:attrNameLst>
                                      </p:cBhvr>
                                      <p:to>
                                        <a:schemeClr val="bg1"/>
                                      </p:to>
                                    </p:animClr>
                                    <p:set>
                                      <p:cBhvr>
                                        <p:cTn id="32" dur="1000" autoRev="1" fill="hold"/>
                                        <p:tgtEl>
                                          <p:spTgt spid="95"/>
                                        </p:tgtEl>
                                        <p:attrNameLst>
                                          <p:attrName>fill.type</p:attrName>
                                        </p:attrNameLst>
                                      </p:cBhvr>
                                      <p:to>
                                        <p:strVal val="solid"/>
                                      </p:to>
                                    </p:set>
                                    <p:set>
                                      <p:cBhvr>
                                        <p:cTn id="33" dur="1000" autoRev="1" fill="hold"/>
                                        <p:tgtEl>
                                          <p:spTgt spid="95"/>
                                        </p:tgtEl>
                                        <p:attrNameLst>
                                          <p:attrName>fill.on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114"/>
                                        </p:tgtEl>
                                        <p:attrNameLst>
                                          <p:attrName>style.visibility</p:attrName>
                                        </p:attrNameLst>
                                      </p:cBhvr>
                                      <p:to>
                                        <p:strVal val="visible"/>
                                      </p:to>
                                    </p:set>
                                    <p:animEffect transition="in" filter="wipe(down)">
                                      <p:cBhvr>
                                        <p:cTn id="38" dur="2000"/>
                                        <p:tgtEl>
                                          <p:spTgt spid="114"/>
                                        </p:tgtEl>
                                      </p:cBhvr>
                                    </p:animEffect>
                                  </p:childTnLst>
                                </p:cTn>
                              </p:par>
                            </p:childTnLst>
                          </p:cTn>
                        </p:par>
                        <p:par>
                          <p:cTn id="39" fill="hold">
                            <p:stCondLst>
                              <p:cond delay="2000"/>
                            </p:stCondLst>
                            <p:childTnLst>
                              <p:par>
                                <p:cTn id="40" presetID="22" presetClass="entr" presetSubtype="2" fill="hold" nodeType="afterEffect">
                                  <p:stCondLst>
                                    <p:cond delay="0"/>
                                  </p:stCondLst>
                                  <p:childTnLst>
                                    <p:set>
                                      <p:cBhvr>
                                        <p:cTn id="41" dur="1" fill="hold">
                                          <p:stCondLst>
                                            <p:cond delay="0"/>
                                          </p:stCondLst>
                                        </p:cTn>
                                        <p:tgtEl>
                                          <p:spTgt spid="98"/>
                                        </p:tgtEl>
                                        <p:attrNameLst>
                                          <p:attrName>style.visibility</p:attrName>
                                        </p:attrNameLst>
                                      </p:cBhvr>
                                      <p:to>
                                        <p:strVal val="visible"/>
                                      </p:to>
                                    </p:set>
                                    <p:animEffect transition="in" filter="wipe(right)">
                                      <p:cBhvr>
                                        <p:cTn id="42" dur="500"/>
                                        <p:tgtEl>
                                          <p:spTgt spid="9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38"/>
                                        </p:tgtEl>
                                        <p:attrNameLst>
                                          <p:attrName>style.visibility</p:attrName>
                                        </p:attrNameLst>
                                      </p:cBhvr>
                                      <p:to>
                                        <p:strVal val="visible"/>
                                      </p:to>
                                    </p:set>
                                    <p:animEffect transition="in" filter="wipe(down)">
                                      <p:cBhvr>
                                        <p:cTn id="47" dur="1000"/>
                                        <p:tgtEl>
                                          <p:spTgt spid="138"/>
                                        </p:tgtEl>
                                      </p:cBhvr>
                                    </p:animEffect>
                                  </p:childTnLst>
                                </p:cTn>
                              </p:par>
                            </p:childTnLst>
                          </p:cTn>
                        </p:par>
                        <p:par>
                          <p:cTn id="48" fill="hold">
                            <p:stCondLst>
                              <p:cond delay="1000"/>
                            </p:stCondLst>
                            <p:childTnLst>
                              <p:par>
                                <p:cTn id="49" presetID="22" presetClass="entr" presetSubtype="8" fill="hold" grpId="0" nodeType="afterEffect">
                                  <p:stCondLst>
                                    <p:cond delay="0"/>
                                  </p:stCondLst>
                                  <p:childTnLst>
                                    <p:set>
                                      <p:cBhvr>
                                        <p:cTn id="50" dur="1" fill="hold">
                                          <p:stCondLst>
                                            <p:cond delay="0"/>
                                          </p:stCondLst>
                                        </p:cTn>
                                        <p:tgtEl>
                                          <p:spTgt spid="110"/>
                                        </p:tgtEl>
                                        <p:attrNameLst>
                                          <p:attrName>style.visibility</p:attrName>
                                        </p:attrNameLst>
                                      </p:cBhvr>
                                      <p:to>
                                        <p:strVal val="visible"/>
                                      </p:to>
                                    </p:set>
                                    <p:animEffect transition="in" filter="wipe(left)">
                                      <p:cBhvr>
                                        <p:cTn id="51" dur="2000"/>
                                        <p:tgtEl>
                                          <p:spTgt spid="110"/>
                                        </p:tgtEl>
                                      </p:cBhvr>
                                    </p:animEffect>
                                  </p:childTnLst>
                                </p:cTn>
                              </p:par>
                              <p:par>
                                <p:cTn id="52" presetID="22" presetClass="entr" presetSubtype="2" fill="hold" nodeType="withEffect">
                                  <p:stCondLst>
                                    <p:cond delay="0"/>
                                  </p:stCondLst>
                                  <p:childTnLst>
                                    <p:set>
                                      <p:cBhvr>
                                        <p:cTn id="53" dur="1" fill="hold">
                                          <p:stCondLst>
                                            <p:cond delay="0"/>
                                          </p:stCondLst>
                                        </p:cTn>
                                        <p:tgtEl>
                                          <p:spTgt spid="115"/>
                                        </p:tgtEl>
                                        <p:attrNameLst>
                                          <p:attrName>style.visibility</p:attrName>
                                        </p:attrNameLst>
                                      </p:cBhvr>
                                      <p:to>
                                        <p:strVal val="visible"/>
                                      </p:to>
                                    </p:set>
                                    <p:animEffect transition="in" filter="wipe(right)">
                                      <p:cBhvr>
                                        <p:cTn id="54" dur="500"/>
                                        <p:tgtEl>
                                          <p:spTgt spid="115"/>
                                        </p:tgtEl>
                                      </p:cBhvr>
                                    </p:animEffect>
                                  </p:childTnLst>
                                </p:cTn>
                              </p:par>
                            </p:childTnLst>
                          </p:cTn>
                        </p:par>
                        <p:par>
                          <p:cTn id="55" fill="hold">
                            <p:stCondLst>
                              <p:cond delay="3000"/>
                            </p:stCondLst>
                            <p:childTnLst>
                              <p:par>
                                <p:cTn id="56" presetID="22" presetClass="entr" presetSubtype="8" fill="hold" grpId="0" nodeType="afterEffect">
                                  <p:stCondLst>
                                    <p:cond delay="0"/>
                                  </p:stCondLst>
                                  <p:childTnLst>
                                    <p:set>
                                      <p:cBhvr>
                                        <p:cTn id="57" dur="1" fill="hold">
                                          <p:stCondLst>
                                            <p:cond delay="0"/>
                                          </p:stCondLst>
                                        </p:cTn>
                                        <p:tgtEl>
                                          <p:spTgt spid="96"/>
                                        </p:tgtEl>
                                        <p:attrNameLst>
                                          <p:attrName>style.visibility</p:attrName>
                                        </p:attrNameLst>
                                      </p:cBhvr>
                                      <p:to>
                                        <p:strVal val="visible"/>
                                      </p:to>
                                    </p:set>
                                    <p:animEffect transition="in" filter="wipe(left)">
                                      <p:cBhvr>
                                        <p:cTn id="58" dur="2000"/>
                                        <p:tgtEl>
                                          <p:spTgt spid="96"/>
                                        </p:tgtEl>
                                      </p:cBhvr>
                                    </p:animEffect>
                                  </p:childTnLst>
                                </p:cTn>
                              </p:par>
                            </p:childTnLst>
                          </p:cTn>
                        </p:par>
                        <p:par>
                          <p:cTn id="59" fill="hold">
                            <p:stCondLst>
                              <p:cond delay="5000"/>
                            </p:stCondLst>
                            <p:childTnLst>
                              <p:par>
                                <p:cTn id="60" presetID="22" presetClass="entr" presetSubtype="1" fill="hold" nodeType="afterEffect">
                                  <p:stCondLst>
                                    <p:cond delay="0"/>
                                  </p:stCondLst>
                                  <p:childTnLst>
                                    <p:set>
                                      <p:cBhvr>
                                        <p:cTn id="61" dur="1" fill="hold">
                                          <p:stCondLst>
                                            <p:cond delay="0"/>
                                          </p:stCondLst>
                                        </p:cTn>
                                        <p:tgtEl>
                                          <p:spTgt spid="135"/>
                                        </p:tgtEl>
                                        <p:attrNameLst>
                                          <p:attrName>style.visibility</p:attrName>
                                        </p:attrNameLst>
                                      </p:cBhvr>
                                      <p:to>
                                        <p:strVal val="visible"/>
                                      </p:to>
                                    </p:set>
                                    <p:animEffect transition="in" filter="wipe(up)">
                                      <p:cBhvr>
                                        <p:cTn id="62" dur="20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96" grpId="0" animBg="1"/>
      <p:bldP spid="110" grpId="0" animBg="1"/>
      <p:bldP spid="143" grpId="0" animBg="1"/>
      <p:bldP spid="143"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Service Bus Messaging</a:t>
            </a:r>
            <a:endParaRPr lang="en-US" dirty="0"/>
          </a:p>
        </p:txBody>
      </p:sp>
      <p:sp>
        <p:nvSpPr>
          <p:cNvPr id="4" name="Content Placeholder 3"/>
          <p:cNvSpPr>
            <a:spLocks noGrp="1"/>
          </p:cNvSpPr>
          <p:nvPr>
            <p:ph type="body" sz="quarter" idx="10"/>
          </p:nvPr>
        </p:nvSpPr>
        <p:spPr>
          <a:xfrm>
            <a:off x="519113" y="1447799"/>
            <a:ext cx="5576888" cy="1223412"/>
          </a:xfrm>
        </p:spPr>
        <p:txBody>
          <a:bodyPr/>
          <a:lstStyle/>
          <a:p>
            <a:r>
              <a:rPr lang="en-US" dirty="0" smtClean="0">
                <a:solidFill>
                  <a:schemeClr val="accent2">
                    <a:alpha val="99000"/>
                  </a:schemeClr>
                </a:solidFill>
              </a:rPr>
              <a:t>Reliable, decoupled, transaction aware message queues</a:t>
            </a:r>
          </a:p>
          <a:p>
            <a:r>
              <a:rPr lang="en-US" dirty="0" smtClean="0">
                <a:solidFill>
                  <a:schemeClr val="accent2">
                    <a:alpha val="99000"/>
                  </a:schemeClr>
                </a:solidFill>
              </a:rPr>
              <a:t>Addressable over HTTP REST</a:t>
            </a:r>
            <a:endParaRPr lang="en-US" dirty="0">
              <a:solidFill>
                <a:schemeClr val="accent2">
                  <a:alpha val="99000"/>
                </a:schemeClr>
              </a:solidFill>
            </a:endParaRPr>
          </a:p>
        </p:txBody>
      </p:sp>
      <p:sp>
        <p:nvSpPr>
          <p:cNvPr id="6" name="Freeform 128"/>
          <p:cNvSpPr>
            <a:spLocks noEditPoints="1"/>
          </p:cNvSpPr>
          <p:nvPr/>
        </p:nvSpPr>
        <p:spPr bwMode="black">
          <a:xfrm>
            <a:off x="7503735" y="3690397"/>
            <a:ext cx="2997723" cy="2096578"/>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3475915099"/>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Queues</a:t>
            </a:r>
            <a:endParaRPr lang="en-US" dirty="0"/>
          </a:p>
        </p:txBody>
      </p:sp>
      <p:sp>
        <p:nvSpPr>
          <p:cNvPr id="5" name="Rectangle 4"/>
          <p:cNvSpPr/>
          <p:nvPr/>
        </p:nvSpPr>
        <p:spPr bwMode="auto">
          <a:xfrm>
            <a:off x="4778217" y="1430240"/>
            <a:ext cx="2538121" cy="1055077"/>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endParaRPr lang="en-US" dirty="0">
              <a:solidFill>
                <a:srgbClr val="FFFFFF"/>
              </a:solidFill>
            </a:endParaRPr>
          </a:p>
        </p:txBody>
      </p:sp>
      <p:sp>
        <p:nvSpPr>
          <p:cNvPr id="11" name="Rectangle 10"/>
          <p:cNvSpPr/>
          <p:nvPr/>
        </p:nvSpPr>
        <p:spPr bwMode="auto">
          <a:xfrm>
            <a:off x="4920468" y="1589480"/>
            <a:ext cx="2253618" cy="736602"/>
          </a:xfrm>
          <a:prstGeom prst="rect">
            <a:avLst/>
          </a:prstGeom>
          <a:solidFill>
            <a:schemeClr val="accent2">
              <a:lumMod val="20000"/>
              <a:lumOff val="80000"/>
            </a:schemeClr>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182880" numCol="1" rtlCol="0" anchor="ctr" anchorCtr="0" compatLnSpc="1">
            <a:prstTxWarp prst="textNoShape">
              <a:avLst/>
            </a:prstTxWarp>
          </a:bodyPr>
          <a:lstStyle/>
          <a:p>
            <a:pPr algn="ctr" defTabSz="914099" fontAlgn="base">
              <a:spcBef>
                <a:spcPct val="0"/>
              </a:spcBef>
              <a:spcAft>
                <a:spcPct val="0"/>
              </a:spcAft>
            </a:pPr>
            <a:r>
              <a:rPr lang="en-US" sz="3600" dirty="0">
                <a:ln>
                  <a:solidFill>
                    <a:schemeClr val="bg1">
                      <a:alpha val="0"/>
                    </a:schemeClr>
                  </a:solidFill>
                </a:ln>
                <a:solidFill>
                  <a:srgbClr val="595959"/>
                </a:solidFill>
                <a:latin typeface="Segoe UI Light" pitchFamily="34" charset="0"/>
              </a:rPr>
              <a:t>Queue</a:t>
            </a:r>
            <a:endParaRPr lang="en-US" sz="3200" dirty="0">
              <a:ln>
                <a:solidFill>
                  <a:schemeClr val="bg1">
                    <a:alpha val="0"/>
                  </a:schemeClr>
                </a:solidFill>
              </a:ln>
              <a:solidFill>
                <a:srgbClr val="595959"/>
              </a:solidFill>
              <a:latin typeface="Segoe UI Light" pitchFamily="34" charset="0"/>
            </a:endParaRPr>
          </a:p>
        </p:txBody>
      </p:sp>
      <p:sp>
        <p:nvSpPr>
          <p:cNvPr id="6" name="Oval 5"/>
          <p:cNvSpPr/>
          <p:nvPr/>
        </p:nvSpPr>
        <p:spPr bwMode="auto">
          <a:xfrm>
            <a:off x="1741192" y="1512888"/>
            <a:ext cx="914400" cy="914400"/>
          </a:xfrm>
          <a:prstGeom prst="ellipse">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r>
              <a:rPr lang="en-US" sz="4000" dirty="0">
                <a:ln>
                  <a:solidFill>
                    <a:schemeClr val="bg1">
                      <a:alpha val="0"/>
                    </a:schemeClr>
                  </a:solidFill>
                </a:ln>
                <a:gradFill>
                  <a:gsLst>
                    <a:gs pos="0">
                      <a:srgbClr val="FFFFFF"/>
                    </a:gs>
                    <a:gs pos="100000">
                      <a:srgbClr val="FFFFFF"/>
                    </a:gs>
                  </a:gsLst>
                  <a:lin ang="5400000" scaled="0"/>
                </a:gradFill>
              </a:rPr>
              <a:t>S</a:t>
            </a:r>
          </a:p>
        </p:txBody>
      </p:sp>
      <p:sp>
        <p:nvSpPr>
          <p:cNvPr id="7" name="Oval 6"/>
          <p:cNvSpPr/>
          <p:nvPr/>
        </p:nvSpPr>
        <p:spPr bwMode="auto">
          <a:xfrm>
            <a:off x="9416273" y="1512888"/>
            <a:ext cx="914400" cy="914400"/>
          </a:xfrm>
          <a:prstGeom prst="ellipse">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r>
              <a:rPr lang="en-US" sz="4000" dirty="0">
                <a:ln>
                  <a:solidFill>
                    <a:schemeClr val="bg1">
                      <a:alpha val="0"/>
                    </a:schemeClr>
                  </a:solidFill>
                </a:ln>
                <a:gradFill>
                  <a:gsLst>
                    <a:gs pos="0">
                      <a:srgbClr val="FFFFFF"/>
                    </a:gs>
                    <a:gs pos="100000">
                      <a:srgbClr val="FFFFFF"/>
                    </a:gs>
                  </a:gsLst>
                  <a:lin ang="5400000" scaled="0"/>
                </a:gradFill>
              </a:rPr>
              <a:t>R</a:t>
            </a:r>
          </a:p>
        </p:txBody>
      </p:sp>
      <p:cxnSp>
        <p:nvCxnSpPr>
          <p:cNvPr id="4" name="Straight Arrow Connector 3"/>
          <p:cNvCxnSpPr/>
          <p:nvPr/>
        </p:nvCxnSpPr>
        <p:spPr>
          <a:xfrm>
            <a:off x="2678281" y="1957778"/>
            <a:ext cx="2099936" cy="0"/>
          </a:xfrm>
          <a:prstGeom prst="straightConnector1">
            <a:avLst/>
          </a:prstGeom>
          <a:ln w="28575">
            <a:solidFill>
              <a:schemeClr val="accent4"/>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7316338" y="1957778"/>
            <a:ext cx="2099936" cy="0"/>
          </a:xfrm>
          <a:prstGeom prst="straightConnector1">
            <a:avLst/>
          </a:prstGeom>
          <a:ln w="28575">
            <a:solidFill>
              <a:schemeClr val="accent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auto">
          <a:xfrm>
            <a:off x="1603636" y="3083439"/>
            <a:ext cx="4414394" cy="299838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0" numCol="1" rtlCol="0" anchor="t" anchorCtr="0" compatLnSpc="1">
            <a:prstTxWarp prst="textNoShape">
              <a:avLst/>
            </a:prstTxWarp>
          </a:bodyPr>
          <a:lstStyle/>
          <a:p>
            <a:pPr defTabSz="914099" fontAlgn="base">
              <a:spcBef>
                <a:spcPct val="0"/>
              </a:spcBef>
              <a:spcAft>
                <a:spcPts val="600"/>
              </a:spcAft>
            </a:pPr>
            <a:r>
              <a:rPr lang="en-US" sz="3200" dirty="0">
                <a:gradFill>
                  <a:gsLst>
                    <a:gs pos="0">
                      <a:srgbClr val="FFFFFF"/>
                    </a:gs>
                    <a:gs pos="100000">
                      <a:srgbClr val="FFFFFF"/>
                    </a:gs>
                  </a:gsLst>
                  <a:lin ang="5400000" scaled="0"/>
                </a:gradFill>
                <a:latin typeface="Segoe UI Light" pitchFamily="34" charset="0"/>
              </a:rPr>
              <a:t>Load </a:t>
            </a:r>
            <a:r>
              <a:rPr lang="en-US" sz="3200" dirty="0" smtClean="0">
                <a:gradFill>
                  <a:gsLst>
                    <a:gs pos="0">
                      <a:srgbClr val="FFFFFF"/>
                    </a:gs>
                    <a:gs pos="100000">
                      <a:srgbClr val="FFFFFF"/>
                    </a:gs>
                  </a:gsLst>
                  <a:lin ang="5400000" scaled="0"/>
                </a:gradFill>
                <a:latin typeface="Segoe UI Light" pitchFamily="34" charset="0"/>
              </a:rPr>
              <a:t>Leveling</a:t>
            </a:r>
          </a:p>
          <a:p>
            <a:pPr defTabSz="914099" fontAlgn="base">
              <a:spcBef>
                <a:spcPct val="0"/>
              </a:spcBef>
              <a:spcAft>
                <a:spcPct val="0"/>
              </a:spcAft>
            </a:pPr>
            <a:r>
              <a:rPr lang="en-US" sz="2000" dirty="0">
                <a:gradFill>
                  <a:gsLst>
                    <a:gs pos="0">
                      <a:srgbClr val="FFFFFF"/>
                    </a:gs>
                    <a:gs pos="100000">
                      <a:srgbClr val="FFFFFF"/>
                    </a:gs>
                  </a:gsLst>
                  <a:lin ang="5400000" scaled="0"/>
                </a:gradFill>
                <a:latin typeface="+mj-lt"/>
              </a:rPr>
              <a:t>Receiver receives and processes at its own pace. Can never be overloaded. Can add receivers as queue length grows, reduce receiver if queue length is low or zero. Gracefully handles traffic spikes by never stressing out the backend</a:t>
            </a:r>
            <a:r>
              <a:rPr lang="en-US" sz="2000" dirty="0" smtClean="0">
                <a:gradFill>
                  <a:gsLst>
                    <a:gs pos="0">
                      <a:srgbClr val="FFFFFF"/>
                    </a:gs>
                    <a:gs pos="100000">
                      <a:srgbClr val="FFFFFF"/>
                    </a:gs>
                  </a:gsLst>
                  <a:lin ang="5400000" scaled="0"/>
                </a:gradFill>
                <a:latin typeface="+mj-lt"/>
              </a:rPr>
              <a:t>.</a:t>
            </a:r>
            <a:endParaRPr lang="en-US" sz="2000" dirty="0">
              <a:gradFill>
                <a:gsLst>
                  <a:gs pos="0">
                    <a:srgbClr val="FFFFFF"/>
                  </a:gs>
                  <a:gs pos="100000">
                    <a:srgbClr val="FFFFFF"/>
                  </a:gs>
                </a:gsLst>
                <a:lin ang="5400000" scaled="0"/>
              </a:gradFill>
              <a:latin typeface="+mj-lt"/>
            </a:endParaRPr>
          </a:p>
        </p:txBody>
      </p:sp>
      <p:sp>
        <p:nvSpPr>
          <p:cNvPr id="13" name="Rectangle 12"/>
          <p:cNvSpPr/>
          <p:nvPr/>
        </p:nvSpPr>
        <p:spPr bwMode="auto">
          <a:xfrm>
            <a:off x="6271330" y="3083439"/>
            <a:ext cx="4414394" cy="299838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0" numCol="1" rtlCol="0" anchor="t" anchorCtr="0" compatLnSpc="1">
            <a:prstTxWarp prst="textNoShape">
              <a:avLst/>
            </a:prstTxWarp>
          </a:bodyPr>
          <a:lstStyle/>
          <a:p>
            <a:pPr defTabSz="914099" fontAlgn="base">
              <a:spcBef>
                <a:spcPct val="0"/>
              </a:spcBef>
              <a:spcAft>
                <a:spcPts val="600"/>
              </a:spcAft>
            </a:pPr>
            <a:r>
              <a:rPr lang="en-US" sz="3200" dirty="0">
                <a:gradFill>
                  <a:gsLst>
                    <a:gs pos="0">
                      <a:srgbClr val="FFFFFF"/>
                    </a:gs>
                    <a:gs pos="100000">
                      <a:srgbClr val="FFFFFF"/>
                    </a:gs>
                  </a:gsLst>
                  <a:lin ang="5400000" scaled="0"/>
                </a:gradFill>
                <a:latin typeface="Segoe UI Light" pitchFamily="34" charset="0"/>
              </a:rPr>
              <a:t>Offline/Batch</a:t>
            </a:r>
          </a:p>
          <a:p>
            <a:pPr defTabSz="914099" fontAlgn="base">
              <a:spcBef>
                <a:spcPct val="0"/>
              </a:spcBef>
              <a:spcAft>
                <a:spcPct val="0"/>
              </a:spcAft>
            </a:pPr>
            <a:r>
              <a:rPr lang="en-US" sz="2000" dirty="0">
                <a:gradFill>
                  <a:gsLst>
                    <a:gs pos="0">
                      <a:srgbClr val="FFFFFF"/>
                    </a:gs>
                    <a:gs pos="100000">
                      <a:srgbClr val="FFFFFF"/>
                    </a:gs>
                  </a:gsLst>
                  <a:lin ang="5400000" scaled="0"/>
                </a:gradFill>
                <a:latin typeface="+mj-lt"/>
              </a:rPr>
              <a:t>Allows taking the receiver offline for servicing or other reasons. Requests are buffered up until the receiver is available again.</a:t>
            </a:r>
          </a:p>
        </p:txBody>
      </p:sp>
      <p:grpSp>
        <p:nvGrpSpPr>
          <p:cNvPr id="17" name="Group 16"/>
          <p:cNvGrpSpPr/>
          <p:nvPr/>
        </p:nvGrpSpPr>
        <p:grpSpPr>
          <a:xfrm>
            <a:off x="5714250" y="2217337"/>
            <a:ext cx="760358" cy="748234"/>
            <a:chOff x="5938838" y="5600700"/>
            <a:chExt cx="2090737" cy="2057400"/>
          </a:xfrm>
        </p:grpSpPr>
        <p:sp>
          <p:nvSpPr>
            <p:cNvPr id="24" name="Freeform 6"/>
            <p:cNvSpPr>
              <a:spLocks/>
            </p:cNvSpPr>
            <p:nvPr/>
          </p:nvSpPr>
          <p:spPr bwMode="auto">
            <a:xfrm>
              <a:off x="6061075" y="5722938"/>
              <a:ext cx="1828800" cy="1824038"/>
            </a:xfrm>
            <a:custGeom>
              <a:avLst/>
              <a:gdLst>
                <a:gd name="T0" fmla="*/ 34 w 3145"/>
                <a:gd name="T1" fmla="*/ 531 h 3133"/>
                <a:gd name="T2" fmla="*/ 1591 w 3145"/>
                <a:gd name="T3" fmla="*/ 0 h 3133"/>
                <a:gd name="T4" fmla="*/ 1591 w 3145"/>
                <a:gd name="T5" fmla="*/ 0 h 3133"/>
                <a:gd name="T6" fmla="*/ 3145 w 3145"/>
                <a:gd name="T7" fmla="*/ 531 h 3133"/>
                <a:gd name="T8" fmla="*/ 3145 w 3145"/>
                <a:gd name="T9" fmla="*/ 2589 h 3133"/>
                <a:gd name="T10" fmla="*/ 3024 w 3145"/>
                <a:gd name="T11" fmla="*/ 2837 h 3133"/>
                <a:gd name="T12" fmla="*/ 2384 w 3145"/>
                <a:gd name="T13" fmla="*/ 3005 h 3133"/>
                <a:gd name="T14" fmla="*/ 960 w 3145"/>
                <a:gd name="T15" fmla="*/ 3133 h 3133"/>
                <a:gd name="T16" fmla="*/ 0 w 3145"/>
                <a:gd name="T17" fmla="*/ 2597 h 3133"/>
                <a:gd name="T18" fmla="*/ 34 w 3145"/>
                <a:gd name="T19" fmla="*/ 531 h 3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45" h="3133">
                  <a:moveTo>
                    <a:pt x="34" y="531"/>
                  </a:moveTo>
                  <a:cubicBezTo>
                    <a:pt x="34" y="238"/>
                    <a:pt x="731" y="0"/>
                    <a:pt x="1591" y="0"/>
                  </a:cubicBezTo>
                  <a:cubicBezTo>
                    <a:pt x="1591" y="0"/>
                    <a:pt x="1591" y="0"/>
                    <a:pt x="1591" y="0"/>
                  </a:cubicBezTo>
                  <a:cubicBezTo>
                    <a:pt x="2445" y="0"/>
                    <a:pt x="3145" y="238"/>
                    <a:pt x="3145" y="531"/>
                  </a:cubicBezTo>
                  <a:cubicBezTo>
                    <a:pt x="3145" y="2589"/>
                    <a:pt x="3145" y="2589"/>
                    <a:pt x="3145" y="2589"/>
                  </a:cubicBezTo>
                  <a:cubicBezTo>
                    <a:pt x="3024" y="2837"/>
                    <a:pt x="3024" y="2837"/>
                    <a:pt x="3024" y="2837"/>
                  </a:cubicBezTo>
                  <a:cubicBezTo>
                    <a:pt x="2384" y="3005"/>
                    <a:pt x="2384" y="3005"/>
                    <a:pt x="2384" y="3005"/>
                  </a:cubicBezTo>
                  <a:cubicBezTo>
                    <a:pt x="960" y="3133"/>
                    <a:pt x="960" y="3133"/>
                    <a:pt x="960" y="3133"/>
                  </a:cubicBezTo>
                  <a:cubicBezTo>
                    <a:pt x="0" y="2597"/>
                    <a:pt x="0" y="2597"/>
                    <a:pt x="0" y="2597"/>
                  </a:cubicBezTo>
                  <a:lnTo>
                    <a:pt x="34" y="531"/>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Freeform 7"/>
            <p:cNvSpPr>
              <a:spLocks noEditPoints="1"/>
            </p:cNvSpPr>
            <p:nvPr/>
          </p:nvSpPr>
          <p:spPr bwMode="auto">
            <a:xfrm>
              <a:off x="5938838" y="5600700"/>
              <a:ext cx="2090737" cy="2057400"/>
            </a:xfrm>
            <a:custGeom>
              <a:avLst/>
              <a:gdLst>
                <a:gd name="T0" fmla="*/ 3356 w 3594"/>
                <a:gd name="T1" fmla="*/ 382 h 3535"/>
                <a:gd name="T2" fmla="*/ 1800 w 3594"/>
                <a:gd name="T3" fmla="*/ 0 h 3535"/>
                <a:gd name="T4" fmla="*/ 655 w 3594"/>
                <a:gd name="T5" fmla="*/ 165 h 3535"/>
                <a:gd name="T6" fmla="*/ 238 w 3594"/>
                <a:gd name="T7" fmla="*/ 382 h 3535"/>
                <a:gd name="T8" fmla="*/ 0 w 3594"/>
                <a:gd name="T9" fmla="*/ 833 h 3535"/>
                <a:gd name="T10" fmla="*/ 0 w 3594"/>
                <a:gd name="T11" fmla="*/ 2598 h 3535"/>
                <a:gd name="T12" fmla="*/ 214 w 3594"/>
                <a:gd name="T13" fmla="*/ 3069 h 3535"/>
                <a:gd name="T14" fmla="*/ 1800 w 3594"/>
                <a:gd name="T15" fmla="*/ 3535 h 3535"/>
                <a:gd name="T16" fmla="*/ 2282 w 3594"/>
                <a:gd name="T17" fmla="*/ 3505 h 3535"/>
                <a:gd name="T18" fmla="*/ 3373 w 3594"/>
                <a:gd name="T19" fmla="*/ 3077 h 3535"/>
                <a:gd name="T20" fmla="*/ 3379 w 3594"/>
                <a:gd name="T21" fmla="*/ 3077 h 3535"/>
                <a:gd name="T22" fmla="*/ 3594 w 3594"/>
                <a:gd name="T23" fmla="*/ 2606 h 3535"/>
                <a:gd name="T24" fmla="*/ 3594 w 3594"/>
                <a:gd name="T25" fmla="*/ 1655 h 3535"/>
                <a:gd name="T26" fmla="*/ 3594 w 3594"/>
                <a:gd name="T27" fmla="*/ 1655 h 3535"/>
                <a:gd name="T28" fmla="*/ 3594 w 3594"/>
                <a:gd name="T29" fmla="*/ 833 h 3535"/>
                <a:gd name="T30" fmla="*/ 3356 w 3594"/>
                <a:gd name="T31" fmla="*/ 382 h 3535"/>
                <a:gd name="T32" fmla="*/ 1800 w 3594"/>
                <a:gd name="T33" fmla="*/ 332 h 3535"/>
                <a:gd name="T34" fmla="*/ 3266 w 3594"/>
                <a:gd name="T35" fmla="*/ 833 h 3535"/>
                <a:gd name="T36" fmla="*/ 1800 w 3594"/>
                <a:gd name="T37" fmla="*/ 1337 h 3535"/>
                <a:gd name="T38" fmla="*/ 331 w 3594"/>
                <a:gd name="T39" fmla="*/ 833 h 3535"/>
                <a:gd name="T40" fmla="*/ 1800 w 3594"/>
                <a:gd name="T41" fmla="*/ 332 h 3535"/>
                <a:gd name="T42" fmla="*/ 331 w 3594"/>
                <a:gd name="T43" fmla="*/ 1436 h 3535"/>
                <a:gd name="T44" fmla="*/ 331 w 3594"/>
                <a:gd name="T45" fmla="*/ 1179 h 3535"/>
                <a:gd name="T46" fmla="*/ 331 w 3594"/>
                <a:gd name="T47" fmla="*/ 1179 h 3535"/>
                <a:gd name="T48" fmla="*/ 460 w 3594"/>
                <a:gd name="T49" fmla="*/ 1269 h 3535"/>
                <a:gd name="T50" fmla="*/ 1800 w 3594"/>
                <a:gd name="T51" fmla="*/ 1533 h 3535"/>
                <a:gd name="T52" fmla="*/ 2887 w 3594"/>
                <a:gd name="T53" fmla="*/ 1376 h 3535"/>
                <a:gd name="T54" fmla="*/ 3256 w 3594"/>
                <a:gd name="T55" fmla="*/ 1189 h 3535"/>
                <a:gd name="T56" fmla="*/ 3266 w 3594"/>
                <a:gd name="T57" fmla="*/ 1179 h 3535"/>
                <a:gd name="T58" fmla="*/ 3266 w 3594"/>
                <a:gd name="T59" fmla="*/ 1539 h 3535"/>
                <a:gd name="T60" fmla="*/ 3266 w 3594"/>
                <a:gd name="T61" fmla="*/ 1635 h 3535"/>
                <a:gd name="T62" fmla="*/ 3266 w 3594"/>
                <a:gd name="T63" fmla="*/ 2468 h 3535"/>
                <a:gd name="T64" fmla="*/ 3266 w 3594"/>
                <a:gd name="T65" fmla="*/ 2773 h 3535"/>
                <a:gd name="T66" fmla="*/ 3010 w 3594"/>
                <a:gd name="T67" fmla="*/ 3003 h 3535"/>
                <a:gd name="T68" fmla="*/ 2288 w 3594"/>
                <a:gd name="T69" fmla="*/ 3171 h 3535"/>
                <a:gd name="T70" fmla="*/ 1800 w 3594"/>
                <a:gd name="T71" fmla="*/ 3204 h 3535"/>
                <a:gd name="T72" fmla="*/ 1800 w 3594"/>
                <a:gd name="T73" fmla="*/ 3204 h 3535"/>
                <a:gd name="T74" fmla="*/ 331 w 3594"/>
                <a:gd name="T75" fmla="*/ 2598 h 3535"/>
                <a:gd name="T76" fmla="*/ 331 w 3594"/>
                <a:gd name="T77" fmla="*/ 2379 h 3535"/>
                <a:gd name="T78" fmla="*/ 331 w 3594"/>
                <a:gd name="T79" fmla="*/ 1436 h 3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94" h="3535">
                  <a:moveTo>
                    <a:pt x="3356" y="382"/>
                  </a:moveTo>
                  <a:cubicBezTo>
                    <a:pt x="3000" y="111"/>
                    <a:pt x="2455" y="10"/>
                    <a:pt x="1800" y="0"/>
                  </a:cubicBezTo>
                  <a:cubicBezTo>
                    <a:pt x="1361" y="0"/>
                    <a:pt x="964" y="60"/>
                    <a:pt x="655" y="165"/>
                  </a:cubicBezTo>
                  <a:cubicBezTo>
                    <a:pt x="496" y="221"/>
                    <a:pt x="359" y="284"/>
                    <a:pt x="238" y="382"/>
                  </a:cubicBezTo>
                  <a:cubicBezTo>
                    <a:pt x="121" y="471"/>
                    <a:pt x="0" y="626"/>
                    <a:pt x="0" y="833"/>
                  </a:cubicBezTo>
                  <a:cubicBezTo>
                    <a:pt x="0" y="2598"/>
                    <a:pt x="0" y="2598"/>
                    <a:pt x="0" y="2598"/>
                  </a:cubicBezTo>
                  <a:cubicBezTo>
                    <a:pt x="0" y="2795"/>
                    <a:pt x="97" y="2960"/>
                    <a:pt x="214" y="3069"/>
                  </a:cubicBezTo>
                  <a:cubicBezTo>
                    <a:pt x="567" y="3395"/>
                    <a:pt x="1133" y="3525"/>
                    <a:pt x="1800" y="3535"/>
                  </a:cubicBezTo>
                  <a:cubicBezTo>
                    <a:pt x="1962" y="3535"/>
                    <a:pt x="2131" y="3525"/>
                    <a:pt x="2282" y="3505"/>
                  </a:cubicBezTo>
                  <a:cubicBezTo>
                    <a:pt x="2282" y="3505"/>
                    <a:pt x="3096" y="3358"/>
                    <a:pt x="3373" y="3077"/>
                  </a:cubicBezTo>
                  <a:cubicBezTo>
                    <a:pt x="3379" y="3077"/>
                    <a:pt x="3379" y="3077"/>
                    <a:pt x="3379" y="3077"/>
                  </a:cubicBezTo>
                  <a:cubicBezTo>
                    <a:pt x="3496" y="2968"/>
                    <a:pt x="3594" y="2803"/>
                    <a:pt x="3594" y="2606"/>
                  </a:cubicBezTo>
                  <a:cubicBezTo>
                    <a:pt x="3594" y="2606"/>
                    <a:pt x="3594" y="2606"/>
                    <a:pt x="3594" y="1655"/>
                  </a:cubicBezTo>
                  <a:cubicBezTo>
                    <a:pt x="3594" y="1655"/>
                    <a:pt x="3594" y="1655"/>
                    <a:pt x="3594" y="1655"/>
                  </a:cubicBezTo>
                  <a:cubicBezTo>
                    <a:pt x="3594" y="833"/>
                    <a:pt x="3594" y="833"/>
                    <a:pt x="3594" y="833"/>
                  </a:cubicBezTo>
                  <a:cubicBezTo>
                    <a:pt x="3594" y="626"/>
                    <a:pt x="3473" y="471"/>
                    <a:pt x="3356" y="382"/>
                  </a:cubicBezTo>
                  <a:close/>
                  <a:moveTo>
                    <a:pt x="1800" y="332"/>
                  </a:moveTo>
                  <a:cubicBezTo>
                    <a:pt x="2605" y="332"/>
                    <a:pt x="3266" y="557"/>
                    <a:pt x="3266" y="833"/>
                  </a:cubicBezTo>
                  <a:cubicBezTo>
                    <a:pt x="3266" y="1112"/>
                    <a:pt x="2605" y="1337"/>
                    <a:pt x="1800" y="1337"/>
                  </a:cubicBezTo>
                  <a:cubicBezTo>
                    <a:pt x="988" y="1337"/>
                    <a:pt x="331" y="1112"/>
                    <a:pt x="331" y="833"/>
                  </a:cubicBezTo>
                  <a:cubicBezTo>
                    <a:pt x="331" y="557"/>
                    <a:pt x="988" y="332"/>
                    <a:pt x="1800" y="332"/>
                  </a:cubicBezTo>
                  <a:close/>
                  <a:moveTo>
                    <a:pt x="331" y="1436"/>
                  </a:moveTo>
                  <a:cubicBezTo>
                    <a:pt x="331" y="1179"/>
                    <a:pt x="331" y="1179"/>
                    <a:pt x="331" y="1179"/>
                  </a:cubicBezTo>
                  <a:cubicBezTo>
                    <a:pt x="331" y="1179"/>
                    <a:pt x="331" y="1179"/>
                    <a:pt x="331" y="1179"/>
                  </a:cubicBezTo>
                  <a:cubicBezTo>
                    <a:pt x="369" y="1211"/>
                    <a:pt x="413" y="1243"/>
                    <a:pt x="460" y="1269"/>
                  </a:cubicBezTo>
                  <a:cubicBezTo>
                    <a:pt x="764" y="1436"/>
                    <a:pt x="1242" y="1530"/>
                    <a:pt x="1800" y="1533"/>
                  </a:cubicBezTo>
                  <a:cubicBezTo>
                    <a:pt x="2216" y="1533"/>
                    <a:pt x="2599" y="1476"/>
                    <a:pt x="2887" y="1376"/>
                  </a:cubicBezTo>
                  <a:cubicBezTo>
                    <a:pt x="3034" y="1327"/>
                    <a:pt x="3155" y="1265"/>
                    <a:pt x="3256" y="1189"/>
                  </a:cubicBezTo>
                  <a:cubicBezTo>
                    <a:pt x="3258" y="1185"/>
                    <a:pt x="3262" y="1181"/>
                    <a:pt x="3266" y="1179"/>
                  </a:cubicBezTo>
                  <a:cubicBezTo>
                    <a:pt x="3266" y="1539"/>
                    <a:pt x="3266" y="1539"/>
                    <a:pt x="3266" y="1539"/>
                  </a:cubicBezTo>
                  <a:cubicBezTo>
                    <a:pt x="3266" y="1635"/>
                    <a:pt x="3266" y="1635"/>
                    <a:pt x="3266" y="1635"/>
                  </a:cubicBezTo>
                  <a:cubicBezTo>
                    <a:pt x="3266" y="2468"/>
                    <a:pt x="3266" y="2468"/>
                    <a:pt x="3266" y="2468"/>
                  </a:cubicBezTo>
                  <a:cubicBezTo>
                    <a:pt x="3266" y="2773"/>
                    <a:pt x="3266" y="2773"/>
                    <a:pt x="3266" y="2773"/>
                  </a:cubicBezTo>
                  <a:cubicBezTo>
                    <a:pt x="3246" y="2822"/>
                    <a:pt x="3189" y="2908"/>
                    <a:pt x="3010" y="3003"/>
                  </a:cubicBezTo>
                  <a:cubicBezTo>
                    <a:pt x="2562" y="3141"/>
                    <a:pt x="2288" y="3171"/>
                    <a:pt x="2288" y="3171"/>
                  </a:cubicBezTo>
                  <a:cubicBezTo>
                    <a:pt x="2137" y="3194"/>
                    <a:pt x="1966" y="3204"/>
                    <a:pt x="1800" y="3204"/>
                  </a:cubicBezTo>
                  <a:cubicBezTo>
                    <a:pt x="1800" y="3204"/>
                    <a:pt x="1800" y="3204"/>
                    <a:pt x="1800" y="3204"/>
                  </a:cubicBezTo>
                  <a:cubicBezTo>
                    <a:pt x="988" y="3204"/>
                    <a:pt x="331" y="2932"/>
                    <a:pt x="331" y="2598"/>
                  </a:cubicBezTo>
                  <a:cubicBezTo>
                    <a:pt x="331" y="2510"/>
                    <a:pt x="331" y="2439"/>
                    <a:pt x="331" y="2379"/>
                  </a:cubicBezTo>
                  <a:lnTo>
                    <a:pt x="331" y="1436"/>
                  </a:lnTo>
                  <a:close/>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162198304"/>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Text Placeholder 4"/>
          <p:cNvSpPr>
            <a:spLocks noGrp="1"/>
          </p:cNvSpPr>
          <p:nvPr>
            <p:ph type="body" sz="quarter" idx="11"/>
          </p:nvPr>
        </p:nvSpPr>
        <p:spPr/>
        <p:txBody>
          <a:bodyPr/>
          <a:lstStyle/>
          <a:p>
            <a:r>
              <a:rPr lang="en-US" dirty="0" smtClean="0"/>
              <a:t>Securing</a:t>
            </a:r>
          </a:p>
          <a:p>
            <a:r>
              <a:rPr lang="en-US" dirty="0" smtClean="0"/>
              <a:t>Connecting</a:t>
            </a:r>
          </a:p>
          <a:p>
            <a:r>
              <a:rPr lang="en-US" dirty="0" smtClean="0"/>
              <a:t>Scaling</a:t>
            </a:r>
            <a:endParaRPr lang="en-US" dirty="0"/>
          </a:p>
        </p:txBody>
      </p:sp>
    </p:spTree>
    <p:extLst>
      <p:ext uri="{BB962C8B-B14F-4D97-AF65-F5344CB8AC3E}">
        <p14:creationId xmlns:p14="http://schemas.microsoft.com/office/powerpoint/2010/main" val="1172085715"/>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Queues</a:t>
            </a:r>
          </a:p>
        </p:txBody>
      </p:sp>
      <p:sp>
        <p:nvSpPr>
          <p:cNvPr id="27" name="Oval 26"/>
          <p:cNvSpPr/>
          <p:nvPr/>
        </p:nvSpPr>
        <p:spPr bwMode="auto">
          <a:xfrm>
            <a:off x="9423114" y="467766"/>
            <a:ext cx="914402" cy="914400"/>
          </a:xfrm>
          <a:prstGeom prst="ellipse">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r>
              <a:rPr lang="en-US" sz="4000" dirty="0">
                <a:ln>
                  <a:solidFill>
                    <a:schemeClr val="bg1">
                      <a:alpha val="0"/>
                    </a:schemeClr>
                  </a:solidFill>
                </a:ln>
                <a:gradFill>
                  <a:gsLst>
                    <a:gs pos="0">
                      <a:srgbClr val="FFFFFF"/>
                    </a:gs>
                    <a:gs pos="100000">
                      <a:srgbClr val="FFFFFF"/>
                    </a:gs>
                  </a:gsLst>
                  <a:lin ang="5400000" scaled="0"/>
                </a:gradFill>
              </a:rPr>
              <a:t>R</a:t>
            </a:r>
          </a:p>
        </p:txBody>
      </p:sp>
      <p:sp>
        <p:nvSpPr>
          <p:cNvPr id="30" name="Oval 29"/>
          <p:cNvSpPr/>
          <p:nvPr/>
        </p:nvSpPr>
        <p:spPr bwMode="auto">
          <a:xfrm>
            <a:off x="9423114" y="2566195"/>
            <a:ext cx="914402" cy="914400"/>
          </a:xfrm>
          <a:prstGeom prst="ellipse">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r>
              <a:rPr lang="en-US" sz="4000" dirty="0">
                <a:ln>
                  <a:solidFill>
                    <a:schemeClr val="bg1">
                      <a:alpha val="0"/>
                    </a:schemeClr>
                  </a:solidFill>
                </a:ln>
                <a:gradFill>
                  <a:gsLst>
                    <a:gs pos="0">
                      <a:srgbClr val="FFFFFF"/>
                    </a:gs>
                    <a:gs pos="100000">
                      <a:srgbClr val="FFFFFF"/>
                    </a:gs>
                  </a:gsLst>
                  <a:lin ang="5400000" scaled="0"/>
                </a:gradFill>
              </a:rPr>
              <a:t>R</a:t>
            </a:r>
          </a:p>
        </p:txBody>
      </p:sp>
      <p:cxnSp>
        <p:nvCxnSpPr>
          <p:cNvPr id="17" name="Straight Arrow Connector 16"/>
          <p:cNvCxnSpPr>
            <a:endCxn id="27" idx="2"/>
          </p:cNvCxnSpPr>
          <p:nvPr/>
        </p:nvCxnSpPr>
        <p:spPr>
          <a:xfrm flipV="1">
            <a:off x="7316338" y="924966"/>
            <a:ext cx="2106776" cy="1049211"/>
          </a:xfrm>
          <a:prstGeom prst="straightConnector1">
            <a:avLst/>
          </a:prstGeom>
          <a:ln w="28575">
            <a:solidFill>
              <a:schemeClr val="accent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7316338" y="1974176"/>
            <a:ext cx="2106776" cy="1049211"/>
          </a:xfrm>
          <a:prstGeom prst="straightConnector1">
            <a:avLst/>
          </a:prstGeom>
          <a:ln w="28575">
            <a:solidFill>
              <a:schemeClr val="accent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bwMode="auto">
          <a:xfrm>
            <a:off x="3589505" y="3269067"/>
            <a:ext cx="5009814" cy="299838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0" numCol="1" rtlCol="0" anchor="t" anchorCtr="0" compatLnSpc="1">
            <a:prstTxWarp prst="textNoShape">
              <a:avLst/>
            </a:prstTxWarp>
          </a:bodyPr>
          <a:lstStyle/>
          <a:p>
            <a:pPr defTabSz="914099" fontAlgn="base">
              <a:spcBef>
                <a:spcPct val="0"/>
              </a:spcBef>
              <a:spcAft>
                <a:spcPts val="600"/>
              </a:spcAft>
            </a:pPr>
            <a:r>
              <a:rPr lang="en-US" sz="3200" dirty="0">
                <a:gradFill>
                  <a:gsLst>
                    <a:gs pos="0">
                      <a:srgbClr val="FFFFFF"/>
                    </a:gs>
                    <a:gs pos="100000">
                      <a:srgbClr val="FFFFFF"/>
                    </a:gs>
                  </a:gsLst>
                  <a:lin ang="5400000" scaled="0"/>
                </a:gradFill>
                <a:latin typeface="Segoe UI Light" pitchFamily="34" charset="0"/>
              </a:rPr>
              <a:t>Load </a:t>
            </a:r>
            <a:r>
              <a:rPr lang="en-US" sz="3200" dirty="0" smtClean="0">
                <a:gradFill>
                  <a:gsLst>
                    <a:gs pos="0">
                      <a:srgbClr val="FFFFFF"/>
                    </a:gs>
                    <a:gs pos="100000">
                      <a:srgbClr val="FFFFFF"/>
                    </a:gs>
                  </a:gsLst>
                  <a:lin ang="5400000" scaled="0"/>
                </a:gradFill>
                <a:latin typeface="Segoe UI Light" pitchFamily="34" charset="0"/>
              </a:rPr>
              <a:t>Balancing</a:t>
            </a:r>
          </a:p>
          <a:p>
            <a:pPr defTabSz="914099" fontAlgn="base">
              <a:spcBef>
                <a:spcPct val="0"/>
              </a:spcBef>
              <a:spcAft>
                <a:spcPct val="0"/>
              </a:spcAft>
            </a:pPr>
            <a:r>
              <a:rPr lang="en-US" sz="2000" dirty="0">
                <a:gradFill>
                  <a:gsLst>
                    <a:gs pos="0">
                      <a:srgbClr val="FFFFFF"/>
                    </a:gs>
                    <a:gs pos="100000">
                      <a:srgbClr val="FFFFFF"/>
                    </a:gs>
                  </a:gsLst>
                  <a:lin ang="5400000" scaled="0"/>
                </a:gradFill>
                <a:latin typeface="+mj-lt"/>
              </a:rPr>
              <a:t>Multiple receivers compete for messages on the same queue (or subscription). Provides automatic load balancing of work to receivers volunteering for jobs.</a:t>
            </a:r>
          </a:p>
          <a:p>
            <a:pPr defTabSz="914099" fontAlgn="base">
              <a:spcBef>
                <a:spcPct val="0"/>
              </a:spcBef>
              <a:spcAft>
                <a:spcPct val="0"/>
              </a:spcAft>
            </a:pPr>
            <a:r>
              <a:rPr lang="en-US" sz="2000" dirty="0">
                <a:gradFill>
                  <a:gsLst>
                    <a:gs pos="0">
                      <a:srgbClr val="FFFFFF"/>
                    </a:gs>
                    <a:gs pos="100000">
                      <a:srgbClr val="FFFFFF"/>
                    </a:gs>
                  </a:gsLst>
                  <a:lin ang="5400000" scaled="0"/>
                </a:gradFill>
                <a:latin typeface="+mj-lt"/>
              </a:rPr>
              <a:t>Observing the queue length allows </a:t>
            </a:r>
            <a:r>
              <a:rPr lang="en-US" sz="2000" dirty="0" smtClean="0">
                <a:gradFill>
                  <a:gsLst>
                    <a:gs pos="0">
                      <a:srgbClr val="FFFFFF"/>
                    </a:gs>
                    <a:gs pos="100000">
                      <a:srgbClr val="FFFFFF"/>
                    </a:gs>
                  </a:gsLst>
                  <a:lin ang="5400000" scaled="0"/>
                </a:gradFill>
                <a:latin typeface="+mj-lt"/>
              </a:rPr>
              <a:t/>
            </a:r>
            <a:br>
              <a:rPr lang="en-US" sz="2000" dirty="0" smtClean="0">
                <a:gradFill>
                  <a:gsLst>
                    <a:gs pos="0">
                      <a:srgbClr val="FFFFFF"/>
                    </a:gs>
                    <a:gs pos="100000">
                      <a:srgbClr val="FFFFFF"/>
                    </a:gs>
                  </a:gsLst>
                  <a:lin ang="5400000" scaled="0"/>
                </a:gradFill>
                <a:latin typeface="+mj-lt"/>
              </a:rPr>
            </a:br>
            <a:r>
              <a:rPr lang="en-US" sz="2000" dirty="0" smtClean="0">
                <a:gradFill>
                  <a:gsLst>
                    <a:gs pos="0">
                      <a:srgbClr val="FFFFFF"/>
                    </a:gs>
                    <a:gs pos="100000">
                      <a:srgbClr val="FFFFFF"/>
                    </a:gs>
                  </a:gsLst>
                  <a:lin ang="5400000" scaled="0"/>
                </a:gradFill>
                <a:latin typeface="+mj-lt"/>
              </a:rPr>
              <a:t>to </a:t>
            </a:r>
            <a:r>
              <a:rPr lang="en-US" sz="2000" dirty="0">
                <a:gradFill>
                  <a:gsLst>
                    <a:gs pos="0">
                      <a:srgbClr val="FFFFFF"/>
                    </a:gs>
                    <a:gs pos="100000">
                      <a:srgbClr val="FFFFFF"/>
                    </a:gs>
                  </a:gsLst>
                  <a:lin ang="5400000" scaled="0"/>
                </a:gradFill>
                <a:latin typeface="+mj-lt"/>
              </a:rPr>
              <a:t>determine whether more receivers </a:t>
            </a:r>
            <a:r>
              <a:rPr lang="en-US" sz="2000" dirty="0" smtClean="0">
                <a:gradFill>
                  <a:gsLst>
                    <a:gs pos="0">
                      <a:srgbClr val="FFFFFF"/>
                    </a:gs>
                    <a:gs pos="100000">
                      <a:srgbClr val="FFFFFF"/>
                    </a:gs>
                  </a:gsLst>
                  <a:lin ang="5400000" scaled="0"/>
                </a:gradFill>
                <a:latin typeface="+mj-lt"/>
              </a:rPr>
              <a:t/>
            </a:r>
            <a:br>
              <a:rPr lang="en-US" sz="2000" dirty="0" smtClean="0">
                <a:gradFill>
                  <a:gsLst>
                    <a:gs pos="0">
                      <a:srgbClr val="FFFFFF"/>
                    </a:gs>
                    <a:gs pos="100000">
                      <a:srgbClr val="FFFFFF"/>
                    </a:gs>
                  </a:gsLst>
                  <a:lin ang="5400000" scaled="0"/>
                </a:gradFill>
                <a:latin typeface="+mj-lt"/>
              </a:rPr>
            </a:br>
            <a:r>
              <a:rPr lang="en-US" sz="2000" dirty="0" smtClean="0">
                <a:gradFill>
                  <a:gsLst>
                    <a:gs pos="0">
                      <a:srgbClr val="FFFFFF"/>
                    </a:gs>
                    <a:gs pos="100000">
                      <a:srgbClr val="FFFFFF"/>
                    </a:gs>
                  </a:gsLst>
                  <a:lin ang="5400000" scaled="0"/>
                </a:gradFill>
                <a:latin typeface="+mj-lt"/>
              </a:rPr>
              <a:t>are </a:t>
            </a:r>
            <a:r>
              <a:rPr lang="en-US" sz="2000" dirty="0">
                <a:gradFill>
                  <a:gsLst>
                    <a:gs pos="0">
                      <a:srgbClr val="FFFFFF"/>
                    </a:gs>
                    <a:gs pos="100000">
                      <a:srgbClr val="FFFFFF"/>
                    </a:gs>
                  </a:gsLst>
                  <a:lin ang="5400000" scaled="0"/>
                </a:gradFill>
                <a:latin typeface="+mj-lt"/>
              </a:rPr>
              <a:t>required.</a:t>
            </a:r>
          </a:p>
        </p:txBody>
      </p:sp>
      <p:sp>
        <p:nvSpPr>
          <p:cNvPr id="23" name="Rectangle 22"/>
          <p:cNvSpPr/>
          <p:nvPr/>
        </p:nvSpPr>
        <p:spPr bwMode="auto">
          <a:xfrm>
            <a:off x="4778217" y="1430240"/>
            <a:ext cx="2538121" cy="1055077"/>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endParaRPr lang="en-US" dirty="0">
              <a:solidFill>
                <a:srgbClr val="FFFFFF"/>
              </a:solidFill>
            </a:endParaRPr>
          </a:p>
        </p:txBody>
      </p:sp>
      <p:sp>
        <p:nvSpPr>
          <p:cNvPr id="24" name="Rectangle 23"/>
          <p:cNvSpPr/>
          <p:nvPr/>
        </p:nvSpPr>
        <p:spPr bwMode="auto">
          <a:xfrm>
            <a:off x="4920468" y="1589480"/>
            <a:ext cx="2253618" cy="736602"/>
          </a:xfrm>
          <a:prstGeom prst="rect">
            <a:avLst/>
          </a:prstGeom>
          <a:solidFill>
            <a:schemeClr val="accent2">
              <a:lumMod val="20000"/>
              <a:lumOff val="80000"/>
            </a:schemeClr>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182880" numCol="1" rtlCol="0" anchor="ctr" anchorCtr="0" compatLnSpc="1">
            <a:prstTxWarp prst="textNoShape">
              <a:avLst/>
            </a:prstTxWarp>
          </a:bodyPr>
          <a:lstStyle/>
          <a:p>
            <a:pPr algn="ctr" defTabSz="914099" fontAlgn="base">
              <a:spcBef>
                <a:spcPct val="0"/>
              </a:spcBef>
              <a:spcAft>
                <a:spcPct val="0"/>
              </a:spcAft>
            </a:pPr>
            <a:r>
              <a:rPr lang="en-US" sz="3600" dirty="0">
                <a:ln>
                  <a:solidFill>
                    <a:schemeClr val="bg1">
                      <a:alpha val="0"/>
                    </a:schemeClr>
                  </a:solidFill>
                </a:ln>
                <a:solidFill>
                  <a:srgbClr val="595959"/>
                </a:solidFill>
                <a:latin typeface="Segoe UI Light" pitchFamily="34" charset="0"/>
              </a:rPr>
              <a:t>Queue</a:t>
            </a:r>
            <a:endParaRPr lang="en-US" sz="3200" dirty="0">
              <a:ln>
                <a:solidFill>
                  <a:schemeClr val="bg1">
                    <a:alpha val="0"/>
                  </a:schemeClr>
                </a:solidFill>
              </a:ln>
              <a:solidFill>
                <a:srgbClr val="595959"/>
              </a:solidFill>
              <a:latin typeface="Segoe UI Light" pitchFamily="34" charset="0"/>
            </a:endParaRPr>
          </a:p>
        </p:txBody>
      </p:sp>
      <p:grpSp>
        <p:nvGrpSpPr>
          <p:cNvPr id="25" name="Group 24"/>
          <p:cNvGrpSpPr/>
          <p:nvPr/>
        </p:nvGrpSpPr>
        <p:grpSpPr>
          <a:xfrm>
            <a:off x="5714250" y="2217337"/>
            <a:ext cx="760358" cy="748234"/>
            <a:chOff x="5938838" y="5600700"/>
            <a:chExt cx="2090737" cy="2057400"/>
          </a:xfrm>
        </p:grpSpPr>
        <p:sp>
          <p:nvSpPr>
            <p:cNvPr id="26" name="Freeform 6"/>
            <p:cNvSpPr>
              <a:spLocks/>
            </p:cNvSpPr>
            <p:nvPr/>
          </p:nvSpPr>
          <p:spPr bwMode="auto">
            <a:xfrm>
              <a:off x="6061075" y="5722938"/>
              <a:ext cx="1828800" cy="1824038"/>
            </a:xfrm>
            <a:custGeom>
              <a:avLst/>
              <a:gdLst>
                <a:gd name="T0" fmla="*/ 34 w 3145"/>
                <a:gd name="T1" fmla="*/ 531 h 3133"/>
                <a:gd name="T2" fmla="*/ 1591 w 3145"/>
                <a:gd name="T3" fmla="*/ 0 h 3133"/>
                <a:gd name="T4" fmla="*/ 1591 w 3145"/>
                <a:gd name="T5" fmla="*/ 0 h 3133"/>
                <a:gd name="T6" fmla="*/ 3145 w 3145"/>
                <a:gd name="T7" fmla="*/ 531 h 3133"/>
                <a:gd name="T8" fmla="*/ 3145 w 3145"/>
                <a:gd name="T9" fmla="*/ 2589 h 3133"/>
                <a:gd name="T10" fmla="*/ 3024 w 3145"/>
                <a:gd name="T11" fmla="*/ 2837 h 3133"/>
                <a:gd name="T12" fmla="*/ 2384 w 3145"/>
                <a:gd name="T13" fmla="*/ 3005 h 3133"/>
                <a:gd name="T14" fmla="*/ 960 w 3145"/>
                <a:gd name="T15" fmla="*/ 3133 h 3133"/>
                <a:gd name="T16" fmla="*/ 0 w 3145"/>
                <a:gd name="T17" fmla="*/ 2597 h 3133"/>
                <a:gd name="T18" fmla="*/ 34 w 3145"/>
                <a:gd name="T19" fmla="*/ 531 h 3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45" h="3133">
                  <a:moveTo>
                    <a:pt x="34" y="531"/>
                  </a:moveTo>
                  <a:cubicBezTo>
                    <a:pt x="34" y="238"/>
                    <a:pt x="731" y="0"/>
                    <a:pt x="1591" y="0"/>
                  </a:cubicBezTo>
                  <a:cubicBezTo>
                    <a:pt x="1591" y="0"/>
                    <a:pt x="1591" y="0"/>
                    <a:pt x="1591" y="0"/>
                  </a:cubicBezTo>
                  <a:cubicBezTo>
                    <a:pt x="2445" y="0"/>
                    <a:pt x="3145" y="238"/>
                    <a:pt x="3145" y="531"/>
                  </a:cubicBezTo>
                  <a:cubicBezTo>
                    <a:pt x="3145" y="2589"/>
                    <a:pt x="3145" y="2589"/>
                    <a:pt x="3145" y="2589"/>
                  </a:cubicBezTo>
                  <a:cubicBezTo>
                    <a:pt x="3024" y="2837"/>
                    <a:pt x="3024" y="2837"/>
                    <a:pt x="3024" y="2837"/>
                  </a:cubicBezTo>
                  <a:cubicBezTo>
                    <a:pt x="2384" y="3005"/>
                    <a:pt x="2384" y="3005"/>
                    <a:pt x="2384" y="3005"/>
                  </a:cubicBezTo>
                  <a:cubicBezTo>
                    <a:pt x="960" y="3133"/>
                    <a:pt x="960" y="3133"/>
                    <a:pt x="960" y="3133"/>
                  </a:cubicBezTo>
                  <a:cubicBezTo>
                    <a:pt x="0" y="2597"/>
                    <a:pt x="0" y="2597"/>
                    <a:pt x="0" y="2597"/>
                  </a:cubicBezTo>
                  <a:lnTo>
                    <a:pt x="34" y="531"/>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7"/>
            <p:cNvSpPr>
              <a:spLocks noEditPoints="1"/>
            </p:cNvSpPr>
            <p:nvPr/>
          </p:nvSpPr>
          <p:spPr bwMode="auto">
            <a:xfrm>
              <a:off x="5938838" y="5600700"/>
              <a:ext cx="2090737" cy="2057400"/>
            </a:xfrm>
            <a:custGeom>
              <a:avLst/>
              <a:gdLst>
                <a:gd name="T0" fmla="*/ 3356 w 3594"/>
                <a:gd name="T1" fmla="*/ 382 h 3535"/>
                <a:gd name="T2" fmla="*/ 1800 w 3594"/>
                <a:gd name="T3" fmla="*/ 0 h 3535"/>
                <a:gd name="T4" fmla="*/ 655 w 3594"/>
                <a:gd name="T5" fmla="*/ 165 h 3535"/>
                <a:gd name="T6" fmla="*/ 238 w 3594"/>
                <a:gd name="T7" fmla="*/ 382 h 3535"/>
                <a:gd name="T8" fmla="*/ 0 w 3594"/>
                <a:gd name="T9" fmla="*/ 833 h 3535"/>
                <a:gd name="T10" fmla="*/ 0 w 3594"/>
                <a:gd name="T11" fmla="*/ 2598 h 3535"/>
                <a:gd name="T12" fmla="*/ 214 w 3594"/>
                <a:gd name="T13" fmla="*/ 3069 h 3535"/>
                <a:gd name="T14" fmla="*/ 1800 w 3594"/>
                <a:gd name="T15" fmla="*/ 3535 h 3535"/>
                <a:gd name="T16" fmla="*/ 2282 w 3594"/>
                <a:gd name="T17" fmla="*/ 3505 h 3535"/>
                <a:gd name="T18" fmla="*/ 3373 w 3594"/>
                <a:gd name="T19" fmla="*/ 3077 h 3535"/>
                <a:gd name="T20" fmla="*/ 3379 w 3594"/>
                <a:gd name="T21" fmla="*/ 3077 h 3535"/>
                <a:gd name="T22" fmla="*/ 3594 w 3594"/>
                <a:gd name="T23" fmla="*/ 2606 h 3535"/>
                <a:gd name="T24" fmla="*/ 3594 w 3594"/>
                <a:gd name="T25" fmla="*/ 1655 h 3535"/>
                <a:gd name="T26" fmla="*/ 3594 w 3594"/>
                <a:gd name="T27" fmla="*/ 1655 h 3535"/>
                <a:gd name="T28" fmla="*/ 3594 w 3594"/>
                <a:gd name="T29" fmla="*/ 833 h 3535"/>
                <a:gd name="T30" fmla="*/ 3356 w 3594"/>
                <a:gd name="T31" fmla="*/ 382 h 3535"/>
                <a:gd name="T32" fmla="*/ 1800 w 3594"/>
                <a:gd name="T33" fmla="*/ 332 h 3535"/>
                <a:gd name="T34" fmla="*/ 3266 w 3594"/>
                <a:gd name="T35" fmla="*/ 833 h 3535"/>
                <a:gd name="T36" fmla="*/ 1800 w 3594"/>
                <a:gd name="T37" fmla="*/ 1337 h 3535"/>
                <a:gd name="T38" fmla="*/ 331 w 3594"/>
                <a:gd name="T39" fmla="*/ 833 h 3535"/>
                <a:gd name="T40" fmla="*/ 1800 w 3594"/>
                <a:gd name="T41" fmla="*/ 332 h 3535"/>
                <a:gd name="T42" fmla="*/ 331 w 3594"/>
                <a:gd name="T43" fmla="*/ 1436 h 3535"/>
                <a:gd name="T44" fmla="*/ 331 w 3594"/>
                <a:gd name="T45" fmla="*/ 1179 h 3535"/>
                <a:gd name="T46" fmla="*/ 331 w 3594"/>
                <a:gd name="T47" fmla="*/ 1179 h 3535"/>
                <a:gd name="T48" fmla="*/ 460 w 3594"/>
                <a:gd name="T49" fmla="*/ 1269 h 3535"/>
                <a:gd name="T50" fmla="*/ 1800 w 3594"/>
                <a:gd name="T51" fmla="*/ 1533 h 3535"/>
                <a:gd name="T52" fmla="*/ 2887 w 3594"/>
                <a:gd name="T53" fmla="*/ 1376 h 3535"/>
                <a:gd name="T54" fmla="*/ 3256 w 3594"/>
                <a:gd name="T55" fmla="*/ 1189 h 3535"/>
                <a:gd name="T56" fmla="*/ 3266 w 3594"/>
                <a:gd name="T57" fmla="*/ 1179 h 3535"/>
                <a:gd name="T58" fmla="*/ 3266 w 3594"/>
                <a:gd name="T59" fmla="*/ 1539 h 3535"/>
                <a:gd name="T60" fmla="*/ 3266 w 3594"/>
                <a:gd name="T61" fmla="*/ 1635 h 3535"/>
                <a:gd name="T62" fmla="*/ 3266 w 3594"/>
                <a:gd name="T63" fmla="*/ 2468 h 3535"/>
                <a:gd name="T64" fmla="*/ 3266 w 3594"/>
                <a:gd name="T65" fmla="*/ 2773 h 3535"/>
                <a:gd name="T66" fmla="*/ 3010 w 3594"/>
                <a:gd name="T67" fmla="*/ 3003 h 3535"/>
                <a:gd name="T68" fmla="*/ 2288 w 3594"/>
                <a:gd name="T69" fmla="*/ 3171 h 3535"/>
                <a:gd name="T70" fmla="*/ 1800 w 3594"/>
                <a:gd name="T71" fmla="*/ 3204 h 3535"/>
                <a:gd name="T72" fmla="*/ 1800 w 3594"/>
                <a:gd name="T73" fmla="*/ 3204 h 3535"/>
                <a:gd name="T74" fmla="*/ 331 w 3594"/>
                <a:gd name="T75" fmla="*/ 2598 h 3535"/>
                <a:gd name="T76" fmla="*/ 331 w 3594"/>
                <a:gd name="T77" fmla="*/ 2379 h 3535"/>
                <a:gd name="T78" fmla="*/ 331 w 3594"/>
                <a:gd name="T79" fmla="*/ 1436 h 3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94" h="3535">
                  <a:moveTo>
                    <a:pt x="3356" y="382"/>
                  </a:moveTo>
                  <a:cubicBezTo>
                    <a:pt x="3000" y="111"/>
                    <a:pt x="2455" y="10"/>
                    <a:pt x="1800" y="0"/>
                  </a:cubicBezTo>
                  <a:cubicBezTo>
                    <a:pt x="1361" y="0"/>
                    <a:pt x="964" y="60"/>
                    <a:pt x="655" y="165"/>
                  </a:cubicBezTo>
                  <a:cubicBezTo>
                    <a:pt x="496" y="221"/>
                    <a:pt x="359" y="284"/>
                    <a:pt x="238" y="382"/>
                  </a:cubicBezTo>
                  <a:cubicBezTo>
                    <a:pt x="121" y="471"/>
                    <a:pt x="0" y="626"/>
                    <a:pt x="0" y="833"/>
                  </a:cubicBezTo>
                  <a:cubicBezTo>
                    <a:pt x="0" y="2598"/>
                    <a:pt x="0" y="2598"/>
                    <a:pt x="0" y="2598"/>
                  </a:cubicBezTo>
                  <a:cubicBezTo>
                    <a:pt x="0" y="2795"/>
                    <a:pt x="97" y="2960"/>
                    <a:pt x="214" y="3069"/>
                  </a:cubicBezTo>
                  <a:cubicBezTo>
                    <a:pt x="567" y="3395"/>
                    <a:pt x="1133" y="3525"/>
                    <a:pt x="1800" y="3535"/>
                  </a:cubicBezTo>
                  <a:cubicBezTo>
                    <a:pt x="1962" y="3535"/>
                    <a:pt x="2131" y="3525"/>
                    <a:pt x="2282" y="3505"/>
                  </a:cubicBezTo>
                  <a:cubicBezTo>
                    <a:pt x="2282" y="3505"/>
                    <a:pt x="3096" y="3358"/>
                    <a:pt x="3373" y="3077"/>
                  </a:cubicBezTo>
                  <a:cubicBezTo>
                    <a:pt x="3379" y="3077"/>
                    <a:pt x="3379" y="3077"/>
                    <a:pt x="3379" y="3077"/>
                  </a:cubicBezTo>
                  <a:cubicBezTo>
                    <a:pt x="3496" y="2968"/>
                    <a:pt x="3594" y="2803"/>
                    <a:pt x="3594" y="2606"/>
                  </a:cubicBezTo>
                  <a:cubicBezTo>
                    <a:pt x="3594" y="2606"/>
                    <a:pt x="3594" y="2606"/>
                    <a:pt x="3594" y="1655"/>
                  </a:cubicBezTo>
                  <a:cubicBezTo>
                    <a:pt x="3594" y="1655"/>
                    <a:pt x="3594" y="1655"/>
                    <a:pt x="3594" y="1655"/>
                  </a:cubicBezTo>
                  <a:cubicBezTo>
                    <a:pt x="3594" y="833"/>
                    <a:pt x="3594" y="833"/>
                    <a:pt x="3594" y="833"/>
                  </a:cubicBezTo>
                  <a:cubicBezTo>
                    <a:pt x="3594" y="626"/>
                    <a:pt x="3473" y="471"/>
                    <a:pt x="3356" y="382"/>
                  </a:cubicBezTo>
                  <a:close/>
                  <a:moveTo>
                    <a:pt x="1800" y="332"/>
                  </a:moveTo>
                  <a:cubicBezTo>
                    <a:pt x="2605" y="332"/>
                    <a:pt x="3266" y="557"/>
                    <a:pt x="3266" y="833"/>
                  </a:cubicBezTo>
                  <a:cubicBezTo>
                    <a:pt x="3266" y="1112"/>
                    <a:pt x="2605" y="1337"/>
                    <a:pt x="1800" y="1337"/>
                  </a:cubicBezTo>
                  <a:cubicBezTo>
                    <a:pt x="988" y="1337"/>
                    <a:pt x="331" y="1112"/>
                    <a:pt x="331" y="833"/>
                  </a:cubicBezTo>
                  <a:cubicBezTo>
                    <a:pt x="331" y="557"/>
                    <a:pt x="988" y="332"/>
                    <a:pt x="1800" y="332"/>
                  </a:cubicBezTo>
                  <a:close/>
                  <a:moveTo>
                    <a:pt x="331" y="1436"/>
                  </a:moveTo>
                  <a:cubicBezTo>
                    <a:pt x="331" y="1179"/>
                    <a:pt x="331" y="1179"/>
                    <a:pt x="331" y="1179"/>
                  </a:cubicBezTo>
                  <a:cubicBezTo>
                    <a:pt x="331" y="1179"/>
                    <a:pt x="331" y="1179"/>
                    <a:pt x="331" y="1179"/>
                  </a:cubicBezTo>
                  <a:cubicBezTo>
                    <a:pt x="369" y="1211"/>
                    <a:pt x="413" y="1243"/>
                    <a:pt x="460" y="1269"/>
                  </a:cubicBezTo>
                  <a:cubicBezTo>
                    <a:pt x="764" y="1436"/>
                    <a:pt x="1242" y="1530"/>
                    <a:pt x="1800" y="1533"/>
                  </a:cubicBezTo>
                  <a:cubicBezTo>
                    <a:pt x="2216" y="1533"/>
                    <a:pt x="2599" y="1476"/>
                    <a:pt x="2887" y="1376"/>
                  </a:cubicBezTo>
                  <a:cubicBezTo>
                    <a:pt x="3034" y="1327"/>
                    <a:pt x="3155" y="1265"/>
                    <a:pt x="3256" y="1189"/>
                  </a:cubicBezTo>
                  <a:cubicBezTo>
                    <a:pt x="3258" y="1185"/>
                    <a:pt x="3262" y="1181"/>
                    <a:pt x="3266" y="1179"/>
                  </a:cubicBezTo>
                  <a:cubicBezTo>
                    <a:pt x="3266" y="1539"/>
                    <a:pt x="3266" y="1539"/>
                    <a:pt x="3266" y="1539"/>
                  </a:cubicBezTo>
                  <a:cubicBezTo>
                    <a:pt x="3266" y="1635"/>
                    <a:pt x="3266" y="1635"/>
                    <a:pt x="3266" y="1635"/>
                  </a:cubicBezTo>
                  <a:cubicBezTo>
                    <a:pt x="3266" y="2468"/>
                    <a:pt x="3266" y="2468"/>
                    <a:pt x="3266" y="2468"/>
                  </a:cubicBezTo>
                  <a:cubicBezTo>
                    <a:pt x="3266" y="2773"/>
                    <a:pt x="3266" y="2773"/>
                    <a:pt x="3266" y="2773"/>
                  </a:cubicBezTo>
                  <a:cubicBezTo>
                    <a:pt x="3246" y="2822"/>
                    <a:pt x="3189" y="2908"/>
                    <a:pt x="3010" y="3003"/>
                  </a:cubicBezTo>
                  <a:cubicBezTo>
                    <a:pt x="2562" y="3141"/>
                    <a:pt x="2288" y="3171"/>
                    <a:pt x="2288" y="3171"/>
                  </a:cubicBezTo>
                  <a:cubicBezTo>
                    <a:pt x="2137" y="3194"/>
                    <a:pt x="1966" y="3204"/>
                    <a:pt x="1800" y="3204"/>
                  </a:cubicBezTo>
                  <a:cubicBezTo>
                    <a:pt x="1800" y="3204"/>
                    <a:pt x="1800" y="3204"/>
                    <a:pt x="1800" y="3204"/>
                  </a:cubicBezTo>
                  <a:cubicBezTo>
                    <a:pt x="988" y="3204"/>
                    <a:pt x="331" y="2932"/>
                    <a:pt x="331" y="2598"/>
                  </a:cubicBezTo>
                  <a:cubicBezTo>
                    <a:pt x="331" y="2510"/>
                    <a:pt x="331" y="2439"/>
                    <a:pt x="331" y="2379"/>
                  </a:cubicBezTo>
                  <a:lnTo>
                    <a:pt x="331" y="1436"/>
                  </a:lnTo>
                  <a:close/>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3" name="Oval 32"/>
          <p:cNvSpPr/>
          <p:nvPr/>
        </p:nvSpPr>
        <p:spPr bwMode="auto">
          <a:xfrm>
            <a:off x="1741192" y="1512888"/>
            <a:ext cx="914400" cy="914400"/>
          </a:xfrm>
          <a:prstGeom prst="ellipse">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r>
              <a:rPr lang="en-US" sz="4000" dirty="0">
                <a:ln>
                  <a:solidFill>
                    <a:schemeClr val="bg1">
                      <a:alpha val="0"/>
                    </a:schemeClr>
                  </a:solidFill>
                </a:ln>
                <a:gradFill>
                  <a:gsLst>
                    <a:gs pos="0">
                      <a:srgbClr val="FFFFFF"/>
                    </a:gs>
                    <a:gs pos="100000">
                      <a:srgbClr val="FFFFFF"/>
                    </a:gs>
                  </a:gsLst>
                  <a:lin ang="5400000" scaled="0"/>
                </a:gradFill>
              </a:rPr>
              <a:t>S</a:t>
            </a:r>
          </a:p>
        </p:txBody>
      </p:sp>
      <p:sp>
        <p:nvSpPr>
          <p:cNvPr id="34" name="Oval 33"/>
          <p:cNvSpPr/>
          <p:nvPr/>
        </p:nvSpPr>
        <p:spPr bwMode="auto">
          <a:xfrm>
            <a:off x="9416273" y="1512888"/>
            <a:ext cx="914400" cy="914400"/>
          </a:xfrm>
          <a:prstGeom prst="ellipse">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r>
              <a:rPr lang="en-US" sz="4000" dirty="0">
                <a:ln>
                  <a:solidFill>
                    <a:schemeClr val="bg1">
                      <a:alpha val="0"/>
                    </a:schemeClr>
                  </a:solidFill>
                </a:ln>
                <a:gradFill>
                  <a:gsLst>
                    <a:gs pos="0">
                      <a:srgbClr val="FFFFFF"/>
                    </a:gs>
                    <a:gs pos="100000">
                      <a:srgbClr val="FFFFFF"/>
                    </a:gs>
                  </a:gsLst>
                  <a:lin ang="5400000" scaled="0"/>
                </a:gradFill>
              </a:rPr>
              <a:t>R</a:t>
            </a:r>
          </a:p>
        </p:txBody>
      </p:sp>
      <p:cxnSp>
        <p:nvCxnSpPr>
          <p:cNvPr id="35" name="Straight Arrow Connector 34"/>
          <p:cNvCxnSpPr/>
          <p:nvPr/>
        </p:nvCxnSpPr>
        <p:spPr>
          <a:xfrm>
            <a:off x="2678281" y="1957778"/>
            <a:ext cx="2099936" cy="0"/>
          </a:xfrm>
          <a:prstGeom prst="straightConnector1">
            <a:avLst/>
          </a:prstGeom>
          <a:ln w="28575">
            <a:solidFill>
              <a:schemeClr val="accent4"/>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7316338" y="1957778"/>
            <a:ext cx="2099936" cy="0"/>
          </a:xfrm>
          <a:prstGeom prst="straightConnector1">
            <a:avLst/>
          </a:prstGeom>
          <a:ln w="28575">
            <a:solidFill>
              <a:schemeClr val="accent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3431277"/>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a:t>
            </a:r>
          </a:p>
        </p:txBody>
      </p:sp>
      <p:grpSp>
        <p:nvGrpSpPr>
          <p:cNvPr id="15" name="Group 14"/>
          <p:cNvGrpSpPr/>
          <p:nvPr/>
        </p:nvGrpSpPr>
        <p:grpSpPr>
          <a:xfrm>
            <a:off x="1755180" y="228600"/>
            <a:ext cx="9185502" cy="2920106"/>
            <a:chOff x="1670340" y="86823"/>
            <a:chExt cx="9492762" cy="3017785"/>
          </a:xfrm>
        </p:grpSpPr>
        <p:sp>
          <p:nvSpPr>
            <p:cNvPr id="7" name="Oval 6"/>
            <p:cNvSpPr/>
            <p:nvPr/>
          </p:nvSpPr>
          <p:spPr bwMode="auto">
            <a:xfrm>
              <a:off x="9476663" y="1167787"/>
              <a:ext cx="855858" cy="855856"/>
            </a:xfrm>
            <a:prstGeom prst="ellipse">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r>
                <a:rPr lang="en-US" sz="4000" dirty="0">
                  <a:ln>
                    <a:solidFill>
                      <a:schemeClr val="bg1">
                        <a:alpha val="0"/>
                      </a:schemeClr>
                    </a:solidFill>
                  </a:ln>
                  <a:gradFill>
                    <a:gsLst>
                      <a:gs pos="0">
                        <a:srgbClr val="FFFFFF"/>
                      </a:gs>
                      <a:gs pos="100000">
                        <a:srgbClr val="FFFFFF"/>
                      </a:gs>
                    </a:gsLst>
                    <a:lin ang="5400000" scaled="0"/>
                  </a:gradFill>
                </a:rPr>
                <a:t>R</a:t>
              </a:r>
            </a:p>
          </p:txBody>
        </p:sp>
        <p:sp>
          <p:nvSpPr>
            <p:cNvPr id="27" name="Oval 26"/>
            <p:cNvSpPr/>
            <p:nvPr/>
          </p:nvSpPr>
          <p:spPr bwMode="auto">
            <a:xfrm>
              <a:off x="9476663" y="86823"/>
              <a:ext cx="855858" cy="855856"/>
            </a:xfrm>
            <a:prstGeom prst="ellipse">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r>
                <a:rPr lang="en-US" sz="4000" dirty="0">
                  <a:ln>
                    <a:solidFill>
                      <a:schemeClr val="bg1">
                        <a:alpha val="0"/>
                      </a:schemeClr>
                    </a:solidFill>
                  </a:ln>
                  <a:gradFill>
                    <a:gsLst>
                      <a:gs pos="0">
                        <a:srgbClr val="FFFFFF"/>
                      </a:gs>
                      <a:gs pos="100000">
                        <a:srgbClr val="FFFFFF"/>
                      </a:gs>
                    </a:gsLst>
                    <a:lin ang="5400000" scaled="0"/>
                  </a:gradFill>
                </a:rPr>
                <a:t>R</a:t>
              </a:r>
            </a:p>
          </p:txBody>
        </p:sp>
        <p:sp>
          <p:nvSpPr>
            <p:cNvPr id="30" name="Oval 29"/>
            <p:cNvSpPr/>
            <p:nvPr/>
          </p:nvSpPr>
          <p:spPr bwMode="auto">
            <a:xfrm>
              <a:off x="9476663" y="2248752"/>
              <a:ext cx="855858" cy="855856"/>
            </a:xfrm>
            <a:prstGeom prst="ellipse">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r>
                <a:rPr lang="en-US" sz="4000" dirty="0">
                  <a:ln>
                    <a:solidFill>
                      <a:schemeClr val="bg1">
                        <a:alpha val="0"/>
                      </a:schemeClr>
                    </a:solidFill>
                  </a:ln>
                  <a:gradFill>
                    <a:gsLst>
                      <a:gs pos="0">
                        <a:srgbClr val="FFFFFF"/>
                      </a:gs>
                      <a:gs pos="100000">
                        <a:srgbClr val="FFFFFF"/>
                      </a:gs>
                    </a:gsLst>
                    <a:lin ang="5400000" scaled="0"/>
                  </a:gradFill>
                </a:rPr>
                <a:t>R</a:t>
              </a:r>
            </a:p>
          </p:txBody>
        </p:sp>
        <p:sp>
          <p:nvSpPr>
            <p:cNvPr id="40" name="Oval 39"/>
            <p:cNvSpPr/>
            <p:nvPr/>
          </p:nvSpPr>
          <p:spPr bwMode="auto">
            <a:xfrm>
              <a:off x="10307244" y="1708269"/>
              <a:ext cx="855858" cy="855856"/>
            </a:xfrm>
            <a:prstGeom prst="ellipse">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r>
                <a:rPr lang="en-US" sz="4000" dirty="0">
                  <a:ln>
                    <a:solidFill>
                      <a:schemeClr val="bg1">
                        <a:alpha val="0"/>
                      </a:schemeClr>
                    </a:solidFill>
                  </a:ln>
                  <a:gradFill>
                    <a:gsLst>
                      <a:gs pos="0">
                        <a:srgbClr val="FFFFFF"/>
                      </a:gs>
                      <a:gs pos="100000">
                        <a:srgbClr val="FFFFFF"/>
                      </a:gs>
                    </a:gsLst>
                    <a:lin ang="5400000" scaled="0"/>
                  </a:gradFill>
                </a:rPr>
                <a:t>R</a:t>
              </a:r>
            </a:p>
          </p:txBody>
        </p:sp>
        <p:sp>
          <p:nvSpPr>
            <p:cNvPr id="43" name="Oval 42"/>
            <p:cNvSpPr/>
            <p:nvPr/>
          </p:nvSpPr>
          <p:spPr bwMode="auto">
            <a:xfrm>
              <a:off x="10307244" y="627305"/>
              <a:ext cx="855858" cy="855856"/>
            </a:xfrm>
            <a:prstGeom prst="ellipse">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r>
                <a:rPr lang="en-US" sz="4000" dirty="0">
                  <a:ln>
                    <a:solidFill>
                      <a:schemeClr val="bg1">
                        <a:alpha val="0"/>
                      </a:schemeClr>
                    </a:solidFill>
                  </a:ln>
                  <a:gradFill>
                    <a:gsLst>
                      <a:gs pos="0">
                        <a:srgbClr val="FFFFFF"/>
                      </a:gs>
                      <a:gs pos="100000">
                        <a:srgbClr val="FFFFFF"/>
                      </a:gs>
                    </a:gsLst>
                    <a:lin ang="5400000" scaled="0"/>
                  </a:gradFill>
                </a:rPr>
                <a:t>R</a:t>
              </a:r>
            </a:p>
          </p:txBody>
        </p:sp>
        <p:cxnSp>
          <p:nvCxnSpPr>
            <p:cNvPr id="26" name="Straight Arrow Connector 25"/>
            <p:cNvCxnSpPr/>
            <p:nvPr/>
          </p:nvCxnSpPr>
          <p:spPr>
            <a:xfrm>
              <a:off x="7363473" y="1594440"/>
              <a:ext cx="2099936" cy="0"/>
            </a:xfrm>
            <a:prstGeom prst="straightConnector1">
              <a:avLst/>
            </a:prstGeom>
            <a:ln w="28575">
              <a:solidFill>
                <a:schemeClr val="accent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36" idx="3"/>
            </p:cNvCxnSpPr>
            <p:nvPr/>
          </p:nvCxnSpPr>
          <p:spPr>
            <a:xfrm flipV="1">
              <a:off x="7363473" y="545231"/>
              <a:ext cx="2106776" cy="1002218"/>
            </a:xfrm>
            <a:prstGeom prst="straightConnector1">
              <a:avLst/>
            </a:prstGeom>
            <a:ln w="28575">
              <a:solidFill>
                <a:schemeClr val="accent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36" idx="3"/>
            </p:cNvCxnSpPr>
            <p:nvPr/>
          </p:nvCxnSpPr>
          <p:spPr>
            <a:xfrm>
              <a:off x="7363473" y="1547449"/>
              <a:ext cx="2131401" cy="951202"/>
            </a:xfrm>
            <a:prstGeom prst="straightConnector1">
              <a:avLst/>
            </a:prstGeom>
            <a:ln w="28575">
              <a:solidFill>
                <a:schemeClr val="accent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6" idx="3"/>
            </p:cNvCxnSpPr>
            <p:nvPr/>
          </p:nvCxnSpPr>
          <p:spPr>
            <a:xfrm flipV="1">
              <a:off x="7363473" y="1023305"/>
              <a:ext cx="2953295" cy="524144"/>
            </a:xfrm>
            <a:prstGeom prst="straightConnector1">
              <a:avLst/>
            </a:prstGeom>
            <a:ln w="28575">
              <a:solidFill>
                <a:schemeClr val="accent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36" idx="3"/>
              <a:endCxn id="40" idx="2"/>
            </p:cNvCxnSpPr>
            <p:nvPr/>
          </p:nvCxnSpPr>
          <p:spPr>
            <a:xfrm>
              <a:off x="7363473" y="1547449"/>
              <a:ext cx="2943771" cy="588748"/>
            </a:xfrm>
            <a:prstGeom prst="straightConnector1">
              <a:avLst/>
            </a:prstGeom>
            <a:ln w="28575">
              <a:solidFill>
                <a:schemeClr val="accent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bwMode="auto">
            <a:xfrm>
              <a:off x="4825352" y="1019910"/>
              <a:ext cx="2538121" cy="1055077"/>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endParaRPr lang="en-US" dirty="0">
                <a:solidFill>
                  <a:srgbClr val="FFFFFF"/>
                </a:solidFill>
              </a:endParaRPr>
            </a:p>
          </p:txBody>
        </p:sp>
        <p:sp>
          <p:nvSpPr>
            <p:cNvPr id="37" name="Rectangle 36"/>
            <p:cNvSpPr/>
            <p:nvPr/>
          </p:nvSpPr>
          <p:spPr bwMode="auto">
            <a:xfrm>
              <a:off x="4967602" y="1179150"/>
              <a:ext cx="1507625" cy="736602"/>
            </a:xfrm>
            <a:prstGeom prst="rect">
              <a:avLst/>
            </a:prstGeom>
            <a:solidFill>
              <a:schemeClr val="accent2">
                <a:lumMod val="20000"/>
                <a:lumOff val="80000"/>
              </a:schemeClr>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182880" numCol="1" rtlCol="0" anchor="ctr" anchorCtr="0" compatLnSpc="1">
              <a:prstTxWarp prst="textNoShape">
                <a:avLst/>
              </a:prstTxWarp>
            </a:bodyPr>
            <a:lstStyle/>
            <a:p>
              <a:pPr algn="ctr" defTabSz="914099" fontAlgn="base">
                <a:spcBef>
                  <a:spcPct val="0"/>
                </a:spcBef>
                <a:spcAft>
                  <a:spcPct val="0"/>
                </a:spcAft>
              </a:pPr>
              <a:r>
                <a:rPr lang="en-US" sz="3600" dirty="0" smtClean="0">
                  <a:ln>
                    <a:solidFill>
                      <a:schemeClr val="bg1">
                        <a:alpha val="0"/>
                      </a:schemeClr>
                    </a:solidFill>
                  </a:ln>
                  <a:solidFill>
                    <a:srgbClr val="595959"/>
                  </a:solidFill>
                  <a:latin typeface="Segoe UI Light" pitchFamily="34" charset="0"/>
                </a:rPr>
                <a:t>Topic</a:t>
              </a:r>
              <a:endParaRPr lang="en-US" sz="3600" dirty="0">
                <a:ln>
                  <a:solidFill>
                    <a:schemeClr val="bg1">
                      <a:alpha val="0"/>
                    </a:schemeClr>
                  </a:solidFill>
                </a:ln>
                <a:solidFill>
                  <a:srgbClr val="595959"/>
                </a:solidFill>
                <a:latin typeface="Segoe UI Light" pitchFamily="34" charset="0"/>
              </a:endParaRPr>
            </a:p>
          </p:txBody>
        </p:sp>
        <p:sp>
          <p:nvSpPr>
            <p:cNvPr id="38" name="Oval 37"/>
            <p:cNvSpPr/>
            <p:nvPr/>
          </p:nvSpPr>
          <p:spPr bwMode="auto">
            <a:xfrm>
              <a:off x="1670340" y="1019910"/>
              <a:ext cx="1055076" cy="1055076"/>
            </a:xfrm>
            <a:prstGeom prst="ellipse">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r>
                <a:rPr lang="en-US" sz="4000" dirty="0">
                  <a:ln>
                    <a:solidFill>
                      <a:schemeClr val="bg1">
                        <a:alpha val="0"/>
                      </a:schemeClr>
                    </a:solidFill>
                  </a:ln>
                  <a:gradFill>
                    <a:gsLst>
                      <a:gs pos="0">
                        <a:srgbClr val="FFFFFF"/>
                      </a:gs>
                      <a:gs pos="100000">
                        <a:srgbClr val="FFFFFF"/>
                      </a:gs>
                    </a:gsLst>
                    <a:lin ang="5400000" scaled="0"/>
                  </a:gradFill>
                </a:rPr>
                <a:t>S</a:t>
              </a:r>
            </a:p>
          </p:txBody>
        </p:sp>
        <p:cxnSp>
          <p:nvCxnSpPr>
            <p:cNvPr id="39" name="Straight Arrow Connector 38"/>
            <p:cNvCxnSpPr/>
            <p:nvPr/>
          </p:nvCxnSpPr>
          <p:spPr>
            <a:xfrm>
              <a:off x="2725416" y="1547448"/>
              <a:ext cx="2099936" cy="0"/>
            </a:xfrm>
            <a:prstGeom prst="straightConnector1">
              <a:avLst/>
            </a:prstGeom>
            <a:ln w="28575">
              <a:solidFill>
                <a:schemeClr val="accent4"/>
              </a:solidFill>
              <a:tailEnd type="triangle" w="med" len="med"/>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bwMode="auto">
            <a:xfrm>
              <a:off x="6485859" y="1179150"/>
              <a:ext cx="735361" cy="236152"/>
            </a:xfrm>
            <a:prstGeom prst="rect">
              <a:avLst/>
            </a:prstGeom>
            <a:solidFill>
              <a:schemeClr val="accent2">
                <a:lumMod val="20000"/>
                <a:lumOff val="80000"/>
              </a:schemeClr>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182880" rIns="91436" bIns="182880" numCol="1" rtlCol="0" anchor="ctr" anchorCtr="0" compatLnSpc="1">
              <a:prstTxWarp prst="textNoShape">
                <a:avLst/>
              </a:prstTxWarp>
            </a:bodyPr>
            <a:lstStyle/>
            <a:p>
              <a:pPr algn="ctr" defTabSz="914099" fontAlgn="base">
                <a:spcBef>
                  <a:spcPct val="0"/>
                </a:spcBef>
                <a:spcAft>
                  <a:spcPct val="0"/>
                </a:spcAft>
              </a:pPr>
              <a:r>
                <a:rPr lang="en-US" sz="1600" dirty="0" smtClean="0">
                  <a:ln>
                    <a:solidFill>
                      <a:schemeClr val="bg1">
                        <a:alpha val="0"/>
                      </a:schemeClr>
                    </a:solidFill>
                  </a:ln>
                  <a:solidFill>
                    <a:srgbClr val="595959"/>
                  </a:solidFill>
                  <a:latin typeface="+mj-lt"/>
                </a:rPr>
                <a:t>Sub</a:t>
              </a:r>
              <a:endParaRPr lang="en-US" sz="1600" dirty="0">
                <a:ln>
                  <a:solidFill>
                    <a:schemeClr val="bg1">
                      <a:alpha val="0"/>
                    </a:schemeClr>
                  </a:solidFill>
                </a:ln>
                <a:solidFill>
                  <a:srgbClr val="595959"/>
                </a:solidFill>
                <a:latin typeface="+mj-lt"/>
              </a:endParaRPr>
            </a:p>
          </p:txBody>
        </p:sp>
        <p:sp>
          <p:nvSpPr>
            <p:cNvPr id="46" name="Rectangle 45"/>
            <p:cNvSpPr/>
            <p:nvPr/>
          </p:nvSpPr>
          <p:spPr bwMode="auto">
            <a:xfrm>
              <a:off x="6485859" y="1429375"/>
              <a:ext cx="735361" cy="236152"/>
            </a:xfrm>
            <a:prstGeom prst="rect">
              <a:avLst/>
            </a:prstGeom>
            <a:solidFill>
              <a:schemeClr val="accent2">
                <a:lumMod val="20000"/>
                <a:lumOff val="80000"/>
              </a:schemeClr>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182880" rIns="91436" bIns="182880" numCol="1" rtlCol="0" anchor="ctr" anchorCtr="0" compatLnSpc="1">
              <a:prstTxWarp prst="textNoShape">
                <a:avLst/>
              </a:prstTxWarp>
            </a:bodyPr>
            <a:lstStyle/>
            <a:p>
              <a:pPr algn="ctr" defTabSz="914099" fontAlgn="base">
                <a:spcBef>
                  <a:spcPct val="0"/>
                </a:spcBef>
                <a:spcAft>
                  <a:spcPct val="0"/>
                </a:spcAft>
              </a:pPr>
              <a:r>
                <a:rPr lang="en-US" sz="1600" dirty="0" smtClean="0">
                  <a:ln>
                    <a:solidFill>
                      <a:schemeClr val="bg1">
                        <a:alpha val="0"/>
                      </a:schemeClr>
                    </a:solidFill>
                  </a:ln>
                  <a:solidFill>
                    <a:srgbClr val="595959"/>
                  </a:solidFill>
                  <a:latin typeface="+mj-lt"/>
                </a:rPr>
                <a:t>Sub</a:t>
              </a:r>
              <a:endParaRPr lang="en-US" sz="1600" dirty="0">
                <a:ln>
                  <a:solidFill>
                    <a:schemeClr val="bg1">
                      <a:alpha val="0"/>
                    </a:schemeClr>
                  </a:solidFill>
                </a:ln>
                <a:solidFill>
                  <a:srgbClr val="595959"/>
                </a:solidFill>
                <a:latin typeface="+mj-lt"/>
              </a:endParaRPr>
            </a:p>
          </p:txBody>
        </p:sp>
        <p:sp>
          <p:nvSpPr>
            <p:cNvPr id="47" name="Rectangle 46"/>
            <p:cNvSpPr/>
            <p:nvPr/>
          </p:nvSpPr>
          <p:spPr bwMode="auto">
            <a:xfrm>
              <a:off x="6485859" y="1679600"/>
              <a:ext cx="735361" cy="236152"/>
            </a:xfrm>
            <a:prstGeom prst="rect">
              <a:avLst/>
            </a:prstGeom>
            <a:solidFill>
              <a:schemeClr val="accent2">
                <a:lumMod val="20000"/>
                <a:lumOff val="80000"/>
              </a:schemeClr>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182880" rIns="91436" bIns="182880" numCol="1" rtlCol="0" anchor="ctr" anchorCtr="0" compatLnSpc="1">
              <a:prstTxWarp prst="textNoShape">
                <a:avLst/>
              </a:prstTxWarp>
            </a:bodyPr>
            <a:lstStyle/>
            <a:p>
              <a:pPr algn="ctr" defTabSz="914099" fontAlgn="base">
                <a:spcBef>
                  <a:spcPct val="0"/>
                </a:spcBef>
                <a:spcAft>
                  <a:spcPct val="0"/>
                </a:spcAft>
              </a:pPr>
              <a:r>
                <a:rPr lang="en-US" sz="1600" dirty="0" smtClean="0">
                  <a:ln>
                    <a:solidFill>
                      <a:schemeClr val="bg1">
                        <a:alpha val="0"/>
                      </a:schemeClr>
                    </a:solidFill>
                  </a:ln>
                  <a:solidFill>
                    <a:srgbClr val="595959"/>
                  </a:solidFill>
                  <a:latin typeface="+mj-lt"/>
                </a:rPr>
                <a:t>Sub</a:t>
              </a:r>
              <a:endParaRPr lang="en-US" sz="1600" dirty="0">
                <a:ln>
                  <a:solidFill>
                    <a:schemeClr val="bg1">
                      <a:alpha val="0"/>
                    </a:schemeClr>
                  </a:solidFill>
                </a:ln>
                <a:solidFill>
                  <a:srgbClr val="595959"/>
                </a:solidFill>
                <a:latin typeface="+mj-lt"/>
              </a:endParaRPr>
            </a:p>
          </p:txBody>
        </p:sp>
        <p:grpSp>
          <p:nvGrpSpPr>
            <p:cNvPr id="41" name="Group 40"/>
            <p:cNvGrpSpPr/>
            <p:nvPr/>
          </p:nvGrpSpPr>
          <p:grpSpPr>
            <a:xfrm>
              <a:off x="5761385" y="1803873"/>
              <a:ext cx="760358" cy="748234"/>
              <a:chOff x="5938838" y="5600700"/>
              <a:chExt cx="2090737" cy="2057400"/>
            </a:xfrm>
          </p:grpSpPr>
          <p:sp>
            <p:nvSpPr>
              <p:cNvPr id="42" name="Freeform 6"/>
              <p:cNvSpPr>
                <a:spLocks/>
              </p:cNvSpPr>
              <p:nvPr/>
            </p:nvSpPr>
            <p:spPr bwMode="auto">
              <a:xfrm>
                <a:off x="6061075" y="5722938"/>
                <a:ext cx="1828800" cy="1824038"/>
              </a:xfrm>
              <a:custGeom>
                <a:avLst/>
                <a:gdLst>
                  <a:gd name="T0" fmla="*/ 34 w 3145"/>
                  <a:gd name="T1" fmla="*/ 531 h 3133"/>
                  <a:gd name="T2" fmla="*/ 1591 w 3145"/>
                  <a:gd name="T3" fmla="*/ 0 h 3133"/>
                  <a:gd name="T4" fmla="*/ 1591 w 3145"/>
                  <a:gd name="T5" fmla="*/ 0 h 3133"/>
                  <a:gd name="T6" fmla="*/ 3145 w 3145"/>
                  <a:gd name="T7" fmla="*/ 531 h 3133"/>
                  <a:gd name="T8" fmla="*/ 3145 w 3145"/>
                  <a:gd name="T9" fmla="*/ 2589 h 3133"/>
                  <a:gd name="T10" fmla="*/ 3024 w 3145"/>
                  <a:gd name="T11" fmla="*/ 2837 h 3133"/>
                  <a:gd name="T12" fmla="*/ 2384 w 3145"/>
                  <a:gd name="T13" fmla="*/ 3005 h 3133"/>
                  <a:gd name="T14" fmla="*/ 960 w 3145"/>
                  <a:gd name="T15" fmla="*/ 3133 h 3133"/>
                  <a:gd name="T16" fmla="*/ 0 w 3145"/>
                  <a:gd name="T17" fmla="*/ 2597 h 3133"/>
                  <a:gd name="T18" fmla="*/ 34 w 3145"/>
                  <a:gd name="T19" fmla="*/ 531 h 3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45" h="3133">
                    <a:moveTo>
                      <a:pt x="34" y="531"/>
                    </a:moveTo>
                    <a:cubicBezTo>
                      <a:pt x="34" y="238"/>
                      <a:pt x="731" y="0"/>
                      <a:pt x="1591" y="0"/>
                    </a:cubicBezTo>
                    <a:cubicBezTo>
                      <a:pt x="1591" y="0"/>
                      <a:pt x="1591" y="0"/>
                      <a:pt x="1591" y="0"/>
                    </a:cubicBezTo>
                    <a:cubicBezTo>
                      <a:pt x="2445" y="0"/>
                      <a:pt x="3145" y="238"/>
                      <a:pt x="3145" y="531"/>
                    </a:cubicBezTo>
                    <a:cubicBezTo>
                      <a:pt x="3145" y="2589"/>
                      <a:pt x="3145" y="2589"/>
                      <a:pt x="3145" y="2589"/>
                    </a:cubicBezTo>
                    <a:cubicBezTo>
                      <a:pt x="3024" y="2837"/>
                      <a:pt x="3024" y="2837"/>
                      <a:pt x="3024" y="2837"/>
                    </a:cubicBezTo>
                    <a:cubicBezTo>
                      <a:pt x="2384" y="3005"/>
                      <a:pt x="2384" y="3005"/>
                      <a:pt x="2384" y="3005"/>
                    </a:cubicBezTo>
                    <a:cubicBezTo>
                      <a:pt x="960" y="3133"/>
                      <a:pt x="960" y="3133"/>
                      <a:pt x="960" y="3133"/>
                    </a:cubicBezTo>
                    <a:cubicBezTo>
                      <a:pt x="0" y="2597"/>
                      <a:pt x="0" y="2597"/>
                      <a:pt x="0" y="2597"/>
                    </a:cubicBezTo>
                    <a:lnTo>
                      <a:pt x="34" y="531"/>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4" name="Freeform 7"/>
              <p:cNvSpPr>
                <a:spLocks noEditPoints="1"/>
              </p:cNvSpPr>
              <p:nvPr/>
            </p:nvSpPr>
            <p:spPr bwMode="auto">
              <a:xfrm>
                <a:off x="5938838" y="5600700"/>
                <a:ext cx="2090737" cy="2057400"/>
              </a:xfrm>
              <a:custGeom>
                <a:avLst/>
                <a:gdLst>
                  <a:gd name="T0" fmla="*/ 3356 w 3594"/>
                  <a:gd name="T1" fmla="*/ 382 h 3535"/>
                  <a:gd name="T2" fmla="*/ 1800 w 3594"/>
                  <a:gd name="T3" fmla="*/ 0 h 3535"/>
                  <a:gd name="T4" fmla="*/ 655 w 3594"/>
                  <a:gd name="T5" fmla="*/ 165 h 3535"/>
                  <a:gd name="T6" fmla="*/ 238 w 3594"/>
                  <a:gd name="T7" fmla="*/ 382 h 3535"/>
                  <a:gd name="T8" fmla="*/ 0 w 3594"/>
                  <a:gd name="T9" fmla="*/ 833 h 3535"/>
                  <a:gd name="T10" fmla="*/ 0 w 3594"/>
                  <a:gd name="T11" fmla="*/ 2598 h 3535"/>
                  <a:gd name="T12" fmla="*/ 214 w 3594"/>
                  <a:gd name="T13" fmla="*/ 3069 h 3535"/>
                  <a:gd name="T14" fmla="*/ 1800 w 3594"/>
                  <a:gd name="T15" fmla="*/ 3535 h 3535"/>
                  <a:gd name="T16" fmla="*/ 2282 w 3594"/>
                  <a:gd name="T17" fmla="*/ 3505 h 3535"/>
                  <a:gd name="T18" fmla="*/ 3373 w 3594"/>
                  <a:gd name="T19" fmla="*/ 3077 h 3535"/>
                  <a:gd name="T20" fmla="*/ 3379 w 3594"/>
                  <a:gd name="T21" fmla="*/ 3077 h 3535"/>
                  <a:gd name="T22" fmla="*/ 3594 w 3594"/>
                  <a:gd name="T23" fmla="*/ 2606 h 3535"/>
                  <a:gd name="T24" fmla="*/ 3594 w 3594"/>
                  <a:gd name="T25" fmla="*/ 1655 h 3535"/>
                  <a:gd name="T26" fmla="*/ 3594 w 3594"/>
                  <a:gd name="T27" fmla="*/ 1655 h 3535"/>
                  <a:gd name="T28" fmla="*/ 3594 w 3594"/>
                  <a:gd name="T29" fmla="*/ 833 h 3535"/>
                  <a:gd name="T30" fmla="*/ 3356 w 3594"/>
                  <a:gd name="T31" fmla="*/ 382 h 3535"/>
                  <a:gd name="T32" fmla="*/ 1800 w 3594"/>
                  <a:gd name="T33" fmla="*/ 332 h 3535"/>
                  <a:gd name="T34" fmla="*/ 3266 w 3594"/>
                  <a:gd name="T35" fmla="*/ 833 h 3535"/>
                  <a:gd name="T36" fmla="*/ 1800 w 3594"/>
                  <a:gd name="T37" fmla="*/ 1337 h 3535"/>
                  <a:gd name="T38" fmla="*/ 331 w 3594"/>
                  <a:gd name="T39" fmla="*/ 833 h 3535"/>
                  <a:gd name="T40" fmla="*/ 1800 w 3594"/>
                  <a:gd name="T41" fmla="*/ 332 h 3535"/>
                  <a:gd name="T42" fmla="*/ 331 w 3594"/>
                  <a:gd name="T43" fmla="*/ 1436 h 3535"/>
                  <a:gd name="T44" fmla="*/ 331 w 3594"/>
                  <a:gd name="T45" fmla="*/ 1179 h 3535"/>
                  <a:gd name="T46" fmla="*/ 331 w 3594"/>
                  <a:gd name="T47" fmla="*/ 1179 h 3535"/>
                  <a:gd name="T48" fmla="*/ 460 w 3594"/>
                  <a:gd name="T49" fmla="*/ 1269 h 3535"/>
                  <a:gd name="T50" fmla="*/ 1800 w 3594"/>
                  <a:gd name="T51" fmla="*/ 1533 h 3535"/>
                  <a:gd name="T52" fmla="*/ 2887 w 3594"/>
                  <a:gd name="T53" fmla="*/ 1376 h 3535"/>
                  <a:gd name="T54" fmla="*/ 3256 w 3594"/>
                  <a:gd name="T55" fmla="*/ 1189 h 3535"/>
                  <a:gd name="T56" fmla="*/ 3266 w 3594"/>
                  <a:gd name="T57" fmla="*/ 1179 h 3535"/>
                  <a:gd name="T58" fmla="*/ 3266 w 3594"/>
                  <a:gd name="T59" fmla="*/ 1539 h 3535"/>
                  <a:gd name="T60" fmla="*/ 3266 w 3594"/>
                  <a:gd name="T61" fmla="*/ 1635 h 3535"/>
                  <a:gd name="T62" fmla="*/ 3266 w 3594"/>
                  <a:gd name="T63" fmla="*/ 2468 h 3535"/>
                  <a:gd name="T64" fmla="*/ 3266 w 3594"/>
                  <a:gd name="T65" fmla="*/ 2773 h 3535"/>
                  <a:gd name="T66" fmla="*/ 3010 w 3594"/>
                  <a:gd name="T67" fmla="*/ 3003 h 3535"/>
                  <a:gd name="T68" fmla="*/ 2288 w 3594"/>
                  <a:gd name="T69" fmla="*/ 3171 h 3535"/>
                  <a:gd name="T70" fmla="*/ 1800 w 3594"/>
                  <a:gd name="T71" fmla="*/ 3204 h 3535"/>
                  <a:gd name="T72" fmla="*/ 1800 w 3594"/>
                  <a:gd name="T73" fmla="*/ 3204 h 3535"/>
                  <a:gd name="T74" fmla="*/ 331 w 3594"/>
                  <a:gd name="T75" fmla="*/ 2598 h 3535"/>
                  <a:gd name="T76" fmla="*/ 331 w 3594"/>
                  <a:gd name="T77" fmla="*/ 2379 h 3535"/>
                  <a:gd name="T78" fmla="*/ 331 w 3594"/>
                  <a:gd name="T79" fmla="*/ 1436 h 3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94" h="3535">
                    <a:moveTo>
                      <a:pt x="3356" y="382"/>
                    </a:moveTo>
                    <a:cubicBezTo>
                      <a:pt x="3000" y="111"/>
                      <a:pt x="2455" y="10"/>
                      <a:pt x="1800" y="0"/>
                    </a:cubicBezTo>
                    <a:cubicBezTo>
                      <a:pt x="1361" y="0"/>
                      <a:pt x="964" y="60"/>
                      <a:pt x="655" y="165"/>
                    </a:cubicBezTo>
                    <a:cubicBezTo>
                      <a:pt x="496" y="221"/>
                      <a:pt x="359" y="284"/>
                      <a:pt x="238" y="382"/>
                    </a:cubicBezTo>
                    <a:cubicBezTo>
                      <a:pt x="121" y="471"/>
                      <a:pt x="0" y="626"/>
                      <a:pt x="0" y="833"/>
                    </a:cubicBezTo>
                    <a:cubicBezTo>
                      <a:pt x="0" y="2598"/>
                      <a:pt x="0" y="2598"/>
                      <a:pt x="0" y="2598"/>
                    </a:cubicBezTo>
                    <a:cubicBezTo>
                      <a:pt x="0" y="2795"/>
                      <a:pt x="97" y="2960"/>
                      <a:pt x="214" y="3069"/>
                    </a:cubicBezTo>
                    <a:cubicBezTo>
                      <a:pt x="567" y="3395"/>
                      <a:pt x="1133" y="3525"/>
                      <a:pt x="1800" y="3535"/>
                    </a:cubicBezTo>
                    <a:cubicBezTo>
                      <a:pt x="1962" y="3535"/>
                      <a:pt x="2131" y="3525"/>
                      <a:pt x="2282" y="3505"/>
                    </a:cubicBezTo>
                    <a:cubicBezTo>
                      <a:pt x="2282" y="3505"/>
                      <a:pt x="3096" y="3358"/>
                      <a:pt x="3373" y="3077"/>
                    </a:cubicBezTo>
                    <a:cubicBezTo>
                      <a:pt x="3379" y="3077"/>
                      <a:pt x="3379" y="3077"/>
                      <a:pt x="3379" y="3077"/>
                    </a:cubicBezTo>
                    <a:cubicBezTo>
                      <a:pt x="3496" y="2968"/>
                      <a:pt x="3594" y="2803"/>
                      <a:pt x="3594" y="2606"/>
                    </a:cubicBezTo>
                    <a:cubicBezTo>
                      <a:pt x="3594" y="2606"/>
                      <a:pt x="3594" y="2606"/>
                      <a:pt x="3594" y="1655"/>
                    </a:cubicBezTo>
                    <a:cubicBezTo>
                      <a:pt x="3594" y="1655"/>
                      <a:pt x="3594" y="1655"/>
                      <a:pt x="3594" y="1655"/>
                    </a:cubicBezTo>
                    <a:cubicBezTo>
                      <a:pt x="3594" y="833"/>
                      <a:pt x="3594" y="833"/>
                      <a:pt x="3594" y="833"/>
                    </a:cubicBezTo>
                    <a:cubicBezTo>
                      <a:pt x="3594" y="626"/>
                      <a:pt x="3473" y="471"/>
                      <a:pt x="3356" y="382"/>
                    </a:cubicBezTo>
                    <a:close/>
                    <a:moveTo>
                      <a:pt x="1800" y="332"/>
                    </a:moveTo>
                    <a:cubicBezTo>
                      <a:pt x="2605" y="332"/>
                      <a:pt x="3266" y="557"/>
                      <a:pt x="3266" y="833"/>
                    </a:cubicBezTo>
                    <a:cubicBezTo>
                      <a:pt x="3266" y="1112"/>
                      <a:pt x="2605" y="1337"/>
                      <a:pt x="1800" y="1337"/>
                    </a:cubicBezTo>
                    <a:cubicBezTo>
                      <a:pt x="988" y="1337"/>
                      <a:pt x="331" y="1112"/>
                      <a:pt x="331" y="833"/>
                    </a:cubicBezTo>
                    <a:cubicBezTo>
                      <a:pt x="331" y="557"/>
                      <a:pt x="988" y="332"/>
                      <a:pt x="1800" y="332"/>
                    </a:cubicBezTo>
                    <a:close/>
                    <a:moveTo>
                      <a:pt x="331" y="1436"/>
                    </a:moveTo>
                    <a:cubicBezTo>
                      <a:pt x="331" y="1179"/>
                      <a:pt x="331" y="1179"/>
                      <a:pt x="331" y="1179"/>
                    </a:cubicBezTo>
                    <a:cubicBezTo>
                      <a:pt x="331" y="1179"/>
                      <a:pt x="331" y="1179"/>
                      <a:pt x="331" y="1179"/>
                    </a:cubicBezTo>
                    <a:cubicBezTo>
                      <a:pt x="369" y="1211"/>
                      <a:pt x="413" y="1243"/>
                      <a:pt x="460" y="1269"/>
                    </a:cubicBezTo>
                    <a:cubicBezTo>
                      <a:pt x="764" y="1436"/>
                      <a:pt x="1242" y="1530"/>
                      <a:pt x="1800" y="1533"/>
                    </a:cubicBezTo>
                    <a:cubicBezTo>
                      <a:pt x="2216" y="1533"/>
                      <a:pt x="2599" y="1476"/>
                      <a:pt x="2887" y="1376"/>
                    </a:cubicBezTo>
                    <a:cubicBezTo>
                      <a:pt x="3034" y="1327"/>
                      <a:pt x="3155" y="1265"/>
                      <a:pt x="3256" y="1189"/>
                    </a:cubicBezTo>
                    <a:cubicBezTo>
                      <a:pt x="3258" y="1185"/>
                      <a:pt x="3262" y="1181"/>
                      <a:pt x="3266" y="1179"/>
                    </a:cubicBezTo>
                    <a:cubicBezTo>
                      <a:pt x="3266" y="1539"/>
                      <a:pt x="3266" y="1539"/>
                      <a:pt x="3266" y="1539"/>
                    </a:cubicBezTo>
                    <a:cubicBezTo>
                      <a:pt x="3266" y="1635"/>
                      <a:pt x="3266" y="1635"/>
                      <a:pt x="3266" y="1635"/>
                    </a:cubicBezTo>
                    <a:cubicBezTo>
                      <a:pt x="3266" y="2468"/>
                      <a:pt x="3266" y="2468"/>
                      <a:pt x="3266" y="2468"/>
                    </a:cubicBezTo>
                    <a:cubicBezTo>
                      <a:pt x="3266" y="2773"/>
                      <a:pt x="3266" y="2773"/>
                      <a:pt x="3266" y="2773"/>
                    </a:cubicBezTo>
                    <a:cubicBezTo>
                      <a:pt x="3246" y="2822"/>
                      <a:pt x="3189" y="2908"/>
                      <a:pt x="3010" y="3003"/>
                    </a:cubicBezTo>
                    <a:cubicBezTo>
                      <a:pt x="2562" y="3141"/>
                      <a:pt x="2288" y="3171"/>
                      <a:pt x="2288" y="3171"/>
                    </a:cubicBezTo>
                    <a:cubicBezTo>
                      <a:pt x="2137" y="3194"/>
                      <a:pt x="1966" y="3204"/>
                      <a:pt x="1800" y="3204"/>
                    </a:cubicBezTo>
                    <a:cubicBezTo>
                      <a:pt x="1800" y="3204"/>
                      <a:pt x="1800" y="3204"/>
                      <a:pt x="1800" y="3204"/>
                    </a:cubicBezTo>
                    <a:cubicBezTo>
                      <a:pt x="988" y="3204"/>
                      <a:pt x="331" y="2932"/>
                      <a:pt x="331" y="2598"/>
                    </a:cubicBezTo>
                    <a:cubicBezTo>
                      <a:pt x="331" y="2510"/>
                      <a:pt x="331" y="2439"/>
                      <a:pt x="331" y="2379"/>
                    </a:cubicBezTo>
                    <a:lnTo>
                      <a:pt x="331" y="1436"/>
                    </a:lnTo>
                    <a:close/>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48" name="Rectangle 47"/>
          <p:cNvSpPr/>
          <p:nvPr/>
        </p:nvSpPr>
        <p:spPr bwMode="auto">
          <a:xfrm>
            <a:off x="1603636" y="3269067"/>
            <a:ext cx="4414394" cy="299838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0" numCol="1" rtlCol="0" anchor="t" anchorCtr="0" compatLnSpc="1">
            <a:prstTxWarp prst="textNoShape">
              <a:avLst/>
            </a:prstTxWarp>
          </a:bodyPr>
          <a:lstStyle/>
          <a:p>
            <a:pPr defTabSz="914099" fontAlgn="base">
              <a:spcBef>
                <a:spcPct val="0"/>
              </a:spcBef>
              <a:spcAft>
                <a:spcPts val="600"/>
              </a:spcAft>
            </a:pPr>
            <a:r>
              <a:rPr lang="en-US" sz="3200" dirty="0" smtClean="0">
                <a:gradFill>
                  <a:gsLst>
                    <a:gs pos="0">
                      <a:srgbClr val="FFFFFF"/>
                    </a:gs>
                    <a:gs pos="100000">
                      <a:srgbClr val="FFFFFF"/>
                    </a:gs>
                  </a:gsLst>
                  <a:lin ang="5400000" scaled="0"/>
                </a:gradFill>
                <a:latin typeface="Segoe UI Light" pitchFamily="34" charset="0"/>
              </a:rPr>
              <a:t>Message Distribution</a:t>
            </a:r>
          </a:p>
          <a:p>
            <a:pPr defTabSz="914099" fontAlgn="base">
              <a:spcBef>
                <a:spcPct val="0"/>
              </a:spcBef>
              <a:spcAft>
                <a:spcPct val="0"/>
              </a:spcAft>
            </a:pPr>
            <a:r>
              <a:rPr lang="en-US" sz="2000" dirty="0">
                <a:gradFill>
                  <a:gsLst>
                    <a:gs pos="0">
                      <a:srgbClr val="FFFFFF"/>
                    </a:gs>
                    <a:gs pos="100000">
                      <a:srgbClr val="FFFFFF"/>
                    </a:gs>
                  </a:gsLst>
                  <a:lin ang="5400000" scaled="0"/>
                </a:gradFill>
                <a:latin typeface="+mj-lt"/>
              </a:rPr>
              <a:t>Each receiver gets its own copy of each message. Subscriptions are independent. Allows for many independent ‘taps’ into a message stream. Subscriber can filter down by interest. </a:t>
            </a:r>
          </a:p>
        </p:txBody>
      </p:sp>
      <p:sp>
        <p:nvSpPr>
          <p:cNvPr id="49" name="Rectangle 48"/>
          <p:cNvSpPr/>
          <p:nvPr/>
        </p:nvSpPr>
        <p:spPr bwMode="auto">
          <a:xfrm>
            <a:off x="6271330" y="3269067"/>
            <a:ext cx="4414394" cy="299838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0" numCol="1" rtlCol="0" anchor="t" anchorCtr="0" compatLnSpc="1">
            <a:prstTxWarp prst="textNoShape">
              <a:avLst/>
            </a:prstTxWarp>
          </a:bodyPr>
          <a:lstStyle/>
          <a:p>
            <a:pPr defTabSz="914099" fontAlgn="base">
              <a:spcBef>
                <a:spcPct val="0"/>
              </a:spcBef>
              <a:spcAft>
                <a:spcPts val="600"/>
              </a:spcAft>
            </a:pPr>
            <a:r>
              <a:rPr lang="en-US" sz="3200" dirty="0">
                <a:gradFill>
                  <a:gsLst>
                    <a:gs pos="0">
                      <a:srgbClr val="FFFFFF"/>
                    </a:gs>
                    <a:gs pos="100000">
                      <a:srgbClr val="FFFFFF"/>
                    </a:gs>
                  </a:gsLst>
                  <a:lin ang="5400000" scaled="0"/>
                </a:gradFill>
                <a:latin typeface="Segoe UI Light" pitchFamily="34" charset="0"/>
              </a:rPr>
              <a:t>Constrained Message Distribution (Partitioning)</a:t>
            </a:r>
          </a:p>
          <a:p>
            <a:pPr defTabSz="914099" fontAlgn="base">
              <a:spcBef>
                <a:spcPct val="0"/>
              </a:spcBef>
              <a:spcAft>
                <a:spcPct val="0"/>
              </a:spcAft>
            </a:pPr>
            <a:r>
              <a:rPr lang="en-US" sz="2000" dirty="0">
                <a:gradFill>
                  <a:gsLst>
                    <a:gs pos="0">
                      <a:srgbClr val="FFFFFF"/>
                    </a:gs>
                    <a:gs pos="100000">
                      <a:srgbClr val="FFFFFF"/>
                    </a:gs>
                  </a:gsLst>
                  <a:lin ang="5400000" scaled="0"/>
                </a:gradFill>
                <a:latin typeface="+mj-lt"/>
              </a:rPr>
              <a:t>Receiver get mutually exclusive slices </a:t>
            </a:r>
            <a:br>
              <a:rPr lang="en-US" sz="2000" dirty="0">
                <a:gradFill>
                  <a:gsLst>
                    <a:gs pos="0">
                      <a:srgbClr val="FFFFFF"/>
                    </a:gs>
                    <a:gs pos="100000">
                      <a:srgbClr val="FFFFFF"/>
                    </a:gs>
                  </a:gsLst>
                  <a:lin ang="5400000" scaled="0"/>
                </a:gradFill>
                <a:latin typeface="+mj-lt"/>
              </a:rPr>
            </a:br>
            <a:r>
              <a:rPr lang="en-US" sz="2000" dirty="0">
                <a:gradFill>
                  <a:gsLst>
                    <a:gs pos="0">
                      <a:srgbClr val="FFFFFF"/>
                    </a:gs>
                    <a:gs pos="100000">
                      <a:srgbClr val="FFFFFF"/>
                    </a:gs>
                  </a:gsLst>
                  <a:lin ang="5400000" scaled="0"/>
                </a:gradFill>
                <a:latin typeface="+mj-lt"/>
              </a:rPr>
              <a:t>of the message stream by creating appropriate filter expressions.</a:t>
            </a:r>
          </a:p>
        </p:txBody>
      </p:sp>
    </p:spTree>
    <p:extLst>
      <p:ext uri="{BB962C8B-B14F-4D97-AF65-F5344CB8AC3E}">
        <p14:creationId xmlns:p14="http://schemas.microsoft.com/office/powerpoint/2010/main" val="356358766"/>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custDataLst>
              <p:tags r:id="rId1"/>
            </p:custDataLst>
          </p:nvPr>
        </p:nvSpPr>
        <p:spPr bwMode="auto">
          <a:xfrm>
            <a:off x="519113" y="1463675"/>
            <a:ext cx="10019074" cy="448716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188720" tIns="45720" rIns="91404" bIns="45703" numCol="1" spcCol="0" rtlCol="0" anchor="ctr" anchorCtr="0" compatLnSpc="1">
            <a:prstTxWarp prst="textNoShape">
              <a:avLst/>
            </a:prstTxWarp>
          </a:bodyPr>
          <a:lstStyle/>
          <a:p>
            <a:pPr defTabSz="913788" fontAlgn="base">
              <a:spcBef>
                <a:spcPts val="1200"/>
              </a:spcBef>
              <a:spcAft>
                <a:spcPct val="0"/>
              </a:spcAft>
            </a:pPr>
            <a:endParaRPr lang="en-US" sz="3600" b="1" dirty="0">
              <a:ln>
                <a:solidFill>
                  <a:schemeClr val="bg1">
                    <a:alpha val="0"/>
                  </a:schemeClr>
                </a:solidFill>
              </a:ln>
              <a:solidFill>
                <a:schemeClr val="accent2"/>
              </a:solidFill>
            </a:endParaRPr>
          </a:p>
        </p:txBody>
      </p:sp>
      <p:sp>
        <p:nvSpPr>
          <p:cNvPr id="2" name="Title 1"/>
          <p:cNvSpPr>
            <a:spLocks noGrp="1"/>
          </p:cNvSpPr>
          <p:nvPr>
            <p:ph type="title"/>
          </p:nvPr>
        </p:nvSpPr>
        <p:spPr/>
        <p:txBody>
          <a:bodyPr/>
          <a:lstStyle/>
          <a:p>
            <a:r>
              <a:rPr lang="en-US" dirty="0" smtClean="0"/>
              <a:t>Runtime API Choices</a:t>
            </a:r>
            <a:endParaRPr lang="en-US" dirty="0"/>
          </a:p>
        </p:txBody>
      </p:sp>
      <p:grpSp>
        <p:nvGrpSpPr>
          <p:cNvPr id="3" name="Group 2"/>
          <p:cNvGrpSpPr/>
          <p:nvPr/>
        </p:nvGrpSpPr>
        <p:grpSpPr>
          <a:xfrm>
            <a:off x="754784" y="1637613"/>
            <a:ext cx="9554082" cy="4123714"/>
            <a:chOff x="517525" y="1420813"/>
            <a:chExt cx="11158537" cy="4816224"/>
          </a:xfrm>
        </p:grpSpPr>
        <p:sp>
          <p:nvSpPr>
            <p:cNvPr id="15" name="Rectangle 14"/>
            <p:cNvSpPr/>
            <p:nvPr>
              <p:custDataLst>
                <p:tags r:id="rId2"/>
              </p:custDataLst>
            </p:nvPr>
          </p:nvSpPr>
          <p:spPr bwMode="auto">
            <a:xfrm>
              <a:off x="517525" y="1969453"/>
              <a:ext cx="11158534" cy="371894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1143000" rIns="91404" bIns="45703" numCol="1" spcCol="0" rtlCol="0" anchor="t" anchorCtr="0" compatLnSpc="1">
              <a:prstTxWarp prst="textNoShape">
                <a:avLst/>
              </a:prstTxWarp>
            </a:bodyPr>
            <a:lstStyle/>
            <a:p>
              <a:pPr defTabSz="913788" fontAlgn="base">
                <a:spcBef>
                  <a:spcPts val="600"/>
                </a:spcBef>
                <a:spcAft>
                  <a:spcPct val="0"/>
                </a:spcAft>
              </a:pPr>
              <a:endParaRPr lang="en-US" sz="2000" dirty="0">
                <a:ln>
                  <a:solidFill>
                    <a:schemeClr val="bg1">
                      <a:alpha val="0"/>
                    </a:schemeClr>
                  </a:solidFill>
                </a:ln>
                <a:solidFill>
                  <a:srgbClr val="595959"/>
                </a:solidFill>
              </a:endParaRPr>
            </a:p>
          </p:txBody>
        </p:sp>
        <p:sp>
          <p:nvSpPr>
            <p:cNvPr id="6" name="Rectangle 5"/>
            <p:cNvSpPr/>
            <p:nvPr/>
          </p:nvSpPr>
          <p:spPr>
            <a:xfrm>
              <a:off x="517526" y="1420813"/>
              <a:ext cx="11158535" cy="5486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09746" tIns="54873" rIns="109746" bIns="137160" rtlCol="0" anchor="ctr"/>
            <a:lstStyle/>
            <a:p>
              <a:pPr algn="ctr" defTabSz="899548" fontAlgn="base">
                <a:spcBef>
                  <a:spcPct val="0"/>
                </a:spcBef>
                <a:spcAft>
                  <a:spcPct val="0"/>
                </a:spcAft>
              </a:pPr>
              <a:r>
                <a:rPr lang="en-US" sz="2800" dirty="0">
                  <a:ln>
                    <a:solidFill>
                      <a:schemeClr val="bg1">
                        <a:alpha val="0"/>
                      </a:schemeClr>
                    </a:solidFill>
                  </a:ln>
                  <a:gradFill>
                    <a:gsLst>
                      <a:gs pos="0">
                        <a:srgbClr val="FFFFFF"/>
                      </a:gs>
                      <a:gs pos="100000">
                        <a:srgbClr val="FFFFFF"/>
                      </a:gs>
                    </a:gsLst>
                    <a:lin ang="5400000" scaled="0"/>
                  </a:gradFill>
                  <a:latin typeface="Segoe UI Light" pitchFamily="34" charset="0"/>
                </a:rPr>
                <a:t>Apps</a:t>
              </a:r>
            </a:p>
          </p:txBody>
        </p:sp>
        <p:sp>
          <p:nvSpPr>
            <p:cNvPr id="11" name="Rectangle 10"/>
            <p:cNvSpPr/>
            <p:nvPr/>
          </p:nvSpPr>
          <p:spPr>
            <a:xfrm>
              <a:off x="517526" y="5688397"/>
              <a:ext cx="11158536" cy="548640"/>
            </a:xfrm>
            <a:prstGeom prst="rect">
              <a:avLst/>
            </a:prstGeom>
            <a:solidFill>
              <a:schemeClr val="accent4"/>
            </a:solidFill>
            <a:ln>
              <a:noFill/>
            </a:ln>
            <a:effectLst/>
          </p:spPr>
          <p:style>
            <a:lnRef idx="1">
              <a:schemeClr val="accent2"/>
            </a:lnRef>
            <a:fillRef idx="3">
              <a:schemeClr val="accent2"/>
            </a:fillRef>
            <a:effectRef idx="2">
              <a:schemeClr val="accent2"/>
            </a:effectRef>
            <a:fontRef idx="minor">
              <a:schemeClr val="lt1"/>
            </a:fontRef>
          </p:style>
          <p:txBody>
            <a:bodyPr lIns="109746" tIns="54873" rIns="109746" bIns="54873" rtlCol="0" anchor="ctr"/>
            <a:lstStyle/>
            <a:p>
              <a:pPr algn="ctr" defTabSz="899548" fontAlgn="base">
                <a:spcBef>
                  <a:spcPct val="0"/>
                </a:spcBef>
                <a:spcAft>
                  <a:spcPct val="0"/>
                </a:spcAft>
              </a:pPr>
              <a:r>
                <a:rPr lang="en-US" sz="2400" dirty="0">
                  <a:ln>
                    <a:solidFill>
                      <a:schemeClr val="bg1">
                        <a:alpha val="0"/>
                      </a:schemeClr>
                    </a:solidFill>
                  </a:ln>
                  <a:gradFill>
                    <a:gsLst>
                      <a:gs pos="0">
                        <a:srgbClr val="FFFFFF"/>
                      </a:gs>
                      <a:gs pos="100000">
                        <a:srgbClr val="FFFFFF"/>
                      </a:gs>
                    </a:gsLst>
                    <a:lin ang="5400000" scaled="0"/>
                  </a:gradFill>
                  <a:latin typeface="Segoe UI Light" pitchFamily="34" charset="0"/>
                </a:rPr>
                <a:t>Service Bus</a:t>
              </a:r>
            </a:p>
          </p:txBody>
        </p:sp>
        <p:sp>
          <p:nvSpPr>
            <p:cNvPr id="4" name="Rectangle 3"/>
            <p:cNvSpPr/>
            <p:nvPr/>
          </p:nvSpPr>
          <p:spPr>
            <a:xfrm>
              <a:off x="690382" y="3227468"/>
              <a:ext cx="4641035" cy="686752"/>
            </a:xfrm>
            <a:prstGeom prst="rect">
              <a:avLst/>
            </a:prstGeom>
            <a:solidFill>
              <a:schemeClr val="accent1">
                <a:lumMod val="75000"/>
              </a:schemeClr>
            </a:solidFill>
            <a:ln>
              <a:noFill/>
            </a:ln>
            <a:effectLst/>
          </p:spPr>
          <p:style>
            <a:lnRef idx="1">
              <a:schemeClr val="accent5"/>
            </a:lnRef>
            <a:fillRef idx="3">
              <a:schemeClr val="accent5"/>
            </a:fillRef>
            <a:effectRef idx="2">
              <a:schemeClr val="accent5"/>
            </a:effectRef>
            <a:fontRef idx="minor">
              <a:schemeClr val="lt1"/>
            </a:fontRef>
          </p:style>
          <p:txBody>
            <a:bodyPr lIns="109746" tIns="54873" rIns="109746" bIns="54873" rtlCol="0" anchor="ctr"/>
            <a:lstStyle/>
            <a:p>
              <a:pPr algn="ctr" defTabSz="899548" fontAlgn="base">
                <a:spcBef>
                  <a:spcPct val="0"/>
                </a:spcBef>
                <a:spcAft>
                  <a:spcPct val="0"/>
                </a:spcAft>
              </a:pPr>
              <a:r>
                <a:rPr lang="en-US" sz="2000" dirty="0">
                  <a:ln>
                    <a:solidFill>
                      <a:schemeClr val="bg1">
                        <a:alpha val="0"/>
                      </a:schemeClr>
                    </a:solidFill>
                  </a:ln>
                  <a:gradFill>
                    <a:gsLst>
                      <a:gs pos="0">
                        <a:srgbClr val="FFFFFF"/>
                      </a:gs>
                      <a:gs pos="100000">
                        <a:srgbClr val="FFFFFF"/>
                      </a:gs>
                    </a:gsLst>
                    <a:lin ang="5400000" scaled="0"/>
                  </a:gradFill>
                </a:rPr>
                <a:t>NetMessagingBinding</a:t>
              </a:r>
            </a:p>
          </p:txBody>
        </p:sp>
        <p:sp>
          <p:nvSpPr>
            <p:cNvPr id="5" name="Rectangle 4"/>
            <p:cNvSpPr/>
            <p:nvPr/>
          </p:nvSpPr>
          <p:spPr>
            <a:xfrm>
              <a:off x="690381" y="4092257"/>
              <a:ext cx="2750430" cy="1212955"/>
            </a:xfrm>
            <a:prstGeom prst="rect">
              <a:avLst/>
            </a:prstGeom>
            <a:solidFill>
              <a:schemeClr val="accent3">
                <a:lumMod val="75000"/>
              </a:schemeClr>
            </a:solidFill>
            <a:ln>
              <a:noFill/>
            </a:ln>
            <a:effectLst/>
          </p:spPr>
          <p:style>
            <a:lnRef idx="1">
              <a:schemeClr val="accent4"/>
            </a:lnRef>
            <a:fillRef idx="2">
              <a:schemeClr val="accent4"/>
            </a:fillRef>
            <a:effectRef idx="1">
              <a:schemeClr val="accent4"/>
            </a:effectRef>
            <a:fontRef idx="minor">
              <a:schemeClr val="dk1"/>
            </a:fontRef>
          </p:style>
          <p:txBody>
            <a:bodyPr wrap="square" lIns="91440" tIns="54873" rIns="0" bIns="54873" rtlCol="0" anchor="ctr"/>
            <a:lstStyle/>
            <a:p>
              <a:pPr defTabSz="899548" fontAlgn="base">
                <a:spcBef>
                  <a:spcPct val="0"/>
                </a:spcBef>
                <a:spcAft>
                  <a:spcPct val="0"/>
                </a:spcAft>
              </a:pPr>
              <a:r>
                <a:rPr lang="en-US" sz="1600" dirty="0">
                  <a:ln>
                    <a:solidFill>
                      <a:schemeClr val="bg1">
                        <a:alpha val="0"/>
                      </a:schemeClr>
                    </a:solidFill>
                  </a:ln>
                  <a:solidFill>
                    <a:schemeClr val="bg1">
                      <a:alpha val="99000"/>
                    </a:schemeClr>
                  </a:solidFill>
                </a:rPr>
                <a:t>Service Bus Relay Protocol Implementation</a:t>
              </a:r>
              <a:br>
                <a:rPr lang="en-US" sz="1600" dirty="0">
                  <a:ln>
                    <a:solidFill>
                      <a:schemeClr val="bg1">
                        <a:alpha val="0"/>
                      </a:schemeClr>
                    </a:solidFill>
                  </a:ln>
                  <a:solidFill>
                    <a:schemeClr val="bg1">
                      <a:alpha val="99000"/>
                    </a:schemeClr>
                  </a:solidFill>
                </a:rPr>
              </a:br>
              <a:r>
                <a:rPr lang="en-US" sz="1600" dirty="0">
                  <a:ln>
                    <a:solidFill>
                      <a:schemeClr val="bg1">
                        <a:alpha val="0"/>
                      </a:schemeClr>
                    </a:solidFill>
                  </a:ln>
                  <a:solidFill>
                    <a:schemeClr val="bg1">
                      <a:alpha val="99000"/>
                    </a:schemeClr>
                  </a:solidFill>
                </a:rPr>
                <a:t>(private)</a:t>
              </a:r>
            </a:p>
          </p:txBody>
        </p:sp>
        <p:sp>
          <p:nvSpPr>
            <p:cNvPr id="7" name="L-Shape 6"/>
            <p:cNvSpPr/>
            <p:nvPr/>
          </p:nvSpPr>
          <p:spPr>
            <a:xfrm flipH="1">
              <a:off x="3592799" y="2362681"/>
              <a:ext cx="3940609" cy="2942530"/>
            </a:xfrm>
            <a:prstGeom prst="corner">
              <a:avLst>
                <a:gd name="adj1" fmla="val 41237"/>
                <a:gd name="adj2" fmla="val 68187"/>
              </a:avLst>
            </a:prstGeom>
            <a:solidFill>
              <a:schemeClr val="accent3">
                <a:lumMod val="50000"/>
              </a:schemeClr>
            </a:solidFill>
            <a:ln>
              <a:noFill/>
            </a:ln>
            <a:effectLst/>
          </p:spPr>
          <p:style>
            <a:lnRef idx="1">
              <a:schemeClr val="accent6"/>
            </a:lnRef>
            <a:fillRef idx="3">
              <a:schemeClr val="accent6"/>
            </a:fillRef>
            <a:effectRef idx="2">
              <a:schemeClr val="accent6"/>
            </a:effectRef>
            <a:fontRef idx="minor">
              <a:schemeClr val="lt1"/>
            </a:fontRef>
          </p:style>
          <p:txBody>
            <a:bodyPr lIns="109746" tIns="54873" rIns="109746" bIns="54873" rtlCol="0" anchor="ctr"/>
            <a:lstStyle/>
            <a:p>
              <a:pPr algn="ctr" defTabSz="899548" fontAlgn="base">
                <a:spcBef>
                  <a:spcPct val="0"/>
                </a:spcBef>
                <a:spcAft>
                  <a:spcPct val="0"/>
                </a:spcAft>
              </a:pPr>
              <a:r>
                <a:rPr lang="en-US" sz="2000" dirty="0">
                  <a:ln>
                    <a:solidFill>
                      <a:schemeClr val="bg1">
                        <a:alpha val="0"/>
                      </a:schemeClr>
                    </a:solidFill>
                  </a:ln>
                  <a:gradFill>
                    <a:gsLst>
                      <a:gs pos="0">
                        <a:srgbClr val="FFFFFF"/>
                      </a:gs>
                      <a:gs pos="100000">
                        <a:srgbClr val="FFFFFF"/>
                      </a:gs>
                    </a:gsLst>
                    <a:lin ang="5400000" scaled="0"/>
                  </a:gradFill>
                </a:rPr>
                <a:t>Messaging API</a:t>
              </a:r>
            </a:p>
          </p:txBody>
        </p:sp>
        <p:sp>
          <p:nvSpPr>
            <p:cNvPr id="8" name="Rectangle 7"/>
            <p:cNvSpPr/>
            <p:nvPr/>
          </p:nvSpPr>
          <p:spPr>
            <a:xfrm>
              <a:off x="690379" y="2362679"/>
              <a:ext cx="4641035" cy="686752"/>
            </a:xfrm>
            <a:prstGeom prst="rect">
              <a:avLst/>
            </a:prstGeom>
            <a:solidFill>
              <a:schemeClr val="accent1"/>
            </a:solidFill>
            <a:ln>
              <a:noFill/>
            </a:ln>
            <a:effectLst/>
          </p:spPr>
          <p:style>
            <a:lnRef idx="1">
              <a:schemeClr val="accent5"/>
            </a:lnRef>
            <a:fillRef idx="2">
              <a:schemeClr val="accent5"/>
            </a:fillRef>
            <a:effectRef idx="1">
              <a:schemeClr val="accent5"/>
            </a:effectRef>
            <a:fontRef idx="minor">
              <a:schemeClr val="dk1"/>
            </a:fontRef>
          </p:style>
          <p:txBody>
            <a:bodyPr lIns="109746" tIns="54873" rIns="109746" bIns="54873" rtlCol="0" anchor="ctr"/>
            <a:lstStyle/>
            <a:p>
              <a:pPr algn="ctr" defTabSz="899548" fontAlgn="base">
                <a:spcBef>
                  <a:spcPct val="0"/>
                </a:spcBef>
                <a:spcAft>
                  <a:spcPct val="0"/>
                </a:spcAft>
              </a:pPr>
              <a:r>
                <a:rPr lang="en-US" sz="2000" dirty="0">
                  <a:ln>
                    <a:solidFill>
                      <a:schemeClr val="bg1">
                        <a:alpha val="0"/>
                      </a:schemeClr>
                    </a:solidFill>
                  </a:ln>
                  <a:gradFill>
                    <a:gsLst>
                      <a:gs pos="0">
                        <a:srgbClr val="FFFFFF"/>
                      </a:gs>
                      <a:gs pos="100000">
                        <a:srgbClr val="FFFFFF"/>
                      </a:gs>
                    </a:gsLst>
                    <a:lin ang="5400000" scaled="0"/>
                  </a:gradFill>
                </a:rPr>
                <a:t>WCF Service Model</a:t>
              </a:r>
            </a:p>
          </p:txBody>
        </p:sp>
        <p:sp>
          <p:nvSpPr>
            <p:cNvPr id="9" name="Rectangle 8"/>
            <p:cNvSpPr/>
            <p:nvPr/>
          </p:nvSpPr>
          <p:spPr>
            <a:xfrm>
              <a:off x="517525" y="2119496"/>
              <a:ext cx="7188737" cy="3428898"/>
            </a:xfrm>
            <a:prstGeom prst="rect">
              <a:avLst/>
            </a:prstGeom>
            <a:noFill/>
            <a:ln>
              <a:solidFill>
                <a:schemeClr val="accent3"/>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lIns="109746" tIns="54873" rIns="109746" bIns="54873" rtlCol="0" anchor="ctr"/>
            <a:lstStyle/>
            <a:p>
              <a:pPr algn="ctr"/>
              <a:endParaRPr lang="en-US" sz="2000" dirty="0">
                <a:ln>
                  <a:solidFill>
                    <a:schemeClr val="bg1">
                      <a:alpha val="0"/>
                    </a:schemeClr>
                  </a:solidFill>
                </a:ln>
              </a:endParaRPr>
            </a:p>
          </p:txBody>
        </p:sp>
        <p:grpSp>
          <p:nvGrpSpPr>
            <p:cNvPr id="18" name="Group 17"/>
            <p:cNvGrpSpPr/>
            <p:nvPr/>
          </p:nvGrpSpPr>
          <p:grpSpPr>
            <a:xfrm>
              <a:off x="8040492" y="2119496"/>
              <a:ext cx="3620072" cy="3428898"/>
              <a:chOff x="8482967" y="2134994"/>
              <a:chExt cx="2292240" cy="2456087"/>
            </a:xfrm>
            <a:solidFill>
              <a:schemeClr val="accent2">
                <a:lumMod val="60000"/>
                <a:lumOff val="40000"/>
              </a:schemeClr>
            </a:solidFill>
          </p:grpSpPr>
          <p:sp>
            <p:nvSpPr>
              <p:cNvPr id="12" name="Rectangle 11"/>
              <p:cNvSpPr/>
              <p:nvPr/>
            </p:nvSpPr>
            <p:spPr>
              <a:xfrm>
                <a:off x="8482967" y="2134994"/>
                <a:ext cx="1088332" cy="2456087"/>
              </a:xfrm>
              <a:prstGeom prst="rect">
                <a:avLst/>
              </a:prstGeom>
              <a:solidFill>
                <a:schemeClr val="accent2">
                  <a:lumMod val="40000"/>
                  <a:lumOff val="60000"/>
                </a:schemeClr>
              </a:solidFill>
              <a:ln w="19050">
                <a:solidFill>
                  <a:schemeClr val="accent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91436" bIns="45718" numCol="1" rtlCol="0" anchor="ctr" anchorCtr="0" compatLnSpc="1">
                <a:prstTxWarp prst="textNoShape">
                  <a:avLst/>
                </a:prstTxWarp>
              </a:bodyPr>
              <a:lstStyle/>
              <a:p>
                <a:pPr defTabSz="914099" fontAlgn="base">
                  <a:spcBef>
                    <a:spcPct val="0"/>
                  </a:spcBef>
                  <a:spcAft>
                    <a:spcPct val="0"/>
                  </a:spcAft>
                </a:pPr>
                <a:r>
                  <a:rPr lang="en-US" sz="2000" dirty="0">
                    <a:ln>
                      <a:solidFill>
                        <a:schemeClr val="bg1">
                          <a:alpha val="0"/>
                        </a:schemeClr>
                      </a:solidFill>
                    </a:ln>
                    <a:solidFill>
                      <a:srgbClr val="595959"/>
                    </a:solidFill>
                  </a:rPr>
                  <a:t>HTTP</a:t>
                </a:r>
                <a:br>
                  <a:rPr lang="en-US" sz="2000" dirty="0">
                    <a:ln>
                      <a:solidFill>
                        <a:schemeClr val="bg1">
                          <a:alpha val="0"/>
                        </a:schemeClr>
                      </a:solidFill>
                    </a:ln>
                    <a:solidFill>
                      <a:srgbClr val="595959"/>
                    </a:solidFill>
                  </a:rPr>
                </a:br>
                <a:r>
                  <a:rPr lang="en-US" sz="2000" dirty="0">
                    <a:ln>
                      <a:solidFill>
                        <a:schemeClr val="bg1">
                          <a:alpha val="0"/>
                        </a:schemeClr>
                      </a:solidFill>
                    </a:ln>
                    <a:solidFill>
                      <a:srgbClr val="595959"/>
                    </a:solidFill>
                  </a:rPr>
                  <a:t>REST</a:t>
                </a:r>
              </a:p>
            </p:txBody>
          </p:sp>
          <p:sp>
            <p:nvSpPr>
              <p:cNvPr id="13" name="Rectangle 12"/>
              <p:cNvSpPr/>
              <p:nvPr/>
            </p:nvSpPr>
            <p:spPr>
              <a:xfrm>
                <a:off x="9686875" y="2134994"/>
                <a:ext cx="1088332" cy="2456087"/>
              </a:xfrm>
              <a:prstGeom prst="rect">
                <a:avLst/>
              </a:prstGeom>
              <a:solidFill>
                <a:schemeClr val="accent2">
                  <a:lumMod val="40000"/>
                  <a:lumOff val="60000"/>
                </a:schemeClr>
              </a:solidFill>
              <a:ln w="19050">
                <a:solidFill>
                  <a:schemeClr val="accent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91436" bIns="45718" numCol="1" rtlCol="0" anchor="ctr" anchorCtr="0" compatLnSpc="1">
                <a:prstTxWarp prst="textNoShape">
                  <a:avLst/>
                </a:prstTxWarp>
              </a:bodyPr>
              <a:lstStyle/>
              <a:p>
                <a:pPr defTabSz="914099" fontAlgn="base">
                  <a:spcBef>
                    <a:spcPct val="0"/>
                  </a:spcBef>
                  <a:spcAft>
                    <a:spcPct val="0"/>
                  </a:spcAft>
                </a:pPr>
                <a:r>
                  <a:rPr lang="en-US" sz="2000" dirty="0">
                    <a:ln>
                      <a:solidFill>
                        <a:schemeClr val="bg1">
                          <a:alpha val="0"/>
                        </a:schemeClr>
                      </a:solidFill>
                    </a:ln>
                    <a:solidFill>
                      <a:srgbClr val="595959"/>
                    </a:solidFill>
                  </a:rPr>
                  <a:t>SOAP WS-*</a:t>
                </a:r>
                <a:br>
                  <a:rPr lang="en-US" sz="2000" dirty="0">
                    <a:ln>
                      <a:solidFill>
                        <a:schemeClr val="bg1">
                          <a:alpha val="0"/>
                        </a:schemeClr>
                      </a:solidFill>
                    </a:ln>
                    <a:solidFill>
                      <a:srgbClr val="595959"/>
                    </a:solidFill>
                  </a:rPr>
                </a:br>
                <a:r>
                  <a:rPr lang="en-US" sz="2000" dirty="0">
                    <a:ln>
                      <a:solidFill>
                        <a:schemeClr val="bg1">
                          <a:alpha val="0"/>
                        </a:schemeClr>
                      </a:solidFill>
                    </a:ln>
                    <a:solidFill>
                      <a:srgbClr val="595959"/>
                    </a:solidFill>
                  </a:rPr>
                  <a:t>(Relay Clients)</a:t>
                </a:r>
              </a:p>
            </p:txBody>
          </p:sp>
        </p:grpSp>
      </p:grpSp>
    </p:spTree>
    <p:extLst>
      <p:ext uri="{BB962C8B-B14F-4D97-AF65-F5344CB8AC3E}">
        <p14:creationId xmlns:p14="http://schemas.microsoft.com/office/powerpoint/2010/main" val="2058835674"/>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Connecting</a:t>
            </a:r>
          </a:p>
        </p:txBody>
      </p:sp>
      <p:sp>
        <p:nvSpPr>
          <p:cNvPr id="18" name="Rectangle 17"/>
          <p:cNvSpPr/>
          <p:nvPr/>
        </p:nvSpPr>
        <p:spPr bwMode="auto">
          <a:xfrm>
            <a:off x="519113" y="1746611"/>
            <a:ext cx="2844374" cy="336477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1920240" rIns="91436" bIns="0" numCol="1" rtlCol="0" anchor="t" anchorCtr="0" compatLnSpc="1">
            <a:prstTxWarp prst="textNoShape">
              <a:avLst/>
            </a:prstTxWarp>
          </a:bodyPr>
          <a:lstStyle/>
          <a:p>
            <a:pPr defTabSz="914099" fontAlgn="base">
              <a:spcBef>
                <a:spcPct val="0"/>
              </a:spcBef>
              <a:spcAft>
                <a:spcPct val="0"/>
              </a:spcAft>
            </a:pPr>
            <a:r>
              <a:rPr lang="en-US" sz="3200" dirty="0">
                <a:solidFill>
                  <a:schemeClr val="bg1">
                    <a:lumMod val="85000"/>
                    <a:alpha val="99000"/>
                  </a:schemeClr>
                </a:solidFill>
                <a:latin typeface="Segoe UI Light" pitchFamily="34" charset="0"/>
              </a:rPr>
              <a:t>Service Bus</a:t>
            </a:r>
          </a:p>
        </p:txBody>
      </p:sp>
      <p:sp>
        <p:nvSpPr>
          <p:cNvPr id="19" name="Rectangle 18"/>
          <p:cNvSpPr/>
          <p:nvPr/>
        </p:nvSpPr>
        <p:spPr bwMode="auto">
          <a:xfrm>
            <a:off x="3475356" y="1746611"/>
            <a:ext cx="2844374" cy="336477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1920240" rIns="91436" bIns="0" numCol="1" rtlCol="0" anchor="t" anchorCtr="0" compatLnSpc="1">
            <a:prstTxWarp prst="textNoShape">
              <a:avLst/>
            </a:prstTxWarp>
          </a:bodyPr>
          <a:lstStyle/>
          <a:p>
            <a:pPr defTabSz="914099" fontAlgn="base">
              <a:spcBef>
                <a:spcPct val="0"/>
              </a:spcBef>
              <a:spcAft>
                <a:spcPct val="0"/>
              </a:spcAft>
            </a:pPr>
            <a:r>
              <a:rPr lang="en-US" sz="3200" dirty="0">
                <a:gradFill>
                  <a:gsLst>
                    <a:gs pos="0">
                      <a:srgbClr val="FFFFFF"/>
                    </a:gs>
                    <a:gs pos="100000">
                      <a:srgbClr val="FFFFFF"/>
                    </a:gs>
                  </a:gsLst>
                  <a:lin ang="5400000" scaled="0"/>
                </a:gradFill>
                <a:latin typeface="Segoe UI Light" pitchFamily="34" charset="0"/>
              </a:rPr>
              <a:t>Windows Azure Connect</a:t>
            </a:r>
          </a:p>
        </p:txBody>
      </p:sp>
      <p:sp>
        <p:nvSpPr>
          <p:cNvPr id="23" name="Freeform 6"/>
          <p:cNvSpPr>
            <a:spLocks/>
          </p:cNvSpPr>
          <p:nvPr/>
        </p:nvSpPr>
        <p:spPr bwMode="auto">
          <a:xfrm>
            <a:off x="4106868" y="2077441"/>
            <a:ext cx="1654350" cy="1108820"/>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sp>
        <p:nvSpPr>
          <p:cNvPr id="24" name="Freeform 80"/>
          <p:cNvSpPr>
            <a:spLocks noEditPoints="1"/>
          </p:cNvSpPr>
          <p:nvPr/>
        </p:nvSpPr>
        <p:spPr bwMode="black">
          <a:xfrm>
            <a:off x="1347411" y="1970088"/>
            <a:ext cx="1187778" cy="1441023"/>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995975490"/>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custDataLst>
              <p:tags r:id="rId1"/>
            </p:custDataLst>
          </p:nvPr>
        </p:nvSpPr>
        <p:spPr bwMode="auto">
          <a:xfrm>
            <a:off x="6958583" y="1463675"/>
            <a:ext cx="4712967" cy="458152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04" bIns="91440" numCol="1" spcCol="0" rtlCol="0" anchor="b" anchorCtr="0" compatLnSpc="1">
            <a:prstTxWarp prst="textNoShape">
              <a:avLst/>
            </a:prstTxWarp>
          </a:bodyPr>
          <a:lstStyle/>
          <a:p>
            <a:pPr algn="ctr" defTabSz="913788" fontAlgn="base">
              <a:spcBef>
                <a:spcPts val="1200"/>
              </a:spcBef>
              <a:spcAft>
                <a:spcPct val="0"/>
              </a:spcAft>
            </a:pPr>
            <a:r>
              <a:rPr lang="en-US" sz="2400" dirty="0">
                <a:ln>
                  <a:solidFill>
                    <a:schemeClr val="bg1">
                      <a:alpha val="0"/>
                    </a:schemeClr>
                  </a:solidFill>
                </a:ln>
                <a:solidFill>
                  <a:srgbClr val="595959">
                    <a:alpha val="99000"/>
                  </a:srgbClr>
                </a:solidFill>
                <a:latin typeface="Segoe UI Light" pitchFamily="34" charset="0"/>
              </a:rPr>
              <a:t>Enterprise</a:t>
            </a:r>
          </a:p>
        </p:txBody>
      </p:sp>
      <p:sp>
        <p:nvSpPr>
          <p:cNvPr id="22" name="Freeform 6"/>
          <p:cNvSpPr>
            <a:spLocks/>
          </p:cNvSpPr>
          <p:nvPr/>
        </p:nvSpPr>
        <p:spPr bwMode="auto">
          <a:xfrm>
            <a:off x="7888457" y="1567030"/>
            <a:ext cx="2952368" cy="1978809"/>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sp>
        <p:nvSpPr>
          <p:cNvPr id="2" name="Title 1"/>
          <p:cNvSpPr>
            <a:spLocks noGrp="1"/>
          </p:cNvSpPr>
          <p:nvPr>
            <p:ph type="title"/>
          </p:nvPr>
        </p:nvSpPr>
        <p:spPr/>
        <p:txBody>
          <a:bodyPr/>
          <a:lstStyle/>
          <a:p>
            <a:r>
              <a:rPr lang="en-US" dirty="0" smtClean="0"/>
              <a:t>Windows Azure Connect</a:t>
            </a:r>
            <a:endParaRPr lang="en-US" dirty="0"/>
          </a:p>
        </p:txBody>
      </p:sp>
      <p:sp>
        <p:nvSpPr>
          <p:cNvPr id="6" name="Content Placeholder 5"/>
          <p:cNvSpPr>
            <a:spLocks noGrp="1"/>
          </p:cNvSpPr>
          <p:nvPr>
            <p:ph type="body" sz="quarter" idx="10"/>
          </p:nvPr>
        </p:nvSpPr>
        <p:spPr>
          <a:xfrm>
            <a:off x="519112" y="1447799"/>
            <a:ext cx="6305894" cy="4773614"/>
          </a:xfrm>
        </p:spPr>
        <p:txBody>
          <a:bodyPr/>
          <a:lstStyle/>
          <a:p>
            <a:r>
              <a:rPr lang="en-US" sz="2800" dirty="0" smtClean="0">
                <a:solidFill>
                  <a:schemeClr val="accent2">
                    <a:alpha val="99000"/>
                  </a:schemeClr>
                </a:solidFill>
              </a:rPr>
              <a:t>Secure network connectivity between applications in Windows Azure and on-premises resources </a:t>
            </a:r>
          </a:p>
          <a:p>
            <a:pPr lvl="1"/>
            <a:r>
              <a:rPr lang="en-US" dirty="0" smtClean="0"/>
              <a:t>Supports standard IP protocols</a:t>
            </a:r>
          </a:p>
          <a:p>
            <a:pPr lvl="1"/>
            <a:endParaRPr lang="en-US" dirty="0" smtClean="0"/>
          </a:p>
          <a:p>
            <a:r>
              <a:rPr lang="en-US" sz="2800" dirty="0" smtClean="0">
                <a:solidFill>
                  <a:schemeClr val="accent2">
                    <a:alpha val="99000"/>
                  </a:schemeClr>
                </a:solidFill>
              </a:rPr>
              <a:t>Example use cases:</a:t>
            </a:r>
          </a:p>
          <a:p>
            <a:pPr lvl="1"/>
            <a:r>
              <a:rPr lang="en-US" dirty="0" smtClean="0"/>
              <a:t>Enterprise app migrated to Windows Azure that requires access to on-premise SQL Server</a:t>
            </a:r>
          </a:p>
          <a:p>
            <a:pPr lvl="1"/>
            <a:r>
              <a:rPr lang="en-US" dirty="0" smtClean="0"/>
              <a:t>Windows Azure app domain-joined to corporate Active Directory </a:t>
            </a:r>
          </a:p>
          <a:p>
            <a:pPr lvl="1"/>
            <a:r>
              <a:rPr lang="en-US" dirty="0" smtClean="0"/>
              <a:t>Remote administration and trouble-shooting of Windows Azure Roles</a:t>
            </a:r>
          </a:p>
          <a:p>
            <a:pPr lvl="1"/>
            <a:endParaRPr lang="en-US" dirty="0" smtClean="0"/>
          </a:p>
          <a:p>
            <a:r>
              <a:rPr lang="en-US" sz="2800" dirty="0" smtClean="0">
                <a:solidFill>
                  <a:schemeClr val="accent2">
                    <a:alpha val="99000"/>
                  </a:schemeClr>
                </a:solidFill>
              </a:rPr>
              <a:t>Simple setup and management</a:t>
            </a:r>
            <a:endParaRPr lang="en-US" sz="2800" dirty="0">
              <a:solidFill>
                <a:schemeClr val="accent2">
                  <a:alpha val="99000"/>
                </a:schemeClr>
              </a:solidFill>
            </a:endParaRPr>
          </a:p>
        </p:txBody>
      </p:sp>
      <p:sp>
        <p:nvSpPr>
          <p:cNvPr id="19" name="Oval 18"/>
          <p:cNvSpPr/>
          <p:nvPr>
            <p:custDataLst>
              <p:tags r:id="rId2"/>
            </p:custDataLst>
          </p:nvPr>
        </p:nvSpPr>
        <p:spPr bwMode="auto">
          <a:xfrm>
            <a:off x="7905611" y="4010960"/>
            <a:ext cx="3017520" cy="1554480"/>
          </a:xfrm>
          <a:prstGeom prst="ellipse">
            <a:avLst/>
          </a:prstGeom>
          <a:solidFill>
            <a:schemeClr val="bg1"/>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rgbClr val="595959"/>
              </a:solidFill>
            </a:endParaRPr>
          </a:p>
        </p:txBody>
      </p:sp>
      <p:sp>
        <p:nvSpPr>
          <p:cNvPr id="27" name="Rectangle 26"/>
          <p:cNvSpPr/>
          <p:nvPr>
            <p:custDataLst>
              <p:tags r:id="rId3"/>
            </p:custDataLst>
          </p:nvPr>
        </p:nvSpPr>
        <p:spPr>
          <a:xfrm>
            <a:off x="9832133" y="2945507"/>
            <a:ext cx="731092" cy="2177815"/>
          </a:xfrm>
          <a:prstGeom prst="rect">
            <a:avLst/>
          </a:prstGeom>
          <a:noFill/>
          <a:ln w="12700">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sp>
        <p:nvSpPr>
          <p:cNvPr id="28" name="Left-Right Arrow 27"/>
          <p:cNvSpPr/>
          <p:nvPr>
            <p:custDataLst>
              <p:tags r:id="rId4"/>
            </p:custDataLst>
          </p:nvPr>
        </p:nvSpPr>
        <p:spPr bwMode="auto">
          <a:xfrm rot="5400000">
            <a:off x="9478147" y="3621836"/>
            <a:ext cx="1439066" cy="182880"/>
          </a:xfrm>
          <a:prstGeom prst="leftRight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35" name="Rectangle 34"/>
          <p:cNvSpPr/>
          <p:nvPr>
            <p:custDataLst>
              <p:tags r:id="rId5"/>
            </p:custDataLst>
          </p:nvPr>
        </p:nvSpPr>
        <p:spPr>
          <a:xfrm>
            <a:off x="8066907" y="2945507"/>
            <a:ext cx="731092" cy="1855889"/>
          </a:xfrm>
          <a:prstGeom prst="rect">
            <a:avLst/>
          </a:prstGeom>
          <a:noFill/>
          <a:ln w="12700">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sp>
        <p:nvSpPr>
          <p:cNvPr id="36" name="Left-Right Arrow 35"/>
          <p:cNvSpPr/>
          <p:nvPr>
            <p:custDataLst>
              <p:tags r:id="rId6"/>
            </p:custDataLst>
          </p:nvPr>
        </p:nvSpPr>
        <p:spPr bwMode="auto">
          <a:xfrm rot="5400000">
            <a:off x="7747098" y="3587659"/>
            <a:ext cx="1370712" cy="182880"/>
          </a:xfrm>
          <a:prstGeom prst="leftRight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7" name="Rectangle 6"/>
          <p:cNvSpPr/>
          <p:nvPr/>
        </p:nvSpPr>
        <p:spPr>
          <a:xfrm>
            <a:off x="8383000" y="2368610"/>
            <a:ext cx="1946174" cy="400110"/>
          </a:xfrm>
          <a:prstGeom prst="rect">
            <a:avLst/>
          </a:prstGeom>
        </p:spPr>
        <p:txBody>
          <a:bodyPr wrap="none">
            <a:spAutoFit/>
          </a:bodyPr>
          <a:lstStyle/>
          <a:p>
            <a:pPr lvl="0" algn="ctr" defTabSz="913788" fontAlgn="base">
              <a:spcBef>
                <a:spcPts val="1200"/>
              </a:spcBef>
              <a:spcAft>
                <a:spcPct val="0"/>
              </a:spcAft>
            </a:pPr>
            <a:r>
              <a:rPr lang="en-US" sz="2000" dirty="0" smtClean="0">
                <a:ln>
                  <a:solidFill>
                    <a:srgbClr val="FFFFFF">
                      <a:alpha val="0"/>
                    </a:srgbClr>
                  </a:solidFill>
                </a:ln>
                <a:solidFill>
                  <a:schemeClr val="bg1">
                    <a:alpha val="99000"/>
                  </a:schemeClr>
                </a:solidFill>
              </a:rPr>
              <a:t>Windows Azure</a:t>
            </a:r>
            <a:endParaRPr lang="en-US" sz="2000" dirty="0">
              <a:ln>
                <a:solidFill>
                  <a:srgbClr val="FFFFFF">
                    <a:alpha val="0"/>
                  </a:srgbClr>
                </a:solidFill>
              </a:ln>
              <a:solidFill>
                <a:schemeClr val="bg1">
                  <a:alpha val="99000"/>
                </a:schemeClr>
              </a:solidFill>
            </a:endParaRPr>
          </a:p>
        </p:txBody>
      </p:sp>
      <p:sp>
        <p:nvSpPr>
          <p:cNvPr id="10" name="Freeform 6"/>
          <p:cNvSpPr>
            <a:spLocks noEditPoints="1"/>
          </p:cNvSpPr>
          <p:nvPr/>
        </p:nvSpPr>
        <p:spPr bwMode="auto">
          <a:xfrm>
            <a:off x="8200589" y="4422875"/>
            <a:ext cx="447796" cy="337662"/>
          </a:xfrm>
          <a:custGeom>
            <a:avLst/>
            <a:gdLst>
              <a:gd name="T0" fmla="*/ 756 w 5557"/>
              <a:gd name="T1" fmla="*/ 2942 h 4190"/>
              <a:gd name="T2" fmla="*/ 973 w 5557"/>
              <a:gd name="T3" fmla="*/ 444 h 4190"/>
              <a:gd name="T4" fmla="*/ 4480 w 5557"/>
              <a:gd name="T5" fmla="*/ 3087 h 4190"/>
              <a:gd name="T6" fmla="*/ 4297 w 5557"/>
              <a:gd name="T7" fmla="*/ 2934 h 4190"/>
              <a:gd name="T8" fmla="*/ 2802 w 5557"/>
              <a:gd name="T9" fmla="*/ 3054 h 4190"/>
              <a:gd name="T10" fmla="*/ 2487 w 5557"/>
              <a:gd name="T11" fmla="*/ 3035 h 4190"/>
              <a:gd name="T12" fmla="*/ 2551 w 5557"/>
              <a:gd name="T13" fmla="*/ 2940 h 4190"/>
              <a:gd name="T14" fmla="*/ 2640 w 5557"/>
              <a:gd name="T15" fmla="*/ 3184 h 4190"/>
              <a:gd name="T16" fmla="*/ 2733 w 5557"/>
              <a:gd name="T17" fmla="*/ 3378 h 4190"/>
              <a:gd name="T18" fmla="*/ 2466 w 5557"/>
              <a:gd name="T19" fmla="*/ 3233 h 4190"/>
              <a:gd name="T20" fmla="*/ 2138 w 5557"/>
              <a:gd name="T21" fmla="*/ 3184 h 4190"/>
              <a:gd name="T22" fmla="*/ 2266 w 5557"/>
              <a:gd name="T23" fmla="*/ 3349 h 4190"/>
              <a:gd name="T24" fmla="*/ 2082 w 5557"/>
              <a:gd name="T25" fmla="*/ 3099 h 4190"/>
              <a:gd name="T26" fmla="*/ 2125 w 5557"/>
              <a:gd name="T27" fmla="*/ 2938 h 4190"/>
              <a:gd name="T28" fmla="*/ 2326 w 5557"/>
              <a:gd name="T29" fmla="*/ 3056 h 4190"/>
              <a:gd name="T30" fmla="*/ 1449 w 5557"/>
              <a:gd name="T31" fmla="*/ 3235 h 4190"/>
              <a:gd name="T32" fmla="*/ 1738 w 5557"/>
              <a:gd name="T33" fmla="*/ 3349 h 4190"/>
              <a:gd name="T34" fmla="*/ 1399 w 5557"/>
              <a:gd name="T35" fmla="*/ 3342 h 4190"/>
              <a:gd name="T36" fmla="*/ 1056 w 5557"/>
              <a:gd name="T37" fmla="*/ 3076 h 4190"/>
              <a:gd name="T38" fmla="*/ 1397 w 5557"/>
              <a:gd name="T39" fmla="*/ 3023 h 4190"/>
              <a:gd name="T40" fmla="*/ 1587 w 5557"/>
              <a:gd name="T41" fmla="*/ 2965 h 4190"/>
              <a:gd name="T42" fmla="*/ 1858 w 5557"/>
              <a:gd name="T43" fmla="*/ 3041 h 4190"/>
              <a:gd name="T44" fmla="*/ 1113 w 5557"/>
              <a:gd name="T45" fmla="*/ 3528 h 4190"/>
              <a:gd name="T46" fmla="*/ 890 w 5557"/>
              <a:gd name="T47" fmla="*/ 3726 h 4190"/>
              <a:gd name="T48" fmla="*/ 745 w 5557"/>
              <a:gd name="T49" fmla="*/ 3528 h 4190"/>
              <a:gd name="T50" fmla="*/ 1037 w 5557"/>
              <a:gd name="T51" fmla="*/ 3481 h 4190"/>
              <a:gd name="T52" fmla="*/ 1153 w 5557"/>
              <a:gd name="T53" fmla="*/ 3376 h 4190"/>
              <a:gd name="T54" fmla="*/ 871 w 5557"/>
              <a:gd name="T55" fmla="*/ 3338 h 4190"/>
              <a:gd name="T56" fmla="*/ 1025 w 5557"/>
              <a:gd name="T57" fmla="*/ 3190 h 4190"/>
              <a:gd name="T58" fmla="*/ 2806 w 5557"/>
              <a:gd name="T59" fmla="*/ 3666 h 4190"/>
              <a:gd name="T60" fmla="*/ 2746 w 5557"/>
              <a:gd name="T61" fmla="*/ 3716 h 4190"/>
              <a:gd name="T62" fmla="*/ 1240 w 5557"/>
              <a:gd name="T63" fmla="*/ 3658 h 4190"/>
              <a:gd name="T64" fmla="*/ 1362 w 5557"/>
              <a:gd name="T65" fmla="*/ 3493 h 4190"/>
              <a:gd name="T66" fmla="*/ 2777 w 5557"/>
              <a:gd name="T67" fmla="*/ 3493 h 4190"/>
              <a:gd name="T68" fmla="*/ 2959 w 5557"/>
              <a:gd name="T69" fmla="*/ 3047 h 4190"/>
              <a:gd name="T70" fmla="*/ 3193 w 5557"/>
              <a:gd name="T71" fmla="*/ 2938 h 4190"/>
              <a:gd name="T72" fmla="*/ 3046 w 5557"/>
              <a:gd name="T73" fmla="*/ 3097 h 4190"/>
              <a:gd name="T74" fmla="*/ 2973 w 5557"/>
              <a:gd name="T75" fmla="*/ 3233 h 4190"/>
              <a:gd name="T76" fmla="*/ 3311 w 5557"/>
              <a:gd name="T77" fmla="*/ 3363 h 4190"/>
              <a:gd name="T78" fmla="*/ 3060 w 5557"/>
              <a:gd name="T79" fmla="*/ 3378 h 4190"/>
              <a:gd name="T80" fmla="*/ 3269 w 5557"/>
              <a:gd name="T81" fmla="*/ 3720 h 4190"/>
              <a:gd name="T82" fmla="*/ 3006 w 5557"/>
              <a:gd name="T83" fmla="*/ 3654 h 4190"/>
              <a:gd name="T84" fmla="*/ 3019 w 5557"/>
              <a:gd name="T85" fmla="*/ 3495 h 4190"/>
              <a:gd name="T86" fmla="*/ 3122 w 5557"/>
              <a:gd name="T87" fmla="*/ 3475 h 4190"/>
              <a:gd name="T88" fmla="*/ 3373 w 5557"/>
              <a:gd name="T89" fmla="*/ 3534 h 4190"/>
              <a:gd name="T90" fmla="*/ 3671 w 5557"/>
              <a:gd name="T91" fmla="*/ 2963 h 4190"/>
              <a:gd name="T92" fmla="*/ 3958 w 5557"/>
              <a:gd name="T93" fmla="*/ 2955 h 4190"/>
              <a:gd name="T94" fmla="*/ 3968 w 5557"/>
              <a:gd name="T95" fmla="*/ 3095 h 4190"/>
              <a:gd name="T96" fmla="*/ 3766 w 5557"/>
              <a:gd name="T97" fmla="*/ 3229 h 4190"/>
              <a:gd name="T98" fmla="*/ 4153 w 5557"/>
              <a:gd name="T99" fmla="*/ 3330 h 4190"/>
              <a:gd name="T100" fmla="*/ 4101 w 5557"/>
              <a:gd name="T101" fmla="*/ 3376 h 4190"/>
              <a:gd name="T102" fmla="*/ 4306 w 5557"/>
              <a:gd name="T103" fmla="*/ 3699 h 4190"/>
              <a:gd name="T104" fmla="*/ 3896 w 5557"/>
              <a:gd name="T105" fmla="*/ 3578 h 4190"/>
              <a:gd name="T106" fmla="*/ 4130 w 5557"/>
              <a:gd name="T107" fmla="*/ 3472 h 4190"/>
              <a:gd name="T108" fmla="*/ 4322 w 5557"/>
              <a:gd name="T109" fmla="*/ 3316 h 4190"/>
              <a:gd name="T110" fmla="*/ 4682 w 5557"/>
              <a:gd name="T111" fmla="*/ 3342 h 4190"/>
              <a:gd name="T112" fmla="*/ 4904 w 5557"/>
              <a:gd name="T113" fmla="*/ 3695 h 4190"/>
              <a:gd name="T114" fmla="*/ 4440 w 5557"/>
              <a:gd name="T115" fmla="*/ 3520 h 4190"/>
              <a:gd name="T116" fmla="*/ 4806 w 5557"/>
              <a:gd name="T117" fmla="*/ 3518 h 4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557" h="4190">
                <a:moveTo>
                  <a:pt x="5466" y="3722"/>
                </a:moveTo>
                <a:cubicBezTo>
                  <a:pt x="5398" y="3642"/>
                  <a:pt x="5330" y="3561"/>
                  <a:pt x="5262" y="3481"/>
                </a:cubicBezTo>
                <a:cubicBezTo>
                  <a:pt x="5111" y="3303"/>
                  <a:pt x="4962" y="3128"/>
                  <a:pt x="4811" y="2950"/>
                </a:cubicBezTo>
                <a:cubicBezTo>
                  <a:pt x="4804" y="2942"/>
                  <a:pt x="4796" y="2932"/>
                  <a:pt x="4788" y="2924"/>
                </a:cubicBezTo>
                <a:cubicBezTo>
                  <a:pt x="4757" y="2886"/>
                  <a:pt x="4709" y="2866"/>
                  <a:pt x="4664" y="2849"/>
                </a:cubicBezTo>
                <a:cubicBezTo>
                  <a:pt x="4616" y="2833"/>
                  <a:pt x="4564" y="2822"/>
                  <a:pt x="4513" y="2821"/>
                </a:cubicBezTo>
                <a:cubicBezTo>
                  <a:pt x="4693" y="2773"/>
                  <a:pt x="4825" y="2612"/>
                  <a:pt x="4825" y="2418"/>
                </a:cubicBezTo>
                <a:cubicBezTo>
                  <a:pt x="4825" y="417"/>
                  <a:pt x="4825" y="417"/>
                  <a:pt x="4825" y="417"/>
                </a:cubicBezTo>
                <a:cubicBezTo>
                  <a:pt x="4825" y="186"/>
                  <a:pt x="4637" y="0"/>
                  <a:pt x="4407" y="0"/>
                </a:cubicBezTo>
                <a:cubicBezTo>
                  <a:pt x="1145" y="0"/>
                  <a:pt x="1145" y="0"/>
                  <a:pt x="1145" y="0"/>
                </a:cubicBezTo>
                <a:cubicBezTo>
                  <a:pt x="915" y="0"/>
                  <a:pt x="727" y="186"/>
                  <a:pt x="727" y="417"/>
                </a:cubicBezTo>
                <a:cubicBezTo>
                  <a:pt x="727" y="2418"/>
                  <a:pt x="727" y="2418"/>
                  <a:pt x="727" y="2418"/>
                </a:cubicBezTo>
                <a:cubicBezTo>
                  <a:pt x="727" y="2612"/>
                  <a:pt x="861" y="2775"/>
                  <a:pt x="1041" y="2822"/>
                </a:cubicBezTo>
                <a:cubicBezTo>
                  <a:pt x="940" y="2827"/>
                  <a:pt x="824" y="2864"/>
                  <a:pt x="756" y="2942"/>
                </a:cubicBezTo>
                <a:cubicBezTo>
                  <a:pt x="704" y="3006"/>
                  <a:pt x="650" y="3068"/>
                  <a:pt x="598" y="3132"/>
                </a:cubicBezTo>
                <a:cubicBezTo>
                  <a:pt x="437" y="3322"/>
                  <a:pt x="276" y="3514"/>
                  <a:pt x="114" y="3706"/>
                </a:cubicBezTo>
                <a:cubicBezTo>
                  <a:pt x="75" y="3753"/>
                  <a:pt x="0" y="3821"/>
                  <a:pt x="0" y="3887"/>
                </a:cubicBezTo>
                <a:cubicBezTo>
                  <a:pt x="0" y="4067"/>
                  <a:pt x="0" y="4067"/>
                  <a:pt x="0" y="4067"/>
                </a:cubicBezTo>
                <a:cubicBezTo>
                  <a:pt x="2" y="4089"/>
                  <a:pt x="7" y="4112"/>
                  <a:pt x="19" y="4131"/>
                </a:cubicBezTo>
                <a:cubicBezTo>
                  <a:pt x="60" y="4188"/>
                  <a:pt x="143" y="4190"/>
                  <a:pt x="209" y="4190"/>
                </a:cubicBezTo>
                <a:cubicBezTo>
                  <a:pt x="300" y="4190"/>
                  <a:pt x="5075" y="4190"/>
                  <a:pt x="5220" y="4190"/>
                </a:cubicBezTo>
                <a:cubicBezTo>
                  <a:pt x="5291" y="4190"/>
                  <a:pt x="5371" y="4182"/>
                  <a:pt x="5442" y="4168"/>
                </a:cubicBezTo>
                <a:cubicBezTo>
                  <a:pt x="5489" y="4159"/>
                  <a:pt x="5545" y="4133"/>
                  <a:pt x="5551" y="4077"/>
                </a:cubicBezTo>
                <a:cubicBezTo>
                  <a:pt x="5551" y="3883"/>
                  <a:pt x="5551" y="3883"/>
                  <a:pt x="5551" y="3883"/>
                </a:cubicBezTo>
                <a:cubicBezTo>
                  <a:pt x="5557" y="3840"/>
                  <a:pt x="5533" y="3798"/>
                  <a:pt x="5506" y="3768"/>
                </a:cubicBezTo>
                <a:cubicBezTo>
                  <a:pt x="5491" y="3751"/>
                  <a:pt x="5479" y="3737"/>
                  <a:pt x="5466" y="3722"/>
                </a:cubicBezTo>
                <a:close/>
                <a:moveTo>
                  <a:pt x="973" y="2391"/>
                </a:moveTo>
                <a:cubicBezTo>
                  <a:pt x="973" y="444"/>
                  <a:pt x="973" y="444"/>
                  <a:pt x="973" y="444"/>
                </a:cubicBezTo>
                <a:cubicBezTo>
                  <a:pt x="973" y="324"/>
                  <a:pt x="1070" y="229"/>
                  <a:pt x="1188" y="229"/>
                </a:cubicBezTo>
                <a:cubicBezTo>
                  <a:pt x="4364" y="229"/>
                  <a:pt x="4364" y="229"/>
                  <a:pt x="4364" y="229"/>
                </a:cubicBezTo>
                <a:cubicBezTo>
                  <a:pt x="4482" y="229"/>
                  <a:pt x="4579" y="324"/>
                  <a:pt x="4579" y="444"/>
                </a:cubicBezTo>
                <a:cubicBezTo>
                  <a:pt x="4579" y="2391"/>
                  <a:pt x="4579" y="2391"/>
                  <a:pt x="4579" y="2391"/>
                </a:cubicBezTo>
                <a:cubicBezTo>
                  <a:pt x="4579" y="2509"/>
                  <a:pt x="4482" y="2606"/>
                  <a:pt x="4364" y="2606"/>
                </a:cubicBezTo>
                <a:cubicBezTo>
                  <a:pt x="1188" y="2606"/>
                  <a:pt x="1188" y="2606"/>
                  <a:pt x="1188" y="2606"/>
                </a:cubicBezTo>
                <a:cubicBezTo>
                  <a:pt x="1070" y="2606"/>
                  <a:pt x="973" y="2509"/>
                  <a:pt x="973" y="2391"/>
                </a:cubicBezTo>
                <a:close/>
                <a:moveTo>
                  <a:pt x="4494" y="3068"/>
                </a:moveTo>
                <a:cubicBezTo>
                  <a:pt x="4494" y="3072"/>
                  <a:pt x="4492" y="3076"/>
                  <a:pt x="4488" y="3080"/>
                </a:cubicBezTo>
                <a:cubicBezTo>
                  <a:pt x="4486" y="3080"/>
                  <a:pt x="4486" y="3080"/>
                  <a:pt x="4486" y="3080"/>
                </a:cubicBezTo>
                <a:cubicBezTo>
                  <a:pt x="4486" y="3080"/>
                  <a:pt x="4486" y="3080"/>
                  <a:pt x="4486" y="3080"/>
                </a:cubicBezTo>
                <a:cubicBezTo>
                  <a:pt x="4486" y="3083"/>
                  <a:pt x="4486" y="3083"/>
                  <a:pt x="4484" y="3083"/>
                </a:cubicBezTo>
                <a:cubicBezTo>
                  <a:pt x="4484" y="3083"/>
                  <a:pt x="4484" y="3083"/>
                  <a:pt x="4482" y="3085"/>
                </a:cubicBezTo>
                <a:cubicBezTo>
                  <a:pt x="4482" y="3085"/>
                  <a:pt x="4480" y="3085"/>
                  <a:pt x="4480" y="3087"/>
                </a:cubicBezTo>
                <a:cubicBezTo>
                  <a:pt x="4477" y="3087"/>
                  <a:pt x="4477" y="3087"/>
                  <a:pt x="4475" y="3087"/>
                </a:cubicBezTo>
                <a:cubicBezTo>
                  <a:pt x="4455" y="3097"/>
                  <a:pt x="4426" y="3095"/>
                  <a:pt x="4401" y="3095"/>
                </a:cubicBezTo>
                <a:cubicBezTo>
                  <a:pt x="4281" y="3095"/>
                  <a:pt x="4281" y="3095"/>
                  <a:pt x="4281" y="3095"/>
                </a:cubicBezTo>
                <a:cubicBezTo>
                  <a:pt x="4258" y="3095"/>
                  <a:pt x="4233" y="3091"/>
                  <a:pt x="4213" y="3080"/>
                </a:cubicBezTo>
                <a:cubicBezTo>
                  <a:pt x="4204" y="3076"/>
                  <a:pt x="4196" y="3072"/>
                  <a:pt x="4190" y="3068"/>
                </a:cubicBezTo>
                <a:cubicBezTo>
                  <a:pt x="4184" y="3062"/>
                  <a:pt x="4177" y="3058"/>
                  <a:pt x="4173" y="3052"/>
                </a:cubicBezTo>
                <a:cubicBezTo>
                  <a:pt x="4169" y="3041"/>
                  <a:pt x="4169" y="3041"/>
                  <a:pt x="4169" y="3041"/>
                </a:cubicBezTo>
                <a:cubicBezTo>
                  <a:pt x="4157" y="3019"/>
                  <a:pt x="4140" y="2998"/>
                  <a:pt x="4130" y="2973"/>
                </a:cubicBezTo>
                <a:cubicBezTo>
                  <a:pt x="4122" y="2957"/>
                  <a:pt x="4130" y="2948"/>
                  <a:pt x="4144" y="2942"/>
                </a:cubicBezTo>
                <a:cubicBezTo>
                  <a:pt x="4148" y="2940"/>
                  <a:pt x="4153" y="2938"/>
                  <a:pt x="4157" y="2938"/>
                </a:cubicBezTo>
                <a:cubicBezTo>
                  <a:pt x="4165" y="2936"/>
                  <a:pt x="4175" y="2934"/>
                  <a:pt x="4186" y="2934"/>
                </a:cubicBezTo>
                <a:cubicBezTo>
                  <a:pt x="4202" y="2934"/>
                  <a:pt x="4202" y="2934"/>
                  <a:pt x="4202" y="2934"/>
                </a:cubicBezTo>
                <a:cubicBezTo>
                  <a:pt x="4202" y="2934"/>
                  <a:pt x="4202" y="2934"/>
                  <a:pt x="4202" y="2934"/>
                </a:cubicBezTo>
                <a:cubicBezTo>
                  <a:pt x="4235" y="2934"/>
                  <a:pt x="4266" y="2934"/>
                  <a:pt x="4297" y="2934"/>
                </a:cubicBezTo>
                <a:cubicBezTo>
                  <a:pt x="4300" y="2934"/>
                  <a:pt x="4300" y="2934"/>
                  <a:pt x="4300" y="2934"/>
                </a:cubicBezTo>
                <a:cubicBezTo>
                  <a:pt x="4331" y="2934"/>
                  <a:pt x="4331" y="2934"/>
                  <a:pt x="4331" y="2934"/>
                </a:cubicBezTo>
                <a:cubicBezTo>
                  <a:pt x="4341" y="2934"/>
                  <a:pt x="4353" y="2934"/>
                  <a:pt x="4364" y="2936"/>
                </a:cubicBezTo>
                <a:cubicBezTo>
                  <a:pt x="4370" y="2938"/>
                  <a:pt x="4378" y="2940"/>
                  <a:pt x="4384" y="2942"/>
                </a:cubicBezTo>
                <a:cubicBezTo>
                  <a:pt x="4386" y="2942"/>
                  <a:pt x="4386" y="2942"/>
                  <a:pt x="4388" y="2942"/>
                </a:cubicBezTo>
                <a:cubicBezTo>
                  <a:pt x="4388" y="2944"/>
                  <a:pt x="4388" y="2944"/>
                  <a:pt x="4391" y="2944"/>
                </a:cubicBezTo>
                <a:cubicBezTo>
                  <a:pt x="4393" y="2944"/>
                  <a:pt x="4393" y="2944"/>
                  <a:pt x="4393" y="2944"/>
                </a:cubicBezTo>
                <a:cubicBezTo>
                  <a:pt x="4403" y="2948"/>
                  <a:pt x="4411" y="2953"/>
                  <a:pt x="4420" y="2957"/>
                </a:cubicBezTo>
                <a:cubicBezTo>
                  <a:pt x="4426" y="2963"/>
                  <a:pt x="4432" y="2967"/>
                  <a:pt x="4436" y="2973"/>
                </a:cubicBezTo>
                <a:cubicBezTo>
                  <a:pt x="4461" y="3008"/>
                  <a:pt x="4461" y="3008"/>
                  <a:pt x="4461" y="3008"/>
                </a:cubicBezTo>
                <a:cubicBezTo>
                  <a:pt x="4467" y="3019"/>
                  <a:pt x="4482" y="3035"/>
                  <a:pt x="4488" y="3049"/>
                </a:cubicBezTo>
                <a:cubicBezTo>
                  <a:pt x="4488" y="3049"/>
                  <a:pt x="4488" y="3049"/>
                  <a:pt x="4488" y="3049"/>
                </a:cubicBezTo>
                <a:cubicBezTo>
                  <a:pt x="4492" y="3056"/>
                  <a:pt x="4494" y="3062"/>
                  <a:pt x="4494" y="3068"/>
                </a:cubicBezTo>
                <a:close/>
                <a:moveTo>
                  <a:pt x="2802" y="3054"/>
                </a:moveTo>
                <a:cubicBezTo>
                  <a:pt x="2802" y="3060"/>
                  <a:pt x="2800" y="3064"/>
                  <a:pt x="2798" y="3068"/>
                </a:cubicBezTo>
                <a:cubicBezTo>
                  <a:pt x="2775" y="3109"/>
                  <a:pt x="2669" y="3099"/>
                  <a:pt x="2632" y="3099"/>
                </a:cubicBezTo>
                <a:cubicBezTo>
                  <a:pt x="2609" y="3099"/>
                  <a:pt x="2586" y="3099"/>
                  <a:pt x="2564" y="3099"/>
                </a:cubicBezTo>
                <a:cubicBezTo>
                  <a:pt x="2543" y="3099"/>
                  <a:pt x="2516" y="3095"/>
                  <a:pt x="2498" y="3080"/>
                </a:cubicBezTo>
                <a:cubicBezTo>
                  <a:pt x="2496" y="3078"/>
                  <a:pt x="2496" y="3078"/>
                  <a:pt x="2496" y="3078"/>
                </a:cubicBezTo>
                <a:cubicBezTo>
                  <a:pt x="2493" y="3076"/>
                  <a:pt x="2493" y="3076"/>
                  <a:pt x="2493" y="3076"/>
                </a:cubicBezTo>
                <a:cubicBezTo>
                  <a:pt x="2491" y="3074"/>
                  <a:pt x="2491" y="3074"/>
                  <a:pt x="2491" y="3072"/>
                </a:cubicBezTo>
                <a:cubicBezTo>
                  <a:pt x="2491" y="3072"/>
                  <a:pt x="2491" y="3072"/>
                  <a:pt x="2489" y="3072"/>
                </a:cubicBezTo>
                <a:cubicBezTo>
                  <a:pt x="2489" y="3072"/>
                  <a:pt x="2489" y="3072"/>
                  <a:pt x="2489" y="3072"/>
                </a:cubicBezTo>
                <a:cubicBezTo>
                  <a:pt x="2489" y="3070"/>
                  <a:pt x="2487" y="3068"/>
                  <a:pt x="2487" y="3066"/>
                </a:cubicBezTo>
                <a:cubicBezTo>
                  <a:pt x="2485" y="3062"/>
                  <a:pt x="2485" y="3060"/>
                  <a:pt x="2485" y="3056"/>
                </a:cubicBezTo>
                <a:cubicBezTo>
                  <a:pt x="2485" y="3052"/>
                  <a:pt x="2485" y="3052"/>
                  <a:pt x="2485" y="3052"/>
                </a:cubicBezTo>
                <a:cubicBezTo>
                  <a:pt x="2487" y="3047"/>
                  <a:pt x="2487" y="3041"/>
                  <a:pt x="2487" y="3037"/>
                </a:cubicBezTo>
                <a:cubicBezTo>
                  <a:pt x="2487" y="3035"/>
                  <a:pt x="2487" y="3035"/>
                  <a:pt x="2487" y="3035"/>
                </a:cubicBezTo>
                <a:cubicBezTo>
                  <a:pt x="2489" y="3019"/>
                  <a:pt x="2489" y="3000"/>
                  <a:pt x="2493" y="2984"/>
                </a:cubicBezTo>
                <a:cubicBezTo>
                  <a:pt x="2493" y="2977"/>
                  <a:pt x="2493" y="2977"/>
                  <a:pt x="2493" y="2977"/>
                </a:cubicBezTo>
                <a:cubicBezTo>
                  <a:pt x="2496" y="2973"/>
                  <a:pt x="2498" y="2967"/>
                  <a:pt x="2502" y="2963"/>
                </a:cubicBezTo>
                <a:cubicBezTo>
                  <a:pt x="2506" y="2959"/>
                  <a:pt x="2510" y="2957"/>
                  <a:pt x="2514" y="2953"/>
                </a:cubicBezTo>
                <a:cubicBezTo>
                  <a:pt x="2514" y="2953"/>
                  <a:pt x="2514" y="2953"/>
                  <a:pt x="2514" y="2953"/>
                </a:cubicBezTo>
                <a:cubicBezTo>
                  <a:pt x="2516" y="2953"/>
                  <a:pt x="2516" y="2950"/>
                  <a:pt x="2518" y="2950"/>
                </a:cubicBezTo>
                <a:cubicBezTo>
                  <a:pt x="2518" y="2950"/>
                  <a:pt x="2520" y="2950"/>
                  <a:pt x="2520" y="2948"/>
                </a:cubicBezTo>
                <a:cubicBezTo>
                  <a:pt x="2522" y="2948"/>
                  <a:pt x="2522" y="2948"/>
                  <a:pt x="2522" y="2948"/>
                </a:cubicBezTo>
                <a:cubicBezTo>
                  <a:pt x="2524" y="2946"/>
                  <a:pt x="2529" y="2946"/>
                  <a:pt x="2531" y="2944"/>
                </a:cubicBezTo>
                <a:cubicBezTo>
                  <a:pt x="2533" y="2944"/>
                  <a:pt x="2533" y="2944"/>
                  <a:pt x="2535" y="2944"/>
                </a:cubicBezTo>
                <a:cubicBezTo>
                  <a:pt x="2537" y="2942"/>
                  <a:pt x="2541" y="2942"/>
                  <a:pt x="2543" y="2942"/>
                </a:cubicBezTo>
                <a:cubicBezTo>
                  <a:pt x="2545" y="2942"/>
                  <a:pt x="2545" y="2940"/>
                  <a:pt x="2547" y="2940"/>
                </a:cubicBezTo>
                <a:cubicBezTo>
                  <a:pt x="2547" y="2940"/>
                  <a:pt x="2547" y="2940"/>
                  <a:pt x="2547" y="2940"/>
                </a:cubicBezTo>
                <a:cubicBezTo>
                  <a:pt x="2549" y="2940"/>
                  <a:pt x="2551" y="2940"/>
                  <a:pt x="2551" y="2940"/>
                </a:cubicBezTo>
                <a:cubicBezTo>
                  <a:pt x="2560" y="2938"/>
                  <a:pt x="2568" y="2938"/>
                  <a:pt x="2576" y="2938"/>
                </a:cubicBezTo>
                <a:cubicBezTo>
                  <a:pt x="2582" y="2938"/>
                  <a:pt x="2582" y="2938"/>
                  <a:pt x="2582" y="2938"/>
                </a:cubicBezTo>
                <a:cubicBezTo>
                  <a:pt x="2591" y="2938"/>
                  <a:pt x="2601" y="2938"/>
                  <a:pt x="2609" y="2938"/>
                </a:cubicBezTo>
                <a:cubicBezTo>
                  <a:pt x="2721" y="2938"/>
                  <a:pt x="2721" y="2938"/>
                  <a:pt x="2721" y="2938"/>
                </a:cubicBezTo>
                <a:cubicBezTo>
                  <a:pt x="2723" y="2938"/>
                  <a:pt x="2725" y="2938"/>
                  <a:pt x="2729" y="2938"/>
                </a:cubicBezTo>
                <a:cubicBezTo>
                  <a:pt x="2731" y="2938"/>
                  <a:pt x="2731" y="2938"/>
                  <a:pt x="2731" y="2938"/>
                </a:cubicBezTo>
                <a:cubicBezTo>
                  <a:pt x="2733" y="2938"/>
                  <a:pt x="2738" y="2938"/>
                  <a:pt x="2740" y="2938"/>
                </a:cubicBezTo>
                <a:cubicBezTo>
                  <a:pt x="2762" y="2940"/>
                  <a:pt x="2787" y="2946"/>
                  <a:pt x="2795" y="2967"/>
                </a:cubicBezTo>
                <a:cubicBezTo>
                  <a:pt x="2798" y="2967"/>
                  <a:pt x="2798" y="2969"/>
                  <a:pt x="2798" y="2971"/>
                </a:cubicBezTo>
                <a:cubicBezTo>
                  <a:pt x="2800" y="2971"/>
                  <a:pt x="2800" y="2971"/>
                  <a:pt x="2800" y="2971"/>
                </a:cubicBezTo>
                <a:cubicBezTo>
                  <a:pt x="2806" y="2996"/>
                  <a:pt x="2800" y="3025"/>
                  <a:pt x="2802" y="3049"/>
                </a:cubicBezTo>
                <a:cubicBezTo>
                  <a:pt x="2802" y="3054"/>
                  <a:pt x="2802" y="3054"/>
                  <a:pt x="2802" y="3054"/>
                </a:cubicBezTo>
                <a:cubicBezTo>
                  <a:pt x="2802" y="3054"/>
                  <a:pt x="2802" y="3054"/>
                  <a:pt x="2802" y="3054"/>
                </a:cubicBezTo>
                <a:close/>
                <a:moveTo>
                  <a:pt x="2640" y="3184"/>
                </a:moveTo>
                <a:cubicBezTo>
                  <a:pt x="2682" y="3184"/>
                  <a:pt x="2777" y="3171"/>
                  <a:pt x="2800" y="3217"/>
                </a:cubicBezTo>
                <a:cubicBezTo>
                  <a:pt x="2802" y="3221"/>
                  <a:pt x="2804" y="3225"/>
                  <a:pt x="2804" y="3231"/>
                </a:cubicBezTo>
                <a:cubicBezTo>
                  <a:pt x="2804" y="3278"/>
                  <a:pt x="2804" y="3278"/>
                  <a:pt x="2804" y="3278"/>
                </a:cubicBezTo>
                <a:cubicBezTo>
                  <a:pt x="2804" y="3291"/>
                  <a:pt x="2804" y="3305"/>
                  <a:pt x="2804" y="3320"/>
                </a:cubicBezTo>
                <a:cubicBezTo>
                  <a:pt x="2804" y="3320"/>
                  <a:pt x="2804" y="3320"/>
                  <a:pt x="2804" y="3320"/>
                </a:cubicBezTo>
                <a:cubicBezTo>
                  <a:pt x="2804" y="3326"/>
                  <a:pt x="2804" y="3326"/>
                  <a:pt x="2804" y="3326"/>
                </a:cubicBezTo>
                <a:cubicBezTo>
                  <a:pt x="2804" y="3332"/>
                  <a:pt x="2802" y="3340"/>
                  <a:pt x="2798" y="3347"/>
                </a:cubicBezTo>
                <a:cubicBezTo>
                  <a:pt x="2795" y="3349"/>
                  <a:pt x="2795" y="3349"/>
                  <a:pt x="2795" y="3349"/>
                </a:cubicBezTo>
                <a:cubicBezTo>
                  <a:pt x="2793" y="3351"/>
                  <a:pt x="2791" y="3353"/>
                  <a:pt x="2789" y="3355"/>
                </a:cubicBezTo>
                <a:cubicBezTo>
                  <a:pt x="2789" y="3355"/>
                  <a:pt x="2789" y="3355"/>
                  <a:pt x="2789" y="3355"/>
                </a:cubicBezTo>
                <a:cubicBezTo>
                  <a:pt x="2779" y="3365"/>
                  <a:pt x="2764" y="3371"/>
                  <a:pt x="2748" y="3376"/>
                </a:cubicBezTo>
                <a:cubicBezTo>
                  <a:pt x="2748" y="3376"/>
                  <a:pt x="2748" y="3376"/>
                  <a:pt x="2748" y="3376"/>
                </a:cubicBezTo>
                <a:cubicBezTo>
                  <a:pt x="2748" y="3376"/>
                  <a:pt x="2748" y="3376"/>
                  <a:pt x="2748" y="3376"/>
                </a:cubicBezTo>
                <a:cubicBezTo>
                  <a:pt x="2742" y="3378"/>
                  <a:pt x="2738" y="3378"/>
                  <a:pt x="2733" y="3378"/>
                </a:cubicBezTo>
                <a:cubicBezTo>
                  <a:pt x="2731" y="3378"/>
                  <a:pt x="2729" y="3378"/>
                  <a:pt x="2729" y="3380"/>
                </a:cubicBezTo>
                <a:cubicBezTo>
                  <a:pt x="2723" y="3380"/>
                  <a:pt x="2717" y="3380"/>
                  <a:pt x="2713" y="3380"/>
                </a:cubicBezTo>
                <a:cubicBezTo>
                  <a:pt x="2713" y="3380"/>
                  <a:pt x="2713" y="3380"/>
                  <a:pt x="2713" y="3380"/>
                </a:cubicBezTo>
                <a:cubicBezTo>
                  <a:pt x="2541" y="3380"/>
                  <a:pt x="2541" y="3380"/>
                  <a:pt x="2541" y="3380"/>
                </a:cubicBezTo>
                <a:cubicBezTo>
                  <a:pt x="2520" y="3380"/>
                  <a:pt x="2496" y="3376"/>
                  <a:pt x="2477" y="3365"/>
                </a:cubicBezTo>
                <a:cubicBezTo>
                  <a:pt x="2477" y="3365"/>
                  <a:pt x="2477" y="3365"/>
                  <a:pt x="2477" y="3365"/>
                </a:cubicBezTo>
                <a:cubicBezTo>
                  <a:pt x="2477" y="3363"/>
                  <a:pt x="2477" y="3363"/>
                  <a:pt x="2477" y="3363"/>
                </a:cubicBezTo>
                <a:cubicBezTo>
                  <a:pt x="2475" y="3361"/>
                  <a:pt x="2471" y="3359"/>
                  <a:pt x="2466" y="3357"/>
                </a:cubicBezTo>
                <a:cubicBezTo>
                  <a:pt x="2464" y="3355"/>
                  <a:pt x="2462" y="3351"/>
                  <a:pt x="2460" y="3349"/>
                </a:cubicBezTo>
                <a:cubicBezTo>
                  <a:pt x="2460" y="3349"/>
                  <a:pt x="2460" y="3349"/>
                  <a:pt x="2460" y="3347"/>
                </a:cubicBezTo>
                <a:cubicBezTo>
                  <a:pt x="2456" y="3340"/>
                  <a:pt x="2454" y="3334"/>
                  <a:pt x="2454" y="3326"/>
                </a:cubicBezTo>
                <a:cubicBezTo>
                  <a:pt x="2456" y="3314"/>
                  <a:pt x="2456" y="3314"/>
                  <a:pt x="2456" y="3314"/>
                </a:cubicBezTo>
                <a:cubicBezTo>
                  <a:pt x="2456" y="3314"/>
                  <a:pt x="2456" y="3314"/>
                  <a:pt x="2456" y="3314"/>
                </a:cubicBezTo>
                <a:cubicBezTo>
                  <a:pt x="2460" y="3287"/>
                  <a:pt x="2462" y="3260"/>
                  <a:pt x="2466" y="3233"/>
                </a:cubicBezTo>
                <a:cubicBezTo>
                  <a:pt x="2466" y="3231"/>
                  <a:pt x="2466" y="3231"/>
                  <a:pt x="2466" y="3231"/>
                </a:cubicBezTo>
                <a:cubicBezTo>
                  <a:pt x="2466" y="3231"/>
                  <a:pt x="2466" y="3231"/>
                  <a:pt x="2466" y="3229"/>
                </a:cubicBezTo>
                <a:cubicBezTo>
                  <a:pt x="2477" y="3169"/>
                  <a:pt x="2597" y="3184"/>
                  <a:pt x="2640" y="3184"/>
                </a:cubicBezTo>
                <a:close/>
                <a:moveTo>
                  <a:pt x="1945" y="3365"/>
                </a:moveTo>
                <a:cubicBezTo>
                  <a:pt x="1941" y="3363"/>
                  <a:pt x="1939" y="3361"/>
                  <a:pt x="1935" y="3357"/>
                </a:cubicBezTo>
                <a:cubicBezTo>
                  <a:pt x="1933" y="3355"/>
                  <a:pt x="1933" y="3353"/>
                  <a:pt x="1931" y="3351"/>
                </a:cubicBezTo>
                <a:cubicBezTo>
                  <a:pt x="1931" y="3349"/>
                  <a:pt x="1931" y="3349"/>
                  <a:pt x="1931" y="3349"/>
                </a:cubicBezTo>
                <a:cubicBezTo>
                  <a:pt x="1927" y="3342"/>
                  <a:pt x="1927" y="3334"/>
                  <a:pt x="1929" y="3328"/>
                </a:cubicBezTo>
                <a:cubicBezTo>
                  <a:pt x="1933" y="3316"/>
                  <a:pt x="1933" y="3316"/>
                  <a:pt x="1933" y="3316"/>
                </a:cubicBezTo>
                <a:cubicBezTo>
                  <a:pt x="1933" y="3316"/>
                  <a:pt x="1933" y="3316"/>
                  <a:pt x="1933" y="3316"/>
                </a:cubicBezTo>
                <a:cubicBezTo>
                  <a:pt x="1933" y="3314"/>
                  <a:pt x="1933" y="3312"/>
                  <a:pt x="1935" y="3309"/>
                </a:cubicBezTo>
                <a:cubicBezTo>
                  <a:pt x="1958" y="3233"/>
                  <a:pt x="1958" y="3233"/>
                  <a:pt x="1958" y="3233"/>
                </a:cubicBezTo>
                <a:cubicBezTo>
                  <a:pt x="1958" y="3231"/>
                  <a:pt x="1958" y="3231"/>
                  <a:pt x="1960" y="3229"/>
                </a:cubicBezTo>
                <a:cubicBezTo>
                  <a:pt x="1982" y="3171"/>
                  <a:pt x="2088" y="3184"/>
                  <a:pt x="2138" y="3184"/>
                </a:cubicBezTo>
                <a:cubicBezTo>
                  <a:pt x="2158" y="3184"/>
                  <a:pt x="2198" y="3182"/>
                  <a:pt x="2233" y="3184"/>
                </a:cubicBezTo>
                <a:cubicBezTo>
                  <a:pt x="2239" y="3186"/>
                  <a:pt x="2245" y="3186"/>
                  <a:pt x="2251" y="3188"/>
                </a:cubicBezTo>
                <a:cubicBezTo>
                  <a:pt x="2251" y="3188"/>
                  <a:pt x="2251" y="3188"/>
                  <a:pt x="2253" y="3188"/>
                </a:cubicBezTo>
                <a:cubicBezTo>
                  <a:pt x="2270" y="3192"/>
                  <a:pt x="2284" y="3200"/>
                  <a:pt x="2291" y="3210"/>
                </a:cubicBezTo>
                <a:cubicBezTo>
                  <a:pt x="2291" y="3213"/>
                  <a:pt x="2291" y="3213"/>
                  <a:pt x="2293" y="3213"/>
                </a:cubicBezTo>
                <a:cubicBezTo>
                  <a:pt x="2293" y="3214"/>
                  <a:pt x="2293" y="3214"/>
                  <a:pt x="2293" y="3214"/>
                </a:cubicBezTo>
                <a:cubicBezTo>
                  <a:pt x="2293" y="3217"/>
                  <a:pt x="2293" y="3217"/>
                  <a:pt x="2293" y="3217"/>
                </a:cubicBezTo>
                <a:cubicBezTo>
                  <a:pt x="2295" y="3221"/>
                  <a:pt x="2297" y="3227"/>
                  <a:pt x="2295" y="3233"/>
                </a:cubicBezTo>
                <a:cubicBezTo>
                  <a:pt x="2295" y="3237"/>
                  <a:pt x="2295" y="3237"/>
                  <a:pt x="2295" y="3237"/>
                </a:cubicBezTo>
                <a:cubicBezTo>
                  <a:pt x="2295" y="3237"/>
                  <a:pt x="2295" y="3237"/>
                  <a:pt x="2295" y="3237"/>
                </a:cubicBezTo>
                <a:cubicBezTo>
                  <a:pt x="2293" y="3252"/>
                  <a:pt x="2289" y="3266"/>
                  <a:pt x="2287" y="3278"/>
                </a:cubicBezTo>
                <a:cubicBezTo>
                  <a:pt x="2278" y="3326"/>
                  <a:pt x="2278" y="3326"/>
                  <a:pt x="2278" y="3326"/>
                </a:cubicBezTo>
                <a:cubicBezTo>
                  <a:pt x="2278" y="3334"/>
                  <a:pt x="2274" y="3340"/>
                  <a:pt x="2268" y="3347"/>
                </a:cubicBezTo>
                <a:cubicBezTo>
                  <a:pt x="2268" y="3349"/>
                  <a:pt x="2266" y="3349"/>
                  <a:pt x="2266" y="3349"/>
                </a:cubicBezTo>
                <a:cubicBezTo>
                  <a:pt x="2266" y="3351"/>
                  <a:pt x="2264" y="3351"/>
                  <a:pt x="2264" y="3351"/>
                </a:cubicBezTo>
                <a:cubicBezTo>
                  <a:pt x="2262" y="3353"/>
                  <a:pt x="2260" y="3355"/>
                  <a:pt x="2258" y="3357"/>
                </a:cubicBezTo>
                <a:cubicBezTo>
                  <a:pt x="2245" y="3367"/>
                  <a:pt x="2229" y="3373"/>
                  <a:pt x="2214" y="3376"/>
                </a:cubicBezTo>
                <a:cubicBezTo>
                  <a:pt x="2214" y="3378"/>
                  <a:pt x="2214" y="3378"/>
                  <a:pt x="2214" y="3378"/>
                </a:cubicBezTo>
                <a:cubicBezTo>
                  <a:pt x="2212" y="3378"/>
                  <a:pt x="2212" y="3378"/>
                  <a:pt x="2212" y="3378"/>
                </a:cubicBezTo>
                <a:cubicBezTo>
                  <a:pt x="2208" y="3378"/>
                  <a:pt x="2204" y="3380"/>
                  <a:pt x="2198" y="3380"/>
                </a:cubicBezTo>
                <a:cubicBezTo>
                  <a:pt x="2198" y="3380"/>
                  <a:pt x="2196" y="3380"/>
                  <a:pt x="2193" y="3380"/>
                </a:cubicBezTo>
                <a:cubicBezTo>
                  <a:pt x="2187" y="3380"/>
                  <a:pt x="2183" y="3382"/>
                  <a:pt x="2177" y="3382"/>
                </a:cubicBezTo>
                <a:cubicBezTo>
                  <a:pt x="2177" y="3382"/>
                  <a:pt x="2177" y="3382"/>
                  <a:pt x="2177" y="3382"/>
                </a:cubicBezTo>
                <a:cubicBezTo>
                  <a:pt x="2005" y="3382"/>
                  <a:pt x="2005" y="3382"/>
                  <a:pt x="2005" y="3382"/>
                </a:cubicBezTo>
                <a:cubicBezTo>
                  <a:pt x="1984" y="3382"/>
                  <a:pt x="1962" y="3378"/>
                  <a:pt x="1945" y="3365"/>
                </a:cubicBezTo>
                <a:cubicBezTo>
                  <a:pt x="1945" y="3365"/>
                  <a:pt x="1945" y="3365"/>
                  <a:pt x="1945" y="3365"/>
                </a:cubicBezTo>
                <a:close/>
                <a:moveTo>
                  <a:pt x="2158" y="3099"/>
                </a:moveTo>
                <a:cubicBezTo>
                  <a:pt x="2133" y="3099"/>
                  <a:pt x="2107" y="3099"/>
                  <a:pt x="2082" y="3099"/>
                </a:cubicBezTo>
                <a:cubicBezTo>
                  <a:pt x="2059" y="3099"/>
                  <a:pt x="2024" y="3095"/>
                  <a:pt x="2011" y="3072"/>
                </a:cubicBezTo>
                <a:cubicBezTo>
                  <a:pt x="2011" y="3070"/>
                  <a:pt x="2011" y="3068"/>
                  <a:pt x="2011" y="3066"/>
                </a:cubicBezTo>
                <a:cubicBezTo>
                  <a:pt x="2009" y="3066"/>
                  <a:pt x="2009" y="3064"/>
                  <a:pt x="2009" y="3062"/>
                </a:cubicBezTo>
                <a:cubicBezTo>
                  <a:pt x="2009" y="3060"/>
                  <a:pt x="2011" y="3058"/>
                  <a:pt x="2011" y="3056"/>
                </a:cubicBezTo>
                <a:cubicBezTo>
                  <a:pt x="2011" y="3056"/>
                  <a:pt x="2011" y="3056"/>
                  <a:pt x="2011" y="3056"/>
                </a:cubicBezTo>
                <a:cubicBezTo>
                  <a:pt x="2011" y="3056"/>
                  <a:pt x="2011" y="3056"/>
                  <a:pt x="2011" y="3056"/>
                </a:cubicBezTo>
                <a:cubicBezTo>
                  <a:pt x="2011" y="3049"/>
                  <a:pt x="2016" y="3041"/>
                  <a:pt x="2018" y="3037"/>
                </a:cubicBezTo>
                <a:cubicBezTo>
                  <a:pt x="2022" y="3019"/>
                  <a:pt x="2026" y="2998"/>
                  <a:pt x="2034" y="2981"/>
                </a:cubicBezTo>
                <a:cubicBezTo>
                  <a:pt x="2034" y="2979"/>
                  <a:pt x="2034" y="2979"/>
                  <a:pt x="2034" y="2979"/>
                </a:cubicBezTo>
                <a:cubicBezTo>
                  <a:pt x="2036" y="2973"/>
                  <a:pt x="2040" y="2967"/>
                  <a:pt x="2044" y="2963"/>
                </a:cubicBezTo>
                <a:cubicBezTo>
                  <a:pt x="2049" y="2961"/>
                  <a:pt x="2051" y="2959"/>
                  <a:pt x="2055" y="2957"/>
                </a:cubicBezTo>
                <a:cubicBezTo>
                  <a:pt x="2065" y="2948"/>
                  <a:pt x="2078" y="2944"/>
                  <a:pt x="2090" y="2942"/>
                </a:cubicBezTo>
                <a:cubicBezTo>
                  <a:pt x="2092" y="2942"/>
                  <a:pt x="2092" y="2942"/>
                  <a:pt x="2094" y="2942"/>
                </a:cubicBezTo>
                <a:cubicBezTo>
                  <a:pt x="2102" y="2940"/>
                  <a:pt x="2115" y="2938"/>
                  <a:pt x="2125" y="2938"/>
                </a:cubicBezTo>
                <a:cubicBezTo>
                  <a:pt x="2140" y="2938"/>
                  <a:pt x="2140" y="2938"/>
                  <a:pt x="2140" y="2938"/>
                </a:cubicBezTo>
                <a:cubicBezTo>
                  <a:pt x="2144" y="2938"/>
                  <a:pt x="2150" y="2938"/>
                  <a:pt x="2154" y="2938"/>
                </a:cubicBezTo>
                <a:cubicBezTo>
                  <a:pt x="2185" y="2938"/>
                  <a:pt x="2218" y="2938"/>
                  <a:pt x="2249" y="2938"/>
                </a:cubicBezTo>
                <a:cubicBezTo>
                  <a:pt x="2253" y="2938"/>
                  <a:pt x="2258" y="2938"/>
                  <a:pt x="2264" y="2938"/>
                </a:cubicBezTo>
                <a:cubicBezTo>
                  <a:pt x="2268" y="2938"/>
                  <a:pt x="2268" y="2938"/>
                  <a:pt x="2268" y="2938"/>
                </a:cubicBezTo>
                <a:cubicBezTo>
                  <a:pt x="2270" y="2938"/>
                  <a:pt x="2270" y="2938"/>
                  <a:pt x="2272" y="2938"/>
                </a:cubicBezTo>
                <a:cubicBezTo>
                  <a:pt x="2276" y="2938"/>
                  <a:pt x="2280" y="2938"/>
                  <a:pt x="2284" y="2940"/>
                </a:cubicBezTo>
                <a:cubicBezTo>
                  <a:pt x="2284" y="2940"/>
                  <a:pt x="2284" y="2940"/>
                  <a:pt x="2284" y="2940"/>
                </a:cubicBezTo>
                <a:cubicBezTo>
                  <a:pt x="2309" y="2942"/>
                  <a:pt x="2336" y="2948"/>
                  <a:pt x="2340" y="2969"/>
                </a:cubicBezTo>
                <a:cubicBezTo>
                  <a:pt x="2340" y="2971"/>
                  <a:pt x="2340" y="2971"/>
                  <a:pt x="2340" y="2971"/>
                </a:cubicBezTo>
                <a:cubicBezTo>
                  <a:pt x="2340" y="2971"/>
                  <a:pt x="2340" y="2971"/>
                  <a:pt x="2340" y="2973"/>
                </a:cubicBezTo>
                <a:cubicBezTo>
                  <a:pt x="2342" y="2996"/>
                  <a:pt x="2332" y="3027"/>
                  <a:pt x="2328" y="3049"/>
                </a:cubicBezTo>
                <a:cubicBezTo>
                  <a:pt x="2328" y="3049"/>
                  <a:pt x="2328" y="3049"/>
                  <a:pt x="2328" y="3049"/>
                </a:cubicBezTo>
                <a:cubicBezTo>
                  <a:pt x="2326" y="3056"/>
                  <a:pt x="2326" y="3056"/>
                  <a:pt x="2326" y="3056"/>
                </a:cubicBezTo>
                <a:cubicBezTo>
                  <a:pt x="2326" y="3060"/>
                  <a:pt x="2324" y="3064"/>
                  <a:pt x="2320" y="3068"/>
                </a:cubicBezTo>
                <a:cubicBezTo>
                  <a:pt x="2320" y="3070"/>
                  <a:pt x="2318" y="3070"/>
                  <a:pt x="2318" y="3072"/>
                </a:cubicBezTo>
                <a:cubicBezTo>
                  <a:pt x="2318" y="3072"/>
                  <a:pt x="2318" y="3072"/>
                  <a:pt x="2318" y="3072"/>
                </a:cubicBezTo>
                <a:cubicBezTo>
                  <a:pt x="2318" y="3072"/>
                  <a:pt x="2318" y="3072"/>
                  <a:pt x="2316" y="3072"/>
                </a:cubicBezTo>
                <a:cubicBezTo>
                  <a:pt x="2284" y="3109"/>
                  <a:pt x="2200" y="3099"/>
                  <a:pt x="2158" y="3099"/>
                </a:cubicBezTo>
                <a:close/>
                <a:moveTo>
                  <a:pt x="1399" y="3342"/>
                </a:moveTo>
                <a:cubicBezTo>
                  <a:pt x="1399" y="3340"/>
                  <a:pt x="1399" y="3338"/>
                  <a:pt x="1399" y="3338"/>
                </a:cubicBezTo>
                <a:cubicBezTo>
                  <a:pt x="1401" y="3334"/>
                  <a:pt x="1401" y="3332"/>
                  <a:pt x="1403" y="3330"/>
                </a:cubicBezTo>
                <a:cubicBezTo>
                  <a:pt x="1403" y="3330"/>
                  <a:pt x="1403" y="3330"/>
                  <a:pt x="1403" y="3328"/>
                </a:cubicBezTo>
                <a:cubicBezTo>
                  <a:pt x="1403" y="3326"/>
                  <a:pt x="1403" y="3326"/>
                  <a:pt x="1403" y="3326"/>
                </a:cubicBezTo>
                <a:cubicBezTo>
                  <a:pt x="1405" y="3324"/>
                  <a:pt x="1407" y="3320"/>
                  <a:pt x="1409" y="3316"/>
                </a:cubicBezTo>
                <a:cubicBezTo>
                  <a:pt x="1422" y="3289"/>
                  <a:pt x="1434" y="3264"/>
                  <a:pt x="1449" y="3237"/>
                </a:cubicBezTo>
                <a:cubicBezTo>
                  <a:pt x="1449" y="3237"/>
                  <a:pt x="1449" y="3237"/>
                  <a:pt x="1449" y="3237"/>
                </a:cubicBezTo>
                <a:cubicBezTo>
                  <a:pt x="1449" y="3235"/>
                  <a:pt x="1449" y="3235"/>
                  <a:pt x="1449" y="3235"/>
                </a:cubicBezTo>
                <a:cubicBezTo>
                  <a:pt x="1451" y="3233"/>
                  <a:pt x="1451" y="3231"/>
                  <a:pt x="1453" y="3231"/>
                </a:cubicBezTo>
                <a:cubicBezTo>
                  <a:pt x="1453" y="3229"/>
                  <a:pt x="1455" y="3227"/>
                  <a:pt x="1455" y="3225"/>
                </a:cubicBezTo>
                <a:cubicBezTo>
                  <a:pt x="1455" y="3225"/>
                  <a:pt x="1455" y="3225"/>
                  <a:pt x="1457" y="3225"/>
                </a:cubicBezTo>
                <a:cubicBezTo>
                  <a:pt x="1492" y="3175"/>
                  <a:pt x="1577" y="3186"/>
                  <a:pt x="1631" y="3186"/>
                </a:cubicBezTo>
                <a:cubicBezTo>
                  <a:pt x="1631" y="3186"/>
                  <a:pt x="1631" y="3186"/>
                  <a:pt x="1631" y="3186"/>
                </a:cubicBezTo>
                <a:cubicBezTo>
                  <a:pt x="1645" y="3186"/>
                  <a:pt x="1685" y="3182"/>
                  <a:pt x="1720" y="3186"/>
                </a:cubicBezTo>
                <a:cubicBezTo>
                  <a:pt x="1730" y="3186"/>
                  <a:pt x="1742" y="3186"/>
                  <a:pt x="1751" y="3188"/>
                </a:cubicBezTo>
                <a:cubicBezTo>
                  <a:pt x="1757" y="3190"/>
                  <a:pt x="1763" y="3192"/>
                  <a:pt x="1767" y="3194"/>
                </a:cubicBezTo>
                <a:cubicBezTo>
                  <a:pt x="1780" y="3200"/>
                  <a:pt x="1788" y="3210"/>
                  <a:pt x="1788" y="3223"/>
                </a:cubicBezTo>
                <a:cubicBezTo>
                  <a:pt x="1788" y="3223"/>
                  <a:pt x="1788" y="3223"/>
                  <a:pt x="1788" y="3223"/>
                </a:cubicBezTo>
                <a:cubicBezTo>
                  <a:pt x="1788" y="3225"/>
                  <a:pt x="1788" y="3225"/>
                  <a:pt x="1788" y="3227"/>
                </a:cubicBezTo>
                <a:cubicBezTo>
                  <a:pt x="1788" y="3229"/>
                  <a:pt x="1788" y="3231"/>
                  <a:pt x="1788" y="3233"/>
                </a:cubicBezTo>
                <a:cubicBezTo>
                  <a:pt x="1753" y="3328"/>
                  <a:pt x="1753" y="3328"/>
                  <a:pt x="1753" y="3328"/>
                </a:cubicBezTo>
                <a:cubicBezTo>
                  <a:pt x="1751" y="3336"/>
                  <a:pt x="1745" y="3342"/>
                  <a:pt x="1738" y="3349"/>
                </a:cubicBezTo>
                <a:cubicBezTo>
                  <a:pt x="1730" y="3355"/>
                  <a:pt x="1722" y="3361"/>
                  <a:pt x="1711" y="3365"/>
                </a:cubicBezTo>
                <a:cubicBezTo>
                  <a:pt x="1711" y="3367"/>
                  <a:pt x="1709" y="3367"/>
                  <a:pt x="1709" y="3367"/>
                </a:cubicBezTo>
                <a:cubicBezTo>
                  <a:pt x="1695" y="3373"/>
                  <a:pt x="1680" y="3378"/>
                  <a:pt x="1664" y="3382"/>
                </a:cubicBezTo>
                <a:cubicBezTo>
                  <a:pt x="1662" y="3382"/>
                  <a:pt x="1662" y="3382"/>
                  <a:pt x="1662" y="3382"/>
                </a:cubicBezTo>
                <a:cubicBezTo>
                  <a:pt x="1658" y="3382"/>
                  <a:pt x="1656" y="3382"/>
                  <a:pt x="1653" y="3382"/>
                </a:cubicBezTo>
                <a:cubicBezTo>
                  <a:pt x="1625" y="3384"/>
                  <a:pt x="1593" y="3382"/>
                  <a:pt x="1562" y="3382"/>
                </a:cubicBezTo>
                <a:cubicBezTo>
                  <a:pt x="1531" y="3382"/>
                  <a:pt x="1500" y="3384"/>
                  <a:pt x="1469" y="3384"/>
                </a:cubicBezTo>
                <a:cubicBezTo>
                  <a:pt x="1449" y="3384"/>
                  <a:pt x="1418" y="3380"/>
                  <a:pt x="1405" y="3359"/>
                </a:cubicBezTo>
                <a:cubicBezTo>
                  <a:pt x="1403" y="3359"/>
                  <a:pt x="1403" y="3359"/>
                  <a:pt x="1403" y="3357"/>
                </a:cubicBezTo>
                <a:cubicBezTo>
                  <a:pt x="1401" y="3355"/>
                  <a:pt x="1401" y="3355"/>
                  <a:pt x="1401" y="3355"/>
                </a:cubicBezTo>
                <a:cubicBezTo>
                  <a:pt x="1401" y="3353"/>
                  <a:pt x="1401" y="3351"/>
                  <a:pt x="1399" y="3351"/>
                </a:cubicBezTo>
                <a:cubicBezTo>
                  <a:pt x="1399" y="3351"/>
                  <a:pt x="1399" y="3351"/>
                  <a:pt x="1399" y="3351"/>
                </a:cubicBezTo>
                <a:cubicBezTo>
                  <a:pt x="1399" y="3349"/>
                  <a:pt x="1399" y="3349"/>
                  <a:pt x="1399" y="3349"/>
                </a:cubicBezTo>
                <a:cubicBezTo>
                  <a:pt x="1399" y="3347"/>
                  <a:pt x="1399" y="3345"/>
                  <a:pt x="1399" y="3342"/>
                </a:cubicBezTo>
                <a:close/>
                <a:moveTo>
                  <a:pt x="1397" y="3023"/>
                </a:moveTo>
                <a:cubicBezTo>
                  <a:pt x="1397" y="3023"/>
                  <a:pt x="1397" y="3023"/>
                  <a:pt x="1397" y="3023"/>
                </a:cubicBezTo>
                <a:cubicBezTo>
                  <a:pt x="1376" y="3058"/>
                  <a:pt x="1376" y="3058"/>
                  <a:pt x="1376" y="3058"/>
                </a:cubicBezTo>
                <a:cubicBezTo>
                  <a:pt x="1374" y="3064"/>
                  <a:pt x="1368" y="3070"/>
                  <a:pt x="1362" y="3074"/>
                </a:cubicBezTo>
                <a:cubicBezTo>
                  <a:pt x="1353" y="3080"/>
                  <a:pt x="1345" y="3085"/>
                  <a:pt x="1335" y="3089"/>
                </a:cubicBezTo>
                <a:cubicBezTo>
                  <a:pt x="1333" y="3089"/>
                  <a:pt x="1331" y="3091"/>
                  <a:pt x="1327" y="3091"/>
                </a:cubicBezTo>
                <a:cubicBezTo>
                  <a:pt x="1327" y="3093"/>
                  <a:pt x="1325" y="3093"/>
                  <a:pt x="1322" y="3093"/>
                </a:cubicBezTo>
                <a:cubicBezTo>
                  <a:pt x="1322" y="3093"/>
                  <a:pt x="1322" y="3093"/>
                  <a:pt x="1322" y="3093"/>
                </a:cubicBezTo>
                <a:cubicBezTo>
                  <a:pt x="1316" y="3095"/>
                  <a:pt x="1310" y="3097"/>
                  <a:pt x="1304" y="3099"/>
                </a:cubicBezTo>
                <a:cubicBezTo>
                  <a:pt x="1291" y="3101"/>
                  <a:pt x="1281" y="3101"/>
                  <a:pt x="1269" y="3101"/>
                </a:cubicBezTo>
                <a:cubicBezTo>
                  <a:pt x="1236" y="3101"/>
                  <a:pt x="1236" y="3101"/>
                  <a:pt x="1236" y="3101"/>
                </a:cubicBezTo>
                <a:cubicBezTo>
                  <a:pt x="1236" y="3101"/>
                  <a:pt x="1236" y="3101"/>
                  <a:pt x="1236" y="3101"/>
                </a:cubicBezTo>
                <a:cubicBezTo>
                  <a:pt x="1194" y="3101"/>
                  <a:pt x="1155" y="3103"/>
                  <a:pt x="1116" y="3103"/>
                </a:cubicBezTo>
                <a:cubicBezTo>
                  <a:pt x="1097" y="3103"/>
                  <a:pt x="1060" y="3099"/>
                  <a:pt x="1056" y="3076"/>
                </a:cubicBezTo>
                <a:cubicBezTo>
                  <a:pt x="1056" y="3072"/>
                  <a:pt x="1056" y="3070"/>
                  <a:pt x="1058" y="3066"/>
                </a:cubicBezTo>
                <a:cubicBezTo>
                  <a:pt x="1060" y="3058"/>
                  <a:pt x="1068" y="3049"/>
                  <a:pt x="1072" y="3043"/>
                </a:cubicBezTo>
                <a:cubicBezTo>
                  <a:pt x="1087" y="3021"/>
                  <a:pt x="1099" y="2996"/>
                  <a:pt x="1118" y="2977"/>
                </a:cubicBezTo>
                <a:cubicBezTo>
                  <a:pt x="1118" y="2975"/>
                  <a:pt x="1120" y="2975"/>
                  <a:pt x="1120" y="2973"/>
                </a:cubicBezTo>
                <a:cubicBezTo>
                  <a:pt x="1122" y="2973"/>
                  <a:pt x="1122" y="2973"/>
                  <a:pt x="1122" y="2973"/>
                </a:cubicBezTo>
                <a:cubicBezTo>
                  <a:pt x="1167" y="2928"/>
                  <a:pt x="1262" y="2940"/>
                  <a:pt x="1320" y="2940"/>
                </a:cubicBezTo>
                <a:cubicBezTo>
                  <a:pt x="1347" y="2940"/>
                  <a:pt x="1378" y="2936"/>
                  <a:pt x="1403" y="2946"/>
                </a:cubicBezTo>
                <a:cubicBezTo>
                  <a:pt x="1403" y="2946"/>
                  <a:pt x="1403" y="2946"/>
                  <a:pt x="1403" y="2946"/>
                </a:cubicBezTo>
                <a:cubicBezTo>
                  <a:pt x="1407" y="2948"/>
                  <a:pt x="1409" y="2950"/>
                  <a:pt x="1411" y="2950"/>
                </a:cubicBezTo>
                <a:cubicBezTo>
                  <a:pt x="1411" y="2950"/>
                  <a:pt x="1411" y="2953"/>
                  <a:pt x="1413" y="2953"/>
                </a:cubicBezTo>
                <a:cubicBezTo>
                  <a:pt x="1418" y="2955"/>
                  <a:pt x="1422" y="2961"/>
                  <a:pt x="1422" y="2965"/>
                </a:cubicBezTo>
                <a:cubicBezTo>
                  <a:pt x="1424" y="2969"/>
                  <a:pt x="1424" y="2975"/>
                  <a:pt x="1420" y="2979"/>
                </a:cubicBezTo>
                <a:cubicBezTo>
                  <a:pt x="1418" y="2984"/>
                  <a:pt x="1418" y="2984"/>
                  <a:pt x="1418" y="2984"/>
                </a:cubicBezTo>
                <a:cubicBezTo>
                  <a:pt x="1413" y="2996"/>
                  <a:pt x="1403" y="3012"/>
                  <a:pt x="1397" y="3023"/>
                </a:cubicBezTo>
                <a:close/>
                <a:moveTo>
                  <a:pt x="1780" y="3099"/>
                </a:moveTo>
                <a:cubicBezTo>
                  <a:pt x="1776" y="3099"/>
                  <a:pt x="1771" y="3099"/>
                  <a:pt x="1767" y="3099"/>
                </a:cubicBezTo>
                <a:cubicBezTo>
                  <a:pt x="1767" y="3099"/>
                  <a:pt x="1767" y="3101"/>
                  <a:pt x="1765" y="3101"/>
                </a:cubicBezTo>
                <a:cubicBezTo>
                  <a:pt x="1742" y="3103"/>
                  <a:pt x="1720" y="3101"/>
                  <a:pt x="1695" y="3101"/>
                </a:cubicBezTo>
                <a:cubicBezTo>
                  <a:pt x="1598" y="3101"/>
                  <a:pt x="1598" y="3101"/>
                  <a:pt x="1598" y="3101"/>
                </a:cubicBezTo>
                <a:cubicBezTo>
                  <a:pt x="1577" y="3101"/>
                  <a:pt x="1542" y="3097"/>
                  <a:pt x="1533" y="3074"/>
                </a:cubicBezTo>
                <a:cubicBezTo>
                  <a:pt x="1533" y="3072"/>
                  <a:pt x="1533" y="3070"/>
                  <a:pt x="1533" y="3068"/>
                </a:cubicBezTo>
                <a:cubicBezTo>
                  <a:pt x="1533" y="3066"/>
                  <a:pt x="1533" y="3066"/>
                  <a:pt x="1533" y="3064"/>
                </a:cubicBezTo>
                <a:cubicBezTo>
                  <a:pt x="1536" y="3056"/>
                  <a:pt x="1542" y="3047"/>
                  <a:pt x="1546" y="3039"/>
                </a:cubicBezTo>
                <a:cubicBezTo>
                  <a:pt x="1554" y="3019"/>
                  <a:pt x="1562" y="2990"/>
                  <a:pt x="1579" y="2973"/>
                </a:cubicBezTo>
                <a:cubicBezTo>
                  <a:pt x="1579" y="2971"/>
                  <a:pt x="1581" y="2971"/>
                  <a:pt x="1581" y="2971"/>
                </a:cubicBezTo>
                <a:cubicBezTo>
                  <a:pt x="1583" y="2969"/>
                  <a:pt x="1583" y="2969"/>
                  <a:pt x="1583" y="2967"/>
                </a:cubicBezTo>
                <a:cubicBezTo>
                  <a:pt x="1585" y="2967"/>
                  <a:pt x="1585" y="2967"/>
                  <a:pt x="1585" y="2967"/>
                </a:cubicBezTo>
                <a:cubicBezTo>
                  <a:pt x="1587" y="2965"/>
                  <a:pt x="1587" y="2965"/>
                  <a:pt x="1587" y="2965"/>
                </a:cubicBezTo>
                <a:cubicBezTo>
                  <a:pt x="1589" y="2963"/>
                  <a:pt x="1589" y="2963"/>
                  <a:pt x="1589" y="2963"/>
                </a:cubicBezTo>
                <a:cubicBezTo>
                  <a:pt x="1604" y="2953"/>
                  <a:pt x="1620" y="2946"/>
                  <a:pt x="1639" y="2944"/>
                </a:cubicBezTo>
                <a:cubicBezTo>
                  <a:pt x="1639" y="2944"/>
                  <a:pt x="1639" y="2942"/>
                  <a:pt x="1641" y="2942"/>
                </a:cubicBezTo>
                <a:cubicBezTo>
                  <a:pt x="1651" y="2940"/>
                  <a:pt x="1662" y="2940"/>
                  <a:pt x="1672" y="2940"/>
                </a:cubicBezTo>
                <a:cubicBezTo>
                  <a:pt x="1732" y="2940"/>
                  <a:pt x="1732" y="2940"/>
                  <a:pt x="1732" y="2940"/>
                </a:cubicBezTo>
                <a:cubicBezTo>
                  <a:pt x="1751" y="2940"/>
                  <a:pt x="1769" y="2940"/>
                  <a:pt x="1788" y="2940"/>
                </a:cubicBezTo>
                <a:cubicBezTo>
                  <a:pt x="1815" y="2940"/>
                  <a:pt x="1852" y="2936"/>
                  <a:pt x="1873" y="2955"/>
                </a:cubicBezTo>
                <a:cubicBezTo>
                  <a:pt x="1873" y="2957"/>
                  <a:pt x="1875" y="2957"/>
                  <a:pt x="1875" y="2959"/>
                </a:cubicBezTo>
                <a:cubicBezTo>
                  <a:pt x="1877" y="2959"/>
                  <a:pt x="1877" y="2959"/>
                  <a:pt x="1877" y="2959"/>
                </a:cubicBezTo>
                <a:cubicBezTo>
                  <a:pt x="1877" y="2961"/>
                  <a:pt x="1877" y="2961"/>
                  <a:pt x="1877" y="2961"/>
                </a:cubicBezTo>
                <a:cubicBezTo>
                  <a:pt x="1879" y="2961"/>
                  <a:pt x="1879" y="2963"/>
                  <a:pt x="1879" y="2963"/>
                </a:cubicBezTo>
                <a:cubicBezTo>
                  <a:pt x="1881" y="2967"/>
                  <a:pt x="1881" y="2971"/>
                  <a:pt x="1881" y="2975"/>
                </a:cubicBezTo>
                <a:cubicBezTo>
                  <a:pt x="1879" y="2996"/>
                  <a:pt x="1862" y="3027"/>
                  <a:pt x="1858" y="3039"/>
                </a:cubicBezTo>
                <a:cubicBezTo>
                  <a:pt x="1858" y="3041"/>
                  <a:pt x="1858" y="3041"/>
                  <a:pt x="1858" y="3041"/>
                </a:cubicBezTo>
                <a:cubicBezTo>
                  <a:pt x="1856" y="3045"/>
                  <a:pt x="1854" y="3049"/>
                  <a:pt x="1852" y="3054"/>
                </a:cubicBezTo>
                <a:cubicBezTo>
                  <a:pt x="1852" y="3056"/>
                  <a:pt x="1852" y="3056"/>
                  <a:pt x="1852" y="3056"/>
                </a:cubicBezTo>
                <a:cubicBezTo>
                  <a:pt x="1852" y="3058"/>
                  <a:pt x="1850" y="3060"/>
                  <a:pt x="1850" y="3060"/>
                </a:cubicBezTo>
                <a:cubicBezTo>
                  <a:pt x="1850" y="3062"/>
                  <a:pt x="1848" y="3062"/>
                  <a:pt x="1848" y="3064"/>
                </a:cubicBezTo>
                <a:cubicBezTo>
                  <a:pt x="1848" y="3064"/>
                  <a:pt x="1846" y="3066"/>
                  <a:pt x="1846" y="3068"/>
                </a:cubicBezTo>
                <a:cubicBezTo>
                  <a:pt x="1844" y="3068"/>
                  <a:pt x="1844" y="3068"/>
                  <a:pt x="1844" y="3070"/>
                </a:cubicBezTo>
                <a:cubicBezTo>
                  <a:pt x="1842" y="3070"/>
                  <a:pt x="1842" y="3070"/>
                  <a:pt x="1842" y="3070"/>
                </a:cubicBezTo>
                <a:cubicBezTo>
                  <a:pt x="1840" y="3072"/>
                  <a:pt x="1840" y="3072"/>
                  <a:pt x="1840" y="3074"/>
                </a:cubicBezTo>
                <a:cubicBezTo>
                  <a:pt x="1836" y="3076"/>
                  <a:pt x="1833" y="3078"/>
                  <a:pt x="1829" y="3080"/>
                </a:cubicBezTo>
                <a:cubicBezTo>
                  <a:pt x="1825" y="3083"/>
                  <a:pt x="1821" y="3085"/>
                  <a:pt x="1819" y="3087"/>
                </a:cubicBezTo>
                <a:cubicBezTo>
                  <a:pt x="1817" y="3087"/>
                  <a:pt x="1817" y="3087"/>
                  <a:pt x="1817" y="3087"/>
                </a:cubicBezTo>
                <a:cubicBezTo>
                  <a:pt x="1815" y="3089"/>
                  <a:pt x="1815" y="3089"/>
                  <a:pt x="1815" y="3089"/>
                </a:cubicBezTo>
                <a:cubicBezTo>
                  <a:pt x="1802" y="3093"/>
                  <a:pt x="1790" y="3097"/>
                  <a:pt x="1780" y="3099"/>
                </a:cubicBezTo>
                <a:close/>
                <a:moveTo>
                  <a:pt x="1113" y="3528"/>
                </a:moveTo>
                <a:cubicBezTo>
                  <a:pt x="1113" y="3528"/>
                  <a:pt x="1113" y="3528"/>
                  <a:pt x="1113" y="3528"/>
                </a:cubicBezTo>
                <a:cubicBezTo>
                  <a:pt x="1109" y="3551"/>
                  <a:pt x="1091" y="3574"/>
                  <a:pt x="1078" y="3594"/>
                </a:cubicBezTo>
                <a:cubicBezTo>
                  <a:pt x="1078" y="3594"/>
                  <a:pt x="1078" y="3594"/>
                  <a:pt x="1078" y="3594"/>
                </a:cubicBezTo>
                <a:cubicBezTo>
                  <a:pt x="1066" y="3617"/>
                  <a:pt x="1053" y="3646"/>
                  <a:pt x="1037" y="3666"/>
                </a:cubicBezTo>
                <a:cubicBezTo>
                  <a:pt x="1035" y="3668"/>
                  <a:pt x="1035" y="3670"/>
                  <a:pt x="1033" y="3675"/>
                </a:cubicBezTo>
                <a:cubicBezTo>
                  <a:pt x="1031" y="3675"/>
                  <a:pt x="1031" y="3675"/>
                  <a:pt x="1031" y="3675"/>
                </a:cubicBezTo>
                <a:cubicBezTo>
                  <a:pt x="1029" y="3677"/>
                  <a:pt x="1027" y="3679"/>
                  <a:pt x="1025" y="3681"/>
                </a:cubicBezTo>
                <a:cubicBezTo>
                  <a:pt x="1022" y="3683"/>
                  <a:pt x="1022" y="3683"/>
                  <a:pt x="1020" y="3685"/>
                </a:cubicBezTo>
                <a:cubicBezTo>
                  <a:pt x="1020" y="3685"/>
                  <a:pt x="1020" y="3685"/>
                  <a:pt x="1020" y="3685"/>
                </a:cubicBezTo>
                <a:cubicBezTo>
                  <a:pt x="1002" y="3702"/>
                  <a:pt x="979" y="3712"/>
                  <a:pt x="954" y="3718"/>
                </a:cubicBezTo>
                <a:cubicBezTo>
                  <a:pt x="952" y="3720"/>
                  <a:pt x="948" y="3720"/>
                  <a:pt x="946" y="3722"/>
                </a:cubicBezTo>
                <a:cubicBezTo>
                  <a:pt x="931" y="3724"/>
                  <a:pt x="917" y="3726"/>
                  <a:pt x="902" y="3726"/>
                </a:cubicBezTo>
                <a:cubicBezTo>
                  <a:pt x="890" y="3726"/>
                  <a:pt x="890" y="3726"/>
                  <a:pt x="890" y="3726"/>
                </a:cubicBezTo>
                <a:cubicBezTo>
                  <a:pt x="890" y="3726"/>
                  <a:pt x="890" y="3726"/>
                  <a:pt x="890" y="3726"/>
                </a:cubicBezTo>
                <a:cubicBezTo>
                  <a:pt x="830" y="3726"/>
                  <a:pt x="770" y="3728"/>
                  <a:pt x="710" y="3728"/>
                </a:cubicBezTo>
                <a:cubicBezTo>
                  <a:pt x="704" y="3728"/>
                  <a:pt x="700" y="3726"/>
                  <a:pt x="696" y="3726"/>
                </a:cubicBezTo>
                <a:cubicBezTo>
                  <a:pt x="687" y="3726"/>
                  <a:pt x="679" y="3724"/>
                  <a:pt x="673" y="3722"/>
                </a:cubicBezTo>
                <a:cubicBezTo>
                  <a:pt x="662" y="3718"/>
                  <a:pt x="654" y="3714"/>
                  <a:pt x="650" y="3708"/>
                </a:cubicBezTo>
                <a:cubicBezTo>
                  <a:pt x="644" y="3702"/>
                  <a:pt x="642" y="3693"/>
                  <a:pt x="642" y="3685"/>
                </a:cubicBezTo>
                <a:cubicBezTo>
                  <a:pt x="642" y="3679"/>
                  <a:pt x="644" y="3673"/>
                  <a:pt x="648" y="3666"/>
                </a:cubicBezTo>
                <a:cubicBezTo>
                  <a:pt x="648" y="3664"/>
                  <a:pt x="650" y="3664"/>
                  <a:pt x="650" y="3664"/>
                </a:cubicBezTo>
                <a:cubicBezTo>
                  <a:pt x="650" y="3662"/>
                  <a:pt x="650" y="3660"/>
                  <a:pt x="652" y="3660"/>
                </a:cubicBezTo>
                <a:cubicBezTo>
                  <a:pt x="654" y="3656"/>
                  <a:pt x="654" y="3656"/>
                  <a:pt x="654" y="3656"/>
                </a:cubicBezTo>
                <a:cubicBezTo>
                  <a:pt x="654" y="3656"/>
                  <a:pt x="654" y="3656"/>
                  <a:pt x="654" y="3656"/>
                </a:cubicBezTo>
                <a:cubicBezTo>
                  <a:pt x="669" y="3633"/>
                  <a:pt x="685" y="3611"/>
                  <a:pt x="702" y="3588"/>
                </a:cubicBezTo>
                <a:cubicBezTo>
                  <a:pt x="712" y="3569"/>
                  <a:pt x="725" y="3549"/>
                  <a:pt x="739" y="3534"/>
                </a:cubicBezTo>
                <a:cubicBezTo>
                  <a:pt x="741" y="3532"/>
                  <a:pt x="741" y="3530"/>
                  <a:pt x="743" y="3528"/>
                </a:cubicBezTo>
                <a:cubicBezTo>
                  <a:pt x="745" y="3528"/>
                  <a:pt x="745" y="3528"/>
                  <a:pt x="745" y="3528"/>
                </a:cubicBezTo>
                <a:cubicBezTo>
                  <a:pt x="747" y="3524"/>
                  <a:pt x="751" y="3522"/>
                  <a:pt x="756" y="3518"/>
                </a:cubicBezTo>
                <a:cubicBezTo>
                  <a:pt x="756" y="3518"/>
                  <a:pt x="756" y="3518"/>
                  <a:pt x="756" y="3518"/>
                </a:cubicBezTo>
                <a:cubicBezTo>
                  <a:pt x="756" y="3518"/>
                  <a:pt x="756" y="3518"/>
                  <a:pt x="756" y="3518"/>
                </a:cubicBezTo>
                <a:cubicBezTo>
                  <a:pt x="776" y="3501"/>
                  <a:pt x="801" y="3491"/>
                  <a:pt x="828" y="3487"/>
                </a:cubicBezTo>
                <a:cubicBezTo>
                  <a:pt x="828" y="3487"/>
                  <a:pt x="828" y="3487"/>
                  <a:pt x="828" y="3487"/>
                </a:cubicBezTo>
                <a:cubicBezTo>
                  <a:pt x="830" y="3487"/>
                  <a:pt x="830" y="3487"/>
                  <a:pt x="830" y="3487"/>
                </a:cubicBezTo>
                <a:cubicBezTo>
                  <a:pt x="834" y="3485"/>
                  <a:pt x="838" y="3485"/>
                  <a:pt x="845" y="3483"/>
                </a:cubicBezTo>
                <a:cubicBezTo>
                  <a:pt x="847" y="3483"/>
                  <a:pt x="851" y="3483"/>
                  <a:pt x="853" y="3483"/>
                </a:cubicBezTo>
                <a:cubicBezTo>
                  <a:pt x="857" y="3483"/>
                  <a:pt x="859" y="3483"/>
                  <a:pt x="863" y="3483"/>
                </a:cubicBezTo>
                <a:cubicBezTo>
                  <a:pt x="865" y="3481"/>
                  <a:pt x="867" y="3481"/>
                  <a:pt x="869" y="3481"/>
                </a:cubicBezTo>
                <a:cubicBezTo>
                  <a:pt x="871" y="3481"/>
                  <a:pt x="871" y="3481"/>
                  <a:pt x="871" y="3481"/>
                </a:cubicBezTo>
                <a:cubicBezTo>
                  <a:pt x="871" y="3481"/>
                  <a:pt x="871" y="3481"/>
                  <a:pt x="871" y="3481"/>
                </a:cubicBezTo>
                <a:cubicBezTo>
                  <a:pt x="927" y="3481"/>
                  <a:pt x="981" y="3481"/>
                  <a:pt x="1037" y="3481"/>
                </a:cubicBezTo>
                <a:cubicBezTo>
                  <a:pt x="1037" y="3481"/>
                  <a:pt x="1037" y="3481"/>
                  <a:pt x="1037" y="3481"/>
                </a:cubicBezTo>
                <a:cubicBezTo>
                  <a:pt x="1045" y="3481"/>
                  <a:pt x="1045" y="3481"/>
                  <a:pt x="1045" y="3481"/>
                </a:cubicBezTo>
                <a:cubicBezTo>
                  <a:pt x="1060" y="3481"/>
                  <a:pt x="1072" y="3483"/>
                  <a:pt x="1080" y="3485"/>
                </a:cubicBezTo>
                <a:cubicBezTo>
                  <a:pt x="1085" y="3487"/>
                  <a:pt x="1087" y="3487"/>
                  <a:pt x="1089" y="3489"/>
                </a:cubicBezTo>
                <a:cubicBezTo>
                  <a:pt x="1089" y="3489"/>
                  <a:pt x="1091" y="3489"/>
                  <a:pt x="1093" y="3489"/>
                </a:cubicBezTo>
                <a:cubicBezTo>
                  <a:pt x="1093" y="3491"/>
                  <a:pt x="1093" y="3491"/>
                  <a:pt x="1095" y="3491"/>
                </a:cubicBezTo>
                <a:cubicBezTo>
                  <a:pt x="1109" y="3497"/>
                  <a:pt x="1118" y="3510"/>
                  <a:pt x="1113" y="3528"/>
                </a:cubicBezTo>
                <a:close/>
                <a:moveTo>
                  <a:pt x="1227" y="3328"/>
                </a:moveTo>
                <a:cubicBezTo>
                  <a:pt x="1225" y="3330"/>
                  <a:pt x="1225" y="3330"/>
                  <a:pt x="1225" y="3330"/>
                </a:cubicBezTo>
                <a:cubicBezTo>
                  <a:pt x="1225" y="3330"/>
                  <a:pt x="1225" y="3330"/>
                  <a:pt x="1225" y="3330"/>
                </a:cubicBezTo>
                <a:cubicBezTo>
                  <a:pt x="1223" y="3334"/>
                  <a:pt x="1221" y="3336"/>
                  <a:pt x="1219" y="3340"/>
                </a:cubicBezTo>
                <a:cubicBezTo>
                  <a:pt x="1219" y="3340"/>
                  <a:pt x="1219" y="3340"/>
                  <a:pt x="1217" y="3340"/>
                </a:cubicBezTo>
                <a:cubicBezTo>
                  <a:pt x="1205" y="3357"/>
                  <a:pt x="1184" y="3367"/>
                  <a:pt x="1163" y="3373"/>
                </a:cubicBezTo>
                <a:cubicBezTo>
                  <a:pt x="1163" y="3373"/>
                  <a:pt x="1163" y="3373"/>
                  <a:pt x="1163" y="3373"/>
                </a:cubicBezTo>
                <a:cubicBezTo>
                  <a:pt x="1159" y="3376"/>
                  <a:pt x="1157" y="3376"/>
                  <a:pt x="1153" y="3376"/>
                </a:cubicBezTo>
                <a:cubicBezTo>
                  <a:pt x="1151" y="3378"/>
                  <a:pt x="1149" y="3378"/>
                  <a:pt x="1147" y="3378"/>
                </a:cubicBezTo>
                <a:cubicBezTo>
                  <a:pt x="1145" y="3378"/>
                  <a:pt x="1145" y="3380"/>
                  <a:pt x="1142" y="3380"/>
                </a:cubicBezTo>
                <a:cubicBezTo>
                  <a:pt x="1130" y="3382"/>
                  <a:pt x="1116" y="3384"/>
                  <a:pt x="1103" y="3384"/>
                </a:cubicBezTo>
                <a:cubicBezTo>
                  <a:pt x="1101" y="3384"/>
                  <a:pt x="1101" y="3384"/>
                  <a:pt x="1101" y="3384"/>
                </a:cubicBezTo>
                <a:cubicBezTo>
                  <a:pt x="1078" y="3386"/>
                  <a:pt x="1056" y="3384"/>
                  <a:pt x="1035" y="3384"/>
                </a:cubicBezTo>
                <a:cubicBezTo>
                  <a:pt x="1000" y="3384"/>
                  <a:pt x="967" y="3384"/>
                  <a:pt x="931" y="3384"/>
                </a:cubicBezTo>
                <a:cubicBezTo>
                  <a:pt x="927" y="3384"/>
                  <a:pt x="921" y="3384"/>
                  <a:pt x="915" y="3384"/>
                </a:cubicBezTo>
                <a:cubicBezTo>
                  <a:pt x="915" y="3384"/>
                  <a:pt x="915" y="3384"/>
                  <a:pt x="913" y="3384"/>
                </a:cubicBezTo>
                <a:cubicBezTo>
                  <a:pt x="909" y="3382"/>
                  <a:pt x="905" y="3382"/>
                  <a:pt x="898" y="3380"/>
                </a:cubicBezTo>
                <a:cubicBezTo>
                  <a:pt x="898" y="3380"/>
                  <a:pt x="898" y="3380"/>
                  <a:pt x="898" y="3380"/>
                </a:cubicBezTo>
                <a:cubicBezTo>
                  <a:pt x="898" y="3380"/>
                  <a:pt x="898" y="3380"/>
                  <a:pt x="898" y="3380"/>
                </a:cubicBezTo>
                <a:cubicBezTo>
                  <a:pt x="884" y="3376"/>
                  <a:pt x="869" y="3367"/>
                  <a:pt x="869" y="3351"/>
                </a:cubicBezTo>
                <a:cubicBezTo>
                  <a:pt x="869" y="3349"/>
                  <a:pt x="869" y="3345"/>
                  <a:pt x="871" y="3342"/>
                </a:cubicBezTo>
                <a:cubicBezTo>
                  <a:pt x="871" y="3340"/>
                  <a:pt x="871" y="3340"/>
                  <a:pt x="871" y="3338"/>
                </a:cubicBezTo>
                <a:cubicBezTo>
                  <a:pt x="873" y="3336"/>
                  <a:pt x="873" y="3334"/>
                  <a:pt x="876" y="3330"/>
                </a:cubicBezTo>
                <a:cubicBezTo>
                  <a:pt x="876" y="3330"/>
                  <a:pt x="876" y="3330"/>
                  <a:pt x="876" y="3330"/>
                </a:cubicBezTo>
                <a:cubicBezTo>
                  <a:pt x="878" y="3328"/>
                  <a:pt x="878" y="3328"/>
                  <a:pt x="878" y="3328"/>
                </a:cubicBezTo>
                <a:cubicBezTo>
                  <a:pt x="880" y="3326"/>
                  <a:pt x="882" y="3322"/>
                  <a:pt x="884" y="3320"/>
                </a:cubicBezTo>
                <a:cubicBezTo>
                  <a:pt x="900" y="3295"/>
                  <a:pt x="917" y="3270"/>
                  <a:pt x="933" y="3243"/>
                </a:cubicBezTo>
                <a:cubicBezTo>
                  <a:pt x="936" y="3243"/>
                  <a:pt x="936" y="3243"/>
                  <a:pt x="936" y="3243"/>
                </a:cubicBezTo>
                <a:cubicBezTo>
                  <a:pt x="940" y="3235"/>
                  <a:pt x="940" y="3235"/>
                  <a:pt x="940" y="3235"/>
                </a:cubicBezTo>
                <a:cubicBezTo>
                  <a:pt x="946" y="3229"/>
                  <a:pt x="952" y="3223"/>
                  <a:pt x="960" y="3217"/>
                </a:cubicBezTo>
                <a:cubicBezTo>
                  <a:pt x="967" y="3213"/>
                  <a:pt x="973" y="3208"/>
                  <a:pt x="979" y="3206"/>
                </a:cubicBezTo>
                <a:cubicBezTo>
                  <a:pt x="981" y="3204"/>
                  <a:pt x="983" y="3204"/>
                  <a:pt x="985" y="3202"/>
                </a:cubicBezTo>
                <a:cubicBezTo>
                  <a:pt x="987" y="3202"/>
                  <a:pt x="987" y="3202"/>
                  <a:pt x="989" y="3200"/>
                </a:cubicBezTo>
                <a:cubicBezTo>
                  <a:pt x="991" y="3200"/>
                  <a:pt x="991" y="3200"/>
                  <a:pt x="991" y="3200"/>
                </a:cubicBezTo>
                <a:cubicBezTo>
                  <a:pt x="993" y="3200"/>
                  <a:pt x="993" y="3200"/>
                  <a:pt x="996" y="3198"/>
                </a:cubicBezTo>
                <a:cubicBezTo>
                  <a:pt x="1004" y="3196"/>
                  <a:pt x="1014" y="3192"/>
                  <a:pt x="1025" y="3190"/>
                </a:cubicBezTo>
                <a:cubicBezTo>
                  <a:pt x="1035" y="3188"/>
                  <a:pt x="1047" y="3186"/>
                  <a:pt x="1060" y="3186"/>
                </a:cubicBezTo>
                <a:cubicBezTo>
                  <a:pt x="1093" y="3186"/>
                  <a:pt x="1093" y="3186"/>
                  <a:pt x="1093" y="3186"/>
                </a:cubicBezTo>
                <a:cubicBezTo>
                  <a:pt x="1101" y="3186"/>
                  <a:pt x="1107" y="3186"/>
                  <a:pt x="1116" y="3186"/>
                </a:cubicBezTo>
                <a:cubicBezTo>
                  <a:pt x="1147" y="3186"/>
                  <a:pt x="1176" y="3186"/>
                  <a:pt x="1207" y="3186"/>
                </a:cubicBezTo>
                <a:cubicBezTo>
                  <a:pt x="1207" y="3186"/>
                  <a:pt x="1207" y="3186"/>
                  <a:pt x="1207" y="3186"/>
                </a:cubicBezTo>
                <a:cubicBezTo>
                  <a:pt x="1219" y="3186"/>
                  <a:pt x="1219" y="3186"/>
                  <a:pt x="1219" y="3186"/>
                </a:cubicBezTo>
                <a:cubicBezTo>
                  <a:pt x="1231" y="3186"/>
                  <a:pt x="1242" y="3188"/>
                  <a:pt x="1250" y="3190"/>
                </a:cubicBezTo>
                <a:cubicBezTo>
                  <a:pt x="1258" y="3192"/>
                  <a:pt x="1262" y="3194"/>
                  <a:pt x="1267" y="3196"/>
                </a:cubicBezTo>
                <a:cubicBezTo>
                  <a:pt x="1281" y="3204"/>
                  <a:pt x="1289" y="3217"/>
                  <a:pt x="1279" y="3235"/>
                </a:cubicBezTo>
                <a:cubicBezTo>
                  <a:pt x="1269" y="3258"/>
                  <a:pt x="1254" y="3281"/>
                  <a:pt x="1242" y="3301"/>
                </a:cubicBezTo>
                <a:cubicBezTo>
                  <a:pt x="1227" y="3328"/>
                  <a:pt x="1227" y="3328"/>
                  <a:pt x="1227" y="3328"/>
                </a:cubicBezTo>
                <a:cubicBezTo>
                  <a:pt x="1227" y="3328"/>
                  <a:pt x="1227" y="3328"/>
                  <a:pt x="1227" y="3328"/>
                </a:cubicBezTo>
                <a:close/>
                <a:moveTo>
                  <a:pt x="2808" y="3654"/>
                </a:moveTo>
                <a:cubicBezTo>
                  <a:pt x="2808" y="3658"/>
                  <a:pt x="2808" y="3662"/>
                  <a:pt x="2806" y="3666"/>
                </a:cubicBezTo>
                <a:cubicBezTo>
                  <a:pt x="2806" y="3668"/>
                  <a:pt x="2806" y="3668"/>
                  <a:pt x="2806" y="3668"/>
                </a:cubicBezTo>
                <a:cubicBezTo>
                  <a:pt x="2804" y="3673"/>
                  <a:pt x="2804" y="3677"/>
                  <a:pt x="2802" y="3679"/>
                </a:cubicBezTo>
                <a:cubicBezTo>
                  <a:pt x="2802" y="3679"/>
                  <a:pt x="2802" y="3679"/>
                  <a:pt x="2802" y="3681"/>
                </a:cubicBezTo>
                <a:cubicBezTo>
                  <a:pt x="2800" y="3681"/>
                  <a:pt x="2800" y="3681"/>
                  <a:pt x="2800" y="3681"/>
                </a:cubicBezTo>
                <a:cubicBezTo>
                  <a:pt x="2798" y="3685"/>
                  <a:pt x="2795" y="3689"/>
                  <a:pt x="2791" y="3691"/>
                </a:cubicBezTo>
                <a:cubicBezTo>
                  <a:pt x="2791" y="3691"/>
                  <a:pt x="2791" y="3691"/>
                  <a:pt x="2791" y="3691"/>
                </a:cubicBezTo>
                <a:cubicBezTo>
                  <a:pt x="2787" y="3695"/>
                  <a:pt x="2785" y="3697"/>
                  <a:pt x="2781" y="3702"/>
                </a:cubicBezTo>
                <a:cubicBezTo>
                  <a:pt x="2779" y="3702"/>
                  <a:pt x="2779" y="3702"/>
                  <a:pt x="2779" y="3702"/>
                </a:cubicBezTo>
                <a:cubicBezTo>
                  <a:pt x="2777" y="3704"/>
                  <a:pt x="2777" y="3704"/>
                  <a:pt x="2777" y="3704"/>
                </a:cubicBezTo>
                <a:cubicBezTo>
                  <a:pt x="2773" y="3706"/>
                  <a:pt x="2769" y="3708"/>
                  <a:pt x="2764" y="3710"/>
                </a:cubicBezTo>
                <a:cubicBezTo>
                  <a:pt x="2764" y="3710"/>
                  <a:pt x="2764" y="3710"/>
                  <a:pt x="2762" y="3710"/>
                </a:cubicBezTo>
                <a:cubicBezTo>
                  <a:pt x="2760" y="3712"/>
                  <a:pt x="2756" y="3714"/>
                  <a:pt x="2754" y="3714"/>
                </a:cubicBezTo>
                <a:cubicBezTo>
                  <a:pt x="2752" y="3714"/>
                  <a:pt x="2750" y="3716"/>
                  <a:pt x="2748" y="3716"/>
                </a:cubicBezTo>
                <a:cubicBezTo>
                  <a:pt x="2748" y="3716"/>
                  <a:pt x="2748" y="3716"/>
                  <a:pt x="2746" y="3716"/>
                </a:cubicBezTo>
                <a:cubicBezTo>
                  <a:pt x="2746" y="3716"/>
                  <a:pt x="2744" y="3716"/>
                  <a:pt x="2744" y="3718"/>
                </a:cubicBezTo>
                <a:cubicBezTo>
                  <a:pt x="2740" y="3718"/>
                  <a:pt x="2736" y="3718"/>
                  <a:pt x="2731" y="3720"/>
                </a:cubicBezTo>
                <a:cubicBezTo>
                  <a:pt x="2727" y="3720"/>
                  <a:pt x="2723" y="3720"/>
                  <a:pt x="2721" y="3720"/>
                </a:cubicBezTo>
                <a:cubicBezTo>
                  <a:pt x="2717" y="3722"/>
                  <a:pt x="2713" y="3722"/>
                  <a:pt x="2709" y="3722"/>
                </a:cubicBezTo>
                <a:cubicBezTo>
                  <a:pt x="2709" y="3722"/>
                  <a:pt x="2706" y="3722"/>
                  <a:pt x="2704" y="3722"/>
                </a:cubicBezTo>
                <a:cubicBezTo>
                  <a:pt x="2700" y="3722"/>
                  <a:pt x="2700" y="3722"/>
                  <a:pt x="2700" y="3722"/>
                </a:cubicBezTo>
                <a:cubicBezTo>
                  <a:pt x="2700" y="3722"/>
                  <a:pt x="2700" y="3722"/>
                  <a:pt x="2700" y="3722"/>
                </a:cubicBezTo>
                <a:cubicBezTo>
                  <a:pt x="2680" y="3722"/>
                  <a:pt x="2657" y="3722"/>
                  <a:pt x="2636" y="3722"/>
                </a:cubicBezTo>
                <a:cubicBezTo>
                  <a:pt x="2537" y="3722"/>
                  <a:pt x="1393" y="3726"/>
                  <a:pt x="1312" y="3726"/>
                </a:cubicBezTo>
                <a:cubicBezTo>
                  <a:pt x="1306" y="3726"/>
                  <a:pt x="1300" y="3726"/>
                  <a:pt x="1296" y="3724"/>
                </a:cubicBezTo>
                <a:cubicBezTo>
                  <a:pt x="1287" y="3724"/>
                  <a:pt x="1279" y="3722"/>
                  <a:pt x="1273" y="3720"/>
                </a:cubicBezTo>
                <a:cubicBezTo>
                  <a:pt x="1262" y="3718"/>
                  <a:pt x="1254" y="3712"/>
                  <a:pt x="1248" y="3706"/>
                </a:cubicBezTo>
                <a:cubicBezTo>
                  <a:pt x="1242" y="3699"/>
                  <a:pt x="1238" y="3693"/>
                  <a:pt x="1236" y="3685"/>
                </a:cubicBezTo>
                <a:cubicBezTo>
                  <a:pt x="1236" y="3677"/>
                  <a:pt x="1236" y="3668"/>
                  <a:pt x="1240" y="3658"/>
                </a:cubicBezTo>
                <a:cubicBezTo>
                  <a:pt x="1244" y="3654"/>
                  <a:pt x="1244" y="3654"/>
                  <a:pt x="1244" y="3654"/>
                </a:cubicBezTo>
                <a:cubicBezTo>
                  <a:pt x="1244" y="3654"/>
                  <a:pt x="1244" y="3654"/>
                  <a:pt x="1244" y="3654"/>
                </a:cubicBezTo>
                <a:cubicBezTo>
                  <a:pt x="1256" y="3627"/>
                  <a:pt x="1269" y="3600"/>
                  <a:pt x="1281" y="3574"/>
                </a:cubicBezTo>
                <a:cubicBezTo>
                  <a:pt x="1285" y="3569"/>
                  <a:pt x="1287" y="3565"/>
                  <a:pt x="1289" y="3561"/>
                </a:cubicBezTo>
                <a:cubicBezTo>
                  <a:pt x="1298" y="3541"/>
                  <a:pt x="1298" y="3541"/>
                  <a:pt x="1298" y="3541"/>
                </a:cubicBezTo>
                <a:cubicBezTo>
                  <a:pt x="1302" y="3532"/>
                  <a:pt x="1310" y="3524"/>
                  <a:pt x="1318" y="3516"/>
                </a:cubicBezTo>
                <a:cubicBezTo>
                  <a:pt x="1320" y="3516"/>
                  <a:pt x="1322" y="3514"/>
                  <a:pt x="1325" y="3512"/>
                </a:cubicBezTo>
                <a:cubicBezTo>
                  <a:pt x="1325" y="3512"/>
                  <a:pt x="1327" y="3510"/>
                  <a:pt x="1329" y="3510"/>
                </a:cubicBezTo>
                <a:cubicBezTo>
                  <a:pt x="1331" y="3508"/>
                  <a:pt x="1331" y="3508"/>
                  <a:pt x="1333" y="3505"/>
                </a:cubicBezTo>
                <a:cubicBezTo>
                  <a:pt x="1335" y="3505"/>
                  <a:pt x="1335" y="3505"/>
                  <a:pt x="1335" y="3505"/>
                </a:cubicBezTo>
                <a:cubicBezTo>
                  <a:pt x="1337" y="3503"/>
                  <a:pt x="1337" y="3503"/>
                  <a:pt x="1339" y="3503"/>
                </a:cubicBezTo>
                <a:cubicBezTo>
                  <a:pt x="1341" y="3501"/>
                  <a:pt x="1345" y="3499"/>
                  <a:pt x="1347" y="3497"/>
                </a:cubicBezTo>
                <a:cubicBezTo>
                  <a:pt x="1349" y="3497"/>
                  <a:pt x="1351" y="3497"/>
                  <a:pt x="1353" y="3495"/>
                </a:cubicBezTo>
                <a:cubicBezTo>
                  <a:pt x="1356" y="3495"/>
                  <a:pt x="1358" y="3493"/>
                  <a:pt x="1362" y="3493"/>
                </a:cubicBezTo>
                <a:cubicBezTo>
                  <a:pt x="1366" y="3491"/>
                  <a:pt x="1370" y="3489"/>
                  <a:pt x="1374" y="3487"/>
                </a:cubicBezTo>
                <a:cubicBezTo>
                  <a:pt x="1376" y="3487"/>
                  <a:pt x="1378" y="3487"/>
                  <a:pt x="1382" y="3485"/>
                </a:cubicBezTo>
                <a:cubicBezTo>
                  <a:pt x="1385" y="3485"/>
                  <a:pt x="1385" y="3485"/>
                  <a:pt x="1385" y="3485"/>
                </a:cubicBezTo>
                <a:cubicBezTo>
                  <a:pt x="1397" y="3481"/>
                  <a:pt x="1411" y="3481"/>
                  <a:pt x="1424" y="3481"/>
                </a:cubicBezTo>
                <a:cubicBezTo>
                  <a:pt x="1424" y="3481"/>
                  <a:pt x="2624" y="3477"/>
                  <a:pt x="2669" y="3477"/>
                </a:cubicBezTo>
                <a:cubicBezTo>
                  <a:pt x="2682" y="3477"/>
                  <a:pt x="2696" y="3477"/>
                  <a:pt x="2711" y="3477"/>
                </a:cubicBezTo>
                <a:cubicBezTo>
                  <a:pt x="2717" y="3477"/>
                  <a:pt x="2723" y="3477"/>
                  <a:pt x="2729" y="3479"/>
                </a:cubicBezTo>
                <a:cubicBezTo>
                  <a:pt x="2731" y="3479"/>
                  <a:pt x="2731" y="3479"/>
                  <a:pt x="2731" y="3479"/>
                </a:cubicBezTo>
                <a:cubicBezTo>
                  <a:pt x="2736" y="3479"/>
                  <a:pt x="2742" y="3479"/>
                  <a:pt x="2746" y="3481"/>
                </a:cubicBezTo>
                <a:cubicBezTo>
                  <a:pt x="2748" y="3481"/>
                  <a:pt x="2748" y="3481"/>
                  <a:pt x="2748" y="3481"/>
                </a:cubicBezTo>
                <a:cubicBezTo>
                  <a:pt x="2748" y="3481"/>
                  <a:pt x="2748" y="3481"/>
                  <a:pt x="2748" y="3481"/>
                </a:cubicBezTo>
                <a:cubicBezTo>
                  <a:pt x="2754" y="3483"/>
                  <a:pt x="2758" y="3485"/>
                  <a:pt x="2762" y="3487"/>
                </a:cubicBezTo>
                <a:cubicBezTo>
                  <a:pt x="2764" y="3487"/>
                  <a:pt x="2764" y="3487"/>
                  <a:pt x="2764" y="3487"/>
                </a:cubicBezTo>
                <a:cubicBezTo>
                  <a:pt x="2769" y="3489"/>
                  <a:pt x="2773" y="3491"/>
                  <a:pt x="2777" y="3493"/>
                </a:cubicBezTo>
                <a:cubicBezTo>
                  <a:pt x="2777" y="3493"/>
                  <a:pt x="2777" y="3493"/>
                  <a:pt x="2779" y="3493"/>
                </a:cubicBezTo>
                <a:cubicBezTo>
                  <a:pt x="2779" y="3495"/>
                  <a:pt x="2779" y="3495"/>
                  <a:pt x="2779" y="3495"/>
                </a:cubicBezTo>
                <a:cubicBezTo>
                  <a:pt x="2783" y="3497"/>
                  <a:pt x="2785" y="3499"/>
                  <a:pt x="2787" y="3501"/>
                </a:cubicBezTo>
                <a:cubicBezTo>
                  <a:pt x="2791" y="3503"/>
                  <a:pt x="2795" y="3508"/>
                  <a:pt x="2800" y="3514"/>
                </a:cubicBezTo>
                <a:cubicBezTo>
                  <a:pt x="2804" y="3520"/>
                  <a:pt x="2808" y="3528"/>
                  <a:pt x="2808" y="3536"/>
                </a:cubicBezTo>
                <a:cubicBezTo>
                  <a:pt x="2808" y="3543"/>
                  <a:pt x="2808" y="3543"/>
                  <a:pt x="2808" y="3543"/>
                </a:cubicBezTo>
                <a:cubicBezTo>
                  <a:pt x="2808" y="3543"/>
                  <a:pt x="2808" y="3543"/>
                  <a:pt x="2808" y="3543"/>
                </a:cubicBezTo>
                <a:cubicBezTo>
                  <a:pt x="2808" y="3571"/>
                  <a:pt x="2808" y="3602"/>
                  <a:pt x="2808" y="3631"/>
                </a:cubicBezTo>
                <a:cubicBezTo>
                  <a:pt x="2808" y="3640"/>
                  <a:pt x="2810" y="3646"/>
                  <a:pt x="2808" y="3654"/>
                </a:cubicBezTo>
                <a:close/>
                <a:moveTo>
                  <a:pt x="2971" y="3074"/>
                </a:moveTo>
                <a:cubicBezTo>
                  <a:pt x="2969" y="3072"/>
                  <a:pt x="2969" y="3072"/>
                  <a:pt x="2969" y="3072"/>
                </a:cubicBezTo>
                <a:cubicBezTo>
                  <a:pt x="2969" y="3072"/>
                  <a:pt x="2967" y="3072"/>
                  <a:pt x="2967" y="3070"/>
                </a:cubicBezTo>
                <a:cubicBezTo>
                  <a:pt x="2963" y="3066"/>
                  <a:pt x="2961" y="3060"/>
                  <a:pt x="2959" y="3054"/>
                </a:cubicBezTo>
                <a:cubicBezTo>
                  <a:pt x="2959" y="3047"/>
                  <a:pt x="2959" y="3047"/>
                  <a:pt x="2959" y="3047"/>
                </a:cubicBezTo>
                <a:cubicBezTo>
                  <a:pt x="2959" y="3043"/>
                  <a:pt x="2959" y="3039"/>
                  <a:pt x="2959" y="3035"/>
                </a:cubicBezTo>
                <a:cubicBezTo>
                  <a:pt x="2959" y="3035"/>
                  <a:pt x="2959" y="3035"/>
                  <a:pt x="2959" y="3035"/>
                </a:cubicBezTo>
                <a:cubicBezTo>
                  <a:pt x="2957" y="3019"/>
                  <a:pt x="2953" y="3000"/>
                  <a:pt x="2955" y="2981"/>
                </a:cubicBezTo>
                <a:cubicBezTo>
                  <a:pt x="2955" y="2977"/>
                  <a:pt x="2955" y="2977"/>
                  <a:pt x="2955" y="2977"/>
                </a:cubicBezTo>
                <a:cubicBezTo>
                  <a:pt x="2953" y="2971"/>
                  <a:pt x="2955" y="2965"/>
                  <a:pt x="2959" y="2961"/>
                </a:cubicBezTo>
                <a:cubicBezTo>
                  <a:pt x="2963" y="2957"/>
                  <a:pt x="2967" y="2953"/>
                  <a:pt x="2975" y="2948"/>
                </a:cubicBezTo>
                <a:cubicBezTo>
                  <a:pt x="2982" y="2944"/>
                  <a:pt x="2990" y="2942"/>
                  <a:pt x="2998" y="2940"/>
                </a:cubicBezTo>
                <a:cubicBezTo>
                  <a:pt x="2998" y="2940"/>
                  <a:pt x="2998" y="2940"/>
                  <a:pt x="2998" y="2940"/>
                </a:cubicBezTo>
                <a:cubicBezTo>
                  <a:pt x="3000" y="2940"/>
                  <a:pt x="3000" y="2940"/>
                  <a:pt x="3000" y="2940"/>
                </a:cubicBezTo>
                <a:cubicBezTo>
                  <a:pt x="3004" y="2938"/>
                  <a:pt x="3009" y="2938"/>
                  <a:pt x="3011" y="2938"/>
                </a:cubicBezTo>
                <a:cubicBezTo>
                  <a:pt x="3013" y="2938"/>
                  <a:pt x="3015" y="2938"/>
                  <a:pt x="3017" y="2938"/>
                </a:cubicBezTo>
                <a:cubicBezTo>
                  <a:pt x="3031" y="2936"/>
                  <a:pt x="3048" y="2936"/>
                  <a:pt x="3064" y="2936"/>
                </a:cubicBezTo>
                <a:cubicBezTo>
                  <a:pt x="3174" y="2936"/>
                  <a:pt x="3174" y="2936"/>
                  <a:pt x="3174" y="2936"/>
                </a:cubicBezTo>
                <a:cubicBezTo>
                  <a:pt x="3180" y="2936"/>
                  <a:pt x="3186" y="2936"/>
                  <a:pt x="3193" y="2938"/>
                </a:cubicBezTo>
                <a:cubicBezTo>
                  <a:pt x="3222" y="2940"/>
                  <a:pt x="3255" y="2948"/>
                  <a:pt x="3259" y="2975"/>
                </a:cubicBezTo>
                <a:cubicBezTo>
                  <a:pt x="3267" y="3000"/>
                  <a:pt x="3269" y="3025"/>
                  <a:pt x="3273" y="3049"/>
                </a:cubicBezTo>
                <a:cubicBezTo>
                  <a:pt x="3275" y="3054"/>
                  <a:pt x="3275" y="3054"/>
                  <a:pt x="3275" y="3054"/>
                </a:cubicBezTo>
                <a:cubicBezTo>
                  <a:pt x="3275" y="3058"/>
                  <a:pt x="3275" y="3064"/>
                  <a:pt x="3273" y="3068"/>
                </a:cubicBezTo>
                <a:cubicBezTo>
                  <a:pt x="3273" y="3068"/>
                  <a:pt x="3273" y="3070"/>
                  <a:pt x="3271" y="3070"/>
                </a:cubicBezTo>
                <a:cubicBezTo>
                  <a:pt x="3271" y="3070"/>
                  <a:pt x="3271" y="3070"/>
                  <a:pt x="3271" y="3070"/>
                </a:cubicBezTo>
                <a:cubicBezTo>
                  <a:pt x="3271" y="3070"/>
                  <a:pt x="3271" y="3070"/>
                  <a:pt x="3271" y="3070"/>
                </a:cubicBezTo>
                <a:cubicBezTo>
                  <a:pt x="3265" y="3083"/>
                  <a:pt x="3253" y="3089"/>
                  <a:pt x="3236" y="3093"/>
                </a:cubicBezTo>
                <a:cubicBezTo>
                  <a:pt x="3234" y="3093"/>
                  <a:pt x="3234" y="3093"/>
                  <a:pt x="3232" y="3093"/>
                </a:cubicBezTo>
                <a:cubicBezTo>
                  <a:pt x="3230" y="3095"/>
                  <a:pt x="3230" y="3095"/>
                  <a:pt x="3228" y="3095"/>
                </a:cubicBezTo>
                <a:cubicBezTo>
                  <a:pt x="3226" y="3095"/>
                  <a:pt x="3226" y="3095"/>
                  <a:pt x="3224" y="3095"/>
                </a:cubicBezTo>
                <a:cubicBezTo>
                  <a:pt x="3222" y="3095"/>
                  <a:pt x="3218" y="3097"/>
                  <a:pt x="3215" y="3097"/>
                </a:cubicBezTo>
                <a:cubicBezTo>
                  <a:pt x="3178" y="3101"/>
                  <a:pt x="3135" y="3097"/>
                  <a:pt x="3116" y="3097"/>
                </a:cubicBezTo>
                <a:cubicBezTo>
                  <a:pt x="3046" y="3097"/>
                  <a:pt x="3046" y="3097"/>
                  <a:pt x="3046" y="3097"/>
                </a:cubicBezTo>
                <a:cubicBezTo>
                  <a:pt x="3040" y="3097"/>
                  <a:pt x="3035" y="3097"/>
                  <a:pt x="3029" y="3097"/>
                </a:cubicBezTo>
                <a:cubicBezTo>
                  <a:pt x="3025" y="3097"/>
                  <a:pt x="3021" y="3095"/>
                  <a:pt x="3017" y="3095"/>
                </a:cubicBezTo>
                <a:cubicBezTo>
                  <a:pt x="3015" y="3095"/>
                  <a:pt x="3015" y="3095"/>
                  <a:pt x="3015" y="3095"/>
                </a:cubicBezTo>
                <a:cubicBezTo>
                  <a:pt x="3013" y="3095"/>
                  <a:pt x="3013" y="3095"/>
                  <a:pt x="3013" y="3095"/>
                </a:cubicBezTo>
                <a:cubicBezTo>
                  <a:pt x="3009" y="3093"/>
                  <a:pt x="3004" y="3093"/>
                  <a:pt x="3000" y="3091"/>
                </a:cubicBezTo>
                <a:cubicBezTo>
                  <a:pt x="2998" y="3091"/>
                  <a:pt x="2998" y="3089"/>
                  <a:pt x="2996" y="3089"/>
                </a:cubicBezTo>
                <a:cubicBezTo>
                  <a:pt x="2992" y="3087"/>
                  <a:pt x="2990" y="3087"/>
                  <a:pt x="2986" y="3085"/>
                </a:cubicBezTo>
                <a:cubicBezTo>
                  <a:pt x="2982" y="3083"/>
                  <a:pt x="2978" y="3078"/>
                  <a:pt x="2973" y="3076"/>
                </a:cubicBezTo>
                <a:cubicBezTo>
                  <a:pt x="2971" y="3074"/>
                  <a:pt x="2971" y="3074"/>
                  <a:pt x="2971" y="3074"/>
                </a:cubicBezTo>
                <a:close/>
                <a:moveTo>
                  <a:pt x="2990" y="3347"/>
                </a:moveTo>
                <a:cubicBezTo>
                  <a:pt x="2984" y="3338"/>
                  <a:pt x="2982" y="3332"/>
                  <a:pt x="2980" y="3326"/>
                </a:cubicBezTo>
                <a:cubicBezTo>
                  <a:pt x="2980" y="3316"/>
                  <a:pt x="2980" y="3316"/>
                  <a:pt x="2980" y="3316"/>
                </a:cubicBezTo>
                <a:cubicBezTo>
                  <a:pt x="2980" y="3316"/>
                  <a:pt x="2980" y="3316"/>
                  <a:pt x="2980" y="3316"/>
                </a:cubicBezTo>
                <a:cubicBezTo>
                  <a:pt x="2978" y="3287"/>
                  <a:pt x="2975" y="3260"/>
                  <a:pt x="2973" y="3233"/>
                </a:cubicBezTo>
                <a:cubicBezTo>
                  <a:pt x="2973" y="3233"/>
                  <a:pt x="2973" y="3233"/>
                  <a:pt x="2973" y="3233"/>
                </a:cubicBezTo>
                <a:cubicBezTo>
                  <a:pt x="2973" y="3231"/>
                  <a:pt x="2973" y="3231"/>
                  <a:pt x="2973" y="3231"/>
                </a:cubicBezTo>
                <a:cubicBezTo>
                  <a:pt x="2973" y="3229"/>
                  <a:pt x="2973" y="3227"/>
                  <a:pt x="2973" y="3225"/>
                </a:cubicBezTo>
                <a:cubicBezTo>
                  <a:pt x="2980" y="3167"/>
                  <a:pt x="3104" y="3182"/>
                  <a:pt x="3143" y="3182"/>
                </a:cubicBezTo>
                <a:cubicBezTo>
                  <a:pt x="3189" y="3182"/>
                  <a:pt x="3278" y="3171"/>
                  <a:pt x="3304" y="3217"/>
                </a:cubicBezTo>
                <a:cubicBezTo>
                  <a:pt x="3306" y="3221"/>
                  <a:pt x="3311" y="3225"/>
                  <a:pt x="3311" y="3229"/>
                </a:cubicBezTo>
                <a:cubicBezTo>
                  <a:pt x="3313" y="3235"/>
                  <a:pt x="3313" y="3235"/>
                  <a:pt x="3313" y="3235"/>
                </a:cubicBezTo>
                <a:cubicBezTo>
                  <a:pt x="3313" y="3235"/>
                  <a:pt x="3313" y="3235"/>
                  <a:pt x="3313" y="3235"/>
                </a:cubicBezTo>
                <a:cubicBezTo>
                  <a:pt x="3315" y="3250"/>
                  <a:pt x="3317" y="3262"/>
                  <a:pt x="3321" y="3276"/>
                </a:cubicBezTo>
                <a:cubicBezTo>
                  <a:pt x="3329" y="3324"/>
                  <a:pt x="3329" y="3324"/>
                  <a:pt x="3329" y="3324"/>
                </a:cubicBezTo>
                <a:cubicBezTo>
                  <a:pt x="3331" y="3332"/>
                  <a:pt x="3329" y="3338"/>
                  <a:pt x="3327" y="3345"/>
                </a:cubicBezTo>
                <a:cubicBezTo>
                  <a:pt x="3325" y="3349"/>
                  <a:pt x="3321" y="3353"/>
                  <a:pt x="3317" y="3357"/>
                </a:cubicBezTo>
                <a:cubicBezTo>
                  <a:pt x="3317" y="3357"/>
                  <a:pt x="3315" y="3359"/>
                  <a:pt x="3313" y="3361"/>
                </a:cubicBezTo>
                <a:cubicBezTo>
                  <a:pt x="3313" y="3361"/>
                  <a:pt x="3311" y="3361"/>
                  <a:pt x="3311" y="3363"/>
                </a:cubicBezTo>
                <a:cubicBezTo>
                  <a:pt x="3309" y="3363"/>
                  <a:pt x="3309" y="3363"/>
                  <a:pt x="3309" y="3363"/>
                </a:cubicBezTo>
                <a:cubicBezTo>
                  <a:pt x="3306" y="3365"/>
                  <a:pt x="3304" y="3365"/>
                  <a:pt x="3300" y="3367"/>
                </a:cubicBezTo>
                <a:cubicBezTo>
                  <a:pt x="3298" y="3369"/>
                  <a:pt x="3296" y="3369"/>
                  <a:pt x="3294" y="3371"/>
                </a:cubicBezTo>
                <a:cubicBezTo>
                  <a:pt x="3292" y="3371"/>
                  <a:pt x="3290" y="3371"/>
                  <a:pt x="3290" y="3371"/>
                </a:cubicBezTo>
                <a:cubicBezTo>
                  <a:pt x="3288" y="3373"/>
                  <a:pt x="3286" y="3373"/>
                  <a:pt x="3284" y="3373"/>
                </a:cubicBezTo>
                <a:cubicBezTo>
                  <a:pt x="3282" y="3373"/>
                  <a:pt x="3280" y="3376"/>
                  <a:pt x="3278" y="3376"/>
                </a:cubicBezTo>
                <a:cubicBezTo>
                  <a:pt x="3275" y="3376"/>
                  <a:pt x="3275" y="3376"/>
                  <a:pt x="3275" y="3376"/>
                </a:cubicBezTo>
                <a:cubicBezTo>
                  <a:pt x="3271" y="3376"/>
                  <a:pt x="3267" y="3378"/>
                  <a:pt x="3263" y="3378"/>
                </a:cubicBezTo>
                <a:cubicBezTo>
                  <a:pt x="3257" y="3378"/>
                  <a:pt x="3253" y="3378"/>
                  <a:pt x="3249" y="3378"/>
                </a:cubicBezTo>
                <a:cubicBezTo>
                  <a:pt x="3249" y="3378"/>
                  <a:pt x="3249" y="3378"/>
                  <a:pt x="3249" y="3378"/>
                </a:cubicBezTo>
                <a:cubicBezTo>
                  <a:pt x="3246" y="3378"/>
                  <a:pt x="3246" y="3378"/>
                  <a:pt x="3246" y="3378"/>
                </a:cubicBezTo>
                <a:cubicBezTo>
                  <a:pt x="3246" y="3378"/>
                  <a:pt x="3246" y="3378"/>
                  <a:pt x="3246" y="3378"/>
                </a:cubicBezTo>
                <a:cubicBezTo>
                  <a:pt x="3191" y="3378"/>
                  <a:pt x="3135" y="3378"/>
                  <a:pt x="3077" y="3380"/>
                </a:cubicBezTo>
                <a:cubicBezTo>
                  <a:pt x="3071" y="3380"/>
                  <a:pt x="3064" y="3378"/>
                  <a:pt x="3060" y="3378"/>
                </a:cubicBezTo>
                <a:cubicBezTo>
                  <a:pt x="3058" y="3378"/>
                  <a:pt x="3056" y="3378"/>
                  <a:pt x="3056" y="3378"/>
                </a:cubicBezTo>
                <a:cubicBezTo>
                  <a:pt x="3050" y="3376"/>
                  <a:pt x="3046" y="3376"/>
                  <a:pt x="3042" y="3376"/>
                </a:cubicBezTo>
                <a:cubicBezTo>
                  <a:pt x="3042" y="3376"/>
                  <a:pt x="3042" y="3376"/>
                  <a:pt x="3042" y="3376"/>
                </a:cubicBezTo>
                <a:cubicBezTo>
                  <a:pt x="3040" y="3373"/>
                  <a:pt x="3040" y="3373"/>
                  <a:pt x="3040" y="3373"/>
                </a:cubicBezTo>
                <a:cubicBezTo>
                  <a:pt x="3033" y="3373"/>
                  <a:pt x="3029" y="3371"/>
                  <a:pt x="3025" y="3369"/>
                </a:cubicBezTo>
                <a:cubicBezTo>
                  <a:pt x="3023" y="3369"/>
                  <a:pt x="3021" y="3367"/>
                  <a:pt x="3021" y="3367"/>
                </a:cubicBezTo>
                <a:cubicBezTo>
                  <a:pt x="3017" y="3367"/>
                  <a:pt x="3015" y="3365"/>
                  <a:pt x="3013" y="3363"/>
                </a:cubicBezTo>
                <a:cubicBezTo>
                  <a:pt x="3011" y="3363"/>
                  <a:pt x="3011" y="3363"/>
                  <a:pt x="3011" y="3363"/>
                </a:cubicBezTo>
                <a:cubicBezTo>
                  <a:pt x="3002" y="3359"/>
                  <a:pt x="2994" y="3353"/>
                  <a:pt x="2990" y="3347"/>
                </a:cubicBezTo>
                <a:close/>
                <a:moveTo>
                  <a:pt x="3393" y="3679"/>
                </a:moveTo>
                <a:cubicBezTo>
                  <a:pt x="3389" y="3687"/>
                  <a:pt x="3383" y="3693"/>
                  <a:pt x="3375" y="3699"/>
                </a:cubicBezTo>
                <a:cubicBezTo>
                  <a:pt x="3366" y="3706"/>
                  <a:pt x="3358" y="3712"/>
                  <a:pt x="3346" y="3714"/>
                </a:cubicBezTo>
                <a:cubicBezTo>
                  <a:pt x="3333" y="3718"/>
                  <a:pt x="3321" y="3720"/>
                  <a:pt x="3306" y="3720"/>
                </a:cubicBezTo>
                <a:cubicBezTo>
                  <a:pt x="3269" y="3720"/>
                  <a:pt x="3269" y="3720"/>
                  <a:pt x="3269" y="3720"/>
                </a:cubicBezTo>
                <a:cubicBezTo>
                  <a:pt x="3267" y="3720"/>
                  <a:pt x="3267" y="3720"/>
                  <a:pt x="3267" y="3720"/>
                </a:cubicBezTo>
                <a:cubicBezTo>
                  <a:pt x="3215" y="3720"/>
                  <a:pt x="3166" y="3720"/>
                  <a:pt x="3114" y="3720"/>
                </a:cubicBezTo>
                <a:cubicBezTo>
                  <a:pt x="3108" y="3720"/>
                  <a:pt x="3102" y="3720"/>
                  <a:pt x="3095" y="3720"/>
                </a:cubicBezTo>
                <a:cubicBezTo>
                  <a:pt x="3093" y="3720"/>
                  <a:pt x="3093" y="3720"/>
                  <a:pt x="3091" y="3720"/>
                </a:cubicBezTo>
                <a:cubicBezTo>
                  <a:pt x="3085" y="3718"/>
                  <a:pt x="3081" y="3718"/>
                  <a:pt x="3075" y="3716"/>
                </a:cubicBezTo>
                <a:cubicBezTo>
                  <a:pt x="3075" y="3716"/>
                  <a:pt x="3075" y="3716"/>
                  <a:pt x="3073" y="3716"/>
                </a:cubicBezTo>
                <a:cubicBezTo>
                  <a:pt x="3073" y="3716"/>
                  <a:pt x="3073" y="3716"/>
                  <a:pt x="3073" y="3716"/>
                </a:cubicBezTo>
                <a:cubicBezTo>
                  <a:pt x="3050" y="3710"/>
                  <a:pt x="3027" y="3697"/>
                  <a:pt x="3015" y="3679"/>
                </a:cubicBezTo>
                <a:cubicBezTo>
                  <a:pt x="3015" y="3679"/>
                  <a:pt x="3015" y="3679"/>
                  <a:pt x="3015" y="3679"/>
                </a:cubicBezTo>
                <a:cubicBezTo>
                  <a:pt x="3015" y="3679"/>
                  <a:pt x="3015" y="3679"/>
                  <a:pt x="3015" y="3679"/>
                </a:cubicBezTo>
                <a:cubicBezTo>
                  <a:pt x="3013" y="3677"/>
                  <a:pt x="3011" y="3673"/>
                  <a:pt x="3011" y="3668"/>
                </a:cubicBezTo>
                <a:cubicBezTo>
                  <a:pt x="3009" y="3666"/>
                  <a:pt x="3009" y="3664"/>
                  <a:pt x="3009" y="3662"/>
                </a:cubicBezTo>
                <a:cubicBezTo>
                  <a:pt x="3006" y="3660"/>
                  <a:pt x="3006" y="3658"/>
                  <a:pt x="3006" y="3656"/>
                </a:cubicBezTo>
                <a:cubicBezTo>
                  <a:pt x="3006" y="3654"/>
                  <a:pt x="3006" y="3654"/>
                  <a:pt x="3006" y="3654"/>
                </a:cubicBezTo>
                <a:cubicBezTo>
                  <a:pt x="3004" y="3650"/>
                  <a:pt x="3004" y="3650"/>
                  <a:pt x="3004" y="3650"/>
                </a:cubicBezTo>
                <a:cubicBezTo>
                  <a:pt x="3004" y="3650"/>
                  <a:pt x="3004" y="3650"/>
                  <a:pt x="3004" y="3650"/>
                </a:cubicBezTo>
                <a:cubicBezTo>
                  <a:pt x="3002" y="3623"/>
                  <a:pt x="3000" y="3594"/>
                  <a:pt x="2998" y="3565"/>
                </a:cubicBezTo>
                <a:cubicBezTo>
                  <a:pt x="2998" y="3559"/>
                  <a:pt x="2998" y="3555"/>
                  <a:pt x="2998" y="3551"/>
                </a:cubicBezTo>
                <a:cubicBezTo>
                  <a:pt x="2996" y="3536"/>
                  <a:pt x="2996" y="3536"/>
                  <a:pt x="2996" y="3536"/>
                </a:cubicBezTo>
                <a:cubicBezTo>
                  <a:pt x="2996" y="3534"/>
                  <a:pt x="2996" y="3534"/>
                  <a:pt x="2996" y="3534"/>
                </a:cubicBezTo>
                <a:cubicBezTo>
                  <a:pt x="2996" y="3530"/>
                  <a:pt x="2996" y="3528"/>
                  <a:pt x="2998" y="3526"/>
                </a:cubicBezTo>
                <a:cubicBezTo>
                  <a:pt x="2998" y="3524"/>
                  <a:pt x="2998" y="3522"/>
                  <a:pt x="2998" y="3522"/>
                </a:cubicBezTo>
                <a:cubicBezTo>
                  <a:pt x="3000" y="3520"/>
                  <a:pt x="3000" y="3518"/>
                  <a:pt x="3000" y="3516"/>
                </a:cubicBezTo>
                <a:cubicBezTo>
                  <a:pt x="3002" y="3514"/>
                  <a:pt x="3002" y="3514"/>
                  <a:pt x="3002" y="3512"/>
                </a:cubicBezTo>
                <a:cubicBezTo>
                  <a:pt x="3002" y="3512"/>
                  <a:pt x="3002" y="3512"/>
                  <a:pt x="3002" y="3512"/>
                </a:cubicBezTo>
                <a:cubicBezTo>
                  <a:pt x="3004" y="3508"/>
                  <a:pt x="3006" y="3505"/>
                  <a:pt x="3009" y="3503"/>
                </a:cubicBezTo>
                <a:cubicBezTo>
                  <a:pt x="3011" y="3501"/>
                  <a:pt x="3013" y="3501"/>
                  <a:pt x="3013" y="3499"/>
                </a:cubicBezTo>
                <a:cubicBezTo>
                  <a:pt x="3015" y="3497"/>
                  <a:pt x="3017" y="3497"/>
                  <a:pt x="3019" y="3495"/>
                </a:cubicBezTo>
                <a:cubicBezTo>
                  <a:pt x="3021" y="3495"/>
                  <a:pt x="3021" y="3493"/>
                  <a:pt x="3021" y="3493"/>
                </a:cubicBezTo>
                <a:cubicBezTo>
                  <a:pt x="3023" y="3493"/>
                  <a:pt x="3023" y="3493"/>
                  <a:pt x="3023" y="3493"/>
                </a:cubicBezTo>
                <a:cubicBezTo>
                  <a:pt x="3027" y="3491"/>
                  <a:pt x="3029" y="3489"/>
                  <a:pt x="3033" y="3487"/>
                </a:cubicBezTo>
                <a:cubicBezTo>
                  <a:pt x="3035" y="3487"/>
                  <a:pt x="3035" y="3485"/>
                  <a:pt x="3035" y="3485"/>
                </a:cubicBezTo>
                <a:cubicBezTo>
                  <a:pt x="3038" y="3485"/>
                  <a:pt x="3038" y="3485"/>
                  <a:pt x="3038" y="3485"/>
                </a:cubicBezTo>
                <a:cubicBezTo>
                  <a:pt x="3040" y="3485"/>
                  <a:pt x="3040" y="3485"/>
                  <a:pt x="3042" y="3483"/>
                </a:cubicBezTo>
                <a:cubicBezTo>
                  <a:pt x="3044" y="3483"/>
                  <a:pt x="3048" y="3481"/>
                  <a:pt x="3050" y="3481"/>
                </a:cubicBezTo>
                <a:cubicBezTo>
                  <a:pt x="3052" y="3481"/>
                  <a:pt x="3054" y="3479"/>
                  <a:pt x="3056" y="3479"/>
                </a:cubicBezTo>
                <a:cubicBezTo>
                  <a:pt x="3058" y="3479"/>
                  <a:pt x="3060" y="3479"/>
                  <a:pt x="3060" y="3479"/>
                </a:cubicBezTo>
                <a:cubicBezTo>
                  <a:pt x="3066" y="3477"/>
                  <a:pt x="3073" y="3477"/>
                  <a:pt x="3079" y="3477"/>
                </a:cubicBezTo>
                <a:cubicBezTo>
                  <a:pt x="3081" y="3477"/>
                  <a:pt x="3081" y="3477"/>
                  <a:pt x="3081" y="3477"/>
                </a:cubicBezTo>
                <a:cubicBezTo>
                  <a:pt x="3083" y="3477"/>
                  <a:pt x="3085" y="3477"/>
                  <a:pt x="3087" y="3477"/>
                </a:cubicBezTo>
                <a:cubicBezTo>
                  <a:pt x="3095" y="3477"/>
                  <a:pt x="3095" y="3477"/>
                  <a:pt x="3095" y="3477"/>
                </a:cubicBezTo>
                <a:cubicBezTo>
                  <a:pt x="3106" y="3475"/>
                  <a:pt x="3114" y="3475"/>
                  <a:pt x="3122" y="3475"/>
                </a:cubicBezTo>
                <a:cubicBezTo>
                  <a:pt x="3131" y="3475"/>
                  <a:pt x="3139" y="3475"/>
                  <a:pt x="3145" y="3475"/>
                </a:cubicBezTo>
                <a:cubicBezTo>
                  <a:pt x="3220" y="3475"/>
                  <a:pt x="3220" y="3475"/>
                  <a:pt x="3220" y="3475"/>
                </a:cubicBezTo>
                <a:cubicBezTo>
                  <a:pt x="3240" y="3475"/>
                  <a:pt x="3261" y="3475"/>
                  <a:pt x="3280" y="3477"/>
                </a:cubicBezTo>
                <a:cubicBezTo>
                  <a:pt x="3284" y="3477"/>
                  <a:pt x="3286" y="3477"/>
                  <a:pt x="3290" y="3477"/>
                </a:cubicBezTo>
                <a:cubicBezTo>
                  <a:pt x="3292" y="3479"/>
                  <a:pt x="3294" y="3479"/>
                  <a:pt x="3296" y="3479"/>
                </a:cubicBezTo>
                <a:cubicBezTo>
                  <a:pt x="3296" y="3479"/>
                  <a:pt x="3298" y="3479"/>
                  <a:pt x="3300" y="3479"/>
                </a:cubicBezTo>
                <a:cubicBezTo>
                  <a:pt x="3300" y="3479"/>
                  <a:pt x="3302" y="3479"/>
                  <a:pt x="3302" y="3481"/>
                </a:cubicBezTo>
                <a:cubicBezTo>
                  <a:pt x="3304" y="3481"/>
                  <a:pt x="3304" y="3481"/>
                  <a:pt x="3306" y="3481"/>
                </a:cubicBezTo>
                <a:cubicBezTo>
                  <a:pt x="3309" y="3481"/>
                  <a:pt x="3313" y="3483"/>
                  <a:pt x="3317" y="3485"/>
                </a:cubicBezTo>
                <a:cubicBezTo>
                  <a:pt x="3319" y="3485"/>
                  <a:pt x="3321" y="3485"/>
                  <a:pt x="3323" y="3487"/>
                </a:cubicBezTo>
                <a:cubicBezTo>
                  <a:pt x="3325" y="3487"/>
                  <a:pt x="3325" y="3487"/>
                  <a:pt x="3327" y="3489"/>
                </a:cubicBezTo>
                <a:cubicBezTo>
                  <a:pt x="3331" y="3489"/>
                  <a:pt x="3333" y="3491"/>
                  <a:pt x="3335" y="3493"/>
                </a:cubicBezTo>
                <a:cubicBezTo>
                  <a:pt x="3346" y="3497"/>
                  <a:pt x="3354" y="3503"/>
                  <a:pt x="3360" y="3512"/>
                </a:cubicBezTo>
                <a:cubicBezTo>
                  <a:pt x="3366" y="3518"/>
                  <a:pt x="3371" y="3526"/>
                  <a:pt x="3373" y="3534"/>
                </a:cubicBezTo>
                <a:cubicBezTo>
                  <a:pt x="3383" y="3582"/>
                  <a:pt x="3383" y="3582"/>
                  <a:pt x="3383" y="3582"/>
                </a:cubicBezTo>
                <a:cubicBezTo>
                  <a:pt x="3385" y="3602"/>
                  <a:pt x="3389" y="3621"/>
                  <a:pt x="3393" y="3640"/>
                </a:cubicBezTo>
                <a:cubicBezTo>
                  <a:pt x="3393" y="3640"/>
                  <a:pt x="3393" y="3640"/>
                  <a:pt x="3393" y="3640"/>
                </a:cubicBezTo>
                <a:cubicBezTo>
                  <a:pt x="3395" y="3652"/>
                  <a:pt x="3395" y="3652"/>
                  <a:pt x="3395" y="3652"/>
                </a:cubicBezTo>
                <a:cubicBezTo>
                  <a:pt x="3398" y="3662"/>
                  <a:pt x="3398" y="3670"/>
                  <a:pt x="3393" y="3679"/>
                </a:cubicBezTo>
                <a:close/>
                <a:moveTo>
                  <a:pt x="3737" y="3083"/>
                </a:moveTo>
                <a:cubicBezTo>
                  <a:pt x="3726" y="3078"/>
                  <a:pt x="3718" y="3074"/>
                  <a:pt x="3714" y="3068"/>
                </a:cubicBezTo>
                <a:cubicBezTo>
                  <a:pt x="3708" y="3064"/>
                  <a:pt x="3702" y="3058"/>
                  <a:pt x="3700" y="3052"/>
                </a:cubicBezTo>
                <a:cubicBezTo>
                  <a:pt x="3695" y="3041"/>
                  <a:pt x="3695" y="3041"/>
                  <a:pt x="3695" y="3041"/>
                </a:cubicBezTo>
                <a:cubicBezTo>
                  <a:pt x="3691" y="3027"/>
                  <a:pt x="3685" y="3012"/>
                  <a:pt x="3681" y="2998"/>
                </a:cubicBezTo>
                <a:cubicBezTo>
                  <a:pt x="3677" y="2990"/>
                  <a:pt x="3671" y="2979"/>
                  <a:pt x="3671" y="2969"/>
                </a:cubicBezTo>
                <a:cubicBezTo>
                  <a:pt x="3671" y="2969"/>
                  <a:pt x="3671" y="2967"/>
                  <a:pt x="3671" y="2965"/>
                </a:cubicBezTo>
                <a:cubicBezTo>
                  <a:pt x="3671" y="2965"/>
                  <a:pt x="3671" y="2965"/>
                  <a:pt x="3671" y="2965"/>
                </a:cubicBezTo>
                <a:cubicBezTo>
                  <a:pt x="3671" y="2963"/>
                  <a:pt x="3671" y="2963"/>
                  <a:pt x="3671" y="2963"/>
                </a:cubicBezTo>
                <a:cubicBezTo>
                  <a:pt x="3673" y="2961"/>
                  <a:pt x="3671" y="2961"/>
                  <a:pt x="3673" y="2959"/>
                </a:cubicBezTo>
                <a:cubicBezTo>
                  <a:pt x="3673" y="2959"/>
                  <a:pt x="3673" y="2959"/>
                  <a:pt x="3673" y="2959"/>
                </a:cubicBezTo>
                <a:cubicBezTo>
                  <a:pt x="3685" y="2932"/>
                  <a:pt x="3733" y="2936"/>
                  <a:pt x="3758" y="2936"/>
                </a:cubicBezTo>
                <a:cubicBezTo>
                  <a:pt x="3880" y="2934"/>
                  <a:pt x="3880" y="2934"/>
                  <a:pt x="3880" y="2934"/>
                </a:cubicBezTo>
                <a:cubicBezTo>
                  <a:pt x="3890" y="2934"/>
                  <a:pt x="3900" y="2936"/>
                  <a:pt x="3911" y="2938"/>
                </a:cubicBezTo>
                <a:cubicBezTo>
                  <a:pt x="3913" y="2938"/>
                  <a:pt x="3917" y="2938"/>
                  <a:pt x="3919" y="2940"/>
                </a:cubicBezTo>
                <a:cubicBezTo>
                  <a:pt x="3919" y="2940"/>
                  <a:pt x="3921" y="2940"/>
                  <a:pt x="3923" y="2940"/>
                </a:cubicBezTo>
                <a:cubicBezTo>
                  <a:pt x="3925" y="2940"/>
                  <a:pt x="3927" y="2942"/>
                  <a:pt x="3927" y="2942"/>
                </a:cubicBezTo>
                <a:cubicBezTo>
                  <a:pt x="3931" y="2942"/>
                  <a:pt x="3935" y="2944"/>
                  <a:pt x="3938" y="2946"/>
                </a:cubicBezTo>
                <a:cubicBezTo>
                  <a:pt x="3940" y="2946"/>
                  <a:pt x="3940" y="2946"/>
                  <a:pt x="3940" y="2946"/>
                </a:cubicBezTo>
                <a:cubicBezTo>
                  <a:pt x="3940" y="2946"/>
                  <a:pt x="3940" y="2946"/>
                  <a:pt x="3942" y="2946"/>
                </a:cubicBezTo>
                <a:cubicBezTo>
                  <a:pt x="3944" y="2948"/>
                  <a:pt x="3946" y="2948"/>
                  <a:pt x="3950" y="2950"/>
                </a:cubicBezTo>
                <a:cubicBezTo>
                  <a:pt x="3952" y="2953"/>
                  <a:pt x="3954" y="2953"/>
                  <a:pt x="3954" y="2953"/>
                </a:cubicBezTo>
                <a:cubicBezTo>
                  <a:pt x="3956" y="2955"/>
                  <a:pt x="3956" y="2955"/>
                  <a:pt x="3958" y="2955"/>
                </a:cubicBezTo>
                <a:cubicBezTo>
                  <a:pt x="3958" y="2957"/>
                  <a:pt x="3958" y="2957"/>
                  <a:pt x="3960" y="2957"/>
                </a:cubicBezTo>
                <a:cubicBezTo>
                  <a:pt x="3962" y="2959"/>
                  <a:pt x="3962" y="2959"/>
                  <a:pt x="3962" y="2959"/>
                </a:cubicBezTo>
                <a:cubicBezTo>
                  <a:pt x="3968" y="2963"/>
                  <a:pt x="3975" y="2969"/>
                  <a:pt x="3977" y="2975"/>
                </a:cubicBezTo>
                <a:cubicBezTo>
                  <a:pt x="3977" y="2975"/>
                  <a:pt x="3977" y="2975"/>
                  <a:pt x="3977" y="2975"/>
                </a:cubicBezTo>
                <a:cubicBezTo>
                  <a:pt x="3989" y="2992"/>
                  <a:pt x="3995" y="3012"/>
                  <a:pt x="4004" y="3029"/>
                </a:cubicBezTo>
                <a:cubicBezTo>
                  <a:pt x="4004" y="3029"/>
                  <a:pt x="4004" y="3029"/>
                  <a:pt x="4004" y="3029"/>
                </a:cubicBezTo>
                <a:cubicBezTo>
                  <a:pt x="4008" y="3039"/>
                  <a:pt x="4016" y="3047"/>
                  <a:pt x="4018" y="3058"/>
                </a:cubicBezTo>
                <a:cubicBezTo>
                  <a:pt x="4018" y="3060"/>
                  <a:pt x="4018" y="3060"/>
                  <a:pt x="4018" y="3060"/>
                </a:cubicBezTo>
                <a:cubicBezTo>
                  <a:pt x="4018" y="3060"/>
                  <a:pt x="4018" y="3060"/>
                  <a:pt x="4018" y="3060"/>
                </a:cubicBezTo>
                <a:cubicBezTo>
                  <a:pt x="4020" y="3078"/>
                  <a:pt x="4004" y="3087"/>
                  <a:pt x="3987" y="3091"/>
                </a:cubicBezTo>
                <a:cubicBezTo>
                  <a:pt x="3985" y="3091"/>
                  <a:pt x="3985" y="3091"/>
                  <a:pt x="3985" y="3093"/>
                </a:cubicBezTo>
                <a:cubicBezTo>
                  <a:pt x="3983" y="3093"/>
                  <a:pt x="3983" y="3093"/>
                  <a:pt x="3981" y="3093"/>
                </a:cubicBezTo>
                <a:cubicBezTo>
                  <a:pt x="3979" y="3093"/>
                  <a:pt x="3975" y="3093"/>
                  <a:pt x="3973" y="3095"/>
                </a:cubicBezTo>
                <a:cubicBezTo>
                  <a:pt x="3971" y="3095"/>
                  <a:pt x="3971" y="3095"/>
                  <a:pt x="3968" y="3095"/>
                </a:cubicBezTo>
                <a:cubicBezTo>
                  <a:pt x="3966" y="3095"/>
                  <a:pt x="3962" y="3095"/>
                  <a:pt x="3960" y="3095"/>
                </a:cubicBezTo>
                <a:cubicBezTo>
                  <a:pt x="3958" y="3095"/>
                  <a:pt x="3956" y="3095"/>
                  <a:pt x="3954" y="3095"/>
                </a:cubicBezTo>
                <a:cubicBezTo>
                  <a:pt x="3954" y="3095"/>
                  <a:pt x="3954" y="3095"/>
                  <a:pt x="3954" y="3095"/>
                </a:cubicBezTo>
                <a:cubicBezTo>
                  <a:pt x="3950" y="3095"/>
                  <a:pt x="3950" y="3095"/>
                  <a:pt x="3950" y="3095"/>
                </a:cubicBezTo>
                <a:cubicBezTo>
                  <a:pt x="3931" y="3095"/>
                  <a:pt x="3913" y="3095"/>
                  <a:pt x="3894" y="3095"/>
                </a:cubicBezTo>
                <a:cubicBezTo>
                  <a:pt x="3863" y="3095"/>
                  <a:pt x="3832" y="3095"/>
                  <a:pt x="3801" y="3095"/>
                </a:cubicBezTo>
                <a:cubicBezTo>
                  <a:pt x="3778" y="3095"/>
                  <a:pt x="3755" y="3093"/>
                  <a:pt x="3737" y="3083"/>
                </a:cubicBezTo>
                <a:cubicBezTo>
                  <a:pt x="3737" y="3083"/>
                  <a:pt x="3737" y="3083"/>
                  <a:pt x="3737" y="3083"/>
                </a:cubicBezTo>
                <a:close/>
                <a:moveTo>
                  <a:pt x="3815" y="3345"/>
                </a:moveTo>
                <a:cubicBezTo>
                  <a:pt x="3809" y="3336"/>
                  <a:pt x="3803" y="3330"/>
                  <a:pt x="3801" y="3324"/>
                </a:cubicBezTo>
                <a:cubicBezTo>
                  <a:pt x="3784" y="3276"/>
                  <a:pt x="3784" y="3276"/>
                  <a:pt x="3784" y="3276"/>
                </a:cubicBezTo>
                <a:cubicBezTo>
                  <a:pt x="3778" y="3262"/>
                  <a:pt x="3774" y="3250"/>
                  <a:pt x="3768" y="3235"/>
                </a:cubicBezTo>
                <a:cubicBezTo>
                  <a:pt x="3768" y="3235"/>
                  <a:pt x="3768" y="3235"/>
                  <a:pt x="3768" y="3235"/>
                </a:cubicBezTo>
                <a:cubicBezTo>
                  <a:pt x="3766" y="3229"/>
                  <a:pt x="3766" y="3229"/>
                  <a:pt x="3766" y="3229"/>
                </a:cubicBezTo>
                <a:cubicBezTo>
                  <a:pt x="3764" y="3221"/>
                  <a:pt x="3764" y="3214"/>
                  <a:pt x="3766" y="3208"/>
                </a:cubicBezTo>
                <a:cubicBezTo>
                  <a:pt x="3768" y="3204"/>
                  <a:pt x="3770" y="3202"/>
                  <a:pt x="3774" y="3198"/>
                </a:cubicBezTo>
                <a:cubicBezTo>
                  <a:pt x="3774" y="3198"/>
                  <a:pt x="3774" y="3198"/>
                  <a:pt x="3776" y="3196"/>
                </a:cubicBezTo>
                <a:cubicBezTo>
                  <a:pt x="3778" y="3194"/>
                  <a:pt x="3778" y="3194"/>
                  <a:pt x="3778" y="3194"/>
                </a:cubicBezTo>
                <a:cubicBezTo>
                  <a:pt x="3784" y="3190"/>
                  <a:pt x="3793" y="3186"/>
                  <a:pt x="3801" y="3184"/>
                </a:cubicBezTo>
                <a:cubicBezTo>
                  <a:pt x="3809" y="3182"/>
                  <a:pt x="3818" y="3182"/>
                  <a:pt x="3826" y="3179"/>
                </a:cubicBezTo>
                <a:cubicBezTo>
                  <a:pt x="3859" y="3177"/>
                  <a:pt x="3894" y="3179"/>
                  <a:pt x="3911" y="3179"/>
                </a:cubicBezTo>
                <a:cubicBezTo>
                  <a:pt x="3968" y="3179"/>
                  <a:pt x="4070" y="3167"/>
                  <a:pt x="4103" y="3227"/>
                </a:cubicBezTo>
                <a:cubicBezTo>
                  <a:pt x="4103" y="3227"/>
                  <a:pt x="4103" y="3227"/>
                  <a:pt x="4103" y="3227"/>
                </a:cubicBezTo>
                <a:cubicBezTo>
                  <a:pt x="4103" y="3229"/>
                  <a:pt x="4103" y="3229"/>
                  <a:pt x="4103" y="3229"/>
                </a:cubicBezTo>
                <a:cubicBezTo>
                  <a:pt x="4103" y="3229"/>
                  <a:pt x="4103" y="3229"/>
                  <a:pt x="4103" y="3229"/>
                </a:cubicBezTo>
                <a:cubicBezTo>
                  <a:pt x="4115" y="3254"/>
                  <a:pt x="4128" y="3278"/>
                  <a:pt x="4140" y="3303"/>
                </a:cubicBezTo>
                <a:cubicBezTo>
                  <a:pt x="4144" y="3312"/>
                  <a:pt x="4151" y="3320"/>
                  <a:pt x="4153" y="3330"/>
                </a:cubicBezTo>
                <a:cubicBezTo>
                  <a:pt x="4153" y="3330"/>
                  <a:pt x="4153" y="3330"/>
                  <a:pt x="4153" y="3330"/>
                </a:cubicBezTo>
                <a:cubicBezTo>
                  <a:pt x="4153" y="3332"/>
                  <a:pt x="4153" y="3334"/>
                  <a:pt x="4153" y="3336"/>
                </a:cubicBezTo>
                <a:cubicBezTo>
                  <a:pt x="4153" y="3338"/>
                  <a:pt x="4153" y="3340"/>
                  <a:pt x="4153" y="3342"/>
                </a:cubicBezTo>
                <a:cubicBezTo>
                  <a:pt x="4153" y="3342"/>
                  <a:pt x="4153" y="3342"/>
                  <a:pt x="4153" y="3342"/>
                </a:cubicBezTo>
                <a:cubicBezTo>
                  <a:pt x="4153" y="3345"/>
                  <a:pt x="4153" y="3345"/>
                  <a:pt x="4153" y="3345"/>
                </a:cubicBezTo>
                <a:cubicBezTo>
                  <a:pt x="4153" y="3347"/>
                  <a:pt x="4151" y="3349"/>
                  <a:pt x="4148" y="3351"/>
                </a:cubicBezTo>
                <a:cubicBezTo>
                  <a:pt x="4148" y="3353"/>
                  <a:pt x="4148" y="3353"/>
                  <a:pt x="4148" y="3353"/>
                </a:cubicBezTo>
                <a:cubicBezTo>
                  <a:pt x="4146" y="3355"/>
                  <a:pt x="4144" y="3357"/>
                  <a:pt x="4142" y="3359"/>
                </a:cubicBezTo>
                <a:cubicBezTo>
                  <a:pt x="4142" y="3359"/>
                  <a:pt x="4142" y="3359"/>
                  <a:pt x="4142" y="3359"/>
                </a:cubicBezTo>
                <a:cubicBezTo>
                  <a:pt x="4140" y="3361"/>
                  <a:pt x="4140" y="3361"/>
                  <a:pt x="4140" y="3361"/>
                </a:cubicBezTo>
                <a:cubicBezTo>
                  <a:pt x="4138" y="3363"/>
                  <a:pt x="4136" y="3363"/>
                  <a:pt x="4136" y="3363"/>
                </a:cubicBezTo>
                <a:cubicBezTo>
                  <a:pt x="4130" y="3367"/>
                  <a:pt x="4126" y="3369"/>
                  <a:pt x="4117" y="3371"/>
                </a:cubicBezTo>
                <a:cubicBezTo>
                  <a:pt x="4117" y="3371"/>
                  <a:pt x="4115" y="3373"/>
                  <a:pt x="4113" y="3373"/>
                </a:cubicBezTo>
                <a:cubicBezTo>
                  <a:pt x="4109" y="3373"/>
                  <a:pt x="4107" y="3373"/>
                  <a:pt x="4105" y="3376"/>
                </a:cubicBezTo>
                <a:cubicBezTo>
                  <a:pt x="4103" y="3376"/>
                  <a:pt x="4103" y="3376"/>
                  <a:pt x="4101" y="3376"/>
                </a:cubicBezTo>
                <a:cubicBezTo>
                  <a:pt x="4099" y="3376"/>
                  <a:pt x="4099" y="3376"/>
                  <a:pt x="4099" y="3376"/>
                </a:cubicBezTo>
                <a:cubicBezTo>
                  <a:pt x="4039" y="3382"/>
                  <a:pt x="3975" y="3376"/>
                  <a:pt x="3913" y="3378"/>
                </a:cubicBezTo>
                <a:cubicBezTo>
                  <a:pt x="3906" y="3378"/>
                  <a:pt x="3900" y="3376"/>
                  <a:pt x="3894" y="3376"/>
                </a:cubicBezTo>
                <a:cubicBezTo>
                  <a:pt x="3894" y="3376"/>
                  <a:pt x="3894" y="3376"/>
                  <a:pt x="3894" y="3376"/>
                </a:cubicBezTo>
                <a:cubicBezTo>
                  <a:pt x="3871" y="3373"/>
                  <a:pt x="3848" y="3365"/>
                  <a:pt x="3830" y="3353"/>
                </a:cubicBezTo>
                <a:cubicBezTo>
                  <a:pt x="3824" y="3351"/>
                  <a:pt x="3820" y="3347"/>
                  <a:pt x="3815" y="3345"/>
                </a:cubicBezTo>
                <a:close/>
                <a:moveTo>
                  <a:pt x="4318" y="3677"/>
                </a:moveTo>
                <a:cubicBezTo>
                  <a:pt x="4318" y="3679"/>
                  <a:pt x="4316" y="3679"/>
                  <a:pt x="4316" y="3681"/>
                </a:cubicBezTo>
                <a:cubicBezTo>
                  <a:pt x="4316" y="3683"/>
                  <a:pt x="4316" y="3683"/>
                  <a:pt x="4316" y="3685"/>
                </a:cubicBezTo>
                <a:cubicBezTo>
                  <a:pt x="4314" y="3687"/>
                  <a:pt x="4314" y="3689"/>
                  <a:pt x="4312" y="3691"/>
                </a:cubicBezTo>
                <a:cubicBezTo>
                  <a:pt x="4312" y="3691"/>
                  <a:pt x="4312" y="3691"/>
                  <a:pt x="4312" y="3693"/>
                </a:cubicBezTo>
                <a:cubicBezTo>
                  <a:pt x="4310" y="3693"/>
                  <a:pt x="4310" y="3695"/>
                  <a:pt x="4308" y="3695"/>
                </a:cubicBezTo>
                <a:cubicBezTo>
                  <a:pt x="4308" y="3695"/>
                  <a:pt x="4308" y="3697"/>
                  <a:pt x="4306" y="3697"/>
                </a:cubicBezTo>
                <a:cubicBezTo>
                  <a:pt x="4306" y="3697"/>
                  <a:pt x="4306" y="3697"/>
                  <a:pt x="4306" y="3699"/>
                </a:cubicBezTo>
                <a:cubicBezTo>
                  <a:pt x="4293" y="3710"/>
                  <a:pt x="4279" y="3714"/>
                  <a:pt x="4264" y="3716"/>
                </a:cubicBezTo>
                <a:cubicBezTo>
                  <a:pt x="4262" y="3716"/>
                  <a:pt x="4262" y="3716"/>
                  <a:pt x="4262" y="3716"/>
                </a:cubicBezTo>
                <a:cubicBezTo>
                  <a:pt x="4256" y="3718"/>
                  <a:pt x="4250" y="3718"/>
                  <a:pt x="4244" y="3718"/>
                </a:cubicBezTo>
                <a:cubicBezTo>
                  <a:pt x="4244" y="3718"/>
                  <a:pt x="4244" y="3718"/>
                  <a:pt x="4244" y="3718"/>
                </a:cubicBezTo>
                <a:cubicBezTo>
                  <a:pt x="4237" y="3718"/>
                  <a:pt x="4237" y="3718"/>
                  <a:pt x="4237" y="3718"/>
                </a:cubicBezTo>
                <a:cubicBezTo>
                  <a:pt x="4231" y="3718"/>
                  <a:pt x="4225" y="3718"/>
                  <a:pt x="4221" y="3718"/>
                </a:cubicBezTo>
                <a:cubicBezTo>
                  <a:pt x="4051" y="3718"/>
                  <a:pt x="4051" y="3718"/>
                  <a:pt x="4051" y="3718"/>
                </a:cubicBezTo>
                <a:cubicBezTo>
                  <a:pt x="4045" y="3718"/>
                  <a:pt x="4039" y="3718"/>
                  <a:pt x="4033" y="3718"/>
                </a:cubicBezTo>
                <a:cubicBezTo>
                  <a:pt x="4031" y="3716"/>
                  <a:pt x="4028" y="3716"/>
                  <a:pt x="4026" y="3716"/>
                </a:cubicBezTo>
                <a:cubicBezTo>
                  <a:pt x="3991" y="3712"/>
                  <a:pt x="3950" y="3695"/>
                  <a:pt x="3931" y="3664"/>
                </a:cubicBezTo>
                <a:cubicBezTo>
                  <a:pt x="3927" y="3660"/>
                  <a:pt x="3925" y="3656"/>
                  <a:pt x="3923" y="3652"/>
                </a:cubicBezTo>
                <a:cubicBezTo>
                  <a:pt x="3923" y="3650"/>
                  <a:pt x="3923" y="3650"/>
                  <a:pt x="3923" y="3650"/>
                </a:cubicBezTo>
                <a:cubicBezTo>
                  <a:pt x="3923" y="3650"/>
                  <a:pt x="3923" y="3650"/>
                  <a:pt x="3923" y="3650"/>
                </a:cubicBezTo>
                <a:cubicBezTo>
                  <a:pt x="3915" y="3625"/>
                  <a:pt x="3904" y="3602"/>
                  <a:pt x="3896" y="3578"/>
                </a:cubicBezTo>
                <a:cubicBezTo>
                  <a:pt x="3892" y="3565"/>
                  <a:pt x="3884" y="3549"/>
                  <a:pt x="3880" y="3534"/>
                </a:cubicBezTo>
                <a:cubicBezTo>
                  <a:pt x="3880" y="3534"/>
                  <a:pt x="3880" y="3534"/>
                  <a:pt x="3880" y="3534"/>
                </a:cubicBezTo>
                <a:cubicBezTo>
                  <a:pt x="3880" y="3532"/>
                  <a:pt x="3880" y="3532"/>
                  <a:pt x="3880" y="3532"/>
                </a:cubicBezTo>
                <a:cubicBezTo>
                  <a:pt x="3880" y="3532"/>
                  <a:pt x="3878" y="3530"/>
                  <a:pt x="3878" y="3528"/>
                </a:cubicBezTo>
                <a:cubicBezTo>
                  <a:pt x="3878" y="3522"/>
                  <a:pt x="3878" y="3516"/>
                  <a:pt x="3878" y="3510"/>
                </a:cubicBezTo>
                <a:cubicBezTo>
                  <a:pt x="3880" y="3505"/>
                  <a:pt x="3882" y="3503"/>
                  <a:pt x="3884" y="3499"/>
                </a:cubicBezTo>
                <a:cubicBezTo>
                  <a:pt x="3884" y="3499"/>
                  <a:pt x="3884" y="3499"/>
                  <a:pt x="3884" y="3499"/>
                </a:cubicBezTo>
                <a:cubicBezTo>
                  <a:pt x="3894" y="3483"/>
                  <a:pt x="3913" y="3477"/>
                  <a:pt x="3933" y="3475"/>
                </a:cubicBezTo>
                <a:cubicBezTo>
                  <a:pt x="3933" y="3475"/>
                  <a:pt x="3933" y="3475"/>
                  <a:pt x="3935" y="3475"/>
                </a:cubicBezTo>
                <a:cubicBezTo>
                  <a:pt x="3940" y="3475"/>
                  <a:pt x="3944" y="3475"/>
                  <a:pt x="3950" y="3475"/>
                </a:cubicBezTo>
                <a:cubicBezTo>
                  <a:pt x="3952" y="3472"/>
                  <a:pt x="3952" y="3472"/>
                  <a:pt x="3952" y="3472"/>
                </a:cubicBezTo>
                <a:cubicBezTo>
                  <a:pt x="3964" y="3472"/>
                  <a:pt x="3964" y="3472"/>
                  <a:pt x="3964" y="3472"/>
                </a:cubicBezTo>
                <a:cubicBezTo>
                  <a:pt x="3966" y="3472"/>
                  <a:pt x="3968" y="3472"/>
                  <a:pt x="3973" y="3472"/>
                </a:cubicBezTo>
                <a:cubicBezTo>
                  <a:pt x="4024" y="3472"/>
                  <a:pt x="4076" y="3472"/>
                  <a:pt x="4130" y="3472"/>
                </a:cubicBezTo>
                <a:cubicBezTo>
                  <a:pt x="4130" y="3472"/>
                  <a:pt x="4130" y="3472"/>
                  <a:pt x="4130" y="3472"/>
                </a:cubicBezTo>
                <a:cubicBezTo>
                  <a:pt x="4130" y="3472"/>
                  <a:pt x="4130" y="3472"/>
                  <a:pt x="4130" y="3472"/>
                </a:cubicBezTo>
                <a:cubicBezTo>
                  <a:pt x="4136" y="3472"/>
                  <a:pt x="4142" y="3472"/>
                  <a:pt x="4148" y="3475"/>
                </a:cubicBezTo>
                <a:cubicBezTo>
                  <a:pt x="4151" y="3475"/>
                  <a:pt x="4151" y="3475"/>
                  <a:pt x="4151" y="3475"/>
                </a:cubicBezTo>
                <a:cubicBezTo>
                  <a:pt x="4186" y="3479"/>
                  <a:pt x="4225" y="3493"/>
                  <a:pt x="4246" y="3520"/>
                </a:cubicBezTo>
                <a:cubicBezTo>
                  <a:pt x="4250" y="3524"/>
                  <a:pt x="4252" y="3528"/>
                  <a:pt x="4254" y="3532"/>
                </a:cubicBezTo>
                <a:cubicBezTo>
                  <a:pt x="4260" y="3543"/>
                  <a:pt x="4260" y="3543"/>
                  <a:pt x="4260" y="3543"/>
                </a:cubicBezTo>
                <a:cubicBezTo>
                  <a:pt x="4271" y="3563"/>
                  <a:pt x="4281" y="3584"/>
                  <a:pt x="4291" y="3607"/>
                </a:cubicBezTo>
                <a:cubicBezTo>
                  <a:pt x="4297" y="3619"/>
                  <a:pt x="4310" y="3635"/>
                  <a:pt x="4314" y="3654"/>
                </a:cubicBezTo>
                <a:cubicBezTo>
                  <a:pt x="4318" y="3662"/>
                  <a:pt x="4320" y="3668"/>
                  <a:pt x="4318" y="3677"/>
                </a:cubicBezTo>
                <a:close/>
                <a:moveTo>
                  <a:pt x="4355" y="3351"/>
                </a:moveTo>
                <a:cubicBezTo>
                  <a:pt x="4351" y="3347"/>
                  <a:pt x="4349" y="3345"/>
                  <a:pt x="4345" y="3342"/>
                </a:cubicBezTo>
                <a:cubicBezTo>
                  <a:pt x="4337" y="3336"/>
                  <a:pt x="4331" y="3328"/>
                  <a:pt x="4326" y="3322"/>
                </a:cubicBezTo>
                <a:cubicBezTo>
                  <a:pt x="4322" y="3316"/>
                  <a:pt x="4322" y="3316"/>
                  <a:pt x="4322" y="3316"/>
                </a:cubicBezTo>
                <a:cubicBezTo>
                  <a:pt x="4322" y="3316"/>
                  <a:pt x="4322" y="3316"/>
                  <a:pt x="4322" y="3316"/>
                </a:cubicBezTo>
                <a:cubicBezTo>
                  <a:pt x="4308" y="3289"/>
                  <a:pt x="4293" y="3264"/>
                  <a:pt x="4279" y="3237"/>
                </a:cubicBezTo>
                <a:cubicBezTo>
                  <a:pt x="4279" y="3237"/>
                  <a:pt x="4279" y="3237"/>
                  <a:pt x="4279" y="3237"/>
                </a:cubicBezTo>
                <a:cubicBezTo>
                  <a:pt x="4273" y="3227"/>
                  <a:pt x="4273" y="3227"/>
                  <a:pt x="4273" y="3227"/>
                </a:cubicBezTo>
                <a:cubicBezTo>
                  <a:pt x="4268" y="3221"/>
                  <a:pt x="4268" y="3214"/>
                  <a:pt x="4268" y="3208"/>
                </a:cubicBezTo>
                <a:cubicBezTo>
                  <a:pt x="4271" y="3202"/>
                  <a:pt x="4273" y="3198"/>
                  <a:pt x="4279" y="3192"/>
                </a:cubicBezTo>
                <a:cubicBezTo>
                  <a:pt x="4285" y="3188"/>
                  <a:pt x="4291" y="3186"/>
                  <a:pt x="4300" y="3182"/>
                </a:cubicBezTo>
                <a:cubicBezTo>
                  <a:pt x="4310" y="3179"/>
                  <a:pt x="4320" y="3179"/>
                  <a:pt x="4333" y="3179"/>
                </a:cubicBezTo>
                <a:cubicBezTo>
                  <a:pt x="4335" y="3179"/>
                  <a:pt x="4335" y="3179"/>
                  <a:pt x="4335" y="3179"/>
                </a:cubicBezTo>
                <a:cubicBezTo>
                  <a:pt x="4360" y="3177"/>
                  <a:pt x="4388" y="3177"/>
                  <a:pt x="4403" y="3177"/>
                </a:cubicBezTo>
                <a:cubicBezTo>
                  <a:pt x="4467" y="3177"/>
                  <a:pt x="4568" y="3165"/>
                  <a:pt x="4610" y="3227"/>
                </a:cubicBezTo>
                <a:cubicBezTo>
                  <a:pt x="4624" y="3246"/>
                  <a:pt x="4637" y="3266"/>
                  <a:pt x="4651" y="3287"/>
                </a:cubicBezTo>
                <a:cubicBezTo>
                  <a:pt x="4657" y="3297"/>
                  <a:pt x="4670" y="3312"/>
                  <a:pt x="4676" y="3324"/>
                </a:cubicBezTo>
                <a:cubicBezTo>
                  <a:pt x="4680" y="3330"/>
                  <a:pt x="4682" y="3336"/>
                  <a:pt x="4682" y="3342"/>
                </a:cubicBezTo>
                <a:cubicBezTo>
                  <a:pt x="4682" y="3345"/>
                  <a:pt x="4680" y="3349"/>
                  <a:pt x="4678" y="3353"/>
                </a:cubicBezTo>
                <a:cubicBezTo>
                  <a:pt x="4678" y="3355"/>
                  <a:pt x="4676" y="3357"/>
                  <a:pt x="4674" y="3359"/>
                </a:cubicBezTo>
                <a:cubicBezTo>
                  <a:pt x="4674" y="3359"/>
                  <a:pt x="4674" y="3359"/>
                  <a:pt x="4674" y="3359"/>
                </a:cubicBezTo>
                <a:cubicBezTo>
                  <a:pt x="4674" y="3359"/>
                  <a:pt x="4674" y="3359"/>
                  <a:pt x="4674" y="3359"/>
                </a:cubicBezTo>
                <a:cubicBezTo>
                  <a:pt x="4672" y="3361"/>
                  <a:pt x="4672" y="3361"/>
                  <a:pt x="4670" y="3363"/>
                </a:cubicBezTo>
                <a:cubicBezTo>
                  <a:pt x="4668" y="3363"/>
                  <a:pt x="4668" y="3363"/>
                  <a:pt x="4668" y="3363"/>
                </a:cubicBezTo>
                <a:cubicBezTo>
                  <a:pt x="4666" y="3365"/>
                  <a:pt x="4664" y="3365"/>
                  <a:pt x="4662" y="3367"/>
                </a:cubicBezTo>
                <a:cubicBezTo>
                  <a:pt x="4660" y="3367"/>
                  <a:pt x="4655" y="3369"/>
                  <a:pt x="4653" y="3369"/>
                </a:cubicBezTo>
                <a:cubicBezTo>
                  <a:pt x="4653" y="3371"/>
                  <a:pt x="4653" y="3371"/>
                  <a:pt x="4653" y="3371"/>
                </a:cubicBezTo>
                <a:cubicBezTo>
                  <a:pt x="4651" y="3371"/>
                  <a:pt x="4651" y="3371"/>
                  <a:pt x="4651" y="3371"/>
                </a:cubicBezTo>
                <a:cubicBezTo>
                  <a:pt x="4622" y="3380"/>
                  <a:pt x="4579" y="3376"/>
                  <a:pt x="4550" y="3376"/>
                </a:cubicBezTo>
                <a:cubicBezTo>
                  <a:pt x="4517" y="3376"/>
                  <a:pt x="4482" y="3376"/>
                  <a:pt x="4448" y="3376"/>
                </a:cubicBezTo>
                <a:cubicBezTo>
                  <a:pt x="4417" y="3376"/>
                  <a:pt x="4382" y="3367"/>
                  <a:pt x="4355" y="3351"/>
                </a:cubicBezTo>
                <a:close/>
                <a:moveTo>
                  <a:pt x="4904" y="3695"/>
                </a:moveTo>
                <a:cubicBezTo>
                  <a:pt x="4904" y="3695"/>
                  <a:pt x="4904" y="3695"/>
                  <a:pt x="4902" y="3695"/>
                </a:cubicBezTo>
                <a:cubicBezTo>
                  <a:pt x="4897" y="3702"/>
                  <a:pt x="4889" y="3708"/>
                  <a:pt x="4879" y="3710"/>
                </a:cubicBezTo>
                <a:cubicBezTo>
                  <a:pt x="4871" y="3714"/>
                  <a:pt x="4858" y="3716"/>
                  <a:pt x="4844" y="3716"/>
                </a:cubicBezTo>
                <a:cubicBezTo>
                  <a:pt x="4829" y="3716"/>
                  <a:pt x="4829" y="3716"/>
                  <a:pt x="4829" y="3716"/>
                </a:cubicBezTo>
                <a:cubicBezTo>
                  <a:pt x="4829" y="3716"/>
                  <a:pt x="4829" y="3716"/>
                  <a:pt x="4829" y="3716"/>
                </a:cubicBezTo>
                <a:cubicBezTo>
                  <a:pt x="4771" y="3716"/>
                  <a:pt x="4711" y="3716"/>
                  <a:pt x="4651" y="3716"/>
                </a:cubicBezTo>
                <a:cubicBezTo>
                  <a:pt x="4645" y="3716"/>
                  <a:pt x="4637" y="3716"/>
                  <a:pt x="4631" y="3716"/>
                </a:cubicBezTo>
                <a:cubicBezTo>
                  <a:pt x="4631" y="3716"/>
                  <a:pt x="4631" y="3716"/>
                  <a:pt x="4631" y="3716"/>
                </a:cubicBezTo>
                <a:cubicBezTo>
                  <a:pt x="4589" y="3712"/>
                  <a:pt x="4546" y="3693"/>
                  <a:pt x="4519" y="3662"/>
                </a:cubicBezTo>
                <a:cubicBezTo>
                  <a:pt x="4517" y="3658"/>
                  <a:pt x="4513" y="3654"/>
                  <a:pt x="4511" y="3650"/>
                </a:cubicBezTo>
                <a:cubicBezTo>
                  <a:pt x="4511" y="3650"/>
                  <a:pt x="4511" y="3650"/>
                  <a:pt x="4511" y="3650"/>
                </a:cubicBezTo>
                <a:cubicBezTo>
                  <a:pt x="4511" y="3650"/>
                  <a:pt x="4511" y="3650"/>
                  <a:pt x="4511" y="3650"/>
                </a:cubicBezTo>
                <a:cubicBezTo>
                  <a:pt x="4498" y="3627"/>
                  <a:pt x="4484" y="3604"/>
                  <a:pt x="4471" y="3582"/>
                </a:cubicBezTo>
                <a:cubicBezTo>
                  <a:pt x="4463" y="3565"/>
                  <a:pt x="4444" y="3541"/>
                  <a:pt x="4440" y="3520"/>
                </a:cubicBezTo>
                <a:cubicBezTo>
                  <a:pt x="4440" y="3520"/>
                  <a:pt x="4440" y="3520"/>
                  <a:pt x="4440" y="3520"/>
                </a:cubicBezTo>
                <a:cubicBezTo>
                  <a:pt x="4438" y="3518"/>
                  <a:pt x="4438" y="3516"/>
                  <a:pt x="4438" y="3514"/>
                </a:cubicBezTo>
                <a:cubicBezTo>
                  <a:pt x="4436" y="3493"/>
                  <a:pt x="4453" y="3483"/>
                  <a:pt x="4471" y="3477"/>
                </a:cubicBezTo>
                <a:cubicBezTo>
                  <a:pt x="4471" y="3477"/>
                  <a:pt x="4471" y="3477"/>
                  <a:pt x="4471" y="3477"/>
                </a:cubicBezTo>
                <a:cubicBezTo>
                  <a:pt x="4473" y="3477"/>
                  <a:pt x="4473" y="3477"/>
                  <a:pt x="4473" y="3477"/>
                </a:cubicBezTo>
                <a:cubicBezTo>
                  <a:pt x="4475" y="3477"/>
                  <a:pt x="4475" y="3477"/>
                  <a:pt x="4477" y="3475"/>
                </a:cubicBezTo>
                <a:cubicBezTo>
                  <a:pt x="4486" y="3472"/>
                  <a:pt x="4496" y="3472"/>
                  <a:pt x="4506" y="3472"/>
                </a:cubicBezTo>
                <a:cubicBezTo>
                  <a:pt x="4624" y="3472"/>
                  <a:pt x="4624" y="3472"/>
                  <a:pt x="4624" y="3472"/>
                </a:cubicBezTo>
                <a:cubicBezTo>
                  <a:pt x="4643" y="3472"/>
                  <a:pt x="4664" y="3472"/>
                  <a:pt x="4682" y="3472"/>
                </a:cubicBezTo>
                <a:cubicBezTo>
                  <a:pt x="4682" y="3472"/>
                  <a:pt x="4682" y="3472"/>
                  <a:pt x="4682" y="3472"/>
                </a:cubicBezTo>
                <a:cubicBezTo>
                  <a:pt x="4684" y="3472"/>
                  <a:pt x="4684" y="3472"/>
                  <a:pt x="4686" y="3472"/>
                </a:cubicBezTo>
                <a:cubicBezTo>
                  <a:pt x="4691" y="3472"/>
                  <a:pt x="4697" y="3472"/>
                  <a:pt x="4701" y="3472"/>
                </a:cubicBezTo>
                <a:cubicBezTo>
                  <a:pt x="4703" y="3472"/>
                  <a:pt x="4703" y="3472"/>
                  <a:pt x="4705" y="3472"/>
                </a:cubicBezTo>
                <a:cubicBezTo>
                  <a:pt x="4742" y="3477"/>
                  <a:pt x="4782" y="3491"/>
                  <a:pt x="4806" y="3518"/>
                </a:cubicBezTo>
                <a:cubicBezTo>
                  <a:pt x="4808" y="3518"/>
                  <a:pt x="4811" y="3520"/>
                  <a:pt x="4813" y="3522"/>
                </a:cubicBezTo>
                <a:cubicBezTo>
                  <a:pt x="4813" y="3524"/>
                  <a:pt x="4815" y="3524"/>
                  <a:pt x="4815" y="3526"/>
                </a:cubicBezTo>
                <a:cubicBezTo>
                  <a:pt x="4817" y="3528"/>
                  <a:pt x="4817" y="3528"/>
                  <a:pt x="4819" y="3530"/>
                </a:cubicBezTo>
                <a:cubicBezTo>
                  <a:pt x="4819" y="3530"/>
                  <a:pt x="4819" y="3530"/>
                  <a:pt x="4819" y="3530"/>
                </a:cubicBezTo>
                <a:cubicBezTo>
                  <a:pt x="4823" y="3534"/>
                  <a:pt x="4823" y="3534"/>
                  <a:pt x="4823" y="3534"/>
                </a:cubicBezTo>
                <a:cubicBezTo>
                  <a:pt x="4833" y="3551"/>
                  <a:pt x="4844" y="3567"/>
                  <a:pt x="4856" y="3584"/>
                </a:cubicBezTo>
                <a:cubicBezTo>
                  <a:pt x="4856" y="3584"/>
                  <a:pt x="4856" y="3584"/>
                  <a:pt x="4856" y="3584"/>
                </a:cubicBezTo>
                <a:cubicBezTo>
                  <a:pt x="4871" y="3607"/>
                  <a:pt x="4891" y="3629"/>
                  <a:pt x="4904" y="3656"/>
                </a:cubicBezTo>
                <a:cubicBezTo>
                  <a:pt x="4906" y="3658"/>
                  <a:pt x="4906" y="3658"/>
                  <a:pt x="4906" y="3660"/>
                </a:cubicBezTo>
                <a:cubicBezTo>
                  <a:pt x="4908" y="3662"/>
                  <a:pt x="4908" y="3662"/>
                  <a:pt x="4908" y="3662"/>
                </a:cubicBezTo>
                <a:cubicBezTo>
                  <a:pt x="4912" y="3677"/>
                  <a:pt x="4910" y="3687"/>
                  <a:pt x="4904" y="3695"/>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6"/>
          <p:cNvSpPr>
            <a:spLocks noEditPoints="1"/>
          </p:cNvSpPr>
          <p:nvPr/>
        </p:nvSpPr>
        <p:spPr bwMode="auto">
          <a:xfrm>
            <a:off x="9900970" y="4641849"/>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6"/>
          <p:cNvSpPr>
            <a:spLocks noEditPoints="1"/>
          </p:cNvSpPr>
          <p:nvPr/>
        </p:nvSpPr>
        <p:spPr bwMode="auto">
          <a:xfrm>
            <a:off x="10221481" y="4641849"/>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6"/>
          <p:cNvSpPr>
            <a:spLocks noEditPoints="1"/>
          </p:cNvSpPr>
          <p:nvPr/>
        </p:nvSpPr>
        <p:spPr bwMode="auto">
          <a:xfrm>
            <a:off x="9533324" y="4839812"/>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
          <p:cNvSpPr>
            <a:spLocks noEditPoints="1"/>
          </p:cNvSpPr>
          <p:nvPr/>
        </p:nvSpPr>
        <p:spPr bwMode="auto">
          <a:xfrm>
            <a:off x="9245806" y="4924653"/>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6"/>
          <p:cNvSpPr>
            <a:spLocks noEditPoints="1"/>
          </p:cNvSpPr>
          <p:nvPr/>
        </p:nvSpPr>
        <p:spPr bwMode="auto">
          <a:xfrm>
            <a:off x="8958289" y="5009494"/>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27978190"/>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custDataLst>
              <p:tags r:id="rId2"/>
            </p:custDataLst>
          </p:nvPr>
        </p:nvSpPr>
        <p:spPr bwMode="auto">
          <a:xfrm>
            <a:off x="6958583" y="1463675"/>
            <a:ext cx="4712967" cy="458152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04" bIns="91440" numCol="1" spcCol="0" rtlCol="0" anchor="b" anchorCtr="0" compatLnSpc="1">
            <a:prstTxWarp prst="textNoShape">
              <a:avLst/>
            </a:prstTxWarp>
          </a:bodyPr>
          <a:lstStyle/>
          <a:p>
            <a:pPr algn="ctr" defTabSz="913788" fontAlgn="base">
              <a:spcBef>
                <a:spcPts val="1200"/>
              </a:spcBef>
              <a:spcAft>
                <a:spcPct val="0"/>
              </a:spcAft>
            </a:pPr>
            <a:r>
              <a:rPr lang="en-US" sz="2400" dirty="0">
                <a:ln>
                  <a:solidFill>
                    <a:schemeClr val="bg1">
                      <a:alpha val="0"/>
                    </a:schemeClr>
                  </a:solidFill>
                </a:ln>
                <a:solidFill>
                  <a:srgbClr val="595959">
                    <a:alpha val="99000"/>
                  </a:srgbClr>
                </a:solidFill>
                <a:latin typeface="Segoe UI Light" pitchFamily="34" charset="0"/>
              </a:rPr>
              <a:t>Enterprise</a:t>
            </a:r>
          </a:p>
        </p:txBody>
      </p:sp>
      <p:sp>
        <p:nvSpPr>
          <p:cNvPr id="60" name="Freeform 6"/>
          <p:cNvSpPr>
            <a:spLocks/>
          </p:cNvSpPr>
          <p:nvPr/>
        </p:nvSpPr>
        <p:spPr bwMode="auto">
          <a:xfrm>
            <a:off x="7888457" y="1567030"/>
            <a:ext cx="2952368" cy="1978809"/>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sp>
        <p:nvSpPr>
          <p:cNvPr id="42" name="Oval 41"/>
          <p:cNvSpPr/>
          <p:nvPr>
            <p:custDataLst>
              <p:tags r:id="rId3"/>
            </p:custDataLst>
          </p:nvPr>
        </p:nvSpPr>
        <p:spPr bwMode="auto">
          <a:xfrm>
            <a:off x="7905611" y="4010960"/>
            <a:ext cx="3017520" cy="1554480"/>
          </a:xfrm>
          <a:prstGeom prst="ellipse">
            <a:avLst/>
          </a:prstGeom>
          <a:solidFill>
            <a:schemeClr val="bg1"/>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rgbClr val="595959"/>
              </a:solidFill>
            </a:endParaRPr>
          </a:p>
        </p:txBody>
      </p:sp>
      <p:sp>
        <p:nvSpPr>
          <p:cNvPr id="63" name="Oval 62"/>
          <p:cNvSpPr/>
          <p:nvPr>
            <p:custDataLst>
              <p:tags r:id="rId4"/>
            </p:custDataLst>
          </p:nvPr>
        </p:nvSpPr>
        <p:spPr bwMode="auto">
          <a:xfrm>
            <a:off x="7905611" y="4010960"/>
            <a:ext cx="3017520" cy="1554480"/>
          </a:xfrm>
          <a:prstGeom prst="ellipse">
            <a:avLst/>
          </a:prstGeom>
          <a:solidFill>
            <a:schemeClr val="bg1"/>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rgbClr val="595959"/>
              </a:solidFill>
            </a:endParaRPr>
          </a:p>
        </p:txBody>
      </p:sp>
      <p:sp>
        <p:nvSpPr>
          <p:cNvPr id="64" name="Rectangle 63"/>
          <p:cNvSpPr/>
          <p:nvPr>
            <p:custDataLst>
              <p:tags r:id="rId5"/>
            </p:custDataLst>
          </p:nvPr>
        </p:nvSpPr>
        <p:spPr>
          <a:xfrm>
            <a:off x="9832133" y="2945507"/>
            <a:ext cx="731092" cy="2177815"/>
          </a:xfrm>
          <a:prstGeom prst="rect">
            <a:avLst/>
          </a:prstGeom>
          <a:noFill/>
          <a:ln w="12700">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sp>
        <p:nvSpPr>
          <p:cNvPr id="73" name="Left-Right Arrow 72"/>
          <p:cNvSpPr/>
          <p:nvPr>
            <p:custDataLst>
              <p:tags r:id="rId6"/>
            </p:custDataLst>
          </p:nvPr>
        </p:nvSpPr>
        <p:spPr bwMode="auto">
          <a:xfrm rot="5400000">
            <a:off x="9478147" y="3621836"/>
            <a:ext cx="1439066" cy="182880"/>
          </a:xfrm>
          <a:prstGeom prst="leftRight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74" name="Rectangle 73"/>
          <p:cNvSpPr/>
          <p:nvPr>
            <p:custDataLst>
              <p:tags r:id="rId7"/>
            </p:custDataLst>
          </p:nvPr>
        </p:nvSpPr>
        <p:spPr>
          <a:xfrm>
            <a:off x="8066907" y="2945507"/>
            <a:ext cx="731092" cy="1855889"/>
          </a:xfrm>
          <a:prstGeom prst="rect">
            <a:avLst/>
          </a:prstGeom>
          <a:noFill/>
          <a:ln w="12700">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sp>
        <p:nvSpPr>
          <p:cNvPr id="75" name="Left-Right Arrow 74"/>
          <p:cNvSpPr/>
          <p:nvPr>
            <p:custDataLst>
              <p:tags r:id="rId8"/>
            </p:custDataLst>
          </p:nvPr>
        </p:nvSpPr>
        <p:spPr bwMode="auto">
          <a:xfrm rot="5400000">
            <a:off x="7747098" y="3587659"/>
            <a:ext cx="1370712" cy="182880"/>
          </a:xfrm>
          <a:prstGeom prst="leftRight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79" name="Rectangle 78"/>
          <p:cNvSpPr/>
          <p:nvPr/>
        </p:nvSpPr>
        <p:spPr>
          <a:xfrm>
            <a:off x="8383000" y="1970088"/>
            <a:ext cx="1946174" cy="400110"/>
          </a:xfrm>
          <a:prstGeom prst="rect">
            <a:avLst/>
          </a:prstGeom>
        </p:spPr>
        <p:txBody>
          <a:bodyPr wrap="none">
            <a:spAutoFit/>
          </a:bodyPr>
          <a:lstStyle/>
          <a:p>
            <a:pPr lvl="0" algn="ctr" defTabSz="913788" fontAlgn="base">
              <a:spcBef>
                <a:spcPts val="1200"/>
              </a:spcBef>
              <a:spcAft>
                <a:spcPct val="0"/>
              </a:spcAft>
            </a:pPr>
            <a:r>
              <a:rPr lang="en-US" sz="2000" dirty="0" smtClean="0">
                <a:ln>
                  <a:solidFill>
                    <a:srgbClr val="FFFFFF">
                      <a:alpha val="0"/>
                    </a:srgbClr>
                  </a:solidFill>
                </a:ln>
                <a:solidFill>
                  <a:schemeClr val="bg1">
                    <a:alpha val="99000"/>
                  </a:schemeClr>
                </a:solidFill>
              </a:rPr>
              <a:t>Windows Azure</a:t>
            </a:r>
            <a:endParaRPr lang="en-US" sz="2000" dirty="0">
              <a:ln>
                <a:solidFill>
                  <a:srgbClr val="FFFFFF">
                    <a:alpha val="0"/>
                  </a:srgbClr>
                </a:solidFill>
              </a:ln>
              <a:solidFill>
                <a:schemeClr val="bg1">
                  <a:alpha val="99000"/>
                </a:schemeClr>
              </a:solidFill>
            </a:endParaRPr>
          </a:p>
        </p:txBody>
      </p:sp>
      <p:sp>
        <p:nvSpPr>
          <p:cNvPr id="80" name="Freeform 6"/>
          <p:cNvSpPr>
            <a:spLocks noEditPoints="1"/>
          </p:cNvSpPr>
          <p:nvPr/>
        </p:nvSpPr>
        <p:spPr bwMode="auto">
          <a:xfrm>
            <a:off x="8200589" y="4422875"/>
            <a:ext cx="447796" cy="337662"/>
          </a:xfrm>
          <a:custGeom>
            <a:avLst/>
            <a:gdLst>
              <a:gd name="T0" fmla="*/ 756 w 5557"/>
              <a:gd name="T1" fmla="*/ 2942 h 4190"/>
              <a:gd name="T2" fmla="*/ 973 w 5557"/>
              <a:gd name="T3" fmla="*/ 444 h 4190"/>
              <a:gd name="T4" fmla="*/ 4480 w 5557"/>
              <a:gd name="T5" fmla="*/ 3087 h 4190"/>
              <a:gd name="T6" fmla="*/ 4297 w 5557"/>
              <a:gd name="T7" fmla="*/ 2934 h 4190"/>
              <a:gd name="T8" fmla="*/ 2802 w 5557"/>
              <a:gd name="T9" fmla="*/ 3054 h 4190"/>
              <a:gd name="T10" fmla="*/ 2487 w 5557"/>
              <a:gd name="T11" fmla="*/ 3035 h 4190"/>
              <a:gd name="T12" fmla="*/ 2551 w 5557"/>
              <a:gd name="T13" fmla="*/ 2940 h 4190"/>
              <a:gd name="T14" fmla="*/ 2640 w 5557"/>
              <a:gd name="T15" fmla="*/ 3184 h 4190"/>
              <a:gd name="T16" fmla="*/ 2733 w 5557"/>
              <a:gd name="T17" fmla="*/ 3378 h 4190"/>
              <a:gd name="T18" fmla="*/ 2466 w 5557"/>
              <a:gd name="T19" fmla="*/ 3233 h 4190"/>
              <a:gd name="T20" fmla="*/ 2138 w 5557"/>
              <a:gd name="T21" fmla="*/ 3184 h 4190"/>
              <a:gd name="T22" fmla="*/ 2266 w 5557"/>
              <a:gd name="T23" fmla="*/ 3349 h 4190"/>
              <a:gd name="T24" fmla="*/ 2082 w 5557"/>
              <a:gd name="T25" fmla="*/ 3099 h 4190"/>
              <a:gd name="T26" fmla="*/ 2125 w 5557"/>
              <a:gd name="T27" fmla="*/ 2938 h 4190"/>
              <a:gd name="T28" fmla="*/ 2326 w 5557"/>
              <a:gd name="T29" fmla="*/ 3056 h 4190"/>
              <a:gd name="T30" fmla="*/ 1449 w 5557"/>
              <a:gd name="T31" fmla="*/ 3235 h 4190"/>
              <a:gd name="T32" fmla="*/ 1738 w 5557"/>
              <a:gd name="T33" fmla="*/ 3349 h 4190"/>
              <a:gd name="T34" fmla="*/ 1399 w 5557"/>
              <a:gd name="T35" fmla="*/ 3342 h 4190"/>
              <a:gd name="T36" fmla="*/ 1056 w 5557"/>
              <a:gd name="T37" fmla="*/ 3076 h 4190"/>
              <a:gd name="T38" fmla="*/ 1397 w 5557"/>
              <a:gd name="T39" fmla="*/ 3023 h 4190"/>
              <a:gd name="T40" fmla="*/ 1587 w 5557"/>
              <a:gd name="T41" fmla="*/ 2965 h 4190"/>
              <a:gd name="T42" fmla="*/ 1858 w 5557"/>
              <a:gd name="T43" fmla="*/ 3041 h 4190"/>
              <a:gd name="T44" fmla="*/ 1113 w 5557"/>
              <a:gd name="T45" fmla="*/ 3528 h 4190"/>
              <a:gd name="T46" fmla="*/ 890 w 5557"/>
              <a:gd name="T47" fmla="*/ 3726 h 4190"/>
              <a:gd name="T48" fmla="*/ 745 w 5557"/>
              <a:gd name="T49" fmla="*/ 3528 h 4190"/>
              <a:gd name="T50" fmla="*/ 1037 w 5557"/>
              <a:gd name="T51" fmla="*/ 3481 h 4190"/>
              <a:gd name="T52" fmla="*/ 1153 w 5557"/>
              <a:gd name="T53" fmla="*/ 3376 h 4190"/>
              <a:gd name="T54" fmla="*/ 871 w 5557"/>
              <a:gd name="T55" fmla="*/ 3338 h 4190"/>
              <a:gd name="T56" fmla="*/ 1025 w 5557"/>
              <a:gd name="T57" fmla="*/ 3190 h 4190"/>
              <a:gd name="T58" fmla="*/ 2806 w 5557"/>
              <a:gd name="T59" fmla="*/ 3666 h 4190"/>
              <a:gd name="T60" fmla="*/ 2746 w 5557"/>
              <a:gd name="T61" fmla="*/ 3716 h 4190"/>
              <a:gd name="T62" fmla="*/ 1240 w 5557"/>
              <a:gd name="T63" fmla="*/ 3658 h 4190"/>
              <a:gd name="T64" fmla="*/ 1362 w 5557"/>
              <a:gd name="T65" fmla="*/ 3493 h 4190"/>
              <a:gd name="T66" fmla="*/ 2777 w 5557"/>
              <a:gd name="T67" fmla="*/ 3493 h 4190"/>
              <a:gd name="T68" fmla="*/ 2959 w 5557"/>
              <a:gd name="T69" fmla="*/ 3047 h 4190"/>
              <a:gd name="T70" fmla="*/ 3193 w 5557"/>
              <a:gd name="T71" fmla="*/ 2938 h 4190"/>
              <a:gd name="T72" fmla="*/ 3046 w 5557"/>
              <a:gd name="T73" fmla="*/ 3097 h 4190"/>
              <a:gd name="T74" fmla="*/ 2973 w 5557"/>
              <a:gd name="T75" fmla="*/ 3233 h 4190"/>
              <a:gd name="T76" fmla="*/ 3311 w 5557"/>
              <a:gd name="T77" fmla="*/ 3363 h 4190"/>
              <a:gd name="T78" fmla="*/ 3060 w 5557"/>
              <a:gd name="T79" fmla="*/ 3378 h 4190"/>
              <a:gd name="T80" fmla="*/ 3269 w 5557"/>
              <a:gd name="T81" fmla="*/ 3720 h 4190"/>
              <a:gd name="T82" fmla="*/ 3006 w 5557"/>
              <a:gd name="T83" fmla="*/ 3654 h 4190"/>
              <a:gd name="T84" fmla="*/ 3019 w 5557"/>
              <a:gd name="T85" fmla="*/ 3495 h 4190"/>
              <a:gd name="T86" fmla="*/ 3122 w 5557"/>
              <a:gd name="T87" fmla="*/ 3475 h 4190"/>
              <a:gd name="T88" fmla="*/ 3373 w 5557"/>
              <a:gd name="T89" fmla="*/ 3534 h 4190"/>
              <a:gd name="T90" fmla="*/ 3671 w 5557"/>
              <a:gd name="T91" fmla="*/ 2963 h 4190"/>
              <a:gd name="T92" fmla="*/ 3958 w 5557"/>
              <a:gd name="T93" fmla="*/ 2955 h 4190"/>
              <a:gd name="T94" fmla="*/ 3968 w 5557"/>
              <a:gd name="T95" fmla="*/ 3095 h 4190"/>
              <a:gd name="T96" fmla="*/ 3766 w 5557"/>
              <a:gd name="T97" fmla="*/ 3229 h 4190"/>
              <a:gd name="T98" fmla="*/ 4153 w 5557"/>
              <a:gd name="T99" fmla="*/ 3330 h 4190"/>
              <a:gd name="T100" fmla="*/ 4101 w 5557"/>
              <a:gd name="T101" fmla="*/ 3376 h 4190"/>
              <a:gd name="T102" fmla="*/ 4306 w 5557"/>
              <a:gd name="T103" fmla="*/ 3699 h 4190"/>
              <a:gd name="T104" fmla="*/ 3896 w 5557"/>
              <a:gd name="T105" fmla="*/ 3578 h 4190"/>
              <a:gd name="T106" fmla="*/ 4130 w 5557"/>
              <a:gd name="T107" fmla="*/ 3472 h 4190"/>
              <a:gd name="T108" fmla="*/ 4322 w 5557"/>
              <a:gd name="T109" fmla="*/ 3316 h 4190"/>
              <a:gd name="T110" fmla="*/ 4682 w 5557"/>
              <a:gd name="T111" fmla="*/ 3342 h 4190"/>
              <a:gd name="T112" fmla="*/ 4904 w 5557"/>
              <a:gd name="T113" fmla="*/ 3695 h 4190"/>
              <a:gd name="T114" fmla="*/ 4440 w 5557"/>
              <a:gd name="T115" fmla="*/ 3520 h 4190"/>
              <a:gd name="T116" fmla="*/ 4806 w 5557"/>
              <a:gd name="T117" fmla="*/ 3518 h 4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557" h="4190">
                <a:moveTo>
                  <a:pt x="5466" y="3722"/>
                </a:moveTo>
                <a:cubicBezTo>
                  <a:pt x="5398" y="3642"/>
                  <a:pt x="5330" y="3561"/>
                  <a:pt x="5262" y="3481"/>
                </a:cubicBezTo>
                <a:cubicBezTo>
                  <a:pt x="5111" y="3303"/>
                  <a:pt x="4962" y="3128"/>
                  <a:pt x="4811" y="2950"/>
                </a:cubicBezTo>
                <a:cubicBezTo>
                  <a:pt x="4804" y="2942"/>
                  <a:pt x="4796" y="2932"/>
                  <a:pt x="4788" y="2924"/>
                </a:cubicBezTo>
                <a:cubicBezTo>
                  <a:pt x="4757" y="2886"/>
                  <a:pt x="4709" y="2866"/>
                  <a:pt x="4664" y="2849"/>
                </a:cubicBezTo>
                <a:cubicBezTo>
                  <a:pt x="4616" y="2833"/>
                  <a:pt x="4564" y="2822"/>
                  <a:pt x="4513" y="2821"/>
                </a:cubicBezTo>
                <a:cubicBezTo>
                  <a:pt x="4693" y="2773"/>
                  <a:pt x="4825" y="2612"/>
                  <a:pt x="4825" y="2418"/>
                </a:cubicBezTo>
                <a:cubicBezTo>
                  <a:pt x="4825" y="417"/>
                  <a:pt x="4825" y="417"/>
                  <a:pt x="4825" y="417"/>
                </a:cubicBezTo>
                <a:cubicBezTo>
                  <a:pt x="4825" y="186"/>
                  <a:pt x="4637" y="0"/>
                  <a:pt x="4407" y="0"/>
                </a:cubicBezTo>
                <a:cubicBezTo>
                  <a:pt x="1145" y="0"/>
                  <a:pt x="1145" y="0"/>
                  <a:pt x="1145" y="0"/>
                </a:cubicBezTo>
                <a:cubicBezTo>
                  <a:pt x="915" y="0"/>
                  <a:pt x="727" y="186"/>
                  <a:pt x="727" y="417"/>
                </a:cubicBezTo>
                <a:cubicBezTo>
                  <a:pt x="727" y="2418"/>
                  <a:pt x="727" y="2418"/>
                  <a:pt x="727" y="2418"/>
                </a:cubicBezTo>
                <a:cubicBezTo>
                  <a:pt x="727" y="2612"/>
                  <a:pt x="861" y="2775"/>
                  <a:pt x="1041" y="2822"/>
                </a:cubicBezTo>
                <a:cubicBezTo>
                  <a:pt x="940" y="2827"/>
                  <a:pt x="824" y="2864"/>
                  <a:pt x="756" y="2942"/>
                </a:cubicBezTo>
                <a:cubicBezTo>
                  <a:pt x="704" y="3006"/>
                  <a:pt x="650" y="3068"/>
                  <a:pt x="598" y="3132"/>
                </a:cubicBezTo>
                <a:cubicBezTo>
                  <a:pt x="437" y="3322"/>
                  <a:pt x="276" y="3514"/>
                  <a:pt x="114" y="3706"/>
                </a:cubicBezTo>
                <a:cubicBezTo>
                  <a:pt x="75" y="3753"/>
                  <a:pt x="0" y="3821"/>
                  <a:pt x="0" y="3887"/>
                </a:cubicBezTo>
                <a:cubicBezTo>
                  <a:pt x="0" y="4067"/>
                  <a:pt x="0" y="4067"/>
                  <a:pt x="0" y="4067"/>
                </a:cubicBezTo>
                <a:cubicBezTo>
                  <a:pt x="2" y="4089"/>
                  <a:pt x="7" y="4112"/>
                  <a:pt x="19" y="4131"/>
                </a:cubicBezTo>
                <a:cubicBezTo>
                  <a:pt x="60" y="4188"/>
                  <a:pt x="143" y="4190"/>
                  <a:pt x="209" y="4190"/>
                </a:cubicBezTo>
                <a:cubicBezTo>
                  <a:pt x="300" y="4190"/>
                  <a:pt x="5075" y="4190"/>
                  <a:pt x="5220" y="4190"/>
                </a:cubicBezTo>
                <a:cubicBezTo>
                  <a:pt x="5291" y="4190"/>
                  <a:pt x="5371" y="4182"/>
                  <a:pt x="5442" y="4168"/>
                </a:cubicBezTo>
                <a:cubicBezTo>
                  <a:pt x="5489" y="4159"/>
                  <a:pt x="5545" y="4133"/>
                  <a:pt x="5551" y="4077"/>
                </a:cubicBezTo>
                <a:cubicBezTo>
                  <a:pt x="5551" y="3883"/>
                  <a:pt x="5551" y="3883"/>
                  <a:pt x="5551" y="3883"/>
                </a:cubicBezTo>
                <a:cubicBezTo>
                  <a:pt x="5557" y="3840"/>
                  <a:pt x="5533" y="3798"/>
                  <a:pt x="5506" y="3768"/>
                </a:cubicBezTo>
                <a:cubicBezTo>
                  <a:pt x="5491" y="3751"/>
                  <a:pt x="5479" y="3737"/>
                  <a:pt x="5466" y="3722"/>
                </a:cubicBezTo>
                <a:close/>
                <a:moveTo>
                  <a:pt x="973" y="2391"/>
                </a:moveTo>
                <a:cubicBezTo>
                  <a:pt x="973" y="444"/>
                  <a:pt x="973" y="444"/>
                  <a:pt x="973" y="444"/>
                </a:cubicBezTo>
                <a:cubicBezTo>
                  <a:pt x="973" y="324"/>
                  <a:pt x="1070" y="229"/>
                  <a:pt x="1188" y="229"/>
                </a:cubicBezTo>
                <a:cubicBezTo>
                  <a:pt x="4364" y="229"/>
                  <a:pt x="4364" y="229"/>
                  <a:pt x="4364" y="229"/>
                </a:cubicBezTo>
                <a:cubicBezTo>
                  <a:pt x="4482" y="229"/>
                  <a:pt x="4579" y="324"/>
                  <a:pt x="4579" y="444"/>
                </a:cubicBezTo>
                <a:cubicBezTo>
                  <a:pt x="4579" y="2391"/>
                  <a:pt x="4579" y="2391"/>
                  <a:pt x="4579" y="2391"/>
                </a:cubicBezTo>
                <a:cubicBezTo>
                  <a:pt x="4579" y="2509"/>
                  <a:pt x="4482" y="2606"/>
                  <a:pt x="4364" y="2606"/>
                </a:cubicBezTo>
                <a:cubicBezTo>
                  <a:pt x="1188" y="2606"/>
                  <a:pt x="1188" y="2606"/>
                  <a:pt x="1188" y="2606"/>
                </a:cubicBezTo>
                <a:cubicBezTo>
                  <a:pt x="1070" y="2606"/>
                  <a:pt x="973" y="2509"/>
                  <a:pt x="973" y="2391"/>
                </a:cubicBezTo>
                <a:close/>
                <a:moveTo>
                  <a:pt x="4494" y="3068"/>
                </a:moveTo>
                <a:cubicBezTo>
                  <a:pt x="4494" y="3072"/>
                  <a:pt x="4492" y="3076"/>
                  <a:pt x="4488" y="3080"/>
                </a:cubicBezTo>
                <a:cubicBezTo>
                  <a:pt x="4486" y="3080"/>
                  <a:pt x="4486" y="3080"/>
                  <a:pt x="4486" y="3080"/>
                </a:cubicBezTo>
                <a:cubicBezTo>
                  <a:pt x="4486" y="3080"/>
                  <a:pt x="4486" y="3080"/>
                  <a:pt x="4486" y="3080"/>
                </a:cubicBezTo>
                <a:cubicBezTo>
                  <a:pt x="4486" y="3083"/>
                  <a:pt x="4486" y="3083"/>
                  <a:pt x="4484" y="3083"/>
                </a:cubicBezTo>
                <a:cubicBezTo>
                  <a:pt x="4484" y="3083"/>
                  <a:pt x="4484" y="3083"/>
                  <a:pt x="4482" y="3085"/>
                </a:cubicBezTo>
                <a:cubicBezTo>
                  <a:pt x="4482" y="3085"/>
                  <a:pt x="4480" y="3085"/>
                  <a:pt x="4480" y="3087"/>
                </a:cubicBezTo>
                <a:cubicBezTo>
                  <a:pt x="4477" y="3087"/>
                  <a:pt x="4477" y="3087"/>
                  <a:pt x="4475" y="3087"/>
                </a:cubicBezTo>
                <a:cubicBezTo>
                  <a:pt x="4455" y="3097"/>
                  <a:pt x="4426" y="3095"/>
                  <a:pt x="4401" y="3095"/>
                </a:cubicBezTo>
                <a:cubicBezTo>
                  <a:pt x="4281" y="3095"/>
                  <a:pt x="4281" y="3095"/>
                  <a:pt x="4281" y="3095"/>
                </a:cubicBezTo>
                <a:cubicBezTo>
                  <a:pt x="4258" y="3095"/>
                  <a:pt x="4233" y="3091"/>
                  <a:pt x="4213" y="3080"/>
                </a:cubicBezTo>
                <a:cubicBezTo>
                  <a:pt x="4204" y="3076"/>
                  <a:pt x="4196" y="3072"/>
                  <a:pt x="4190" y="3068"/>
                </a:cubicBezTo>
                <a:cubicBezTo>
                  <a:pt x="4184" y="3062"/>
                  <a:pt x="4177" y="3058"/>
                  <a:pt x="4173" y="3052"/>
                </a:cubicBezTo>
                <a:cubicBezTo>
                  <a:pt x="4169" y="3041"/>
                  <a:pt x="4169" y="3041"/>
                  <a:pt x="4169" y="3041"/>
                </a:cubicBezTo>
                <a:cubicBezTo>
                  <a:pt x="4157" y="3019"/>
                  <a:pt x="4140" y="2998"/>
                  <a:pt x="4130" y="2973"/>
                </a:cubicBezTo>
                <a:cubicBezTo>
                  <a:pt x="4122" y="2957"/>
                  <a:pt x="4130" y="2948"/>
                  <a:pt x="4144" y="2942"/>
                </a:cubicBezTo>
                <a:cubicBezTo>
                  <a:pt x="4148" y="2940"/>
                  <a:pt x="4153" y="2938"/>
                  <a:pt x="4157" y="2938"/>
                </a:cubicBezTo>
                <a:cubicBezTo>
                  <a:pt x="4165" y="2936"/>
                  <a:pt x="4175" y="2934"/>
                  <a:pt x="4186" y="2934"/>
                </a:cubicBezTo>
                <a:cubicBezTo>
                  <a:pt x="4202" y="2934"/>
                  <a:pt x="4202" y="2934"/>
                  <a:pt x="4202" y="2934"/>
                </a:cubicBezTo>
                <a:cubicBezTo>
                  <a:pt x="4202" y="2934"/>
                  <a:pt x="4202" y="2934"/>
                  <a:pt x="4202" y="2934"/>
                </a:cubicBezTo>
                <a:cubicBezTo>
                  <a:pt x="4235" y="2934"/>
                  <a:pt x="4266" y="2934"/>
                  <a:pt x="4297" y="2934"/>
                </a:cubicBezTo>
                <a:cubicBezTo>
                  <a:pt x="4300" y="2934"/>
                  <a:pt x="4300" y="2934"/>
                  <a:pt x="4300" y="2934"/>
                </a:cubicBezTo>
                <a:cubicBezTo>
                  <a:pt x="4331" y="2934"/>
                  <a:pt x="4331" y="2934"/>
                  <a:pt x="4331" y="2934"/>
                </a:cubicBezTo>
                <a:cubicBezTo>
                  <a:pt x="4341" y="2934"/>
                  <a:pt x="4353" y="2934"/>
                  <a:pt x="4364" y="2936"/>
                </a:cubicBezTo>
                <a:cubicBezTo>
                  <a:pt x="4370" y="2938"/>
                  <a:pt x="4378" y="2940"/>
                  <a:pt x="4384" y="2942"/>
                </a:cubicBezTo>
                <a:cubicBezTo>
                  <a:pt x="4386" y="2942"/>
                  <a:pt x="4386" y="2942"/>
                  <a:pt x="4388" y="2942"/>
                </a:cubicBezTo>
                <a:cubicBezTo>
                  <a:pt x="4388" y="2944"/>
                  <a:pt x="4388" y="2944"/>
                  <a:pt x="4391" y="2944"/>
                </a:cubicBezTo>
                <a:cubicBezTo>
                  <a:pt x="4393" y="2944"/>
                  <a:pt x="4393" y="2944"/>
                  <a:pt x="4393" y="2944"/>
                </a:cubicBezTo>
                <a:cubicBezTo>
                  <a:pt x="4403" y="2948"/>
                  <a:pt x="4411" y="2953"/>
                  <a:pt x="4420" y="2957"/>
                </a:cubicBezTo>
                <a:cubicBezTo>
                  <a:pt x="4426" y="2963"/>
                  <a:pt x="4432" y="2967"/>
                  <a:pt x="4436" y="2973"/>
                </a:cubicBezTo>
                <a:cubicBezTo>
                  <a:pt x="4461" y="3008"/>
                  <a:pt x="4461" y="3008"/>
                  <a:pt x="4461" y="3008"/>
                </a:cubicBezTo>
                <a:cubicBezTo>
                  <a:pt x="4467" y="3019"/>
                  <a:pt x="4482" y="3035"/>
                  <a:pt x="4488" y="3049"/>
                </a:cubicBezTo>
                <a:cubicBezTo>
                  <a:pt x="4488" y="3049"/>
                  <a:pt x="4488" y="3049"/>
                  <a:pt x="4488" y="3049"/>
                </a:cubicBezTo>
                <a:cubicBezTo>
                  <a:pt x="4492" y="3056"/>
                  <a:pt x="4494" y="3062"/>
                  <a:pt x="4494" y="3068"/>
                </a:cubicBezTo>
                <a:close/>
                <a:moveTo>
                  <a:pt x="2802" y="3054"/>
                </a:moveTo>
                <a:cubicBezTo>
                  <a:pt x="2802" y="3060"/>
                  <a:pt x="2800" y="3064"/>
                  <a:pt x="2798" y="3068"/>
                </a:cubicBezTo>
                <a:cubicBezTo>
                  <a:pt x="2775" y="3109"/>
                  <a:pt x="2669" y="3099"/>
                  <a:pt x="2632" y="3099"/>
                </a:cubicBezTo>
                <a:cubicBezTo>
                  <a:pt x="2609" y="3099"/>
                  <a:pt x="2586" y="3099"/>
                  <a:pt x="2564" y="3099"/>
                </a:cubicBezTo>
                <a:cubicBezTo>
                  <a:pt x="2543" y="3099"/>
                  <a:pt x="2516" y="3095"/>
                  <a:pt x="2498" y="3080"/>
                </a:cubicBezTo>
                <a:cubicBezTo>
                  <a:pt x="2496" y="3078"/>
                  <a:pt x="2496" y="3078"/>
                  <a:pt x="2496" y="3078"/>
                </a:cubicBezTo>
                <a:cubicBezTo>
                  <a:pt x="2493" y="3076"/>
                  <a:pt x="2493" y="3076"/>
                  <a:pt x="2493" y="3076"/>
                </a:cubicBezTo>
                <a:cubicBezTo>
                  <a:pt x="2491" y="3074"/>
                  <a:pt x="2491" y="3074"/>
                  <a:pt x="2491" y="3072"/>
                </a:cubicBezTo>
                <a:cubicBezTo>
                  <a:pt x="2491" y="3072"/>
                  <a:pt x="2491" y="3072"/>
                  <a:pt x="2489" y="3072"/>
                </a:cubicBezTo>
                <a:cubicBezTo>
                  <a:pt x="2489" y="3072"/>
                  <a:pt x="2489" y="3072"/>
                  <a:pt x="2489" y="3072"/>
                </a:cubicBezTo>
                <a:cubicBezTo>
                  <a:pt x="2489" y="3070"/>
                  <a:pt x="2487" y="3068"/>
                  <a:pt x="2487" y="3066"/>
                </a:cubicBezTo>
                <a:cubicBezTo>
                  <a:pt x="2485" y="3062"/>
                  <a:pt x="2485" y="3060"/>
                  <a:pt x="2485" y="3056"/>
                </a:cubicBezTo>
                <a:cubicBezTo>
                  <a:pt x="2485" y="3052"/>
                  <a:pt x="2485" y="3052"/>
                  <a:pt x="2485" y="3052"/>
                </a:cubicBezTo>
                <a:cubicBezTo>
                  <a:pt x="2487" y="3047"/>
                  <a:pt x="2487" y="3041"/>
                  <a:pt x="2487" y="3037"/>
                </a:cubicBezTo>
                <a:cubicBezTo>
                  <a:pt x="2487" y="3035"/>
                  <a:pt x="2487" y="3035"/>
                  <a:pt x="2487" y="3035"/>
                </a:cubicBezTo>
                <a:cubicBezTo>
                  <a:pt x="2489" y="3019"/>
                  <a:pt x="2489" y="3000"/>
                  <a:pt x="2493" y="2984"/>
                </a:cubicBezTo>
                <a:cubicBezTo>
                  <a:pt x="2493" y="2977"/>
                  <a:pt x="2493" y="2977"/>
                  <a:pt x="2493" y="2977"/>
                </a:cubicBezTo>
                <a:cubicBezTo>
                  <a:pt x="2496" y="2973"/>
                  <a:pt x="2498" y="2967"/>
                  <a:pt x="2502" y="2963"/>
                </a:cubicBezTo>
                <a:cubicBezTo>
                  <a:pt x="2506" y="2959"/>
                  <a:pt x="2510" y="2957"/>
                  <a:pt x="2514" y="2953"/>
                </a:cubicBezTo>
                <a:cubicBezTo>
                  <a:pt x="2514" y="2953"/>
                  <a:pt x="2514" y="2953"/>
                  <a:pt x="2514" y="2953"/>
                </a:cubicBezTo>
                <a:cubicBezTo>
                  <a:pt x="2516" y="2953"/>
                  <a:pt x="2516" y="2950"/>
                  <a:pt x="2518" y="2950"/>
                </a:cubicBezTo>
                <a:cubicBezTo>
                  <a:pt x="2518" y="2950"/>
                  <a:pt x="2520" y="2950"/>
                  <a:pt x="2520" y="2948"/>
                </a:cubicBezTo>
                <a:cubicBezTo>
                  <a:pt x="2522" y="2948"/>
                  <a:pt x="2522" y="2948"/>
                  <a:pt x="2522" y="2948"/>
                </a:cubicBezTo>
                <a:cubicBezTo>
                  <a:pt x="2524" y="2946"/>
                  <a:pt x="2529" y="2946"/>
                  <a:pt x="2531" y="2944"/>
                </a:cubicBezTo>
                <a:cubicBezTo>
                  <a:pt x="2533" y="2944"/>
                  <a:pt x="2533" y="2944"/>
                  <a:pt x="2535" y="2944"/>
                </a:cubicBezTo>
                <a:cubicBezTo>
                  <a:pt x="2537" y="2942"/>
                  <a:pt x="2541" y="2942"/>
                  <a:pt x="2543" y="2942"/>
                </a:cubicBezTo>
                <a:cubicBezTo>
                  <a:pt x="2545" y="2942"/>
                  <a:pt x="2545" y="2940"/>
                  <a:pt x="2547" y="2940"/>
                </a:cubicBezTo>
                <a:cubicBezTo>
                  <a:pt x="2547" y="2940"/>
                  <a:pt x="2547" y="2940"/>
                  <a:pt x="2547" y="2940"/>
                </a:cubicBezTo>
                <a:cubicBezTo>
                  <a:pt x="2549" y="2940"/>
                  <a:pt x="2551" y="2940"/>
                  <a:pt x="2551" y="2940"/>
                </a:cubicBezTo>
                <a:cubicBezTo>
                  <a:pt x="2560" y="2938"/>
                  <a:pt x="2568" y="2938"/>
                  <a:pt x="2576" y="2938"/>
                </a:cubicBezTo>
                <a:cubicBezTo>
                  <a:pt x="2582" y="2938"/>
                  <a:pt x="2582" y="2938"/>
                  <a:pt x="2582" y="2938"/>
                </a:cubicBezTo>
                <a:cubicBezTo>
                  <a:pt x="2591" y="2938"/>
                  <a:pt x="2601" y="2938"/>
                  <a:pt x="2609" y="2938"/>
                </a:cubicBezTo>
                <a:cubicBezTo>
                  <a:pt x="2721" y="2938"/>
                  <a:pt x="2721" y="2938"/>
                  <a:pt x="2721" y="2938"/>
                </a:cubicBezTo>
                <a:cubicBezTo>
                  <a:pt x="2723" y="2938"/>
                  <a:pt x="2725" y="2938"/>
                  <a:pt x="2729" y="2938"/>
                </a:cubicBezTo>
                <a:cubicBezTo>
                  <a:pt x="2731" y="2938"/>
                  <a:pt x="2731" y="2938"/>
                  <a:pt x="2731" y="2938"/>
                </a:cubicBezTo>
                <a:cubicBezTo>
                  <a:pt x="2733" y="2938"/>
                  <a:pt x="2738" y="2938"/>
                  <a:pt x="2740" y="2938"/>
                </a:cubicBezTo>
                <a:cubicBezTo>
                  <a:pt x="2762" y="2940"/>
                  <a:pt x="2787" y="2946"/>
                  <a:pt x="2795" y="2967"/>
                </a:cubicBezTo>
                <a:cubicBezTo>
                  <a:pt x="2798" y="2967"/>
                  <a:pt x="2798" y="2969"/>
                  <a:pt x="2798" y="2971"/>
                </a:cubicBezTo>
                <a:cubicBezTo>
                  <a:pt x="2800" y="2971"/>
                  <a:pt x="2800" y="2971"/>
                  <a:pt x="2800" y="2971"/>
                </a:cubicBezTo>
                <a:cubicBezTo>
                  <a:pt x="2806" y="2996"/>
                  <a:pt x="2800" y="3025"/>
                  <a:pt x="2802" y="3049"/>
                </a:cubicBezTo>
                <a:cubicBezTo>
                  <a:pt x="2802" y="3054"/>
                  <a:pt x="2802" y="3054"/>
                  <a:pt x="2802" y="3054"/>
                </a:cubicBezTo>
                <a:cubicBezTo>
                  <a:pt x="2802" y="3054"/>
                  <a:pt x="2802" y="3054"/>
                  <a:pt x="2802" y="3054"/>
                </a:cubicBezTo>
                <a:close/>
                <a:moveTo>
                  <a:pt x="2640" y="3184"/>
                </a:moveTo>
                <a:cubicBezTo>
                  <a:pt x="2682" y="3184"/>
                  <a:pt x="2777" y="3171"/>
                  <a:pt x="2800" y="3217"/>
                </a:cubicBezTo>
                <a:cubicBezTo>
                  <a:pt x="2802" y="3221"/>
                  <a:pt x="2804" y="3225"/>
                  <a:pt x="2804" y="3231"/>
                </a:cubicBezTo>
                <a:cubicBezTo>
                  <a:pt x="2804" y="3278"/>
                  <a:pt x="2804" y="3278"/>
                  <a:pt x="2804" y="3278"/>
                </a:cubicBezTo>
                <a:cubicBezTo>
                  <a:pt x="2804" y="3291"/>
                  <a:pt x="2804" y="3305"/>
                  <a:pt x="2804" y="3320"/>
                </a:cubicBezTo>
                <a:cubicBezTo>
                  <a:pt x="2804" y="3320"/>
                  <a:pt x="2804" y="3320"/>
                  <a:pt x="2804" y="3320"/>
                </a:cubicBezTo>
                <a:cubicBezTo>
                  <a:pt x="2804" y="3326"/>
                  <a:pt x="2804" y="3326"/>
                  <a:pt x="2804" y="3326"/>
                </a:cubicBezTo>
                <a:cubicBezTo>
                  <a:pt x="2804" y="3332"/>
                  <a:pt x="2802" y="3340"/>
                  <a:pt x="2798" y="3347"/>
                </a:cubicBezTo>
                <a:cubicBezTo>
                  <a:pt x="2795" y="3349"/>
                  <a:pt x="2795" y="3349"/>
                  <a:pt x="2795" y="3349"/>
                </a:cubicBezTo>
                <a:cubicBezTo>
                  <a:pt x="2793" y="3351"/>
                  <a:pt x="2791" y="3353"/>
                  <a:pt x="2789" y="3355"/>
                </a:cubicBezTo>
                <a:cubicBezTo>
                  <a:pt x="2789" y="3355"/>
                  <a:pt x="2789" y="3355"/>
                  <a:pt x="2789" y="3355"/>
                </a:cubicBezTo>
                <a:cubicBezTo>
                  <a:pt x="2779" y="3365"/>
                  <a:pt x="2764" y="3371"/>
                  <a:pt x="2748" y="3376"/>
                </a:cubicBezTo>
                <a:cubicBezTo>
                  <a:pt x="2748" y="3376"/>
                  <a:pt x="2748" y="3376"/>
                  <a:pt x="2748" y="3376"/>
                </a:cubicBezTo>
                <a:cubicBezTo>
                  <a:pt x="2748" y="3376"/>
                  <a:pt x="2748" y="3376"/>
                  <a:pt x="2748" y="3376"/>
                </a:cubicBezTo>
                <a:cubicBezTo>
                  <a:pt x="2742" y="3378"/>
                  <a:pt x="2738" y="3378"/>
                  <a:pt x="2733" y="3378"/>
                </a:cubicBezTo>
                <a:cubicBezTo>
                  <a:pt x="2731" y="3378"/>
                  <a:pt x="2729" y="3378"/>
                  <a:pt x="2729" y="3380"/>
                </a:cubicBezTo>
                <a:cubicBezTo>
                  <a:pt x="2723" y="3380"/>
                  <a:pt x="2717" y="3380"/>
                  <a:pt x="2713" y="3380"/>
                </a:cubicBezTo>
                <a:cubicBezTo>
                  <a:pt x="2713" y="3380"/>
                  <a:pt x="2713" y="3380"/>
                  <a:pt x="2713" y="3380"/>
                </a:cubicBezTo>
                <a:cubicBezTo>
                  <a:pt x="2541" y="3380"/>
                  <a:pt x="2541" y="3380"/>
                  <a:pt x="2541" y="3380"/>
                </a:cubicBezTo>
                <a:cubicBezTo>
                  <a:pt x="2520" y="3380"/>
                  <a:pt x="2496" y="3376"/>
                  <a:pt x="2477" y="3365"/>
                </a:cubicBezTo>
                <a:cubicBezTo>
                  <a:pt x="2477" y="3365"/>
                  <a:pt x="2477" y="3365"/>
                  <a:pt x="2477" y="3365"/>
                </a:cubicBezTo>
                <a:cubicBezTo>
                  <a:pt x="2477" y="3363"/>
                  <a:pt x="2477" y="3363"/>
                  <a:pt x="2477" y="3363"/>
                </a:cubicBezTo>
                <a:cubicBezTo>
                  <a:pt x="2475" y="3361"/>
                  <a:pt x="2471" y="3359"/>
                  <a:pt x="2466" y="3357"/>
                </a:cubicBezTo>
                <a:cubicBezTo>
                  <a:pt x="2464" y="3355"/>
                  <a:pt x="2462" y="3351"/>
                  <a:pt x="2460" y="3349"/>
                </a:cubicBezTo>
                <a:cubicBezTo>
                  <a:pt x="2460" y="3349"/>
                  <a:pt x="2460" y="3349"/>
                  <a:pt x="2460" y="3347"/>
                </a:cubicBezTo>
                <a:cubicBezTo>
                  <a:pt x="2456" y="3340"/>
                  <a:pt x="2454" y="3334"/>
                  <a:pt x="2454" y="3326"/>
                </a:cubicBezTo>
                <a:cubicBezTo>
                  <a:pt x="2456" y="3314"/>
                  <a:pt x="2456" y="3314"/>
                  <a:pt x="2456" y="3314"/>
                </a:cubicBezTo>
                <a:cubicBezTo>
                  <a:pt x="2456" y="3314"/>
                  <a:pt x="2456" y="3314"/>
                  <a:pt x="2456" y="3314"/>
                </a:cubicBezTo>
                <a:cubicBezTo>
                  <a:pt x="2460" y="3287"/>
                  <a:pt x="2462" y="3260"/>
                  <a:pt x="2466" y="3233"/>
                </a:cubicBezTo>
                <a:cubicBezTo>
                  <a:pt x="2466" y="3231"/>
                  <a:pt x="2466" y="3231"/>
                  <a:pt x="2466" y="3231"/>
                </a:cubicBezTo>
                <a:cubicBezTo>
                  <a:pt x="2466" y="3231"/>
                  <a:pt x="2466" y="3231"/>
                  <a:pt x="2466" y="3229"/>
                </a:cubicBezTo>
                <a:cubicBezTo>
                  <a:pt x="2477" y="3169"/>
                  <a:pt x="2597" y="3184"/>
                  <a:pt x="2640" y="3184"/>
                </a:cubicBezTo>
                <a:close/>
                <a:moveTo>
                  <a:pt x="1945" y="3365"/>
                </a:moveTo>
                <a:cubicBezTo>
                  <a:pt x="1941" y="3363"/>
                  <a:pt x="1939" y="3361"/>
                  <a:pt x="1935" y="3357"/>
                </a:cubicBezTo>
                <a:cubicBezTo>
                  <a:pt x="1933" y="3355"/>
                  <a:pt x="1933" y="3353"/>
                  <a:pt x="1931" y="3351"/>
                </a:cubicBezTo>
                <a:cubicBezTo>
                  <a:pt x="1931" y="3349"/>
                  <a:pt x="1931" y="3349"/>
                  <a:pt x="1931" y="3349"/>
                </a:cubicBezTo>
                <a:cubicBezTo>
                  <a:pt x="1927" y="3342"/>
                  <a:pt x="1927" y="3334"/>
                  <a:pt x="1929" y="3328"/>
                </a:cubicBezTo>
                <a:cubicBezTo>
                  <a:pt x="1933" y="3316"/>
                  <a:pt x="1933" y="3316"/>
                  <a:pt x="1933" y="3316"/>
                </a:cubicBezTo>
                <a:cubicBezTo>
                  <a:pt x="1933" y="3316"/>
                  <a:pt x="1933" y="3316"/>
                  <a:pt x="1933" y="3316"/>
                </a:cubicBezTo>
                <a:cubicBezTo>
                  <a:pt x="1933" y="3314"/>
                  <a:pt x="1933" y="3312"/>
                  <a:pt x="1935" y="3309"/>
                </a:cubicBezTo>
                <a:cubicBezTo>
                  <a:pt x="1958" y="3233"/>
                  <a:pt x="1958" y="3233"/>
                  <a:pt x="1958" y="3233"/>
                </a:cubicBezTo>
                <a:cubicBezTo>
                  <a:pt x="1958" y="3231"/>
                  <a:pt x="1958" y="3231"/>
                  <a:pt x="1960" y="3229"/>
                </a:cubicBezTo>
                <a:cubicBezTo>
                  <a:pt x="1982" y="3171"/>
                  <a:pt x="2088" y="3184"/>
                  <a:pt x="2138" y="3184"/>
                </a:cubicBezTo>
                <a:cubicBezTo>
                  <a:pt x="2158" y="3184"/>
                  <a:pt x="2198" y="3182"/>
                  <a:pt x="2233" y="3184"/>
                </a:cubicBezTo>
                <a:cubicBezTo>
                  <a:pt x="2239" y="3186"/>
                  <a:pt x="2245" y="3186"/>
                  <a:pt x="2251" y="3188"/>
                </a:cubicBezTo>
                <a:cubicBezTo>
                  <a:pt x="2251" y="3188"/>
                  <a:pt x="2251" y="3188"/>
                  <a:pt x="2253" y="3188"/>
                </a:cubicBezTo>
                <a:cubicBezTo>
                  <a:pt x="2270" y="3192"/>
                  <a:pt x="2284" y="3200"/>
                  <a:pt x="2291" y="3210"/>
                </a:cubicBezTo>
                <a:cubicBezTo>
                  <a:pt x="2291" y="3213"/>
                  <a:pt x="2291" y="3213"/>
                  <a:pt x="2293" y="3213"/>
                </a:cubicBezTo>
                <a:cubicBezTo>
                  <a:pt x="2293" y="3214"/>
                  <a:pt x="2293" y="3214"/>
                  <a:pt x="2293" y="3214"/>
                </a:cubicBezTo>
                <a:cubicBezTo>
                  <a:pt x="2293" y="3217"/>
                  <a:pt x="2293" y="3217"/>
                  <a:pt x="2293" y="3217"/>
                </a:cubicBezTo>
                <a:cubicBezTo>
                  <a:pt x="2295" y="3221"/>
                  <a:pt x="2297" y="3227"/>
                  <a:pt x="2295" y="3233"/>
                </a:cubicBezTo>
                <a:cubicBezTo>
                  <a:pt x="2295" y="3237"/>
                  <a:pt x="2295" y="3237"/>
                  <a:pt x="2295" y="3237"/>
                </a:cubicBezTo>
                <a:cubicBezTo>
                  <a:pt x="2295" y="3237"/>
                  <a:pt x="2295" y="3237"/>
                  <a:pt x="2295" y="3237"/>
                </a:cubicBezTo>
                <a:cubicBezTo>
                  <a:pt x="2293" y="3252"/>
                  <a:pt x="2289" y="3266"/>
                  <a:pt x="2287" y="3278"/>
                </a:cubicBezTo>
                <a:cubicBezTo>
                  <a:pt x="2278" y="3326"/>
                  <a:pt x="2278" y="3326"/>
                  <a:pt x="2278" y="3326"/>
                </a:cubicBezTo>
                <a:cubicBezTo>
                  <a:pt x="2278" y="3334"/>
                  <a:pt x="2274" y="3340"/>
                  <a:pt x="2268" y="3347"/>
                </a:cubicBezTo>
                <a:cubicBezTo>
                  <a:pt x="2268" y="3349"/>
                  <a:pt x="2266" y="3349"/>
                  <a:pt x="2266" y="3349"/>
                </a:cubicBezTo>
                <a:cubicBezTo>
                  <a:pt x="2266" y="3351"/>
                  <a:pt x="2264" y="3351"/>
                  <a:pt x="2264" y="3351"/>
                </a:cubicBezTo>
                <a:cubicBezTo>
                  <a:pt x="2262" y="3353"/>
                  <a:pt x="2260" y="3355"/>
                  <a:pt x="2258" y="3357"/>
                </a:cubicBezTo>
                <a:cubicBezTo>
                  <a:pt x="2245" y="3367"/>
                  <a:pt x="2229" y="3373"/>
                  <a:pt x="2214" y="3376"/>
                </a:cubicBezTo>
                <a:cubicBezTo>
                  <a:pt x="2214" y="3378"/>
                  <a:pt x="2214" y="3378"/>
                  <a:pt x="2214" y="3378"/>
                </a:cubicBezTo>
                <a:cubicBezTo>
                  <a:pt x="2212" y="3378"/>
                  <a:pt x="2212" y="3378"/>
                  <a:pt x="2212" y="3378"/>
                </a:cubicBezTo>
                <a:cubicBezTo>
                  <a:pt x="2208" y="3378"/>
                  <a:pt x="2204" y="3380"/>
                  <a:pt x="2198" y="3380"/>
                </a:cubicBezTo>
                <a:cubicBezTo>
                  <a:pt x="2198" y="3380"/>
                  <a:pt x="2196" y="3380"/>
                  <a:pt x="2193" y="3380"/>
                </a:cubicBezTo>
                <a:cubicBezTo>
                  <a:pt x="2187" y="3380"/>
                  <a:pt x="2183" y="3382"/>
                  <a:pt x="2177" y="3382"/>
                </a:cubicBezTo>
                <a:cubicBezTo>
                  <a:pt x="2177" y="3382"/>
                  <a:pt x="2177" y="3382"/>
                  <a:pt x="2177" y="3382"/>
                </a:cubicBezTo>
                <a:cubicBezTo>
                  <a:pt x="2005" y="3382"/>
                  <a:pt x="2005" y="3382"/>
                  <a:pt x="2005" y="3382"/>
                </a:cubicBezTo>
                <a:cubicBezTo>
                  <a:pt x="1984" y="3382"/>
                  <a:pt x="1962" y="3378"/>
                  <a:pt x="1945" y="3365"/>
                </a:cubicBezTo>
                <a:cubicBezTo>
                  <a:pt x="1945" y="3365"/>
                  <a:pt x="1945" y="3365"/>
                  <a:pt x="1945" y="3365"/>
                </a:cubicBezTo>
                <a:close/>
                <a:moveTo>
                  <a:pt x="2158" y="3099"/>
                </a:moveTo>
                <a:cubicBezTo>
                  <a:pt x="2133" y="3099"/>
                  <a:pt x="2107" y="3099"/>
                  <a:pt x="2082" y="3099"/>
                </a:cubicBezTo>
                <a:cubicBezTo>
                  <a:pt x="2059" y="3099"/>
                  <a:pt x="2024" y="3095"/>
                  <a:pt x="2011" y="3072"/>
                </a:cubicBezTo>
                <a:cubicBezTo>
                  <a:pt x="2011" y="3070"/>
                  <a:pt x="2011" y="3068"/>
                  <a:pt x="2011" y="3066"/>
                </a:cubicBezTo>
                <a:cubicBezTo>
                  <a:pt x="2009" y="3066"/>
                  <a:pt x="2009" y="3064"/>
                  <a:pt x="2009" y="3062"/>
                </a:cubicBezTo>
                <a:cubicBezTo>
                  <a:pt x="2009" y="3060"/>
                  <a:pt x="2011" y="3058"/>
                  <a:pt x="2011" y="3056"/>
                </a:cubicBezTo>
                <a:cubicBezTo>
                  <a:pt x="2011" y="3056"/>
                  <a:pt x="2011" y="3056"/>
                  <a:pt x="2011" y="3056"/>
                </a:cubicBezTo>
                <a:cubicBezTo>
                  <a:pt x="2011" y="3056"/>
                  <a:pt x="2011" y="3056"/>
                  <a:pt x="2011" y="3056"/>
                </a:cubicBezTo>
                <a:cubicBezTo>
                  <a:pt x="2011" y="3049"/>
                  <a:pt x="2016" y="3041"/>
                  <a:pt x="2018" y="3037"/>
                </a:cubicBezTo>
                <a:cubicBezTo>
                  <a:pt x="2022" y="3019"/>
                  <a:pt x="2026" y="2998"/>
                  <a:pt x="2034" y="2981"/>
                </a:cubicBezTo>
                <a:cubicBezTo>
                  <a:pt x="2034" y="2979"/>
                  <a:pt x="2034" y="2979"/>
                  <a:pt x="2034" y="2979"/>
                </a:cubicBezTo>
                <a:cubicBezTo>
                  <a:pt x="2036" y="2973"/>
                  <a:pt x="2040" y="2967"/>
                  <a:pt x="2044" y="2963"/>
                </a:cubicBezTo>
                <a:cubicBezTo>
                  <a:pt x="2049" y="2961"/>
                  <a:pt x="2051" y="2959"/>
                  <a:pt x="2055" y="2957"/>
                </a:cubicBezTo>
                <a:cubicBezTo>
                  <a:pt x="2065" y="2948"/>
                  <a:pt x="2078" y="2944"/>
                  <a:pt x="2090" y="2942"/>
                </a:cubicBezTo>
                <a:cubicBezTo>
                  <a:pt x="2092" y="2942"/>
                  <a:pt x="2092" y="2942"/>
                  <a:pt x="2094" y="2942"/>
                </a:cubicBezTo>
                <a:cubicBezTo>
                  <a:pt x="2102" y="2940"/>
                  <a:pt x="2115" y="2938"/>
                  <a:pt x="2125" y="2938"/>
                </a:cubicBezTo>
                <a:cubicBezTo>
                  <a:pt x="2140" y="2938"/>
                  <a:pt x="2140" y="2938"/>
                  <a:pt x="2140" y="2938"/>
                </a:cubicBezTo>
                <a:cubicBezTo>
                  <a:pt x="2144" y="2938"/>
                  <a:pt x="2150" y="2938"/>
                  <a:pt x="2154" y="2938"/>
                </a:cubicBezTo>
                <a:cubicBezTo>
                  <a:pt x="2185" y="2938"/>
                  <a:pt x="2218" y="2938"/>
                  <a:pt x="2249" y="2938"/>
                </a:cubicBezTo>
                <a:cubicBezTo>
                  <a:pt x="2253" y="2938"/>
                  <a:pt x="2258" y="2938"/>
                  <a:pt x="2264" y="2938"/>
                </a:cubicBezTo>
                <a:cubicBezTo>
                  <a:pt x="2268" y="2938"/>
                  <a:pt x="2268" y="2938"/>
                  <a:pt x="2268" y="2938"/>
                </a:cubicBezTo>
                <a:cubicBezTo>
                  <a:pt x="2270" y="2938"/>
                  <a:pt x="2270" y="2938"/>
                  <a:pt x="2272" y="2938"/>
                </a:cubicBezTo>
                <a:cubicBezTo>
                  <a:pt x="2276" y="2938"/>
                  <a:pt x="2280" y="2938"/>
                  <a:pt x="2284" y="2940"/>
                </a:cubicBezTo>
                <a:cubicBezTo>
                  <a:pt x="2284" y="2940"/>
                  <a:pt x="2284" y="2940"/>
                  <a:pt x="2284" y="2940"/>
                </a:cubicBezTo>
                <a:cubicBezTo>
                  <a:pt x="2309" y="2942"/>
                  <a:pt x="2336" y="2948"/>
                  <a:pt x="2340" y="2969"/>
                </a:cubicBezTo>
                <a:cubicBezTo>
                  <a:pt x="2340" y="2971"/>
                  <a:pt x="2340" y="2971"/>
                  <a:pt x="2340" y="2971"/>
                </a:cubicBezTo>
                <a:cubicBezTo>
                  <a:pt x="2340" y="2971"/>
                  <a:pt x="2340" y="2971"/>
                  <a:pt x="2340" y="2973"/>
                </a:cubicBezTo>
                <a:cubicBezTo>
                  <a:pt x="2342" y="2996"/>
                  <a:pt x="2332" y="3027"/>
                  <a:pt x="2328" y="3049"/>
                </a:cubicBezTo>
                <a:cubicBezTo>
                  <a:pt x="2328" y="3049"/>
                  <a:pt x="2328" y="3049"/>
                  <a:pt x="2328" y="3049"/>
                </a:cubicBezTo>
                <a:cubicBezTo>
                  <a:pt x="2326" y="3056"/>
                  <a:pt x="2326" y="3056"/>
                  <a:pt x="2326" y="3056"/>
                </a:cubicBezTo>
                <a:cubicBezTo>
                  <a:pt x="2326" y="3060"/>
                  <a:pt x="2324" y="3064"/>
                  <a:pt x="2320" y="3068"/>
                </a:cubicBezTo>
                <a:cubicBezTo>
                  <a:pt x="2320" y="3070"/>
                  <a:pt x="2318" y="3070"/>
                  <a:pt x="2318" y="3072"/>
                </a:cubicBezTo>
                <a:cubicBezTo>
                  <a:pt x="2318" y="3072"/>
                  <a:pt x="2318" y="3072"/>
                  <a:pt x="2318" y="3072"/>
                </a:cubicBezTo>
                <a:cubicBezTo>
                  <a:pt x="2318" y="3072"/>
                  <a:pt x="2318" y="3072"/>
                  <a:pt x="2316" y="3072"/>
                </a:cubicBezTo>
                <a:cubicBezTo>
                  <a:pt x="2284" y="3109"/>
                  <a:pt x="2200" y="3099"/>
                  <a:pt x="2158" y="3099"/>
                </a:cubicBezTo>
                <a:close/>
                <a:moveTo>
                  <a:pt x="1399" y="3342"/>
                </a:moveTo>
                <a:cubicBezTo>
                  <a:pt x="1399" y="3340"/>
                  <a:pt x="1399" y="3338"/>
                  <a:pt x="1399" y="3338"/>
                </a:cubicBezTo>
                <a:cubicBezTo>
                  <a:pt x="1401" y="3334"/>
                  <a:pt x="1401" y="3332"/>
                  <a:pt x="1403" y="3330"/>
                </a:cubicBezTo>
                <a:cubicBezTo>
                  <a:pt x="1403" y="3330"/>
                  <a:pt x="1403" y="3330"/>
                  <a:pt x="1403" y="3328"/>
                </a:cubicBezTo>
                <a:cubicBezTo>
                  <a:pt x="1403" y="3326"/>
                  <a:pt x="1403" y="3326"/>
                  <a:pt x="1403" y="3326"/>
                </a:cubicBezTo>
                <a:cubicBezTo>
                  <a:pt x="1405" y="3324"/>
                  <a:pt x="1407" y="3320"/>
                  <a:pt x="1409" y="3316"/>
                </a:cubicBezTo>
                <a:cubicBezTo>
                  <a:pt x="1422" y="3289"/>
                  <a:pt x="1434" y="3264"/>
                  <a:pt x="1449" y="3237"/>
                </a:cubicBezTo>
                <a:cubicBezTo>
                  <a:pt x="1449" y="3237"/>
                  <a:pt x="1449" y="3237"/>
                  <a:pt x="1449" y="3237"/>
                </a:cubicBezTo>
                <a:cubicBezTo>
                  <a:pt x="1449" y="3235"/>
                  <a:pt x="1449" y="3235"/>
                  <a:pt x="1449" y="3235"/>
                </a:cubicBezTo>
                <a:cubicBezTo>
                  <a:pt x="1451" y="3233"/>
                  <a:pt x="1451" y="3231"/>
                  <a:pt x="1453" y="3231"/>
                </a:cubicBezTo>
                <a:cubicBezTo>
                  <a:pt x="1453" y="3229"/>
                  <a:pt x="1455" y="3227"/>
                  <a:pt x="1455" y="3225"/>
                </a:cubicBezTo>
                <a:cubicBezTo>
                  <a:pt x="1455" y="3225"/>
                  <a:pt x="1455" y="3225"/>
                  <a:pt x="1457" y="3225"/>
                </a:cubicBezTo>
                <a:cubicBezTo>
                  <a:pt x="1492" y="3175"/>
                  <a:pt x="1577" y="3186"/>
                  <a:pt x="1631" y="3186"/>
                </a:cubicBezTo>
                <a:cubicBezTo>
                  <a:pt x="1631" y="3186"/>
                  <a:pt x="1631" y="3186"/>
                  <a:pt x="1631" y="3186"/>
                </a:cubicBezTo>
                <a:cubicBezTo>
                  <a:pt x="1645" y="3186"/>
                  <a:pt x="1685" y="3182"/>
                  <a:pt x="1720" y="3186"/>
                </a:cubicBezTo>
                <a:cubicBezTo>
                  <a:pt x="1730" y="3186"/>
                  <a:pt x="1742" y="3186"/>
                  <a:pt x="1751" y="3188"/>
                </a:cubicBezTo>
                <a:cubicBezTo>
                  <a:pt x="1757" y="3190"/>
                  <a:pt x="1763" y="3192"/>
                  <a:pt x="1767" y="3194"/>
                </a:cubicBezTo>
                <a:cubicBezTo>
                  <a:pt x="1780" y="3200"/>
                  <a:pt x="1788" y="3210"/>
                  <a:pt x="1788" y="3223"/>
                </a:cubicBezTo>
                <a:cubicBezTo>
                  <a:pt x="1788" y="3223"/>
                  <a:pt x="1788" y="3223"/>
                  <a:pt x="1788" y="3223"/>
                </a:cubicBezTo>
                <a:cubicBezTo>
                  <a:pt x="1788" y="3225"/>
                  <a:pt x="1788" y="3225"/>
                  <a:pt x="1788" y="3227"/>
                </a:cubicBezTo>
                <a:cubicBezTo>
                  <a:pt x="1788" y="3229"/>
                  <a:pt x="1788" y="3231"/>
                  <a:pt x="1788" y="3233"/>
                </a:cubicBezTo>
                <a:cubicBezTo>
                  <a:pt x="1753" y="3328"/>
                  <a:pt x="1753" y="3328"/>
                  <a:pt x="1753" y="3328"/>
                </a:cubicBezTo>
                <a:cubicBezTo>
                  <a:pt x="1751" y="3336"/>
                  <a:pt x="1745" y="3342"/>
                  <a:pt x="1738" y="3349"/>
                </a:cubicBezTo>
                <a:cubicBezTo>
                  <a:pt x="1730" y="3355"/>
                  <a:pt x="1722" y="3361"/>
                  <a:pt x="1711" y="3365"/>
                </a:cubicBezTo>
                <a:cubicBezTo>
                  <a:pt x="1711" y="3367"/>
                  <a:pt x="1709" y="3367"/>
                  <a:pt x="1709" y="3367"/>
                </a:cubicBezTo>
                <a:cubicBezTo>
                  <a:pt x="1695" y="3373"/>
                  <a:pt x="1680" y="3378"/>
                  <a:pt x="1664" y="3382"/>
                </a:cubicBezTo>
                <a:cubicBezTo>
                  <a:pt x="1662" y="3382"/>
                  <a:pt x="1662" y="3382"/>
                  <a:pt x="1662" y="3382"/>
                </a:cubicBezTo>
                <a:cubicBezTo>
                  <a:pt x="1658" y="3382"/>
                  <a:pt x="1656" y="3382"/>
                  <a:pt x="1653" y="3382"/>
                </a:cubicBezTo>
                <a:cubicBezTo>
                  <a:pt x="1625" y="3384"/>
                  <a:pt x="1593" y="3382"/>
                  <a:pt x="1562" y="3382"/>
                </a:cubicBezTo>
                <a:cubicBezTo>
                  <a:pt x="1531" y="3382"/>
                  <a:pt x="1500" y="3384"/>
                  <a:pt x="1469" y="3384"/>
                </a:cubicBezTo>
                <a:cubicBezTo>
                  <a:pt x="1449" y="3384"/>
                  <a:pt x="1418" y="3380"/>
                  <a:pt x="1405" y="3359"/>
                </a:cubicBezTo>
                <a:cubicBezTo>
                  <a:pt x="1403" y="3359"/>
                  <a:pt x="1403" y="3359"/>
                  <a:pt x="1403" y="3357"/>
                </a:cubicBezTo>
                <a:cubicBezTo>
                  <a:pt x="1401" y="3355"/>
                  <a:pt x="1401" y="3355"/>
                  <a:pt x="1401" y="3355"/>
                </a:cubicBezTo>
                <a:cubicBezTo>
                  <a:pt x="1401" y="3353"/>
                  <a:pt x="1401" y="3351"/>
                  <a:pt x="1399" y="3351"/>
                </a:cubicBezTo>
                <a:cubicBezTo>
                  <a:pt x="1399" y="3351"/>
                  <a:pt x="1399" y="3351"/>
                  <a:pt x="1399" y="3351"/>
                </a:cubicBezTo>
                <a:cubicBezTo>
                  <a:pt x="1399" y="3349"/>
                  <a:pt x="1399" y="3349"/>
                  <a:pt x="1399" y="3349"/>
                </a:cubicBezTo>
                <a:cubicBezTo>
                  <a:pt x="1399" y="3347"/>
                  <a:pt x="1399" y="3345"/>
                  <a:pt x="1399" y="3342"/>
                </a:cubicBezTo>
                <a:close/>
                <a:moveTo>
                  <a:pt x="1397" y="3023"/>
                </a:moveTo>
                <a:cubicBezTo>
                  <a:pt x="1397" y="3023"/>
                  <a:pt x="1397" y="3023"/>
                  <a:pt x="1397" y="3023"/>
                </a:cubicBezTo>
                <a:cubicBezTo>
                  <a:pt x="1376" y="3058"/>
                  <a:pt x="1376" y="3058"/>
                  <a:pt x="1376" y="3058"/>
                </a:cubicBezTo>
                <a:cubicBezTo>
                  <a:pt x="1374" y="3064"/>
                  <a:pt x="1368" y="3070"/>
                  <a:pt x="1362" y="3074"/>
                </a:cubicBezTo>
                <a:cubicBezTo>
                  <a:pt x="1353" y="3080"/>
                  <a:pt x="1345" y="3085"/>
                  <a:pt x="1335" y="3089"/>
                </a:cubicBezTo>
                <a:cubicBezTo>
                  <a:pt x="1333" y="3089"/>
                  <a:pt x="1331" y="3091"/>
                  <a:pt x="1327" y="3091"/>
                </a:cubicBezTo>
                <a:cubicBezTo>
                  <a:pt x="1327" y="3093"/>
                  <a:pt x="1325" y="3093"/>
                  <a:pt x="1322" y="3093"/>
                </a:cubicBezTo>
                <a:cubicBezTo>
                  <a:pt x="1322" y="3093"/>
                  <a:pt x="1322" y="3093"/>
                  <a:pt x="1322" y="3093"/>
                </a:cubicBezTo>
                <a:cubicBezTo>
                  <a:pt x="1316" y="3095"/>
                  <a:pt x="1310" y="3097"/>
                  <a:pt x="1304" y="3099"/>
                </a:cubicBezTo>
                <a:cubicBezTo>
                  <a:pt x="1291" y="3101"/>
                  <a:pt x="1281" y="3101"/>
                  <a:pt x="1269" y="3101"/>
                </a:cubicBezTo>
                <a:cubicBezTo>
                  <a:pt x="1236" y="3101"/>
                  <a:pt x="1236" y="3101"/>
                  <a:pt x="1236" y="3101"/>
                </a:cubicBezTo>
                <a:cubicBezTo>
                  <a:pt x="1236" y="3101"/>
                  <a:pt x="1236" y="3101"/>
                  <a:pt x="1236" y="3101"/>
                </a:cubicBezTo>
                <a:cubicBezTo>
                  <a:pt x="1194" y="3101"/>
                  <a:pt x="1155" y="3103"/>
                  <a:pt x="1116" y="3103"/>
                </a:cubicBezTo>
                <a:cubicBezTo>
                  <a:pt x="1097" y="3103"/>
                  <a:pt x="1060" y="3099"/>
                  <a:pt x="1056" y="3076"/>
                </a:cubicBezTo>
                <a:cubicBezTo>
                  <a:pt x="1056" y="3072"/>
                  <a:pt x="1056" y="3070"/>
                  <a:pt x="1058" y="3066"/>
                </a:cubicBezTo>
                <a:cubicBezTo>
                  <a:pt x="1060" y="3058"/>
                  <a:pt x="1068" y="3049"/>
                  <a:pt x="1072" y="3043"/>
                </a:cubicBezTo>
                <a:cubicBezTo>
                  <a:pt x="1087" y="3021"/>
                  <a:pt x="1099" y="2996"/>
                  <a:pt x="1118" y="2977"/>
                </a:cubicBezTo>
                <a:cubicBezTo>
                  <a:pt x="1118" y="2975"/>
                  <a:pt x="1120" y="2975"/>
                  <a:pt x="1120" y="2973"/>
                </a:cubicBezTo>
                <a:cubicBezTo>
                  <a:pt x="1122" y="2973"/>
                  <a:pt x="1122" y="2973"/>
                  <a:pt x="1122" y="2973"/>
                </a:cubicBezTo>
                <a:cubicBezTo>
                  <a:pt x="1167" y="2928"/>
                  <a:pt x="1262" y="2940"/>
                  <a:pt x="1320" y="2940"/>
                </a:cubicBezTo>
                <a:cubicBezTo>
                  <a:pt x="1347" y="2940"/>
                  <a:pt x="1378" y="2936"/>
                  <a:pt x="1403" y="2946"/>
                </a:cubicBezTo>
                <a:cubicBezTo>
                  <a:pt x="1403" y="2946"/>
                  <a:pt x="1403" y="2946"/>
                  <a:pt x="1403" y="2946"/>
                </a:cubicBezTo>
                <a:cubicBezTo>
                  <a:pt x="1407" y="2948"/>
                  <a:pt x="1409" y="2950"/>
                  <a:pt x="1411" y="2950"/>
                </a:cubicBezTo>
                <a:cubicBezTo>
                  <a:pt x="1411" y="2950"/>
                  <a:pt x="1411" y="2953"/>
                  <a:pt x="1413" y="2953"/>
                </a:cubicBezTo>
                <a:cubicBezTo>
                  <a:pt x="1418" y="2955"/>
                  <a:pt x="1422" y="2961"/>
                  <a:pt x="1422" y="2965"/>
                </a:cubicBezTo>
                <a:cubicBezTo>
                  <a:pt x="1424" y="2969"/>
                  <a:pt x="1424" y="2975"/>
                  <a:pt x="1420" y="2979"/>
                </a:cubicBezTo>
                <a:cubicBezTo>
                  <a:pt x="1418" y="2984"/>
                  <a:pt x="1418" y="2984"/>
                  <a:pt x="1418" y="2984"/>
                </a:cubicBezTo>
                <a:cubicBezTo>
                  <a:pt x="1413" y="2996"/>
                  <a:pt x="1403" y="3012"/>
                  <a:pt x="1397" y="3023"/>
                </a:cubicBezTo>
                <a:close/>
                <a:moveTo>
                  <a:pt x="1780" y="3099"/>
                </a:moveTo>
                <a:cubicBezTo>
                  <a:pt x="1776" y="3099"/>
                  <a:pt x="1771" y="3099"/>
                  <a:pt x="1767" y="3099"/>
                </a:cubicBezTo>
                <a:cubicBezTo>
                  <a:pt x="1767" y="3099"/>
                  <a:pt x="1767" y="3101"/>
                  <a:pt x="1765" y="3101"/>
                </a:cubicBezTo>
                <a:cubicBezTo>
                  <a:pt x="1742" y="3103"/>
                  <a:pt x="1720" y="3101"/>
                  <a:pt x="1695" y="3101"/>
                </a:cubicBezTo>
                <a:cubicBezTo>
                  <a:pt x="1598" y="3101"/>
                  <a:pt x="1598" y="3101"/>
                  <a:pt x="1598" y="3101"/>
                </a:cubicBezTo>
                <a:cubicBezTo>
                  <a:pt x="1577" y="3101"/>
                  <a:pt x="1542" y="3097"/>
                  <a:pt x="1533" y="3074"/>
                </a:cubicBezTo>
                <a:cubicBezTo>
                  <a:pt x="1533" y="3072"/>
                  <a:pt x="1533" y="3070"/>
                  <a:pt x="1533" y="3068"/>
                </a:cubicBezTo>
                <a:cubicBezTo>
                  <a:pt x="1533" y="3066"/>
                  <a:pt x="1533" y="3066"/>
                  <a:pt x="1533" y="3064"/>
                </a:cubicBezTo>
                <a:cubicBezTo>
                  <a:pt x="1536" y="3056"/>
                  <a:pt x="1542" y="3047"/>
                  <a:pt x="1546" y="3039"/>
                </a:cubicBezTo>
                <a:cubicBezTo>
                  <a:pt x="1554" y="3019"/>
                  <a:pt x="1562" y="2990"/>
                  <a:pt x="1579" y="2973"/>
                </a:cubicBezTo>
                <a:cubicBezTo>
                  <a:pt x="1579" y="2971"/>
                  <a:pt x="1581" y="2971"/>
                  <a:pt x="1581" y="2971"/>
                </a:cubicBezTo>
                <a:cubicBezTo>
                  <a:pt x="1583" y="2969"/>
                  <a:pt x="1583" y="2969"/>
                  <a:pt x="1583" y="2967"/>
                </a:cubicBezTo>
                <a:cubicBezTo>
                  <a:pt x="1585" y="2967"/>
                  <a:pt x="1585" y="2967"/>
                  <a:pt x="1585" y="2967"/>
                </a:cubicBezTo>
                <a:cubicBezTo>
                  <a:pt x="1587" y="2965"/>
                  <a:pt x="1587" y="2965"/>
                  <a:pt x="1587" y="2965"/>
                </a:cubicBezTo>
                <a:cubicBezTo>
                  <a:pt x="1589" y="2963"/>
                  <a:pt x="1589" y="2963"/>
                  <a:pt x="1589" y="2963"/>
                </a:cubicBezTo>
                <a:cubicBezTo>
                  <a:pt x="1604" y="2953"/>
                  <a:pt x="1620" y="2946"/>
                  <a:pt x="1639" y="2944"/>
                </a:cubicBezTo>
                <a:cubicBezTo>
                  <a:pt x="1639" y="2944"/>
                  <a:pt x="1639" y="2942"/>
                  <a:pt x="1641" y="2942"/>
                </a:cubicBezTo>
                <a:cubicBezTo>
                  <a:pt x="1651" y="2940"/>
                  <a:pt x="1662" y="2940"/>
                  <a:pt x="1672" y="2940"/>
                </a:cubicBezTo>
                <a:cubicBezTo>
                  <a:pt x="1732" y="2940"/>
                  <a:pt x="1732" y="2940"/>
                  <a:pt x="1732" y="2940"/>
                </a:cubicBezTo>
                <a:cubicBezTo>
                  <a:pt x="1751" y="2940"/>
                  <a:pt x="1769" y="2940"/>
                  <a:pt x="1788" y="2940"/>
                </a:cubicBezTo>
                <a:cubicBezTo>
                  <a:pt x="1815" y="2940"/>
                  <a:pt x="1852" y="2936"/>
                  <a:pt x="1873" y="2955"/>
                </a:cubicBezTo>
                <a:cubicBezTo>
                  <a:pt x="1873" y="2957"/>
                  <a:pt x="1875" y="2957"/>
                  <a:pt x="1875" y="2959"/>
                </a:cubicBezTo>
                <a:cubicBezTo>
                  <a:pt x="1877" y="2959"/>
                  <a:pt x="1877" y="2959"/>
                  <a:pt x="1877" y="2959"/>
                </a:cubicBezTo>
                <a:cubicBezTo>
                  <a:pt x="1877" y="2961"/>
                  <a:pt x="1877" y="2961"/>
                  <a:pt x="1877" y="2961"/>
                </a:cubicBezTo>
                <a:cubicBezTo>
                  <a:pt x="1879" y="2961"/>
                  <a:pt x="1879" y="2963"/>
                  <a:pt x="1879" y="2963"/>
                </a:cubicBezTo>
                <a:cubicBezTo>
                  <a:pt x="1881" y="2967"/>
                  <a:pt x="1881" y="2971"/>
                  <a:pt x="1881" y="2975"/>
                </a:cubicBezTo>
                <a:cubicBezTo>
                  <a:pt x="1879" y="2996"/>
                  <a:pt x="1862" y="3027"/>
                  <a:pt x="1858" y="3039"/>
                </a:cubicBezTo>
                <a:cubicBezTo>
                  <a:pt x="1858" y="3041"/>
                  <a:pt x="1858" y="3041"/>
                  <a:pt x="1858" y="3041"/>
                </a:cubicBezTo>
                <a:cubicBezTo>
                  <a:pt x="1856" y="3045"/>
                  <a:pt x="1854" y="3049"/>
                  <a:pt x="1852" y="3054"/>
                </a:cubicBezTo>
                <a:cubicBezTo>
                  <a:pt x="1852" y="3056"/>
                  <a:pt x="1852" y="3056"/>
                  <a:pt x="1852" y="3056"/>
                </a:cubicBezTo>
                <a:cubicBezTo>
                  <a:pt x="1852" y="3058"/>
                  <a:pt x="1850" y="3060"/>
                  <a:pt x="1850" y="3060"/>
                </a:cubicBezTo>
                <a:cubicBezTo>
                  <a:pt x="1850" y="3062"/>
                  <a:pt x="1848" y="3062"/>
                  <a:pt x="1848" y="3064"/>
                </a:cubicBezTo>
                <a:cubicBezTo>
                  <a:pt x="1848" y="3064"/>
                  <a:pt x="1846" y="3066"/>
                  <a:pt x="1846" y="3068"/>
                </a:cubicBezTo>
                <a:cubicBezTo>
                  <a:pt x="1844" y="3068"/>
                  <a:pt x="1844" y="3068"/>
                  <a:pt x="1844" y="3070"/>
                </a:cubicBezTo>
                <a:cubicBezTo>
                  <a:pt x="1842" y="3070"/>
                  <a:pt x="1842" y="3070"/>
                  <a:pt x="1842" y="3070"/>
                </a:cubicBezTo>
                <a:cubicBezTo>
                  <a:pt x="1840" y="3072"/>
                  <a:pt x="1840" y="3072"/>
                  <a:pt x="1840" y="3074"/>
                </a:cubicBezTo>
                <a:cubicBezTo>
                  <a:pt x="1836" y="3076"/>
                  <a:pt x="1833" y="3078"/>
                  <a:pt x="1829" y="3080"/>
                </a:cubicBezTo>
                <a:cubicBezTo>
                  <a:pt x="1825" y="3083"/>
                  <a:pt x="1821" y="3085"/>
                  <a:pt x="1819" y="3087"/>
                </a:cubicBezTo>
                <a:cubicBezTo>
                  <a:pt x="1817" y="3087"/>
                  <a:pt x="1817" y="3087"/>
                  <a:pt x="1817" y="3087"/>
                </a:cubicBezTo>
                <a:cubicBezTo>
                  <a:pt x="1815" y="3089"/>
                  <a:pt x="1815" y="3089"/>
                  <a:pt x="1815" y="3089"/>
                </a:cubicBezTo>
                <a:cubicBezTo>
                  <a:pt x="1802" y="3093"/>
                  <a:pt x="1790" y="3097"/>
                  <a:pt x="1780" y="3099"/>
                </a:cubicBezTo>
                <a:close/>
                <a:moveTo>
                  <a:pt x="1113" y="3528"/>
                </a:moveTo>
                <a:cubicBezTo>
                  <a:pt x="1113" y="3528"/>
                  <a:pt x="1113" y="3528"/>
                  <a:pt x="1113" y="3528"/>
                </a:cubicBezTo>
                <a:cubicBezTo>
                  <a:pt x="1109" y="3551"/>
                  <a:pt x="1091" y="3574"/>
                  <a:pt x="1078" y="3594"/>
                </a:cubicBezTo>
                <a:cubicBezTo>
                  <a:pt x="1078" y="3594"/>
                  <a:pt x="1078" y="3594"/>
                  <a:pt x="1078" y="3594"/>
                </a:cubicBezTo>
                <a:cubicBezTo>
                  <a:pt x="1066" y="3617"/>
                  <a:pt x="1053" y="3646"/>
                  <a:pt x="1037" y="3666"/>
                </a:cubicBezTo>
                <a:cubicBezTo>
                  <a:pt x="1035" y="3668"/>
                  <a:pt x="1035" y="3670"/>
                  <a:pt x="1033" y="3675"/>
                </a:cubicBezTo>
                <a:cubicBezTo>
                  <a:pt x="1031" y="3675"/>
                  <a:pt x="1031" y="3675"/>
                  <a:pt x="1031" y="3675"/>
                </a:cubicBezTo>
                <a:cubicBezTo>
                  <a:pt x="1029" y="3677"/>
                  <a:pt x="1027" y="3679"/>
                  <a:pt x="1025" y="3681"/>
                </a:cubicBezTo>
                <a:cubicBezTo>
                  <a:pt x="1022" y="3683"/>
                  <a:pt x="1022" y="3683"/>
                  <a:pt x="1020" y="3685"/>
                </a:cubicBezTo>
                <a:cubicBezTo>
                  <a:pt x="1020" y="3685"/>
                  <a:pt x="1020" y="3685"/>
                  <a:pt x="1020" y="3685"/>
                </a:cubicBezTo>
                <a:cubicBezTo>
                  <a:pt x="1002" y="3702"/>
                  <a:pt x="979" y="3712"/>
                  <a:pt x="954" y="3718"/>
                </a:cubicBezTo>
                <a:cubicBezTo>
                  <a:pt x="952" y="3720"/>
                  <a:pt x="948" y="3720"/>
                  <a:pt x="946" y="3722"/>
                </a:cubicBezTo>
                <a:cubicBezTo>
                  <a:pt x="931" y="3724"/>
                  <a:pt x="917" y="3726"/>
                  <a:pt x="902" y="3726"/>
                </a:cubicBezTo>
                <a:cubicBezTo>
                  <a:pt x="890" y="3726"/>
                  <a:pt x="890" y="3726"/>
                  <a:pt x="890" y="3726"/>
                </a:cubicBezTo>
                <a:cubicBezTo>
                  <a:pt x="890" y="3726"/>
                  <a:pt x="890" y="3726"/>
                  <a:pt x="890" y="3726"/>
                </a:cubicBezTo>
                <a:cubicBezTo>
                  <a:pt x="830" y="3726"/>
                  <a:pt x="770" y="3728"/>
                  <a:pt x="710" y="3728"/>
                </a:cubicBezTo>
                <a:cubicBezTo>
                  <a:pt x="704" y="3728"/>
                  <a:pt x="700" y="3726"/>
                  <a:pt x="696" y="3726"/>
                </a:cubicBezTo>
                <a:cubicBezTo>
                  <a:pt x="687" y="3726"/>
                  <a:pt x="679" y="3724"/>
                  <a:pt x="673" y="3722"/>
                </a:cubicBezTo>
                <a:cubicBezTo>
                  <a:pt x="662" y="3718"/>
                  <a:pt x="654" y="3714"/>
                  <a:pt x="650" y="3708"/>
                </a:cubicBezTo>
                <a:cubicBezTo>
                  <a:pt x="644" y="3702"/>
                  <a:pt x="642" y="3693"/>
                  <a:pt x="642" y="3685"/>
                </a:cubicBezTo>
                <a:cubicBezTo>
                  <a:pt x="642" y="3679"/>
                  <a:pt x="644" y="3673"/>
                  <a:pt x="648" y="3666"/>
                </a:cubicBezTo>
                <a:cubicBezTo>
                  <a:pt x="648" y="3664"/>
                  <a:pt x="650" y="3664"/>
                  <a:pt x="650" y="3664"/>
                </a:cubicBezTo>
                <a:cubicBezTo>
                  <a:pt x="650" y="3662"/>
                  <a:pt x="650" y="3660"/>
                  <a:pt x="652" y="3660"/>
                </a:cubicBezTo>
                <a:cubicBezTo>
                  <a:pt x="654" y="3656"/>
                  <a:pt x="654" y="3656"/>
                  <a:pt x="654" y="3656"/>
                </a:cubicBezTo>
                <a:cubicBezTo>
                  <a:pt x="654" y="3656"/>
                  <a:pt x="654" y="3656"/>
                  <a:pt x="654" y="3656"/>
                </a:cubicBezTo>
                <a:cubicBezTo>
                  <a:pt x="669" y="3633"/>
                  <a:pt x="685" y="3611"/>
                  <a:pt x="702" y="3588"/>
                </a:cubicBezTo>
                <a:cubicBezTo>
                  <a:pt x="712" y="3569"/>
                  <a:pt x="725" y="3549"/>
                  <a:pt x="739" y="3534"/>
                </a:cubicBezTo>
                <a:cubicBezTo>
                  <a:pt x="741" y="3532"/>
                  <a:pt x="741" y="3530"/>
                  <a:pt x="743" y="3528"/>
                </a:cubicBezTo>
                <a:cubicBezTo>
                  <a:pt x="745" y="3528"/>
                  <a:pt x="745" y="3528"/>
                  <a:pt x="745" y="3528"/>
                </a:cubicBezTo>
                <a:cubicBezTo>
                  <a:pt x="747" y="3524"/>
                  <a:pt x="751" y="3522"/>
                  <a:pt x="756" y="3518"/>
                </a:cubicBezTo>
                <a:cubicBezTo>
                  <a:pt x="756" y="3518"/>
                  <a:pt x="756" y="3518"/>
                  <a:pt x="756" y="3518"/>
                </a:cubicBezTo>
                <a:cubicBezTo>
                  <a:pt x="756" y="3518"/>
                  <a:pt x="756" y="3518"/>
                  <a:pt x="756" y="3518"/>
                </a:cubicBezTo>
                <a:cubicBezTo>
                  <a:pt x="776" y="3501"/>
                  <a:pt x="801" y="3491"/>
                  <a:pt x="828" y="3487"/>
                </a:cubicBezTo>
                <a:cubicBezTo>
                  <a:pt x="828" y="3487"/>
                  <a:pt x="828" y="3487"/>
                  <a:pt x="828" y="3487"/>
                </a:cubicBezTo>
                <a:cubicBezTo>
                  <a:pt x="830" y="3487"/>
                  <a:pt x="830" y="3487"/>
                  <a:pt x="830" y="3487"/>
                </a:cubicBezTo>
                <a:cubicBezTo>
                  <a:pt x="834" y="3485"/>
                  <a:pt x="838" y="3485"/>
                  <a:pt x="845" y="3483"/>
                </a:cubicBezTo>
                <a:cubicBezTo>
                  <a:pt x="847" y="3483"/>
                  <a:pt x="851" y="3483"/>
                  <a:pt x="853" y="3483"/>
                </a:cubicBezTo>
                <a:cubicBezTo>
                  <a:pt x="857" y="3483"/>
                  <a:pt x="859" y="3483"/>
                  <a:pt x="863" y="3483"/>
                </a:cubicBezTo>
                <a:cubicBezTo>
                  <a:pt x="865" y="3481"/>
                  <a:pt x="867" y="3481"/>
                  <a:pt x="869" y="3481"/>
                </a:cubicBezTo>
                <a:cubicBezTo>
                  <a:pt x="871" y="3481"/>
                  <a:pt x="871" y="3481"/>
                  <a:pt x="871" y="3481"/>
                </a:cubicBezTo>
                <a:cubicBezTo>
                  <a:pt x="871" y="3481"/>
                  <a:pt x="871" y="3481"/>
                  <a:pt x="871" y="3481"/>
                </a:cubicBezTo>
                <a:cubicBezTo>
                  <a:pt x="927" y="3481"/>
                  <a:pt x="981" y="3481"/>
                  <a:pt x="1037" y="3481"/>
                </a:cubicBezTo>
                <a:cubicBezTo>
                  <a:pt x="1037" y="3481"/>
                  <a:pt x="1037" y="3481"/>
                  <a:pt x="1037" y="3481"/>
                </a:cubicBezTo>
                <a:cubicBezTo>
                  <a:pt x="1045" y="3481"/>
                  <a:pt x="1045" y="3481"/>
                  <a:pt x="1045" y="3481"/>
                </a:cubicBezTo>
                <a:cubicBezTo>
                  <a:pt x="1060" y="3481"/>
                  <a:pt x="1072" y="3483"/>
                  <a:pt x="1080" y="3485"/>
                </a:cubicBezTo>
                <a:cubicBezTo>
                  <a:pt x="1085" y="3487"/>
                  <a:pt x="1087" y="3487"/>
                  <a:pt x="1089" y="3489"/>
                </a:cubicBezTo>
                <a:cubicBezTo>
                  <a:pt x="1089" y="3489"/>
                  <a:pt x="1091" y="3489"/>
                  <a:pt x="1093" y="3489"/>
                </a:cubicBezTo>
                <a:cubicBezTo>
                  <a:pt x="1093" y="3491"/>
                  <a:pt x="1093" y="3491"/>
                  <a:pt x="1095" y="3491"/>
                </a:cubicBezTo>
                <a:cubicBezTo>
                  <a:pt x="1109" y="3497"/>
                  <a:pt x="1118" y="3510"/>
                  <a:pt x="1113" y="3528"/>
                </a:cubicBezTo>
                <a:close/>
                <a:moveTo>
                  <a:pt x="1227" y="3328"/>
                </a:moveTo>
                <a:cubicBezTo>
                  <a:pt x="1225" y="3330"/>
                  <a:pt x="1225" y="3330"/>
                  <a:pt x="1225" y="3330"/>
                </a:cubicBezTo>
                <a:cubicBezTo>
                  <a:pt x="1225" y="3330"/>
                  <a:pt x="1225" y="3330"/>
                  <a:pt x="1225" y="3330"/>
                </a:cubicBezTo>
                <a:cubicBezTo>
                  <a:pt x="1223" y="3334"/>
                  <a:pt x="1221" y="3336"/>
                  <a:pt x="1219" y="3340"/>
                </a:cubicBezTo>
                <a:cubicBezTo>
                  <a:pt x="1219" y="3340"/>
                  <a:pt x="1219" y="3340"/>
                  <a:pt x="1217" y="3340"/>
                </a:cubicBezTo>
                <a:cubicBezTo>
                  <a:pt x="1205" y="3357"/>
                  <a:pt x="1184" y="3367"/>
                  <a:pt x="1163" y="3373"/>
                </a:cubicBezTo>
                <a:cubicBezTo>
                  <a:pt x="1163" y="3373"/>
                  <a:pt x="1163" y="3373"/>
                  <a:pt x="1163" y="3373"/>
                </a:cubicBezTo>
                <a:cubicBezTo>
                  <a:pt x="1159" y="3376"/>
                  <a:pt x="1157" y="3376"/>
                  <a:pt x="1153" y="3376"/>
                </a:cubicBezTo>
                <a:cubicBezTo>
                  <a:pt x="1151" y="3378"/>
                  <a:pt x="1149" y="3378"/>
                  <a:pt x="1147" y="3378"/>
                </a:cubicBezTo>
                <a:cubicBezTo>
                  <a:pt x="1145" y="3378"/>
                  <a:pt x="1145" y="3380"/>
                  <a:pt x="1142" y="3380"/>
                </a:cubicBezTo>
                <a:cubicBezTo>
                  <a:pt x="1130" y="3382"/>
                  <a:pt x="1116" y="3384"/>
                  <a:pt x="1103" y="3384"/>
                </a:cubicBezTo>
                <a:cubicBezTo>
                  <a:pt x="1101" y="3384"/>
                  <a:pt x="1101" y="3384"/>
                  <a:pt x="1101" y="3384"/>
                </a:cubicBezTo>
                <a:cubicBezTo>
                  <a:pt x="1078" y="3386"/>
                  <a:pt x="1056" y="3384"/>
                  <a:pt x="1035" y="3384"/>
                </a:cubicBezTo>
                <a:cubicBezTo>
                  <a:pt x="1000" y="3384"/>
                  <a:pt x="967" y="3384"/>
                  <a:pt x="931" y="3384"/>
                </a:cubicBezTo>
                <a:cubicBezTo>
                  <a:pt x="927" y="3384"/>
                  <a:pt x="921" y="3384"/>
                  <a:pt x="915" y="3384"/>
                </a:cubicBezTo>
                <a:cubicBezTo>
                  <a:pt x="915" y="3384"/>
                  <a:pt x="915" y="3384"/>
                  <a:pt x="913" y="3384"/>
                </a:cubicBezTo>
                <a:cubicBezTo>
                  <a:pt x="909" y="3382"/>
                  <a:pt x="905" y="3382"/>
                  <a:pt x="898" y="3380"/>
                </a:cubicBezTo>
                <a:cubicBezTo>
                  <a:pt x="898" y="3380"/>
                  <a:pt x="898" y="3380"/>
                  <a:pt x="898" y="3380"/>
                </a:cubicBezTo>
                <a:cubicBezTo>
                  <a:pt x="898" y="3380"/>
                  <a:pt x="898" y="3380"/>
                  <a:pt x="898" y="3380"/>
                </a:cubicBezTo>
                <a:cubicBezTo>
                  <a:pt x="884" y="3376"/>
                  <a:pt x="869" y="3367"/>
                  <a:pt x="869" y="3351"/>
                </a:cubicBezTo>
                <a:cubicBezTo>
                  <a:pt x="869" y="3349"/>
                  <a:pt x="869" y="3345"/>
                  <a:pt x="871" y="3342"/>
                </a:cubicBezTo>
                <a:cubicBezTo>
                  <a:pt x="871" y="3340"/>
                  <a:pt x="871" y="3340"/>
                  <a:pt x="871" y="3338"/>
                </a:cubicBezTo>
                <a:cubicBezTo>
                  <a:pt x="873" y="3336"/>
                  <a:pt x="873" y="3334"/>
                  <a:pt x="876" y="3330"/>
                </a:cubicBezTo>
                <a:cubicBezTo>
                  <a:pt x="876" y="3330"/>
                  <a:pt x="876" y="3330"/>
                  <a:pt x="876" y="3330"/>
                </a:cubicBezTo>
                <a:cubicBezTo>
                  <a:pt x="878" y="3328"/>
                  <a:pt x="878" y="3328"/>
                  <a:pt x="878" y="3328"/>
                </a:cubicBezTo>
                <a:cubicBezTo>
                  <a:pt x="880" y="3326"/>
                  <a:pt x="882" y="3322"/>
                  <a:pt x="884" y="3320"/>
                </a:cubicBezTo>
                <a:cubicBezTo>
                  <a:pt x="900" y="3295"/>
                  <a:pt x="917" y="3270"/>
                  <a:pt x="933" y="3243"/>
                </a:cubicBezTo>
                <a:cubicBezTo>
                  <a:pt x="936" y="3243"/>
                  <a:pt x="936" y="3243"/>
                  <a:pt x="936" y="3243"/>
                </a:cubicBezTo>
                <a:cubicBezTo>
                  <a:pt x="940" y="3235"/>
                  <a:pt x="940" y="3235"/>
                  <a:pt x="940" y="3235"/>
                </a:cubicBezTo>
                <a:cubicBezTo>
                  <a:pt x="946" y="3229"/>
                  <a:pt x="952" y="3223"/>
                  <a:pt x="960" y="3217"/>
                </a:cubicBezTo>
                <a:cubicBezTo>
                  <a:pt x="967" y="3213"/>
                  <a:pt x="973" y="3208"/>
                  <a:pt x="979" y="3206"/>
                </a:cubicBezTo>
                <a:cubicBezTo>
                  <a:pt x="981" y="3204"/>
                  <a:pt x="983" y="3204"/>
                  <a:pt x="985" y="3202"/>
                </a:cubicBezTo>
                <a:cubicBezTo>
                  <a:pt x="987" y="3202"/>
                  <a:pt x="987" y="3202"/>
                  <a:pt x="989" y="3200"/>
                </a:cubicBezTo>
                <a:cubicBezTo>
                  <a:pt x="991" y="3200"/>
                  <a:pt x="991" y="3200"/>
                  <a:pt x="991" y="3200"/>
                </a:cubicBezTo>
                <a:cubicBezTo>
                  <a:pt x="993" y="3200"/>
                  <a:pt x="993" y="3200"/>
                  <a:pt x="996" y="3198"/>
                </a:cubicBezTo>
                <a:cubicBezTo>
                  <a:pt x="1004" y="3196"/>
                  <a:pt x="1014" y="3192"/>
                  <a:pt x="1025" y="3190"/>
                </a:cubicBezTo>
                <a:cubicBezTo>
                  <a:pt x="1035" y="3188"/>
                  <a:pt x="1047" y="3186"/>
                  <a:pt x="1060" y="3186"/>
                </a:cubicBezTo>
                <a:cubicBezTo>
                  <a:pt x="1093" y="3186"/>
                  <a:pt x="1093" y="3186"/>
                  <a:pt x="1093" y="3186"/>
                </a:cubicBezTo>
                <a:cubicBezTo>
                  <a:pt x="1101" y="3186"/>
                  <a:pt x="1107" y="3186"/>
                  <a:pt x="1116" y="3186"/>
                </a:cubicBezTo>
                <a:cubicBezTo>
                  <a:pt x="1147" y="3186"/>
                  <a:pt x="1176" y="3186"/>
                  <a:pt x="1207" y="3186"/>
                </a:cubicBezTo>
                <a:cubicBezTo>
                  <a:pt x="1207" y="3186"/>
                  <a:pt x="1207" y="3186"/>
                  <a:pt x="1207" y="3186"/>
                </a:cubicBezTo>
                <a:cubicBezTo>
                  <a:pt x="1219" y="3186"/>
                  <a:pt x="1219" y="3186"/>
                  <a:pt x="1219" y="3186"/>
                </a:cubicBezTo>
                <a:cubicBezTo>
                  <a:pt x="1231" y="3186"/>
                  <a:pt x="1242" y="3188"/>
                  <a:pt x="1250" y="3190"/>
                </a:cubicBezTo>
                <a:cubicBezTo>
                  <a:pt x="1258" y="3192"/>
                  <a:pt x="1262" y="3194"/>
                  <a:pt x="1267" y="3196"/>
                </a:cubicBezTo>
                <a:cubicBezTo>
                  <a:pt x="1281" y="3204"/>
                  <a:pt x="1289" y="3217"/>
                  <a:pt x="1279" y="3235"/>
                </a:cubicBezTo>
                <a:cubicBezTo>
                  <a:pt x="1269" y="3258"/>
                  <a:pt x="1254" y="3281"/>
                  <a:pt x="1242" y="3301"/>
                </a:cubicBezTo>
                <a:cubicBezTo>
                  <a:pt x="1227" y="3328"/>
                  <a:pt x="1227" y="3328"/>
                  <a:pt x="1227" y="3328"/>
                </a:cubicBezTo>
                <a:cubicBezTo>
                  <a:pt x="1227" y="3328"/>
                  <a:pt x="1227" y="3328"/>
                  <a:pt x="1227" y="3328"/>
                </a:cubicBezTo>
                <a:close/>
                <a:moveTo>
                  <a:pt x="2808" y="3654"/>
                </a:moveTo>
                <a:cubicBezTo>
                  <a:pt x="2808" y="3658"/>
                  <a:pt x="2808" y="3662"/>
                  <a:pt x="2806" y="3666"/>
                </a:cubicBezTo>
                <a:cubicBezTo>
                  <a:pt x="2806" y="3668"/>
                  <a:pt x="2806" y="3668"/>
                  <a:pt x="2806" y="3668"/>
                </a:cubicBezTo>
                <a:cubicBezTo>
                  <a:pt x="2804" y="3673"/>
                  <a:pt x="2804" y="3677"/>
                  <a:pt x="2802" y="3679"/>
                </a:cubicBezTo>
                <a:cubicBezTo>
                  <a:pt x="2802" y="3679"/>
                  <a:pt x="2802" y="3679"/>
                  <a:pt x="2802" y="3681"/>
                </a:cubicBezTo>
                <a:cubicBezTo>
                  <a:pt x="2800" y="3681"/>
                  <a:pt x="2800" y="3681"/>
                  <a:pt x="2800" y="3681"/>
                </a:cubicBezTo>
                <a:cubicBezTo>
                  <a:pt x="2798" y="3685"/>
                  <a:pt x="2795" y="3689"/>
                  <a:pt x="2791" y="3691"/>
                </a:cubicBezTo>
                <a:cubicBezTo>
                  <a:pt x="2791" y="3691"/>
                  <a:pt x="2791" y="3691"/>
                  <a:pt x="2791" y="3691"/>
                </a:cubicBezTo>
                <a:cubicBezTo>
                  <a:pt x="2787" y="3695"/>
                  <a:pt x="2785" y="3697"/>
                  <a:pt x="2781" y="3702"/>
                </a:cubicBezTo>
                <a:cubicBezTo>
                  <a:pt x="2779" y="3702"/>
                  <a:pt x="2779" y="3702"/>
                  <a:pt x="2779" y="3702"/>
                </a:cubicBezTo>
                <a:cubicBezTo>
                  <a:pt x="2777" y="3704"/>
                  <a:pt x="2777" y="3704"/>
                  <a:pt x="2777" y="3704"/>
                </a:cubicBezTo>
                <a:cubicBezTo>
                  <a:pt x="2773" y="3706"/>
                  <a:pt x="2769" y="3708"/>
                  <a:pt x="2764" y="3710"/>
                </a:cubicBezTo>
                <a:cubicBezTo>
                  <a:pt x="2764" y="3710"/>
                  <a:pt x="2764" y="3710"/>
                  <a:pt x="2762" y="3710"/>
                </a:cubicBezTo>
                <a:cubicBezTo>
                  <a:pt x="2760" y="3712"/>
                  <a:pt x="2756" y="3714"/>
                  <a:pt x="2754" y="3714"/>
                </a:cubicBezTo>
                <a:cubicBezTo>
                  <a:pt x="2752" y="3714"/>
                  <a:pt x="2750" y="3716"/>
                  <a:pt x="2748" y="3716"/>
                </a:cubicBezTo>
                <a:cubicBezTo>
                  <a:pt x="2748" y="3716"/>
                  <a:pt x="2748" y="3716"/>
                  <a:pt x="2746" y="3716"/>
                </a:cubicBezTo>
                <a:cubicBezTo>
                  <a:pt x="2746" y="3716"/>
                  <a:pt x="2744" y="3716"/>
                  <a:pt x="2744" y="3718"/>
                </a:cubicBezTo>
                <a:cubicBezTo>
                  <a:pt x="2740" y="3718"/>
                  <a:pt x="2736" y="3718"/>
                  <a:pt x="2731" y="3720"/>
                </a:cubicBezTo>
                <a:cubicBezTo>
                  <a:pt x="2727" y="3720"/>
                  <a:pt x="2723" y="3720"/>
                  <a:pt x="2721" y="3720"/>
                </a:cubicBezTo>
                <a:cubicBezTo>
                  <a:pt x="2717" y="3722"/>
                  <a:pt x="2713" y="3722"/>
                  <a:pt x="2709" y="3722"/>
                </a:cubicBezTo>
                <a:cubicBezTo>
                  <a:pt x="2709" y="3722"/>
                  <a:pt x="2706" y="3722"/>
                  <a:pt x="2704" y="3722"/>
                </a:cubicBezTo>
                <a:cubicBezTo>
                  <a:pt x="2700" y="3722"/>
                  <a:pt x="2700" y="3722"/>
                  <a:pt x="2700" y="3722"/>
                </a:cubicBezTo>
                <a:cubicBezTo>
                  <a:pt x="2700" y="3722"/>
                  <a:pt x="2700" y="3722"/>
                  <a:pt x="2700" y="3722"/>
                </a:cubicBezTo>
                <a:cubicBezTo>
                  <a:pt x="2680" y="3722"/>
                  <a:pt x="2657" y="3722"/>
                  <a:pt x="2636" y="3722"/>
                </a:cubicBezTo>
                <a:cubicBezTo>
                  <a:pt x="2537" y="3722"/>
                  <a:pt x="1393" y="3726"/>
                  <a:pt x="1312" y="3726"/>
                </a:cubicBezTo>
                <a:cubicBezTo>
                  <a:pt x="1306" y="3726"/>
                  <a:pt x="1300" y="3726"/>
                  <a:pt x="1296" y="3724"/>
                </a:cubicBezTo>
                <a:cubicBezTo>
                  <a:pt x="1287" y="3724"/>
                  <a:pt x="1279" y="3722"/>
                  <a:pt x="1273" y="3720"/>
                </a:cubicBezTo>
                <a:cubicBezTo>
                  <a:pt x="1262" y="3718"/>
                  <a:pt x="1254" y="3712"/>
                  <a:pt x="1248" y="3706"/>
                </a:cubicBezTo>
                <a:cubicBezTo>
                  <a:pt x="1242" y="3699"/>
                  <a:pt x="1238" y="3693"/>
                  <a:pt x="1236" y="3685"/>
                </a:cubicBezTo>
                <a:cubicBezTo>
                  <a:pt x="1236" y="3677"/>
                  <a:pt x="1236" y="3668"/>
                  <a:pt x="1240" y="3658"/>
                </a:cubicBezTo>
                <a:cubicBezTo>
                  <a:pt x="1244" y="3654"/>
                  <a:pt x="1244" y="3654"/>
                  <a:pt x="1244" y="3654"/>
                </a:cubicBezTo>
                <a:cubicBezTo>
                  <a:pt x="1244" y="3654"/>
                  <a:pt x="1244" y="3654"/>
                  <a:pt x="1244" y="3654"/>
                </a:cubicBezTo>
                <a:cubicBezTo>
                  <a:pt x="1256" y="3627"/>
                  <a:pt x="1269" y="3600"/>
                  <a:pt x="1281" y="3574"/>
                </a:cubicBezTo>
                <a:cubicBezTo>
                  <a:pt x="1285" y="3569"/>
                  <a:pt x="1287" y="3565"/>
                  <a:pt x="1289" y="3561"/>
                </a:cubicBezTo>
                <a:cubicBezTo>
                  <a:pt x="1298" y="3541"/>
                  <a:pt x="1298" y="3541"/>
                  <a:pt x="1298" y="3541"/>
                </a:cubicBezTo>
                <a:cubicBezTo>
                  <a:pt x="1302" y="3532"/>
                  <a:pt x="1310" y="3524"/>
                  <a:pt x="1318" y="3516"/>
                </a:cubicBezTo>
                <a:cubicBezTo>
                  <a:pt x="1320" y="3516"/>
                  <a:pt x="1322" y="3514"/>
                  <a:pt x="1325" y="3512"/>
                </a:cubicBezTo>
                <a:cubicBezTo>
                  <a:pt x="1325" y="3512"/>
                  <a:pt x="1327" y="3510"/>
                  <a:pt x="1329" y="3510"/>
                </a:cubicBezTo>
                <a:cubicBezTo>
                  <a:pt x="1331" y="3508"/>
                  <a:pt x="1331" y="3508"/>
                  <a:pt x="1333" y="3505"/>
                </a:cubicBezTo>
                <a:cubicBezTo>
                  <a:pt x="1335" y="3505"/>
                  <a:pt x="1335" y="3505"/>
                  <a:pt x="1335" y="3505"/>
                </a:cubicBezTo>
                <a:cubicBezTo>
                  <a:pt x="1337" y="3503"/>
                  <a:pt x="1337" y="3503"/>
                  <a:pt x="1339" y="3503"/>
                </a:cubicBezTo>
                <a:cubicBezTo>
                  <a:pt x="1341" y="3501"/>
                  <a:pt x="1345" y="3499"/>
                  <a:pt x="1347" y="3497"/>
                </a:cubicBezTo>
                <a:cubicBezTo>
                  <a:pt x="1349" y="3497"/>
                  <a:pt x="1351" y="3497"/>
                  <a:pt x="1353" y="3495"/>
                </a:cubicBezTo>
                <a:cubicBezTo>
                  <a:pt x="1356" y="3495"/>
                  <a:pt x="1358" y="3493"/>
                  <a:pt x="1362" y="3493"/>
                </a:cubicBezTo>
                <a:cubicBezTo>
                  <a:pt x="1366" y="3491"/>
                  <a:pt x="1370" y="3489"/>
                  <a:pt x="1374" y="3487"/>
                </a:cubicBezTo>
                <a:cubicBezTo>
                  <a:pt x="1376" y="3487"/>
                  <a:pt x="1378" y="3487"/>
                  <a:pt x="1382" y="3485"/>
                </a:cubicBezTo>
                <a:cubicBezTo>
                  <a:pt x="1385" y="3485"/>
                  <a:pt x="1385" y="3485"/>
                  <a:pt x="1385" y="3485"/>
                </a:cubicBezTo>
                <a:cubicBezTo>
                  <a:pt x="1397" y="3481"/>
                  <a:pt x="1411" y="3481"/>
                  <a:pt x="1424" y="3481"/>
                </a:cubicBezTo>
                <a:cubicBezTo>
                  <a:pt x="1424" y="3481"/>
                  <a:pt x="2624" y="3477"/>
                  <a:pt x="2669" y="3477"/>
                </a:cubicBezTo>
                <a:cubicBezTo>
                  <a:pt x="2682" y="3477"/>
                  <a:pt x="2696" y="3477"/>
                  <a:pt x="2711" y="3477"/>
                </a:cubicBezTo>
                <a:cubicBezTo>
                  <a:pt x="2717" y="3477"/>
                  <a:pt x="2723" y="3477"/>
                  <a:pt x="2729" y="3479"/>
                </a:cubicBezTo>
                <a:cubicBezTo>
                  <a:pt x="2731" y="3479"/>
                  <a:pt x="2731" y="3479"/>
                  <a:pt x="2731" y="3479"/>
                </a:cubicBezTo>
                <a:cubicBezTo>
                  <a:pt x="2736" y="3479"/>
                  <a:pt x="2742" y="3479"/>
                  <a:pt x="2746" y="3481"/>
                </a:cubicBezTo>
                <a:cubicBezTo>
                  <a:pt x="2748" y="3481"/>
                  <a:pt x="2748" y="3481"/>
                  <a:pt x="2748" y="3481"/>
                </a:cubicBezTo>
                <a:cubicBezTo>
                  <a:pt x="2748" y="3481"/>
                  <a:pt x="2748" y="3481"/>
                  <a:pt x="2748" y="3481"/>
                </a:cubicBezTo>
                <a:cubicBezTo>
                  <a:pt x="2754" y="3483"/>
                  <a:pt x="2758" y="3485"/>
                  <a:pt x="2762" y="3487"/>
                </a:cubicBezTo>
                <a:cubicBezTo>
                  <a:pt x="2764" y="3487"/>
                  <a:pt x="2764" y="3487"/>
                  <a:pt x="2764" y="3487"/>
                </a:cubicBezTo>
                <a:cubicBezTo>
                  <a:pt x="2769" y="3489"/>
                  <a:pt x="2773" y="3491"/>
                  <a:pt x="2777" y="3493"/>
                </a:cubicBezTo>
                <a:cubicBezTo>
                  <a:pt x="2777" y="3493"/>
                  <a:pt x="2777" y="3493"/>
                  <a:pt x="2779" y="3493"/>
                </a:cubicBezTo>
                <a:cubicBezTo>
                  <a:pt x="2779" y="3495"/>
                  <a:pt x="2779" y="3495"/>
                  <a:pt x="2779" y="3495"/>
                </a:cubicBezTo>
                <a:cubicBezTo>
                  <a:pt x="2783" y="3497"/>
                  <a:pt x="2785" y="3499"/>
                  <a:pt x="2787" y="3501"/>
                </a:cubicBezTo>
                <a:cubicBezTo>
                  <a:pt x="2791" y="3503"/>
                  <a:pt x="2795" y="3508"/>
                  <a:pt x="2800" y="3514"/>
                </a:cubicBezTo>
                <a:cubicBezTo>
                  <a:pt x="2804" y="3520"/>
                  <a:pt x="2808" y="3528"/>
                  <a:pt x="2808" y="3536"/>
                </a:cubicBezTo>
                <a:cubicBezTo>
                  <a:pt x="2808" y="3543"/>
                  <a:pt x="2808" y="3543"/>
                  <a:pt x="2808" y="3543"/>
                </a:cubicBezTo>
                <a:cubicBezTo>
                  <a:pt x="2808" y="3543"/>
                  <a:pt x="2808" y="3543"/>
                  <a:pt x="2808" y="3543"/>
                </a:cubicBezTo>
                <a:cubicBezTo>
                  <a:pt x="2808" y="3571"/>
                  <a:pt x="2808" y="3602"/>
                  <a:pt x="2808" y="3631"/>
                </a:cubicBezTo>
                <a:cubicBezTo>
                  <a:pt x="2808" y="3640"/>
                  <a:pt x="2810" y="3646"/>
                  <a:pt x="2808" y="3654"/>
                </a:cubicBezTo>
                <a:close/>
                <a:moveTo>
                  <a:pt x="2971" y="3074"/>
                </a:moveTo>
                <a:cubicBezTo>
                  <a:pt x="2969" y="3072"/>
                  <a:pt x="2969" y="3072"/>
                  <a:pt x="2969" y="3072"/>
                </a:cubicBezTo>
                <a:cubicBezTo>
                  <a:pt x="2969" y="3072"/>
                  <a:pt x="2967" y="3072"/>
                  <a:pt x="2967" y="3070"/>
                </a:cubicBezTo>
                <a:cubicBezTo>
                  <a:pt x="2963" y="3066"/>
                  <a:pt x="2961" y="3060"/>
                  <a:pt x="2959" y="3054"/>
                </a:cubicBezTo>
                <a:cubicBezTo>
                  <a:pt x="2959" y="3047"/>
                  <a:pt x="2959" y="3047"/>
                  <a:pt x="2959" y="3047"/>
                </a:cubicBezTo>
                <a:cubicBezTo>
                  <a:pt x="2959" y="3043"/>
                  <a:pt x="2959" y="3039"/>
                  <a:pt x="2959" y="3035"/>
                </a:cubicBezTo>
                <a:cubicBezTo>
                  <a:pt x="2959" y="3035"/>
                  <a:pt x="2959" y="3035"/>
                  <a:pt x="2959" y="3035"/>
                </a:cubicBezTo>
                <a:cubicBezTo>
                  <a:pt x="2957" y="3019"/>
                  <a:pt x="2953" y="3000"/>
                  <a:pt x="2955" y="2981"/>
                </a:cubicBezTo>
                <a:cubicBezTo>
                  <a:pt x="2955" y="2977"/>
                  <a:pt x="2955" y="2977"/>
                  <a:pt x="2955" y="2977"/>
                </a:cubicBezTo>
                <a:cubicBezTo>
                  <a:pt x="2953" y="2971"/>
                  <a:pt x="2955" y="2965"/>
                  <a:pt x="2959" y="2961"/>
                </a:cubicBezTo>
                <a:cubicBezTo>
                  <a:pt x="2963" y="2957"/>
                  <a:pt x="2967" y="2953"/>
                  <a:pt x="2975" y="2948"/>
                </a:cubicBezTo>
                <a:cubicBezTo>
                  <a:pt x="2982" y="2944"/>
                  <a:pt x="2990" y="2942"/>
                  <a:pt x="2998" y="2940"/>
                </a:cubicBezTo>
                <a:cubicBezTo>
                  <a:pt x="2998" y="2940"/>
                  <a:pt x="2998" y="2940"/>
                  <a:pt x="2998" y="2940"/>
                </a:cubicBezTo>
                <a:cubicBezTo>
                  <a:pt x="3000" y="2940"/>
                  <a:pt x="3000" y="2940"/>
                  <a:pt x="3000" y="2940"/>
                </a:cubicBezTo>
                <a:cubicBezTo>
                  <a:pt x="3004" y="2938"/>
                  <a:pt x="3009" y="2938"/>
                  <a:pt x="3011" y="2938"/>
                </a:cubicBezTo>
                <a:cubicBezTo>
                  <a:pt x="3013" y="2938"/>
                  <a:pt x="3015" y="2938"/>
                  <a:pt x="3017" y="2938"/>
                </a:cubicBezTo>
                <a:cubicBezTo>
                  <a:pt x="3031" y="2936"/>
                  <a:pt x="3048" y="2936"/>
                  <a:pt x="3064" y="2936"/>
                </a:cubicBezTo>
                <a:cubicBezTo>
                  <a:pt x="3174" y="2936"/>
                  <a:pt x="3174" y="2936"/>
                  <a:pt x="3174" y="2936"/>
                </a:cubicBezTo>
                <a:cubicBezTo>
                  <a:pt x="3180" y="2936"/>
                  <a:pt x="3186" y="2936"/>
                  <a:pt x="3193" y="2938"/>
                </a:cubicBezTo>
                <a:cubicBezTo>
                  <a:pt x="3222" y="2940"/>
                  <a:pt x="3255" y="2948"/>
                  <a:pt x="3259" y="2975"/>
                </a:cubicBezTo>
                <a:cubicBezTo>
                  <a:pt x="3267" y="3000"/>
                  <a:pt x="3269" y="3025"/>
                  <a:pt x="3273" y="3049"/>
                </a:cubicBezTo>
                <a:cubicBezTo>
                  <a:pt x="3275" y="3054"/>
                  <a:pt x="3275" y="3054"/>
                  <a:pt x="3275" y="3054"/>
                </a:cubicBezTo>
                <a:cubicBezTo>
                  <a:pt x="3275" y="3058"/>
                  <a:pt x="3275" y="3064"/>
                  <a:pt x="3273" y="3068"/>
                </a:cubicBezTo>
                <a:cubicBezTo>
                  <a:pt x="3273" y="3068"/>
                  <a:pt x="3273" y="3070"/>
                  <a:pt x="3271" y="3070"/>
                </a:cubicBezTo>
                <a:cubicBezTo>
                  <a:pt x="3271" y="3070"/>
                  <a:pt x="3271" y="3070"/>
                  <a:pt x="3271" y="3070"/>
                </a:cubicBezTo>
                <a:cubicBezTo>
                  <a:pt x="3271" y="3070"/>
                  <a:pt x="3271" y="3070"/>
                  <a:pt x="3271" y="3070"/>
                </a:cubicBezTo>
                <a:cubicBezTo>
                  <a:pt x="3265" y="3083"/>
                  <a:pt x="3253" y="3089"/>
                  <a:pt x="3236" y="3093"/>
                </a:cubicBezTo>
                <a:cubicBezTo>
                  <a:pt x="3234" y="3093"/>
                  <a:pt x="3234" y="3093"/>
                  <a:pt x="3232" y="3093"/>
                </a:cubicBezTo>
                <a:cubicBezTo>
                  <a:pt x="3230" y="3095"/>
                  <a:pt x="3230" y="3095"/>
                  <a:pt x="3228" y="3095"/>
                </a:cubicBezTo>
                <a:cubicBezTo>
                  <a:pt x="3226" y="3095"/>
                  <a:pt x="3226" y="3095"/>
                  <a:pt x="3224" y="3095"/>
                </a:cubicBezTo>
                <a:cubicBezTo>
                  <a:pt x="3222" y="3095"/>
                  <a:pt x="3218" y="3097"/>
                  <a:pt x="3215" y="3097"/>
                </a:cubicBezTo>
                <a:cubicBezTo>
                  <a:pt x="3178" y="3101"/>
                  <a:pt x="3135" y="3097"/>
                  <a:pt x="3116" y="3097"/>
                </a:cubicBezTo>
                <a:cubicBezTo>
                  <a:pt x="3046" y="3097"/>
                  <a:pt x="3046" y="3097"/>
                  <a:pt x="3046" y="3097"/>
                </a:cubicBezTo>
                <a:cubicBezTo>
                  <a:pt x="3040" y="3097"/>
                  <a:pt x="3035" y="3097"/>
                  <a:pt x="3029" y="3097"/>
                </a:cubicBezTo>
                <a:cubicBezTo>
                  <a:pt x="3025" y="3097"/>
                  <a:pt x="3021" y="3095"/>
                  <a:pt x="3017" y="3095"/>
                </a:cubicBezTo>
                <a:cubicBezTo>
                  <a:pt x="3015" y="3095"/>
                  <a:pt x="3015" y="3095"/>
                  <a:pt x="3015" y="3095"/>
                </a:cubicBezTo>
                <a:cubicBezTo>
                  <a:pt x="3013" y="3095"/>
                  <a:pt x="3013" y="3095"/>
                  <a:pt x="3013" y="3095"/>
                </a:cubicBezTo>
                <a:cubicBezTo>
                  <a:pt x="3009" y="3093"/>
                  <a:pt x="3004" y="3093"/>
                  <a:pt x="3000" y="3091"/>
                </a:cubicBezTo>
                <a:cubicBezTo>
                  <a:pt x="2998" y="3091"/>
                  <a:pt x="2998" y="3089"/>
                  <a:pt x="2996" y="3089"/>
                </a:cubicBezTo>
                <a:cubicBezTo>
                  <a:pt x="2992" y="3087"/>
                  <a:pt x="2990" y="3087"/>
                  <a:pt x="2986" y="3085"/>
                </a:cubicBezTo>
                <a:cubicBezTo>
                  <a:pt x="2982" y="3083"/>
                  <a:pt x="2978" y="3078"/>
                  <a:pt x="2973" y="3076"/>
                </a:cubicBezTo>
                <a:cubicBezTo>
                  <a:pt x="2971" y="3074"/>
                  <a:pt x="2971" y="3074"/>
                  <a:pt x="2971" y="3074"/>
                </a:cubicBezTo>
                <a:close/>
                <a:moveTo>
                  <a:pt x="2990" y="3347"/>
                </a:moveTo>
                <a:cubicBezTo>
                  <a:pt x="2984" y="3338"/>
                  <a:pt x="2982" y="3332"/>
                  <a:pt x="2980" y="3326"/>
                </a:cubicBezTo>
                <a:cubicBezTo>
                  <a:pt x="2980" y="3316"/>
                  <a:pt x="2980" y="3316"/>
                  <a:pt x="2980" y="3316"/>
                </a:cubicBezTo>
                <a:cubicBezTo>
                  <a:pt x="2980" y="3316"/>
                  <a:pt x="2980" y="3316"/>
                  <a:pt x="2980" y="3316"/>
                </a:cubicBezTo>
                <a:cubicBezTo>
                  <a:pt x="2978" y="3287"/>
                  <a:pt x="2975" y="3260"/>
                  <a:pt x="2973" y="3233"/>
                </a:cubicBezTo>
                <a:cubicBezTo>
                  <a:pt x="2973" y="3233"/>
                  <a:pt x="2973" y="3233"/>
                  <a:pt x="2973" y="3233"/>
                </a:cubicBezTo>
                <a:cubicBezTo>
                  <a:pt x="2973" y="3231"/>
                  <a:pt x="2973" y="3231"/>
                  <a:pt x="2973" y="3231"/>
                </a:cubicBezTo>
                <a:cubicBezTo>
                  <a:pt x="2973" y="3229"/>
                  <a:pt x="2973" y="3227"/>
                  <a:pt x="2973" y="3225"/>
                </a:cubicBezTo>
                <a:cubicBezTo>
                  <a:pt x="2980" y="3167"/>
                  <a:pt x="3104" y="3182"/>
                  <a:pt x="3143" y="3182"/>
                </a:cubicBezTo>
                <a:cubicBezTo>
                  <a:pt x="3189" y="3182"/>
                  <a:pt x="3278" y="3171"/>
                  <a:pt x="3304" y="3217"/>
                </a:cubicBezTo>
                <a:cubicBezTo>
                  <a:pt x="3306" y="3221"/>
                  <a:pt x="3311" y="3225"/>
                  <a:pt x="3311" y="3229"/>
                </a:cubicBezTo>
                <a:cubicBezTo>
                  <a:pt x="3313" y="3235"/>
                  <a:pt x="3313" y="3235"/>
                  <a:pt x="3313" y="3235"/>
                </a:cubicBezTo>
                <a:cubicBezTo>
                  <a:pt x="3313" y="3235"/>
                  <a:pt x="3313" y="3235"/>
                  <a:pt x="3313" y="3235"/>
                </a:cubicBezTo>
                <a:cubicBezTo>
                  <a:pt x="3315" y="3250"/>
                  <a:pt x="3317" y="3262"/>
                  <a:pt x="3321" y="3276"/>
                </a:cubicBezTo>
                <a:cubicBezTo>
                  <a:pt x="3329" y="3324"/>
                  <a:pt x="3329" y="3324"/>
                  <a:pt x="3329" y="3324"/>
                </a:cubicBezTo>
                <a:cubicBezTo>
                  <a:pt x="3331" y="3332"/>
                  <a:pt x="3329" y="3338"/>
                  <a:pt x="3327" y="3345"/>
                </a:cubicBezTo>
                <a:cubicBezTo>
                  <a:pt x="3325" y="3349"/>
                  <a:pt x="3321" y="3353"/>
                  <a:pt x="3317" y="3357"/>
                </a:cubicBezTo>
                <a:cubicBezTo>
                  <a:pt x="3317" y="3357"/>
                  <a:pt x="3315" y="3359"/>
                  <a:pt x="3313" y="3361"/>
                </a:cubicBezTo>
                <a:cubicBezTo>
                  <a:pt x="3313" y="3361"/>
                  <a:pt x="3311" y="3361"/>
                  <a:pt x="3311" y="3363"/>
                </a:cubicBezTo>
                <a:cubicBezTo>
                  <a:pt x="3309" y="3363"/>
                  <a:pt x="3309" y="3363"/>
                  <a:pt x="3309" y="3363"/>
                </a:cubicBezTo>
                <a:cubicBezTo>
                  <a:pt x="3306" y="3365"/>
                  <a:pt x="3304" y="3365"/>
                  <a:pt x="3300" y="3367"/>
                </a:cubicBezTo>
                <a:cubicBezTo>
                  <a:pt x="3298" y="3369"/>
                  <a:pt x="3296" y="3369"/>
                  <a:pt x="3294" y="3371"/>
                </a:cubicBezTo>
                <a:cubicBezTo>
                  <a:pt x="3292" y="3371"/>
                  <a:pt x="3290" y="3371"/>
                  <a:pt x="3290" y="3371"/>
                </a:cubicBezTo>
                <a:cubicBezTo>
                  <a:pt x="3288" y="3373"/>
                  <a:pt x="3286" y="3373"/>
                  <a:pt x="3284" y="3373"/>
                </a:cubicBezTo>
                <a:cubicBezTo>
                  <a:pt x="3282" y="3373"/>
                  <a:pt x="3280" y="3376"/>
                  <a:pt x="3278" y="3376"/>
                </a:cubicBezTo>
                <a:cubicBezTo>
                  <a:pt x="3275" y="3376"/>
                  <a:pt x="3275" y="3376"/>
                  <a:pt x="3275" y="3376"/>
                </a:cubicBezTo>
                <a:cubicBezTo>
                  <a:pt x="3271" y="3376"/>
                  <a:pt x="3267" y="3378"/>
                  <a:pt x="3263" y="3378"/>
                </a:cubicBezTo>
                <a:cubicBezTo>
                  <a:pt x="3257" y="3378"/>
                  <a:pt x="3253" y="3378"/>
                  <a:pt x="3249" y="3378"/>
                </a:cubicBezTo>
                <a:cubicBezTo>
                  <a:pt x="3249" y="3378"/>
                  <a:pt x="3249" y="3378"/>
                  <a:pt x="3249" y="3378"/>
                </a:cubicBezTo>
                <a:cubicBezTo>
                  <a:pt x="3246" y="3378"/>
                  <a:pt x="3246" y="3378"/>
                  <a:pt x="3246" y="3378"/>
                </a:cubicBezTo>
                <a:cubicBezTo>
                  <a:pt x="3246" y="3378"/>
                  <a:pt x="3246" y="3378"/>
                  <a:pt x="3246" y="3378"/>
                </a:cubicBezTo>
                <a:cubicBezTo>
                  <a:pt x="3191" y="3378"/>
                  <a:pt x="3135" y="3378"/>
                  <a:pt x="3077" y="3380"/>
                </a:cubicBezTo>
                <a:cubicBezTo>
                  <a:pt x="3071" y="3380"/>
                  <a:pt x="3064" y="3378"/>
                  <a:pt x="3060" y="3378"/>
                </a:cubicBezTo>
                <a:cubicBezTo>
                  <a:pt x="3058" y="3378"/>
                  <a:pt x="3056" y="3378"/>
                  <a:pt x="3056" y="3378"/>
                </a:cubicBezTo>
                <a:cubicBezTo>
                  <a:pt x="3050" y="3376"/>
                  <a:pt x="3046" y="3376"/>
                  <a:pt x="3042" y="3376"/>
                </a:cubicBezTo>
                <a:cubicBezTo>
                  <a:pt x="3042" y="3376"/>
                  <a:pt x="3042" y="3376"/>
                  <a:pt x="3042" y="3376"/>
                </a:cubicBezTo>
                <a:cubicBezTo>
                  <a:pt x="3040" y="3373"/>
                  <a:pt x="3040" y="3373"/>
                  <a:pt x="3040" y="3373"/>
                </a:cubicBezTo>
                <a:cubicBezTo>
                  <a:pt x="3033" y="3373"/>
                  <a:pt x="3029" y="3371"/>
                  <a:pt x="3025" y="3369"/>
                </a:cubicBezTo>
                <a:cubicBezTo>
                  <a:pt x="3023" y="3369"/>
                  <a:pt x="3021" y="3367"/>
                  <a:pt x="3021" y="3367"/>
                </a:cubicBezTo>
                <a:cubicBezTo>
                  <a:pt x="3017" y="3367"/>
                  <a:pt x="3015" y="3365"/>
                  <a:pt x="3013" y="3363"/>
                </a:cubicBezTo>
                <a:cubicBezTo>
                  <a:pt x="3011" y="3363"/>
                  <a:pt x="3011" y="3363"/>
                  <a:pt x="3011" y="3363"/>
                </a:cubicBezTo>
                <a:cubicBezTo>
                  <a:pt x="3002" y="3359"/>
                  <a:pt x="2994" y="3353"/>
                  <a:pt x="2990" y="3347"/>
                </a:cubicBezTo>
                <a:close/>
                <a:moveTo>
                  <a:pt x="3393" y="3679"/>
                </a:moveTo>
                <a:cubicBezTo>
                  <a:pt x="3389" y="3687"/>
                  <a:pt x="3383" y="3693"/>
                  <a:pt x="3375" y="3699"/>
                </a:cubicBezTo>
                <a:cubicBezTo>
                  <a:pt x="3366" y="3706"/>
                  <a:pt x="3358" y="3712"/>
                  <a:pt x="3346" y="3714"/>
                </a:cubicBezTo>
                <a:cubicBezTo>
                  <a:pt x="3333" y="3718"/>
                  <a:pt x="3321" y="3720"/>
                  <a:pt x="3306" y="3720"/>
                </a:cubicBezTo>
                <a:cubicBezTo>
                  <a:pt x="3269" y="3720"/>
                  <a:pt x="3269" y="3720"/>
                  <a:pt x="3269" y="3720"/>
                </a:cubicBezTo>
                <a:cubicBezTo>
                  <a:pt x="3267" y="3720"/>
                  <a:pt x="3267" y="3720"/>
                  <a:pt x="3267" y="3720"/>
                </a:cubicBezTo>
                <a:cubicBezTo>
                  <a:pt x="3215" y="3720"/>
                  <a:pt x="3166" y="3720"/>
                  <a:pt x="3114" y="3720"/>
                </a:cubicBezTo>
                <a:cubicBezTo>
                  <a:pt x="3108" y="3720"/>
                  <a:pt x="3102" y="3720"/>
                  <a:pt x="3095" y="3720"/>
                </a:cubicBezTo>
                <a:cubicBezTo>
                  <a:pt x="3093" y="3720"/>
                  <a:pt x="3093" y="3720"/>
                  <a:pt x="3091" y="3720"/>
                </a:cubicBezTo>
                <a:cubicBezTo>
                  <a:pt x="3085" y="3718"/>
                  <a:pt x="3081" y="3718"/>
                  <a:pt x="3075" y="3716"/>
                </a:cubicBezTo>
                <a:cubicBezTo>
                  <a:pt x="3075" y="3716"/>
                  <a:pt x="3075" y="3716"/>
                  <a:pt x="3073" y="3716"/>
                </a:cubicBezTo>
                <a:cubicBezTo>
                  <a:pt x="3073" y="3716"/>
                  <a:pt x="3073" y="3716"/>
                  <a:pt x="3073" y="3716"/>
                </a:cubicBezTo>
                <a:cubicBezTo>
                  <a:pt x="3050" y="3710"/>
                  <a:pt x="3027" y="3697"/>
                  <a:pt x="3015" y="3679"/>
                </a:cubicBezTo>
                <a:cubicBezTo>
                  <a:pt x="3015" y="3679"/>
                  <a:pt x="3015" y="3679"/>
                  <a:pt x="3015" y="3679"/>
                </a:cubicBezTo>
                <a:cubicBezTo>
                  <a:pt x="3015" y="3679"/>
                  <a:pt x="3015" y="3679"/>
                  <a:pt x="3015" y="3679"/>
                </a:cubicBezTo>
                <a:cubicBezTo>
                  <a:pt x="3013" y="3677"/>
                  <a:pt x="3011" y="3673"/>
                  <a:pt x="3011" y="3668"/>
                </a:cubicBezTo>
                <a:cubicBezTo>
                  <a:pt x="3009" y="3666"/>
                  <a:pt x="3009" y="3664"/>
                  <a:pt x="3009" y="3662"/>
                </a:cubicBezTo>
                <a:cubicBezTo>
                  <a:pt x="3006" y="3660"/>
                  <a:pt x="3006" y="3658"/>
                  <a:pt x="3006" y="3656"/>
                </a:cubicBezTo>
                <a:cubicBezTo>
                  <a:pt x="3006" y="3654"/>
                  <a:pt x="3006" y="3654"/>
                  <a:pt x="3006" y="3654"/>
                </a:cubicBezTo>
                <a:cubicBezTo>
                  <a:pt x="3004" y="3650"/>
                  <a:pt x="3004" y="3650"/>
                  <a:pt x="3004" y="3650"/>
                </a:cubicBezTo>
                <a:cubicBezTo>
                  <a:pt x="3004" y="3650"/>
                  <a:pt x="3004" y="3650"/>
                  <a:pt x="3004" y="3650"/>
                </a:cubicBezTo>
                <a:cubicBezTo>
                  <a:pt x="3002" y="3623"/>
                  <a:pt x="3000" y="3594"/>
                  <a:pt x="2998" y="3565"/>
                </a:cubicBezTo>
                <a:cubicBezTo>
                  <a:pt x="2998" y="3559"/>
                  <a:pt x="2998" y="3555"/>
                  <a:pt x="2998" y="3551"/>
                </a:cubicBezTo>
                <a:cubicBezTo>
                  <a:pt x="2996" y="3536"/>
                  <a:pt x="2996" y="3536"/>
                  <a:pt x="2996" y="3536"/>
                </a:cubicBezTo>
                <a:cubicBezTo>
                  <a:pt x="2996" y="3534"/>
                  <a:pt x="2996" y="3534"/>
                  <a:pt x="2996" y="3534"/>
                </a:cubicBezTo>
                <a:cubicBezTo>
                  <a:pt x="2996" y="3530"/>
                  <a:pt x="2996" y="3528"/>
                  <a:pt x="2998" y="3526"/>
                </a:cubicBezTo>
                <a:cubicBezTo>
                  <a:pt x="2998" y="3524"/>
                  <a:pt x="2998" y="3522"/>
                  <a:pt x="2998" y="3522"/>
                </a:cubicBezTo>
                <a:cubicBezTo>
                  <a:pt x="3000" y="3520"/>
                  <a:pt x="3000" y="3518"/>
                  <a:pt x="3000" y="3516"/>
                </a:cubicBezTo>
                <a:cubicBezTo>
                  <a:pt x="3002" y="3514"/>
                  <a:pt x="3002" y="3514"/>
                  <a:pt x="3002" y="3512"/>
                </a:cubicBezTo>
                <a:cubicBezTo>
                  <a:pt x="3002" y="3512"/>
                  <a:pt x="3002" y="3512"/>
                  <a:pt x="3002" y="3512"/>
                </a:cubicBezTo>
                <a:cubicBezTo>
                  <a:pt x="3004" y="3508"/>
                  <a:pt x="3006" y="3505"/>
                  <a:pt x="3009" y="3503"/>
                </a:cubicBezTo>
                <a:cubicBezTo>
                  <a:pt x="3011" y="3501"/>
                  <a:pt x="3013" y="3501"/>
                  <a:pt x="3013" y="3499"/>
                </a:cubicBezTo>
                <a:cubicBezTo>
                  <a:pt x="3015" y="3497"/>
                  <a:pt x="3017" y="3497"/>
                  <a:pt x="3019" y="3495"/>
                </a:cubicBezTo>
                <a:cubicBezTo>
                  <a:pt x="3021" y="3495"/>
                  <a:pt x="3021" y="3493"/>
                  <a:pt x="3021" y="3493"/>
                </a:cubicBezTo>
                <a:cubicBezTo>
                  <a:pt x="3023" y="3493"/>
                  <a:pt x="3023" y="3493"/>
                  <a:pt x="3023" y="3493"/>
                </a:cubicBezTo>
                <a:cubicBezTo>
                  <a:pt x="3027" y="3491"/>
                  <a:pt x="3029" y="3489"/>
                  <a:pt x="3033" y="3487"/>
                </a:cubicBezTo>
                <a:cubicBezTo>
                  <a:pt x="3035" y="3487"/>
                  <a:pt x="3035" y="3485"/>
                  <a:pt x="3035" y="3485"/>
                </a:cubicBezTo>
                <a:cubicBezTo>
                  <a:pt x="3038" y="3485"/>
                  <a:pt x="3038" y="3485"/>
                  <a:pt x="3038" y="3485"/>
                </a:cubicBezTo>
                <a:cubicBezTo>
                  <a:pt x="3040" y="3485"/>
                  <a:pt x="3040" y="3485"/>
                  <a:pt x="3042" y="3483"/>
                </a:cubicBezTo>
                <a:cubicBezTo>
                  <a:pt x="3044" y="3483"/>
                  <a:pt x="3048" y="3481"/>
                  <a:pt x="3050" y="3481"/>
                </a:cubicBezTo>
                <a:cubicBezTo>
                  <a:pt x="3052" y="3481"/>
                  <a:pt x="3054" y="3479"/>
                  <a:pt x="3056" y="3479"/>
                </a:cubicBezTo>
                <a:cubicBezTo>
                  <a:pt x="3058" y="3479"/>
                  <a:pt x="3060" y="3479"/>
                  <a:pt x="3060" y="3479"/>
                </a:cubicBezTo>
                <a:cubicBezTo>
                  <a:pt x="3066" y="3477"/>
                  <a:pt x="3073" y="3477"/>
                  <a:pt x="3079" y="3477"/>
                </a:cubicBezTo>
                <a:cubicBezTo>
                  <a:pt x="3081" y="3477"/>
                  <a:pt x="3081" y="3477"/>
                  <a:pt x="3081" y="3477"/>
                </a:cubicBezTo>
                <a:cubicBezTo>
                  <a:pt x="3083" y="3477"/>
                  <a:pt x="3085" y="3477"/>
                  <a:pt x="3087" y="3477"/>
                </a:cubicBezTo>
                <a:cubicBezTo>
                  <a:pt x="3095" y="3477"/>
                  <a:pt x="3095" y="3477"/>
                  <a:pt x="3095" y="3477"/>
                </a:cubicBezTo>
                <a:cubicBezTo>
                  <a:pt x="3106" y="3475"/>
                  <a:pt x="3114" y="3475"/>
                  <a:pt x="3122" y="3475"/>
                </a:cubicBezTo>
                <a:cubicBezTo>
                  <a:pt x="3131" y="3475"/>
                  <a:pt x="3139" y="3475"/>
                  <a:pt x="3145" y="3475"/>
                </a:cubicBezTo>
                <a:cubicBezTo>
                  <a:pt x="3220" y="3475"/>
                  <a:pt x="3220" y="3475"/>
                  <a:pt x="3220" y="3475"/>
                </a:cubicBezTo>
                <a:cubicBezTo>
                  <a:pt x="3240" y="3475"/>
                  <a:pt x="3261" y="3475"/>
                  <a:pt x="3280" y="3477"/>
                </a:cubicBezTo>
                <a:cubicBezTo>
                  <a:pt x="3284" y="3477"/>
                  <a:pt x="3286" y="3477"/>
                  <a:pt x="3290" y="3477"/>
                </a:cubicBezTo>
                <a:cubicBezTo>
                  <a:pt x="3292" y="3479"/>
                  <a:pt x="3294" y="3479"/>
                  <a:pt x="3296" y="3479"/>
                </a:cubicBezTo>
                <a:cubicBezTo>
                  <a:pt x="3296" y="3479"/>
                  <a:pt x="3298" y="3479"/>
                  <a:pt x="3300" y="3479"/>
                </a:cubicBezTo>
                <a:cubicBezTo>
                  <a:pt x="3300" y="3479"/>
                  <a:pt x="3302" y="3479"/>
                  <a:pt x="3302" y="3481"/>
                </a:cubicBezTo>
                <a:cubicBezTo>
                  <a:pt x="3304" y="3481"/>
                  <a:pt x="3304" y="3481"/>
                  <a:pt x="3306" y="3481"/>
                </a:cubicBezTo>
                <a:cubicBezTo>
                  <a:pt x="3309" y="3481"/>
                  <a:pt x="3313" y="3483"/>
                  <a:pt x="3317" y="3485"/>
                </a:cubicBezTo>
                <a:cubicBezTo>
                  <a:pt x="3319" y="3485"/>
                  <a:pt x="3321" y="3485"/>
                  <a:pt x="3323" y="3487"/>
                </a:cubicBezTo>
                <a:cubicBezTo>
                  <a:pt x="3325" y="3487"/>
                  <a:pt x="3325" y="3487"/>
                  <a:pt x="3327" y="3489"/>
                </a:cubicBezTo>
                <a:cubicBezTo>
                  <a:pt x="3331" y="3489"/>
                  <a:pt x="3333" y="3491"/>
                  <a:pt x="3335" y="3493"/>
                </a:cubicBezTo>
                <a:cubicBezTo>
                  <a:pt x="3346" y="3497"/>
                  <a:pt x="3354" y="3503"/>
                  <a:pt x="3360" y="3512"/>
                </a:cubicBezTo>
                <a:cubicBezTo>
                  <a:pt x="3366" y="3518"/>
                  <a:pt x="3371" y="3526"/>
                  <a:pt x="3373" y="3534"/>
                </a:cubicBezTo>
                <a:cubicBezTo>
                  <a:pt x="3383" y="3582"/>
                  <a:pt x="3383" y="3582"/>
                  <a:pt x="3383" y="3582"/>
                </a:cubicBezTo>
                <a:cubicBezTo>
                  <a:pt x="3385" y="3602"/>
                  <a:pt x="3389" y="3621"/>
                  <a:pt x="3393" y="3640"/>
                </a:cubicBezTo>
                <a:cubicBezTo>
                  <a:pt x="3393" y="3640"/>
                  <a:pt x="3393" y="3640"/>
                  <a:pt x="3393" y="3640"/>
                </a:cubicBezTo>
                <a:cubicBezTo>
                  <a:pt x="3395" y="3652"/>
                  <a:pt x="3395" y="3652"/>
                  <a:pt x="3395" y="3652"/>
                </a:cubicBezTo>
                <a:cubicBezTo>
                  <a:pt x="3398" y="3662"/>
                  <a:pt x="3398" y="3670"/>
                  <a:pt x="3393" y="3679"/>
                </a:cubicBezTo>
                <a:close/>
                <a:moveTo>
                  <a:pt x="3737" y="3083"/>
                </a:moveTo>
                <a:cubicBezTo>
                  <a:pt x="3726" y="3078"/>
                  <a:pt x="3718" y="3074"/>
                  <a:pt x="3714" y="3068"/>
                </a:cubicBezTo>
                <a:cubicBezTo>
                  <a:pt x="3708" y="3064"/>
                  <a:pt x="3702" y="3058"/>
                  <a:pt x="3700" y="3052"/>
                </a:cubicBezTo>
                <a:cubicBezTo>
                  <a:pt x="3695" y="3041"/>
                  <a:pt x="3695" y="3041"/>
                  <a:pt x="3695" y="3041"/>
                </a:cubicBezTo>
                <a:cubicBezTo>
                  <a:pt x="3691" y="3027"/>
                  <a:pt x="3685" y="3012"/>
                  <a:pt x="3681" y="2998"/>
                </a:cubicBezTo>
                <a:cubicBezTo>
                  <a:pt x="3677" y="2990"/>
                  <a:pt x="3671" y="2979"/>
                  <a:pt x="3671" y="2969"/>
                </a:cubicBezTo>
                <a:cubicBezTo>
                  <a:pt x="3671" y="2969"/>
                  <a:pt x="3671" y="2967"/>
                  <a:pt x="3671" y="2965"/>
                </a:cubicBezTo>
                <a:cubicBezTo>
                  <a:pt x="3671" y="2965"/>
                  <a:pt x="3671" y="2965"/>
                  <a:pt x="3671" y="2965"/>
                </a:cubicBezTo>
                <a:cubicBezTo>
                  <a:pt x="3671" y="2963"/>
                  <a:pt x="3671" y="2963"/>
                  <a:pt x="3671" y="2963"/>
                </a:cubicBezTo>
                <a:cubicBezTo>
                  <a:pt x="3673" y="2961"/>
                  <a:pt x="3671" y="2961"/>
                  <a:pt x="3673" y="2959"/>
                </a:cubicBezTo>
                <a:cubicBezTo>
                  <a:pt x="3673" y="2959"/>
                  <a:pt x="3673" y="2959"/>
                  <a:pt x="3673" y="2959"/>
                </a:cubicBezTo>
                <a:cubicBezTo>
                  <a:pt x="3685" y="2932"/>
                  <a:pt x="3733" y="2936"/>
                  <a:pt x="3758" y="2936"/>
                </a:cubicBezTo>
                <a:cubicBezTo>
                  <a:pt x="3880" y="2934"/>
                  <a:pt x="3880" y="2934"/>
                  <a:pt x="3880" y="2934"/>
                </a:cubicBezTo>
                <a:cubicBezTo>
                  <a:pt x="3890" y="2934"/>
                  <a:pt x="3900" y="2936"/>
                  <a:pt x="3911" y="2938"/>
                </a:cubicBezTo>
                <a:cubicBezTo>
                  <a:pt x="3913" y="2938"/>
                  <a:pt x="3917" y="2938"/>
                  <a:pt x="3919" y="2940"/>
                </a:cubicBezTo>
                <a:cubicBezTo>
                  <a:pt x="3919" y="2940"/>
                  <a:pt x="3921" y="2940"/>
                  <a:pt x="3923" y="2940"/>
                </a:cubicBezTo>
                <a:cubicBezTo>
                  <a:pt x="3925" y="2940"/>
                  <a:pt x="3927" y="2942"/>
                  <a:pt x="3927" y="2942"/>
                </a:cubicBezTo>
                <a:cubicBezTo>
                  <a:pt x="3931" y="2942"/>
                  <a:pt x="3935" y="2944"/>
                  <a:pt x="3938" y="2946"/>
                </a:cubicBezTo>
                <a:cubicBezTo>
                  <a:pt x="3940" y="2946"/>
                  <a:pt x="3940" y="2946"/>
                  <a:pt x="3940" y="2946"/>
                </a:cubicBezTo>
                <a:cubicBezTo>
                  <a:pt x="3940" y="2946"/>
                  <a:pt x="3940" y="2946"/>
                  <a:pt x="3942" y="2946"/>
                </a:cubicBezTo>
                <a:cubicBezTo>
                  <a:pt x="3944" y="2948"/>
                  <a:pt x="3946" y="2948"/>
                  <a:pt x="3950" y="2950"/>
                </a:cubicBezTo>
                <a:cubicBezTo>
                  <a:pt x="3952" y="2953"/>
                  <a:pt x="3954" y="2953"/>
                  <a:pt x="3954" y="2953"/>
                </a:cubicBezTo>
                <a:cubicBezTo>
                  <a:pt x="3956" y="2955"/>
                  <a:pt x="3956" y="2955"/>
                  <a:pt x="3958" y="2955"/>
                </a:cubicBezTo>
                <a:cubicBezTo>
                  <a:pt x="3958" y="2957"/>
                  <a:pt x="3958" y="2957"/>
                  <a:pt x="3960" y="2957"/>
                </a:cubicBezTo>
                <a:cubicBezTo>
                  <a:pt x="3962" y="2959"/>
                  <a:pt x="3962" y="2959"/>
                  <a:pt x="3962" y="2959"/>
                </a:cubicBezTo>
                <a:cubicBezTo>
                  <a:pt x="3968" y="2963"/>
                  <a:pt x="3975" y="2969"/>
                  <a:pt x="3977" y="2975"/>
                </a:cubicBezTo>
                <a:cubicBezTo>
                  <a:pt x="3977" y="2975"/>
                  <a:pt x="3977" y="2975"/>
                  <a:pt x="3977" y="2975"/>
                </a:cubicBezTo>
                <a:cubicBezTo>
                  <a:pt x="3989" y="2992"/>
                  <a:pt x="3995" y="3012"/>
                  <a:pt x="4004" y="3029"/>
                </a:cubicBezTo>
                <a:cubicBezTo>
                  <a:pt x="4004" y="3029"/>
                  <a:pt x="4004" y="3029"/>
                  <a:pt x="4004" y="3029"/>
                </a:cubicBezTo>
                <a:cubicBezTo>
                  <a:pt x="4008" y="3039"/>
                  <a:pt x="4016" y="3047"/>
                  <a:pt x="4018" y="3058"/>
                </a:cubicBezTo>
                <a:cubicBezTo>
                  <a:pt x="4018" y="3060"/>
                  <a:pt x="4018" y="3060"/>
                  <a:pt x="4018" y="3060"/>
                </a:cubicBezTo>
                <a:cubicBezTo>
                  <a:pt x="4018" y="3060"/>
                  <a:pt x="4018" y="3060"/>
                  <a:pt x="4018" y="3060"/>
                </a:cubicBezTo>
                <a:cubicBezTo>
                  <a:pt x="4020" y="3078"/>
                  <a:pt x="4004" y="3087"/>
                  <a:pt x="3987" y="3091"/>
                </a:cubicBezTo>
                <a:cubicBezTo>
                  <a:pt x="3985" y="3091"/>
                  <a:pt x="3985" y="3091"/>
                  <a:pt x="3985" y="3093"/>
                </a:cubicBezTo>
                <a:cubicBezTo>
                  <a:pt x="3983" y="3093"/>
                  <a:pt x="3983" y="3093"/>
                  <a:pt x="3981" y="3093"/>
                </a:cubicBezTo>
                <a:cubicBezTo>
                  <a:pt x="3979" y="3093"/>
                  <a:pt x="3975" y="3093"/>
                  <a:pt x="3973" y="3095"/>
                </a:cubicBezTo>
                <a:cubicBezTo>
                  <a:pt x="3971" y="3095"/>
                  <a:pt x="3971" y="3095"/>
                  <a:pt x="3968" y="3095"/>
                </a:cubicBezTo>
                <a:cubicBezTo>
                  <a:pt x="3966" y="3095"/>
                  <a:pt x="3962" y="3095"/>
                  <a:pt x="3960" y="3095"/>
                </a:cubicBezTo>
                <a:cubicBezTo>
                  <a:pt x="3958" y="3095"/>
                  <a:pt x="3956" y="3095"/>
                  <a:pt x="3954" y="3095"/>
                </a:cubicBezTo>
                <a:cubicBezTo>
                  <a:pt x="3954" y="3095"/>
                  <a:pt x="3954" y="3095"/>
                  <a:pt x="3954" y="3095"/>
                </a:cubicBezTo>
                <a:cubicBezTo>
                  <a:pt x="3950" y="3095"/>
                  <a:pt x="3950" y="3095"/>
                  <a:pt x="3950" y="3095"/>
                </a:cubicBezTo>
                <a:cubicBezTo>
                  <a:pt x="3931" y="3095"/>
                  <a:pt x="3913" y="3095"/>
                  <a:pt x="3894" y="3095"/>
                </a:cubicBezTo>
                <a:cubicBezTo>
                  <a:pt x="3863" y="3095"/>
                  <a:pt x="3832" y="3095"/>
                  <a:pt x="3801" y="3095"/>
                </a:cubicBezTo>
                <a:cubicBezTo>
                  <a:pt x="3778" y="3095"/>
                  <a:pt x="3755" y="3093"/>
                  <a:pt x="3737" y="3083"/>
                </a:cubicBezTo>
                <a:cubicBezTo>
                  <a:pt x="3737" y="3083"/>
                  <a:pt x="3737" y="3083"/>
                  <a:pt x="3737" y="3083"/>
                </a:cubicBezTo>
                <a:close/>
                <a:moveTo>
                  <a:pt x="3815" y="3345"/>
                </a:moveTo>
                <a:cubicBezTo>
                  <a:pt x="3809" y="3336"/>
                  <a:pt x="3803" y="3330"/>
                  <a:pt x="3801" y="3324"/>
                </a:cubicBezTo>
                <a:cubicBezTo>
                  <a:pt x="3784" y="3276"/>
                  <a:pt x="3784" y="3276"/>
                  <a:pt x="3784" y="3276"/>
                </a:cubicBezTo>
                <a:cubicBezTo>
                  <a:pt x="3778" y="3262"/>
                  <a:pt x="3774" y="3250"/>
                  <a:pt x="3768" y="3235"/>
                </a:cubicBezTo>
                <a:cubicBezTo>
                  <a:pt x="3768" y="3235"/>
                  <a:pt x="3768" y="3235"/>
                  <a:pt x="3768" y="3235"/>
                </a:cubicBezTo>
                <a:cubicBezTo>
                  <a:pt x="3766" y="3229"/>
                  <a:pt x="3766" y="3229"/>
                  <a:pt x="3766" y="3229"/>
                </a:cubicBezTo>
                <a:cubicBezTo>
                  <a:pt x="3764" y="3221"/>
                  <a:pt x="3764" y="3214"/>
                  <a:pt x="3766" y="3208"/>
                </a:cubicBezTo>
                <a:cubicBezTo>
                  <a:pt x="3768" y="3204"/>
                  <a:pt x="3770" y="3202"/>
                  <a:pt x="3774" y="3198"/>
                </a:cubicBezTo>
                <a:cubicBezTo>
                  <a:pt x="3774" y="3198"/>
                  <a:pt x="3774" y="3198"/>
                  <a:pt x="3776" y="3196"/>
                </a:cubicBezTo>
                <a:cubicBezTo>
                  <a:pt x="3778" y="3194"/>
                  <a:pt x="3778" y="3194"/>
                  <a:pt x="3778" y="3194"/>
                </a:cubicBezTo>
                <a:cubicBezTo>
                  <a:pt x="3784" y="3190"/>
                  <a:pt x="3793" y="3186"/>
                  <a:pt x="3801" y="3184"/>
                </a:cubicBezTo>
                <a:cubicBezTo>
                  <a:pt x="3809" y="3182"/>
                  <a:pt x="3818" y="3182"/>
                  <a:pt x="3826" y="3179"/>
                </a:cubicBezTo>
                <a:cubicBezTo>
                  <a:pt x="3859" y="3177"/>
                  <a:pt x="3894" y="3179"/>
                  <a:pt x="3911" y="3179"/>
                </a:cubicBezTo>
                <a:cubicBezTo>
                  <a:pt x="3968" y="3179"/>
                  <a:pt x="4070" y="3167"/>
                  <a:pt x="4103" y="3227"/>
                </a:cubicBezTo>
                <a:cubicBezTo>
                  <a:pt x="4103" y="3227"/>
                  <a:pt x="4103" y="3227"/>
                  <a:pt x="4103" y="3227"/>
                </a:cubicBezTo>
                <a:cubicBezTo>
                  <a:pt x="4103" y="3229"/>
                  <a:pt x="4103" y="3229"/>
                  <a:pt x="4103" y="3229"/>
                </a:cubicBezTo>
                <a:cubicBezTo>
                  <a:pt x="4103" y="3229"/>
                  <a:pt x="4103" y="3229"/>
                  <a:pt x="4103" y="3229"/>
                </a:cubicBezTo>
                <a:cubicBezTo>
                  <a:pt x="4115" y="3254"/>
                  <a:pt x="4128" y="3278"/>
                  <a:pt x="4140" y="3303"/>
                </a:cubicBezTo>
                <a:cubicBezTo>
                  <a:pt x="4144" y="3312"/>
                  <a:pt x="4151" y="3320"/>
                  <a:pt x="4153" y="3330"/>
                </a:cubicBezTo>
                <a:cubicBezTo>
                  <a:pt x="4153" y="3330"/>
                  <a:pt x="4153" y="3330"/>
                  <a:pt x="4153" y="3330"/>
                </a:cubicBezTo>
                <a:cubicBezTo>
                  <a:pt x="4153" y="3332"/>
                  <a:pt x="4153" y="3334"/>
                  <a:pt x="4153" y="3336"/>
                </a:cubicBezTo>
                <a:cubicBezTo>
                  <a:pt x="4153" y="3338"/>
                  <a:pt x="4153" y="3340"/>
                  <a:pt x="4153" y="3342"/>
                </a:cubicBezTo>
                <a:cubicBezTo>
                  <a:pt x="4153" y="3342"/>
                  <a:pt x="4153" y="3342"/>
                  <a:pt x="4153" y="3342"/>
                </a:cubicBezTo>
                <a:cubicBezTo>
                  <a:pt x="4153" y="3345"/>
                  <a:pt x="4153" y="3345"/>
                  <a:pt x="4153" y="3345"/>
                </a:cubicBezTo>
                <a:cubicBezTo>
                  <a:pt x="4153" y="3347"/>
                  <a:pt x="4151" y="3349"/>
                  <a:pt x="4148" y="3351"/>
                </a:cubicBezTo>
                <a:cubicBezTo>
                  <a:pt x="4148" y="3353"/>
                  <a:pt x="4148" y="3353"/>
                  <a:pt x="4148" y="3353"/>
                </a:cubicBezTo>
                <a:cubicBezTo>
                  <a:pt x="4146" y="3355"/>
                  <a:pt x="4144" y="3357"/>
                  <a:pt x="4142" y="3359"/>
                </a:cubicBezTo>
                <a:cubicBezTo>
                  <a:pt x="4142" y="3359"/>
                  <a:pt x="4142" y="3359"/>
                  <a:pt x="4142" y="3359"/>
                </a:cubicBezTo>
                <a:cubicBezTo>
                  <a:pt x="4140" y="3361"/>
                  <a:pt x="4140" y="3361"/>
                  <a:pt x="4140" y="3361"/>
                </a:cubicBezTo>
                <a:cubicBezTo>
                  <a:pt x="4138" y="3363"/>
                  <a:pt x="4136" y="3363"/>
                  <a:pt x="4136" y="3363"/>
                </a:cubicBezTo>
                <a:cubicBezTo>
                  <a:pt x="4130" y="3367"/>
                  <a:pt x="4126" y="3369"/>
                  <a:pt x="4117" y="3371"/>
                </a:cubicBezTo>
                <a:cubicBezTo>
                  <a:pt x="4117" y="3371"/>
                  <a:pt x="4115" y="3373"/>
                  <a:pt x="4113" y="3373"/>
                </a:cubicBezTo>
                <a:cubicBezTo>
                  <a:pt x="4109" y="3373"/>
                  <a:pt x="4107" y="3373"/>
                  <a:pt x="4105" y="3376"/>
                </a:cubicBezTo>
                <a:cubicBezTo>
                  <a:pt x="4103" y="3376"/>
                  <a:pt x="4103" y="3376"/>
                  <a:pt x="4101" y="3376"/>
                </a:cubicBezTo>
                <a:cubicBezTo>
                  <a:pt x="4099" y="3376"/>
                  <a:pt x="4099" y="3376"/>
                  <a:pt x="4099" y="3376"/>
                </a:cubicBezTo>
                <a:cubicBezTo>
                  <a:pt x="4039" y="3382"/>
                  <a:pt x="3975" y="3376"/>
                  <a:pt x="3913" y="3378"/>
                </a:cubicBezTo>
                <a:cubicBezTo>
                  <a:pt x="3906" y="3378"/>
                  <a:pt x="3900" y="3376"/>
                  <a:pt x="3894" y="3376"/>
                </a:cubicBezTo>
                <a:cubicBezTo>
                  <a:pt x="3894" y="3376"/>
                  <a:pt x="3894" y="3376"/>
                  <a:pt x="3894" y="3376"/>
                </a:cubicBezTo>
                <a:cubicBezTo>
                  <a:pt x="3871" y="3373"/>
                  <a:pt x="3848" y="3365"/>
                  <a:pt x="3830" y="3353"/>
                </a:cubicBezTo>
                <a:cubicBezTo>
                  <a:pt x="3824" y="3351"/>
                  <a:pt x="3820" y="3347"/>
                  <a:pt x="3815" y="3345"/>
                </a:cubicBezTo>
                <a:close/>
                <a:moveTo>
                  <a:pt x="4318" y="3677"/>
                </a:moveTo>
                <a:cubicBezTo>
                  <a:pt x="4318" y="3679"/>
                  <a:pt x="4316" y="3679"/>
                  <a:pt x="4316" y="3681"/>
                </a:cubicBezTo>
                <a:cubicBezTo>
                  <a:pt x="4316" y="3683"/>
                  <a:pt x="4316" y="3683"/>
                  <a:pt x="4316" y="3685"/>
                </a:cubicBezTo>
                <a:cubicBezTo>
                  <a:pt x="4314" y="3687"/>
                  <a:pt x="4314" y="3689"/>
                  <a:pt x="4312" y="3691"/>
                </a:cubicBezTo>
                <a:cubicBezTo>
                  <a:pt x="4312" y="3691"/>
                  <a:pt x="4312" y="3691"/>
                  <a:pt x="4312" y="3693"/>
                </a:cubicBezTo>
                <a:cubicBezTo>
                  <a:pt x="4310" y="3693"/>
                  <a:pt x="4310" y="3695"/>
                  <a:pt x="4308" y="3695"/>
                </a:cubicBezTo>
                <a:cubicBezTo>
                  <a:pt x="4308" y="3695"/>
                  <a:pt x="4308" y="3697"/>
                  <a:pt x="4306" y="3697"/>
                </a:cubicBezTo>
                <a:cubicBezTo>
                  <a:pt x="4306" y="3697"/>
                  <a:pt x="4306" y="3697"/>
                  <a:pt x="4306" y="3699"/>
                </a:cubicBezTo>
                <a:cubicBezTo>
                  <a:pt x="4293" y="3710"/>
                  <a:pt x="4279" y="3714"/>
                  <a:pt x="4264" y="3716"/>
                </a:cubicBezTo>
                <a:cubicBezTo>
                  <a:pt x="4262" y="3716"/>
                  <a:pt x="4262" y="3716"/>
                  <a:pt x="4262" y="3716"/>
                </a:cubicBezTo>
                <a:cubicBezTo>
                  <a:pt x="4256" y="3718"/>
                  <a:pt x="4250" y="3718"/>
                  <a:pt x="4244" y="3718"/>
                </a:cubicBezTo>
                <a:cubicBezTo>
                  <a:pt x="4244" y="3718"/>
                  <a:pt x="4244" y="3718"/>
                  <a:pt x="4244" y="3718"/>
                </a:cubicBezTo>
                <a:cubicBezTo>
                  <a:pt x="4237" y="3718"/>
                  <a:pt x="4237" y="3718"/>
                  <a:pt x="4237" y="3718"/>
                </a:cubicBezTo>
                <a:cubicBezTo>
                  <a:pt x="4231" y="3718"/>
                  <a:pt x="4225" y="3718"/>
                  <a:pt x="4221" y="3718"/>
                </a:cubicBezTo>
                <a:cubicBezTo>
                  <a:pt x="4051" y="3718"/>
                  <a:pt x="4051" y="3718"/>
                  <a:pt x="4051" y="3718"/>
                </a:cubicBezTo>
                <a:cubicBezTo>
                  <a:pt x="4045" y="3718"/>
                  <a:pt x="4039" y="3718"/>
                  <a:pt x="4033" y="3718"/>
                </a:cubicBezTo>
                <a:cubicBezTo>
                  <a:pt x="4031" y="3716"/>
                  <a:pt x="4028" y="3716"/>
                  <a:pt x="4026" y="3716"/>
                </a:cubicBezTo>
                <a:cubicBezTo>
                  <a:pt x="3991" y="3712"/>
                  <a:pt x="3950" y="3695"/>
                  <a:pt x="3931" y="3664"/>
                </a:cubicBezTo>
                <a:cubicBezTo>
                  <a:pt x="3927" y="3660"/>
                  <a:pt x="3925" y="3656"/>
                  <a:pt x="3923" y="3652"/>
                </a:cubicBezTo>
                <a:cubicBezTo>
                  <a:pt x="3923" y="3650"/>
                  <a:pt x="3923" y="3650"/>
                  <a:pt x="3923" y="3650"/>
                </a:cubicBezTo>
                <a:cubicBezTo>
                  <a:pt x="3923" y="3650"/>
                  <a:pt x="3923" y="3650"/>
                  <a:pt x="3923" y="3650"/>
                </a:cubicBezTo>
                <a:cubicBezTo>
                  <a:pt x="3915" y="3625"/>
                  <a:pt x="3904" y="3602"/>
                  <a:pt x="3896" y="3578"/>
                </a:cubicBezTo>
                <a:cubicBezTo>
                  <a:pt x="3892" y="3565"/>
                  <a:pt x="3884" y="3549"/>
                  <a:pt x="3880" y="3534"/>
                </a:cubicBezTo>
                <a:cubicBezTo>
                  <a:pt x="3880" y="3534"/>
                  <a:pt x="3880" y="3534"/>
                  <a:pt x="3880" y="3534"/>
                </a:cubicBezTo>
                <a:cubicBezTo>
                  <a:pt x="3880" y="3532"/>
                  <a:pt x="3880" y="3532"/>
                  <a:pt x="3880" y="3532"/>
                </a:cubicBezTo>
                <a:cubicBezTo>
                  <a:pt x="3880" y="3532"/>
                  <a:pt x="3878" y="3530"/>
                  <a:pt x="3878" y="3528"/>
                </a:cubicBezTo>
                <a:cubicBezTo>
                  <a:pt x="3878" y="3522"/>
                  <a:pt x="3878" y="3516"/>
                  <a:pt x="3878" y="3510"/>
                </a:cubicBezTo>
                <a:cubicBezTo>
                  <a:pt x="3880" y="3505"/>
                  <a:pt x="3882" y="3503"/>
                  <a:pt x="3884" y="3499"/>
                </a:cubicBezTo>
                <a:cubicBezTo>
                  <a:pt x="3884" y="3499"/>
                  <a:pt x="3884" y="3499"/>
                  <a:pt x="3884" y="3499"/>
                </a:cubicBezTo>
                <a:cubicBezTo>
                  <a:pt x="3894" y="3483"/>
                  <a:pt x="3913" y="3477"/>
                  <a:pt x="3933" y="3475"/>
                </a:cubicBezTo>
                <a:cubicBezTo>
                  <a:pt x="3933" y="3475"/>
                  <a:pt x="3933" y="3475"/>
                  <a:pt x="3935" y="3475"/>
                </a:cubicBezTo>
                <a:cubicBezTo>
                  <a:pt x="3940" y="3475"/>
                  <a:pt x="3944" y="3475"/>
                  <a:pt x="3950" y="3475"/>
                </a:cubicBezTo>
                <a:cubicBezTo>
                  <a:pt x="3952" y="3472"/>
                  <a:pt x="3952" y="3472"/>
                  <a:pt x="3952" y="3472"/>
                </a:cubicBezTo>
                <a:cubicBezTo>
                  <a:pt x="3964" y="3472"/>
                  <a:pt x="3964" y="3472"/>
                  <a:pt x="3964" y="3472"/>
                </a:cubicBezTo>
                <a:cubicBezTo>
                  <a:pt x="3966" y="3472"/>
                  <a:pt x="3968" y="3472"/>
                  <a:pt x="3973" y="3472"/>
                </a:cubicBezTo>
                <a:cubicBezTo>
                  <a:pt x="4024" y="3472"/>
                  <a:pt x="4076" y="3472"/>
                  <a:pt x="4130" y="3472"/>
                </a:cubicBezTo>
                <a:cubicBezTo>
                  <a:pt x="4130" y="3472"/>
                  <a:pt x="4130" y="3472"/>
                  <a:pt x="4130" y="3472"/>
                </a:cubicBezTo>
                <a:cubicBezTo>
                  <a:pt x="4130" y="3472"/>
                  <a:pt x="4130" y="3472"/>
                  <a:pt x="4130" y="3472"/>
                </a:cubicBezTo>
                <a:cubicBezTo>
                  <a:pt x="4136" y="3472"/>
                  <a:pt x="4142" y="3472"/>
                  <a:pt x="4148" y="3475"/>
                </a:cubicBezTo>
                <a:cubicBezTo>
                  <a:pt x="4151" y="3475"/>
                  <a:pt x="4151" y="3475"/>
                  <a:pt x="4151" y="3475"/>
                </a:cubicBezTo>
                <a:cubicBezTo>
                  <a:pt x="4186" y="3479"/>
                  <a:pt x="4225" y="3493"/>
                  <a:pt x="4246" y="3520"/>
                </a:cubicBezTo>
                <a:cubicBezTo>
                  <a:pt x="4250" y="3524"/>
                  <a:pt x="4252" y="3528"/>
                  <a:pt x="4254" y="3532"/>
                </a:cubicBezTo>
                <a:cubicBezTo>
                  <a:pt x="4260" y="3543"/>
                  <a:pt x="4260" y="3543"/>
                  <a:pt x="4260" y="3543"/>
                </a:cubicBezTo>
                <a:cubicBezTo>
                  <a:pt x="4271" y="3563"/>
                  <a:pt x="4281" y="3584"/>
                  <a:pt x="4291" y="3607"/>
                </a:cubicBezTo>
                <a:cubicBezTo>
                  <a:pt x="4297" y="3619"/>
                  <a:pt x="4310" y="3635"/>
                  <a:pt x="4314" y="3654"/>
                </a:cubicBezTo>
                <a:cubicBezTo>
                  <a:pt x="4318" y="3662"/>
                  <a:pt x="4320" y="3668"/>
                  <a:pt x="4318" y="3677"/>
                </a:cubicBezTo>
                <a:close/>
                <a:moveTo>
                  <a:pt x="4355" y="3351"/>
                </a:moveTo>
                <a:cubicBezTo>
                  <a:pt x="4351" y="3347"/>
                  <a:pt x="4349" y="3345"/>
                  <a:pt x="4345" y="3342"/>
                </a:cubicBezTo>
                <a:cubicBezTo>
                  <a:pt x="4337" y="3336"/>
                  <a:pt x="4331" y="3328"/>
                  <a:pt x="4326" y="3322"/>
                </a:cubicBezTo>
                <a:cubicBezTo>
                  <a:pt x="4322" y="3316"/>
                  <a:pt x="4322" y="3316"/>
                  <a:pt x="4322" y="3316"/>
                </a:cubicBezTo>
                <a:cubicBezTo>
                  <a:pt x="4322" y="3316"/>
                  <a:pt x="4322" y="3316"/>
                  <a:pt x="4322" y="3316"/>
                </a:cubicBezTo>
                <a:cubicBezTo>
                  <a:pt x="4308" y="3289"/>
                  <a:pt x="4293" y="3264"/>
                  <a:pt x="4279" y="3237"/>
                </a:cubicBezTo>
                <a:cubicBezTo>
                  <a:pt x="4279" y="3237"/>
                  <a:pt x="4279" y="3237"/>
                  <a:pt x="4279" y="3237"/>
                </a:cubicBezTo>
                <a:cubicBezTo>
                  <a:pt x="4273" y="3227"/>
                  <a:pt x="4273" y="3227"/>
                  <a:pt x="4273" y="3227"/>
                </a:cubicBezTo>
                <a:cubicBezTo>
                  <a:pt x="4268" y="3221"/>
                  <a:pt x="4268" y="3214"/>
                  <a:pt x="4268" y="3208"/>
                </a:cubicBezTo>
                <a:cubicBezTo>
                  <a:pt x="4271" y="3202"/>
                  <a:pt x="4273" y="3198"/>
                  <a:pt x="4279" y="3192"/>
                </a:cubicBezTo>
                <a:cubicBezTo>
                  <a:pt x="4285" y="3188"/>
                  <a:pt x="4291" y="3186"/>
                  <a:pt x="4300" y="3182"/>
                </a:cubicBezTo>
                <a:cubicBezTo>
                  <a:pt x="4310" y="3179"/>
                  <a:pt x="4320" y="3179"/>
                  <a:pt x="4333" y="3179"/>
                </a:cubicBezTo>
                <a:cubicBezTo>
                  <a:pt x="4335" y="3179"/>
                  <a:pt x="4335" y="3179"/>
                  <a:pt x="4335" y="3179"/>
                </a:cubicBezTo>
                <a:cubicBezTo>
                  <a:pt x="4360" y="3177"/>
                  <a:pt x="4388" y="3177"/>
                  <a:pt x="4403" y="3177"/>
                </a:cubicBezTo>
                <a:cubicBezTo>
                  <a:pt x="4467" y="3177"/>
                  <a:pt x="4568" y="3165"/>
                  <a:pt x="4610" y="3227"/>
                </a:cubicBezTo>
                <a:cubicBezTo>
                  <a:pt x="4624" y="3246"/>
                  <a:pt x="4637" y="3266"/>
                  <a:pt x="4651" y="3287"/>
                </a:cubicBezTo>
                <a:cubicBezTo>
                  <a:pt x="4657" y="3297"/>
                  <a:pt x="4670" y="3312"/>
                  <a:pt x="4676" y="3324"/>
                </a:cubicBezTo>
                <a:cubicBezTo>
                  <a:pt x="4680" y="3330"/>
                  <a:pt x="4682" y="3336"/>
                  <a:pt x="4682" y="3342"/>
                </a:cubicBezTo>
                <a:cubicBezTo>
                  <a:pt x="4682" y="3345"/>
                  <a:pt x="4680" y="3349"/>
                  <a:pt x="4678" y="3353"/>
                </a:cubicBezTo>
                <a:cubicBezTo>
                  <a:pt x="4678" y="3355"/>
                  <a:pt x="4676" y="3357"/>
                  <a:pt x="4674" y="3359"/>
                </a:cubicBezTo>
                <a:cubicBezTo>
                  <a:pt x="4674" y="3359"/>
                  <a:pt x="4674" y="3359"/>
                  <a:pt x="4674" y="3359"/>
                </a:cubicBezTo>
                <a:cubicBezTo>
                  <a:pt x="4674" y="3359"/>
                  <a:pt x="4674" y="3359"/>
                  <a:pt x="4674" y="3359"/>
                </a:cubicBezTo>
                <a:cubicBezTo>
                  <a:pt x="4672" y="3361"/>
                  <a:pt x="4672" y="3361"/>
                  <a:pt x="4670" y="3363"/>
                </a:cubicBezTo>
                <a:cubicBezTo>
                  <a:pt x="4668" y="3363"/>
                  <a:pt x="4668" y="3363"/>
                  <a:pt x="4668" y="3363"/>
                </a:cubicBezTo>
                <a:cubicBezTo>
                  <a:pt x="4666" y="3365"/>
                  <a:pt x="4664" y="3365"/>
                  <a:pt x="4662" y="3367"/>
                </a:cubicBezTo>
                <a:cubicBezTo>
                  <a:pt x="4660" y="3367"/>
                  <a:pt x="4655" y="3369"/>
                  <a:pt x="4653" y="3369"/>
                </a:cubicBezTo>
                <a:cubicBezTo>
                  <a:pt x="4653" y="3371"/>
                  <a:pt x="4653" y="3371"/>
                  <a:pt x="4653" y="3371"/>
                </a:cubicBezTo>
                <a:cubicBezTo>
                  <a:pt x="4651" y="3371"/>
                  <a:pt x="4651" y="3371"/>
                  <a:pt x="4651" y="3371"/>
                </a:cubicBezTo>
                <a:cubicBezTo>
                  <a:pt x="4622" y="3380"/>
                  <a:pt x="4579" y="3376"/>
                  <a:pt x="4550" y="3376"/>
                </a:cubicBezTo>
                <a:cubicBezTo>
                  <a:pt x="4517" y="3376"/>
                  <a:pt x="4482" y="3376"/>
                  <a:pt x="4448" y="3376"/>
                </a:cubicBezTo>
                <a:cubicBezTo>
                  <a:pt x="4417" y="3376"/>
                  <a:pt x="4382" y="3367"/>
                  <a:pt x="4355" y="3351"/>
                </a:cubicBezTo>
                <a:close/>
                <a:moveTo>
                  <a:pt x="4904" y="3695"/>
                </a:moveTo>
                <a:cubicBezTo>
                  <a:pt x="4904" y="3695"/>
                  <a:pt x="4904" y="3695"/>
                  <a:pt x="4902" y="3695"/>
                </a:cubicBezTo>
                <a:cubicBezTo>
                  <a:pt x="4897" y="3702"/>
                  <a:pt x="4889" y="3708"/>
                  <a:pt x="4879" y="3710"/>
                </a:cubicBezTo>
                <a:cubicBezTo>
                  <a:pt x="4871" y="3714"/>
                  <a:pt x="4858" y="3716"/>
                  <a:pt x="4844" y="3716"/>
                </a:cubicBezTo>
                <a:cubicBezTo>
                  <a:pt x="4829" y="3716"/>
                  <a:pt x="4829" y="3716"/>
                  <a:pt x="4829" y="3716"/>
                </a:cubicBezTo>
                <a:cubicBezTo>
                  <a:pt x="4829" y="3716"/>
                  <a:pt x="4829" y="3716"/>
                  <a:pt x="4829" y="3716"/>
                </a:cubicBezTo>
                <a:cubicBezTo>
                  <a:pt x="4771" y="3716"/>
                  <a:pt x="4711" y="3716"/>
                  <a:pt x="4651" y="3716"/>
                </a:cubicBezTo>
                <a:cubicBezTo>
                  <a:pt x="4645" y="3716"/>
                  <a:pt x="4637" y="3716"/>
                  <a:pt x="4631" y="3716"/>
                </a:cubicBezTo>
                <a:cubicBezTo>
                  <a:pt x="4631" y="3716"/>
                  <a:pt x="4631" y="3716"/>
                  <a:pt x="4631" y="3716"/>
                </a:cubicBezTo>
                <a:cubicBezTo>
                  <a:pt x="4589" y="3712"/>
                  <a:pt x="4546" y="3693"/>
                  <a:pt x="4519" y="3662"/>
                </a:cubicBezTo>
                <a:cubicBezTo>
                  <a:pt x="4517" y="3658"/>
                  <a:pt x="4513" y="3654"/>
                  <a:pt x="4511" y="3650"/>
                </a:cubicBezTo>
                <a:cubicBezTo>
                  <a:pt x="4511" y="3650"/>
                  <a:pt x="4511" y="3650"/>
                  <a:pt x="4511" y="3650"/>
                </a:cubicBezTo>
                <a:cubicBezTo>
                  <a:pt x="4511" y="3650"/>
                  <a:pt x="4511" y="3650"/>
                  <a:pt x="4511" y="3650"/>
                </a:cubicBezTo>
                <a:cubicBezTo>
                  <a:pt x="4498" y="3627"/>
                  <a:pt x="4484" y="3604"/>
                  <a:pt x="4471" y="3582"/>
                </a:cubicBezTo>
                <a:cubicBezTo>
                  <a:pt x="4463" y="3565"/>
                  <a:pt x="4444" y="3541"/>
                  <a:pt x="4440" y="3520"/>
                </a:cubicBezTo>
                <a:cubicBezTo>
                  <a:pt x="4440" y="3520"/>
                  <a:pt x="4440" y="3520"/>
                  <a:pt x="4440" y="3520"/>
                </a:cubicBezTo>
                <a:cubicBezTo>
                  <a:pt x="4438" y="3518"/>
                  <a:pt x="4438" y="3516"/>
                  <a:pt x="4438" y="3514"/>
                </a:cubicBezTo>
                <a:cubicBezTo>
                  <a:pt x="4436" y="3493"/>
                  <a:pt x="4453" y="3483"/>
                  <a:pt x="4471" y="3477"/>
                </a:cubicBezTo>
                <a:cubicBezTo>
                  <a:pt x="4471" y="3477"/>
                  <a:pt x="4471" y="3477"/>
                  <a:pt x="4471" y="3477"/>
                </a:cubicBezTo>
                <a:cubicBezTo>
                  <a:pt x="4473" y="3477"/>
                  <a:pt x="4473" y="3477"/>
                  <a:pt x="4473" y="3477"/>
                </a:cubicBezTo>
                <a:cubicBezTo>
                  <a:pt x="4475" y="3477"/>
                  <a:pt x="4475" y="3477"/>
                  <a:pt x="4477" y="3475"/>
                </a:cubicBezTo>
                <a:cubicBezTo>
                  <a:pt x="4486" y="3472"/>
                  <a:pt x="4496" y="3472"/>
                  <a:pt x="4506" y="3472"/>
                </a:cubicBezTo>
                <a:cubicBezTo>
                  <a:pt x="4624" y="3472"/>
                  <a:pt x="4624" y="3472"/>
                  <a:pt x="4624" y="3472"/>
                </a:cubicBezTo>
                <a:cubicBezTo>
                  <a:pt x="4643" y="3472"/>
                  <a:pt x="4664" y="3472"/>
                  <a:pt x="4682" y="3472"/>
                </a:cubicBezTo>
                <a:cubicBezTo>
                  <a:pt x="4682" y="3472"/>
                  <a:pt x="4682" y="3472"/>
                  <a:pt x="4682" y="3472"/>
                </a:cubicBezTo>
                <a:cubicBezTo>
                  <a:pt x="4684" y="3472"/>
                  <a:pt x="4684" y="3472"/>
                  <a:pt x="4686" y="3472"/>
                </a:cubicBezTo>
                <a:cubicBezTo>
                  <a:pt x="4691" y="3472"/>
                  <a:pt x="4697" y="3472"/>
                  <a:pt x="4701" y="3472"/>
                </a:cubicBezTo>
                <a:cubicBezTo>
                  <a:pt x="4703" y="3472"/>
                  <a:pt x="4703" y="3472"/>
                  <a:pt x="4705" y="3472"/>
                </a:cubicBezTo>
                <a:cubicBezTo>
                  <a:pt x="4742" y="3477"/>
                  <a:pt x="4782" y="3491"/>
                  <a:pt x="4806" y="3518"/>
                </a:cubicBezTo>
                <a:cubicBezTo>
                  <a:pt x="4808" y="3518"/>
                  <a:pt x="4811" y="3520"/>
                  <a:pt x="4813" y="3522"/>
                </a:cubicBezTo>
                <a:cubicBezTo>
                  <a:pt x="4813" y="3524"/>
                  <a:pt x="4815" y="3524"/>
                  <a:pt x="4815" y="3526"/>
                </a:cubicBezTo>
                <a:cubicBezTo>
                  <a:pt x="4817" y="3528"/>
                  <a:pt x="4817" y="3528"/>
                  <a:pt x="4819" y="3530"/>
                </a:cubicBezTo>
                <a:cubicBezTo>
                  <a:pt x="4819" y="3530"/>
                  <a:pt x="4819" y="3530"/>
                  <a:pt x="4819" y="3530"/>
                </a:cubicBezTo>
                <a:cubicBezTo>
                  <a:pt x="4823" y="3534"/>
                  <a:pt x="4823" y="3534"/>
                  <a:pt x="4823" y="3534"/>
                </a:cubicBezTo>
                <a:cubicBezTo>
                  <a:pt x="4833" y="3551"/>
                  <a:pt x="4844" y="3567"/>
                  <a:pt x="4856" y="3584"/>
                </a:cubicBezTo>
                <a:cubicBezTo>
                  <a:pt x="4856" y="3584"/>
                  <a:pt x="4856" y="3584"/>
                  <a:pt x="4856" y="3584"/>
                </a:cubicBezTo>
                <a:cubicBezTo>
                  <a:pt x="4871" y="3607"/>
                  <a:pt x="4891" y="3629"/>
                  <a:pt x="4904" y="3656"/>
                </a:cubicBezTo>
                <a:cubicBezTo>
                  <a:pt x="4906" y="3658"/>
                  <a:pt x="4906" y="3658"/>
                  <a:pt x="4906" y="3660"/>
                </a:cubicBezTo>
                <a:cubicBezTo>
                  <a:pt x="4908" y="3662"/>
                  <a:pt x="4908" y="3662"/>
                  <a:pt x="4908" y="3662"/>
                </a:cubicBezTo>
                <a:cubicBezTo>
                  <a:pt x="4912" y="3677"/>
                  <a:pt x="4910" y="3687"/>
                  <a:pt x="4904" y="3695"/>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6"/>
          <p:cNvSpPr>
            <a:spLocks noEditPoints="1"/>
          </p:cNvSpPr>
          <p:nvPr/>
        </p:nvSpPr>
        <p:spPr bwMode="auto">
          <a:xfrm>
            <a:off x="9900970" y="4641849"/>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2" name="Freeform 6"/>
          <p:cNvSpPr>
            <a:spLocks noEditPoints="1"/>
          </p:cNvSpPr>
          <p:nvPr/>
        </p:nvSpPr>
        <p:spPr bwMode="auto">
          <a:xfrm>
            <a:off x="10221481" y="4641849"/>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3" name="Freeform 6"/>
          <p:cNvSpPr>
            <a:spLocks noEditPoints="1"/>
          </p:cNvSpPr>
          <p:nvPr/>
        </p:nvSpPr>
        <p:spPr bwMode="auto">
          <a:xfrm>
            <a:off x="9533324" y="4839812"/>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6"/>
          <p:cNvSpPr>
            <a:spLocks noEditPoints="1"/>
          </p:cNvSpPr>
          <p:nvPr/>
        </p:nvSpPr>
        <p:spPr bwMode="auto">
          <a:xfrm>
            <a:off x="9245806" y="4924653"/>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5" name="Freeform 6"/>
          <p:cNvSpPr>
            <a:spLocks noEditPoints="1"/>
          </p:cNvSpPr>
          <p:nvPr/>
        </p:nvSpPr>
        <p:spPr bwMode="auto">
          <a:xfrm>
            <a:off x="8958289" y="5009494"/>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graphicFrame>
        <p:nvGraphicFramePr>
          <p:cNvPr id="5" name="Object 4" hidden="1"/>
          <p:cNvGraphicFramePr>
            <a:graphicFrameLocks noChangeAspect="1"/>
          </p:cNvGraphicFramePr>
          <p:nvPr>
            <p:custDataLst>
              <p:tags r:id="rId9"/>
            </p:custDataLst>
            <p:extLst>
              <p:ext uri="{D42A27DB-BD31-4B8C-83A1-F6EECF244321}">
                <p14:modId xmlns:p14="http://schemas.microsoft.com/office/powerpoint/2010/main" val="213892096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116" name="think-cell Slide" r:id="rId28" imgW="270" imgH="270" progId="TCLayout.ActiveDocument.1">
                  <p:embed/>
                </p:oleObj>
              </mc:Choice>
              <mc:Fallback>
                <p:oleObj name="think-cell Slide" r:id="rId28" imgW="270" imgH="270" progId="TCLayout.ActiveDocument.1">
                  <p:embed/>
                  <p:pic>
                    <p:nvPicPr>
                      <p:cNvPr id="0" name=""/>
                      <p:cNvPicPr/>
                      <p:nvPr/>
                    </p:nvPicPr>
                    <p:blipFill>
                      <a:blip r:embed="rId29"/>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10"/>
            </p:custDataLst>
          </p:nvPr>
        </p:nvSpPr>
        <p:spPr/>
        <p:txBody>
          <a:bodyPr/>
          <a:lstStyle/>
          <a:p>
            <a:r>
              <a:rPr lang="en-US" dirty="0" smtClean="0"/>
              <a:t>Windows Azure Connect Details</a:t>
            </a:r>
            <a:endParaRPr lang="en-US" dirty="0"/>
          </a:p>
        </p:txBody>
      </p:sp>
      <p:sp>
        <p:nvSpPr>
          <p:cNvPr id="3" name="Content Placeholder 2"/>
          <p:cNvSpPr>
            <a:spLocks noGrp="1"/>
          </p:cNvSpPr>
          <p:nvPr>
            <p:ph type="body" sz="quarter" idx="10"/>
            <p:custDataLst>
              <p:tags r:id="rId11"/>
            </p:custDataLst>
          </p:nvPr>
        </p:nvSpPr>
        <p:spPr>
          <a:xfrm>
            <a:off x="519113" y="1447799"/>
            <a:ext cx="6324747" cy="4173450"/>
          </a:xfrm>
        </p:spPr>
        <p:txBody>
          <a:bodyPr/>
          <a:lstStyle/>
          <a:p>
            <a:r>
              <a:rPr lang="en-US" sz="2400" dirty="0" smtClean="0">
                <a:solidFill>
                  <a:schemeClr val="accent2">
                    <a:alpha val="99000"/>
                  </a:schemeClr>
                </a:solidFill>
              </a:rPr>
              <a:t>Enable Windows Azure (WA) Roles for external connectivity via service model</a:t>
            </a:r>
          </a:p>
          <a:p>
            <a:r>
              <a:rPr lang="en-US" sz="2400" dirty="0" smtClean="0">
                <a:solidFill>
                  <a:schemeClr val="accent2">
                    <a:alpha val="99000"/>
                  </a:schemeClr>
                </a:solidFill>
              </a:rPr>
              <a:t>Enable local computers for connectivity by installing WA Connect agent</a:t>
            </a:r>
          </a:p>
          <a:p>
            <a:r>
              <a:rPr lang="en-US" sz="2400" dirty="0" smtClean="0">
                <a:solidFill>
                  <a:schemeClr val="accent2">
                    <a:alpha val="99000"/>
                  </a:schemeClr>
                </a:solidFill>
              </a:rPr>
              <a:t>Network policy managed through WA portal</a:t>
            </a:r>
          </a:p>
          <a:p>
            <a:pPr lvl="1"/>
            <a:r>
              <a:rPr lang="en-US" dirty="0" smtClean="0"/>
              <a:t>Granular control over connectivity</a:t>
            </a:r>
          </a:p>
          <a:p>
            <a:pPr lvl="1"/>
            <a:endParaRPr lang="en-US" dirty="0" smtClean="0"/>
          </a:p>
          <a:p>
            <a:r>
              <a:rPr lang="en-US" sz="2400" dirty="0" smtClean="0">
                <a:solidFill>
                  <a:schemeClr val="accent2">
                    <a:alpha val="99000"/>
                  </a:schemeClr>
                </a:solidFill>
              </a:rPr>
              <a:t>Automatic setup of secure IP-level network between connected role instances and local computers</a:t>
            </a:r>
          </a:p>
          <a:p>
            <a:pPr lvl="1"/>
            <a:r>
              <a:rPr lang="en-US" dirty="0" smtClean="0"/>
              <a:t>Tunnel firewalls/NAT’s through hosted relay service</a:t>
            </a:r>
          </a:p>
          <a:p>
            <a:pPr lvl="1"/>
            <a:r>
              <a:rPr lang="en-US" dirty="0" smtClean="0"/>
              <a:t>Secured via end-to-end IPSec</a:t>
            </a:r>
          </a:p>
          <a:p>
            <a:pPr lvl="1"/>
            <a:r>
              <a:rPr lang="en-US" dirty="0" smtClean="0"/>
              <a:t>DNS name resolution</a:t>
            </a:r>
            <a:endParaRPr lang="en-US" dirty="0"/>
          </a:p>
        </p:txBody>
      </p:sp>
      <p:sp>
        <p:nvSpPr>
          <p:cNvPr id="48" name="Rectangle 47"/>
          <p:cNvSpPr/>
          <p:nvPr>
            <p:custDataLst>
              <p:tags r:id="rId12"/>
            </p:custDataLst>
          </p:nvPr>
        </p:nvSpPr>
        <p:spPr>
          <a:xfrm>
            <a:off x="9832133" y="4353929"/>
            <a:ext cx="731092" cy="758869"/>
          </a:xfrm>
          <a:prstGeom prst="rect">
            <a:avLst/>
          </a:prstGeom>
          <a:noFill/>
          <a:ln w="12700">
            <a:solidFill>
              <a:schemeClr val="accent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solidFill>
                <a:srgbClr val="595959"/>
              </a:solidFill>
            </a:endParaRPr>
          </a:p>
        </p:txBody>
      </p:sp>
      <p:sp>
        <p:nvSpPr>
          <p:cNvPr id="49" name="Rectangle 48"/>
          <p:cNvSpPr/>
          <p:nvPr>
            <p:custDataLst>
              <p:tags r:id="rId13"/>
            </p:custDataLst>
          </p:nvPr>
        </p:nvSpPr>
        <p:spPr>
          <a:xfrm>
            <a:off x="7213600" y="4353929"/>
            <a:ext cx="1584399" cy="436944"/>
          </a:xfrm>
          <a:prstGeom prst="rect">
            <a:avLst/>
          </a:prstGeom>
          <a:noFill/>
          <a:ln w="12700">
            <a:solidFill>
              <a:schemeClr val="accent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solidFill>
                <a:srgbClr val="595959"/>
              </a:solidFill>
            </a:endParaRPr>
          </a:p>
        </p:txBody>
      </p:sp>
      <p:sp>
        <p:nvSpPr>
          <p:cNvPr id="50" name="Freeform 86"/>
          <p:cNvSpPr>
            <a:spLocks/>
          </p:cNvSpPr>
          <p:nvPr>
            <p:custDataLst>
              <p:tags r:id="rId14"/>
            </p:custDataLst>
          </p:nvPr>
        </p:nvSpPr>
        <p:spPr bwMode="black">
          <a:xfrm>
            <a:off x="8502594" y="4373436"/>
            <a:ext cx="151072" cy="142875"/>
          </a:xfrm>
          <a:custGeom>
            <a:avLst/>
            <a:gdLst>
              <a:gd name="T0" fmla="*/ 89 w 129"/>
              <a:gd name="T1" fmla="*/ 76 h 122"/>
              <a:gd name="T2" fmla="*/ 129 w 129"/>
              <a:gd name="T3" fmla="*/ 48 h 122"/>
              <a:gd name="T4" fmla="*/ 81 w 129"/>
              <a:gd name="T5" fmla="*/ 48 h 122"/>
              <a:gd name="T6" fmla="*/ 64 w 129"/>
              <a:gd name="T7" fmla="*/ 0 h 122"/>
              <a:gd name="T8" fmla="*/ 49 w 129"/>
              <a:gd name="T9" fmla="*/ 48 h 122"/>
              <a:gd name="T10" fmla="*/ 0 w 129"/>
              <a:gd name="T11" fmla="*/ 48 h 122"/>
              <a:gd name="T12" fmla="*/ 39 w 129"/>
              <a:gd name="T13" fmla="*/ 76 h 122"/>
              <a:gd name="T14" fmla="*/ 25 w 129"/>
              <a:gd name="T15" fmla="*/ 122 h 122"/>
              <a:gd name="T16" fmla="*/ 64 w 129"/>
              <a:gd name="T17" fmla="*/ 94 h 122"/>
              <a:gd name="T18" fmla="*/ 104 w 129"/>
              <a:gd name="T19" fmla="*/ 122 h 122"/>
              <a:gd name="T20" fmla="*/ 89 w 129"/>
              <a:gd name="T21" fmla="*/ 7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9" h="122">
                <a:moveTo>
                  <a:pt x="89" y="76"/>
                </a:moveTo>
                <a:lnTo>
                  <a:pt x="129" y="48"/>
                </a:lnTo>
                <a:lnTo>
                  <a:pt x="81" y="48"/>
                </a:lnTo>
                <a:lnTo>
                  <a:pt x="64" y="0"/>
                </a:lnTo>
                <a:lnTo>
                  <a:pt x="49" y="48"/>
                </a:lnTo>
                <a:lnTo>
                  <a:pt x="0" y="48"/>
                </a:lnTo>
                <a:lnTo>
                  <a:pt x="39" y="76"/>
                </a:lnTo>
                <a:lnTo>
                  <a:pt x="25" y="122"/>
                </a:lnTo>
                <a:lnTo>
                  <a:pt x="64" y="94"/>
                </a:lnTo>
                <a:lnTo>
                  <a:pt x="104" y="122"/>
                </a:lnTo>
                <a:lnTo>
                  <a:pt x="89" y="76"/>
                </a:lnTo>
                <a:close/>
              </a:path>
            </a:pathLst>
          </a:custGeom>
          <a:solidFill>
            <a:schemeClr val="accent5">
              <a:lumMod val="75000"/>
            </a:schemeClr>
          </a:solidFill>
          <a:ln w="6350">
            <a:solidFill>
              <a:schemeClr val="bg1">
                <a:alpha val="50000"/>
              </a:schemeClr>
            </a:solidFill>
          </a:ln>
          <a:extLst/>
        </p:spPr>
        <p:txBody>
          <a:bodyPr vert="horz" wrap="square" lIns="91440" tIns="45720" rIns="91440" bIns="45720" numCol="1" anchor="t" anchorCtr="0" compatLnSpc="1">
            <a:prstTxWarp prst="textNoShape">
              <a:avLst/>
            </a:prstTxWarp>
          </a:bodyPr>
          <a:lstStyle/>
          <a:p>
            <a:endParaRPr lang="en-US" dirty="0">
              <a:ln>
                <a:solidFill>
                  <a:schemeClr val="bg1">
                    <a:alpha val="0"/>
                  </a:schemeClr>
                </a:solidFill>
              </a:ln>
              <a:solidFill>
                <a:srgbClr val="595959"/>
              </a:solidFill>
            </a:endParaRPr>
          </a:p>
        </p:txBody>
      </p:sp>
      <p:sp>
        <p:nvSpPr>
          <p:cNvPr id="51" name="Rectangle 50"/>
          <p:cNvSpPr/>
          <p:nvPr>
            <p:custDataLst>
              <p:tags r:id="rId15"/>
            </p:custDataLst>
          </p:nvPr>
        </p:nvSpPr>
        <p:spPr>
          <a:xfrm>
            <a:off x="7995470" y="2358720"/>
            <a:ext cx="2639194" cy="876960"/>
          </a:xfrm>
          <a:prstGeom prst="rect">
            <a:avLst/>
          </a:prstGeom>
          <a:noFill/>
          <a:ln w="12700">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grpSp>
        <p:nvGrpSpPr>
          <p:cNvPr id="53" name="Group 52"/>
          <p:cNvGrpSpPr/>
          <p:nvPr>
            <p:custDataLst>
              <p:tags r:id="rId16"/>
            </p:custDataLst>
          </p:nvPr>
        </p:nvGrpSpPr>
        <p:grpSpPr>
          <a:xfrm>
            <a:off x="8055763" y="2415896"/>
            <a:ext cx="2518606" cy="381000"/>
            <a:chOff x="8235514" y="1958370"/>
            <a:chExt cx="2518606" cy="381000"/>
          </a:xfrm>
        </p:grpSpPr>
        <p:sp>
          <p:nvSpPr>
            <p:cNvPr id="54" name="Rectangle 53"/>
            <p:cNvSpPr/>
            <p:nvPr/>
          </p:nvSpPr>
          <p:spPr>
            <a:xfrm>
              <a:off x="8235514" y="1958370"/>
              <a:ext cx="685800" cy="381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a:solidFill>
                      <a:schemeClr val="bg1">
                        <a:alpha val="0"/>
                      </a:schemeClr>
                    </a:solidFill>
                  </a:ln>
                </a:rPr>
                <a:t>Role A</a:t>
              </a:r>
              <a:endParaRPr lang="en-US" sz="1200" dirty="0">
                <a:ln>
                  <a:solidFill>
                    <a:schemeClr val="bg1">
                      <a:alpha val="0"/>
                    </a:schemeClr>
                  </a:solidFill>
                </a:ln>
              </a:endParaRPr>
            </a:p>
          </p:txBody>
        </p:sp>
        <p:sp>
          <p:nvSpPr>
            <p:cNvPr id="55" name="Rectangle 54"/>
            <p:cNvSpPr/>
            <p:nvPr/>
          </p:nvSpPr>
          <p:spPr>
            <a:xfrm>
              <a:off x="10068320" y="1958370"/>
              <a:ext cx="685800" cy="381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a:solidFill>
                      <a:schemeClr val="bg1">
                        <a:alpha val="0"/>
                      </a:schemeClr>
                    </a:solidFill>
                  </a:ln>
                </a:rPr>
                <a:t>Role B</a:t>
              </a:r>
              <a:endParaRPr lang="en-US" sz="1200" dirty="0">
                <a:ln>
                  <a:solidFill>
                    <a:schemeClr val="bg1">
                      <a:alpha val="0"/>
                    </a:schemeClr>
                  </a:solidFill>
                </a:ln>
              </a:endParaRPr>
            </a:p>
          </p:txBody>
        </p:sp>
      </p:grpSp>
      <p:sp>
        <p:nvSpPr>
          <p:cNvPr id="56" name="Rectangle 55"/>
          <p:cNvSpPr/>
          <p:nvPr>
            <p:custDataLst>
              <p:tags r:id="rId17"/>
            </p:custDataLst>
          </p:nvPr>
        </p:nvSpPr>
        <p:spPr>
          <a:xfrm>
            <a:off x="8835257" y="2796896"/>
            <a:ext cx="959618" cy="381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dirty="0" smtClean="0">
                <a:ln>
                  <a:solidFill>
                    <a:schemeClr val="bg1">
                      <a:alpha val="0"/>
                    </a:schemeClr>
                  </a:solidFill>
                </a:ln>
              </a:rPr>
              <a:t>Role C</a:t>
            </a:r>
          </a:p>
          <a:p>
            <a:pPr algn="ctr"/>
            <a:r>
              <a:rPr lang="en-US" sz="1000" dirty="0" smtClean="0">
                <a:ln>
                  <a:solidFill>
                    <a:schemeClr val="bg1">
                      <a:alpha val="0"/>
                    </a:schemeClr>
                  </a:solidFill>
                </a:ln>
              </a:rPr>
              <a:t>(multiple VM’s)</a:t>
            </a:r>
            <a:endParaRPr lang="en-US" sz="1200" dirty="0">
              <a:ln>
                <a:solidFill>
                  <a:schemeClr val="bg1">
                    <a:alpha val="0"/>
                  </a:schemeClr>
                </a:solidFill>
              </a:ln>
            </a:endParaRPr>
          </a:p>
        </p:txBody>
      </p:sp>
      <p:sp>
        <p:nvSpPr>
          <p:cNvPr id="57" name="Left-Right Arrow 56"/>
          <p:cNvSpPr/>
          <p:nvPr>
            <p:custDataLst>
              <p:tags r:id="rId18"/>
            </p:custDataLst>
          </p:nvPr>
        </p:nvSpPr>
        <p:spPr bwMode="auto">
          <a:xfrm rot="5400000">
            <a:off x="9419163" y="3483972"/>
            <a:ext cx="1557033" cy="182880"/>
          </a:xfrm>
          <a:prstGeom prst="leftRight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70" name="TextBox 69"/>
          <p:cNvSpPr txBox="1"/>
          <p:nvPr>
            <p:custDataLst>
              <p:tags r:id="rId19"/>
            </p:custDataLst>
          </p:nvPr>
        </p:nvSpPr>
        <p:spPr>
          <a:xfrm>
            <a:off x="7213600" y="4801235"/>
            <a:ext cx="940963" cy="184666"/>
          </a:xfrm>
          <a:prstGeom prst="rect">
            <a:avLst/>
          </a:prstGeom>
          <a:noFill/>
        </p:spPr>
        <p:txBody>
          <a:bodyPr wrap="none" lIns="0" tIns="0" rIns="0" bIns="0" rtlCol="0">
            <a:spAutoFit/>
          </a:bodyPr>
          <a:lstStyle/>
          <a:p>
            <a:pPr algn="ctr"/>
            <a:r>
              <a:rPr lang="en-US" sz="1200" dirty="0">
                <a:ln>
                  <a:solidFill>
                    <a:schemeClr val="bg1">
                      <a:alpha val="0"/>
                    </a:schemeClr>
                  </a:solidFill>
                </a:ln>
                <a:solidFill>
                  <a:srgbClr val="595959"/>
                </a:solidFill>
              </a:rPr>
              <a:t>Dev machines</a:t>
            </a:r>
          </a:p>
        </p:txBody>
      </p:sp>
      <p:cxnSp>
        <p:nvCxnSpPr>
          <p:cNvPr id="72" name="Straight Connector 71"/>
          <p:cNvCxnSpPr>
            <a:stCxn id="54" idx="3"/>
          </p:cNvCxnSpPr>
          <p:nvPr>
            <p:custDataLst>
              <p:tags r:id="rId20"/>
            </p:custDataLst>
          </p:nvPr>
        </p:nvCxnSpPr>
        <p:spPr>
          <a:xfrm>
            <a:off x="8741563" y="2606396"/>
            <a:ext cx="1147006" cy="279"/>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6" name="Elbow Connector 75"/>
          <p:cNvCxnSpPr>
            <a:stCxn id="54" idx="2"/>
            <a:endCxn id="56" idx="1"/>
          </p:cNvCxnSpPr>
          <p:nvPr>
            <p:custDataLst>
              <p:tags r:id="rId21"/>
            </p:custDataLst>
          </p:nvPr>
        </p:nvCxnSpPr>
        <p:spPr>
          <a:xfrm rot="16200000" flipH="1">
            <a:off x="8521710" y="2673849"/>
            <a:ext cx="190500" cy="436594"/>
          </a:xfrm>
          <a:prstGeom prst="bentConnector2">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custDataLst>
              <p:tags r:id="rId22"/>
            </p:custDataLst>
          </p:nvPr>
        </p:nvCxnSpPr>
        <p:spPr>
          <a:xfrm>
            <a:off x="7744991" y="3489860"/>
            <a:ext cx="0" cy="864069"/>
          </a:xfrm>
          <a:prstGeom prst="straightConnector1">
            <a:avLst/>
          </a:prstGeom>
          <a:ln w="12700">
            <a:solidFill>
              <a:schemeClr val="tx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custDataLst>
              <p:tags r:id="rId23"/>
            </p:custDataLst>
          </p:nvPr>
        </p:nvCxnSpPr>
        <p:spPr>
          <a:xfrm flipH="1">
            <a:off x="8217326" y="3082925"/>
            <a:ext cx="614758" cy="0"/>
          </a:xfrm>
          <a:prstGeom prst="straightConnector1">
            <a:avLst/>
          </a:prstGeom>
          <a:ln w="12700">
            <a:solidFill>
              <a:schemeClr val="tx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sp>
        <p:nvSpPr>
          <p:cNvPr id="91" name="Freeform 90"/>
          <p:cNvSpPr/>
          <p:nvPr>
            <p:custDataLst>
              <p:tags r:id="rId24"/>
            </p:custDataLst>
          </p:nvPr>
        </p:nvSpPr>
        <p:spPr>
          <a:xfrm>
            <a:off x="8039100" y="3419475"/>
            <a:ext cx="1933575" cy="927100"/>
          </a:xfrm>
          <a:custGeom>
            <a:avLst/>
            <a:gdLst>
              <a:gd name="connsiteX0" fmla="*/ 0 w 1933575"/>
              <a:gd name="connsiteY0" fmla="*/ 0 h 927100"/>
              <a:gd name="connsiteX1" fmla="*/ 0 w 1933575"/>
              <a:gd name="connsiteY1" fmla="*/ 254000 h 927100"/>
              <a:gd name="connsiteX2" fmla="*/ 1933575 w 1933575"/>
              <a:gd name="connsiteY2" fmla="*/ 254000 h 927100"/>
              <a:gd name="connsiteX3" fmla="*/ 1933575 w 1933575"/>
              <a:gd name="connsiteY3" fmla="*/ 927100 h 927100"/>
            </a:gdLst>
            <a:ahLst/>
            <a:cxnLst>
              <a:cxn ang="0">
                <a:pos x="connsiteX0" y="connsiteY0"/>
              </a:cxn>
              <a:cxn ang="0">
                <a:pos x="connsiteX1" y="connsiteY1"/>
              </a:cxn>
              <a:cxn ang="0">
                <a:pos x="connsiteX2" y="connsiteY2"/>
              </a:cxn>
              <a:cxn ang="0">
                <a:pos x="connsiteX3" y="connsiteY3"/>
              </a:cxn>
            </a:cxnLst>
            <a:rect l="l" t="t" r="r" b="b"/>
            <a:pathLst>
              <a:path w="1933575" h="927100">
                <a:moveTo>
                  <a:pt x="0" y="0"/>
                </a:moveTo>
                <a:lnTo>
                  <a:pt x="0" y="254000"/>
                </a:lnTo>
                <a:lnTo>
                  <a:pt x="1933575" y="254000"/>
                </a:lnTo>
                <a:lnTo>
                  <a:pt x="1933575" y="927100"/>
                </a:lnTo>
              </a:path>
            </a:pathLst>
          </a:custGeom>
          <a:ln w="12700">
            <a:solidFill>
              <a:schemeClr val="tx2"/>
            </a:solidFill>
            <a:headEnd type="triangle"/>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n>
                <a:solidFill>
                  <a:schemeClr val="bg1">
                    <a:alpha val="0"/>
                  </a:schemeClr>
                </a:solidFill>
              </a:ln>
            </a:endParaRPr>
          </a:p>
        </p:txBody>
      </p:sp>
      <p:sp>
        <p:nvSpPr>
          <p:cNvPr id="94" name="TextBox 93"/>
          <p:cNvSpPr txBox="1"/>
          <p:nvPr>
            <p:custDataLst>
              <p:tags r:id="rId25"/>
            </p:custDataLst>
          </p:nvPr>
        </p:nvSpPr>
        <p:spPr>
          <a:xfrm>
            <a:off x="9850052" y="5118879"/>
            <a:ext cx="695255" cy="184666"/>
          </a:xfrm>
          <a:prstGeom prst="rect">
            <a:avLst/>
          </a:prstGeom>
          <a:noFill/>
        </p:spPr>
        <p:txBody>
          <a:bodyPr wrap="none" lIns="0" tIns="0" rIns="0" bIns="0" rtlCol="0">
            <a:spAutoFit/>
          </a:bodyPr>
          <a:lstStyle/>
          <a:p>
            <a:pPr algn="ctr"/>
            <a:r>
              <a:rPr lang="en-US" sz="1200" dirty="0" smtClean="0">
                <a:ln>
                  <a:solidFill>
                    <a:schemeClr val="bg1">
                      <a:alpha val="0"/>
                    </a:schemeClr>
                  </a:solidFill>
                </a:ln>
                <a:solidFill>
                  <a:srgbClr val="595959"/>
                </a:solidFill>
              </a:rPr>
              <a:t>Databases</a:t>
            </a:r>
            <a:endParaRPr lang="en-US" sz="1200" dirty="0">
              <a:ln>
                <a:solidFill>
                  <a:schemeClr val="bg1">
                    <a:alpha val="0"/>
                  </a:schemeClr>
                </a:solidFill>
              </a:ln>
              <a:solidFill>
                <a:srgbClr val="595959"/>
              </a:solidFill>
            </a:endParaRPr>
          </a:p>
        </p:txBody>
      </p:sp>
      <p:sp>
        <p:nvSpPr>
          <p:cNvPr id="95" name="Left-Right Arrow 112"/>
          <p:cNvSpPr/>
          <p:nvPr>
            <p:custDataLst>
              <p:tags r:id="rId26"/>
            </p:custDataLst>
          </p:nvPr>
        </p:nvSpPr>
        <p:spPr bwMode="auto">
          <a:xfrm>
            <a:off x="8801674" y="3177896"/>
            <a:ext cx="604832" cy="1485945"/>
          </a:xfrm>
          <a:custGeom>
            <a:avLst/>
            <a:gdLst>
              <a:gd name="connsiteX0" fmla="*/ 513392 w 604832"/>
              <a:gd name="connsiteY0" fmla="*/ 0 h 1485945"/>
              <a:gd name="connsiteX1" fmla="*/ 604832 w 604832"/>
              <a:gd name="connsiteY1" fmla="*/ 91440 h 1485945"/>
              <a:gd name="connsiteX2" fmla="*/ 559112 w 604832"/>
              <a:gd name="connsiteY2" fmla="*/ 91440 h 1485945"/>
              <a:gd name="connsiteX3" fmla="*/ 559112 w 604832"/>
              <a:gd name="connsiteY3" fmla="*/ 1442730 h 1485945"/>
              <a:gd name="connsiteX4" fmla="*/ 467672 w 604832"/>
              <a:gd name="connsiteY4" fmla="*/ 1442730 h 1485945"/>
              <a:gd name="connsiteX5" fmla="*/ 91440 w 604832"/>
              <a:gd name="connsiteY5" fmla="*/ 1440225 h 1485945"/>
              <a:gd name="connsiteX6" fmla="*/ 91440 w 604832"/>
              <a:gd name="connsiteY6" fmla="*/ 1485945 h 1485945"/>
              <a:gd name="connsiteX7" fmla="*/ 0 w 604832"/>
              <a:gd name="connsiteY7" fmla="*/ 1394505 h 1485945"/>
              <a:gd name="connsiteX8" fmla="*/ 91440 w 604832"/>
              <a:gd name="connsiteY8" fmla="*/ 1303065 h 1485945"/>
              <a:gd name="connsiteX9" fmla="*/ 91440 w 604832"/>
              <a:gd name="connsiteY9" fmla="*/ 1348785 h 1485945"/>
              <a:gd name="connsiteX10" fmla="*/ 467672 w 604832"/>
              <a:gd name="connsiteY10" fmla="*/ 1348785 h 1485945"/>
              <a:gd name="connsiteX11" fmla="*/ 467672 w 604832"/>
              <a:gd name="connsiteY11" fmla="*/ 91440 h 1485945"/>
              <a:gd name="connsiteX12" fmla="*/ 421952 w 604832"/>
              <a:gd name="connsiteY12" fmla="*/ 91440 h 1485945"/>
              <a:gd name="connsiteX13" fmla="*/ 513392 w 604832"/>
              <a:gd name="connsiteY13" fmla="*/ 0 h 1485945"/>
              <a:gd name="connsiteX0" fmla="*/ 513392 w 604832"/>
              <a:gd name="connsiteY0" fmla="*/ 0 h 1485945"/>
              <a:gd name="connsiteX1" fmla="*/ 604832 w 604832"/>
              <a:gd name="connsiteY1" fmla="*/ 91440 h 1485945"/>
              <a:gd name="connsiteX2" fmla="*/ 559112 w 604832"/>
              <a:gd name="connsiteY2" fmla="*/ 91440 h 1485945"/>
              <a:gd name="connsiteX3" fmla="*/ 559112 w 604832"/>
              <a:gd name="connsiteY3" fmla="*/ 1442730 h 1485945"/>
              <a:gd name="connsiteX4" fmla="*/ 91440 w 604832"/>
              <a:gd name="connsiteY4" fmla="*/ 1440225 h 1485945"/>
              <a:gd name="connsiteX5" fmla="*/ 91440 w 604832"/>
              <a:gd name="connsiteY5" fmla="*/ 1485945 h 1485945"/>
              <a:gd name="connsiteX6" fmla="*/ 0 w 604832"/>
              <a:gd name="connsiteY6" fmla="*/ 1394505 h 1485945"/>
              <a:gd name="connsiteX7" fmla="*/ 91440 w 604832"/>
              <a:gd name="connsiteY7" fmla="*/ 1303065 h 1485945"/>
              <a:gd name="connsiteX8" fmla="*/ 91440 w 604832"/>
              <a:gd name="connsiteY8" fmla="*/ 1348785 h 1485945"/>
              <a:gd name="connsiteX9" fmla="*/ 467672 w 604832"/>
              <a:gd name="connsiteY9" fmla="*/ 1348785 h 1485945"/>
              <a:gd name="connsiteX10" fmla="*/ 467672 w 604832"/>
              <a:gd name="connsiteY10" fmla="*/ 91440 h 1485945"/>
              <a:gd name="connsiteX11" fmla="*/ 421952 w 604832"/>
              <a:gd name="connsiteY11" fmla="*/ 91440 h 1485945"/>
              <a:gd name="connsiteX12" fmla="*/ 513392 w 604832"/>
              <a:gd name="connsiteY12" fmla="*/ 0 h 1485945"/>
              <a:gd name="connsiteX0" fmla="*/ 513392 w 604832"/>
              <a:gd name="connsiteY0" fmla="*/ 0 h 1485945"/>
              <a:gd name="connsiteX1" fmla="*/ 604832 w 604832"/>
              <a:gd name="connsiteY1" fmla="*/ 91440 h 1485945"/>
              <a:gd name="connsiteX2" fmla="*/ 559112 w 604832"/>
              <a:gd name="connsiteY2" fmla="*/ 91440 h 1485945"/>
              <a:gd name="connsiteX3" fmla="*/ 559112 w 604832"/>
              <a:gd name="connsiteY3" fmla="*/ 1440349 h 1485945"/>
              <a:gd name="connsiteX4" fmla="*/ 91440 w 604832"/>
              <a:gd name="connsiteY4" fmla="*/ 1440225 h 1485945"/>
              <a:gd name="connsiteX5" fmla="*/ 91440 w 604832"/>
              <a:gd name="connsiteY5" fmla="*/ 1485945 h 1485945"/>
              <a:gd name="connsiteX6" fmla="*/ 0 w 604832"/>
              <a:gd name="connsiteY6" fmla="*/ 1394505 h 1485945"/>
              <a:gd name="connsiteX7" fmla="*/ 91440 w 604832"/>
              <a:gd name="connsiteY7" fmla="*/ 1303065 h 1485945"/>
              <a:gd name="connsiteX8" fmla="*/ 91440 w 604832"/>
              <a:gd name="connsiteY8" fmla="*/ 1348785 h 1485945"/>
              <a:gd name="connsiteX9" fmla="*/ 467672 w 604832"/>
              <a:gd name="connsiteY9" fmla="*/ 1348785 h 1485945"/>
              <a:gd name="connsiteX10" fmla="*/ 467672 w 604832"/>
              <a:gd name="connsiteY10" fmla="*/ 91440 h 1485945"/>
              <a:gd name="connsiteX11" fmla="*/ 421952 w 604832"/>
              <a:gd name="connsiteY11" fmla="*/ 91440 h 1485945"/>
              <a:gd name="connsiteX12" fmla="*/ 513392 w 604832"/>
              <a:gd name="connsiteY12" fmla="*/ 0 h 1485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4832" h="1485945">
                <a:moveTo>
                  <a:pt x="513392" y="0"/>
                </a:moveTo>
                <a:lnTo>
                  <a:pt x="604832" y="91440"/>
                </a:lnTo>
                <a:lnTo>
                  <a:pt x="559112" y="91440"/>
                </a:lnTo>
                <a:lnTo>
                  <a:pt x="559112" y="1440349"/>
                </a:lnTo>
                <a:lnTo>
                  <a:pt x="91440" y="1440225"/>
                </a:lnTo>
                <a:lnTo>
                  <a:pt x="91440" y="1485945"/>
                </a:lnTo>
                <a:lnTo>
                  <a:pt x="0" y="1394505"/>
                </a:lnTo>
                <a:lnTo>
                  <a:pt x="91440" y="1303065"/>
                </a:lnTo>
                <a:lnTo>
                  <a:pt x="91440" y="1348785"/>
                </a:lnTo>
                <a:lnTo>
                  <a:pt x="467672" y="1348785"/>
                </a:lnTo>
                <a:lnTo>
                  <a:pt x="467672" y="91440"/>
                </a:lnTo>
                <a:lnTo>
                  <a:pt x="421952" y="91440"/>
                </a:lnTo>
                <a:lnTo>
                  <a:pt x="513392" y="0"/>
                </a:ln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87" name="Freeform 6"/>
          <p:cNvSpPr>
            <a:spLocks noEditPoints="1"/>
          </p:cNvSpPr>
          <p:nvPr/>
        </p:nvSpPr>
        <p:spPr bwMode="auto">
          <a:xfrm>
            <a:off x="7389884" y="4422875"/>
            <a:ext cx="447796" cy="337662"/>
          </a:xfrm>
          <a:custGeom>
            <a:avLst/>
            <a:gdLst>
              <a:gd name="T0" fmla="*/ 756 w 5557"/>
              <a:gd name="T1" fmla="*/ 2942 h 4190"/>
              <a:gd name="T2" fmla="*/ 973 w 5557"/>
              <a:gd name="T3" fmla="*/ 444 h 4190"/>
              <a:gd name="T4" fmla="*/ 4480 w 5557"/>
              <a:gd name="T5" fmla="*/ 3087 h 4190"/>
              <a:gd name="T6" fmla="*/ 4297 w 5557"/>
              <a:gd name="T7" fmla="*/ 2934 h 4190"/>
              <a:gd name="T8" fmla="*/ 2802 w 5557"/>
              <a:gd name="T9" fmla="*/ 3054 h 4190"/>
              <a:gd name="T10" fmla="*/ 2487 w 5557"/>
              <a:gd name="T11" fmla="*/ 3035 h 4190"/>
              <a:gd name="T12" fmla="*/ 2551 w 5557"/>
              <a:gd name="T13" fmla="*/ 2940 h 4190"/>
              <a:gd name="T14" fmla="*/ 2640 w 5557"/>
              <a:gd name="T15" fmla="*/ 3184 h 4190"/>
              <a:gd name="T16" fmla="*/ 2733 w 5557"/>
              <a:gd name="T17" fmla="*/ 3378 h 4190"/>
              <a:gd name="T18" fmla="*/ 2466 w 5557"/>
              <a:gd name="T19" fmla="*/ 3233 h 4190"/>
              <a:gd name="T20" fmla="*/ 2138 w 5557"/>
              <a:gd name="T21" fmla="*/ 3184 h 4190"/>
              <a:gd name="T22" fmla="*/ 2266 w 5557"/>
              <a:gd name="T23" fmla="*/ 3349 h 4190"/>
              <a:gd name="T24" fmla="*/ 2082 w 5557"/>
              <a:gd name="T25" fmla="*/ 3099 h 4190"/>
              <a:gd name="T26" fmla="*/ 2125 w 5557"/>
              <a:gd name="T27" fmla="*/ 2938 h 4190"/>
              <a:gd name="T28" fmla="*/ 2326 w 5557"/>
              <a:gd name="T29" fmla="*/ 3056 h 4190"/>
              <a:gd name="T30" fmla="*/ 1449 w 5557"/>
              <a:gd name="T31" fmla="*/ 3235 h 4190"/>
              <a:gd name="T32" fmla="*/ 1738 w 5557"/>
              <a:gd name="T33" fmla="*/ 3349 h 4190"/>
              <a:gd name="T34" fmla="*/ 1399 w 5557"/>
              <a:gd name="T35" fmla="*/ 3342 h 4190"/>
              <a:gd name="T36" fmla="*/ 1056 w 5557"/>
              <a:gd name="T37" fmla="*/ 3076 h 4190"/>
              <a:gd name="T38" fmla="*/ 1397 w 5557"/>
              <a:gd name="T39" fmla="*/ 3023 h 4190"/>
              <a:gd name="T40" fmla="*/ 1587 w 5557"/>
              <a:gd name="T41" fmla="*/ 2965 h 4190"/>
              <a:gd name="T42" fmla="*/ 1858 w 5557"/>
              <a:gd name="T43" fmla="*/ 3041 h 4190"/>
              <a:gd name="T44" fmla="*/ 1113 w 5557"/>
              <a:gd name="T45" fmla="*/ 3528 h 4190"/>
              <a:gd name="T46" fmla="*/ 890 w 5557"/>
              <a:gd name="T47" fmla="*/ 3726 h 4190"/>
              <a:gd name="T48" fmla="*/ 745 w 5557"/>
              <a:gd name="T49" fmla="*/ 3528 h 4190"/>
              <a:gd name="T50" fmla="*/ 1037 w 5557"/>
              <a:gd name="T51" fmla="*/ 3481 h 4190"/>
              <a:gd name="T52" fmla="*/ 1153 w 5557"/>
              <a:gd name="T53" fmla="*/ 3376 h 4190"/>
              <a:gd name="T54" fmla="*/ 871 w 5557"/>
              <a:gd name="T55" fmla="*/ 3338 h 4190"/>
              <a:gd name="T56" fmla="*/ 1025 w 5557"/>
              <a:gd name="T57" fmla="*/ 3190 h 4190"/>
              <a:gd name="T58" fmla="*/ 2806 w 5557"/>
              <a:gd name="T59" fmla="*/ 3666 h 4190"/>
              <a:gd name="T60" fmla="*/ 2746 w 5557"/>
              <a:gd name="T61" fmla="*/ 3716 h 4190"/>
              <a:gd name="T62" fmla="*/ 1240 w 5557"/>
              <a:gd name="T63" fmla="*/ 3658 h 4190"/>
              <a:gd name="T64" fmla="*/ 1362 w 5557"/>
              <a:gd name="T65" fmla="*/ 3493 h 4190"/>
              <a:gd name="T66" fmla="*/ 2777 w 5557"/>
              <a:gd name="T67" fmla="*/ 3493 h 4190"/>
              <a:gd name="T68" fmla="*/ 2959 w 5557"/>
              <a:gd name="T69" fmla="*/ 3047 h 4190"/>
              <a:gd name="T70" fmla="*/ 3193 w 5557"/>
              <a:gd name="T71" fmla="*/ 2938 h 4190"/>
              <a:gd name="T72" fmla="*/ 3046 w 5557"/>
              <a:gd name="T73" fmla="*/ 3097 h 4190"/>
              <a:gd name="T74" fmla="*/ 2973 w 5557"/>
              <a:gd name="T75" fmla="*/ 3233 h 4190"/>
              <a:gd name="T76" fmla="*/ 3311 w 5557"/>
              <a:gd name="T77" fmla="*/ 3363 h 4190"/>
              <a:gd name="T78" fmla="*/ 3060 w 5557"/>
              <a:gd name="T79" fmla="*/ 3378 h 4190"/>
              <a:gd name="T80" fmla="*/ 3269 w 5557"/>
              <a:gd name="T81" fmla="*/ 3720 h 4190"/>
              <a:gd name="T82" fmla="*/ 3006 w 5557"/>
              <a:gd name="T83" fmla="*/ 3654 h 4190"/>
              <a:gd name="T84" fmla="*/ 3019 w 5557"/>
              <a:gd name="T85" fmla="*/ 3495 h 4190"/>
              <a:gd name="T86" fmla="*/ 3122 w 5557"/>
              <a:gd name="T87" fmla="*/ 3475 h 4190"/>
              <a:gd name="T88" fmla="*/ 3373 w 5557"/>
              <a:gd name="T89" fmla="*/ 3534 h 4190"/>
              <a:gd name="T90" fmla="*/ 3671 w 5557"/>
              <a:gd name="T91" fmla="*/ 2963 h 4190"/>
              <a:gd name="T92" fmla="*/ 3958 w 5557"/>
              <a:gd name="T93" fmla="*/ 2955 h 4190"/>
              <a:gd name="T94" fmla="*/ 3968 w 5557"/>
              <a:gd name="T95" fmla="*/ 3095 h 4190"/>
              <a:gd name="T96" fmla="*/ 3766 w 5557"/>
              <a:gd name="T97" fmla="*/ 3229 h 4190"/>
              <a:gd name="T98" fmla="*/ 4153 w 5557"/>
              <a:gd name="T99" fmla="*/ 3330 h 4190"/>
              <a:gd name="T100" fmla="*/ 4101 w 5557"/>
              <a:gd name="T101" fmla="*/ 3376 h 4190"/>
              <a:gd name="T102" fmla="*/ 4306 w 5557"/>
              <a:gd name="T103" fmla="*/ 3699 h 4190"/>
              <a:gd name="T104" fmla="*/ 3896 w 5557"/>
              <a:gd name="T105" fmla="*/ 3578 h 4190"/>
              <a:gd name="T106" fmla="*/ 4130 w 5557"/>
              <a:gd name="T107" fmla="*/ 3472 h 4190"/>
              <a:gd name="T108" fmla="*/ 4322 w 5557"/>
              <a:gd name="T109" fmla="*/ 3316 h 4190"/>
              <a:gd name="T110" fmla="*/ 4682 w 5557"/>
              <a:gd name="T111" fmla="*/ 3342 h 4190"/>
              <a:gd name="T112" fmla="*/ 4904 w 5557"/>
              <a:gd name="T113" fmla="*/ 3695 h 4190"/>
              <a:gd name="T114" fmla="*/ 4440 w 5557"/>
              <a:gd name="T115" fmla="*/ 3520 h 4190"/>
              <a:gd name="T116" fmla="*/ 4806 w 5557"/>
              <a:gd name="T117" fmla="*/ 3518 h 4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557" h="4190">
                <a:moveTo>
                  <a:pt x="5466" y="3722"/>
                </a:moveTo>
                <a:cubicBezTo>
                  <a:pt x="5398" y="3642"/>
                  <a:pt x="5330" y="3561"/>
                  <a:pt x="5262" y="3481"/>
                </a:cubicBezTo>
                <a:cubicBezTo>
                  <a:pt x="5111" y="3303"/>
                  <a:pt x="4962" y="3128"/>
                  <a:pt x="4811" y="2950"/>
                </a:cubicBezTo>
                <a:cubicBezTo>
                  <a:pt x="4804" y="2942"/>
                  <a:pt x="4796" y="2932"/>
                  <a:pt x="4788" y="2924"/>
                </a:cubicBezTo>
                <a:cubicBezTo>
                  <a:pt x="4757" y="2886"/>
                  <a:pt x="4709" y="2866"/>
                  <a:pt x="4664" y="2849"/>
                </a:cubicBezTo>
                <a:cubicBezTo>
                  <a:pt x="4616" y="2833"/>
                  <a:pt x="4564" y="2822"/>
                  <a:pt x="4513" y="2821"/>
                </a:cubicBezTo>
                <a:cubicBezTo>
                  <a:pt x="4693" y="2773"/>
                  <a:pt x="4825" y="2612"/>
                  <a:pt x="4825" y="2418"/>
                </a:cubicBezTo>
                <a:cubicBezTo>
                  <a:pt x="4825" y="417"/>
                  <a:pt x="4825" y="417"/>
                  <a:pt x="4825" y="417"/>
                </a:cubicBezTo>
                <a:cubicBezTo>
                  <a:pt x="4825" y="186"/>
                  <a:pt x="4637" y="0"/>
                  <a:pt x="4407" y="0"/>
                </a:cubicBezTo>
                <a:cubicBezTo>
                  <a:pt x="1145" y="0"/>
                  <a:pt x="1145" y="0"/>
                  <a:pt x="1145" y="0"/>
                </a:cubicBezTo>
                <a:cubicBezTo>
                  <a:pt x="915" y="0"/>
                  <a:pt x="727" y="186"/>
                  <a:pt x="727" y="417"/>
                </a:cubicBezTo>
                <a:cubicBezTo>
                  <a:pt x="727" y="2418"/>
                  <a:pt x="727" y="2418"/>
                  <a:pt x="727" y="2418"/>
                </a:cubicBezTo>
                <a:cubicBezTo>
                  <a:pt x="727" y="2612"/>
                  <a:pt x="861" y="2775"/>
                  <a:pt x="1041" y="2822"/>
                </a:cubicBezTo>
                <a:cubicBezTo>
                  <a:pt x="940" y="2827"/>
                  <a:pt x="824" y="2864"/>
                  <a:pt x="756" y="2942"/>
                </a:cubicBezTo>
                <a:cubicBezTo>
                  <a:pt x="704" y="3006"/>
                  <a:pt x="650" y="3068"/>
                  <a:pt x="598" y="3132"/>
                </a:cubicBezTo>
                <a:cubicBezTo>
                  <a:pt x="437" y="3322"/>
                  <a:pt x="276" y="3514"/>
                  <a:pt x="114" y="3706"/>
                </a:cubicBezTo>
                <a:cubicBezTo>
                  <a:pt x="75" y="3753"/>
                  <a:pt x="0" y="3821"/>
                  <a:pt x="0" y="3887"/>
                </a:cubicBezTo>
                <a:cubicBezTo>
                  <a:pt x="0" y="4067"/>
                  <a:pt x="0" y="4067"/>
                  <a:pt x="0" y="4067"/>
                </a:cubicBezTo>
                <a:cubicBezTo>
                  <a:pt x="2" y="4089"/>
                  <a:pt x="7" y="4112"/>
                  <a:pt x="19" y="4131"/>
                </a:cubicBezTo>
                <a:cubicBezTo>
                  <a:pt x="60" y="4188"/>
                  <a:pt x="143" y="4190"/>
                  <a:pt x="209" y="4190"/>
                </a:cubicBezTo>
                <a:cubicBezTo>
                  <a:pt x="300" y="4190"/>
                  <a:pt x="5075" y="4190"/>
                  <a:pt x="5220" y="4190"/>
                </a:cubicBezTo>
                <a:cubicBezTo>
                  <a:pt x="5291" y="4190"/>
                  <a:pt x="5371" y="4182"/>
                  <a:pt x="5442" y="4168"/>
                </a:cubicBezTo>
                <a:cubicBezTo>
                  <a:pt x="5489" y="4159"/>
                  <a:pt x="5545" y="4133"/>
                  <a:pt x="5551" y="4077"/>
                </a:cubicBezTo>
                <a:cubicBezTo>
                  <a:pt x="5551" y="3883"/>
                  <a:pt x="5551" y="3883"/>
                  <a:pt x="5551" y="3883"/>
                </a:cubicBezTo>
                <a:cubicBezTo>
                  <a:pt x="5557" y="3840"/>
                  <a:pt x="5533" y="3798"/>
                  <a:pt x="5506" y="3768"/>
                </a:cubicBezTo>
                <a:cubicBezTo>
                  <a:pt x="5491" y="3751"/>
                  <a:pt x="5479" y="3737"/>
                  <a:pt x="5466" y="3722"/>
                </a:cubicBezTo>
                <a:close/>
                <a:moveTo>
                  <a:pt x="973" y="2391"/>
                </a:moveTo>
                <a:cubicBezTo>
                  <a:pt x="973" y="444"/>
                  <a:pt x="973" y="444"/>
                  <a:pt x="973" y="444"/>
                </a:cubicBezTo>
                <a:cubicBezTo>
                  <a:pt x="973" y="324"/>
                  <a:pt x="1070" y="229"/>
                  <a:pt x="1188" y="229"/>
                </a:cubicBezTo>
                <a:cubicBezTo>
                  <a:pt x="4364" y="229"/>
                  <a:pt x="4364" y="229"/>
                  <a:pt x="4364" y="229"/>
                </a:cubicBezTo>
                <a:cubicBezTo>
                  <a:pt x="4482" y="229"/>
                  <a:pt x="4579" y="324"/>
                  <a:pt x="4579" y="444"/>
                </a:cubicBezTo>
                <a:cubicBezTo>
                  <a:pt x="4579" y="2391"/>
                  <a:pt x="4579" y="2391"/>
                  <a:pt x="4579" y="2391"/>
                </a:cubicBezTo>
                <a:cubicBezTo>
                  <a:pt x="4579" y="2509"/>
                  <a:pt x="4482" y="2606"/>
                  <a:pt x="4364" y="2606"/>
                </a:cubicBezTo>
                <a:cubicBezTo>
                  <a:pt x="1188" y="2606"/>
                  <a:pt x="1188" y="2606"/>
                  <a:pt x="1188" y="2606"/>
                </a:cubicBezTo>
                <a:cubicBezTo>
                  <a:pt x="1070" y="2606"/>
                  <a:pt x="973" y="2509"/>
                  <a:pt x="973" y="2391"/>
                </a:cubicBezTo>
                <a:close/>
                <a:moveTo>
                  <a:pt x="4494" y="3068"/>
                </a:moveTo>
                <a:cubicBezTo>
                  <a:pt x="4494" y="3072"/>
                  <a:pt x="4492" y="3076"/>
                  <a:pt x="4488" y="3080"/>
                </a:cubicBezTo>
                <a:cubicBezTo>
                  <a:pt x="4486" y="3080"/>
                  <a:pt x="4486" y="3080"/>
                  <a:pt x="4486" y="3080"/>
                </a:cubicBezTo>
                <a:cubicBezTo>
                  <a:pt x="4486" y="3080"/>
                  <a:pt x="4486" y="3080"/>
                  <a:pt x="4486" y="3080"/>
                </a:cubicBezTo>
                <a:cubicBezTo>
                  <a:pt x="4486" y="3083"/>
                  <a:pt x="4486" y="3083"/>
                  <a:pt x="4484" y="3083"/>
                </a:cubicBezTo>
                <a:cubicBezTo>
                  <a:pt x="4484" y="3083"/>
                  <a:pt x="4484" y="3083"/>
                  <a:pt x="4482" y="3085"/>
                </a:cubicBezTo>
                <a:cubicBezTo>
                  <a:pt x="4482" y="3085"/>
                  <a:pt x="4480" y="3085"/>
                  <a:pt x="4480" y="3087"/>
                </a:cubicBezTo>
                <a:cubicBezTo>
                  <a:pt x="4477" y="3087"/>
                  <a:pt x="4477" y="3087"/>
                  <a:pt x="4475" y="3087"/>
                </a:cubicBezTo>
                <a:cubicBezTo>
                  <a:pt x="4455" y="3097"/>
                  <a:pt x="4426" y="3095"/>
                  <a:pt x="4401" y="3095"/>
                </a:cubicBezTo>
                <a:cubicBezTo>
                  <a:pt x="4281" y="3095"/>
                  <a:pt x="4281" y="3095"/>
                  <a:pt x="4281" y="3095"/>
                </a:cubicBezTo>
                <a:cubicBezTo>
                  <a:pt x="4258" y="3095"/>
                  <a:pt x="4233" y="3091"/>
                  <a:pt x="4213" y="3080"/>
                </a:cubicBezTo>
                <a:cubicBezTo>
                  <a:pt x="4204" y="3076"/>
                  <a:pt x="4196" y="3072"/>
                  <a:pt x="4190" y="3068"/>
                </a:cubicBezTo>
                <a:cubicBezTo>
                  <a:pt x="4184" y="3062"/>
                  <a:pt x="4177" y="3058"/>
                  <a:pt x="4173" y="3052"/>
                </a:cubicBezTo>
                <a:cubicBezTo>
                  <a:pt x="4169" y="3041"/>
                  <a:pt x="4169" y="3041"/>
                  <a:pt x="4169" y="3041"/>
                </a:cubicBezTo>
                <a:cubicBezTo>
                  <a:pt x="4157" y="3019"/>
                  <a:pt x="4140" y="2998"/>
                  <a:pt x="4130" y="2973"/>
                </a:cubicBezTo>
                <a:cubicBezTo>
                  <a:pt x="4122" y="2957"/>
                  <a:pt x="4130" y="2948"/>
                  <a:pt x="4144" y="2942"/>
                </a:cubicBezTo>
                <a:cubicBezTo>
                  <a:pt x="4148" y="2940"/>
                  <a:pt x="4153" y="2938"/>
                  <a:pt x="4157" y="2938"/>
                </a:cubicBezTo>
                <a:cubicBezTo>
                  <a:pt x="4165" y="2936"/>
                  <a:pt x="4175" y="2934"/>
                  <a:pt x="4186" y="2934"/>
                </a:cubicBezTo>
                <a:cubicBezTo>
                  <a:pt x="4202" y="2934"/>
                  <a:pt x="4202" y="2934"/>
                  <a:pt x="4202" y="2934"/>
                </a:cubicBezTo>
                <a:cubicBezTo>
                  <a:pt x="4202" y="2934"/>
                  <a:pt x="4202" y="2934"/>
                  <a:pt x="4202" y="2934"/>
                </a:cubicBezTo>
                <a:cubicBezTo>
                  <a:pt x="4235" y="2934"/>
                  <a:pt x="4266" y="2934"/>
                  <a:pt x="4297" y="2934"/>
                </a:cubicBezTo>
                <a:cubicBezTo>
                  <a:pt x="4300" y="2934"/>
                  <a:pt x="4300" y="2934"/>
                  <a:pt x="4300" y="2934"/>
                </a:cubicBezTo>
                <a:cubicBezTo>
                  <a:pt x="4331" y="2934"/>
                  <a:pt x="4331" y="2934"/>
                  <a:pt x="4331" y="2934"/>
                </a:cubicBezTo>
                <a:cubicBezTo>
                  <a:pt x="4341" y="2934"/>
                  <a:pt x="4353" y="2934"/>
                  <a:pt x="4364" y="2936"/>
                </a:cubicBezTo>
                <a:cubicBezTo>
                  <a:pt x="4370" y="2938"/>
                  <a:pt x="4378" y="2940"/>
                  <a:pt x="4384" y="2942"/>
                </a:cubicBezTo>
                <a:cubicBezTo>
                  <a:pt x="4386" y="2942"/>
                  <a:pt x="4386" y="2942"/>
                  <a:pt x="4388" y="2942"/>
                </a:cubicBezTo>
                <a:cubicBezTo>
                  <a:pt x="4388" y="2944"/>
                  <a:pt x="4388" y="2944"/>
                  <a:pt x="4391" y="2944"/>
                </a:cubicBezTo>
                <a:cubicBezTo>
                  <a:pt x="4393" y="2944"/>
                  <a:pt x="4393" y="2944"/>
                  <a:pt x="4393" y="2944"/>
                </a:cubicBezTo>
                <a:cubicBezTo>
                  <a:pt x="4403" y="2948"/>
                  <a:pt x="4411" y="2953"/>
                  <a:pt x="4420" y="2957"/>
                </a:cubicBezTo>
                <a:cubicBezTo>
                  <a:pt x="4426" y="2963"/>
                  <a:pt x="4432" y="2967"/>
                  <a:pt x="4436" y="2973"/>
                </a:cubicBezTo>
                <a:cubicBezTo>
                  <a:pt x="4461" y="3008"/>
                  <a:pt x="4461" y="3008"/>
                  <a:pt x="4461" y="3008"/>
                </a:cubicBezTo>
                <a:cubicBezTo>
                  <a:pt x="4467" y="3019"/>
                  <a:pt x="4482" y="3035"/>
                  <a:pt x="4488" y="3049"/>
                </a:cubicBezTo>
                <a:cubicBezTo>
                  <a:pt x="4488" y="3049"/>
                  <a:pt x="4488" y="3049"/>
                  <a:pt x="4488" y="3049"/>
                </a:cubicBezTo>
                <a:cubicBezTo>
                  <a:pt x="4492" y="3056"/>
                  <a:pt x="4494" y="3062"/>
                  <a:pt x="4494" y="3068"/>
                </a:cubicBezTo>
                <a:close/>
                <a:moveTo>
                  <a:pt x="2802" y="3054"/>
                </a:moveTo>
                <a:cubicBezTo>
                  <a:pt x="2802" y="3060"/>
                  <a:pt x="2800" y="3064"/>
                  <a:pt x="2798" y="3068"/>
                </a:cubicBezTo>
                <a:cubicBezTo>
                  <a:pt x="2775" y="3109"/>
                  <a:pt x="2669" y="3099"/>
                  <a:pt x="2632" y="3099"/>
                </a:cubicBezTo>
                <a:cubicBezTo>
                  <a:pt x="2609" y="3099"/>
                  <a:pt x="2586" y="3099"/>
                  <a:pt x="2564" y="3099"/>
                </a:cubicBezTo>
                <a:cubicBezTo>
                  <a:pt x="2543" y="3099"/>
                  <a:pt x="2516" y="3095"/>
                  <a:pt x="2498" y="3080"/>
                </a:cubicBezTo>
                <a:cubicBezTo>
                  <a:pt x="2496" y="3078"/>
                  <a:pt x="2496" y="3078"/>
                  <a:pt x="2496" y="3078"/>
                </a:cubicBezTo>
                <a:cubicBezTo>
                  <a:pt x="2493" y="3076"/>
                  <a:pt x="2493" y="3076"/>
                  <a:pt x="2493" y="3076"/>
                </a:cubicBezTo>
                <a:cubicBezTo>
                  <a:pt x="2491" y="3074"/>
                  <a:pt x="2491" y="3074"/>
                  <a:pt x="2491" y="3072"/>
                </a:cubicBezTo>
                <a:cubicBezTo>
                  <a:pt x="2491" y="3072"/>
                  <a:pt x="2491" y="3072"/>
                  <a:pt x="2489" y="3072"/>
                </a:cubicBezTo>
                <a:cubicBezTo>
                  <a:pt x="2489" y="3072"/>
                  <a:pt x="2489" y="3072"/>
                  <a:pt x="2489" y="3072"/>
                </a:cubicBezTo>
                <a:cubicBezTo>
                  <a:pt x="2489" y="3070"/>
                  <a:pt x="2487" y="3068"/>
                  <a:pt x="2487" y="3066"/>
                </a:cubicBezTo>
                <a:cubicBezTo>
                  <a:pt x="2485" y="3062"/>
                  <a:pt x="2485" y="3060"/>
                  <a:pt x="2485" y="3056"/>
                </a:cubicBezTo>
                <a:cubicBezTo>
                  <a:pt x="2485" y="3052"/>
                  <a:pt x="2485" y="3052"/>
                  <a:pt x="2485" y="3052"/>
                </a:cubicBezTo>
                <a:cubicBezTo>
                  <a:pt x="2487" y="3047"/>
                  <a:pt x="2487" y="3041"/>
                  <a:pt x="2487" y="3037"/>
                </a:cubicBezTo>
                <a:cubicBezTo>
                  <a:pt x="2487" y="3035"/>
                  <a:pt x="2487" y="3035"/>
                  <a:pt x="2487" y="3035"/>
                </a:cubicBezTo>
                <a:cubicBezTo>
                  <a:pt x="2489" y="3019"/>
                  <a:pt x="2489" y="3000"/>
                  <a:pt x="2493" y="2984"/>
                </a:cubicBezTo>
                <a:cubicBezTo>
                  <a:pt x="2493" y="2977"/>
                  <a:pt x="2493" y="2977"/>
                  <a:pt x="2493" y="2977"/>
                </a:cubicBezTo>
                <a:cubicBezTo>
                  <a:pt x="2496" y="2973"/>
                  <a:pt x="2498" y="2967"/>
                  <a:pt x="2502" y="2963"/>
                </a:cubicBezTo>
                <a:cubicBezTo>
                  <a:pt x="2506" y="2959"/>
                  <a:pt x="2510" y="2957"/>
                  <a:pt x="2514" y="2953"/>
                </a:cubicBezTo>
                <a:cubicBezTo>
                  <a:pt x="2514" y="2953"/>
                  <a:pt x="2514" y="2953"/>
                  <a:pt x="2514" y="2953"/>
                </a:cubicBezTo>
                <a:cubicBezTo>
                  <a:pt x="2516" y="2953"/>
                  <a:pt x="2516" y="2950"/>
                  <a:pt x="2518" y="2950"/>
                </a:cubicBezTo>
                <a:cubicBezTo>
                  <a:pt x="2518" y="2950"/>
                  <a:pt x="2520" y="2950"/>
                  <a:pt x="2520" y="2948"/>
                </a:cubicBezTo>
                <a:cubicBezTo>
                  <a:pt x="2522" y="2948"/>
                  <a:pt x="2522" y="2948"/>
                  <a:pt x="2522" y="2948"/>
                </a:cubicBezTo>
                <a:cubicBezTo>
                  <a:pt x="2524" y="2946"/>
                  <a:pt x="2529" y="2946"/>
                  <a:pt x="2531" y="2944"/>
                </a:cubicBezTo>
                <a:cubicBezTo>
                  <a:pt x="2533" y="2944"/>
                  <a:pt x="2533" y="2944"/>
                  <a:pt x="2535" y="2944"/>
                </a:cubicBezTo>
                <a:cubicBezTo>
                  <a:pt x="2537" y="2942"/>
                  <a:pt x="2541" y="2942"/>
                  <a:pt x="2543" y="2942"/>
                </a:cubicBezTo>
                <a:cubicBezTo>
                  <a:pt x="2545" y="2942"/>
                  <a:pt x="2545" y="2940"/>
                  <a:pt x="2547" y="2940"/>
                </a:cubicBezTo>
                <a:cubicBezTo>
                  <a:pt x="2547" y="2940"/>
                  <a:pt x="2547" y="2940"/>
                  <a:pt x="2547" y="2940"/>
                </a:cubicBezTo>
                <a:cubicBezTo>
                  <a:pt x="2549" y="2940"/>
                  <a:pt x="2551" y="2940"/>
                  <a:pt x="2551" y="2940"/>
                </a:cubicBezTo>
                <a:cubicBezTo>
                  <a:pt x="2560" y="2938"/>
                  <a:pt x="2568" y="2938"/>
                  <a:pt x="2576" y="2938"/>
                </a:cubicBezTo>
                <a:cubicBezTo>
                  <a:pt x="2582" y="2938"/>
                  <a:pt x="2582" y="2938"/>
                  <a:pt x="2582" y="2938"/>
                </a:cubicBezTo>
                <a:cubicBezTo>
                  <a:pt x="2591" y="2938"/>
                  <a:pt x="2601" y="2938"/>
                  <a:pt x="2609" y="2938"/>
                </a:cubicBezTo>
                <a:cubicBezTo>
                  <a:pt x="2721" y="2938"/>
                  <a:pt x="2721" y="2938"/>
                  <a:pt x="2721" y="2938"/>
                </a:cubicBezTo>
                <a:cubicBezTo>
                  <a:pt x="2723" y="2938"/>
                  <a:pt x="2725" y="2938"/>
                  <a:pt x="2729" y="2938"/>
                </a:cubicBezTo>
                <a:cubicBezTo>
                  <a:pt x="2731" y="2938"/>
                  <a:pt x="2731" y="2938"/>
                  <a:pt x="2731" y="2938"/>
                </a:cubicBezTo>
                <a:cubicBezTo>
                  <a:pt x="2733" y="2938"/>
                  <a:pt x="2738" y="2938"/>
                  <a:pt x="2740" y="2938"/>
                </a:cubicBezTo>
                <a:cubicBezTo>
                  <a:pt x="2762" y="2940"/>
                  <a:pt x="2787" y="2946"/>
                  <a:pt x="2795" y="2967"/>
                </a:cubicBezTo>
                <a:cubicBezTo>
                  <a:pt x="2798" y="2967"/>
                  <a:pt x="2798" y="2969"/>
                  <a:pt x="2798" y="2971"/>
                </a:cubicBezTo>
                <a:cubicBezTo>
                  <a:pt x="2800" y="2971"/>
                  <a:pt x="2800" y="2971"/>
                  <a:pt x="2800" y="2971"/>
                </a:cubicBezTo>
                <a:cubicBezTo>
                  <a:pt x="2806" y="2996"/>
                  <a:pt x="2800" y="3025"/>
                  <a:pt x="2802" y="3049"/>
                </a:cubicBezTo>
                <a:cubicBezTo>
                  <a:pt x="2802" y="3054"/>
                  <a:pt x="2802" y="3054"/>
                  <a:pt x="2802" y="3054"/>
                </a:cubicBezTo>
                <a:cubicBezTo>
                  <a:pt x="2802" y="3054"/>
                  <a:pt x="2802" y="3054"/>
                  <a:pt x="2802" y="3054"/>
                </a:cubicBezTo>
                <a:close/>
                <a:moveTo>
                  <a:pt x="2640" y="3184"/>
                </a:moveTo>
                <a:cubicBezTo>
                  <a:pt x="2682" y="3184"/>
                  <a:pt x="2777" y="3171"/>
                  <a:pt x="2800" y="3217"/>
                </a:cubicBezTo>
                <a:cubicBezTo>
                  <a:pt x="2802" y="3221"/>
                  <a:pt x="2804" y="3225"/>
                  <a:pt x="2804" y="3231"/>
                </a:cubicBezTo>
                <a:cubicBezTo>
                  <a:pt x="2804" y="3278"/>
                  <a:pt x="2804" y="3278"/>
                  <a:pt x="2804" y="3278"/>
                </a:cubicBezTo>
                <a:cubicBezTo>
                  <a:pt x="2804" y="3291"/>
                  <a:pt x="2804" y="3305"/>
                  <a:pt x="2804" y="3320"/>
                </a:cubicBezTo>
                <a:cubicBezTo>
                  <a:pt x="2804" y="3320"/>
                  <a:pt x="2804" y="3320"/>
                  <a:pt x="2804" y="3320"/>
                </a:cubicBezTo>
                <a:cubicBezTo>
                  <a:pt x="2804" y="3326"/>
                  <a:pt x="2804" y="3326"/>
                  <a:pt x="2804" y="3326"/>
                </a:cubicBezTo>
                <a:cubicBezTo>
                  <a:pt x="2804" y="3332"/>
                  <a:pt x="2802" y="3340"/>
                  <a:pt x="2798" y="3347"/>
                </a:cubicBezTo>
                <a:cubicBezTo>
                  <a:pt x="2795" y="3349"/>
                  <a:pt x="2795" y="3349"/>
                  <a:pt x="2795" y="3349"/>
                </a:cubicBezTo>
                <a:cubicBezTo>
                  <a:pt x="2793" y="3351"/>
                  <a:pt x="2791" y="3353"/>
                  <a:pt x="2789" y="3355"/>
                </a:cubicBezTo>
                <a:cubicBezTo>
                  <a:pt x="2789" y="3355"/>
                  <a:pt x="2789" y="3355"/>
                  <a:pt x="2789" y="3355"/>
                </a:cubicBezTo>
                <a:cubicBezTo>
                  <a:pt x="2779" y="3365"/>
                  <a:pt x="2764" y="3371"/>
                  <a:pt x="2748" y="3376"/>
                </a:cubicBezTo>
                <a:cubicBezTo>
                  <a:pt x="2748" y="3376"/>
                  <a:pt x="2748" y="3376"/>
                  <a:pt x="2748" y="3376"/>
                </a:cubicBezTo>
                <a:cubicBezTo>
                  <a:pt x="2748" y="3376"/>
                  <a:pt x="2748" y="3376"/>
                  <a:pt x="2748" y="3376"/>
                </a:cubicBezTo>
                <a:cubicBezTo>
                  <a:pt x="2742" y="3378"/>
                  <a:pt x="2738" y="3378"/>
                  <a:pt x="2733" y="3378"/>
                </a:cubicBezTo>
                <a:cubicBezTo>
                  <a:pt x="2731" y="3378"/>
                  <a:pt x="2729" y="3378"/>
                  <a:pt x="2729" y="3380"/>
                </a:cubicBezTo>
                <a:cubicBezTo>
                  <a:pt x="2723" y="3380"/>
                  <a:pt x="2717" y="3380"/>
                  <a:pt x="2713" y="3380"/>
                </a:cubicBezTo>
                <a:cubicBezTo>
                  <a:pt x="2713" y="3380"/>
                  <a:pt x="2713" y="3380"/>
                  <a:pt x="2713" y="3380"/>
                </a:cubicBezTo>
                <a:cubicBezTo>
                  <a:pt x="2541" y="3380"/>
                  <a:pt x="2541" y="3380"/>
                  <a:pt x="2541" y="3380"/>
                </a:cubicBezTo>
                <a:cubicBezTo>
                  <a:pt x="2520" y="3380"/>
                  <a:pt x="2496" y="3376"/>
                  <a:pt x="2477" y="3365"/>
                </a:cubicBezTo>
                <a:cubicBezTo>
                  <a:pt x="2477" y="3365"/>
                  <a:pt x="2477" y="3365"/>
                  <a:pt x="2477" y="3365"/>
                </a:cubicBezTo>
                <a:cubicBezTo>
                  <a:pt x="2477" y="3363"/>
                  <a:pt x="2477" y="3363"/>
                  <a:pt x="2477" y="3363"/>
                </a:cubicBezTo>
                <a:cubicBezTo>
                  <a:pt x="2475" y="3361"/>
                  <a:pt x="2471" y="3359"/>
                  <a:pt x="2466" y="3357"/>
                </a:cubicBezTo>
                <a:cubicBezTo>
                  <a:pt x="2464" y="3355"/>
                  <a:pt x="2462" y="3351"/>
                  <a:pt x="2460" y="3349"/>
                </a:cubicBezTo>
                <a:cubicBezTo>
                  <a:pt x="2460" y="3349"/>
                  <a:pt x="2460" y="3349"/>
                  <a:pt x="2460" y="3347"/>
                </a:cubicBezTo>
                <a:cubicBezTo>
                  <a:pt x="2456" y="3340"/>
                  <a:pt x="2454" y="3334"/>
                  <a:pt x="2454" y="3326"/>
                </a:cubicBezTo>
                <a:cubicBezTo>
                  <a:pt x="2456" y="3314"/>
                  <a:pt x="2456" y="3314"/>
                  <a:pt x="2456" y="3314"/>
                </a:cubicBezTo>
                <a:cubicBezTo>
                  <a:pt x="2456" y="3314"/>
                  <a:pt x="2456" y="3314"/>
                  <a:pt x="2456" y="3314"/>
                </a:cubicBezTo>
                <a:cubicBezTo>
                  <a:pt x="2460" y="3287"/>
                  <a:pt x="2462" y="3260"/>
                  <a:pt x="2466" y="3233"/>
                </a:cubicBezTo>
                <a:cubicBezTo>
                  <a:pt x="2466" y="3231"/>
                  <a:pt x="2466" y="3231"/>
                  <a:pt x="2466" y="3231"/>
                </a:cubicBezTo>
                <a:cubicBezTo>
                  <a:pt x="2466" y="3231"/>
                  <a:pt x="2466" y="3231"/>
                  <a:pt x="2466" y="3229"/>
                </a:cubicBezTo>
                <a:cubicBezTo>
                  <a:pt x="2477" y="3169"/>
                  <a:pt x="2597" y="3184"/>
                  <a:pt x="2640" y="3184"/>
                </a:cubicBezTo>
                <a:close/>
                <a:moveTo>
                  <a:pt x="1945" y="3365"/>
                </a:moveTo>
                <a:cubicBezTo>
                  <a:pt x="1941" y="3363"/>
                  <a:pt x="1939" y="3361"/>
                  <a:pt x="1935" y="3357"/>
                </a:cubicBezTo>
                <a:cubicBezTo>
                  <a:pt x="1933" y="3355"/>
                  <a:pt x="1933" y="3353"/>
                  <a:pt x="1931" y="3351"/>
                </a:cubicBezTo>
                <a:cubicBezTo>
                  <a:pt x="1931" y="3349"/>
                  <a:pt x="1931" y="3349"/>
                  <a:pt x="1931" y="3349"/>
                </a:cubicBezTo>
                <a:cubicBezTo>
                  <a:pt x="1927" y="3342"/>
                  <a:pt x="1927" y="3334"/>
                  <a:pt x="1929" y="3328"/>
                </a:cubicBezTo>
                <a:cubicBezTo>
                  <a:pt x="1933" y="3316"/>
                  <a:pt x="1933" y="3316"/>
                  <a:pt x="1933" y="3316"/>
                </a:cubicBezTo>
                <a:cubicBezTo>
                  <a:pt x="1933" y="3316"/>
                  <a:pt x="1933" y="3316"/>
                  <a:pt x="1933" y="3316"/>
                </a:cubicBezTo>
                <a:cubicBezTo>
                  <a:pt x="1933" y="3314"/>
                  <a:pt x="1933" y="3312"/>
                  <a:pt x="1935" y="3309"/>
                </a:cubicBezTo>
                <a:cubicBezTo>
                  <a:pt x="1958" y="3233"/>
                  <a:pt x="1958" y="3233"/>
                  <a:pt x="1958" y="3233"/>
                </a:cubicBezTo>
                <a:cubicBezTo>
                  <a:pt x="1958" y="3231"/>
                  <a:pt x="1958" y="3231"/>
                  <a:pt x="1960" y="3229"/>
                </a:cubicBezTo>
                <a:cubicBezTo>
                  <a:pt x="1982" y="3171"/>
                  <a:pt x="2088" y="3184"/>
                  <a:pt x="2138" y="3184"/>
                </a:cubicBezTo>
                <a:cubicBezTo>
                  <a:pt x="2158" y="3184"/>
                  <a:pt x="2198" y="3182"/>
                  <a:pt x="2233" y="3184"/>
                </a:cubicBezTo>
                <a:cubicBezTo>
                  <a:pt x="2239" y="3186"/>
                  <a:pt x="2245" y="3186"/>
                  <a:pt x="2251" y="3188"/>
                </a:cubicBezTo>
                <a:cubicBezTo>
                  <a:pt x="2251" y="3188"/>
                  <a:pt x="2251" y="3188"/>
                  <a:pt x="2253" y="3188"/>
                </a:cubicBezTo>
                <a:cubicBezTo>
                  <a:pt x="2270" y="3192"/>
                  <a:pt x="2284" y="3200"/>
                  <a:pt x="2291" y="3210"/>
                </a:cubicBezTo>
                <a:cubicBezTo>
                  <a:pt x="2291" y="3213"/>
                  <a:pt x="2291" y="3213"/>
                  <a:pt x="2293" y="3213"/>
                </a:cubicBezTo>
                <a:cubicBezTo>
                  <a:pt x="2293" y="3214"/>
                  <a:pt x="2293" y="3214"/>
                  <a:pt x="2293" y="3214"/>
                </a:cubicBezTo>
                <a:cubicBezTo>
                  <a:pt x="2293" y="3217"/>
                  <a:pt x="2293" y="3217"/>
                  <a:pt x="2293" y="3217"/>
                </a:cubicBezTo>
                <a:cubicBezTo>
                  <a:pt x="2295" y="3221"/>
                  <a:pt x="2297" y="3227"/>
                  <a:pt x="2295" y="3233"/>
                </a:cubicBezTo>
                <a:cubicBezTo>
                  <a:pt x="2295" y="3237"/>
                  <a:pt x="2295" y="3237"/>
                  <a:pt x="2295" y="3237"/>
                </a:cubicBezTo>
                <a:cubicBezTo>
                  <a:pt x="2295" y="3237"/>
                  <a:pt x="2295" y="3237"/>
                  <a:pt x="2295" y="3237"/>
                </a:cubicBezTo>
                <a:cubicBezTo>
                  <a:pt x="2293" y="3252"/>
                  <a:pt x="2289" y="3266"/>
                  <a:pt x="2287" y="3278"/>
                </a:cubicBezTo>
                <a:cubicBezTo>
                  <a:pt x="2278" y="3326"/>
                  <a:pt x="2278" y="3326"/>
                  <a:pt x="2278" y="3326"/>
                </a:cubicBezTo>
                <a:cubicBezTo>
                  <a:pt x="2278" y="3334"/>
                  <a:pt x="2274" y="3340"/>
                  <a:pt x="2268" y="3347"/>
                </a:cubicBezTo>
                <a:cubicBezTo>
                  <a:pt x="2268" y="3349"/>
                  <a:pt x="2266" y="3349"/>
                  <a:pt x="2266" y="3349"/>
                </a:cubicBezTo>
                <a:cubicBezTo>
                  <a:pt x="2266" y="3351"/>
                  <a:pt x="2264" y="3351"/>
                  <a:pt x="2264" y="3351"/>
                </a:cubicBezTo>
                <a:cubicBezTo>
                  <a:pt x="2262" y="3353"/>
                  <a:pt x="2260" y="3355"/>
                  <a:pt x="2258" y="3357"/>
                </a:cubicBezTo>
                <a:cubicBezTo>
                  <a:pt x="2245" y="3367"/>
                  <a:pt x="2229" y="3373"/>
                  <a:pt x="2214" y="3376"/>
                </a:cubicBezTo>
                <a:cubicBezTo>
                  <a:pt x="2214" y="3378"/>
                  <a:pt x="2214" y="3378"/>
                  <a:pt x="2214" y="3378"/>
                </a:cubicBezTo>
                <a:cubicBezTo>
                  <a:pt x="2212" y="3378"/>
                  <a:pt x="2212" y="3378"/>
                  <a:pt x="2212" y="3378"/>
                </a:cubicBezTo>
                <a:cubicBezTo>
                  <a:pt x="2208" y="3378"/>
                  <a:pt x="2204" y="3380"/>
                  <a:pt x="2198" y="3380"/>
                </a:cubicBezTo>
                <a:cubicBezTo>
                  <a:pt x="2198" y="3380"/>
                  <a:pt x="2196" y="3380"/>
                  <a:pt x="2193" y="3380"/>
                </a:cubicBezTo>
                <a:cubicBezTo>
                  <a:pt x="2187" y="3380"/>
                  <a:pt x="2183" y="3382"/>
                  <a:pt x="2177" y="3382"/>
                </a:cubicBezTo>
                <a:cubicBezTo>
                  <a:pt x="2177" y="3382"/>
                  <a:pt x="2177" y="3382"/>
                  <a:pt x="2177" y="3382"/>
                </a:cubicBezTo>
                <a:cubicBezTo>
                  <a:pt x="2005" y="3382"/>
                  <a:pt x="2005" y="3382"/>
                  <a:pt x="2005" y="3382"/>
                </a:cubicBezTo>
                <a:cubicBezTo>
                  <a:pt x="1984" y="3382"/>
                  <a:pt x="1962" y="3378"/>
                  <a:pt x="1945" y="3365"/>
                </a:cubicBezTo>
                <a:cubicBezTo>
                  <a:pt x="1945" y="3365"/>
                  <a:pt x="1945" y="3365"/>
                  <a:pt x="1945" y="3365"/>
                </a:cubicBezTo>
                <a:close/>
                <a:moveTo>
                  <a:pt x="2158" y="3099"/>
                </a:moveTo>
                <a:cubicBezTo>
                  <a:pt x="2133" y="3099"/>
                  <a:pt x="2107" y="3099"/>
                  <a:pt x="2082" y="3099"/>
                </a:cubicBezTo>
                <a:cubicBezTo>
                  <a:pt x="2059" y="3099"/>
                  <a:pt x="2024" y="3095"/>
                  <a:pt x="2011" y="3072"/>
                </a:cubicBezTo>
                <a:cubicBezTo>
                  <a:pt x="2011" y="3070"/>
                  <a:pt x="2011" y="3068"/>
                  <a:pt x="2011" y="3066"/>
                </a:cubicBezTo>
                <a:cubicBezTo>
                  <a:pt x="2009" y="3066"/>
                  <a:pt x="2009" y="3064"/>
                  <a:pt x="2009" y="3062"/>
                </a:cubicBezTo>
                <a:cubicBezTo>
                  <a:pt x="2009" y="3060"/>
                  <a:pt x="2011" y="3058"/>
                  <a:pt x="2011" y="3056"/>
                </a:cubicBezTo>
                <a:cubicBezTo>
                  <a:pt x="2011" y="3056"/>
                  <a:pt x="2011" y="3056"/>
                  <a:pt x="2011" y="3056"/>
                </a:cubicBezTo>
                <a:cubicBezTo>
                  <a:pt x="2011" y="3056"/>
                  <a:pt x="2011" y="3056"/>
                  <a:pt x="2011" y="3056"/>
                </a:cubicBezTo>
                <a:cubicBezTo>
                  <a:pt x="2011" y="3049"/>
                  <a:pt x="2016" y="3041"/>
                  <a:pt x="2018" y="3037"/>
                </a:cubicBezTo>
                <a:cubicBezTo>
                  <a:pt x="2022" y="3019"/>
                  <a:pt x="2026" y="2998"/>
                  <a:pt x="2034" y="2981"/>
                </a:cubicBezTo>
                <a:cubicBezTo>
                  <a:pt x="2034" y="2979"/>
                  <a:pt x="2034" y="2979"/>
                  <a:pt x="2034" y="2979"/>
                </a:cubicBezTo>
                <a:cubicBezTo>
                  <a:pt x="2036" y="2973"/>
                  <a:pt x="2040" y="2967"/>
                  <a:pt x="2044" y="2963"/>
                </a:cubicBezTo>
                <a:cubicBezTo>
                  <a:pt x="2049" y="2961"/>
                  <a:pt x="2051" y="2959"/>
                  <a:pt x="2055" y="2957"/>
                </a:cubicBezTo>
                <a:cubicBezTo>
                  <a:pt x="2065" y="2948"/>
                  <a:pt x="2078" y="2944"/>
                  <a:pt x="2090" y="2942"/>
                </a:cubicBezTo>
                <a:cubicBezTo>
                  <a:pt x="2092" y="2942"/>
                  <a:pt x="2092" y="2942"/>
                  <a:pt x="2094" y="2942"/>
                </a:cubicBezTo>
                <a:cubicBezTo>
                  <a:pt x="2102" y="2940"/>
                  <a:pt x="2115" y="2938"/>
                  <a:pt x="2125" y="2938"/>
                </a:cubicBezTo>
                <a:cubicBezTo>
                  <a:pt x="2140" y="2938"/>
                  <a:pt x="2140" y="2938"/>
                  <a:pt x="2140" y="2938"/>
                </a:cubicBezTo>
                <a:cubicBezTo>
                  <a:pt x="2144" y="2938"/>
                  <a:pt x="2150" y="2938"/>
                  <a:pt x="2154" y="2938"/>
                </a:cubicBezTo>
                <a:cubicBezTo>
                  <a:pt x="2185" y="2938"/>
                  <a:pt x="2218" y="2938"/>
                  <a:pt x="2249" y="2938"/>
                </a:cubicBezTo>
                <a:cubicBezTo>
                  <a:pt x="2253" y="2938"/>
                  <a:pt x="2258" y="2938"/>
                  <a:pt x="2264" y="2938"/>
                </a:cubicBezTo>
                <a:cubicBezTo>
                  <a:pt x="2268" y="2938"/>
                  <a:pt x="2268" y="2938"/>
                  <a:pt x="2268" y="2938"/>
                </a:cubicBezTo>
                <a:cubicBezTo>
                  <a:pt x="2270" y="2938"/>
                  <a:pt x="2270" y="2938"/>
                  <a:pt x="2272" y="2938"/>
                </a:cubicBezTo>
                <a:cubicBezTo>
                  <a:pt x="2276" y="2938"/>
                  <a:pt x="2280" y="2938"/>
                  <a:pt x="2284" y="2940"/>
                </a:cubicBezTo>
                <a:cubicBezTo>
                  <a:pt x="2284" y="2940"/>
                  <a:pt x="2284" y="2940"/>
                  <a:pt x="2284" y="2940"/>
                </a:cubicBezTo>
                <a:cubicBezTo>
                  <a:pt x="2309" y="2942"/>
                  <a:pt x="2336" y="2948"/>
                  <a:pt x="2340" y="2969"/>
                </a:cubicBezTo>
                <a:cubicBezTo>
                  <a:pt x="2340" y="2971"/>
                  <a:pt x="2340" y="2971"/>
                  <a:pt x="2340" y="2971"/>
                </a:cubicBezTo>
                <a:cubicBezTo>
                  <a:pt x="2340" y="2971"/>
                  <a:pt x="2340" y="2971"/>
                  <a:pt x="2340" y="2973"/>
                </a:cubicBezTo>
                <a:cubicBezTo>
                  <a:pt x="2342" y="2996"/>
                  <a:pt x="2332" y="3027"/>
                  <a:pt x="2328" y="3049"/>
                </a:cubicBezTo>
                <a:cubicBezTo>
                  <a:pt x="2328" y="3049"/>
                  <a:pt x="2328" y="3049"/>
                  <a:pt x="2328" y="3049"/>
                </a:cubicBezTo>
                <a:cubicBezTo>
                  <a:pt x="2326" y="3056"/>
                  <a:pt x="2326" y="3056"/>
                  <a:pt x="2326" y="3056"/>
                </a:cubicBezTo>
                <a:cubicBezTo>
                  <a:pt x="2326" y="3060"/>
                  <a:pt x="2324" y="3064"/>
                  <a:pt x="2320" y="3068"/>
                </a:cubicBezTo>
                <a:cubicBezTo>
                  <a:pt x="2320" y="3070"/>
                  <a:pt x="2318" y="3070"/>
                  <a:pt x="2318" y="3072"/>
                </a:cubicBezTo>
                <a:cubicBezTo>
                  <a:pt x="2318" y="3072"/>
                  <a:pt x="2318" y="3072"/>
                  <a:pt x="2318" y="3072"/>
                </a:cubicBezTo>
                <a:cubicBezTo>
                  <a:pt x="2318" y="3072"/>
                  <a:pt x="2318" y="3072"/>
                  <a:pt x="2316" y="3072"/>
                </a:cubicBezTo>
                <a:cubicBezTo>
                  <a:pt x="2284" y="3109"/>
                  <a:pt x="2200" y="3099"/>
                  <a:pt x="2158" y="3099"/>
                </a:cubicBezTo>
                <a:close/>
                <a:moveTo>
                  <a:pt x="1399" y="3342"/>
                </a:moveTo>
                <a:cubicBezTo>
                  <a:pt x="1399" y="3340"/>
                  <a:pt x="1399" y="3338"/>
                  <a:pt x="1399" y="3338"/>
                </a:cubicBezTo>
                <a:cubicBezTo>
                  <a:pt x="1401" y="3334"/>
                  <a:pt x="1401" y="3332"/>
                  <a:pt x="1403" y="3330"/>
                </a:cubicBezTo>
                <a:cubicBezTo>
                  <a:pt x="1403" y="3330"/>
                  <a:pt x="1403" y="3330"/>
                  <a:pt x="1403" y="3328"/>
                </a:cubicBezTo>
                <a:cubicBezTo>
                  <a:pt x="1403" y="3326"/>
                  <a:pt x="1403" y="3326"/>
                  <a:pt x="1403" y="3326"/>
                </a:cubicBezTo>
                <a:cubicBezTo>
                  <a:pt x="1405" y="3324"/>
                  <a:pt x="1407" y="3320"/>
                  <a:pt x="1409" y="3316"/>
                </a:cubicBezTo>
                <a:cubicBezTo>
                  <a:pt x="1422" y="3289"/>
                  <a:pt x="1434" y="3264"/>
                  <a:pt x="1449" y="3237"/>
                </a:cubicBezTo>
                <a:cubicBezTo>
                  <a:pt x="1449" y="3237"/>
                  <a:pt x="1449" y="3237"/>
                  <a:pt x="1449" y="3237"/>
                </a:cubicBezTo>
                <a:cubicBezTo>
                  <a:pt x="1449" y="3235"/>
                  <a:pt x="1449" y="3235"/>
                  <a:pt x="1449" y="3235"/>
                </a:cubicBezTo>
                <a:cubicBezTo>
                  <a:pt x="1451" y="3233"/>
                  <a:pt x="1451" y="3231"/>
                  <a:pt x="1453" y="3231"/>
                </a:cubicBezTo>
                <a:cubicBezTo>
                  <a:pt x="1453" y="3229"/>
                  <a:pt x="1455" y="3227"/>
                  <a:pt x="1455" y="3225"/>
                </a:cubicBezTo>
                <a:cubicBezTo>
                  <a:pt x="1455" y="3225"/>
                  <a:pt x="1455" y="3225"/>
                  <a:pt x="1457" y="3225"/>
                </a:cubicBezTo>
                <a:cubicBezTo>
                  <a:pt x="1492" y="3175"/>
                  <a:pt x="1577" y="3186"/>
                  <a:pt x="1631" y="3186"/>
                </a:cubicBezTo>
                <a:cubicBezTo>
                  <a:pt x="1631" y="3186"/>
                  <a:pt x="1631" y="3186"/>
                  <a:pt x="1631" y="3186"/>
                </a:cubicBezTo>
                <a:cubicBezTo>
                  <a:pt x="1645" y="3186"/>
                  <a:pt x="1685" y="3182"/>
                  <a:pt x="1720" y="3186"/>
                </a:cubicBezTo>
                <a:cubicBezTo>
                  <a:pt x="1730" y="3186"/>
                  <a:pt x="1742" y="3186"/>
                  <a:pt x="1751" y="3188"/>
                </a:cubicBezTo>
                <a:cubicBezTo>
                  <a:pt x="1757" y="3190"/>
                  <a:pt x="1763" y="3192"/>
                  <a:pt x="1767" y="3194"/>
                </a:cubicBezTo>
                <a:cubicBezTo>
                  <a:pt x="1780" y="3200"/>
                  <a:pt x="1788" y="3210"/>
                  <a:pt x="1788" y="3223"/>
                </a:cubicBezTo>
                <a:cubicBezTo>
                  <a:pt x="1788" y="3223"/>
                  <a:pt x="1788" y="3223"/>
                  <a:pt x="1788" y="3223"/>
                </a:cubicBezTo>
                <a:cubicBezTo>
                  <a:pt x="1788" y="3225"/>
                  <a:pt x="1788" y="3225"/>
                  <a:pt x="1788" y="3227"/>
                </a:cubicBezTo>
                <a:cubicBezTo>
                  <a:pt x="1788" y="3229"/>
                  <a:pt x="1788" y="3231"/>
                  <a:pt x="1788" y="3233"/>
                </a:cubicBezTo>
                <a:cubicBezTo>
                  <a:pt x="1753" y="3328"/>
                  <a:pt x="1753" y="3328"/>
                  <a:pt x="1753" y="3328"/>
                </a:cubicBezTo>
                <a:cubicBezTo>
                  <a:pt x="1751" y="3336"/>
                  <a:pt x="1745" y="3342"/>
                  <a:pt x="1738" y="3349"/>
                </a:cubicBezTo>
                <a:cubicBezTo>
                  <a:pt x="1730" y="3355"/>
                  <a:pt x="1722" y="3361"/>
                  <a:pt x="1711" y="3365"/>
                </a:cubicBezTo>
                <a:cubicBezTo>
                  <a:pt x="1711" y="3367"/>
                  <a:pt x="1709" y="3367"/>
                  <a:pt x="1709" y="3367"/>
                </a:cubicBezTo>
                <a:cubicBezTo>
                  <a:pt x="1695" y="3373"/>
                  <a:pt x="1680" y="3378"/>
                  <a:pt x="1664" y="3382"/>
                </a:cubicBezTo>
                <a:cubicBezTo>
                  <a:pt x="1662" y="3382"/>
                  <a:pt x="1662" y="3382"/>
                  <a:pt x="1662" y="3382"/>
                </a:cubicBezTo>
                <a:cubicBezTo>
                  <a:pt x="1658" y="3382"/>
                  <a:pt x="1656" y="3382"/>
                  <a:pt x="1653" y="3382"/>
                </a:cubicBezTo>
                <a:cubicBezTo>
                  <a:pt x="1625" y="3384"/>
                  <a:pt x="1593" y="3382"/>
                  <a:pt x="1562" y="3382"/>
                </a:cubicBezTo>
                <a:cubicBezTo>
                  <a:pt x="1531" y="3382"/>
                  <a:pt x="1500" y="3384"/>
                  <a:pt x="1469" y="3384"/>
                </a:cubicBezTo>
                <a:cubicBezTo>
                  <a:pt x="1449" y="3384"/>
                  <a:pt x="1418" y="3380"/>
                  <a:pt x="1405" y="3359"/>
                </a:cubicBezTo>
                <a:cubicBezTo>
                  <a:pt x="1403" y="3359"/>
                  <a:pt x="1403" y="3359"/>
                  <a:pt x="1403" y="3357"/>
                </a:cubicBezTo>
                <a:cubicBezTo>
                  <a:pt x="1401" y="3355"/>
                  <a:pt x="1401" y="3355"/>
                  <a:pt x="1401" y="3355"/>
                </a:cubicBezTo>
                <a:cubicBezTo>
                  <a:pt x="1401" y="3353"/>
                  <a:pt x="1401" y="3351"/>
                  <a:pt x="1399" y="3351"/>
                </a:cubicBezTo>
                <a:cubicBezTo>
                  <a:pt x="1399" y="3351"/>
                  <a:pt x="1399" y="3351"/>
                  <a:pt x="1399" y="3351"/>
                </a:cubicBezTo>
                <a:cubicBezTo>
                  <a:pt x="1399" y="3349"/>
                  <a:pt x="1399" y="3349"/>
                  <a:pt x="1399" y="3349"/>
                </a:cubicBezTo>
                <a:cubicBezTo>
                  <a:pt x="1399" y="3347"/>
                  <a:pt x="1399" y="3345"/>
                  <a:pt x="1399" y="3342"/>
                </a:cubicBezTo>
                <a:close/>
                <a:moveTo>
                  <a:pt x="1397" y="3023"/>
                </a:moveTo>
                <a:cubicBezTo>
                  <a:pt x="1397" y="3023"/>
                  <a:pt x="1397" y="3023"/>
                  <a:pt x="1397" y="3023"/>
                </a:cubicBezTo>
                <a:cubicBezTo>
                  <a:pt x="1376" y="3058"/>
                  <a:pt x="1376" y="3058"/>
                  <a:pt x="1376" y="3058"/>
                </a:cubicBezTo>
                <a:cubicBezTo>
                  <a:pt x="1374" y="3064"/>
                  <a:pt x="1368" y="3070"/>
                  <a:pt x="1362" y="3074"/>
                </a:cubicBezTo>
                <a:cubicBezTo>
                  <a:pt x="1353" y="3080"/>
                  <a:pt x="1345" y="3085"/>
                  <a:pt x="1335" y="3089"/>
                </a:cubicBezTo>
                <a:cubicBezTo>
                  <a:pt x="1333" y="3089"/>
                  <a:pt x="1331" y="3091"/>
                  <a:pt x="1327" y="3091"/>
                </a:cubicBezTo>
                <a:cubicBezTo>
                  <a:pt x="1327" y="3093"/>
                  <a:pt x="1325" y="3093"/>
                  <a:pt x="1322" y="3093"/>
                </a:cubicBezTo>
                <a:cubicBezTo>
                  <a:pt x="1322" y="3093"/>
                  <a:pt x="1322" y="3093"/>
                  <a:pt x="1322" y="3093"/>
                </a:cubicBezTo>
                <a:cubicBezTo>
                  <a:pt x="1316" y="3095"/>
                  <a:pt x="1310" y="3097"/>
                  <a:pt x="1304" y="3099"/>
                </a:cubicBezTo>
                <a:cubicBezTo>
                  <a:pt x="1291" y="3101"/>
                  <a:pt x="1281" y="3101"/>
                  <a:pt x="1269" y="3101"/>
                </a:cubicBezTo>
                <a:cubicBezTo>
                  <a:pt x="1236" y="3101"/>
                  <a:pt x="1236" y="3101"/>
                  <a:pt x="1236" y="3101"/>
                </a:cubicBezTo>
                <a:cubicBezTo>
                  <a:pt x="1236" y="3101"/>
                  <a:pt x="1236" y="3101"/>
                  <a:pt x="1236" y="3101"/>
                </a:cubicBezTo>
                <a:cubicBezTo>
                  <a:pt x="1194" y="3101"/>
                  <a:pt x="1155" y="3103"/>
                  <a:pt x="1116" y="3103"/>
                </a:cubicBezTo>
                <a:cubicBezTo>
                  <a:pt x="1097" y="3103"/>
                  <a:pt x="1060" y="3099"/>
                  <a:pt x="1056" y="3076"/>
                </a:cubicBezTo>
                <a:cubicBezTo>
                  <a:pt x="1056" y="3072"/>
                  <a:pt x="1056" y="3070"/>
                  <a:pt x="1058" y="3066"/>
                </a:cubicBezTo>
                <a:cubicBezTo>
                  <a:pt x="1060" y="3058"/>
                  <a:pt x="1068" y="3049"/>
                  <a:pt x="1072" y="3043"/>
                </a:cubicBezTo>
                <a:cubicBezTo>
                  <a:pt x="1087" y="3021"/>
                  <a:pt x="1099" y="2996"/>
                  <a:pt x="1118" y="2977"/>
                </a:cubicBezTo>
                <a:cubicBezTo>
                  <a:pt x="1118" y="2975"/>
                  <a:pt x="1120" y="2975"/>
                  <a:pt x="1120" y="2973"/>
                </a:cubicBezTo>
                <a:cubicBezTo>
                  <a:pt x="1122" y="2973"/>
                  <a:pt x="1122" y="2973"/>
                  <a:pt x="1122" y="2973"/>
                </a:cubicBezTo>
                <a:cubicBezTo>
                  <a:pt x="1167" y="2928"/>
                  <a:pt x="1262" y="2940"/>
                  <a:pt x="1320" y="2940"/>
                </a:cubicBezTo>
                <a:cubicBezTo>
                  <a:pt x="1347" y="2940"/>
                  <a:pt x="1378" y="2936"/>
                  <a:pt x="1403" y="2946"/>
                </a:cubicBezTo>
                <a:cubicBezTo>
                  <a:pt x="1403" y="2946"/>
                  <a:pt x="1403" y="2946"/>
                  <a:pt x="1403" y="2946"/>
                </a:cubicBezTo>
                <a:cubicBezTo>
                  <a:pt x="1407" y="2948"/>
                  <a:pt x="1409" y="2950"/>
                  <a:pt x="1411" y="2950"/>
                </a:cubicBezTo>
                <a:cubicBezTo>
                  <a:pt x="1411" y="2950"/>
                  <a:pt x="1411" y="2953"/>
                  <a:pt x="1413" y="2953"/>
                </a:cubicBezTo>
                <a:cubicBezTo>
                  <a:pt x="1418" y="2955"/>
                  <a:pt x="1422" y="2961"/>
                  <a:pt x="1422" y="2965"/>
                </a:cubicBezTo>
                <a:cubicBezTo>
                  <a:pt x="1424" y="2969"/>
                  <a:pt x="1424" y="2975"/>
                  <a:pt x="1420" y="2979"/>
                </a:cubicBezTo>
                <a:cubicBezTo>
                  <a:pt x="1418" y="2984"/>
                  <a:pt x="1418" y="2984"/>
                  <a:pt x="1418" y="2984"/>
                </a:cubicBezTo>
                <a:cubicBezTo>
                  <a:pt x="1413" y="2996"/>
                  <a:pt x="1403" y="3012"/>
                  <a:pt x="1397" y="3023"/>
                </a:cubicBezTo>
                <a:close/>
                <a:moveTo>
                  <a:pt x="1780" y="3099"/>
                </a:moveTo>
                <a:cubicBezTo>
                  <a:pt x="1776" y="3099"/>
                  <a:pt x="1771" y="3099"/>
                  <a:pt x="1767" y="3099"/>
                </a:cubicBezTo>
                <a:cubicBezTo>
                  <a:pt x="1767" y="3099"/>
                  <a:pt x="1767" y="3101"/>
                  <a:pt x="1765" y="3101"/>
                </a:cubicBezTo>
                <a:cubicBezTo>
                  <a:pt x="1742" y="3103"/>
                  <a:pt x="1720" y="3101"/>
                  <a:pt x="1695" y="3101"/>
                </a:cubicBezTo>
                <a:cubicBezTo>
                  <a:pt x="1598" y="3101"/>
                  <a:pt x="1598" y="3101"/>
                  <a:pt x="1598" y="3101"/>
                </a:cubicBezTo>
                <a:cubicBezTo>
                  <a:pt x="1577" y="3101"/>
                  <a:pt x="1542" y="3097"/>
                  <a:pt x="1533" y="3074"/>
                </a:cubicBezTo>
                <a:cubicBezTo>
                  <a:pt x="1533" y="3072"/>
                  <a:pt x="1533" y="3070"/>
                  <a:pt x="1533" y="3068"/>
                </a:cubicBezTo>
                <a:cubicBezTo>
                  <a:pt x="1533" y="3066"/>
                  <a:pt x="1533" y="3066"/>
                  <a:pt x="1533" y="3064"/>
                </a:cubicBezTo>
                <a:cubicBezTo>
                  <a:pt x="1536" y="3056"/>
                  <a:pt x="1542" y="3047"/>
                  <a:pt x="1546" y="3039"/>
                </a:cubicBezTo>
                <a:cubicBezTo>
                  <a:pt x="1554" y="3019"/>
                  <a:pt x="1562" y="2990"/>
                  <a:pt x="1579" y="2973"/>
                </a:cubicBezTo>
                <a:cubicBezTo>
                  <a:pt x="1579" y="2971"/>
                  <a:pt x="1581" y="2971"/>
                  <a:pt x="1581" y="2971"/>
                </a:cubicBezTo>
                <a:cubicBezTo>
                  <a:pt x="1583" y="2969"/>
                  <a:pt x="1583" y="2969"/>
                  <a:pt x="1583" y="2967"/>
                </a:cubicBezTo>
                <a:cubicBezTo>
                  <a:pt x="1585" y="2967"/>
                  <a:pt x="1585" y="2967"/>
                  <a:pt x="1585" y="2967"/>
                </a:cubicBezTo>
                <a:cubicBezTo>
                  <a:pt x="1587" y="2965"/>
                  <a:pt x="1587" y="2965"/>
                  <a:pt x="1587" y="2965"/>
                </a:cubicBezTo>
                <a:cubicBezTo>
                  <a:pt x="1589" y="2963"/>
                  <a:pt x="1589" y="2963"/>
                  <a:pt x="1589" y="2963"/>
                </a:cubicBezTo>
                <a:cubicBezTo>
                  <a:pt x="1604" y="2953"/>
                  <a:pt x="1620" y="2946"/>
                  <a:pt x="1639" y="2944"/>
                </a:cubicBezTo>
                <a:cubicBezTo>
                  <a:pt x="1639" y="2944"/>
                  <a:pt x="1639" y="2942"/>
                  <a:pt x="1641" y="2942"/>
                </a:cubicBezTo>
                <a:cubicBezTo>
                  <a:pt x="1651" y="2940"/>
                  <a:pt x="1662" y="2940"/>
                  <a:pt x="1672" y="2940"/>
                </a:cubicBezTo>
                <a:cubicBezTo>
                  <a:pt x="1732" y="2940"/>
                  <a:pt x="1732" y="2940"/>
                  <a:pt x="1732" y="2940"/>
                </a:cubicBezTo>
                <a:cubicBezTo>
                  <a:pt x="1751" y="2940"/>
                  <a:pt x="1769" y="2940"/>
                  <a:pt x="1788" y="2940"/>
                </a:cubicBezTo>
                <a:cubicBezTo>
                  <a:pt x="1815" y="2940"/>
                  <a:pt x="1852" y="2936"/>
                  <a:pt x="1873" y="2955"/>
                </a:cubicBezTo>
                <a:cubicBezTo>
                  <a:pt x="1873" y="2957"/>
                  <a:pt x="1875" y="2957"/>
                  <a:pt x="1875" y="2959"/>
                </a:cubicBezTo>
                <a:cubicBezTo>
                  <a:pt x="1877" y="2959"/>
                  <a:pt x="1877" y="2959"/>
                  <a:pt x="1877" y="2959"/>
                </a:cubicBezTo>
                <a:cubicBezTo>
                  <a:pt x="1877" y="2961"/>
                  <a:pt x="1877" y="2961"/>
                  <a:pt x="1877" y="2961"/>
                </a:cubicBezTo>
                <a:cubicBezTo>
                  <a:pt x="1879" y="2961"/>
                  <a:pt x="1879" y="2963"/>
                  <a:pt x="1879" y="2963"/>
                </a:cubicBezTo>
                <a:cubicBezTo>
                  <a:pt x="1881" y="2967"/>
                  <a:pt x="1881" y="2971"/>
                  <a:pt x="1881" y="2975"/>
                </a:cubicBezTo>
                <a:cubicBezTo>
                  <a:pt x="1879" y="2996"/>
                  <a:pt x="1862" y="3027"/>
                  <a:pt x="1858" y="3039"/>
                </a:cubicBezTo>
                <a:cubicBezTo>
                  <a:pt x="1858" y="3041"/>
                  <a:pt x="1858" y="3041"/>
                  <a:pt x="1858" y="3041"/>
                </a:cubicBezTo>
                <a:cubicBezTo>
                  <a:pt x="1856" y="3045"/>
                  <a:pt x="1854" y="3049"/>
                  <a:pt x="1852" y="3054"/>
                </a:cubicBezTo>
                <a:cubicBezTo>
                  <a:pt x="1852" y="3056"/>
                  <a:pt x="1852" y="3056"/>
                  <a:pt x="1852" y="3056"/>
                </a:cubicBezTo>
                <a:cubicBezTo>
                  <a:pt x="1852" y="3058"/>
                  <a:pt x="1850" y="3060"/>
                  <a:pt x="1850" y="3060"/>
                </a:cubicBezTo>
                <a:cubicBezTo>
                  <a:pt x="1850" y="3062"/>
                  <a:pt x="1848" y="3062"/>
                  <a:pt x="1848" y="3064"/>
                </a:cubicBezTo>
                <a:cubicBezTo>
                  <a:pt x="1848" y="3064"/>
                  <a:pt x="1846" y="3066"/>
                  <a:pt x="1846" y="3068"/>
                </a:cubicBezTo>
                <a:cubicBezTo>
                  <a:pt x="1844" y="3068"/>
                  <a:pt x="1844" y="3068"/>
                  <a:pt x="1844" y="3070"/>
                </a:cubicBezTo>
                <a:cubicBezTo>
                  <a:pt x="1842" y="3070"/>
                  <a:pt x="1842" y="3070"/>
                  <a:pt x="1842" y="3070"/>
                </a:cubicBezTo>
                <a:cubicBezTo>
                  <a:pt x="1840" y="3072"/>
                  <a:pt x="1840" y="3072"/>
                  <a:pt x="1840" y="3074"/>
                </a:cubicBezTo>
                <a:cubicBezTo>
                  <a:pt x="1836" y="3076"/>
                  <a:pt x="1833" y="3078"/>
                  <a:pt x="1829" y="3080"/>
                </a:cubicBezTo>
                <a:cubicBezTo>
                  <a:pt x="1825" y="3083"/>
                  <a:pt x="1821" y="3085"/>
                  <a:pt x="1819" y="3087"/>
                </a:cubicBezTo>
                <a:cubicBezTo>
                  <a:pt x="1817" y="3087"/>
                  <a:pt x="1817" y="3087"/>
                  <a:pt x="1817" y="3087"/>
                </a:cubicBezTo>
                <a:cubicBezTo>
                  <a:pt x="1815" y="3089"/>
                  <a:pt x="1815" y="3089"/>
                  <a:pt x="1815" y="3089"/>
                </a:cubicBezTo>
                <a:cubicBezTo>
                  <a:pt x="1802" y="3093"/>
                  <a:pt x="1790" y="3097"/>
                  <a:pt x="1780" y="3099"/>
                </a:cubicBezTo>
                <a:close/>
                <a:moveTo>
                  <a:pt x="1113" y="3528"/>
                </a:moveTo>
                <a:cubicBezTo>
                  <a:pt x="1113" y="3528"/>
                  <a:pt x="1113" y="3528"/>
                  <a:pt x="1113" y="3528"/>
                </a:cubicBezTo>
                <a:cubicBezTo>
                  <a:pt x="1109" y="3551"/>
                  <a:pt x="1091" y="3574"/>
                  <a:pt x="1078" y="3594"/>
                </a:cubicBezTo>
                <a:cubicBezTo>
                  <a:pt x="1078" y="3594"/>
                  <a:pt x="1078" y="3594"/>
                  <a:pt x="1078" y="3594"/>
                </a:cubicBezTo>
                <a:cubicBezTo>
                  <a:pt x="1066" y="3617"/>
                  <a:pt x="1053" y="3646"/>
                  <a:pt x="1037" y="3666"/>
                </a:cubicBezTo>
                <a:cubicBezTo>
                  <a:pt x="1035" y="3668"/>
                  <a:pt x="1035" y="3670"/>
                  <a:pt x="1033" y="3675"/>
                </a:cubicBezTo>
                <a:cubicBezTo>
                  <a:pt x="1031" y="3675"/>
                  <a:pt x="1031" y="3675"/>
                  <a:pt x="1031" y="3675"/>
                </a:cubicBezTo>
                <a:cubicBezTo>
                  <a:pt x="1029" y="3677"/>
                  <a:pt x="1027" y="3679"/>
                  <a:pt x="1025" y="3681"/>
                </a:cubicBezTo>
                <a:cubicBezTo>
                  <a:pt x="1022" y="3683"/>
                  <a:pt x="1022" y="3683"/>
                  <a:pt x="1020" y="3685"/>
                </a:cubicBezTo>
                <a:cubicBezTo>
                  <a:pt x="1020" y="3685"/>
                  <a:pt x="1020" y="3685"/>
                  <a:pt x="1020" y="3685"/>
                </a:cubicBezTo>
                <a:cubicBezTo>
                  <a:pt x="1002" y="3702"/>
                  <a:pt x="979" y="3712"/>
                  <a:pt x="954" y="3718"/>
                </a:cubicBezTo>
                <a:cubicBezTo>
                  <a:pt x="952" y="3720"/>
                  <a:pt x="948" y="3720"/>
                  <a:pt x="946" y="3722"/>
                </a:cubicBezTo>
                <a:cubicBezTo>
                  <a:pt x="931" y="3724"/>
                  <a:pt x="917" y="3726"/>
                  <a:pt x="902" y="3726"/>
                </a:cubicBezTo>
                <a:cubicBezTo>
                  <a:pt x="890" y="3726"/>
                  <a:pt x="890" y="3726"/>
                  <a:pt x="890" y="3726"/>
                </a:cubicBezTo>
                <a:cubicBezTo>
                  <a:pt x="890" y="3726"/>
                  <a:pt x="890" y="3726"/>
                  <a:pt x="890" y="3726"/>
                </a:cubicBezTo>
                <a:cubicBezTo>
                  <a:pt x="830" y="3726"/>
                  <a:pt x="770" y="3728"/>
                  <a:pt x="710" y="3728"/>
                </a:cubicBezTo>
                <a:cubicBezTo>
                  <a:pt x="704" y="3728"/>
                  <a:pt x="700" y="3726"/>
                  <a:pt x="696" y="3726"/>
                </a:cubicBezTo>
                <a:cubicBezTo>
                  <a:pt x="687" y="3726"/>
                  <a:pt x="679" y="3724"/>
                  <a:pt x="673" y="3722"/>
                </a:cubicBezTo>
                <a:cubicBezTo>
                  <a:pt x="662" y="3718"/>
                  <a:pt x="654" y="3714"/>
                  <a:pt x="650" y="3708"/>
                </a:cubicBezTo>
                <a:cubicBezTo>
                  <a:pt x="644" y="3702"/>
                  <a:pt x="642" y="3693"/>
                  <a:pt x="642" y="3685"/>
                </a:cubicBezTo>
                <a:cubicBezTo>
                  <a:pt x="642" y="3679"/>
                  <a:pt x="644" y="3673"/>
                  <a:pt x="648" y="3666"/>
                </a:cubicBezTo>
                <a:cubicBezTo>
                  <a:pt x="648" y="3664"/>
                  <a:pt x="650" y="3664"/>
                  <a:pt x="650" y="3664"/>
                </a:cubicBezTo>
                <a:cubicBezTo>
                  <a:pt x="650" y="3662"/>
                  <a:pt x="650" y="3660"/>
                  <a:pt x="652" y="3660"/>
                </a:cubicBezTo>
                <a:cubicBezTo>
                  <a:pt x="654" y="3656"/>
                  <a:pt x="654" y="3656"/>
                  <a:pt x="654" y="3656"/>
                </a:cubicBezTo>
                <a:cubicBezTo>
                  <a:pt x="654" y="3656"/>
                  <a:pt x="654" y="3656"/>
                  <a:pt x="654" y="3656"/>
                </a:cubicBezTo>
                <a:cubicBezTo>
                  <a:pt x="669" y="3633"/>
                  <a:pt x="685" y="3611"/>
                  <a:pt x="702" y="3588"/>
                </a:cubicBezTo>
                <a:cubicBezTo>
                  <a:pt x="712" y="3569"/>
                  <a:pt x="725" y="3549"/>
                  <a:pt x="739" y="3534"/>
                </a:cubicBezTo>
                <a:cubicBezTo>
                  <a:pt x="741" y="3532"/>
                  <a:pt x="741" y="3530"/>
                  <a:pt x="743" y="3528"/>
                </a:cubicBezTo>
                <a:cubicBezTo>
                  <a:pt x="745" y="3528"/>
                  <a:pt x="745" y="3528"/>
                  <a:pt x="745" y="3528"/>
                </a:cubicBezTo>
                <a:cubicBezTo>
                  <a:pt x="747" y="3524"/>
                  <a:pt x="751" y="3522"/>
                  <a:pt x="756" y="3518"/>
                </a:cubicBezTo>
                <a:cubicBezTo>
                  <a:pt x="756" y="3518"/>
                  <a:pt x="756" y="3518"/>
                  <a:pt x="756" y="3518"/>
                </a:cubicBezTo>
                <a:cubicBezTo>
                  <a:pt x="756" y="3518"/>
                  <a:pt x="756" y="3518"/>
                  <a:pt x="756" y="3518"/>
                </a:cubicBezTo>
                <a:cubicBezTo>
                  <a:pt x="776" y="3501"/>
                  <a:pt x="801" y="3491"/>
                  <a:pt x="828" y="3487"/>
                </a:cubicBezTo>
                <a:cubicBezTo>
                  <a:pt x="828" y="3487"/>
                  <a:pt x="828" y="3487"/>
                  <a:pt x="828" y="3487"/>
                </a:cubicBezTo>
                <a:cubicBezTo>
                  <a:pt x="830" y="3487"/>
                  <a:pt x="830" y="3487"/>
                  <a:pt x="830" y="3487"/>
                </a:cubicBezTo>
                <a:cubicBezTo>
                  <a:pt x="834" y="3485"/>
                  <a:pt x="838" y="3485"/>
                  <a:pt x="845" y="3483"/>
                </a:cubicBezTo>
                <a:cubicBezTo>
                  <a:pt x="847" y="3483"/>
                  <a:pt x="851" y="3483"/>
                  <a:pt x="853" y="3483"/>
                </a:cubicBezTo>
                <a:cubicBezTo>
                  <a:pt x="857" y="3483"/>
                  <a:pt x="859" y="3483"/>
                  <a:pt x="863" y="3483"/>
                </a:cubicBezTo>
                <a:cubicBezTo>
                  <a:pt x="865" y="3481"/>
                  <a:pt x="867" y="3481"/>
                  <a:pt x="869" y="3481"/>
                </a:cubicBezTo>
                <a:cubicBezTo>
                  <a:pt x="871" y="3481"/>
                  <a:pt x="871" y="3481"/>
                  <a:pt x="871" y="3481"/>
                </a:cubicBezTo>
                <a:cubicBezTo>
                  <a:pt x="871" y="3481"/>
                  <a:pt x="871" y="3481"/>
                  <a:pt x="871" y="3481"/>
                </a:cubicBezTo>
                <a:cubicBezTo>
                  <a:pt x="927" y="3481"/>
                  <a:pt x="981" y="3481"/>
                  <a:pt x="1037" y="3481"/>
                </a:cubicBezTo>
                <a:cubicBezTo>
                  <a:pt x="1037" y="3481"/>
                  <a:pt x="1037" y="3481"/>
                  <a:pt x="1037" y="3481"/>
                </a:cubicBezTo>
                <a:cubicBezTo>
                  <a:pt x="1045" y="3481"/>
                  <a:pt x="1045" y="3481"/>
                  <a:pt x="1045" y="3481"/>
                </a:cubicBezTo>
                <a:cubicBezTo>
                  <a:pt x="1060" y="3481"/>
                  <a:pt x="1072" y="3483"/>
                  <a:pt x="1080" y="3485"/>
                </a:cubicBezTo>
                <a:cubicBezTo>
                  <a:pt x="1085" y="3487"/>
                  <a:pt x="1087" y="3487"/>
                  <a:pt x="1089" y="3489"/>
                </a:cubicBezTo>
                <a:cubicBezTo>
                  <a:pt x="1089" y="3489"/>
                  <a:pt x="1091" y="3489"/>
                  <a:pt x="1093" y="3489"/>
                </a:cubicBezTo>
                <a:cubicBezTo>
                  <a:pt x="1093" y="3491"/>
                  <a:pt x="1093" y="3491"/>
                  <a:pt x="1095" y="3491"/>
                </a:cubicBezTo>
                <a:cubicBezTo>
                  <a:pt x="1109" y="3497"/>
                  <a:pt x="1118" y="3510"/>
                  <a:pt x="1113" y="3528"/>
                </a:cubicBezTo>
                <a:close/>
                <a:moveTo>
                  <a:pt x="1227" y="3328"/>
                </a:moveTo>
                <a:cubicBezTo>
                  <a:pt x="1225" y="3330"/>
                  <a:pt x="1225" y="3330"/>
                  <a:pt x="1225" y="3330"/>
                </a:cubicBezTo>
                <a:cubicBezTo>
                  <a:pt x="1225" y="3330"/>
                  <a:pt x="1225" y="3330"/>
                  <a:pt x="1225" y="3330"/>
                </a:cubicBezTo>
                <a:cubicBezTo>
                  <a:pt x="1223" y="3334"/>
                  <a:pt x="1221" y="3336"/>
                  <a:pt x="1219" y="3340"/>
                </a:cubicBezTo>
                <a:cubicBezTo>
                  <a:pt x="1219" y="3340"/>
                  <a:pt x="1219" y="3340"/>
                  <a:pt x="1217" y="3340"/>
                </a:cubicBezTo>
                <a:cubicBezTo>
                  <a:pt x="1205" y="3357"/>
                  <a:pt x="1184" y="3367"/>
                  <a:pt x="1163" y="3373"/>
                </a:cubicBezTo>
                <a:cubicBezTo>
                  <a:pt x="1163" y="3373"/>
                  <a:pt x="1163" y="3373"/>
                  <a:pt x="1163" y="3373"/>
                </a:cubicBezTo>
                <a:cubicBezTo>
                  <a:pt x="1159" y="3376"/>
                  <a:pt x="1157" y="3376"/>
                  <a:pt x="1153" y="3376"/>
                </a:cubicBezTo>
                <a:cubicBezTo>
                  <a:pt x="1151" y="3378"/>
                  <a:pt x="1149" y="3378"/>
                  <a:pt x="1147" y="3378"/>
                </a:cubicBezTo>
                <a:cubicBezTo>
                  <a:pt x="1145" y="3378"/>
                  <a:pt x="1145" y="3380"/>
                  <a:pt x="1142" y="3380"/>
                </a:cubicBezTo>
                <a:cubicBezTo>
                  <a:pt x="1130" y="3382"/>
                  <a:pt x="1116" y="3384"/>
                  <a:pt x="1103" y="3384"/>
                </a:cubicBezTo>
                <a:cubicBezTo>
                  <a:pt x="1101" y="3384"/>
                  <a:pt x="1101" y="3384"/>
                  <a:pt x="1101" y="3384"/>
                </a:cubicBezTo>
                <a:cubicBezTo>
                  <a:pt x="1078" y="3386"/>
                  <a:pt x="1056" y="3384"/>
                  <a:pt x="1035" y="3384"/>
                </a:cubicBezTo>
                <a:cubicBezTo>
                  <a:pt x="1000" y="3384"/>
                  <a:pt x="967" y="3384"/>
                  <a:pt x="931" y="3384"/>
                </a:cubicBezTo>
                <a:cubicBezTo>
                  <a:pt x="927" y="3384"/>
                  <a:pt x="921" y="3384"/>
                  <a:pt x="915" y="3384"/>
                </a:cubicBezTo>
                <a:cubicBezTo>
                  <a:pt x="915" y="3384"/>
                  <a:pt x="915" y="3384"/>
                  <a:pt x="913" y="3384"/>
                </a:cubicBezTo>
                <a:cubicBezTo>
                  <a:pt x="909" y="3382"/>
                  <a:pt x="905" y="3382"/>
                  <a:pt x="898" y="3380"/>
                </a:cubicBezTo>
                <a:cubicBezTo>
                  <a:pt x="898" y="3380"/>
                  <a:pt x="898" y="3380"/>
                  <a:pt x="898" y="3380"/>
                </a:cubicBezTo>
                <a:cubicBezTo>
                  <a:pt x="898" y="3380"/>
                  <a:pt x="898" y="3380"/>
                  <a:pt x="898" y="3380"/>
                </a:cubicBezTo>
                <a:cubicBezTo>
                  <a:pt x="884" y="3376"/>
                  <a:pt x="869" y="3367"/>
                  <a:pt x="869" y="3351"/>
                </a:cubicBezTo>
                <a:cubicBezTo>
                  <a:pt x="869" y="3349"/>
                  <a:pt x="869" y="3345"/>
                  <a:pt x="871" y="3342"/>
                </a:cubicBezTo>
                <a:cubicBezTo>
                  <a:pt x="871" y="3340"/>
                  <a:pt x="871" y="3340"/>
                  <a:pt x="871" y="3338"/>
                </a:cubicBezTo>
                <a:cubicBezTo>
                  <a:pt x="873" y="3336"/>
                  <a:pt x="873" y="3334"/>
                  <a:pt x="876" y="3330"/>
                </a:cubicBezTo>
                <a:cubicBezTo>
                  <a:pt x="876" y="3330"/>
                  <a:pt x="876" y="3330"/>
                  <a:pt x="876" y="3330"/>
                </a:cubicBezTo>
                <a:cubicBezTo>
                  <a:pt x="878" y="3328"/>
                  <a:pt x="878" y="3328"/>
                  <a:pt x="878" y="3328"/>
                </a:cubicBezTo>
                <a:cubicBezTo>
                  <a:pt x="880" y="3326"/>
                  <a:pt x="882" y="3322"/>
                  <a:pt x="884" y="3320"/>
                </a:cubicBezTo>
                <a:cubicBezTo>
                  <a:pt x="900" y="3295"/>
                  <a:pt x="917" y="3270"/>
                  <a:pt x="933" y="3243"/>
                </a:cubicBezTo>
                <a:cubicBezTo>
                  <a:pt x="936" y="3243"/>
                  <a:pt x="936" y="3243"/>
                  <a:pt x="936" y="3243"/>
                </a:cubicBezTo>
                <a:cubicBezTo>
                  <a:pt x="940" y="3235"/>
                  <a:pt x="940" y="3235"/>
                  <a:pt x="940" y="3235"/>
                </a:cubicBezTo>
                <a:cubicBezTo>
                  <a:pt x="946" y="3229"/>
                  <a:pt x="952" y="3223"/>
                  <a:pt x="960" y="3217"/>
                </a:cubicBezTo>
                <a:cubicBezTo>
                  <a:pt x="967" y="3213"/>
                  <a:pt x="973" y="3208"/>
                  <a:pt x="979" y="3206"/>
                </a:cubicBezTo>
                <a:cubicBezTo>
                  <a:pt x="981" y="3204"/>
                  <a:pt x="983" y="3204"/>
                  <a:pt x="985" y="3202"/>
                </a:cubicBezTo>
                <a:cubicBezTo>
                  <a:pt x="987" y="3202"/>
                  <a:pt x="987" y="3202"/>
                  <a:pt x="989" y="3200"/>
                </a:cubicBezTo>
                <a:cubicBezTo>
                  <a:pt x="991" y="3200"/>
                  <a:pt x="991" y="3200"/>
                  <a:pt x="991" y="3200"/>
                </a:cubicBezTo>
                <a:cubicBezTo>
                  <a:pt x="993" y="3200"/>
                  <a:pt x="993" y="3200"/>
                  <a:pt x="996" y="3198"/>
                </a:cubicBezTo>
                <a:cubicBezTo>
                  <a:pt x="1004" y="3196"/>
                  <a:pt x="1014" y="3192"/>
                  <a:pt x="1025" y="3190"/>
                </a:cubicBezTo>
                <a:cubicBezTo>
                  <a:pt x="1035" y="3188"/>
                  <a:pt x="1047" y="3186"/>
                  <a:pt x="1060" y="3186"/>
                </a:cubicBezTo>
                <a:cubicBezTo>
                  <a:pt x="1093" y="3186"/>
                  <a:pt x="1093" y="3186"/>
                  <a:pt x="1093" y="3186"/>
                </a:cubicBezTo>
                <a:cubicBezTo>
                  <a:pt x="1101" y="3186"/>
                  <a:pt x="1107" y="3186"/>
                  <a:pt x="1116" y="3186"/>
                </a:cubicBezTo>
                <a:cubicBezTo>
                  <a:pt x="1147" y="3186"/>
                  <a:pt x="1176" y="3186"/>
                  <a:pt x="1207" y="3186"/>
                </a:cubicBezTo>
                <a:cubicBezTo>
                  <a:pt x="1207" y="3186"/>
                  <a:pt x="1207" y="3186"/>
                  <a:pt x="1207" y="3186"/>
                </a:cubicBezTo>
                <a:cubicBezTo>
                  <a:pt x="1219" y="3186"/>
                  <a:pt x="1219" y="3186"/>
                  <a:pt x="1219" y="3186"/>
                </a:cubicBezTo>
                <a:cubicBezTo>
                  <a:pt x="1231" y="3186"/>
                  <a:pt x="1242" y="3188"/>
                  <a:pt x="1250" y="3190"/>
                </a:cubicBezTo>
                <a:cubicBezTo>
                  <a:pt x="1258" y="3192"/>
                  <a:pt x="1262" y="3194"/>
                  <a:pt x="1267" y="3196"/>
                </a:cubicBezTo>
                <a:cubicBezTo>
                  <a:pt x="1281" y="3204"/>
                  <a:pt x="1289" y="3217"/>
                  <a:pt x="1279" y="3235"/>
                </a:cubicBezTo>
                <a:cubicBezTo>
                  <a:pt x="1269" y="3258"/>
                  <a:pt x="1254" y="3281"/>
                  <a:pt x="1242" y="3301"/>
                </a:cubicBezTo>
                <a:cubicBezTo>
                  <a:pt x="1227" y="3328"/>
                  <a:pt x="1227" y="3328"/>
                  <a:pt x="1227" y="3328"/>
                </a:cubicBezTo>
                <a:cubicBezTo>
                  <a:pt x="1227" y="3328"/>
                  <a:pt x="1227" y="3328"/>
                  <a:pt x="1227" y="3328"/>
                </a:cubicBezTo>
                <a:close/>
                <a:moveTo>
                  <a:pt x="2808" y="3654"/>
                </a:moveTo>
                <a:cubicBezTo>
                  <a:pt x="2808" y="3658"/>
                  <a:pt x="2808" y="3662"/>
                  <a:pt x="2806" y="3666"/>
                </a:cubicBezTo>
                <a:cubicBezTo>
                  <a:pt x="2806" y="3668"/>
                  <a:pt x="2806" y="3668"/>
                  <a:pt x="2806" y="3668"/>
                </a:cubicBezTo>
                <a:cubicBezTo>
                  <a:pt x="2804" y="3673"/>
                  <a:pt x="2804" y="3677"/>
                  <a:pt x="2802" y="3679"/>
                </a:cubicBezTo>
                <a:cubicBezTo>
                  <a:pt x="2802" y="3679"/>
                  <a:pt x="2802" y="3679"/>
                  <a:pt x="2802" y="3681"/>
                </a:cubicBezTo>
                <a:cubicBezTo>
                  <a:pt x="2800" y="3681"/>
                  <a:pt x="2800" y="3681"/>
                  <a:pt x="2800" y="3681"/>
                </a:cubicBezTo>
                <a:cubicBezTo>
                  <a:pt x="2798" y="3685"/>
                  <a:pt x="2795" y="3689"/>
                  <a:pt x="2791" y="3691"/>
                </a:cubicBezTo>
                <a:cubicBezTo>
                  <a:pt x="2791" y="3691"/>
                  <a:pt x="2791" y="3691"/>
                  <a:pt x="2791" y="3691"/>
                </a:cubicBezTo>
                <a:cubicBezTo>
                  <a:pt x="2787" y="3695"/>
                  <a:pt x="2785" y="3697"/>
                  <a:pt x="2781" y="3702"/>
                </a:cubicBezTo>
                <a:cubicBezTo>
                  <a:pt x="2779" y="3702"/>
                  <a:pt x="2779" y="3702"/>
                  <a:pt x="2779" y="3702"/>
                </a:cubicBezTo>
                <a:cubicBezTo>
                  <a:pt x="2777" y="3704"/>
                  <a:pt x="2777" y="3704"/>
                  <a:pt x="2777" y="3704"/>
                </a:cubicBezTo>
                <a:cubicBezTo>
                  <a:pt x="2773" y="3706"/>
                  <a:pt x="2769" y="3708"/>
                  <a:pt x="2764" y="3710"/>
                </a:cubicBezTo>
                <a:cubicBezTo>
                  <a:pt x="2764" y="3710"/>
                  <a:pt x="2764" y="3710"/>
                  <a:pt x="2762" y="3710"/>
                </a:cubicBezTo>
                <a:cubicBezTo>
                  <a:pt x="2760" y="3712"/>
                  <a:pt x="2756" y="3714"/>
                  <a:pt x="2754" y="3714"/>
                </a:cubicBezTo>
                <a:cubicBezTo>
                  <a:pt x="2752" y="3714"/>
                  <a:pt x="2750" y="3716"/>
                  <a:pt x="2748" y="3716"/>
                </a:cubicBezTo>
                <a:cubicBezTo>
                  <a:pt x="2748" y="3716"/>
                  <a:pt x="2748" y="3716"/>
                  <a:pt x="2746" y="3716"/>
                </a:cubicBezTo>
                <a:cubicBezTo>
                  <a:pt x="2746" y="3716"/>
                  <a:pt x="2744" y="3716"/>
                  <a:pt x="2744" y="3718"/>
                </a:cubicBezTo>
                <a:cubicBezTo>
                  <a:pt x="2740" y="3718"/>
                  <a:pt x="2736" y="3718"/>
                  <a:pt x="2731" y="3720"/>
                </a:cubicBezTo>
                <a:cubicBezTo>
                  <a:pt x="2727" y="3720"/>
                  <a:pt x="2723" y="3720"/>
                  <a:pt x="2721" y="3720"/>
                </a:cubicBezTo>
                <a:cubicBezTo>
                  <a:pt x="2717" y="3722"/>
                  <a:pt x="2713" y="3722"/>
                  <a:pt x="2709" y="3722"/>
                </a:cubicBezTo>
                <a:cubicBezTo>
                  <a:pt x="2709" y="3722"/>
                  <a:pt x="2706" y="3722"/>
                  <a:pt x="2704" y="3722"/>
                </a:cubicBezTo>
                <a:cubicBezTo>
                  <a:pt x="2700" y="3722"/>
                  <a:pt x="2700" y="3722"/>
                  <a:pt x="2700" y="3722"/>
                </a:cubicBezTo>
                <a:cubicBezTo>
                  <a:pt x="2700" y="3722"/>
                  <a:pt x="2700" y="3722"/>
                  <a:pt x="2700" y="3722"/>
                </a:cubicBezTo>
                <a:cubicBezTo>
                  <a:pt x="2680" y="3722"/>
                  <a:pt x="2657" y="3722"/>
                  <a:pt x="2636" y="3722"/>
                </a:cubicBezTo>
                <a:cubicBezTo>
                  <a:pt x="2537" y="3722"/>
                  <a:pt x="1393" y="3726"/>
                  <a:pt x="1312" y="3726"/>
                </a:cubicBezTo>
                <a:cubicBezTo>
                  <a:pt x="1306" y="3726"/>
                  <a:pt x="1300" y="3726"/>
                  <a:pt x="1296" y="3724"/>
                </a:cubicBezTo>
                <a:cubicBezTo>
                  <a:pt x="1287" y="3724"/>
                  <a:pt x="1279" y="3722"/>
                  <a:pt x="1273" y="3720"/>
                </a:cubicBezTo>
                <a:cubicBezTo>
                  <a:pt x="1262" y="3718"/>
                  <a:pt x="1254" y="3712"/>
                  <a:pt x="1248" y="3706"/>
                </a:cubicBezTo>
                <a:cubicBezTo>
                  <a:pt x="1242" y="3699"/>
                  <a:pt x="1238" y="3693"/>
                  <a:pt x="1236" y="3685"/>
                </a:cubicBezTo>
                <a:cubicBezTo>
                  <a:pt x="1236" y="3677"/>
                  <a:pt x="1236" y="3668"/>
                  <a:pt x="1240" y="3658"/>
                </a:cubicBezTo>
                <a:cubicBezTo>
                  <a:pt x="1244" y="3654"/>
                  <a:pt x="1244" y="3654"/>
                  <a:pt x="1244" y="3654"/>
                </a:cubicBezTo>
                <a:cubicBezTo>
                  <a:pt x="1244" y="3654"/>
                  <a:pt x="1244" y="3654"/>
                  <a:pt x="1244" y="3654"/>
                </a:cubicBezTo>
                <a:cubicBezTo>
                  <a:pt x="1256" y="3627"/>
                  <a:pt x="1269" y="3600"/>
                  <a:pt x="1281" y="3574"/>
                </a:cubicBezTo>
                <a:cubicBezTo>
                  <a:pt x="1285" y="3569"/>
                  <a:pt x="1287" y="3565"/>
                  <a:pt x="1289" y="3561"/>
                </a:cubicBezTo>
                <a:cubicBezTo>
                  <a:pt x="1298" y="3541"/>
                  <a:pt x="1298" y="3541"/>
                  <a:pt x="1298" y="3541"/>
                </a:cubicBezTo>
                <a:cubicBezTo>
                  <a:pt x="1302" y="3532"/>
                  <a:pt x="1310" y="3524"/>
                  <a:pt x="1318" y="3516"/>
                </a:cubicBezTo>
                <a:cubicBezTo>
                  <a:pt x="1320" y="3516"/>
                  <a:pt x="1322" y="3514"/>
                  <a:pt x="1325" y="3512"/>
                </a:cubicBezTo>
                <a:cubicBezTo>
                  <a:pt x="1325" y="3512"/>
                  <a:pt x="1327" y="3510"/>
                  <a:pt x="1329" y="3510"/>
                </a:cubicBezTo>
                <a:cubicBezTo>
                  <a:pt x="1331" y="3508"/>
                  <a:pt x="1331" y="3508"/>
                  <a:pt x="1333" y="3505"/>
                </a:cubicBezTo>
                <a:cubicBezTo>
                  <a:pt x="1335" y="3505"/>
                  <a:pt x="1335" y="3505"/>
                  <a:pt x="1335" y="3505"/>
                </a:cubicBezTo>
                <a:cubicBezTo>
                  <a:pt x="1337" y="3503"/>
                  <a:pt x="1337" y="3503"/>
                  <a:pt x="1339" y="3503"/>
                </a:cubicBezTo>
                <a:cubicBezTo>
                  <a:pt x="1341" y="3501"/>
                  <a:pt x="1345" y="3499"/>
                  <a:pt x="1347" y="3497"/>
                </a:cubicBezTo>
                <a:cubicBezTo>
                  <a:pt x="1349" y="3497"/>
                  <a:pt x="1351" y="3497"/>
                  <a:pt x="1353" y="3495"/>
                </a:cubicBezTo>
                <a:cubicBezTo>
                  <a:pt x="1356" y="3495"/>
                  <a:pt x="1358" y="3493"/>
                  <a:pt x="1362" y="3493"/>
                </a:cubicBezTo>
                <a:cubicBezTo>
                  <a:pt x="1366" y="3491"/>
                  <a:pt x="1370" y="3489"/>
                  <a:pt x="1374" y="3487"/>
                </a:cubicBezTo>
                <a:cubicBezTo>
                  <a:pt x="1376" y="3487"/>
                  <a:pt x="1378" y="3487"/>
                  <a:pt x="1382" y="3485"/>
                </a:cubicBezTo>
                <a:cubicBezTo>
                  <a:pt x="1385" y="3485"/>
                  <a:pt x="1385" y="3485"/>
                  <a:pt x="1385" y="3485"/>
                </a:cubicBezTo>
                <a:cubicBezTo>
                  <a:pt x="1397" y="3481"/>
                  <a:pt x="1411" y="3481"/>
                  <a:pt x="1424" y="3481"/>
                </a:cubicBezTo>
                <a:cubicBezTo>
                  <a:pt x="1424" y="3481"/>
                  <a:pt x="2624" y="3477"/>
                  <a:pt x="2669" y="3477"/>
                </a:cubicBezTo>
                <a:cubicBezTo>
                  <a:pt x="2682" y="3477"/>
                  <a:pt x="2696" y="3477"/>
                  <a:pt x="2711" y="3477"/>
                </a:cubicBezTo>
                <a:cubicBezTo>
                  <a:pt x="2717" y="3477"/>
                  <a:pt x="2723" y="3477"/>
                  <a:pt x="2729" y="3479"/>
                </a:cubicBezTo>
                <a:cubicBezTo>
                  <a:pt x="2731" y="3479"/>
                  <a:pt x="2731" y="3479"/>
                  <a:pt x="2731" y="3479"/>
                </a:cubicBezTo>
                <a:cubicBezTo>
                  <a:pt x="2736" y="3479"/>
                  <a:pt x="2742" y="3479"/>
                  <a:pt x="2746" y="3481"/>
                </a:cubicBezTo>
                <a:cubicBezTo>
                  <a:pt x="2748" y="3481"/>
                  <a:pt x="2748" y="3481"/>
                  <a:pt x="2748" y="3481"/>
                </a:cubicBezTo>
                <a:cubicBezTo>
                  <a:pt x="2748" y="3481"/>
                  <a:pt x="2748" y="3481"/>
                  <a:pt x="2748" y="3481"/>
                </a:cubicBezTo>
                <a:cubicBezTo>
                  <a:pt x="2754" y="3483"/>
                  <a:pt x="2758" y="3485"/>
                  <a:pt x="2762" y="3487"/>
                </a:cubicBezTo>
                <a:cubicBezTo>
                  <a:pt x="2764" y="3487"/>
                  <a:pt x="2764" y="3487"/>
                  <a:pt x="2764" y="3487"/>
                </a:cubicBezTo>
                <a:cubicBezTo>
                  <a:pt x="2769" y="3489"/>
                  <a:pt x="2773" y="3491"/>
                  <a:pt x="2777" y="3493"/>
                </a:cubicBezTo>
                <a:cubicBezTo>
                  <a:pt x="2777" y="3493"/>
                  <a:pt x="2777" y="3493"/>
                  <a:pt x="2779" y="3493"/>
                </a:cubicBezTo>
                <a:cubicBezTo>
                  <a:pt x="2779" y="3495"/>
                  <a:pt x="2779" y="3495"/>
                  <a:pt x="2779" y="3495"/>
                </a:cubicBezTo>
                <a:cubicBezTo>
                  <a:pt x="2783" y="3497"/>
                  <a:pt x="2785" y="3499"/>
                  <a:pt x="2787" y="3501"/>
                </a:cubicBezTo>
                <a:cubicBezTo>
                  <a:pt x="2791" y="3503"/>
                  <a:pt x="2795" y="3508"/>
                  <a:pt x="2800" y="3514"/>
                </a:cubicBezTo>
                <a:cubicBezTo>
                  <a:pt x="2804" y="3520"/>
                  <a:pt x="2808" y="3528"/>
                  <a:pt x="2808" y="3536"/>
                </a:cubicBezTo>
                <a:cubicBezTo>
                  <a:pt x="2808" y="3543"/>
                  <a:pt x="2808" y="3543"/>
                  <a:pt x="2808" y="3543"/>
                </a:cubicBezTo>
                <a:cubicBezTo>
                  <a:pt x="2808" y="3543"/>
                  <a:pt x="2808" y="3543"/>
                  <a:pt x="2808" y="3543"/>
                </a:cubicBezTo>
                <a:cubicBezTo>
                  <a:pt x="2808" y="3571"/>
                  <a:pt x="2808" y="3602"/>
                  <a:pt x="2808" y="3631"/>
                </a:cubicBezTo>
                <a:cubicBezTo>
                  <a:pt x="2808" y="3640"/>
                  <a:pt x="2810" y="3646"/>
                  <a:pt x="2808" y="3654"/>
                </a:cubicBezTo>
                <a:close/>
                <a:moveTo>
                  <a:pt x="2971" y="3074"/>
                </a:moveTo>
                <a:cubicBezTo>
                  <a:pt x="2969" y="3072"/>
                  <a:pt x="2969" y="3072"/>
                  <a:pt x="2969" y="3072"/>
                </a:cubicBezTo>
                <a:cubicBezTo>
                  <a:pt x="2969" y="3072"/>
                  <a:pt x="2967" y="3072"/>
                  <a:pt x="2967" y="3070"/>
                </a:cubicBezTo>
                <a:cubicBezTo>
                  <a:pt x="2963" y="3066"/>
                  <a:pt x="2961" y="3060"/>
                  <a:pt x="2959" y="3054"/>
                </a:cubicBezTo>
                <a:cubicBezTo>
                  <a:pt x="2959" y="3047"/>
                  <a:pt x="2959" y="3047"/>
                  <a:pt x="2959" y="3047"/>
                </a:cubicBezTo>
                <a:cubicBezTo>
                  <a:pt x="2959" y="3043"/>
                  <a:pt x="2959" y="3039"/>
                  <a:pt x="2959" y="3035"/>
                </a:cubicBezTo>
                <a:cubicBezTo>
                  <a:pt x="2959" y="3035"/>
                  <a:pt x="2959" y="3035"/>
                  <a:pt x="2959" y="3035"/>
                </a:cubicBezTo>
                <a:cubicBezTo>
                  <a:pt x="2957" y="3019"/>
                  <a:pt x="2953" y="3000"/>
                  <a:pt x="2955" y="2981"/>
                </a:cubicBezTo>
                <a:cubicBezTo>
                  <a:pt x="2955" y="2977"/>
                  <a:pt x="2955" y="2977"/>
                  <a:pt x="2955" y="2977"/>
                </a:cubicBezTo>
                <a:cubicBezTo>
                  <a:pt x="2953" y="2971"/>
                  <a:pt x="2955" y="2965"/>
                  <a:pt x="2959" y="2961"/>
                </a:cubicBezTo>
                <a:cubicBezTo>
                  <a:pt x="2963" y="2957"/>
                  <a:pt x="2967" y="2953"/>
                  <a:pt x="2975" y="2948"/>
                </a:cubicBezTo>
                <a:cubicBezTo>
                  <a:pt x="2982" y="2944"/>
                  <a:pt x="2990" y="2942"/>
                  <a:pt x="2998" y="2940"/>
                </a:cubicBezTo>
                <a:cubicBezTo>
                  <a:pt x="2998" y="2940"/>
                  <a:pt x="2998" y="2940"/>
                  <a:pt x="2998" y="2940"/>
                </a:cubicBezTo>
                <a:cubicBezTo>
                  <a:pt x="3000" y="2940"/>
                  <a:pt x="3000" y="2940"/>
                  <a:pt x="3000" y="2940"/>
                </a:cubicBezTo>
                <a:cubicBezTo>
                  <a:pt x="3004" y="2938"/>
                  <a:pt x="3009" y="2938"/>
                  <a:pt x="3011" y="2938"/>
                </a:cubicBezTo>
                <a:cubicBezTo>
                  <a:pt x="3013" y="2938"/>
                  <a:pt x="3015" y="2938"/>
                  <a:pt x="3017" y="2938"/>
                </a:cubicBezTo>
                <a:cubicBezTo>
                  <a:pt x="3031" y="2936"/>
                  <a:pt x="3048" y="2936"/>
                  <a:pt x="3064" y="2936"/>
                </a:cubicBezTo>
                <a:cubicBezTo>
                  <a:pt x="3174" y="2936"/>
                  <a:pt x="3174" y="2936"/>
                  <a:pt x="3174" y="2936"/>
                </a:cubicBezTo>
                <a:cubicBezTo>
                  <a:pt x="3180" y="2936"/>
                  <a:pt x="3186" y="2936"/>
                  <a:pt x="3193" y="2938"/>
                </a:cubicBezTo>
                <a:cubicBezTo>
                  <a:pt x="3222" y="2940"/>
                  <a:pt x="3255" y="2948"/>
                  <a:pt x="3259" y="2975"/>
                </a:cubicBezTo>
                <a:cubicBezTo>
                  <a:pt x="3267" y="3000"/>
                  <a:pt x="3269" y="3025"/>
                  <a:pt x="3273" y="3049"/>
                </a:cubicBezTo>
                <a:cubicBezTo>
                  <a:pt x="3275" y="3054"/>
                  <a:pt x="3275" y="3054"/>
                  <a:pt x="3275" y="3054"/>
                </a:cubicBezTo>
                <a:cubicBezTo>
                  <a:pt x="3275" y="3058"/>
                  <a:pt x="3275" y="3064"/>
                  <a:pt x="3273" y="3068"/>
                </a:cubicBezTo>
                <a:cubicBezTo>
                  <a:pt x="3273" y="3068"/>
                  <a:pt x="3273" y="3070"/>
                  <a:pt x="3271" y="3070"/>
                </a:cubicBezTo>
                <a:cubicBezTo>
                  <a:pt x="3271" y="3070"/>
                  <a:pt x="3271" y="3070"/>
                  <a:pt x="3271" y="3070"/>
                </a:cubicBezTo>
                <a:cubicBezTo>
                  <a:pt x="3271" y="3070"/>
                  <a:pt x="3271" y="3070"/>
                  <a:pt x="3271" y="3070"/>
                </a:cubicBezTo>
                <a:cubicBezTo>
                  <a:pt x="3265" y="3083"/>
                  <a:pt x="3253" y="3089"/>
                  <a:pt x="3236" y="3093"/>
                </a:cubicBezTo>
                <a:cubicBezTo>
                  <a:pt x="3234" y="3093"/>
                  <a:pt x="3234" y="3093"/>
                  <a:pt x="3232" y="3093"/>
                </a:cubicBezTo>
                <a:cubicBezTo>
                  <a:pt x="3230" y="3095"/>
                  <a:pt x="3230" y="3095"/>
                  <a:pt x="3228" y="3095"/>
                </a:cubicBezTo>
                <a:cubicBezTo>
                  <a:pt x="3226" y="3095"/>
                  <a:pt x="3226" y="3095"/>
                  <a:pt x="3224" y="3095"/>
                </a:cubicBezTo>
                <a:cubicBezTo>
                  <a:pt x="3222" y="3095"/>
                  <a:pt x="3218" y="3097"/>
                  <a:pt x="3215" y="3097"/>
                </a:cubicBezTo>
                <a:cubicBezTo>
                  <a:pt x="3178" y="3101"/>
                  <a:pt x="3135" y="3097"/>
                  <a:pt x="3116" y="3097"/>
                </a:cubicBezTo>
                <a:cubicBezTo>
                  <a:pt x="3046" y="3097"/>
                  <a:pt x="3046" y="3097"/>
                  <a:pt x="3046" y="3097"/>
                </a:cubicBezTo>
                <a:cubicBezTo>
                  <a:pt x="3040" y="3097"/>
                  <a:pt x="3035" y="3097"/>
                  <a:pt x="3029" y="3097"/>
                </a:cubicBezTo>
                <a:cubicBezTo>
                  <a:pt x="3025" y="3097"/>
                  <a:pt x="3021" y="3095"/>
                  <a:pt x="3017" y="3095"/>
                </a:cubicBezTo>
                <a:cubicBezTo>
                  <a:pt x="3015" y="3095"/>
                  <a:pt x="3015" y="3095"/>
                  <a:pt x="3015" y="3095"/>
                </a:cubicBezTo>
                <a:cubicBezTo>
                  <a:pt x="3013" y="3095"/>
                  <a:pt x="3013" y="3095"/>
                  <a:pt x="3013" y="3095"/>
                </a:cubicBezTo>
                <a:cubicBezTo>
                  <a:pt x="3009" y="3093"/>
                  <a:pt x="3004" y="3093"/>
                  <a:pt x="3000" y="3091"/>
                </a:cubicBezTo>
                <a:cubicBezTo>
                  <a:pt x="2998" y="3091"/>
                  <a:pt x="2998" y="3089"/>
                  <a:pt x="2996" y="3089"/>
                </a:cubicBezTo>
                <a:cubicBezTo>
                  <a:pt x="2992" y="3087"/>
                  <a:pt x="2990" y="3087"/>
                  <a:pt x="2986" y="3085"/>
                </a:cubicBezTo>
                <a:cubicBezTo>
                  <a:pt x="2982" y="3083"/>
                  <a:pt x="2978" y="3078"/>
                  <a:pt x="2973" y="3076"/>
                </a:cubicBezTo>
                <a:cubicBezTo>
                  <a:pt x="2971" y="3074"/>
                  <a:pt x="2971" y="3074"/>
                  <a:pt x="2971" y="3074"/>
                </a:cubicBezTo>
                <a:close/>
                <a:moveTo>
                  <a:pt x="2990" y="3347"/>
                </a:moveTo>
                <a:cubicBezTo>
                  <a:pt x="2984" y="3338"/>
                  <a:pt x="2982" y="3332"/>
                  <a:pt x="2980" y="3326"/>
                </a:cubicBezTo>
                <a:cubicBezTo>
                  <a:pt x="2980" y="3316"/>
                  <a:pt x="2980" y="3316"/>
                  <a:pt x="2980" y="3316"/>
                </a:cubicBezTo>
                <a:cubicBezTo>
                  <a:pt x="2980" y="3316"/>
                  <a:pt x="2980" y="3316"/>
                  <a:pt x="2980" y="3316"/>
                </a:cubicBezTo>
                <a:cubicBezTo>
                  <a:pt x="2978" y="3287"/>
                  <a:pt x="2975" y="3260"/>
                  <a:pt x="2973" y="3233"/>
                </a:cubicBezTo>
                <a:cubicBezTo>
                  <a:pt x="2973" y="3233"/>
                  <a:pt x="2973" y="3233"/>
                  <a:pt x="2973" y="3233"/>
                </a:cubicBezTo>
                <a:cubicBezTo>
                  <a:pt x="2973" y="3231"/>
                  <a:pt x="2973" y="3231"/>
                  <a:pt x="2973" y="3231"/>
                </a:cubicBezTo>
                <a:cubicBezTo>
                  <a:pt x="2973" y="3229"/>
                  <a:pt x="2973" y="3227"/>
                  <a:pt x="2973" y="3225"/>
                </a:cubicBezTo>
                <a:cubicBezTo>
                  <a:pt x="2980" y="3167"/>
                  <a:pt x="3104" y="3182"/>
                  <a:pt x="3143" y="3182"/>
                </a:cubicBezTo>
                <a:cubicBezTo>
                  <a:pt x="3189" y="3182"/>
                  <a:pt x="3278" y="3171"/>
                  <a:pt x="3304" y="3217"/>
                </a:cubicBezTo>
                <a:cubicBezTo>
                  <a:pt x="3306" y="3221"/>
                  <a:pt x="3311" y="3225"/>
                  <a:pt x="3311" y="3229"/>
                </a:cubicBezTo>
                <a:cubicBezTo>
                  <a:pt x="3313" y="3235"/>
                  <a:pt x="3313" y="3235"/>
                  <a:pt x="3313" y="3235"/>
                </a:cubicBezTo>
                <a:cubicBezTo>
                  <a:pt x="3313" y="3235"/>
                  <a:pt x="3313" y="3235"/>
                  <a:pt x="3313" y="3235"/>
                </a:cubicBezTo>
                <a:cubicBezTo>
                  <a:pt x="3315" y="3250"/>
                  <a:pt x="3317" y="3262"/>
                  <a:pt x="3321" y="3276"/>
                </a:cubicBezTo>
                <a:cubicBezTo>
                  <a:pt x="3329" y="3324"/>
                  <a:pt x="3329" y="3324"/>
                  <a:pt x="3329" y="3324"/>
                </a:cubicBezTo>
                <a:cubicBezTo>
                  <a:pt x="3331" y="3332"/>
                  <a:pt x="3329" y="3338"/>
                  <a:pt x="3327" y="3345"/>
                </a:cubicBezTo>
                <a:cubicBezTo>
                  <a:pt x="3325" y="3349"/>
                  <a:pt x="3321" y="3353"/>
                  <a:pt x="3317" y="3357"/>
                </a:cubicBezTo>
                <a:cubicBezTo>
                  <a:pt x="3317" y="3357"/>
                  <a:pt x="3315" y="3359"/>
                  <a:pt x="3313" y="3361"/>
                </a:cubicBezTo>
                <a:cubicBezTo>
                  <a:pt x="3313" y="3361"/>
                  <a:pt x="3311" y="3361"/>
                  <a:pt x="3311" y="3363"/>
                </a:cubicBezTo>
                <a:cubicBezTo>
                  <a:pt x="3309" y="3363"/>
                  <a:pt x="3309" y="3363"/>
                  <a:pt x="3309" y="3363"/>
                </a:cubicBezTo>
                <a:cubicBezTo>
                  <a:pt x="3306" y="3365"/>
                  <a:pt x="3304" y="3365"/>
                  <a:pt x="3300" y="3367"/>
                </a:cubicBezTo>
                <a:cubicBezTo>
                  <a:pt x="3298" y="3369"/>
                  <a:pt x="3296" y="3369"/>
                  <a:pt x="3294" y="3371"/>
                </a:cubicBezTo>
                <a:cubicBezTo>
                  <a:pt x="3292" y="3371"/>
                  <a:pt x="3290" y="3371"/>
                  <a:pt x="3290" y="3371"/>
                </a:cubicBezTo>
                <a:cubicBezTo>
                  <a:pt x="3288" y="3373"/>
                  <a:pt x="3286" y="3373"/>
                  <a:pt x="3284" y="3373"/>
                </a:cubicBezTo>
                <a:cubicBezTo>
                  <a:pt x="3282" y="3373"/>
                  <a:pt x="3280" y="3376"/>
                  <a:pt x="3278" y="3376"/>
                </a:cubicBezTo>
                <a:cubicBezTo>
                  <a:pt x="3275" y="3376"/>
                  <a:pt x="3275" y="3376"/>
                  <a:pt x="3275" y="3376"/>
                </a:cubicBezTo>
                <a:cubicBezTo>
                  <a:pt x="3271" y="3376"/>
                  <a:pt x="3267" y="3378"/>
                  <a:pt x="3263" y="3378"/>
                </a:cubicBezTo>
                <a:cubicBezTo>
                  <a:pt x="3257" y="3378"/>
                  <a:pt x="3253" y="3378"/>
                  <a:pt x="3249" y="3378"/>
                </a:cubicBezTo>
                <a:cubicBezTo>
                  <a:pt x="3249" y="3378"/>
                  <a:pt x="3249" y="3378"/>
                  <a:pt x="3249" y="3378"/>
                </a:cubicBezTo>
                <a:cubicBezTo>
                  <a:pt x="3246" y="3378"/>
                  <a:pt x="3246" y="3378"/>
                  <a:pt x="3246" y="3378"/>
                </a:cubicBezTo>
                <a:cubicBezTo>
                  <a:pt x="3246" y="3378"/>
                  <a:pt x="3246" y="3378"/>
                  <a:pt x="3246" y="3378"/>
                </a:cubicBezTo>
                <a:cubicBezTo>
                  <a:pt x="3191" y="3378"/>
                  <a:pt x="3135" y="3378"/>
                  <a:pt x="3077" y="3380"/>
                </a:cubicBezTo>
                <a:cubicBezTo>
                  <a:pt x="3071" y="3380"/>
                  <a:pt x="3064" y="3378"/>
                  <a:pt x="3060" y="3378"/>
                </a:cubicBezTo>
                <a:cubicBezTo>
                  <a:pt x="3058" y="3378"/>
                  <a:pt x="3056" y="3378"/>
                  <a:pt x="3056" y="3378"/>
                </a:cubicBezTo>
                <a:cubicBezTo>
                  <a:pt x="3050" y="3376"/>
                  <a:pt x="3046" y="3376"/>
                  <a:pt x="3042" y="3376"/>
                </a:cubicBezTo>
                <a:cubicBezTo>
                  <a:pt x="3042" y="3376"/>
                  <a:pt x="3042" y="3376"/>
                  <a:pt x="3042" y="3376"/>
                </a:cubicBezTo>
                <a:cubicBezTo>
                  <a:pt x="3040" y="3373"/>
                  <a:pt x="3040" y="3373"/>
                  <a:pt x="3040" y="3373"/>
                </a:cubicBezTo>
                <a:cubicBezTo>
                  <a:pt x="3033" y="3373"/>
                  <a:pt x="3029" y="3371"/>
                  <a:pt x="3025" y="3369"/>
                </a:cubicBezTo>
                <a:cubicBezTo>
                  <a:pt x="3023" y="3369"/>
                  <a:pt x="3021" y="3367"/>
                  <a:pt x="3021" y="3367"/>
                </a:cubicBezTo>
                <a:cubicBezTo>
                  <a:pt x="3017" y="3367"/>
                  <a:pt x="3015" y="3365"/>
                  <a:pt x="3013" y="3363"/>
                </a:cubicBezTo>
                <a:cubicBezTo>
                  <a:pt x="3011" y="3363"/>
                  <a:pt x="3011" y="3363"/>
                  <a:pt x="3011" y="3363"/>
                </a:cubicBezTo>
                <a:cubicBezTo>
                  <a:pt x="3002" y="3359"/>
                  <a:pt x="2994" y="3353"/>
                  <a:pt x="2990" y="3347"/>
                </a:cubicBezTo>
                <a:close/>
                <a:moveTo>
                  <a:pt x="3393" y="3679"/>
                </a:moveTo>
                <a:cubicBezTo>
                  <a:pt x="3389" y="3687"/>
                  <a:pt x="3383" y="3693"/>
                  <a:pt x="3375" y="3699"/>
                </a:cubicBezTo>
                <a:cubicBezTo>
                  <a:pt x="3366" y="3706"/>
                  <a:pt x="3358" y="3712"/>
                  <a:pt x="3346" y="3714"/>
                </a:cubicBezTo>
                <a:cubicBezTo>
                  <a:pt x="3333" y="3718"/>
                  <a:pt x="3321" y="3720"/>
                  <a:pt x="3306" y="3720"/>
                </a:cubicBezTo>
                <a:cubicBezTo>
                  <a:pt x="3269" y="3720"/>
                  <a:pt x="3269" y="3720"/>
                  <a:pt x="3269" y="3720"/>
                </a:cubicBezTo>
                <a:cubicBezTo>
                  <a:pt x="3267" y="3720"/>
                  <a:pt x="3267" y="3720"/>
                  <a:pt x="3267" y="3720"/>
                </a:cubicBezTo>
                <a:cubicBezTo>
                  <a:pt x="3215" y="3720"/>
                  <a:pt x="3166" y="3720"/>
                  <a:pt x="3114" y="3720"/>
                </a:cubicBezTo>
                <a:cubicBezTo>
                  <a:pt x="3108" y="3720"/>
                  <a:pt x="3102" y="3720"/>
                  <a:pt x="3095" y="3720"/>
                </a:cubicBezTo>
                <a:cubicBezTo>
                  <a:pt x="3093" y="3720"/>
                  <a:pt x="3093" y="3720"/>
                  <a:pt x="3091" y="3720"/>
                </a:cubicBezTo>
                <a:cubicBezTo>
                  <a:pt x="3085" y="3718"/>
                  <a:pt x="3081" y="3718"/>
                  <a:pt x="3075" y="3716"/>
                </a:cubicBezTo>
                <a:cubicBezTo>
                  <a:pt x="3075" y="3716"/>
                  <a:pt x="3075" y="3716"/>
                  <a:pt x="3073" y="3716"/>
                </a:cubicBezTo>
                <a:cubicBezTo>
                  <a:pt x="3073" y="3716"/>
                  <a:pt x="3073" y="3716"/>
                  <a:pt x="3073" y="3716"/>
                </a:cubicBezTo>
                <a:cubicBezTo>
                  <a:pt x="3050" y="3710"/>
                  <a:pt x="3027" y="3697"/>
                  <a:pt x="3015" y="3679"/>
                </a:cubicBezTo>
                <a:cubicBezTo>
                  <a:pt x="3015" y="3679"/>
                  <a:pt x="3015" y="3679"/>
                  <a:pt x="3015" y="3679"/>
                </a:cubicBezTo>
                <a:cubicBezTo>
                  <a:pt x="3015" y="3679"/>
                  <a:pt x="3015" y="3679"/>
                  <a:pt x="3015" y="3679"/>
                </a:cubicBezTo>
                <a:cubicBezTo>
                  <a:pt x="3013" y="3677"/>
                  <a:pt x="3011" y="3673"/>
                  <a:pt x="3011" y="3668"/>
                </a:cubicBezTo>
                <a:cubicBezTo>
                  <a:pt x="3009" y="3666"/>
                  <a:pt x="3009" y="3664"/>
                  <a:pt x="3009" y="3662"/>
                </a:cubicBezTo>
                <a:cubicBezTo>
                  <a:pt x="3006" y="3660"/>
                  <a:pt x="3006" y="3658"/>
                  <a:pt x="3006" y="3656"/>
                </a:cubicBezTo>
                <a:cubicBezTo>
                  <a:pt x="3006" y="3654"/>
                  <a:pt x="3006" y="3654"/>
                  <a:pt x="3006" y="3654"/>
                </a:cubicBezTo>
                <a:cubicBezTo>
                  <a:pt x="3004" y="3650"/>
                  <a:pt x="3004" y="3650"/>
                  <a:pt x="3004" y="3650"/>
                </a:cubicBezTo>
                <a:cubicBezTo>
                  <a:pt x="3004" y="3650"/>
                  <a:pt x="3004" y="3650"/>
                  <a:pt x="3004" y="3650"/>
                </a:cubicBezTo>
                <a:cubicBezTo>
                  <a:pt x="3002" y="3623"/>
                  <a:pt x="3000" y="3594"/>
                  <a:pt x="2998" y="3565"/>
                </a:cubicBezTo>
                <a:cubicBezTo>
                  <a:pt x="2998" y="3559"/>
                  <a:pt x="2998" y="3555"/>
                  <a:pt x="2998" y="3551"/>
                </a:cubicBezTo>
                <a:cubicBezTo>
                  <a:pt x="2996" y="3536"/>
                  <a:pt x="2996" y="3536"/>
                  <a:pt x="2996" y="3536"/>
                </a:cubicBezTo>
                <a:cubicBezTo>
                  <a:pt x="2996" y="3534"/>
                  <a:pt x="2996" y="3534"/>
                  <a:pt x="2996" y="3534"/>
                </a:cubicBezTo>
                <a:cubicBezTo>
                  <a:pt x="2996" y="3530"/>
                  <a:pt x="2996" y="3528"/>
                  <a:pt x="2998" y="3526"/>
                </a:cubicBezTo>
                <a:cubicBezTo>
                  <a:pt x="2998" y="3524"/>
                  <a:pt x="2998" y="3522"/>
                  <a:pt x="2998" y="3522"/>
                </a:cubicBezTo>
                <a:cubicBezTo>
                  <a:pt x="3000" y="3520"/>
                  <a:pt x="3000" y="3518"/>
                  <a:pt x="3000" y="3516"/>
                </a:cubicBezTo>
                <a:cubicBezTo>
                  <a:pt x="3002" y="3514"/>
                  <a:pt x="3002" y="3514"/>
                  <a:pt x="3002" y="3512"/>
                </a:cubicBezTo>
                <a:cubicBezTo>
                  <a:pt x="3002" y="3512"/>
                  <a:pt x="3002" y="3512"/>
                  <a:pt x="3002" y="3512"/>
                </a:cubicBezTo>
                <a:cubicBezTo>
                  <a:pt x="3004" y="3508"/>
                  <a:pt x="3006" y="3505"/>
                  <a:pt x="3009" y="3503"/>
                </a:cubicBezTo>
                <a:cubicBezTo>
                  <a:pt x="3011" y="3501"/>
                  <a:pt x="3013" y="3501"/>
                  <a:pt x="3013" y="3499"/>
                </a:cubicBezTo>
                <a:cubicBezTo>
                  <a:pt x="3015" y="3497"/>
                  <a:pt x="3017" y="3497"/>
                  <a:pt x="3019" y="3495"/>
                </a:cubicBezTo>
                <a:cubicBezTo>
                  <a:pt x="3021" y="3495"/>
                  <a:pt x="3021" y="3493"/>
                  <a:pt x="3021" y="3493"/>
                </a:cubicBezTo>
                <a:cubicBezTo>
                  <a:pt x="3023" y="3493"/>
                  <a:pt x="3023" y="3493"/>
                  <a:pt x="3023" y="3493"/>
                </a:cubicBezTo>
                <a:cubicBezTo>
                  <a:pt x="3027" y="3491"/>
                  <a:pt x="3029" y="3489"/>
                  <a:pt x="3033" y="3487"/>
                </a:cubicBezTo>
                <a:cubicBezTo>
                  <a:pt x="3035" y="3487"/>
                  <a:pt x="3035" y="3485"/>
                  <a:pt x="3035" y="3485"/>
                </a:cubicBezTo>
                <a:cubicBezTo>
                  <a:pt x="3038" y="3485"/>
                  <a:pt x="3038" y="3485"/>
                  <a:pt x="3038" y="3485"/>
                </a:cubicBezTo>
                <a:cubicBezTo>
                  <a:pt x="3040" y="3485"/>
                  <a:pt x="3040" y="3485"/>
                  <a:pt x="3042" y="3483"/>
                </a:cubicBezTo>
                <a:cubicBezTo>
                  <a:pt x="3044" y="3483"/>
                  <a:pt x="3048" y="3481"/>
                  <a:pt x="3050" y="3481"/>
                </a:cubicBezTo>
                <a:cubicBezTo>
                  <a:pt x="3052" y="3481"/>
                  <a:pt x="3054" y="3479"/>
                  <a:pt x="3056" y="3479"/>
                </a:cubicBezTo>
                <a:cubicBezTo>
                  <a:pt x="3058" y="3479"/>
                  <a:pt x="3060" y="3479"/>
                  <a:pt x="3060" y="3479"/>
                </a:cubicBezTo>
                <a:cubicBezTo>
                  <a:pt x="3066" y="3477"/>
                  <a:pt x="3073" y="3477"/>
                  <a:pt x="3079" y="3477"/>
                </a:cubicBezTo>
                <a:cubicBezTo>
                  <a:pt x="3081" y="3477"/>
                  <a:pt x="3081" y="3477"/>
                  <a:pt x="3081" y="3477"/>
                </a:cubicBezTo>
                <a:cubicBezTo>
                  <a:pt x="3083" y="3477"/>
                  <a:pt x="3085" y="3477"/>
                  <a:pt x="3087" y="3477"/>
                </a:cubicBezTo>
                <a:cubicBezTo>
                  <a:pt x="3095" y="3477"/>
                  <a:pt x="3095" y="3477"/>
                  <a:pt x="3095" y="3477"/>
                </a:cubicBezTo>
                <a:cubicBezTo>
                  <a:pt x="3106" y="3475"/>
                  <a:pt x="3114" y="3475"/>
                  <a:pt x="3122" y="3475"/>
                </a:cubicBezTo>
                <a:cubicBezTo>
                  <a:pt x="3131" y="3475"/>
                  <a:pt x="3139" y="3475"/>
                  <a:pt x="3145" y="3475"/>
                </a:cubicBezTo>
                <a:cubicBezTo>
                  <a:pt x="3220" y="3475"/>
                  <a:pt x="3220" y="3475"/>
                  <a:pt x="3220" y="3475"/>
                </a:cubicBezTo>
                <a:cubicBezTo>
                  <a:pt x="3240" y="3475"/>
                  <a:pt x="3261" y="3475"/>
                  <a:pt x="3280" y="3477"/>
                </a:cubicBezTo>
                <a:cubicBezTo>
                  <a:pt x="3284" y="3477"/>
                  <a:pt x="3286" y="3477"/>
                  <a:pt x="3290" y="3477"/>
                </a:cubicBezTo>
                <a:cubicBezTo>
                  <a:pt x="3292" y="3479"/>
                  <a:pt x="3294" y="3479"/>
                  <a:pt x="3296" y="3479"/>
                </a:cubicBezTo>
                <a:cubicBezTo>
                  <a:pt x="3296" y="3479"/>
                  <a:pt x="3298" y="3479"/>
                  <a:pt x="3300" y="3479"/>
                </a:cubicBezTo>
                <a:cubicBezTo>
                  <a:pt x="3300" y="3479"/>
                  <a:pt x="3302" y="3479"/>
                  <a:pt x="3302" y="3481"/>
                </a:cubicBezTo>
                <a:cubicBezTo>
                  <a:pt x="3304" y="3481"/>
                  <a:pt x="3304" y="3481"/>
                  <a:pt x="3306" y="3481"/>
                </a:cubicBezTo>
                <a:cubicBezTo>
                  <a:pt x="3309" y="3481"/>
                  <a:pt x="3313" y="3483"/>
                  <a:pt x="3317" y="3485"/>
                </a:cubicBezTo>
                <a:cubicBezTo>
                  <a:pt x="3319" y="3485"/>
                  <a:pt x="3321" y="3485"/>
                  <a:pt x="3323" y="3487"/>
                </a:cubicBezTo>
                <a:cubicBezTo>
                  <a:pt x="3325" y="3487"/>
                  <a:pt x="3325" y="3487"/>
                  <a:pt x="3327" y="3489"/>
                </a:cubicBezTo>
                <a:cubicBezTo>
                  <a:pt x="3331" y="3489"/>
                  <a:pt x="3333" y="3491"/>
                  <a:pt x="3335" y="3493"/>
                </a:cubicBezTo>
                <a:cubicBezTo>
                  <a:pt x="3346" y="3497"/>
                  <a:pt x="3354" y="3503"/>
                  <a:pt x="3360" y="3512"/>
                </a:cubicBezTo>
                <a:cubicBezTo>
                  <a:pt x="3366" y="3518"/>
                  <a:pt x="3371" y="3526"/>
                  <a:pt x="3373" y="3534"/>
                </a:cubicBezTo>
                <a:cubicBezTo>
                  <a:pt x="3383" y="3582"/>
                  <a:pt x="3383" y="3582"/>
                  <a:pt x="3383" y="3582"/>
                </a:cubicBezTo>
                <a:cubicBezTo>
                  <a:pt x="3385" y="3602"/>
                  <a:pt x="3389" y="3621"/>
                  <a:pt x="3393" y="3640"/>
                </a:cubicBezTo>
                <a:cubicBezTo>
                  <a:pt x="3393" y="3640"/>
                  <a:pt x="3393" y="3640"/>
                  <a:pt x="3393" y="3640"/>
                </a:cubicBezTo>
                <a:cubicBezTo>
                  <a:pt x="3395" y="3652"/>
                  <a:pt x="3395" y="3652"/>
                  <a:pt x="3395" y="3652"/>
                </a:cubicBezTo>
                <a:cubicBezTo>
                  <a:pt x="3398" y="3662"/>
                  <a:pt x="3398" y="3670"/>
                  <a:pt x="3393" y="3679"/>
                </a:cubicBezTo>
                <a:close/>
                <a:moveTo>
                  <a:pt x="3737" y="3083"/>
                </a:moveTo>
                <a:cubicBezTo>
                  <a:pt x="3726" y="3078"/>
                  <a:pt x="3718" y="3074"/>
                  <a:pt x="3714" y="3068"/>
                </a:cubicBezTo>
                <a:cubicBezTo>
                  <a:pt x="3708" y="3064"/>
                  <a:pt x="3702" y="3058"/>
                  <a:pt x="3700" y="3052"/>
                </a:cubicBezTo>
                <a:cubicBezTo>
                  <a:pt x="3695" y="3041"/>
                  <a:pt x="3695" y="3041"/>
                  <a:pt x="3695" y="3041"/>
                </a:cubicBezTo>
                <a:cubicBezTo>
                  <a:pt x="3691" y="3027"/>
                  <a:pt x="3685" y="3012"/>
                  <a:pt x="3681" y="2998"/>
                </a:cubicBezTo>
                <a:cubicBezTo>
                  <a:pt x="3677" y="2990"/>
                  <a:pt x="3671" y="2979"/>
                  <a:pt x="3671" y="2969"/>
                </a:cubicBezTo>
                <a:cubicBezTo>
                  <a:pt x="3671" y="2969"/>
                  <a:pt x="3671" y="2967"/>
                  <a:pt x="3671" y="2965"/>
                </a:cubicBezTo>
                <a:cubicBezTo>
                  <a:pt x="3671" y="2965"/>
                  <a:pt x="3671" y="2965"/>
                  <a:pt x="3671" y="2965"/>
                </a:cubicBezTo>
                <a:cubicBezTo>
                  <a:pt x="3671" y="2963"/>
                  <a:pt x="3671" y="2963"/>
                  <a:pt x="3671" y="2963"/>
                </a:cubicBezTo>
                <a:cubicBezTo>
                  <a:pt x="3673" y="2961"/>
                  <a:pt x="3671" y="2961"/>
                  <a:pt x="3673" y="2959"/>
                </a:cubicBezTo>
                <a:cubicBezTo>
                  <a:pt x="3673" y="2959"/>
                  <a:pt x="3673" y="2959"/>
                  <a:pt x="3673" y="2959"/>
                </a:cubicBezTo>
                <a:cubicBezTo>
                  <a:pt x="3685" y="2932"/>
                  <a:pt x="3733" y="2936"/>
                  <a:pt x="3758" y="2936"/>
                </a:cubicBezTo>
                <a:cubicBezTo>
                  <a:pt x="3880" y="2934"/>
                  <a:pt x="3880" y="2934"/>
                  <a:pt x="3880" y="2934"/>
                </a:cubicBezTo>
                <a:cubicBezTo>
                  <a:pt x="3890" y="2934"/>
                  <a:pt x="3900" y="2936"/>
                  <a:pt x="3911" y="2938"/>
                </a:cubicBezTo>
                <a:cubicBezTo>
                  <a:pt x="3913" y="2938"/>
                  <a:pt x="3917" y="2938"/>
                  <a:pt x="3919" y="2940"/>
                </a:cubicBezTo>
                <a:cubicBezTo>
                  <a:pt x="3919" y="2940"/>
                  <a:pt x="3921" y="2940"/>
                  <a:pt x="3923" y="2940"/>
                </a:cubicBezTo>
                <a:cubicBezTo>
                  <a:pt x="3925" y="2940"/>
                  <a:pt x="3927" y="2942"/>
                  <a:pt x="3927" y="2942"/>
                </a:cubicBezTo>
                <a:cubicBezTo>
                  <a:pt x="3931" y="2942"/>
                  <a:pt x="3935" y="2944"/>
                  <a:pt x="3938" y="2946"/>
                </a:cubicBezTo>
                <a:cubicBezTo>
                  <a:pt x="3940" y="2946"/>
                  <a:pt x="3940" y="2946"/>
                  <a:pt x="3940" y="2946"/>
                </a:cubicBezTo>
                <a:cubicBezTo>
                  <a:pt x="3940" y="2946"/>
                  <a:pt x="3940" y="2946"/>
                  <a:pt x="3942" y="2946"/>
                </a:cubicBezTo>
                <a:cubicBezTo>
                  <a:pt x="3944" y="2948"/>
                  <a:pt x="3946" y="2948"/>
                  <a:pt x="3950" y="2950"/>
                </a:cubicBezTo>
                <a:cubicBezTo>
                  <a:pt x="3952" y="2953"/>
                  <a:pt x="3954" y="2953"/>
                  <a:pt x="3954" y="2953"/>
                </a:cubicBezTo>
                <a:cubicBezTo>
                  <a:pt x="3956" y="2955"/>
                  <a:pt x="3956" y="2955"/>
                  <a:pt x="3958" y="2955"/>
                </a:cubicBezTo>
                <a:cubicBezTo>
                  <a:pt x="3958" y="2957"/>
                  <a:pt x="3958" y="2957"/>
                  <a:pt x="3960" y="2957"/>
                </a:cubicBezTo>
                <a:cubicBezTo>
                  <a:pt x="3962" y="2959"/>
                  <a:pt x="3962" y="2959"/>
                  <a:pt x="3962" y="2959"/>
                </a:cubicBezTo>
                <a:cubicBezTo>
                  <a:pt x="3968" y="2963"/>
                  <a:pt x="3975" y="2969"/>
                  <a:pt x="3977" y="2975"/>
                </a:cubicBezTo>
                <a:cubicBezTo>
                  <a:pt x="3977" y="2975"/>
                  <a:pt x="3977" y="2975"/>
                  <a:pt x="3977" y="2975"/>
                </a:cubicBezTo>
                <a:cubicBezTo>
                  <a:pt x="3989" y="2992"/>
                  <a:pt x="3995" y="3012"/>
                  <a:pt x="4004" y="3029"/>
                </a:cubicBezTo>
                <a:cubicBezTo>
                  <a:pt x="4004" y="3029"/>
                  <a:pt x="4004" y="3029"/>
                  <a:pt x="4004" y="3029"/>
                </a:cubicBezTo>
                <a:cubicBezTo>
                  <a:pt x="4008" y="3039"/>
                  <a:pt x="4016" y="3047"/>
                  <a:pt x="4018" y="3058"/>
                </a:cubicBezTo>
                <a:cubicBezTo>
                  <a:pt x="4018" y="3060"/>
                  <a:pt x="4018" y="3060"/>
                  <a:pt x="4018" y="3060"/>
                </a:cubicBezTo>
                <a:cubicBezTo>
                  <a:pt x="4018" y="3060"/>
                  <a:pt x="4018" y="3060"/>
                  <a:pt x="4018" y="3060"/>
                </a:cubicBezTo>
                <a:cubicBezTo>
                  <a:pt x="4020" y="3078"/>
                  <a:pt x="4004" y="3087"/>
                  <a:pt x="3987" y="3091"/>
                </a:cubicBezTo>
                <a:cubicBezTo>
                  <a:pt x="3985" y="3091"/>
                  <a:pt x="3985" y="3091"/>
                  <a:pt x="3985" y="3093"/>
                </a:cubicBezTo>
                <a:cubicBezTo>
                  <a:pt x="3983" y="3093"/>
                  <a:pt x="3983" y="3093"/>
                  <a:pt x="3981" y="3093"/>
                </a:cubicBezTo>
                <a:cubicBezTo>
                  <a:pt x="3979" y="3093"/>
                  <a:pt x="3975" y="3093"/>
                  <a:pt x="3973" y="3095"/>
                </a:cubicBezTo>
                <a:cubicBezTo>
                  <a:pt x="3971" y="3095"/>
                  <a:pt x="3971" y="3095"/>
                  <a:pt x="3968" y="3095"/>
                </a:cubicBezTo>
                <a:cubicBezTo>
                  <a:pt x="3966" y="3095"/>
                  <a:pt x="3962" y="3095"/>
                  <a:pt x="3960" y="3095"/>
                </a:cubicBezTo>
                <a:cubicBezTo>
                  <a:pt x="3958" y="3095"/>
                  <a:pt x="3956" y="3095"/>
                  <a:pt x="3954" y="3095"/>
                </a:cubicBezTo>
                <a:cubicBezTo>
                  <a:pt x="3954" y="3095"/>
                  <a:pt x="3954" y="3095"/>
                  <a:pt x="3954" y="3095"/>
                </a:cubicBezTo>
                <a:cubicBezTo>
                  <a:pt x="3950" y="3095"/>
                  <a:pt x="3950" y="3095"/>
                  <a:pt x="3950" y="3095"/>
                </a:cubicBezTo>
                <a:cubicBezTo>
                  <a:pt x="3931" y="3095"/>
                  <a:pt x="3913" y="3095"/>
                  <a:pt x="3894" y="3095"/>
                </a:cubicBezTo>
                <a:cubicBezTo>
                  <a:pt x="3863" y="3095"/>
                  <a:pt x="3832" y="3095"/>
                  <a:pt x="3801" y="3095"/>
                </a:cubicBezTo>
                <a:cubicBezTo>
                  <a:pt x="3778" y="3095"/>
                  <a:pt x="3755" y="3093"/>
                  <a:pt x="3737" y="3083"/>
                </a:cubicBezTo>
                <a:cubicBezTo>
                  <a:pt x="3737" y="3083"/>
                  <a:pt x="3737" y="3083"/>
                  <a:pt x="3737" y="3083"/>
                </a:cubicBezTo>
                <a:close/>
                <a:moveTo>
                  <a:pt x="3815" y="3345"/>
                </a:moveTo>
                <a:cubicBezTo>
                  <a:pt x="3809" y="3336"/>
                  <a:pt x="3803" y="3330"/>
                  <a:pt x="3801" y="3324"/>
                </a:cubicBezTo>
                <a:cubicBezTo>
                  <a:pt x="3784" y="3276"/>
                  <a:pt x="3784" y="3276"/>
                  <a:pt x="3784" y="3276"/>
                </a:cubicBezTo>
                <a:cubicBezTo>
                  <a:pt x="3778" y="3262"/>
                  <a:pt x="3774" y="3250"/>
                  <a:pt x="3768" y="3235"/>
                </a:cubicBezTo>
                <a:cubicBezTo>
                  <a:pt x="3768" y="3235"/>
                  <a:pt x="3768" y="3235"/>
                  <a:pt x="3768" y="3235"/>
                </a:cubicBezTo>
                <a:cubicBezTo>
                  <a:pt x="3766" y="3229"/>
                  <a:pt x="3766" y="3229"/>
                  <a:pt x="3766" y="3229"/>
                </a:cubicBezTo>
                <a:cubicBezTo>
                  <a:pt x="3764" y="3221"/>
                  <a:pt x="3764" y="3214"/>
                  <a:pt x="3766" y="3208"/>
                </a:cubicBezTo>
                <a:cubicBezTo>
                  <a:pt x="3768" y="3204"/>
                  <a:pt x="3770" y="3202"/>
                  <a:pt x="3774" y="3198"/>
                </a:cubicBezTo>
                <a:cubicBezTo>
                  <a:pt x="3774" y="3198"/>
                  <a:pt x="3774" y="3198"/>
                  <a:pt x="3776" y="3196"/>
                </a:cubicBezTo>
                <a:cubicBezTo>
                  <a:pt x="3778" y="3194"/>
                  <a:pt x="3778" y="3194"/>
                  <a:pt x="3778" y="3194"/>
                </a:cubicBezTo>
                <a:cubicBezTo>
                  <a:pt x="3784" y="3190"/>
                  <a:pt x="3793" y="3186"/>
                  <a:pt x="3801" y="3184"/>
                </a:cubicBezTo>
                <a:cubicBezTo>
                  <a:pt x="3809" y="3182"/>
                  <a:pt x="3818" y="3182"/>
                  <a:pt x="3826" y="3179"/>
                </a:cubicBezTo>
                <a:cubicBezTo>
                  <a:pt x="3859" y="3177"/>
                  <a:pt x="3894" y="3179"/>
                  <a:pt x="3911" y="3179"/>
                </a:cubicBezTo>
                <a:cubicBezTo>
                  <a:pt x="3968" y="3179"/>
                  <a:pt x="4070" y="3167"/>
                  <a:pt x="4103" y="3227"/>
                </a:cubicBezTo>
                <a:cubicBezTo>
                  <a:pt x="4103" y="3227"/>
                  <a:pt x="4103" y="3227"/>
                  <a:pt x="4103" y="3227"/>
                </a:cubicBezTo>
                <a:cubicBezTo>
                  <a:pt x="4103" y="3229"/>
                  <a:pt x="4103" y="3229"/>
                  <a:pt x="4103" y="3229"/>
                </a:cubicBezTo>
                <a:cubicBezTo>
                  <a:pt x="4103" y="3229"/>
                  <a:pt x="4103" y="3229"/>
                  <a:pt x="4103" y="3229"/>
                </a:cubicBezTo>
                <a:cubicBezTo>
                  <a:pt x="4115" y="3254"/>
                  <a:pt x="4128" y="3278"/>
                  <a:pt x="4140" y="3303"/>
                </a:cubicBezTo>
                <a:cubicBezTo>
                  <a:pt x="4144" y="3312"/>
                  <a:pt x="4151" y="3320"/>
                  <a:pt x="4153" y="3330"/>
                </a:cubicBezTo>
                <a:cubicBezTo>
                  <a:pt x="4153" y="3330"/>
                  <a:pt x="4153" y="3330"/>
                  <a:pt x="4153" y="3330"/>
                </a:cubicBezTo>
                <a:cubicBezTo>
                  <a:pt x="4153" y="3332"/>
                  <a:pt x="4153" y="3334"/>
                  <a:pt x="4153" y="3336"/>
                </a:cubicBezTo>
                <a:cubicBezTo>
                  <a:pt x="4153" y="3338"/>
                  <a:pt x="4153" y="3340"/>
                  <a:pt x="4153" y="3342"/>
                </a:cubicBezTo>
                <a:cubicBezTo>
                  <a:pt x="4153" y="3342"/>
                  <a:pt x="4153" y="3342"/>
                  <a:pt x="4153" y="3342"/>
                </a:cubicBezTo>
                <a:cubicBezTo>
                  <a:pt x="4153" y="3345"/>
                  <a:pt x="4153" y="3345"/>
                  <a:pt x="4153" y="3345"/>
                </a:cubicBezTo>
                <a:cubicBezTo>
                  <a:pt x="4153" y="3347"/>
                  <a:pt x="4151" y="3349"/>
                  <a:pt x="4148" y="3351"/>
                </a:cubicBezTo>
                <a:cubicBezTo>
                  <a:pt x="4148" y="3353"/>
                  <a:pt x="4148" y="3353"/>
                  <a:pt x="4148" y="3353"/>
                </a:cubicBezTo>
                <a:cubicBezTo>
                  <a:pt x="4146" y="3355"/>
                  <a:pt x="4144" y="3357"/>
                  <a:pt x="4142" y="3359"/>
                </a:cubicBezTo>
                <a:cubicBezTo>
                  <a:pt x="4142" y="3359"/>
                  <a:pt x="4142" y="3359"/>
                  <a:pt x="4142" y="3359"/>
                </a:cubicBezTo>
                <a:cubicBezTo>
                  <a:pt x="4140" y="3361"/>
                  <a:pt x="4140" y="3361"/>
                  <a:pt x="4140" y="3361"/>
                </a:cubicBezTo>
                <a:cubicBezTo>
                  <a:pt x="4138" y="3363"/>
                  <a:pt x="4136" y="3363"/>
                  <a:pt x="4136" y="3363"/>
                </a:cubicBezTo>
                <a:cubicBezTo>
                  <a:pt x="4130" y="3367"/>
                  <a:pt x="4126" y="3369"/>
                  <a:pt x="4117" y="3371"/>
                </a:cubicBezTo>
                <a:cubicBezTo>
                  <a:pt x="4117" y="3371"/>
                  <a:pt x="4115" y="3373"/>
                  <a:pt x="4113" y="3373"/>
                </a:cubicBezTo>
                <a:cubicBezTo>
                  <a:pt x="4109" y="3373"/>
                  <a:pt x="4107" y="3373"/>
                  <a:pt x="4105" y="3376"/>
                </a:cubicBezTo>
                <a:cubicBezTo>
                  <a:pt x="4103" y="3376"/>
                  <a:pt x="4103" y="3376"/>
                  <a:pt x="4101" y="3376"/>
                </a:cubicBezTo>
                <a:cubicBezTo>
                  <a:pt x="4099" y="3376"/>
                  <a:pt x="4099" y="3376"/>
                  <a:pt x="4099" y="3376"/>
                </a:cubicBezTo>
                <a:cubicBezTo>
                  <a:pt x="4039" y="3382"/>
                  <a:pt x="3975" y="3376"/>
                  <a:pt x="3913" y="3378"/>
                </a:cubicBezTo>
                <a:cubicBezTo>
                  <a:pt x="3906" y="3378"/>
                  <a:pt x="3900" y="3376"/>
                  <a:pt x="3894" y="3376"/>
                </a:cubicBezTo>
                <a:cubicBezTo>
                  <a:pt x="3894" y="3376"/>
                  <a:pt x="3894" y="3376"/>
                  <a:pt x="3894" y="3376"/>
                </a:cubicBezTo>
                <a:cubicBezTo>
                  <a:pt x="3871" y="3373"/>
                  <a:pt x="3848" y="3365"/>
                  <a:pt x="3830" y="3353"/>
                </a:cubicBezTo>
                <a:cubicBezTo>
                  <a:pt x="3824" y="3351"/>
                  <a:pt x="3820" y="3347"/>
                  <a:pt x="3815" y="3345"/>
                </a:cubicBezTo>
                <a:close/>
                <a:moveTo>
                  <a:pt x="4318" y="3677"/>
                </a:moveTo>
                <a:cubicBezTo>
                  <a:pt x="4318" y="3679"/>
                  <a:pt x="4316" y="3679"/>
                  <a:pt x="4316" y="3681"/>
                </a:cubicBezTo>
                <a:cubicBezTo>
                  <a:pt x="4316" y="3683"/>
                  <a:pt x="4316" y="3683"/>
                  <a:pt x="4316" y="3685"/>
                </a:cubicBezTo>
                <a:cubicBezTo>
                  <a:pt x="4314" y="3687"/>
                  <a:pt x="4314" y="3689"/>
                  <a:pt x="4312" y="3691"/>
                </a:cubicBezTo>
                <a:cubicBezTo>
                  <a:pt x="4312" y="3691"/>
                  <a:pt x="4312" y="3691"/>
                  <a:pt x="4312" y="3693"/>
                </a:cubicBezTo>
                <a:cubicBezTo>
                  <a:pt x="4310" y="3693"/>
                  <a:pt x="4310" y="3695"/>
                  <a:pt x="4308" y="3695"/>
                </a:cubicBezTo>
                <a:cubicBezTo>
                  <a:pt x="4308" y="3695"/>
                  <a:pt x="4308" y="3697"/>
                  <a:pt x="4306" y="3697"/>
                </a:cubicBezTo>
                <a:cubicBezTo>
                  <a:pt x="4306" y="3697"/>
                  <a:pt x="4306" y="3697"/>
                  <a:pt x="4306" y="3699"/>
                </a:cubicBezTo>
                <a:cubicBezTo>
                  <a:pt x="4293" y="3710"/>
                  <a:pt x="4279" y="3714"/>
                  <a:pt x="4264" y="3716"/>
                </a:cubicBezTo>
                <a:cubicBezTo>
                  <a:pt x="4262" y="3716"/>
                  <a:pt x="4262" y="3716"/>
                  <a:pt x="4262" y="3716"/>
                </a:cubicBezTo>
                <a:cubicBezTo>
                  <a:pt x="4256" y="3718"/>
                  <a:pt x="4250" y="3718"/>
                  <a:pt x="4244" y="3718"/>
                </a:cubicBezTo>
                <a:cubicBezTo>
                  <a:pt x="4244" y="3718"/>
                  <a:pt x="4244" y="3718"/>
                  <a:pt x="4244" y="3718"/>
                </a:cubicBezTo>
                <a:cubicBezTo>
                  <a:pt x="4237" y="3718"/>
                  <a:pt x="4237" y="3718"/>
                  <a:pt x="4237" y="3718"/>
                </a:cubicBezTo>
                <a:cubicBezTo>
                  <a:pt x="4231" y="3718"/>
                  <a:pt x="4225" y="3718"/>
                  <a:pt x="4221" y="3718"/>
                </a:cubicBezTo>
                <a:cubicBezTo>
                  <a:pt x="4051" y="3718"/>
                  <a:pt x="4051" y="3718"/>
                  <a:pt x="4051" y="3718"/>
                </a:cubicBezTo>
                <a:cubicBezTo>
                  <a:pt x="4045" y="3718"/>
                  <a:pt x="4039" y="3718"/>
                  <a:pt x="4033" y="3718"/>
                </a:cubicBezTo>
                <a:cubicBezTo>
                  <a:pt x="4031" y="3716"/>
                  <a:pt x="4028" y="3716"/>
                  <a:pt x="4026" y="3716"/>
                </a:cubicBezTo>
                <a:cubicBezTo>
                  <a:pt x="3991" y="3712"/>
                  <a:pt x="3950" y="3695"/>
                  <a:pt x="3931" y="3664"/>
                </a:cubicBezTo>
                <a:cubicBezTo>
                  <a:pt x="3927" y="3660"/>
                  <a:pt x="3925" y="3656"/>
                  <a:pt x="3923" y="3652"/>
                </a:cubicBezTo>
                <a:cubicBezTo>
                  <a:pt x="3923" y="3650"/>
                  <a:pt x="3923" y="3650"/>
                  <a:pt x="3923" y="3650"/>
                </a:cubicBezTo>
                <a:cubicBezTo>
                  <a:pt x="3923" y="3650"/>
                  <a:pt x="3923" y="3650"/>
                  <a:pt x="3923" y="3650"/>
                </a:cubicBezTo>
                <a:cubicBezTo>
                  <a:pt x="3915" y="3625"/>
                  <a:pt x="3904" y="3602"/>
                  <a:pt x="3896" y="3578"/>
                </a:cubicBezTo>
                <a:cubicBezTo>
                  <a:pt x="3892" y="3565"/>
                  <a:pt x="3884" y="3549"/>
                  <a:pt x="3880" y="3534"/>
                </a:cubicBezTo>
                <a:cubicBezTo>
                  <a:pt x="3880" y="3534"/>
                  <a:pt x="3880" y="3534"/>
                  <a:pt x="3880" y="3534"/>
                </a:cubicBezTo>
                <a:cubicBezTo>
                  <a:pt x="3880" y="3532"/>
                  <a:pt x="3880" y="3532"/>
                  <a:pt x="3880" y="3532"/>
                </a:cubicBezTo>
                <a:cubicBezTo>
                  <a:pt x="3880" y="3532"/>
                  <a:pt x="3878" y="3530"/>
                  <a:pt x="3878" y="3528"/>
                </a:cubicBezTo>
                <a:cubicBezTo>
                  <a:pt x="3878" y="3522"/>
                  <a:pt x="3878" y="3516"/>
                  <a:pt x="3878" y="3510"/>
                </a:cubicBezTo>
                <a:cubicBezTo>
                  <a:pt x="3880" y="3505"/>
                  <a:pt x="3882" y="3503"/>
                  <a:pt x="3884" y="3499"/>
                </a:cubicBezTo>
                <a:cubicBezTo>
                  <a:pt x="3884" y="3499"/>
                  <a:pt x="3884" y="3499"/>
                  <a:pt x="3884" y="3499"/>
                </a:cubicBezTo>
                <a:cubicBezTo>
                  <a:pt x="3894" y="3483"/>
                  <a:pt x="3913" y="3477"/>
                  <a:pt x="3933" y="3475"/>
                </a:cubicBezTo>
                <a:cubicBezTo>
                  <a:pt x="3933" y="3475"/>
                  <a:pt x="3933" y="3475"/>
                  <a:pt x="3935" y="3475"/>
                </a:cubicBezTo>
                <a:cubicBezTo>
                  <a:pt x="3940" y="3475"/>
                  <a:pt x="3944" y="3475"/>
                  <a:pt x="3950" y="3475"/>
                </a:cubicBezTo>
                <a:cubicBezTo>
                  <a:pt x="3952" y="3472"/>
                  <a:pt x="3952" y="3472"/>
                  <a:pt x="3952" y="3472"/>
                </a:cubicBezTo>
                <a:cubicBezTo>
                  <a:pt x="3964" y="3472"/>
                  <a:pt x="3964" y="3472"/>
                  <a:pt x="3964" y="3472"/>
                </a:cubicBezTo>
                <a:cubicBezTo>
                  <a:pt x="3966" y="3472"/>
                  <a:pt x="3968" y="3472"/>
                  <a:pt x="3973" y="3472"/>
                </a:cubicBezTo>
                <a:cubicBezTo>
                  <a:pt x="4024" y="3472"/>
                  <a:pt x="4076" y="3472"/>
                  <a:pt x="4130" y="3472"/>
                </a:cubicBezTo>
                <a:cubicBezTo>
                  <a:pt x="4130" y="3472"/>
                  <a:pt x="4130" y="3472"/>
                  <a:pt x="4130" y="3472"/>
                </a:cubicBezTo>
                <a:cubicBezTo>
                  <a:pt x="4130" y="3472"/>
                  <a:pt x="4130" y="3472"/>
                  <a:pt x="4130" y="3472"/>
                </a:cubicBezTo>
                <a:cubicBezTo>
                  <a:pt x="4136" y="3472"/>
                  <a:pt x="4142" y="3472"/>
                  <a:pt x="4148" y="3475"/>
                </a:cubicBezTo>
                <a:cubicBezTo>
                  <a:pt x="4151" y="3475"/>
                  <a:pt x="4151" y="3475"/>
                  <a:pt x="4151" y="3475"/>
                </a:cubicBezTo>
                <a:cubicBezTo>
                  <a:pt x="4186" y="3479"/>
                  <a:pt x="4225" y="3493"/>
                  <a:pt x="4246" y="3520"/>
                </a:cubicBezTo>
                <a:cubicBezTo>
                  <a:pt x="4250" y="3524"/>
                  <a:pt x="4252" y="3528"/>
                  <a:pt x="4254" y="3532"/>
                </a:cubicBezTo>
                <a:cubicBezTo>
                  <a:pt x="4260" y="3543"/>
                  <a:pt x="4260" y="3543"/>
                  <a:pt x="4260" y="3543"/>
                </a:cubicBezTo>
                <a:cubicBezTo>
                  <a:pt x="4271" y="3563"/>
                  <a:pt x="4281" y="3584"/>
                  <a:pt x="4291" y="3607"/>
                </a:cubicBezTo>
                <a:cubicBezTo>
                  <a:pt x="4297" y="3619"/>
                  <a:pt x="4310" y="3635"/>
                  <a:pt x="4314" y="3654"/>
                </a:cubicBezTo>
                <a:cubicBezTo>
                  <a:pt x="4318" y="3662"/>
                  <a:pt x="4320" y="3668"/>
                  <a:pt x="4318" y="3677"/>
                </a:cubicBezTo>
                <a:close/>
                <a:moveTo>
                  <a:pt x="4355" y="3351"/>
                </a:moveTo>
                <a:cubicBezTo>
                  <a:pt x="4351" y="3347"/>
                  <a:pt x="4349" y="3345"/>
                  <a:pt x="4345" y="3342"/>
                </a:cubicBezTo>
                <a:cubicBezTo>
                  <a:pt x="4337" y="3336"/>
                  <a:pt x="4331" y="3328"/>
                  <a:pt x="4326" y="3322"/>
                </a:cubicBezTo>
                <a:cubicBezTo>
                  <a:pt x="4322" y="3316"/>
                  <a:pt x="4322" y="3316"/>
                  <a:pt x="4322" y="3316"/>
                </a:cubicBezTo>
                <a:cubicBezTo>
                  <a:pt x="4322" y="3316"/>
                  <a:pt x="4322" y="3316"/>
                  <a:pt x="4322" y="3316"/>
                </a:cubicBezTo>
                <a:cubicBezTo>
                  <a:pt x="4308" y="3289"/>
                  <a:pt x="4293" y="3264"/>
                  <a:pt x="4279" y="3237"/>
                </a:cubicBezTo>
                <a:cubicBezTo>
                  <a:pt x="4279" y="3237"/>
                  <a:pt x="4279" y="3237"/>
                  <a:pt x="4279" y="3237"/>
                </a:cubicBezTo>
                <a:cubicBezTo>
                  <a:pt x="4273" y="3227"/>
                  <a:pt x="4273" y="3227"/>
                  <a:pt x="4273" y="3227"/>
                </a:cubicBezTo>
                <a:cubicBezTo>
                  <a:pt x="4268" y="3221"/>
                  <a:pt x="4268" y="3214"/>
                  <a:pt x="4268" y="3208"/>
                </a:cubicBezTo>
                <a:cubicBezTo>
                  <a:pt x="4271" y="3202"/>
                  <a:pt x="4273" y="3198"/>
                  <a:pt x="4279" y="3192"/>
                </a:cubicBezTo>
                <a:cubicBezTo>
                  <a:pt x="4285" y="3188"/>
                  <a:pt x="4291" y="3186"/>
                  <a:pt x="4300" y="3182"/>
                </a:cubicBezTo>
                <a:cubicBezTo>
                  <a:pt x="4310" y="3179"/>
                  <a:pt x="4320" y="3179"/>
                  <a:pt x="4333" y="3179"/>
                </a:cubicBezTo>
                <a:cubicBezTo>
                  <a:pt x="4335" y="3179"/>
                  <a:pt x="4335" y="3179"/>
                  <a:pt x="4335" y="3179"/>
                </a:cubicBezTo>
                <a:cubicBezTo>
                  <a:pt x="4360" y="3177"/>
                  <a:pt x="4388" y="3177"/>
                  <a:pt x="4403" y="3177"/>
                </a:cubicBezTo>
                <a:cubicBezTo>
                  <a:pt x="4467" y="3177"/>
                  <a:pt x="4568" y="3165"/>
                  <a:pt x="4610" y="3227"/>
                </a:cubicBezTo>
                <a:cubicBezTo>
                  <a:pt x="4624" y="3246"/>
                  <a:pt x="4637" y="3266"/>
                  <a:pt x="4651" y="3287"/>
                </a:cubicBezTo>
                <a:cubicBezTo>
                  <a:pt x="4657" y="3297"/>
                  <a:pt x="4670" y="3312"/>
                  <a:pt x="4676" y="3324"/>
                </a:cubicBezTo>
                <a:cubicBezTo>
                  <a:pt x="4680" y="3330"/>
                  <a:pt x="4682" y="3336"/>
                  <a:pt x="4682" y="3342"/>
                </a:cubicBezTo>
                <a:cubicBezTo>
                  <a:pt x="4682" y="3345"/>
                  <a:pt x="4680" y="3349"/>
                  <a:pt x="4678" y="3353"/>
                </a:cubicBezTo>
                <a:cubicBezTo>
                  <a:pt x="4678" y="3355"/>
                  <a:pt x="4676" y="3357"/>
                  <a:pt x="4674" y="3359"/>
                </a:cubicBezTo>
                <a:cubicBezTo>
                  <a:pt x="4674" y="3359"/>
                  <a:pt x="4674" y="3359"/>
                  <a:pt x="4674" y="3359"/>
                </a:cubicBezTo>
                <a:cubicBezTo>
                  <a:pt x="4674" y="3359"/>
                  <a:pt x="4674" y="3359"/>
                  <a:pt x="4674" y="3359"/>
                </a:cubicBezTo>
                <a:cubicBezTo>
                  <a:pt x="4672" y="3361"/>
                  <a:pt x="4672" y="3361"/>
                  <a:pt x="4670" y="3363"/>
                </a:cubicBezTo>
                <a:cubicBezTo>
                  <a:pt x="4668" y="3363"/>
                  <a:pt x="4668" y="3363"/>
                  <a:pt x="4668" y="3363"/>
                </a:cubicBezTo>
                <a:cubicBezTo>
                  <a:pt x="4666" y="3365"/>
                  <a:pt x="4664" y="3365"/>
                  <a:pt x="4662" y="3367"/>
                </a:cubicBezTo>
                <a:cubicBezTo>
                  <a:pt x="4660" y="3367"/>
                  <a:pt x="4655" y="3369"/>
                  <a:pt x="4653" y="3369"/>
                </a:cubicBezTo>
                <a:cubicBezTo>
                  <a:pt x="4653" y="3371"/>
                  <a:pt x="4653" y="3371"/>
                  <a:pt x="4653" y="3371"/>
                </a:cubicBezTo>
                <a:cubicBezTo>
                  <a:pt x="4651" y="3371"/>
                  <a:pt x="4651" y="3371"/>
                  <a:pt x="4651" y="3371"/>
                </a:cubicBezTo>
                <a:cubicBezTo>
                  <a:pt x="4622" y="3380"/>
                  <a:pt x="4579" y="3376"/>
                  <a:pt x="4550" y="3376"/>
                </a:cubicBezTo>
                <a:cubicBezTo>
                  <a:pt x="4517" y="3376"/>
                  <a:pt x="4482" y="3376"/>
                  <a:pt x="4448" y="3376"/>
                </a:cubicBezTo>
                <a:cubicBezTo>
                  <a:pt x="4417" y="3376"/>
                  <a:pt x="4382" y="3367"/>
                  <a:pt x="4355" y="3351"/>
                </a:cubicBezTo>
                <a:close/>
                <a:moveTo>
                  <a:pt x="4904" y="3695"/>
                </a:moveTo>
                <a:cubicBezTo>
                  <a:pt x="4904" y="3695"/>
                  <a:pt x="4904" y="3695"/>
                  <a:pt x="4902" y="3695"/>
                </a:cubicBezTo>
                <a:cubicBezTo>
                  <a:pt x="4897" y="3702"/>
                  <a:pt x="4889" y="3708"/>
                  <a:pt x="4879" y="3710"/>
                </a:cubicBezTo>
                <a:cubicBezTo>
                  <a:pt x="4871" y="3714"/>
                  <a:pt x="4858" y="3716"/>
                  <a:pt x="4844" y="3716"/>
                </a:cubicBezTo>
                <a:cubicBezTo>
                  <a:pt x="4829" y="3716"/>
                  <a:pt x="4829" y="3716"/>
                  <a:pt x="4829" y="3716"/>
                </a:cubicBezTo>
                <a:cubicBezTo>
                  <a:pt x="4829" y="3716"/>
                  <a:pt x="4829" y="3716"/>
                  <a:pt x="4829" y="3716"/>
                </a:cubicBezTo>
                <a:cubicBezTo>
                  <a:pt x="4771" y="3716"/>
                  <a:pt x="4711" y="3716"/>
                  <a:pt x="4651" y="3716"/>
                </a:cubicBezTo>
                <a:cubicBezTo>
                  <a:pt x="4645" y="3716"/>
                  <a:pt x="4637" y="3716"/>
                  <a:pt x="4631" y="3716"/>
                </a:cubicBezTo>
                <a:cubicBezTo>
                  <a:pt x="4631" y="3716"/>
                  <a:pt x="4631" y="3716"/>
                  <a:pt x="4631" y="3716"/>
                </a:cubicBezTo>
                <a:cubicBezTo>
                  <a:pt x="4589" y="3712"/>
                  <a:pt x="4546" y="3693"/>
                  <a:pt x="4519" y="3662"/>
                </a:cubicBezTo>
                <a:cubicBezTo>
                  <a:pt x="4517" y="3658"/>
                  <a:pt x="4513" y="3654"/>
                  <a:pt x="4511" y="3650"/>
                </a:cubicBezTo>
                <a:cubicBezTo>
                  <a:pt x="4511" y="3650"/>
                  <a:pt x="4511" y="3650"/>
                  <a:pt x="4511" y="3650"/>
                </a:cubicBezTo>
                <a:cubicBezTo>
                  <a:pt x="4511" y="3650"/>
                  <a:pt x="4511" y="3650"/>
                  <a:pt x="4511" y="3650"/>
                </a:cubicBezTo>
                <a:cubicBezTo>
                  <a:pt x="4498" y="3627"/>
                  <a:pt x="4484" y="3604"/>
                  <a:pt x="4471" y="3582"/>
                </a:cubicBezTo>
                <a:cubicBezTo>
                  <a:pt x="4463" y="3565"/>
                  <a:pt x="4444" y="3541"/>
                  <a:pt x="4440" y="3520"/>
                </a:cubicBezTo>
                <a:cubicBezTo>
                  <a:pt x="4440" y="3520"/>
                  <a:pt x="4440" y="3520"/>
                  <a:pt x="4440" y="3520"/>
                </a:cubicBezTo>
                <a:cubicBezTo>
                  <a:pt x="4438" y="3518"/>
                  <a:pt x="4438" y="3516"/>
                  <a:pt x="4438" y="3514"/>
                </a:cubicBezTo>
                <a:cubicBezTo>
                  <a:pt x="4436" y="3493"/>
                  <a:pt x="4453" y="3483"/>
                  <a:pt x="4471" y="3477"/>
                </a:cubicBezTo>
                <a:cubicBezTo>
                  <a:pt x="4471" y="3477"/>
                  <a:pt x="4471" y="3477"/>
                  <a:pt x="4471" y="3477"/>
                </a:cubicBezTo>
                <a:cubicBezTo>
                  <a:pt x="4473" y="3477"/>
                  <a:pt x="4473" y="3477"/>
                  <a:pt x="4473" y="3477"/>
                </a:cubicBezTo>
                <a:cubicBezTo>
                  <a:pt x="4475" y="3477"/>
                  <a:pt x="4475" y="3477"/>
                  <a:pt x="4477" y="3475"/>
                </a:cubicBezTo>
                <a:cubicBezTo>
                  <a:pt x="4486" y="3472"/>
                  <a:pt x="4496" y="3472"/>
                  <a:pt x="4506" y="3472"/>
                </a:cubicBezTo>
                <a:cubicBezTo>
                  <a:pt x="4624" y="3472"/>
                  <a:pt x="4624" y="3472"/>
                  <a:pt x="4624" y="3472"/>
                </a:cubicBezTo>
                <a:cubicBezTo>
                  <a:pt x="4643" y="3472"/>
                  <a:pt x="4664" y="3472"/>
                  <a:pt x="4682" y="3472"/>
                </a:cubicBezTo>
                <a:cubicBezTo>
                  <a:pt x="4682" y="3472"/>
                  <a:pt x="4682" y="3472"/>
                  <a:pt x="4682" y="3472"/>
                </a:cubicBezTo>
                <a:cubicBezTo>
                  <a:pt x="4684" y="3472"/>
                  <a:pt x="4684" y="3472"/>
                  <a:pt x="4686" y="3472"/>
                </a:cubicBezTo>
                <a:cubicBezTo>
                  <a:pt x="4691" y="3472"/>
                  <a:pt x="4697" y="3472"/>
                  <a:pt x="4701" y="3472"/>
                </a:cubicBezTo>
                <a:cubicBezTo>
                  <a:pt x="4703" y="3472"/>
                  <a:pt x="4703" y="3472"/>
                  <a:pt x="4705" y="3472"/>
                </a:cubicBezTo>
                <a:cubicBezTo>
                  <a:pt x="4742" y="3477"/>
                  <a:pt x="4782" y="3491"/>
                  <a:pt x="4806" y="3518"/>
                </a:cubicBezTo>
                <a:cubicBezTo>
                  <a:pt x="4808" y="3518"/>
                  <a:pt x="4811" y="3520"/>
                  <a:pt x="4813" y="3522"/>
                </a:cubicBezTo>
                <a:cubicBezTo>
                  <a:pt x="4813" y="3524"/>
                  <a:pt x="4815" y="3524"/>
                  <a:pt x="4815" y="3526"/>
                </a:cubicBezTo>
                <a:cubicBezTo>
                  <a:pt x="4817" y="3528"/>
                  <a:pt x="4817" y="3528"/>
                  <a:pt x="4819" y="3530"/>
                </a:cubicBezTo>
                <a:cubicBezTo>
                  <a:pt x="4819" y="3530"/>
                  <a:pt x="4819" y="3530"/>
                  <a:pt x="4819" y="3530"/>
                </a:cubicBezTo>
                <a:cubicBezTo>
                  <a:pt x="4823" y="3534"/>
                  <a:pt x="4823" y="3534"/>
                  <a:pt x="4823" y="3534"/>
                </a:cubicBezTo>
                <a:cubicBezTo>
                  <a:pt x="4833" y="3551"/>
                  <a:pt x="4844" y="3567"/>
                  <a:pt x="4856" y="3584"/>
                </a:cubicBezTo>
                <a:cubicBezTo>
                  <a:pt x="4856" y="3584"/>
                  <a:pt x="4856" y="3584"/>
                  <a:pt x="4856" y="3584"/>
                </a:cubicBezTo>
                <a:cubicBezTo>
                  <a:pt x="4871" y="3607"/>
                  <a:pt x="4891" y="3629"/>
                  <a:pt x="4904" y="3656"/>
                </a:cubicBezTo>
                <a:cubicBezTo>
                  <a:pt x="4906" y="3658"/>
                  <a:pt x="4906" y="3658"/>
                  <a:pt x="4906" y="3660"/>
                </a:cubicBezTo>
                <a:cubicBezTo>
                  <a:pt x="4908" y="3662"/>
                  <a:pt x="4908" y="3662"/>
                  <a:pt x="4908" y="3662"/>
                </a:cubicBezTo>
                <a:cubicBezTo>
                  <a:pt x="4912" y="3677"/>
                  <a:pt x="4910" y="3687"/>
                  <a:pt x="4904" y="3695"/>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1" name="Freeform 86"/>
          <p:cNvSpPr>
            <a:spLocks/>
          </p:cNvSpPr>
          <p:nvPr/>
        </p:nvSpPr>
        <p:spPr bwMode="black">
          <a:xfrm>
            <a:off x="7672822" y="4389646"/>
            <a:ext cx="151072" cy="142875"/>
          </a:xfrm>
          <a:custGeom>
            <a:avLst/>
            <a:gdLst>
              <a:gd name="T0" fmla="*/ 89 w 129"/>
              <a:gd name="T1" fmla="*/ 76 h 122"/>
              <a:gd name="T2" fmla="*/ 129 w 129"/>
              <a:gd name="T3" fmla="*/ 48 h 122"/>
              <a:gd name="T4" fmla="*/ 81 w 129"/>
              <a:gd name="T5" fmla="*/ 48 h 122"/>
              <a:gd name="T6" fmla="*/ 64 w 129"/>
              <a:gd name="T7" fmla="*/ 0 h 122"/>
              <a:gd name="T8" fmla="*/ 49 w 129"/>
              <a:gd name="T9" fmla="*/ 48 h 122"/>
              <a:gd name="T10" fmla="*/ 0 w 129"/>
              <a:gd name="T11" fmla="*/ 48 h 122"/>
              <a:gd name="T12" fmla="*/ 39 w 129"/>
              <a:gd name="T13" fmla="*/ 76 h 122"/>
              <a:gd name="T14" fmla="*/ 25 w 129"/>
              <a:gd name="T15" fmla="*/ 122 h 122"/>
              <a:gd name="T16" fmla="*/ 64 w 129"/>
              <a:gd name="T17" fmla="*/ 94 h 122"/>
              <a:gd name="T18" fmla="*/ 104 w 129"/>
              <a:gd name="T19" fmla="*/ 122 h 122"/>
              <a:gd name="T20" fmla="*/ 89 w 129"/>
              <a:gd name="T21" fmla="*/ 7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9" h="122">
                <a:moveTo>
                  <a:pt x="89" y="76"/>
                </a:moveTo>
                <a:lnTo>
                  <a:pt x="129" y="48"/>
                </a:lnTo>
                <a:lnTo>
                  <a:pt x="81" y="48"/>
                </a:lnTo>
                <a:lnTo>
                  <a:pt x="64" y="0"/>
                </a:lnTo>
                <a:lnTo>
                  <a:pt x="49" y="48"/>
                </a:lnTo>
                <a:lnTo>
                  <a:pt x="0" y="48"/>
                </a:lnTo>
                <a:lnTo>
                  <a:pt x="39" y="76"/>
                </a:lnTo>
                <a:lnTo>
                  <a:pt x="25" y="122"/>
                </a:lnTo>
                <a:lnTo>
                  <a:pt x="64" y="94"/>
                </a:lnTo>
                <a:lnTo>
                  <a:pt x="104" y="122"/>
                </a:lnTo>
                <a:lnTo>
                  <a:pt x="89" y="76"/>
                </a:lnTo>
                <a:close/>
              </a:path>
            </a:pathLst>
          </a:custGeom>
          <a:solidFill>
            <a:schemeClr val="accent5">
              <a:lumMod val="75000"/>
            </a:schemeClr>
          </a:solidFill>
          <a:ln w="6350">
            <a:solidFill>
              <a:schemeClr val="bg1">
                <a:alpha val="50000"/>
              </a:schemeClr>
            </a:solidFill>
          </a:ln>
          <a:extLst/>
        </p:spPr>
        <p:txBody>
          <a:bodyPr vert="horz" wrap="square" lIns="91440" tIns="45720" rIns="91440" bIns="45720" numCol="1" anchor="t" anchorCtr="0" compatLnSpc="1">
            <a:prstTxWarp prst="textNoShape">
              <a:avLst/>
            </a:prstTxWarp>
          </a:bodyPr>
          <a:lstStyle/>
          <a:p>
            <a:endParaRPr lang="en-US" dirty="0">
              <a:ln>
                <a:solidFill>
                  <a:schemeClr val="bg1">
                    <a:alpha val="0"/>
                  </a:schemeClr>
                </a:solidFill>
              </a:ln>
              <a:solidFill>
                <a:srgbClr val="595959"/>
              </a:solidFill>
            </a:endParaRPr>
          </a:p>
        </p:txBody>
      </p:sp>
      <p:sp>
        <p:nvSpPr>
          <p:cNvPr id="88" name="Freeform 6"/>
          <p:cNvSpPr>
            <a:spLocks/>
          </p:cNvSpPr>
          <p:nvPr/>
        </p:nvSpPr>
        <p:spPr bwMode="auto">
          <a:xfrm>
            <a:off x="7275716" y="2783521"/>
            <a:ext cx="953884" cy="639336"/>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6"/>
          </a:solidFill>
          <a:ln>
            <a:noFill/>
          </a:ln>
        </p:spPr>
        <p:txBody>
          <a:bodyPr vert="horz" wrap="square" lIns="82305" tIns="91440" rIns="82305" bIns="0" numCol="1" anchor="ctr" anchorCtr="0" compatLnSpc="1">
            <a:prstTxWarp prst="textNoShape">
              <a:avLst/>
            </a:prstTxWarp>
          </a:bodyPr>
          <a:lstStyle/>
          <a:p>
            <a:pPr algn="ctr" defTabSz="913788" fontAlgn="base">
              <a:spcBef>
                <a:spcPts val="1200"/>
              </a:spcBef>
              <a:spcAft>
                <a:spcPct val="0"/>
              </a:spcAft>
            </a:pPr>
            <a:r>
              <a:rPr lang="en-US" sz="1600" dirty="0">
                <a:ln>
                  <a:solidFill>
                    <a:srgbClr val="FFFFFF">
                      <a:alpha val="0"/>
                    </a:srgbClr>
                  </a:solidFill>
                </a:ln>
                <a:solidFill>
                  <a:schemeClr val="bg1">
                    <a:alpha val="99000"/>
                  </a:schemeClr>
                </a:solidFill>
              </a:rPr>
              <a:t>Relay</a:t>
            </a:r>
          </a:p>
        </p:txBody>
      </p:sp>
    </p:spTree>
    <p:extLst>
      <p:ext uri="{BB962C8B-B14F-4D97-AF65-F5344CB8AC3E}">
        <p14:creationId xmlns:p14="http://schemas.microsoft.com/office/powerpoint/2010/main" val="2110321972"/>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Windows Azure Deployment</a:t>
            </a:r>
            <a:endParaRPr lang="en-US" dirty="0"/>
          </a:p>
        </p:txBody>
      </p:sp>
      <p:sp>
        <p:nvSpPr>
          <p:cNvPr id="4" name="Content Placeholder 3"/>
          <p:cNvSpPr>
            <a:spLocks noGrp="1"/>
          </p:cNvSpPr>
          <p:nvPr>
            <p:ph type="body" sz="quarter" idx="10"/>
          </p:nvPr>
        </p:nvSpPr>
        <p:spPr>
          <a:xfrm>
            <a:off x="519113" y="1447799"/>
            <a:ext cx="6918635" cy="2054409"/>
          </a:xfrm>
        </p:spPr>
        <p:txBody>
          <a:bodyPr/>
          <a:lstStyle/>
          <a:p>
            <a:r>
              <a:rPr lang="en-US" dirty="0" smtClean="0">
                <a:solidFill>
                  <a:schemeClr val="accent2">
                    <a:alpha val="99000"/>
                  </a:schemeClr>
                </a:solidFill>
              </a:rPr>
              <a:t>To use Connect with a WA service, enable one or more of its Roles</a:t>
            </a:r>
          </a:p>
          <a:p>
            <a:pPr lvl="1"/>
            <a:r>
              <a:rPr lang="en-US" dirty="0" smtClean="0"/>
              <a:t>For Web &amp; Worker Role, include the Connect plug-in as part of Service Model (.csdef file)</a:t>
            </a:r>
          </a:p>
          <a:p>
            <a:pPr lvl="1"/>
            <a:r>
              <a:rPr lang="en-US" dirty="0" smtClean="0"/>
              <a:t>For VM role, install the Connect agent in VHD image using the Connect VM install package</a:t>
            </a:r>
          </a:p>
          <a:p>
            <a:pPr lvl="1"/>
            <a:r>
              <a:rPr lang="en-US" dirty="0" smtClean="0"/>
              <a:t>Connect agent will automatically be deployed for each new role instance that starts up</a:t>
            </a:r>
          </a:p>
        </p:txBody>
      </p:sp>
      <p:sp>
        <p:nvSpPr>
          <p:cNvPr id="7" name="Freeform 6"/>
          <p:cNvSpPr>
            <a:spLocks/>
          </p:cNvSpPr>
          <p:nvPr/>
        </p:nvSpPr>
        <p:spPr bwMode="auto">
          <a:xfrm>
            <a:off x="7558519" y="3431718"/>
            <a:ext cx="3461414" cy="2319994"/>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sp>
        <p:nvSpPr>
          <p:cNvPr id="10" name="Freeform 6"/>
          <p:cNvSpPr>
            <a:spLocks noEditPoints="1"/>
          </p:cNvSpPr>
          <p:nvPr/>
        </p:nvSpPr>
        <p:spPr bwMode="auto">
          <a:xfrm>
            <a:off x="8755046" y="4271883"/>
            <a:ext cx="1107324" cy="1110822"/>
          </a:xfrm>
          <a:custGeom>
            <a:avLst/>
            <a:gdLst>
              <a:gd name="T0" fmla="*/ 1663 w 1663"/>
              <a:gd name="T1" fmla="*/ 272 h 1668"/>
              <a:gd name="T2" fmla="*/ 1663 w 1663"/>
              <a:gd name="T3" fmla="*/ 1668 h 1668"/>
              <a:gd name="T4" fmla="*/ 271 w 1663"/>
              <a:gd name="T5" fmla="*/ 1668 h 1668"/>
              <a:gd name="T6" fmla="*/ 271 w 1663"/>
              <a:gd name="T7" fmla="*/ 1384 h 1668"/>
              <a:gd name="T8" fmla="*/ 0 w 1663"/>
              <a:gd name="T9" fmla="*/ 1384 h 1668"/>
              <a:gd name="T10" fmla="*/ 0 w 1663"/>
              <a:gd name="T11" fmla="*/ 0 h 1668"/>
              <a:gd name="T12" fmla="*/ 1380 w 1663"/>
              <a:gd name="T13" fmla="*/ 0 h 1668"/>
              <a:gd name="T14" fmla="*/ 1380 w 1663"/>
              <a:gd name="T15" fmla="*/ 272 h 1668"/>
              <a:gd name="T16" fmla="*/ 1663 w 1663"/>
              <a:gd name="T17" fmla="*/ 272 h 1668"/>
              <a:gd name="T18" fmla="*/ 1663 w 1663"/>
              <a:gd name="T19" fmla="*/ 272 h 1668"/>
              <a:gd name="T20" fmla="*/ 271 w 1663"/>
              <a:gd name="T21" fmla="*/ 1316 h 1668"/>
              <a:gd name="T22" fmla="*/ 271 w 1663"/>
              <a:gd name="T23" fmla="*/ 272 h 1668"/>
              <a:gd name="T24" fmla="*/ 1312 w 1663"/>
              <a:gd name="T25" fmla="*/ 272 h 1668"/>
              <a:gd name="T26" fmla="*/ 1312 w 1663"/>
              <a:gd name="T27" fmla="*/ 68 h 1668"/>
              <a:gd name="T28" fmla="*/ 67 w 1663"/>
              <a:gd name="T29" fmla="*/ 68 h 1668"/>
              <a:gd name="T30" fmla="*/ 67 w 1663"/>
              <a:gd name="T31" fmla="*/ 1316 h 1668"/>
              <a:gd name="T32" fmla="*/ 271 w 1663"/>
              <a:gd name="T33" fmla="*/ 1316 h 1668"/>
              <a:gd name="T34" fmla="*/ 271 w 1663"/>
              <a:gd name="T35" fmla="*/ 1316 h 1668"/>
              <a:gd name="T36" fmla="*/ 1414 w 1663"/>
              <a:gd name="T37" fmla="*/ 964 h 1668"/>
              <a:gd name="T38" fmla="*/ 950 w 1663"/>
              <a:gd name="T39" fmla="*/ 635 h 1668"/>
              <a:gd name="T40" fmla="*/ 950 w 1663"/>
              <a:gd name="T41" fmla="*/ 862 h 1668"/>
              <a:gd name="T42" fmla="*/ 520 w 1663"/>
              <a:gd name="T43" fmla="*/ 862 h 1668"/>
              <a:gd name="T44" fmla="*/ 520 w 1663"/>
              <a:gd name="T45" fmla="*/ 1066 h 1668"/>
              <a:gd name="T46" fmla="*/ 950 w 1663"/>
              <a:gd name="T47" fmla="*/ 1066 h 1668"/>
              <a:gd name="T48" fmla="*/ 950 w 1663"/>
              <a:gd name="T49" fmla="*/ 1305 h 1668"/>
              <a:gd name="T50" fmla="*/ 1414 w 1663"/>
              <a:gd name="T51" fmla="*/ 964 h 1668"/>
              <a:gd name="T52" fmla="*/ 1414 w 1663"/>
              <a:gd name="T53" fmla="*/ 964 h 1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63" h="1668">
                <a:moveTo>
                  <a:pt x="1663" y="272"/>
                </a:moveTo>
                <a:cubicBezTo>
                  <a:pt x="1663" y="1668"/>
                  <a:pt x="1663" y="1668"/>
                  <a:pt x="1663" y="1668"/>
                </a:cubicBezTo>
                <a:cubicBezTo>
                  <a:pt x="271" y="1668"/>
                  <a:pt x="271" y="1668"/>
                  <a:pt x="271" y="1668"/>
                </a:cubicBezTo>
                <a:cubicBezTo>
                  <a:pt x="271" y="1384"/>
                  <a:pt x="271" y="1384"/>
                  <a:pt x="271" y="1384"/>
                </a:cubicBezTo>
                <a:cubicBezTo>
                  <a:pt x="0" y="1384"/>
                  <a:pt x="0" y="1384"/>
                  <a:pt x="0" y="1384"/>
                </a:cubicBezTo>
                <a:cubicBezTo>
                  <a:pt x="0" y="0"/>
                  <a:pt x="0" y="0"/>
                  <a:pt x="0" y="0"/>
                </a:cubicBezTo>
                <a:cubicBezTo>
                  <a:pt x="1380" y="0"/>
                  <a:pt x="1380" y="0"/>
                  <a:pt x="1380" y="0"/>
                </a:cubicBezTo>
                <a:cubicBezTo>
                  <a:pt x="1380" y="272"/>
                  <a:pt x="1380" y="272"/>
                  <a:pt x="1380" y="272"/>
                </a:cubicBezTo>
                <a:cubicBezTo>
                  <a:pt x="1663" y="272"/>
                  <a:pt x="1663" y="272"/>
                  <a:pt x="1663" y="272"/>
                </a:cubicBezTo>
                <a:cubicBezTo>
                  <a:pt x="1663" y="272"/>
                  <a:pt x="1663" y="272"/>
                  <a:pt x="1663" y="272"/>
                </a:cubicBezTo>
                <a:close/>
                <a:moveTo>
                  <a:pt x="271" y="1316"/>
                </a:moveTo>
                <a:cubicBezTo>
                  <a:pt x="271" y="272"/>
                  <a:pt x="271" y="272"/>
                  <a:pt x="271" y="272"/>
                </a:cubicBezTo>
                <a:cubicBezTo>
                  <a:pt x="1312" y="272"/>
                  <a:pt x="1312" y="272"/>
                  <a:pt x="1312" y="272"/>
                </a:cubicBezTo>
                <a:cubicBezTo>
                  <a:pt x="1312" y="68"/>
                  <a:pt x="1312" y="68"/>
                  <a:pt x="1312" y="68"/>
                </a:cubicBezTo>
                <a:cubicBezTo>
                  <a:pt x="67" y="68"/>
                  <a:pt x="67" y="68"/>
                  <a:pt x="67" y="68"/>
                </a:cubicBezTo>
                <a:cubicBezTo>
                  <a:pt x="67" y="1316"/>
                  <a:pt x="67" y="1316"/>
                  <a:pt x="67" y="1316"/>
                </a:cubicBezTo>
                <a:cubicBezTo>
                  <a:pt x="271" y="1316"/>
                  <a:pt x="271" y="1316"/>
                  <a:pt x="271" y="1316"/>
                </a:cubicBezTo>
                <a:cubicBezTo>
                  <a:pt x="271" y="1316"/>
                  <a:pt x="271" y="1316"/>
                  <a:pt x="271" y="1316"/>
                </a:cubicBezTo>
                <a:close/>
                <a:moveTo>
                  <a:pt x="1414" y="964"/>
                </a:moveTo>
                <a:cubicBezTo>
                  <a:pt x="950" y="635"/>
                  <a:pt x="950" y="635"/>
                  <a:pt x="950" y="635"/>
                </a:cubicBezTo>
                <a:cubicBezTo>
                  <a:pt x="950" y="862"/>
                  <a:pt x="950" y="862"/>
                  <a:pt x="950" y="862"/>
                </a:cubicBezTo>
                <a:cubicBezTo>
                  <a:pt x="520" y="862"/>
                  <a:pt x="520" y="862"/>
                  <a:pt x="520" y="862"/>
                </a:cubicBezTo>
                <a:cubicBezTo>
                  <a:pt x="520" y="1066"/>
                  <a:pt x="520" y="1066"/>
                  <a:pt x="520" y="1066"/>
                </a:cubicBezTo>
                <a:cubicBezTo>
                  <a:pt x="950" y="1066"/>
                  <a:pt x="950" y="1066"/>
                  <a:pt x="950" y="1066"/>
                </a:cubicBezTo>
                <a:cubicBezTo>
                  <a:pt x="950" y="1305"/>
                  <a:pt x="950" y="1305"/>
                  <a:pt x="950" y="1305"/>
                </a:cubicBezTo>
                <a:cubicBezTo>
                  <a:pt x="1414" y="964"/>
                  <a:pt x="1414" y="964"/>
                  <a:pt x="1414" y="964"/>
                </a:cubicBezTo>
                <a:cubicBezTo>
                  <a:pt x="1414" y="964"/>
                  <a:pt x="1414" y="964"/>
                  <a:pt x="1414" y="96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550453569"/>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Windows Azure Deployment</a:t>
            </a:r>
            <a:endParaRPr lang="en-US" dirty="0"/>
          </a:p>
        </p:txBody>
      </p:sp>
      <p:sp>
        <p:nvSpPr>
          <p:cNvPr id="4" name="Content Placeholder 3"/>
          <p:cNvSpPr>
            <a:spLocks noGrp="1"/>
          </p:cNvSpPr>
          <p:nvPr>
            <p:ph type="body" sz="quarter" idx="10"/>
          </p:nvPr>
        </p:nvSpPr>
        <p:spPr>
          <a:xfrm>
            <a:off x="519113" y="1447799"/>
            <a:ext cx="7738768" cy="2331407"/>
          </a:xfrm>
        </p:spPr>
        <p:txBody>
          <a:bodyPr/>
          <a:lstStyle/>
          <a:p>
            <a:pPr lvl="0"/>
            <a:r>
              <a:rPr lang="en-US" dirty="0">
                <a:solidFill>
                  <a:schemeClr val="accent2">
                    <a:alpha val="99000"/>
                  </a:schemeClr>
                </a:solidFill>
              </a:rPr>
              <a:t>Connect agent configuration managed through the ServiceConfiguration (.cscfg) file</a:t>
            </a:r>
          </a:p>
          <a:p>
            <a:pPr lvl="1"/>
            <a:r>
              <a:rPr lang="en-US" dirty="0"/>
              <a:t>One required setting – “ActivationToken” </a:t>
            </a:r>
          </a:p>
          <a:p>
            <a:pPr lvl="1"/>
            <a:r>
              <a:rPr lang="en-US" dirty="0"/>
              <a:t>Unique per-subscription token, accessed from Admin UI</a:t>
            </a:r>
          </a:p>
        </p:txBody>
      </p:sp>
      <p:sp>
        <p:nvSpPr>
          <p:cNvPr id="6" name="Freeform 5"/>
          <p:cNvSpPr>
            <a:spLocks/>
          </p:cNvSpPr>
          <p:nvPr/>
        </p:nvSpPr>
        <p:spPr bwMode="auto">
          <a:xfrm>
            <a:off x="7558519" y="3431718"/>
            <a:ext cx="3461414" cy="2319994"/>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sp>
        <p:nvSpPr>
          <p:cNvPr id="7" name="Freeform 6"/>
          <p:cNvSpPr>
            <a:spLocks noEditPoints="1"/>
          </p:cNvSpPr>
          <p:nvPr/>
        </p:nvSpPr>
        <p:spPr bwMode="auto">
          <a:xfrm>
            <a:off x="8755046" y="4271883"/>
            <a:ext cx="1107324" cy="1110822"/>
          </a:xfrm>
          <a:custGeom>
            <a:avLst/>
            <a:gdLst>
              <a:gd name="T0" fmla="*/ 1663 w 1663"/>
              <a:gd name="T1" fmla="*/ 272 h 1668"/>
              <a:gd name="T2" fmla="*/ 1663 w 1663"/>
              <a:gd name="T3" fmla="*/ 1668 h 1668"/>
              <a:gd name="T4" fmla="*/ 271 w 1663"/>
              <a:gd name="T5" fmla="*/ 1668 h 1668"/>
              <a:gd name="T6" fmla="*/ 271 w 1663"/>
              <a:gd name="T7" fmla="*/ 1384 h 1668"/>
              <a:gd name="T8" fmla="*/ 0 w 1663"/>
              <a:gd name="T9" fmla="*/ 1384 h 1668"/>
              <a:gd name="T10" fmla="*/ 0 w 1663"/>
              <a:gd name="T11" fmla="*/ 0 h 1668"/>
              <a:gd name="T12" fmla="*/ 1380 w 1663"/>
              <a:gd name="T13" fmla="*/ 0 h 1668"/>
              <a:gd name="T14" fmla="*/ 1380 w 1663"/>
              <a:gd name="T15" fmla="*/ 272 h 1668"/>
              <a:gd name="T16" fmla="*/ 1663 w 1663"/>
              <a:gd name="T17" fmla="*/ 272 h 1668"/>
              <a:gd name="T18" fmla="*/ 1663 w 1663"/>
              <a:gd name="T19" fmla="*/ 272 h 1668"/>
              <a:gd name="T20" fmla="*/ 271 w 1663"/>
              <a:gd name="T21" fmla="*/ 1316 h 1668"/>
              <a:gd name="T22" fmla="*/ 271 w 1663"/>
              <a:gd name="T23" fmla="*/ 272 h 1668"/>
              <a:gd name="T24" fmla="*/ 1312 w 1663"/>
              <a:gd name="T25" fmla="*/ 272 h 1668"/>
              <a:gd name="T26" fmla="*/ 1312 w 1663"/>
              <a:gd name="T27" fmla="*/ 68 h 1668"/>
              <a:gd name="T28" fmla="*/ 67 w 1663"/>
              <a:gd name="T29" fmla="*/ 68 h 1668"/>
              <a:gd name="T30" fmla="*/ 67 w 1663"/>
              <a:gd name="T31" fmla="*/ 1316 h 1668"/>
              <a:gd name="T32" fmla="*/ 271 w 1663"/>
              <a:gd name="T33" fmla="*/ 1316 h 1668"/>
              <a:gd name="T34" fmla="*/ 271 w 1663"/>
              <a:gd name="T35" fmla="*/ 1316 h 1668"/>
              <a:gd name="T36" fmla="*/ 1414 w 1663"/>
              <a:gd name="T37" fmla="*/ 964 h 1668"/>
              <a:gd name="T38" fmla="*/ 950 w 1663"/>
              <a:gd name="T39" fmla="*/ 635 h 1668"/>
              <a:gd name="T40" fmla="*/ 950 w 1663"/>
              <a:gd name="T41" fmla="*/ 862 h 1668"/>
              <a:gd name="T42" fmla="*/ 520 w 1663"/>
              <a:gd name="T43" fmla="*/ 862 h 1668"/>
              <a:gd name="T44" fmla="*/ 520 w 1663"/>
              <a:gd name="T45" fmla="*/ 1066 h 1668"/>
              <a:gd name="T46" fmla="*/ 950 w 1663"/>
              <a:gd name="T47" fmla="*/ 1066 h 1668"/>
              <a:gd name="T48" fmla="*/ 950 w 1663"/>
              <a:gd name="T49" fmla="*/ 1305 h 1668"/>
              <a:gd name="T50" fmla="*/ 1414 w 1663"/>
              <a:gd name="T51" fmla="*/ 964 h 1668"/>
              <a:gd name="T52" fmla="*/ 1414 w 1663"/>
              <a:gd name="T53" fmla="*/ 964 h 1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63" h="1668">
                <a:moveTo>
                  <a:pt x="1663" y="272"/>
                </a:moveTo>
                <a:cubicBezTo>
                  <a:pt x="1663" y="1668"/>
                  <a:pt x="1663" y="1668"/>
                  <a:pt x="1663" y="1668"/>
                </a:cubicBezTo>
                <a:cubicBezTo>
                  <a:pt x="271" y="1668"/>
                  <a:pt x="271" y="1668"/>
                  <a:pt x="271" y="1668"/>
                </a:cubicBezTo>
                <a:cubicBezTo>
                  <a:pt x="271" y="1384"/>
                  <a:pt x="271" y="1384"/>
                  <a:pt x="271" y="1384"/>
                </a:cubicBezTo>
                <a:cubicBezTo>
                  <a:pt x="0" y="1384"/>
                  <a:pt x="0" y="1384"/>
                  <a:pt x="0" y="1384"/>
                </a:cubicBezTo>
                <a:cubicBezTo>
                  <a:pt x="0" y="0"/>
                  <a:pt x="0" y="0"/>
                  <a:pt x="0" y="0"/>
                </a:cubicBezTo>
                <a:cubicBezTo>
                  <a:pt x="1380" y="0"/>
                  <a:pt x="1380" y="0"/>
                  <a:pt x="1380" y="0"/>
                </a:cubicBezTo>
                <a:cubicBezTo>
                  <a:pt x="1380" y="272"/>
                  <a:pt x="1380" y="272"/>
                  <a:pt x="1380" y="272"/>
                </a:cubicBezTo>
                <a:cubicBezTo>
                  <a:pt x="1663" y="272"/>
                  <a:pt x="1663" y="272"/>
                  <a:pt x="1663" y="272"/>
                </a:cubicBezTo>
                <a:cubicBezTo>
                  <a:pt x="1663" y="272"/>
                  <a:pt x="1663" y="272"/>
                  <a:pt x="1663" y="272"/>
                </a:cubicBezTo>
                <a:close/>
                <a:moveTo>
                  <a:pt x="271" y="1316"/>
                </a:moveTo>
                <a:cubicBezTo>
                  <a:pt x="271" y="272"/>
                  <a:pt x="271" y="272"/>
                  <a:pt x="271" y="272"/>
                </a:cubicBezTo>
                <a:cubicBezTo>
                  <a:pt x="1312" y="272"/>
                  <a:pt x="1312" y="272"/>
                  <a:pt x="1312" y="272"/>
                </a:cubicBezTo>
                <a:cubicBezTo>
                  <a:pt x="1312" y="68"/>
                  <a:pt x="1312" y="68"/>
                  <a:pt x="1312" y="68"/>
                </a:cubicBezTo>
                <a:cubicBezTo>
                  <a:pt x="67" y="68"/>
                  <a:pt x="67" y="68"/>
                  <a:pt x="67" y="68"/>
                </a:cubicBezTo>
                <a:cubicBezTo>
                  <a:pt x="67" y="1316"/>
                  <a:pt x="67" y="1316"/>
                  <a:pt x="67" y="1316"/>
                </a:cubicBezTo>
                <a:cubicBezTo>
                  <a:pt x="271" y="1316"/>
                  <a:pt x="271" y="1316"/>
                  <a:pt x="271" y="1316"/>
                </a:cubicBezTo>
                <a:cubicBezTo>
                  <a:pt x="271" y="1316"/>
                  <a:pt x="271" y="1316"/>
                  <a:pt x="271" y="1316"/>
                </a:cubicBezTo>
                <a:close/>
                <a:moveTo>
                  <a:pt x="1414" y="964"/>
                </a:moveTo>
                <a:cubicBezTo>
                  <a:pt x="950" y="635"/>
                  <a:pt x="950" y="635"/>
                  <a:pt x="950" y="635"/>
                </a:cubicBezTo>
                <a:cubicBezTo>
                  <a:pt x="950" y="862"/>
                  <a:pt x="950" y="862"/>
                  <a:pt x="950" y="862"/>
                </a:cubicBezTo>
                <a:cubicBezTo>
                  <a:pt x="520" y="862"/>
                  <a:pt x="520" y="862"/>
                  <a:pt x="520" y="862"/>
                </a:cubicBezTo>
                <a:cubicBezTo>
                  <a:pt x="520" y="1066"/>
                  <a:pt x="520" y="1066"/>
                  <a:pt x="520" y="1066"/>
                </a:cubicBezTo>
                <a:cubicBezTo>
                  <a:pt x="950" y="1066"/>
                  <a:pt x="950" y="1066"/>
                  <a:pt x="950" y="1066"/>
                </a:cubicBezTo>
                <a:cubicBezTo>
                  <a:pt x="950" y="1305"/>
                  <a:pt x="950" y="1305"/>
                  <a:pt x="950" y="1305"/>
                </a:cubicBezTo>
                <a:cubicBezTo>
                  <a:pt x="1414" y="964"/>
                  <a:pt x="1414" y="964"/>
                  <a:pt x="1414" y="964"/>
                </a:cubicBezTo>
                <a:cubicBezTo>
                  <a:pt x="1414" y="964"/>
                  <a:pt x="1414" y="964"/>
                  <a:pt x="1414" y="96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789777929"/>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On-Premises Deployment</a:t>
            </a:r>
            <a:endParaRPr lang="en-US" dirty="0"/>
          </a:p>
        </p:txBody>
      </p:sp>
      <p:sp>
        <p:nvSpPr>
          <p:cNvPr id="4" name="Content Placeholder 3"/>
          <p:cNvSpPr>
            <a:spLocks noGrp="1"/>
          </p:cNvSpPr>
          <p:nvPr>
            <p:ph type="body" sz="quarter" idx="10"/>
          </p:nvPr>
        </p:nvSpPr>
        <p:spPr>
          <a:xfrm>
            <a:off x="519112" y="1447799"/>
            <a:ext cx="6616979" cy="2613023"/>
          </a:xfrm>
        </p:spPr>
        <p:txBody>
          <a:bodyPr/>
          <a:lstStyle/>
          <a:p>
            <a:r>
              <a:rPr lang="en-US" sz="3600" dirty="0">
                <a:solidFill>
                  <a:schemeClr val="accent2">
                    <a:alpha val="99000"/>
                  </a:schemeClr>
                </a:solidFill>
              </a:rPr>
              <a:t>Local computers are enabled for connectivity by installing &amp; activating the Connect agent</a:t>
            </a:r>
          </a:p>
          <a:p>
            <a:r>
              <a:rPr lang="en-US" sz="3600" dirty="0">
                <a:solidFill>
                  <a:schemeClr val="accent2">
                    <a:alpha val="99000"/>
                  </a:schemeClr>
                </a:solidFill>
              </a:rPr>
              <a:t>Connect agent tray icon &amp; client UI</a:t>
            </a:r>
          </a:p>
          <a:p>
            <a:pPr lvl="1"/>
            <a:r>
              <a:rPr lang="en-US" dirty="0" smtClean="0"/>
              <a:t>View activation state &amp; connectivity status </a:t>
            </a:r>
          </a:p>
          <a:p>
            <a:pPr lvl="1"/>
            <a:r>
              <a:rPr lang="en-US" dirty="0" smtClean="0"/>
              <a:t>Refresh network policy </a:t>
            </a:r>
          </a:p>
          <a:p>
            <a:pPr lvl="1"/>
            <a:endParaRPr lang="en-US" dirty="0" smtClean="0"/>
          </a:p>
        </p:txBody>
      </p:sp>
      <p:sp>
        <p:nvSpPr>
          <p:cNvPr id="6" name="Freeform 25"/>
          <p:cNvSpPr>
            <a:spLocks noEditPoints="1"/>
          </p:cNvSpPr>
          <p:nvPr/>
        </p:nvSpPr>
        <p:spPr bwMode="black">
          <a:xfrm>
            <a:off x="7823686" y="3443251"/>
            <a:ext cx="2621214" cy="2231892"/>
          </a:xfrm>
          <a:custGeom>
            <a:avLst/>
            <a:gdLst>
              <a:gd name="T0" fmla="*/ 300 w 300"/>
              <a:gd name="T1" fmla="*/ 201 h 255"/>
              <a:gd name="T2" fmla="*/ 288 w 300"/>
              <a:gd name="T3" fmla="*/ 210 h 255"/>
              <a:gd name="T4" fmla="*/ 285 w 300"/>
              <a:gd name="T5" fmla="*/ 214 h 255"/>
              <a:gd name="T6" fmla="*/ 266 w 300"/>
              <a:gd name="T7" fmla="*/ 230 h 255"/>
              <a:gd name="T8" fmla="*/ 229 w 300"/>
              <a:gd name="T9" fmla="*/ 245 h 255"/>
              <a:gd name="T10" fmla="*/ 169 w 300"/>
              <a:gd name="T11" fmla="*/ 253 h 255"/>
              <a:gd name="T12" fmla="*/ 47 w 300"/>
              <a:gd name="T13" fmla="*/ 231 h 255"/>
              <a:gd name="T14" fmla="*/ 47 w 300"/>
              <a:gd name="T15" fmla="*/ 186 h 255"/>
              <a:gd name="T16" fmla="*/ 89 w 300"/>
              <a:gd name="T17" fmla="*/ 168 h 255"/>
              <a:gd name="T18" fmla="*/ 130 w 300"/>
              <a:gd name="T19" fmla="*/ 171 h 255"/>
              <a:gd name="T20" fmla="*/ 163 w 300"/>
              <a:gd name="T21" fmla="*/ 174 h 255"/>
              <a:gd name="T22" fmla="*/ 198 w 300"/>
              <a:gd name="T23" fmla="*/ 169 h 255"/>
              <a:gd name="T24" fmla="*/ 219 w 300"/>
              <a:gd name="T25" fmla="*/ 182 h 255"/>
              <a:gd name="T26" fmla="*/ 201 w 300"/>
              <a:gd name="T27" fmla="*/ 195 h 255"/>
              <a:gd name="T28" fmla="*/ 174 w 300"/>
              <a:gd name="T29" fmla="*/ 194 h 255"/>
              <a:gd name="T30" fmla="*/ 144 w 300"/>
              <a:gd name="T31" fmla="*/ 202 h 255"/>
              <a:gd name="T32" fmla="*/ 177 w 300"/>
              <a:gd name="T33" fmla="*/ 217 h 255"/>
              <a:gd name="T34" fmla="*/ 223 w 300"/>
              <a:gd name="T35" fmla="*/ 218 h 255"/>
              <a:gd name="T36" fmla="*/ 255 w 300"/>
              <a:gd name="T37" fmla="*/ 209 h 255"/>
              <a:gd name="T38" fmla="*/ 287 w 300"/>
              <a:gd name="T39" fmla="*/ 193 h 255"/>
              <a:gd name="T40" fmla="*/ 300 w 300"/>
              <a:gd name="T41" fmla="*/ 201 h 255"/>
              <a:gd name="T42" fmla="*/ 34 w 300"/>
              <a:gd name="T43" fmla="*/ 173 h 255"/>
              <a:gd name="T44" fmla="*/ 0 w 300"/>
              <a:gd name="T45" fmla="*/ 173 h 255"/>
              <a:gd name="T46" fmla="*/ 0 w 300"/>
              <a:gd name="T47" fmla="*/ 240 h 255"/>
              <a:gd name="T48" fmla="*/ 34 w 300"/>
              <a:gd name="T49" fmla="*/ 240 h 255"/>
              <a:gd name="T50" fmla="*/ 39 w 300"/>
              <a:gd name="T51" fmla="*/ 235 h 255"/>
              <a:gd name="T52" fmla="*/ 39 w 300"/>
              <a:gd name="T53" fmla="*/ 177 h 255"/>
              <a:gd name="T54" fmla="*/ 34 w 300"/>
              <a:gd name="T55" fmla="*/ 173 h 255"/>
              <a:gd name="T56" fmla="*/ 246 w 300"/>
              <a:gd name="T57" fmla="*/ 24 h 255"/>
              <a:gd name="T58" fmla="*/ 246 w 300"/>
              <a:gd name="T59" fmla="*/ 147 h 255"/>
              <a:gd name="T60" fmla="*/ 123 w 300"/>
              <a:gd name="T61" fmla="*/ 147 h 255"/>
              <a:gd name="T62" fmla="*/ 123 w 300"/>
              <a:gd name="T63" fmla="*/ 122 h 255"/>
              <a:gd name="T64" fmla="*/ 99 w 300"/>
              <a:gd name="T65" fmla="*/ 122 h 255"/>
              <a:gd name="T66" fmla="*/ 99 w 300"/>
              <a:gd name="T67" fmla="*/ 0 h 255"/>
              <a:gd name="T68" fmla="*/ 221 w 300"/>
              <a:gd name="T69" fmla="*/ 0 h 255"/>
              <a:gd name="T70" fmla="*/ 221 w 300"/>
              <a:gd name="T71" fmla="*/ 24 h 255"/>
              <a:gd name="T72" fmla="*/ 246 w 300"/>
              <a:gd name="T73" fmla="*/ 24 h 255"/>
              <a:gd name="T74" fmla="*/ 123 w 300"/>
              <a:gd name="T75" fmla="*/ 116 h 255"/>
              <a:gd name="T76" fmla="*/ 123 w 300"/>
              <a:gd name="T77" fmla="*/ 24 h 255"/>
              <a:gd name="T78" fmla="*/ 215 w 300"/>
              <a:gd name="T79" fmla="*/ 24 h 255"/>
              <a:gd name="T80" fmla="*/ 215 w 300"/>
              <a:gd name="T81" fmla="*/ 6 h 255"/>
              <a:gd name="T82" fmla="*/ 105 w 300"/>
              <a:gd name="T83" fmla="*/ 6 h 255"/>
              <a:gd name="T84" fmla="*/ 105 w 300"/>
              <a:gd name="T85" fmla="*/ 116 h 255"/>
              <a:gd name="T86" fmla="*/ 123 w 300"/>
              <a:gd name="T87" fmla="*/ 116 h 255"/>
              <a:gd name="T88" fmla="*/ 224 w 300"/>
              <a:gd name="T89" fmla="*/ 85 h 255"/>
              <a:gd name="T90" fmla="*/ 183 w 300"/>
              <a:gd name="T91" fmla="*/ 56 h 255"/>
              <a:gd name="T92" fmla="*/ 183 w 300"/>
              <a:gd name="T93" fmla="*/ 76 h 255"/>
              <a:gd name="T94" fmla="*/ 145 w 300"/>
              <a:gd name="T95" fmla="*/ 76 h 255"/>
              <a:gd name="T96" fmla="*/ 145 w 300"/>
              <a:gd name="T97" fmla="*/ 94 h 255"/>
              <a:gd name="T98" fmla="*/ 183 w 300"/>
              <a:gd name="T99" fmla="*/ 94 h 255"/>
              <a:gd name="T100" fmla="*/ 183 w 300"/>
              <a:gd name="T101" fmla="*/ 115 h 255"/>
              <a:gd name="T102" fmla="*/ 224 w 300"/>
              <a:gd name="T103" fmla="*/ 8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0" h="255">
                <a:moveTo>
                  <a:pt x="300" y="201"/>
                </a:moveTo>
                <a:cubicBezTo>
                  <a:pt x="300" y="201"/>
                  <a:pt x="299" y="202"/>
                  <a:pt x="288" y="210"/>
                </a:cubicBezTo>
                <a:cubicBezTo>
                  <a:pt x="288" y="210"/>
                  <a:pt x="286" y="214"/>
                  <a:pt x="285" y="214"/>
                </a:cubicBezTo>
                <a:cubicBezTo>
                  <a:pt x="280" y="218"/>
                  <a:pt x="275" y="223"/>
                  <a:pt x="266" y="230"/>
                </a:cubicBezTo>
                <a:cubicBezTo>
                  <a:pt x="257" y="231"/>
                  <a:pt x="238" y="240"/>
                  <a:pt x="229" y="245"/>
                </a:cubicBezTo>
                <a:cubicBezTo>
                  <a:pt x="212" y="244"/>
                  <a:pt x="187" y="248"/>
                  <a:pt x="169" y="253"/>
                </a:cubicBezTo>
                <a:cubicBezTo>
                  <a:pt x="143" y="249"/>
                  <a:pt x="140" y="255"/>
                  <a:pt x="47" y="231"/>
                </a:cubicBezTo>
                <a:cubicBezTo>
                  <a:pt x="47" y="231"/>
                  <a:pt x="47" y="194"/>
                  <a:pt x="47" y="186"/>
                </a:cubicBezTo>
                <a:cubicBezTo>
                  <a:pt x="64" y="182"/>
                  <a:pt x="69" y="171"/>
                  <a:pt x="89" y="168"/>
                </a:cubicBezTo>
                <a:cubicBezTo>
                  <a:pt x="103" y="166"/>
                  <a:pt x="116" y="167"/>
                  <a:pt x="130" y="171"/>
                </a:cubicBezTo>
                <a:cubicBezTo>
                  <a:pt x="139" y="174"/>
                  <a:pt x="148" y="176"/>
                  <a:pt x="163" y="174"/>
                </a:cubicBezTo>
                <a:cubicBezTo>
                  <a:pt x="176" y="173"/>
                  <a:pt x="181" y="169"/>
                  <a:pt x="198" y="169"/>
                </a:cubicBezTo>
                <a:cubicBezTo>
                  <a:pt x="209" y="169"/>
                  <a:pt x="220" y="176"/>
                  <a:pt x="219" y="182"/>
                </a:cubicBezTo>
                <a:cubicBezTo>
                  <a:pt x="219" y="188"/>
                  <a:pt x="208" y="194"/>
                  <a:pt x="201" y="195"/>
                </a:cubicBezTo>
                <a:cubicBezTo>
                  <a:pt x="185" y="195"/>
                  <a:pt x="189" y="194"/>
                  <a:pt x="174" y="194"/>
                </a:cubicBezTo>
                <a:cubicBezTo>
                  <a:pt x="156" y="194"/>
                  <a:pt x="155" y="197"/>
                  <a:pt x="144" y="202"/>
                </a:cubicBezTo>
                <a:cubicBezTo>
                  <a:pt x="155" y="205"/>
                  <a:pt x="162" y="209"/>
                  <a:pt x="177" y="217"/>
                </a:cubicBezTo>
                <a:cubicBezTo>
                  <a:pt x="193" y="215"/>
                  <a:pt x="209" y="217"/>
                  <a:pt x="223" y="218"/>
                </a:cubicBezTo>
                <a:cubicBezTo>
                  <a:pt x="235" y="215"/>
                  <a:pt x="241" y="210"/>
                  <a:pt x="255" y="209"/>
                </a:cubicBezTo>
                <a:cubicBezTo>
                  <a:pt x="264" y="202"/>
                  <a:pt x="276" y="191"/>
                  <a:pt x="287" y="193"/>
                </a:cubicBezTo>
                <a:cubicBezTo>
                  <a:pt x="293" y="194"/>
                  <a:pt x="300" y="201"/>
                  <a:pt x="300" y="201"/>
                </a:cubicBezTo>
                <a:close/>
                <a:moveTo>
                  <a:pt x="34" y="173"/>
                </a:moveTo>
                <a:cubicBezTo>
                  <a:pt x="0" y="173"/>
                  <a:pt x="0" y="173"/>
                  <a:pt x="0" y="173"/>
                </a:cubicBezTo>
                <a:cubicBezTo>
                  <a:pt x="0" y="240"/>
                  <a:pt x="0" y="240"/>
                  <a:pt x="0" y="240"/>
                </a:cubicBezTo>
                <a:cubicBezTo>
                  <a:pt x="34" y="240"/>
                  <a:pt x="34" y="240"/>
                  <a:pt x="34" y="240"/>
                </a:cubicBezTo>
                <a:cubicBezTo>
                  <a:pt x="37" y="240"/>
                  <a:pt x="39" y="238"/>
                  <a:pt x="39" y="235"/>
                </a:cubicBezTo>
                <a:cubicBezTo>
                  <a:pt x="39" y="177"/>
                  <a:pt x="39" y="177"/>
                  <a:pt x="39" y="177"/>
                </a:cubicBezTo>
                <a:cubicBezTo>
                  <a:pt x="39" y="175"/>
                  <a:pt x="37" y="173"/>
                  <a:pt x="34" y="173"/>
                </a:cubicBezTo>
                <a:close/>
                <a:moveTo>
                  <a:pt x="246" y="24"/>
                </a:moveTo>
                <a:cubicBezTo>
                  <a:pt x="246" y="147"/>
                  <a:pt x="246" y="147"/>
                  <a:pt x="246" y="147"/>
                </a:cubicBezTo>
                <a:cubicBezTo>
                  <a:pt x="123" y="147"/>
                  <a:pt x="123" y="147"/>
                  <a:pt x="123" y="147"/>
                </a:cubicBezTo>
                <a:cubicBezTo>
                  <a:pt x="123" y="122"/>
                  <a:pt x="123" y="122"/>
                  <a:pt x="123" y="122"/>
                </a:cubicBezTo>
                <a:cubicBezTo>
                  <a:pt x="99" y="122"/>
                  <a:pt x="99" y="122"/>
                  <a:pt x="99" y="122"/>
                </a:cubicBezTo>
                <a:cubicBezTo>
                  <a:pt x="99" y="0"/>
                  <a:pt x="99" y="0"/>
                  <a:pt x="99" y="0"/>
                </a:cubicBezTo>
                <a:cubicBezTo>
                  <a:pt x="221" y="0"/>
                  <a:pt x="221" y="0"/>
                  <a:pt x="221" y="0"/>
                </a:cubicBezTo>
                <a:cubicBezTo>
                  <a:pt x="221" y="24"/>
                  <a:pt x="221" y="24"/>
                  <a:pt x="221" y="24"/>
                </a:cubicBezTo>
                <a:lnTo>
                  <a:pt x="246" y="24"/>
                </a:lnTo>
                <a:close/>
                <a:moveTo>
                  <a:pt x="123" y="116"/>
                </a:moveTo>
                <a:cubicBezTo>
                  <a:pt x="123" y="24"/>
                  <a:pt x="123" y="24"/>
                  <a:pt x="123" y="24"/>
                </a:cubicBezTo>
                <a:cubicBezTo>
                  <a:pt x="215" y="24"/>
                  <a:pt x="215" y="24"/>
                  <a:pt x="215" y="24"/>
                </a:cubicBezTo>
                <a:cubicBezTo>
                  <a:pt x="215" y="6"/>
                  <a:pt x="215" y="6"/>
                  <a:pt x="215" y="6"/>
                </a:cubicBezTo>
                <a:cubicBezTo>
                  <a:pt x="105" y="6"/>
                  <a:pt x="105" y="6"/>
                  <a:pt x="105" y="6"/>
                </a:cubicBezTo>
                <a:cubicBezTo>
                  <a:pt x="105" y="116"/>
                  <a:pt x="105" y="116"/>
                  <a:pt x="105" y="116"/>
                </a:cubicBezTo>
                <a:lnTo>
                  <a:pt x="123" y="116"/>
                </a:lnTo>
                <a:close/>
                <a:moveTo>
                  <a:pt x="224" y="85"/>
                </a:moveTo>
                <a:cubicBezTo>
                  <a:pt x="183" y="56"/>
                  <a:pt x="183" y="56"/>
                  <a:pt x="183" y="56"/>
                </a:cubicBezTo>
                <a:cubicBezTo>
                  <a:pt x="183" y="76"/>
                  <a:pt x="183" y="76"/>
                  <a:pt x="183" y="76"/>
                </a:cubicBezTo>
                <a:cubicBezTo>
                  <a:pt x="145" y="76"/>
                  <a:pt x="145" y="76"/>
                  <a:pt x="145" y="76"/>
                </a:cubicBezTo>
                <a:cubicBezTo>
                  <a:pt x="145" y="94"/>
                  <a:pt x="145" y="94"/>
                  <a:pt x="145" y="94"/>
                </a:cubicBezTo>
                <a:cubicBezTo>
                  <a:pt x="183" y="94"/>
                  <a:pt x="183" y="94"/>
                  <a:pt x="183" y="94"/>
                </a:cubicBezTo>
                <a:cubicBezTo>
                  <a:pt x="183" y="115"/>
                  <a:pt x="183" y="115"/>
                  <a:pt x="183" y="115"/>
                </a:cubicBezTo>
                <a:lnTo>
                  <a:pt x="224" y="85"/>
                </a:ln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3708639622"/>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On-Premises Deployment</a:t>
            </a:r>
            <a:endParaRPr lang="en-US" dirty="0"/>
          </a:p>
        </p:txBody>
      </p:sp>
      <p:sp>
        <p:nvSpPr>
          <p:cNvPr id="4" name="Content Placeholder 3"/>
          <p:cNvSpPr>
            <a:spLocks noGrp="1"/>
          </p:cNvSpPr>
          <p:nvPr>
            <p:ph type="body" sz="quarter" idx="10"/>
          </p:nvPr>
        </p:nvSpPr>
        <p:spPr>
          <a:xfrm>
            <a:off x="519113" y="1447799"/>
            <a:ext cx="6541564" cy="1999009"/>
          </a:xfrm>
        </p:spPr>
        <p:txBody>
          <a:bodyPr/>
          <a:lstStyle/>
          <a:p>
            <a:pPr lvl="0"/>
            <a:r>
              <a:rPr lang="en-US" sz="3600" dirty="0">
                <a:solidFill>
                  <a:schemeClr val="accent2">
                    <a:alpha val="99000"/>
                  </a:schemeClr>
                </a:solidFill>
              </a:rPr>
              <a:t>Connect agent automatically manages network connectivity </a:t>
            </a:r>
          </a:p>
          <a:p>
            <a:pPr lvl="1"/>
            <a:r>
              <a:rPr lang="en-US" dirty="0"/>
              <a:t>Sets up virtual network adapter</a:t>
            </a:r>
          </a:p>
          <a:p>
            <a:pPr lvl="1"/>
            <a:r>
              <a:rPr lang="en-US" dirty="0"/>
              <a:t>“Auto-connects” to Connect relay service as needed</a:t>
            </a:r>
          </a:p>
          <a:p>
            <a:pPr lvl="1"/>
            <a:r>
              <a:rPr lang="en-US" dirty="0"/>
              <a:t>Configures IPSec policy based on network policy </a:t>
            </a:r>
          </a:p>
          <a:p>
            <a:pPr lvl="1"/>
            <a:r>
              <a:rPr lang="en-US" dirty="0"/>
              <a:t>Enables DNS name resolution </a:t>
            </a:r>
          </a:p>
          <a:p>
            <a:pPr lvl="1"/>
            <a:r>
              <a:rPr lang="en-US" dirty="0"/>
              <a:t>Automatically syncs latest network policies</a:t>
            </a:r>
          </a:p>
        </p:txBody>
      </p:sp>
      <p:sp>
        <p:nvSpPr>
          <p:cNvPr id="5" name="Freeform 25"/>
          <p:cNvSpPr>
            <a:spLocks noEditPoints="1"/>
          </p:cNvSpPr>
          <p:nvPr/>
        </p:nvSpPr>
        <p:spPr bwMode="black">
          <a:xfrm>
            <a:off x="7823686" y="3443251"/>
            <a:ext cx="2621214" cy="2231892"/>
          </a:xfrm>
          <a:custGeom>
            <a:avLst/>
            <a:gdLst>
              <a:gd name="T0" fmla="*/ 300 w 300"/>
              <a:gd name="T1" fmla="*/ 201 h 255"/>
              <a:gd name="T2" fmla="*/ 288 w 300"/>
              <a:gd name="T3" fmla="*/ 210 h 255"/>
              <a:gd name="T4" fmla="*/ 285 w 300"/>
              <a:gd name="T5" fmla="*/ 214 h 255"/>
              <a:gd name="T6" fmla="*/ 266 w 300"/>
              <a:gd name="T7" fmla="*/ 230 h 255"/>
              <a:gd name="T8" fmla="*/ 229 w 300"/>
              <a:gd name="T9" fmla="*/ 245 h 255"/>
              <a:gd name="T10" fmla="*/ 169 w 300"/>
              <a:gd name="T11" fmla="*/ 253 h 255"/>
              <a:gd name="T12" fmla="*/ 47 w 300"/>
              <a:gd name="T13" fmla="*/ 231 h 255"/>
              <a:gd name="T14" fmla="*/ 47 w 300"/>
              <a:gd name="T15" fmla="*/ 186 h 255"/>
              <a:gd name="T16" fmla="*/ 89 w 300"/>
              <a:gd name="T17" fmla="*/ 168 h 255"/>
              <a:gd name="T18" fmla="*/ 130 w 300"/>
              <a:gd name="T19" fmla="*/ 171 h 255"/>
              <a:gd name="T20" fmla="*/ 163 w 300"/>
              <a:gd name="T21" fmla="*/ 174 h 255"/>
              <a:gd name="T22" fmla="*/ 198 w 300"/>
              <a:gd name="T23" fmla="*/ 169 h 255"/>
              <a:gd name="T24" fmla="*/ 219 w 300"/>
              <a:gd name="T25" fmla="*/ 182 h 255"/>
              <a:gd name="T26" fmla="*/ 201 w 300"/>
              <a:gd name="T27" fmla="*/ 195 h 255"/>
              <a:gd name="T28" fmla="*/ 174 w 300"/>
              <a:gd name="T29" fmla="*/ 194 h 255"/>
              <a:gd name="T30" fmla="*/ 144 w 300"/>
              <a:gd name="T31" fmla="*/ 202 h 255"/>
              <a:gd name="T32" fmla="*/ 177 w 300"/>
              <a:gd name="T33" fmla="*/ 217 h 255"/>
              <a:gd name="T34" fmla="*/ 223 w 300"/>
              <a:gd name="T35" fmla="*/ 218 h 255"/>
              <a:gd name="T36" fmla="*/ 255 w 300"/>
              <a:gd name="T37" fmla="*/ 209 h 255"/>
              <a:gd name="T38" fmla="*/ 287 w 300"/>
              <a:gd name="T39" fmla="*/ 193 h 255"/>
              <a:gd name="T40" fmla="*/ 300 w 300"/>
              <a:gd name="T41" fmla="*/ 201 h 255"/>
              <a:gd name="T42" fmla="*/ 34 w 300"/>
              <a:gd name="T43" fmla="*/ 173 h 255"/>
              <a:gd name="T44" fmla="*/ 0 w 300"/>
              <a:gd name="T45" fmla="*/ 173 h 255"/>
              <a:gd name="T46" fmla="*/ 0 w 300"/>
              <a:gd name="T47" fmla="*/ 240 h 255"/>
              <a:gd name="T48" fmla="*/ 34 w 300"/>
              <a:gd name="T49" fmla="*/ 240 h 255"/>
              <a:gd name="T50" fmla="*/ 39 w 300"/>
              <a:gd name="T51" fmla="*/ 235 h 255"/>
              <a:gd name="T52" fmla="*/ 39 w 300"/>
              <a:gd name="T53" fmla="*/ 177 h 255"/>
              <a:gd name="T54" fmla="*/ 34 w 300"/>
              <a:gd name="T55" fmla="*/ 173 h 255"/>
              <a:gd name="T56" fmla="*/ 246 w 300"/>
              <a:gd name="T57" fmla="*/ 24 h 255"/>
              <a:gd name="T58" fmla="*/ 246 w 300"/>
              <a:gd name="T59" fmla="*/ 147 h 255"/>
              <a:gd name="T60" fmla="*/ 123 w 300"/>
              <a:gd name="T61" fmla="*/ 147 h 255"/>
              <a:gd name="T62" fmla="*/ 123 w 300"/>
              <a:gd name="T63" fmla="*/ 122 h 255"/>
              <a:gd name="T64" fmla="*/ 99 w 300"/>
              <a:gd name="T65" fmla="*/ 122 h 255"/>
              <a:gd name="T66" fmla="*/ 99 w 300"/>
              <a:gd name="T67" fmla="*/ 0 h 255"/>
              <a:gd name="T68" fmla="*/ 221 w 300"/>
              <a:gd name="T69" fmla="*/ 0 h 255"/>
              <a:gd name="T70" fmla="*/ 221 w 300"/>
              <a:gd name="T71" fmla="*/ 24 h 255"/>
              <a:gd name="T72" fmla="*/ 246 w 300"/>
              <a:gd name="T73" fmla="*/ 24 h 255"/>
              <a:gd name="T74" fmla="*/ 123 w 300"/>
              <a:gd name="T75" fmla="*/ 116 h 255"/>
              <a:gd name="T76" fmla="*/ 123 w 300"/>
              <a:gd name="T77" fmla="*/ 24 h 255"/>
              <a:gd name="T78" fmla="*/ 215 w 300"/>
              <a:gd name="T79" fmla="*/ 24 h 255"/>
              <a:gd name="T80" fmla="*/ 215 w 300"/>
              <a:gd name="T81" fmla="*/ 6 h 255"/>
              <a:gd name="T82" fmla="*/ 105 w 300"/>
              <a:gd name="T83" fmla="*/ 6 h 255"/>
              <a:gd name="T84" fmla="*/ 105 w 300"/>
              <a:gd name="T85" fmla="*/ 116 h 255"/>
              <a:gd name="T86" fmla="*/ 123 w 300"/>
              <a:gd name="T87" fmla="*/ 116 h 255"/>
              <a:gd name="T88" fmla="*/ 224 w 300"/>
              <a:gd name="T89" fmla="*/ 85 h 255"/>
              <a:gd name="T90" fmla="*/ 183 w 300"/>
              <a:gd name="T91" fmla="*/ 56 h 255"/>
              <a:gd name="T92" fmla="*/ 183 w 300"/>
              <a:gd name="T93" fmla="*/ 76 h 255"/>
              <a:gd name="T94" fmla="*/ 145 w 300"/>
              <a:gd name="T95" fmla="*/ 76 h 255"/>
              <a:gd name="T96" fmla="*/ 145 w 300"/>
              <a:gd name="T97" fmla="*/ 94 h 255"/>
              <a:gd name="T98" fmla="*/ 183 w 300"/>
              <a:gd name="T99" fmla="*/ 94 h 255"/>
              <a:gd name="T100" fmla="*/ 183 w 300"/>
              <a:gd name="T101" fmla="*/ 115 h 255"/>
              <a:gd name="T102" fmla="*/ 224 w 300"/>
              <a:gd name="T103" fmla="*/ 8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0" h="255">
                <a:moveTo>
                  <a:pt x="300" y="201"/>
                </a:moveTo>
                <a:cubicBezTo>
                  <a:pt x="300" y="201"/>
                  <a:pt x="299" y="202"/>
                  <a:pt x="288" y="210"/>
                </a:cubicBezTo>
                <a:cubicBezTo>
                  <a:pt x="288" y="210"/>
                  <a:pt x="286" y="214"/>
                  <a:pt x="285" y="214"/>
                </a:cubicBezTo>
                <a:cubicBezTo>
                  <a:pt x="280" y="218"/>
                  <a:pt x="275" y="223"/>
                  <a:pt x="266" y="230"/>
                </a:cubicBezTo>
                <a:cubicBezTo>
                  <a:pt x="257" y="231"/>
                  <a:pt x="238" y="240"/>
                  <a:pt x="229" y="245"/>
                </a:cubicBezTo>
                <a:cubicBezTo>
                  <a:pt x="212" y="244"/>
                  <a:pt x="187" y="248"/>
                  <a:pt x="169" y="253"/>
                </a:cubicBezTo>
                <a:cubicBezTo>
                  <a:pt x="143" y="249"/>
                  <a:pt x="140" y="255"/>
                  <a:pt x="47" y="231"/>
                </a:cubicBezTo>
                <a:cubicBezTo>
                  <a:pt x="47" y="231"/>
                  <a:pt x="47" y="194"/>
                  <a:pt x="47" y="186"/>
                </a:cubicBezTo>
                <a:cubicBezTo>
                  <a:pt x="64" y="182"/>
                  <a:pt x="69" y="171"/>
                  <a:pt x="89" y="168"/>
                </a:cubicBezTo>
                <a:cubicBezTo>
                  <a:pt x="103" y="166"/>
                  <a:pt x="116" y="167"/>
                  <a:pt x="130" y="171"/>
                </a:cubicBezTo>
                <a:cubicBezTo>
                  <a:pt x="139" y="174"/>
                  <a:pt x="148" y="176"/>
                  <a:pt x="163" y="174"/>
                </a:cubicBezTo>
                <a:cubicBezTo>
                  <a:pt x="176" y="173"/>
                  <a:pt x="181" y="169"/>
                  <a:pt x="198" y="169"/>
                </a:cubicBezTo>
                <a:cubicBezTo>
                  <a:pt x="209" y="169"/>
                  <a:pt x="220" y="176"/>
                  <a:pt x="219" y="182"/>
                </a:cubicBezTo>
                <a:cubicBezTo>
                  <a:pt x="219" y="188"/>
                  <a:pt x="208" y="194"/>
                  <a:pt x="201" y="195"/>
                </a:cubicBezTo>
                <a:cubicBezTo>
                  <a:pt x="185" y="195"/>
                  <a:pt x="189" y="194"/>
                  <a:pt x="174" y="194"/>
                </a:cubicBezTo>
                <a:cubicBezTo>
                  <a:pt x="156" y="194"/>
                  <a:pt x="155" y="197"/>
                  <a:pt x="144" y="202"/>
                </a:cubicBezTo>
                <a:cubicBezTo>
                  <a:pt x="155" y="205"/>
                  <a:pt x="162" y="209"/>
                  <a:pt x="177" y="217"/>
                </a:cubicBezTo>
                <a:cubicBezTo>
                  <a:pt x="193" y="215"/>
                  <a:pt x="209" y="217"/>
                  <a:pt x="223" y="218"/>
                </a:cubicBezTo>
                <a:cubicBezTo>
                  <a:pt x="235" y="215"/>
                  <a:pt x="241" y="210"/>
                  <a:pt x="255" y="209"/>
                </a:cubicBezTo>
                <a:cubicBezTo>
                  <a:pt x="264" y="202"/>
                  <a:pt x="276" y="191"/>
                  <a:pt x="287" y="193"/>
                </a:cubicBezTo>
                <a:cubicBezTo>
                  <a:pt x="293" y="194"/>
                  <a:pt x="300" y="201"/>
                  <a:pt x="300" y="201"/>
                </a:cubicBezTo>
                <a:close/>
                <a:moveTo>
                  <a:pt x="34" y="173"/>
                </a:moveTo>
                <a:cubicBezTo>
                  <a:pt x="0" y="173"/>
                  <a:pt x="0" y="173"/>
                  <a:pt x="0" y="173"/>
                </a:cubicBezTo>
                <a:cubicBezTo>
                  <a:pt x="0" y="240"/>
                  <a:pt x="0" y="240"/>
                  <a:pt x="0" y="240"/>
                </a:cubicBezTo>
                <a:cubicBezTo>
                  <a:pt x="34" y="240"/>
                  <a:pt x="34" y="240"/>
                  <a:pt x="34" y="240"/>
                </a:cubicBezTo>
                <a:cubicBezTo>
                  <a:pt x="37" y="240"/>
                  <a:pt x="39" y="238"/>
                  <a:pt x="39" y="235"/>
                </a:cubicBezTo>
                <a:cubicBezTo>
                  <a:pt x="39" y="177"/>
                  <a:pt x="39" y="177"/>
                  <a:pt x="39" y="177"/>
                </a:cubicBezTo>
                <a:cubicBezTo>
                  <a:pt x="39" y="175"/>
                  <a:pt x="37" y="173"/>
                  <a:pt x="34" y="173"/>
                </a:cubicBezTo>
                <a:close/>
                <a:moveTo>
                  <a:pt x="246" y="24"/>
                </a:moveTo>
                <a:cubicBezTo>
                  <a:pt x="246" y="147"/>
                  <a:pt x="246" y="147"/>
                  <a:pt x="246" y="147"/>
                </a:cubicBezTo>
                <a:cubicBezTo>
                  <a:pt x="123" y="147"/>
                  <a:pt x="123" y="147"/>
                  <a:pt x="123" y="147"/>
                </a:cubicBezTo>
                <a:cubicBezTo>
                  <a:pt x="123" y="122"/>
                  <a:pt x="123" y="122"/>
                  <a:pt x="123" y="122"/>
                </a:cubicBezTo>
                <a:cubicBezTo>
                  <a:pt x="99" y="122"/>
                  <a:pt x="99" y="122"/>
                  <a:pt x="99" y="122"/>
                </a:cubicBezTo>
                <a:cubicBezTo>
                  <a:pt x="99" y="0"/>
                  <a:pt x="99" y="0"/>
                  <a:pt x="99" y="0"/>
                </a:cubicBezTo>
                <a:cubicBezTo>
                  <a:pt x="221" y="0"/>
                  <a:pt x="221" y="0"/>
                  <a:pt x="221" y="0"/>
                </a:cubicBezTo>
                <a:cubicBezTo>
                  <a:pt x="221" y="24"/>
                  <a:pt x="221" y="24"/>
                  <a:pt x="221" y="24"/>
                </a:cubicBezTo>
                <a:lnTo>
                  <a:pt x="246" y="24"/>
                </a:lnTo>
                <a:close/>
                <a:moveTo>
                  <a:pt x="123" y="116"/>
                </a:moveTo>
                <a:cubicBezTo>
                  <a:pt x="123" y="24"/>
                  <a:pt x="123" y="24"/>
                  <a:pt x="123" y="24"/>
                </a:cubicBezTo>
                <a:cubicBezTo>
                  <a:pt x="215" y="24"/>
                  <a:pt x="215" y="24"/>
                  <a:pt x="215" y="24"/>
                </a:cubicBezTo>
                <a:cubicBezTo>
                  <a:pt x="215" y="6"/>
                  <a:pt x="215" y="6"/>
                  <a:pt x="215" y="6"/>
                </a:cubicBezTo>
                <a:cubicBezTo>
                  <a:pt x="105" y="6"/>
                  <a:pt x="105" y="6"/>
                  <a:pt x="105" y="6"/>
                </a:cubicBezTo>
                <a:cubicBezTo>
                  <a:pt x="105" y="116"/>
                  <a:pt x="105" y="116"/>
                  <a:pt x="105" y="116"/>
                </a:cubicBezTo>
                <a:lnTo>
                  <a:pt x="123" y="116"/>
                </a:lnTo>
                <a:close/>
                <a:moveTo>
                  <a:pt x="224" y="85"/>
                </a:moveTo>
                <a:cubicBezTo>
                  <a:pt x="183" y="56"/>
                  <a:pt x="183" y="56"/>
                  <a:pt x="183" y="56"/>
                </a:cubicBezTo>
                <a:cubicBezTo>
                  <a:pt x="183" y="76"/>
                  <a:pt x="183" y="76"/>
                  <a:pt x="183" y="76"/>
                </a:cubicBezTo>
                <a:cubicBezTo>
                  <a:pt x="145" y="76"/>
                  <a:pt x="145" y="76"/>
                  <a:pt x="145" y="76"/>
                </a:cubicBezTo>
                <a:cubicBezTo>
                  <a:pt x="145" y="94"/>
                  <a:pt x="145" y="94"/>
                  <a:pt x="145" y="94"/>
                </a:cubicBezTo>
                <a:cubicBezTo>
                  <a:pt x="183" y="94"/>
                  <a:pt x="183" y="94"/>
                  <a:pt x="183" y="94"/>
                </a:cubicBezTo>
                <a:cubicBezTo>
                  <a:pt x="183" y="115"/>
                  <a:pt x="183" y="115"/>
                  <a:pt x="183" y="115"/>
                </a:cubicBezTo>
                <a:lnTo>
                  <a:pt x="224" y="85"/>
                </a:ln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245106293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Assumptions</a:t>
            </a:r>
            <a:endParaRPr lang="en-US" dirty="0"/>
          </a:p>
        </p:txBody>
      </p:sp>
      <p:sp>
        <p:nvSpPr>
          <p:cNvPr id="7" name="Content Placeholder 6"/>
          <p:cNvSpPr>
            <a:spLocks noGrp="1"/>
          </p:cNvSpPr>
          <p:nvPr>
            <p:ph type="body" sz="quarter" idx="10"/>
          </p:nvPr>
        </p:nvSpPr>
        <p:spPr>
          <a:xfrm>
            <a:off x="519112" y="1447799"/>
            <a:ext cx="11149013" cy="2331407"/>
          </a:xfrm>
        </p:spPr>
        <p:txBody>
          <a:bodyPr/>
          <a:lstStyle/>
          <a:p>
            <a:r>
              <a:rPr lang="en-US" dirty="0" smtClean="0">
                <a:solidFill>
                  <a:schemeClr val="accent2">
                    <a:alpha val="99000"/>
                  </a:schemeClr>
                </a:solidFill>
              </a:rPr>
              <a:t>You know the basics</a:t>
            </a:r>
          </a:p>
          <a:p>
            <a:pPr lvl="1"/>
            <a:r>
              <a:rPr lang="en-US" sz="2400" dirty="0" smtClean="0"/>
              <a:t>Web/Worker Roles</a:t>
            </a:r>
          </a:p>
          <a:p>
            <a:pPr lvl="1"/>
            <a:r>
              <a:rPr lang="en-US" sz="2400" dirty="0" smtClean="0"/>
              <a:t>SQL Azure</a:t>
            </a:r>
          </a:p>
          <a:p>
            <a:pPr lvl="1"/>
            <a:r>
              <a:rPr lang="en-US" sz="2400" dirty="0" smtClean="0"/>
              <a:t>Windows Azure Storage</a:t>
            </a:r>
          </a:p>
          <a:p>
            <a:pPr lvl="1"/>
            <a:r>
              <a:rPr lang="en-US" sz="2400" dirty="0" smtClean="0"/>
              <a:t>Asynchronous Programming</a:t>
            </a:r>
          </a:p>
          <a:p>
            <a:pPr lvl="1"/>
            <a:r>
              <a:rPr lang="en-US" sz="2400" dirty="0" smtClean="0"/>
              <a:t>Windows Azure diagnostics</a:t>
            </a:r>
            <a:endParaRPr lang="en-US" sz="2400" dirty="0"/>
          </a:p>
        </p:txBody>
      </p:sp>
      <p:sp>
        <p:nvSpPr>
          <p:cNvPr id="15" name="Freeform 7"/>
          <p:cNvSpPr>
            <a:spLocks noEditPoints="1"/>
          </p:cNvSpPr>
          <p:nvPr/>
        </p:nvSpPr>
        <p:spPr bwMode="black">
          <a:xfrm>
            <a:off x="7292104" y="2988297"/>
            <a:ext cx="2805952" cy="2809188"/>
          </a:xfrm>
          <a:custGeom>
            <a:avLst/>
            <a:gdLst>
              <a:gd name="T0" fmla="*/ 52 w 300"/>
              <a:gd name="T1" fmla="*/ 268 h 300"/>
              <a:gd name="T2" fmla="*/ 62 w 300"/>
              <a:gd name="T3" fmla="*/ 255 h 300"/>
              <a:gd name="T4" fmla="*/ 77 w 300"/>
              <a:gd name="T5" fmla="*/ 230 h 300"/>
              <a:gd name="T6" fmla="*/ 46 w 300"/>
              <a:gd name="T7" fmla="*/ 204 h 300"/>
              <a:gd name="T8" fmla="*/ 15 w 300"/>
              <a:gd name="T9" fmla="*/ 233 h 300"/>
              <a:gd name="T10" fmla="*/ 33 w 300"/>
              <a:gd name="T11" fmla="*/ 219 h 300"/>
              <a:gd name="T12" fmla="*/ 60 w 300"/>
              <a:gd name="T13" fmla="*/ 219 h 300"/>
              <a:gd name="T14" fmla="*/ 63 w 300"/>
              <a:gd name="T15" fmla="*/ 238 h 300"/>
              <a:gd name="T16" fmla="*/ 46 w 300"/>
              <a:gd name="T17" fmla="*/ 255 h 300"/>
              <a:gd name="T18" fmla="*/ 39 w 300"/>
              <a:gd name="T19" fmla="*/ 275 h 300"/>
              <a:gd name="T20" fmla="*/ 51 w 300"/>
              <a:gd name="T21" fmla="*/ 279 h 300"/>
              <a:gd name="T22" fmla="*/ 51 w 300"/>
              <a:gd name="T23" fmla="*/ 288 h 300"/>
              <a:gd name="T24" fmla="*/ 39 w 300"/>
              <a:gd name="T25" fmla="*/ 300 h 300"/>
              <a:gd name="T26" fmla="*/ 300 w 300"/>
              <a:gd name="T27" fmla="*/ 216 h 300"/>
              <a:gd name="T28" fmla="*/ 218 w 300"/>
              <a:gd name="T29" fmla="*/ 300 h 300"/>
              <a:gd name="T30" fmla="*/ 220 w 300"/>
              <a:gd name="T31" fmla="*/ 263 h 300"/>
              <a:gd name="T32" fmla="*/ 277 w 300"/>
              <a:gd name="T33" fmla="*/ 216 h 300"/>
              <a:gd name="T34" fmla="*/ 149 w 300"/>
              <a:gd name="T35" fmla="*/ 228 h 300"/>
              <a:gd name="T36" fmla="*/ 119 w 300"/>
              <a:gd name="T37" fmla="*/ 242 h 300"/>
              <a:gd name="T38" fmla="*/ 149 w 300"/>
              <a:gd name="T39" fmla="*/ 262 h 300"/>
              <a:gd name="T40" fmla="*/ 177 w 300"/>
              <a:gd name="T41" fmla="*/ 252 h 300"/>
              <a:gd name="T42" fmla="*/ 255 w 300"/>
              <a:gd name="T43" fmla="*/ 75 h 300"/>
              <a:gd name="T44" fmla="*/ 259 w 300"/>
              <a:gd name="T45" fmla="*/ 59 h 300"/>
              <a:gd name="T46" fmla="*/ 278 w 300"/>
              <a:gd name="T47" fmla="*/ 38 h 300"/>
              <a:gd name="T48" fmla="*/ 272 w 300"/>
              <a:gd name="T49" fmla="*/ 8 h 300"/>
              <a:gd name="T50" fmla="*/ 228 w 300"/>
              <a:gd name="T51" fmla="*/ 7 h 300"/>
              <a:gd name="T52" fmla="*/ 231 w 300"/>
              <a:gd name="T53" fmla="*/ 29 h 300"/>
              <a:gd name="T54" fmla="*/ 250 w 300"/>
              <a:gd name="T55" fmla="*/ 10 h 300"/>
              <a:gd name="T56" fmla="*/ 269 w 300"/>
              <a:gd name="T57" fmla="*/ 26 h 300"/>
              <a:gd name="T58" fmla="*/ 259 w 300"/>
              <a:gd name="T59" fmla="*/ 43 h 300"/>
              <a:gd name="T60" fmla="*/ 245 w 300"/>
              <a:gd name="T61" fmla="*/ 59 h 300"/>
              <a:gd name="T62" fmla="*/ 243 w 300"/>
              <a:gd name="T63" fmla="*/ 75 h 300"/>
              <a:gd name="T64" fmla="*/ 255 w 300"/>
              <a:gd name="T65" fmla="*/ 96 h 300"/>
              <a:gd name="T66" fmla="*/ 243 w 300"/>
              <a:gd name="T67" fmla="*/ 84 h 300"/>
              <a:gd name="T68" fmla="*/ 255 w 300"/>
              <a:gd name="T69" fmla="*/ 96 h 300"/>
              <a:gd name="T70" fmla="*/ 49 w 300"/>
              <a:gd name="T71" fmla="*/ 84 h 300"/>
              <a:gd name="T72" fmla="*/ 0 w 300"/>
              <a:gd name="T73" fmla="*/ 47 h 300"/>
              <a:gd name="T74" fmla="*/ 35 w 300"/>
              <a:gd name="T75" fmla="*/ 68 h 300"/>
              <a:gd name="T76" fmla="*/ 102 w 300"/>
              <a:gd name="T77" fmla="*/ 0 h 300"/>
              <a:gd name="T78" fmla="*/ 147 w 300"/>
              <a:gd name="T79" fmla="*/ 58 h 300"/>
              <a:gd name="T80" fmla="*/ 177 w 300"/>
              <a:gd name="T81" fmla="*/ 38 h 300"/>
              <a:gd name="T82" fmla="*/ 147 w 300"/>
              <a:gd name="T83" fmla="*/ 24 h 300"/>
              <a:gd name="T84" fmla="*/ 147 w 300"/>
              <a:gd name="T85" fmla="*/ 72 h 300"/>
              <a:gd name="T86" fmla="*/ 56 w 300"/>
              <a:gd name="T87" fmla="*/ 151 h 300"/>
              <a:gd name="T88" fmla="*/ 36 w 300"/>
              <a:gd name="T89" fmla="*/ 121 h 300"/>
              <a:gd name="T90" fmla="*/ 22 w 300"/>
              <a:gd name="T91" fmla="*/ 151 h 300"/>
              <a:gd name="T92" fmla="*/ 70 w 300"/>
              <a:gd name="T93" fmla="*/ 151 h 300"/>
              <a:gd name="T94" fmla="*/ 240 w 300"/>
              <a:gd name="T95" fmla="*/ 149 h 300"/>
              <a:gd name="T96" fmla="*/ 260 w 300"/>
              <a:gd name="T97" fmla="*/ 179 h 300"/>
              <a:gd name="T98" fmla="*/ 274 w 300"/>
              <a:gd name="T99" fmla="*/ 149 h 300"/>
              <a:gd name="T100" fmla="*/ 226 w 300"/>
              <a:gd name="T101" fmla="*/ 149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0" h="300">
                <a:moveTo>
                  <a:pt x="51" y="279"/>
                </a:moveTo>
                <a:cubicBezTo>
                  <a:pt x="51" y="274"/>
                  <a:pt x="51" y="270"/>
                  <a:pt x="52" y="268"/>
                </a:cubicBezTo>
                <a:cubicBezTo>
                  <a:pt x="52" y="266"/>
                  <a:pt x="53" y="264"/>
                  <a:pt x="55" y="263"/>
                </a:cubicBezTo>
                <a:cubicBezTo>
                  <a:pt x="56" y="261"/>
                  <a:pt x="58" y="259"/>
                  <a:pt x="62" y="255"/>
                </a:cubicBezTo>
                <a:cubicBezTo>
                  <a:pt x="68" y="250"/>
                  <a:pt x="72" y="246"/>
                  <a:pt x="74" y="242"/>
                </a:cubicBezTo>
                <a:cubicBezTo>
                  <a:pt x="76" y="239"/>
                  <a:pt x="77" y="235"/>
                  <a:pt x="77" y="230"/>
                </a:cubicBezTo>
                <a:cubicBezTo>
                  <a:pt x="77" y="223"/>
                  <a:pt x="74" y="217"/>
                  <a:pt x="68" y="212"/>
                </a:cubicBezTo>
                <a:cubicBezTo>
                  <a:pt x="63" y="207"/>
                  <a:pt x="55" y="204"/>
                  <a:pt x="46" y="204"/>
                </a:cubicBezTo>
                <a:cubicBezTo>
                  <a:pt x="37" y="204"/>
                  <a:pt x="30" y="206"/>
                  <a:pt x="24" y="211"/>
                </a:cubicBezTo>
                <a:cubicBezTo>
                  <a:pt x="18" y="217"/>
                  <a:pt x="15" y="225"/>
                  <a:pt x="15" y="233"/>
                </a:cubicBezTo>
                <a:cubicBezTo>
                  <a:pt x="27" y="233"/>
                  <a:pt x="27" y="233"/>
                  <a:pt x="27" y="233"/>
                </a:cubicBezTo>
                <a:cubicBezTo>
                  <a:pt x="28" y="227"/>
                  <a:pt x="28" y="223"/>
                  <a:pt x="33" y="219"/>
                </a:cubicBezTo>
                <a:cubicBezTo>
                  <a:pt x="37" y="216"/>
                  <a:pt x="41" y="214"/>
                  <a:pt x="46" y="214"/>
                </a:cubicBezTo>
                <a:cubicBezTo>
                  <a:pt x="51" y="214"/>
                  <a:pt x="57" y="216"/>
                  <a:pt x="60" y="219"/>
                </a:cubicBezTo>
                <a:cubicBezTo>
                  <a:pt x="64" y="223"/>
                  <a:pt x="65" y="226"/>
                  <a:pt x="65" y="230"/>
                </a:cubicBezTo>
                <a:cubicBezTo>
                  <a:pt x="65" y="233"/>
                  <a:pt x="64" y="236"/>
                  <a:pt x="63" y="238"/>
                </a:cubicBezTo>
                <a:cubicBezTo>
                  <a:pt x="61" y="240"/>
                  <a:pt x="59" y="243"/>
                  <a:pt x="55" y="247"/>
                </a:cubicBezTo>
                <a:cubicBezTo>
                  <a:pt x="51" y="251"/>
                  <a:pt x="48" y="253"/>
                  <a:pt x="46" y="255"/>
                </a:cubicBezTo>
                <a:cubicBezTo>
                  <a:pt x="44" y="258"/>
                  <a:pt x="42" y="260"/>
                  <a:pt x="41" y="263"/>
                </a:cubicBezTo>
                <a:cubicBezTo>
                  <a:pt x="40" y="266"/>
                  <a:pt x="39" y="270"/>
                  <a:pt x="39" y="275"/>
                </a:cubicBezTo>
                <a:cubicBezTo>
                  <a:pt x="39" y="276"/>
                  <a:pt x="39" y="277"/>
                  <a:pt x="39" y="279"/>
                </a:cubicBezTo>
                <a:lnTo>
                  <a:pt x="51" y="279"/>
                </a:lnTo>
                <a:close/>
                <a:moveTo>
                  <a:pt x="51" y="300"/>
                </a:moveTo>
                <a:cubicBezTo>
                  <a:pt x="51" y="288"/>
                  <a:pt x="51" y="288"/>
                  <a:pt x="51" y="288"/>
                </a:cubicBezTo>
                <a:cubicBezTo>
                  <a:pt x="39" y="288"/>
                  <a:pt x="39" y="288"/>
                  <a:pt x="39" y="288"/>
                </a:cubicBezTo>
                <a:cubicBezTo>
                  <a:pt x="39" y="300"/>
                  <a:pt x="39" y="300"/>
                  <a:pt x="39" y="300"/>
                </a:cubicBezTo>
                <a:lnTo>
                  <a:pt x="51" y="300"/>
                </a:lnTo>
                <a:close/>
                <a:moveTo>
                  <a:pt x="300" y="216"/>
                </a:moveTo>
                <a:cubicBezTo>
                  <a:pt x="247" y="300"/>
                  <a:pt x="247" y="300"/>
                  <a:pt x="247" y="300"/>
                </a:cubicBezTo>
                <a:cubicBezTo>
                  <a:pt x="218" y="300"/>
                  <a:pt x="218" y="300"/>
                  <a:pt x="218" y="300"/>
                </a:cubicBezTo>
                <a:cubicBezTo>
                  <a:pt x="198" y="263"/>
                  <a:pt x="198" y="263"/>
                  <a:pt x="198" y="263"/>
                </a:cubicBezTo>
                <a:cubicBezTo>
                  <a:pt x="220" y="263"/>
                  <a:pt x="220" y="263"/>
                  <a:pt x="220" y="263"/>
                </a:cubicBezTo>
                <a:cubicBezTo>
                  <a:pt x="233" y="285"/>
                  <a:pt x="233" y="285"/>
                  <a:pt x="233" y="285"/>
                </a:cubicBezTo>
                <a:cubicBezTo>
                  <a:pt x="277" y="216"/>
                  <a:pt x="277" y="216"/>
                  <a:pt x="277" y="216"/>
                </a:cubicBezTo>
                <a:lnTo>
                  <a:pt x="300" y="216"/>
                </a:lnTo>
                <a:close/>
                <a:moveTo>
                  <a:pt x="149" y="228"/>
                </a:moveTo>
                <a:cubicBezTo>
                  <a:pt x="149" y="242"/>
                  <a:pt x="149" y="242"/>
                  <a:pt x="149" y="242"/>
                </a:cubicBezTo>
                <a:cubicBezTo>
                  <a:pt x="119" y="242"/>
                  <a:pt x="119" y="242"/>
                  <a:pt x="119" y="242"/>
                </a:cubicBezTo>
                <a:cubicBezTo>
                  <a:pt x="119" y="262"/>
                  <a:pt x="119" y="262"/>
                  <a:pt x="119" y="262"/>
                </a:cubicBezTo>
                <a:cubicBezTo>
                  <a:pt x="149" y="262"/>
                  <a:pt x="149" y="262"/>
                  <a:pt x="149" y="262"/>
                </a:cubicBezTo>
                <a:cubicBezTo>
                  <a:pt x="149" y="276"/>
                  <a:pt x="149" y="276"/>
                  <a:pt x="149" y="276"/>
                </a:cubicBezTo>
                <a:cubicBezTo>
                  <a:pt x="177" y="252"/>
                  <a:pt x="177" y="252"/>
                  <a:pt x="177" y="252"/>
                </a:cubicBezTo>
                <a:lnTo>
                  <a:pt x="149" y="228"/>
                </a:lnTo>
                <a:close/>
                <a:moveTo>
                  <a:pt x="255" y="75"/>
                </a:moveTo>
                <a:cubicBezTo>
                  <a:pt x="255" y="70"/>
                  <a:pt x="255" y="66"/>
                  <a:pt x="256" y="64"/>
                </a:cubicBezTo>
                <a:cubicBezTo>
                  <a:pt x="256" y="62"/>
                  <a:pt x="257" y="60"/>
                  <a:pt x="259" y="59"/>
                </a:cubicBezTo>
                <a:cubicBezTo>
                  <a:pt x="260" y="57"/>
                  <a:pt x="262" y="55"/>
                  <a:pt x="266" y="51"/>
                </a:cubicBezTo>
                <a:cubicBezTo>
                  <a:pt x="272" y="46"/>
                  <a:pt x="276" y="42"/>
                  <a:pt x="278" y="38"/>
                </a:cubicBezTo>
                <a:cubicBezTo>
                  <a:pt x="280" y="35"/>
                  <a:pt x="281" y="31"/>
                  <a:pt x="281" y="26"/>
                </a:cubicBezTo>
                <a:cubicBezTo>
                  <a:pt x="281" y="19"/>
                  <a:pt x="278" y="13"/>
                  <a:pt x="272" y="8"/>
                </a:cubicBezTo>
                <a:cubicBezTo>
                  <a:pt x="267" y="3"/>
                  <a:pt x="259" y="0"/>
                  <a:pt x="250" y="0"/>
                </a:cubicBezTo>
                <a:cubicBezTo>
                  <a:pt x="241" y="0"/>
                  <a:pt x="234" y="2"/>
                  <a:pt x="228" y="7"/>
                </a:cubicBezTo>
                <a:cubicBezTo>
                  <a:pt x="222" y="13"/>
                  <a:pt x="219" y="21"/>
                  <a:pt x="219" y="29"/>
                </a:cubicBezTo>
                <a:cubicBezTo>
                  <a:pt x="231" y="29"/>
                  <a:pt x="231" y="29"/>
                  <a:pt x="231" y="29"/>
                </a:cubicBezTo>
                <a:cubicBezTo>
                  <a:pt x="232" y="23"/>
                  <a:pt x="232" y="19"/>
                  <a:pt x="237" y="15"/>
                </a:cubicBezTo>
                <a:cubicBezTo>
                  <a:pt x="241" y="12"/>
                  <a:pt x="245" y="10"/>
                  <a:pt x="250" y="10"/>
                </a:cubicBezTo>
                <a:cubicBezTo>
                  <a:pt x="255" y="10"/>
                  <a:pt x="261" y="12"/>
                  <a:pt x="264" y="15"/>
                </a:cubicBezTo>
                <a:cubicBezTo>
                  <a:pt x="268" y="19"/>
                  <a:pt x="269" y="22"/>
                  <a:pt x="269" y="26"/>
                </a:cubicBezTo>
                <a:cubicBezTo>
                  <a:pt x="269" y="29"/>
                  <a:pt x="268" y="32"/>
                  <a:pt x="267" y="34"/>
                </a:cubicBezTo>
                <a:cubicBezTo>
                  <a:pt x="265" y="36"/>
                  <a:pt x="263" y="39"/>
                  <a:pt x="259" y="43"/>
                </a:cubicBezTo>
                <a:cubicBezTo>
                  <a:pt x="255" y="47"/>
                  <a:pt x="252" y="49"/>
                  <a:pt x="250" y="51"/>
                </a:cubicBezTo>
                <a:cubicBezTo>
                  <a:pt x="248" y="54"/>
                  <a:pt x="246" y="56"/>
                  <a:pt x="245" y="59"/>
                </a:cubicBezTo>
                <a:cubicBezTo>
                  <a:pt x="244" y="62"/>
                  <a:pt x="243" y="66"/>
                  <a:pt x="243" y="71"/>
                </a:cubicBezTo>
                <a:cubicBezTo>
                  <a:pt x="243" y="72"/>
                  <a:pt x="243" y="73"/>
                  <a:pt x="243" y="75"/>
                </a:cubicBezTo>
                <a:lnTo>
                  <a:pt x="255" y="75"/>
                </a:lnTo>
                <a:close/>
                <a:moveTo>
                  <a:pt x="255" y="96"/>
                </a:moveTo>
                <a:cubicBezTo>
                  <a:pt x="255" y="84"/>
                  <a:pt x="255" y="84"/>
                  <a:pt x="255" y="84"/>
                </a:cubicBezTo>
                <a:cubicBezTo>
                  <a:pt x="243" y="84"/>
                  <a:pt x="243" y="84"/>
                  <a:pt x="243" y="84"/>
                </a:cubicBezTo>
                <a:cubicBezTo>
                  <a:pt x="243" y="96"/>
                  <a:pt x="243" y="96"/>
                  <a:pt x="243" y="96"/>
                </a:cubicBezTo>
                <a:lnTo>
                  <a:pt x="255" y="96"/>
                </a:lnTo>
                <a:close/>
                <a:moveTo>
                  <a:pt x="102" y="0"/>
                </a:moveTo>
                <a:cubicBezTo>
                  <a:pt x="49" y="84"/>
                  <a:pt x="49" y="84"/>
                  <a:pt x="49" y="84"/>
                </a:cubicBezTo>
                <a:cubicBezTo>
                  <a:pt x="20" y="84"/>
                  <a:pt x="20" y="84"/>
                  <a:pt x="20" y="84"/>
                </a:cubicBezTo>
                <a:cubicBezTo>
                  <a:pt x="0" y="47"/>
                  <a:pt x="0" y="47"/>
                  <a:pt x="0" y="47"/>
                </a:cubicBezTo>
                <a:cubicBezTo>
                  <a:pt x="22" y="47"/>
                  <a:pt x="22" y="47"/>
                  <a:pt x="22" y="47"/>
                </a:cubicBezTo>
                <a:cubicBezTo>
                  <a:pt x="35" y="68"/>
                  <a:pt x="35" y="68"/>
                  <a:pt x="35" y="68"/>
                </a:cubicBezTo>
                <a:cubicBezTo>
                  <a:pt x="79" y="0"/>
                  <a:pt x="79" y="0"/>
                  <a:pt x="79" y="0"/>
                </a:cubicBezTo>
                <a:lnTo>
                  <a:pt x="102" y="0"/>
                </a:lnTo>
                <a:close/>
                <a:moveTo>
                  <a:pt x="147" y="72"/>
                </a:moveTo>
                <a:cubicBezTo>
                  <a:pt x="147" y="58"/>
                  <a:pt x="147" y="58"/>
                  <a:pt x="147" y="58"/>
                </a:cubicBezTo>
                <a:cubicBezTo>
                  <a:pt x="177" y="58"/>
                  <a:pt x="177" y="58"/>
                  <a:pt x="177" y="58"/>
                </a:cubicBezTo>
                <a:cubicBezTo>
                  <a:pt x="177" y="38"/>
                  <a:pt x="177" y="38"/>
                  <a:pt x="177" y="38"/>
                </a:cubicBezTo>
                <a:cubicBezTo>
                  <a:pt x="147" y="38"/>
                  <a:pt x="147" y="38"/>
                  <a:pt x="147" y="38"/>
                </a:cubicBezTo>
                <a:cubicBezTo>
                  <a:pt x="147" y="24"/>
                  <a:pt x="147" y="24"/>
                  <a:pt x="147" y="24"/>
                </a:cubicBezTo>
                <a:cubicBezTo>
                  <a:pt x="119" y="48"/>
                  <a:pt x="119" y="48"/>
                  <a:pt x="119" y="48"/>
                </a:cubicBezTo>
                <a:lnTo>
                  <a:pt x="147" y="72"/>
                </a:lnTo>
                <a:close/>
                <a:moveTo>
                  <a:pt x="70" y="151"/>
                </a:moveTo>
                <a:cubicBezTo>
                  <a:pt x="56" y="151"/>
                  <a:pt x="56" y="151"/>
                  <a:pt x="56" y="151"/>
                </a:cubicBezTo>
                <a:cubicBezTo>
                  <a:pt x="56" y="121"/>
                  <a:pt x="56" y="121"/>
                  <a:pt x="56" y="121"/>
                </a:cubicBezTo>
                <a:cubicBezTo>
                  <a:pt x="36" y="121"/>
                  <a:pt x="36" y="121"/>
                  <a:pt x="36" y="121"/>
                </a:cubicBezTo>
                <a:cubicBezTo>
                  <a:pt x="36" y="151"/>
                  <a:pt x="36" y="151"/>
                  <a:pt x="36" y="151"/>
                </a:cubicBezTo>
                <a:cubicBezTo>
                  <a:pt x="22" y="151"/>
                  <a:pt x="22" y="151"/>
                  <a:pt x="22" y="151"/>
                </a:cubicBezTo>
                <a:cubicBezTo>
                  <a:pt x="46" y="179"/>
                  <a:pt x="46" y="179"/>
                  <a:pt x="46" y="179"/>
                </a:cubicBezTo>
                <a:lnTo>
                  <a:pt x="70" y="151"/>
                </a:lnTo>
                <a:close/>
                <a:moveTo>
                  <a:pt x="226" y="149"/>
                </a:moveTo>
                <a:cubicBezTo>
                  <a:pt x="240" y="149"/>
                  <a:pt x="240" y="149"/>
                  <a:pt x="240" y="149"/>
                </a:cubicBezTo>
                <a:cubicBezTo>
                  <a:pt x="240" y="179"/>
                  <a:pt x="240" y="179"/>
                  <a:pt x="240" y="179"/>
                </a:cubicBezTo>
                <a:cubicBezTo>
                  <a:pt x="260" y="179"/>
                  <a:pt x="260" y="179"/>
                  <a:pt x="260" y="179"/>
                </a:cubicBezTo>
                <a:cubicBezTo>
                  <a:pt x="260" y="149"/>
                  <a:pt x="260" y="149"/>
                  <a:pt x="260" y="149"/>
                </a:cubicBezTo>
                <a:cubicBezTo>
                  <a:pt x="274" y="149"/>
                  <a:pt x="274" y="149"/>
                  <a:pt x="274" y="149"/>
                </a:cubicBezTo>
                <a:cubicBezTo>
                  <a:pt x="250" y="121"/>
                  <a:pt x="250" y="121"/>
                  <a:pt x="250" y="121"/>
                </a:cubicBezTo>
                <a:lnTo>
                  <a:pt x="226" y="149"/>
                </a:ln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3112889264"/>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Scaling</a:t>
            </a:r>
          </a:p>
        </p:txBody>
      </p:sp>
    </p:spTree>
    <p:extLst>
      <p:ext uri="{BB962C8B-B14F-4D97-AF65-F5344CB8AC3E}">
        <p14:creationId xmlns:p14="http://schemas.microsoft.com/office/powerpoint/2010/main" val="3906062359"/>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bwMode="auto">
          <a:xfrm>
            <a:off x="519113" y="1746611"/>
            <a:ext cx="2844374" cy="336477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1920240" rIns="91436" bIns="0" numCol="1" rtlCol="0" anchor="t" anchorCtr="0" compatLnSpc="1">
            <a:prstTxWarp prst="textNoShape">
              <a:avLst/>
            </a:prstTxWarp>
          </a:bodyPr>
          <a:lstStyle/>
          <a:p>
            <a:pPr defTabSz="914099" fontAlgn="base">
              <a:spcBef>
                <a:spcPct val="0"/>
              </a:spcBef>
              <a:spcAft>
                <a:spcPct val="0"/>
              </a:spcAft>
            </a:pPr>
            <a:r>
              <a:rPr lang="en-US" sz="4000" dirty="0">
                <a:gradFill>
                  <a:gsLst>
                    <a:gs pos="0">
                      <a:srgbClr val="FFFFFF"/>
                    </a:gs>
                    <a:gs pos="100000">
                      <a:srgbClr val="FFFFFF"/>
                    </a:gs>
                  </a:gsLst>
                  <a:lin ang="5400000" scaled="0"/>
                </a:gradFill>
                <a:latin typeface="Segoe UI Light" pitchFamily="34" charset="0"/>
              </a:rPr>
              <a:t>Caching</a:t>
            </a:r>
            <a:endParaRPr lang="en-US" sz="3600" dirty="0" smtClean="0">
              <a:gradFill>
                <a:gsLst>
                  <a:gs pos="0">
                    <a:srgbClr val="FFFFFF"/>
                  </a:gs>
                  <a:gs pos="100000">
                    <a:srgbClr val="FFFFFF"/>
                  </a:gs>
                </a:gsLst>
                <a:lin ang="5400000" scaled="0"/>
              </a:gradFill>
              <a:latin typeface="Segoe UI Light" pitchFamily="34" charset="0"/>
            </a:endParaRPr>
          </a:p>
        </p:txBody>
      </p:sp>
      <p:sp>
        <p:nvSpPr>
          <p:cNvPr id="36" name="Rectangle 35"/>
          <p:cNvSpPr/>
          <p:nvPr/>
        </p:nvSpPr>
        <p:spPr bwMode="auto">
          <a:xfrm>
            <a:off x="3475356" y="1746611"/>
            <a:ext cx="2844374" cy="336477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1920240" rIns="91436" bIns="0" numCol="1" rtlCol="0" anchor="t" anchorCtr="0" compatLnSpc="1">
            <a:prstTxWarp prst="textNoShape">
              <a:avLst/>
            </a:prstTxWarp>
          </a:bodyPr>
          <a:lstStyle/>
          <a:p>
            <a:pPr defTabSz="914099" fontAlgn="base">
              <a:spcBef>
                <a:spcPct val="0"/>
              </a:spcBef>
              <a:spcAft>
                <a:spcPct val="0"/>
              </a:spcAft>
            </a:pPr>
            <a:r>
              <a:rPr lang="en-US" sz="4000" dirty="0">
                <a:solidFill>
                  <a:schemeClr val="bg1">
                    <a:lumMod val="85000"/>
                    <a:alpha val="99000"/>
                  </a:schemeClr>
                </a:solidFill>
                <a:latin typeface="Segoe UI Light" pitchFamily="34" charset="0"/>
              </a:rPr>
              <a:t>CDN</a:t>
            </a:r>
          </a:p>
        </p:txBody>
      </p:sp>
      <p:sp>
        <p:nvSpPr>
          <p:cNvPr id="42" name="Rectangle 41"/>
          <p:cNvSpPr/>
          <p:nvPr/>
        </p:nvSpPr>
        <p:spPr bwMode="auto">
          <a:xfrm>
            <a:off x="6431600" y="1746611"/>
            <a:ext cx="2844374" cy="336477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1920240" rIns="91436" bIns="0" numCol="1" rtlCol="0" anchor="t" anchorCtr="0" compatLnSpc="1">
            <a:prstTxWarp prst="textNoShape">
              <a:avLst/>
            </a:prstTxWarp>
          </a:bodyPr>
          <a:lstStyle/>
          <a:p>
            <a:pPr defTabSz="914099" fontAlgn="base">
              <a:spcBef>
                <a:spcPct val="0"/>
              </a:spcBef>
              <a:spcAft>
                <a:spcPct val="0"/>
              </a:spcAft>
            </a:pPr>
            <a:r>
              <a:rPr lang="en-US" sz="4000" dirty="0">
                <a:solidFill>
                  <a:schemeClr val="bg1">
                    <a:lumMod val="85000"/>
                    <a:alpha val="99000"/>
                  </a:schemeClr>
                </a:solidFill>
                <a:latin typeface="Segoe UI Light" pitchFamily="34" charset="0"/>
              </a:rPr>
              <a:t>Traffic Manager</a:t>
            </a:r>
          </a:p>
        </p:txBody>
      </p:sp>
      <p:sp>
        <p:nvSpPr>
          <p:cNvPr id="44" name="Freeform 43"/>
          <p:cNvSpPr>
            <a:spLocks noEditPoints="1"/>
          </p:cNvSpPr>
          <p:nvPr/>
        </p:nvSpPr>
        <p:spPr bwMode="auto">
          <a:xfrm>
            <a:off x="1344040" y="2091156"/>
            <a:ext cx="1295518" cy="1142238"/>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5" name="Freeform 82"/>
          <p:cNvSpPr>
            <a:spLocks noEditPoints="1"/>
          </p:cNvSpPr>
          <p:nvPr/>
        </p:nvSpPr>
        <p:spPr bwMode="black">
          <a:xfrm>
            <a:off x="4281994" y="2119786"/>
            <a:ext cx="1231099" cy="1230776"/>
          </a:xfrm>
          <a:custGeom>
            <a:avLst/>
            <a:gdLst>
              <a:gd name="T0" fmla="*/ 590 w 2193"/>
              <a:gd name="T1" fmla="*/ 531 h 2197"/>
              <a:gd name="T2" fmla="*/ 1140 w 2193"/>
              <a:gd name="T3" fmla="*/ 364 h 2197"/>
              <a:gd name="T4" fmla="*/ 1100 w 2193"/>
              <a:gd name="T5" fmla="*/ 435 h 2197"/>
              <a:gd name="T6" fmla="*/ 1066 w 2193"/>
              <a:gd name="T7" fmla="*/ 405 h 2197"/>
              <a:gd name="T8" fmla="*/ 1025 w 2193"/>
              <a:gd name="T9" fmla="*/ 503 h 2197"/>
              <a:gd name="T10" fmla="*/ 951 w 2193"/>
              <a:gd name="T11" fmla="*/ 405 h 2197"/>
              <a:gd name="T12" fmla="*/ 992 w 2193"/>
              <a:gd name="T13" fmla="*/ 503 h 2197"/>
              <a:gd name="T14" fmla="*/ 877 w 2193"/>
              <a:gd name="T15" fmla="*/ 364 h 2197"/>
              <a:gd name="T16" fmla="*/ 917 w 2193"/>
              <a:gd name="T17" fmla="*/ 544 h 2197"/>
              <a:gd name="T18" fmla="*/ 802 w 2193"/>
              <a:gd name="T19" fmla="*/ 435 h 2197"/>
              <a:gd name="T20" fmla="*/ 802 w 2193"/>
              <a:gd name="T21" fmla="*/ 544 h 2197"/>
              <a:gd name="T22" fmla="*/ 768 w 2193"/>
              <a:gd name="T23" fmla="*/ 435 h 2197"/>
              <a:gd name="T24" fmla="*/ 727 w 2193"/>
              <a:gd name="T25" fmla="*/ 503 h 2197"/>
              <a:gd name="T26" fmla="*/ 693 w 2193"/>
              <a:gd name="T27" fmla="*/ 476 h 2197"/>
              <a:gd name="T28" fmla="*/ 655 w 2193"/>
              <a:gd name="T29" fmla="*/ 282 h 2197"/>
              <a:gd name="T30" fmla="*/ 655 w 2193"/>
              <a:gd name="T31" fmla="*/ 282 h 2197"/>
              <a:gd name="T32" fmla="*/ 1140 w 2193"/>
              <a:gd name="T33" fmla="*/ 92 h 2197"/>
              <a:gd name="T34" fmla="*/ 1100 w 2193"/>
              <a:gd name="T35" fmla="*/ 191 h 2197"/>
              <a:gd name="T36" fmla="*/ 1025 w 2193"/>
              <a:gd name="T37" fmla="*/ 92 h 2197"/>
              <a:gd name="T38" fmla="*/ 1066 w 2193"/>
              <a:gd name="T39" fmla="*/ 191 h 2197"/>
              <a:gd name="T40" fmla="*/ 951 w 2193"/>
              <a:gd name="T41" fmla="*/ 52 h 2197"/>
              <a:gd name="T42" fmla="*/ 992 w 2193"/>
              <a:gd name="T43" fmla="*/ 231 h 2197"/>
              <a:gd name="T44" fmla="*/ 877 w 2193"/>
              <a:gd name="T45" fmla="*/ 123 h 2197"/>
              <a:gd name="T46" fmla="*/ 877 w 2193"/>
              <a:gd name="T47" fmla="*/ 231 h 2197"/>
              <a:gd name="T48" fmla="*/ 842 w 2193"/>
              <a:gd name="T49" fmla="*/ 123 h 2197"/>
              <a:gd name="T50" fmla="*/ 802 w 2193"/>
              <a:gd name="T51" fmla="*/ 191 h 2197"/>
              <a:gd name="T52" fmla="*/ 768 w 2193"/>
              <a:gd name="T53" fmla="*/ 163 h 2197"/>
              <a:gd name="T54" fmla="*/ 653 w 2193"/>
              <a:gd name="T55" fmla="*/ 52 h 2197"/>
              <a:gd name="T56" fmla="*/ 653 w 2193"/>
              <a:gd name="T57" fmla="*/ 163 h 2197"/>
              <a:gd name="T58" fmla="*/ 1315 w 2193"/>
              <a:gd name="T59" fmla="*/ 2023 h 2197"/>
              <a:gd name="T60" fmla="*/ 1444 w 2193"/>
              <a:gd name="T61" fmla="*/ 2179 h 2197"/>
              <a:gd name="T62" fmla="*/ 1597 w 2193"/>
              <a:gd name="T63" fmla="*/ 1488 h 2197"/>
              <a:gd name="T64" fmla="*/ 2182 w 2193"/>
              <a:gd name="T65" fmla="*/ 1590 h 2197"/>
              <a:gd name="T66" fmla="*/ 925 w 2193"/>
              <a:gd name="T67" fmla="*/ 1617 h 2197"/>
              <a:gd name="T68" fmla="*/ 1137 w 2193"/>
              <a:gd name="T69" fmla="*/ 1617 h 2197"/>
              <a:gd name="T70" fmla="*/ 2090 w 2193"/>
              <a:gd name="T71" fmla="*/ 1142 h 2197"/>
              <a:gd name="T72" fmla="*/ 1538 w 2193"/>
              <a:gd name="T73" fmla="*/ 908 h 2197"/>
              <a:gd name="T74" fmla="*/ 1043 w 2193"/>
              <a:gd name="T75" fmla="*/ 908 h 2197"/>
              <a:gd name="T76" fmla="*/ 103 w 2193"/>
              <a:gd name="T77" fmla="*/ 1377 h 2197"/>
              <a:gd name="T78" fmla="*/ 1675 w 2193"/>
              <a:gd name="T79" fmla="*/ 1407 h 2197"/>
              <a:gd name="T80" fmla="*/ 1268 w 2193"/>
              <a:gd name="T81" fmla="*/ 1660 h 2197"/>
              <a:gd name="T82" fmla="*/ 1268 w 2193"/>
              <a:gd name="T83" fmla="*/ 1660 h 2197"/>
              <a:gd name="T84" fmla="*/ 1140 w 2193"/>
              <a:gd name="T85" fmla="*/ 788 h 2197"/>
              <a:gd name="T86" fmla="*/ 1025 w 2193"/>
              <a:gd name="T87" fmla="*/ 677 h 2197"/>
              <a:gd name="T88" fmla="*/ 1025 w 2193"/>
              <a:gd name="T89" fmla="*/ 788 h 2197"/>
              <a:gd name="T90" fmla="*/ 653 w 2193"/>
              <a:gd name="T91" fmla="*/ 788 h 2197"/>
              <a:gd name="T92" fmla="*/ 693 w 2193"/>
              <a:gd name="T93" fmla="*/ 717 h 2197"/>
              <a:gd name="T94" fmla="*/ 727 w 2193"/>
              <a:gd name="T95" fmla="*/ 748 h 2197"/>
              <a:gd name="T96" fmla="*/ 842 w 2193"/>
              <a:gd name="T97" fmla="*/ 856 h 2197"/>
              <a:gd name="T98" fmla="*/ 842 w 2193"/>
              <a:gd name="T99" fmla="*/ 748 h 2197"/>
              <a:gd name="T100" fmla="*/ 877 w 2193"/>
              <a:gd name="T101" fmla="*/ 856 h 2197"/>
              <a:gd name="T102" fmla="*/ 917 w 2193"/>
              <a:gd name="T103" fmla="*/ 788 h 2197"/>
              <a:gd name="T104" fmla="*/ 951 w 2193"/>
              <a:gd name="T105" fmla="*/ 816 h 2197"/>
              <a:gd name="T106" fmla="*/ 992 w 2193"/>
              <a:gd name="T107" fmla="*/ 717 h 2197"/>
              <a:gd name="T108" fmla="*/ 1066 w 2193"/>
              <a:gd name="T109" fmla="*/ 856 h 2197"/>
              <a:gd name="T110" fmla="*/ 176 w 2193"/>
              <a:gd name="T111" fmla="*/ 1407 h 2197"/>
              <a:gd name="T112" fmla="*/ 0 w 2193"/>
              <a:gd name="T113" fmla="*/ 1622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3" h="2197">
                <a:moveTo>
                  <a:pt x="655" y="595"/>
                </a:moveTo>
                <a:cubicBezTo>
                  <a:pt x="1538" y="595"/>
                  <a:pt x="1538" y="595"/>
                  <a:pt x="1538" y="595"/>
                </a:cubicBezTo>
                <a:cubicBezTo>
                  <a:pt x="1574" y="595"/>
                  <a:pt x="1603" y="566"/>
                  <a:pt x="1603" y="531"/>
                </a:cubicBezTo>
                <a:cubicBezTo>
                  <a:pt x="1603" y="377"/>
                  <a:pt x="1603" y="377"/>
                  <a:pt x="1603" y="377"/>
                </a:cubicBezTo>
                <a:cubicBezTo>
                  <a:pt x="1603" y="342"/>
                  <a:pt x="1574" y="313"/>
                  <a:pt x="1538" y="313"/>
                </a:cubicBezTo>
                <a:cubicBezTo>
                  <a:pt x="655" y="313"/>
                  <a:pt x="655" y="313"/>
                  <a:pt x="655" y="313"/>
                </a:cubicBezTo>
                <a:cubicBezTo>
                  <a:pt x="619" y="313"/>
                  <a:pt x="590" y="342"/>
                  <a:pt x="590" y="377"/>
                </a:cubicBezTo>
                <a:cubicBezTo>
                  <a:pt x="590" y="531"/>
                  <a:pt x="590" y="531"/>
                  <a:pt x="590" y="531"/>
                </a:cubicBezTo>
                <a:cubicBezTo>
                  <a:pt x="590" y="566"/>
                  <a:pt x="619" y="595"/>
                  <a:pt x="655" y="595"/>
                </a:cubicBezTo>
                <a:close/>
                <a:moveTo>
                  <a:pt x="1464" y="403"/>
                </a:moveTo>
                <a:cubicBezTo>
                  <a:pt x="1492" y="403"/>
                  <a:pt x="1515" y="426"/>
                  <a:pt x="1515" y="454"/>
                </a:cubicBezTo>
                <a:cubicBezTo>
                  <a:pt x="1515" y="482"/>
                  <a:pt x="1492" y="505"/>
                  <a:pt x="1464" y="505"/>
                </a:cubicBezTo>
                <a:cubicBezTo>
                  <a:pt x="1436" y="505"/>
                  <a:pt x="1413" y="482"/>
                  <a:pt x="1413" y="454"/>
                </a:cubicBezTo>
                <a:cubicBezTo>
                  <a:pt x="1413" y="426"/>
                  <a:pt x="1436" y="403"/>
                  <a:pt x="1464" y="403"/>
                </a:cubicBezTo>
                <a:close/>
                <a:moveTo>
                  <a:pt x="1100" y="364"/>
                </a:moveTo>
                <a:cubicBezTo>
                  <a:pt x="1140" y="364"/>
                  <a:pt x="1140" y="364"/>
                  <a:pt x="1140" y="364"/>
                </a:cubicBezTo>
                <a:cubicBezTo>
                  <a:pt x="1140" y="405"/>
                  <a:pt x="1140" y="405"/>
                  <a:pt x="1140" y="405"/>
                </a:cubicBezTo>
                <a:cubicBezTo>
                  <a:pt x="1100" y="405"/>
                  <a:pt x="1100" y="405"/>
                  <a:pt x="1100" y="405"/>
                </a:cubicBezTo>
                <a:lnTo>
                  <a:pt x="1100" y="364"/>
                </a:lnTo>
                <a:close/>
                <a:moveTo>
                  <a:pt x="1100" y="435"/>
                </a:moveTo>
                <a:cubicBezTo>
                  <a:pt x="1140" y="435"/>
                  <a:pt x="1140" y="435"/>
                  <a:pt x="1140" y="435"/>
                </a:cubicBezTo>
                <a:cubicBezTo>
                  <a:pt x="1140" y="476"/>
                  <a:pt x="1140" y="476"/>
                  <a:pt x="1140" y="476"/>
                </a:cubicBezTo>
                <a:cubicBezTo>
                  <a:pt x="1100" y="476"/>
                  <a:pt x="1100" y="476"/>
                  <a:pt x="1100" y="476"/>
                </a:cubicBezTo>
                <a:lnTo>
                  <a:pt x="1100" y="435"/>
                </a:lnTo>
                <a:close/>
                <a:moveTo>
                  <a:pt x="1100" y="503"/>
                </a:moveTo>
                <a:cubicBezTo>
                  <a:pt x="1140" y="503"/>
                  <a:pt x="1140" y="503"/>
                  <a:pt x="1140" y="503"/>
                </a:cubicBezTo>
                <a:cubicBezTo>
                  <a:pt x="1140" y="544"/>
                  <a:pt x="1140" y="544"/>
                  <a:pt x="1140" y="544"/>
                </a:cubicBezTo>
                <a:cubicBezTo>
                  <a:pt x="1100" y="544"/>
                  <a:pt x="1100" y="544"/>
                  <a:pt x="1100" y="544"/>
                </a:cubicBezTo>
                <a:lnTo>
                  <a:pt x="1100" y="503"/>
                </a:lnTo>
                <a:close/>
                <a:moveTo>
                  <a:pt x="1025" y="364"/>
                </a:moveTo>
                <a:cubicBezTo>
                  <a:pt x="1066" y="364"/>
                  <a:pt x="1066" y="364"/>
                  <a:pt x="1066" y="364"/>
                </a:cubicBezTo>
                <a:cubicBezTo>
                  <a:pt x="1066" y="405"/>
                  <a:pt x="1066" y="405"/>
                  <a:pt x="1066" y="405"/>
                </a:cubicBezTo>
                <a:cubicBezTo>
                  <a:pt x="1025" y="405"/>
                  <a:pt x="1025" y="405"/>
                  <a:pt x="1025" y="405"/>
                </a:cubicBezTo>
                <a:lnTo>
                  <a:pt x="1025" y="364"/>
                </a:lnTo>
                <a:close/>
                <a:moveTo>
                  <a:pt x="1025" y="435"/>
                </a:moveTo>
                <a:cubicBezTo>
                  <a:pt x="1066" y="435"/>
                  <a:pt x="1066" y="435"/>
                  <a:pt x="1066" y="435"/>
                </a:cubicBezTo>
                <a:cubicBezTo>
                  <a:pt x="1066" y="476"/>
                  <a:pt x="1066" y="476"/>
                  <a:pt x="1066" y="476"/>
                </a:cubicBezTo>
                <a:cubicBezTo>
                  <a:pt x="1025" y="476"/>
                  <a:pt x="1025" y="476"/>
                  <a:pt x="1025" y="476"/>
                </a:cubicBezTo>
                <a:lnTo>
                  <a:pt x="1025" y="435"/>
                </a:lnTo>
                <a:close/>
                <a:moveTo>
                  <a:pt x="1025" y="503"/>
                </a:moveTo>
                <a:cubicBezTo>
                  <a:pt x="1066" y="503"/>
                  <a:pt x="1066" y="503"/>
                  <a:pt x="1066" y="503"/>
                </a:cubicBezTo>
                <a:cubicBezTo>
                  <a:pt x="1066" y="544"/>
                  <a:pt x="1066" y="544"/>
                  <a:pt x="1066" y="544"/>
                </a:cubicBezTo>
                <a:cubicBezTo>
                  <a:pt x="1025" y="544"/>
                  <a:pt x="1025" y="544"/>
                  <a:pt x="1025" y="544"/>
                </a:cubicBezTo>
                <a:lnTo>
                  <a:pt x="1025" y="503"/>
                </a:lnTo>
                <a:close/>
                <a:moveTo>
                  <a:pt x="951" y="364"/>
                </a:moveTo>
                <a:cubicBezTo>
                  <a:pt x="992" y="364"/>
                  <a:pt x="992" y="364"/>
                  <a:pt x="992" y="364"/>
                </a:cubicBezTo>
                <a:cubicBezTo>
                  <a:pt x="992" y="405"/>
                  <a:pt x="992" y="405"/>
                  <a:pt x="992" y="405"/>
                </a:cubicBezTo>
                <a:cubicBezTo>
                  <a:pt x="951" y="405"/>
                  <a:pt x="951" y="405"/>
                  <a:pt x="951" y="405"/>
                </a:cubicBezTo>
                <a:lnTo>
                  <a:pt x="951" y="364"/>
                </a:lnTo>
                <a:close/>
                <a:moveTo>
                  <a:pt x="951" y="435"/>
                </a:moveTo>
                <a:cubicBezTo>
                  <a:pt x="992" y="435"/>
                  <a:pt x="992" y="435"/>
                  <a:pt x="992" y="435"/>
                </a:cubicBezTo>
                <a:cubicBezTo>
                  <a:pt x="992" y="476"/>
                  <a:pt x="992" y="476"/>
                  <a:pt x="992" y="476"/>
                </a:cubicBezTo>
                <a:cubicBezTo>
                  <a:pt x="951" y="476"/>
                  <a:pt x="951" y="476"/>
                  <a:pt x="951" y="476"/>
                </a:cubicBezTo>
                <a:lnTo>
                  <a:pt x="951" y="435"/>
                </a:lnTo>
                <a:close/>
                <a:moveTo>
                  <a:pt x="951" y="503"/>
                </a:moveTo>
                <a:cubicBezTo>
                  <a:pt x="992" y="503"/>
                  <a:pt x="992" y="503"/>
                  <a:pt x="992" y="503"/>
                </a:cubicBezTo>
                <a:cubicBezTo>
                  <a:pt x="992" y="544"/>
                  <a:pt x="992" y="544"/>
                  <a:pt x="992" y="544"/>
                </a:cubicBezTo>
                <a:cubicBezTo>
                  <a:pt x="951" y="544"/>
                  <a:pt x="951" y="544"/>
                  <a:pt x="951" y="544"/>
                </a:cubicBezTo>
                <a:lnTo>
                  <a:pt x="951" y="503"/>
                </a:lnTo>
                <a:close/>
                <a:moveTo>
                  <a:pt x="877" y="364"/>
                </a:moveTo>
                <a:cubicBezTo>
                  <a:pt x="917" y="364"/>
                  <a:pt x="917" y="364"/>
                  <a:pt x="917" y="364"/>
                </a:cubicBezTo>
                <a:cubicBezTo>
                  <a:pt x="917" y="405"/>
                  <a:pt x="917" y="405"/>
                  <a:pt x="917" y="405"/>
                </a:cubicBezTo>
                <a:cubicBezTo>
                  <a:pt x="877" y="405"/>
                  <a:pt x="877" y="405"/>
                  <a:pt x="877" y="405"/>
                </a:cubicBezTo>
                <a:lnTo>
                  <a:pt x="877" y="364"/>
                </a:lnTo>
                <a:close/>
                <a:moveTo>
                  <a:pt x="877" y="435"/>
                </a:moveTo>
                <a:cubicBezTo>
                  <a:pt x="917" y="435"/>
                  <a:pt x="917" y="435"/>
                  <a:pt x="917" y="435"/>
                </a:cubicBezTo>
                <a:cubicBezTo>
                  <a:pt x="917" y="476"/>
                  <a:pt x="917" y="476"/>
                  <a:pt x="917" y="476"/>
                </a:cubicBezTo>
                <a:cubicBezTo>
                  <a:pt x="877" y="476"/>
                  <a:pt x="877" y="476"/>
                  <a:pt x="877" y="476"/>
                </a:cubicBezTo>
                <a:lnTo>
                  <a:pt x="877" y="435"/>
                </a:lnTo>
                <a:close/>
                <a:moveTo>
                  <a:pt x="877" y="503"/>
                </a:moveTo>
                <a:cubicBezTo>
                  <a:pt x="917" y="503"/>
                  <a:pt x="917" y="503"/>
                  <a:pt x="917" y="503"/>
                </a:cubicBezTo>
                <a:cubicBezTo>
                  <a:pt x="917" y="544"/>
                  <a:pt x="917" y="544"/>
                  <a:pt x="917" y="544"/>
                </a:cubicBezTo>
                <a:cubicBezTo>
                  <a:pt x="877" y="544"/>
                  <a:pt x="877" y="544"/>
                  <a:pt x="877" y="544"/>
                </a:cubicBezTo>
                <a:lnTo>
                  <a:pt x="877" y="503"/>
                </a:lnTo>
                <a:close/>
                <a:moveTo>
                  <a:pt x="802" y="364"/>
                </a:moveTo>
                <a:cubicBezTo>
                  <a:pt x="842" y="364"/>
                  <a:pt x="842" y="364"/>
                  <a:pt x="842" y="364"/>
                </a:cubicBezTo>
                <a:cubicBezTo>
                  <a:pt x="842" y="405"/>
                  <a:pt x="842" y="405"/>
                  <a:pt x="842" y="405"/>
                </a:cubicBezTo>
                <a:cubicBezTo>
                  <a:pt x="802" y="405"/>
                  <a:pt x="802" y="405"/>
                  <a:pt x="802" y="405"/>
                </a:cubicBezTo>
                <a:lnTo>
                  <a:pt x="802" y="364"/>
                </a:lnTo>
                <a:close/>
                <a:moveTo>
                  <a:pt x="802" y="435"/>
                </a:moveTo>
                <a:cubicBezTo>
                  <a:pt x="842" y="435"/>
                  <a:pt x="842" y="435"/>
                  <a:pt x="842" y="435"/>
                </a:cubicBezTo>
                <a:cubicBezTo>
                  <a:pt x="842" y="476"/>
                  <a:pt x="842" y="476"/>
                  <a:pt x="842" y="476"/>
                </a:cubicBezTo>
                <a:cubicBezTo>
                  <a:pt x="802" y="476"/>
                  <a:pt x="802" y="476"/>
                  <a:pt x="802" y="476"/>
                </a:cubicBezTo>
                <a:lnTo>
                  <a:pt x="802" y="435"/>
                </a:lnTo>
                <a:close/>
                <a:moveTo>
                  <a:pt x="802" y="503"/>
                </a:moveTo>
                <a:cubicBezTo>
                  <a:pt x="842" y="503"/>
                  <a:pt x="842" y="503"/>
                  <a:pt x="842" y="503"/>
                </a:cubicBezTo>
                <a:cubicBezTo>
                  <a:pt x="842" y="544"/>
                  <a:pt x="842" y="544"/>
                  <a:pt x="842" y="544"/>
                </a:cubicBezTo>
                <a:cubicBezTo>
                  <a:pt x="802" y="544"/>
                  <a:pt x="802" y="544"/>
                  <a:pt x="802" y="544"/>
                </a:cubicBezTo>
                <a:lnTo>
                  <a:pt x="802" y="503"/>
                </a:lnTo>
                <a:close/>
                <a:moveTo>
                  <a:pt x="727" y="364"/>
                </a:moveTo>
                <a:cubicBezTo>
                  <a:pt x="768" y="364"/>
                  <a:pt x="768" y="364"/>
                  <a:pt x="768" y="364"/>
                </a:cubicBezTo>
                <a:cubicBezTo>
                  <a:pt x="768" y="405"/>
                  <a:pt x="768" y="405"/>
                  <a:pt x="768" y="405"/>
                </a:cubicBezTo>
                <a:cubicBezTo>
                  <a:pt x="727" y="405"/>
                  <a:pt x="727" y="405"/>
                  <a:pt x="727" y="405"/>
                </a:cubicBezTo>
                <a:lnTo>
                  <a:pt x="727" y="364"/>
                </a:lnTo>
                <a:close/>
                <a:moveTo>
                  <a:pt x="727" y="435"/>
                </a:moveTo>
                <a:cubicBezTo>
                  <a:pt x="768" y="435"/>
                  <a:pt x="768" y="435"/>
                  <a:pt x="768" y="435"/>
                </a:cubicBezTo>
                <a:cubicBezTo>
                  <a:pt x="768" y="476"/>
                  <a:pt x="768" y="476"/>
                  <a:pt x="768" y="476"/>
                </a:cubicBezTo>
                <a:cubicBezTo>
                  <a:pt x="727" y="476"/>
                  <a:pt x="727" y="476"/>
                  <a:pt x="727" y="476"/>
                </a:cubicBezTo>
                <a:lnTo>
                  <a:pt x="727" y="435"/>
                </a:lnTo>
                <a:close/>
                <a:moveTo>
                  <a:pt x="727" y="503"/>
                </a:moveTo>
                <a:cubicBezTo>
                  <a:pt x="768" y="503"/>
                  <a:pt x="768" y="503"/>
                  <a:pt x="768" y="503"/>
                </a:cubicBezTo>
                <a:cubicBezTo>
                  <a:pt x="768" y="544"/>
                  <a:pt x="768" y="544"/>
                  <a:pt x="768" y="544"/>
                </a:cubicBezTo>
                <a:cubicBezTo>
                  <a:pt x="727" y="544"/>
                  <a:pt x="727" y="544"/>
                  <a:pt x="727" y="544"/>
                </a:cubicBezTo>
                <a:lnTo>
                  <a:pt x="727" y="503"/>
                </a:lnTo>
                <a:close/>
                <a:moveTo>
                  <a:pt x="653" y="364"/>
                </a:moveTo>
                <a:cubicBezTo>
                  <a:pt x="693" y="364"/>
                  <a:pt x="693" y="364"/>
                  <a:pt x="693" y="364"/>
                </a:cubicBezTo>
                <a:cubicBezTo>
                  <a:pt x="693" y="405"/>
                  <a:pt x="693" y="405"/>
                  <a:pt x="693" y="405"/>
                </a:cubicBezTo>
                <a:cubicBezTo>
                  <a:pt x="653" y="405"/>
                  <a:pt x="653" y="405"/>
                  <a:pt x="653" y="405"/>
                </a:cubicBezTo>
                <a:lnTo>
                  <a:pt x="653" y="364"/>
                </a:lnTo>
                <a:close/>
                <a:moveTo>
                  <a:pt x="653" y="435"/>
                </a:moveTo>
                <a:cubicBezTo>
                  <a:pt x="693" y="435"/>
                  <a:pt x="693" y="435"/>
                  <a:pt x="693" y="435"/>
                </a:cubicBezTo>
                <a:cubicBezTo>
                  <a:pt x="693" y="476"/>
                  <a:pt x="693" y="476"/>
                  <a:pt x="693" y="476"/>
                </a:cubicBezTo>
                <a:cubicBezTo>
                  <a:pt x="653" y="476"/>
                  <a:pt x="653" y="476"/>
                  <a:pt x="653" y="476"/>
                </a:cubicBezTo>
                <a:lnTo>
                  <a:pt x="653" y="435"/>
                </a:lnTo>
                <a:close/>
                <a:moveTo>
                  <a:pt x="653" y="503"/>
                </a:moveTo>
                <a:cubicBezTo>
                  <a:pt x="693" y="503"/>
                  <a:pt x="693" y="503"/>
                  <a:pt x="693" y="503"/>
                </a:cubicBezTo>
                <a:cubicBezTo>
                  <a:pt x="693" y="544"/>
                  <a:pt x="693" y="544"/>
                  <a:pt x="693" y="544"/>
                </a:cubicBezTo>
                <a:cubicBezTo>
                  <a:pt x="653" y="544"/>
                  <a:pt x="653" y="544"/>
                  <a:pt x="653" y="544"/>
                </a:cubicBezTo>
                <a:lnTo>
                  <a:pt x="653" y="503"/>
                </a:lnTo>
                <a:close/>
                <a:moveTo>
                  <a:pt x="655" y="282"/>
                </a:moveTo>
                <a:cubicBezTo>
                  <a:pt x="1538" y="282"/>
                  <a:pt x="1538" y="282"/>
                  <a:pt x="1538" y="282"/>
                </a:cubicBezTo>
                <a:cubicBezTo>
                  <a:pt x="1574" y="282"/>
                  <a:pt x="1603" y="254"/>
                  <a:pt x="1603" y="218"/>
                </a:cubicBezTo>
                <a:cubicBezTo>
                  <a:pt x="1603" y="65"/>
                  <a:pt x="1603" y="65"/>
                  <a:pt x="1603" y="65"/>
                </a:cubicBezTo>
                <a:cubicBezTo>
                  <a:pt x="1603" y="29"/>
                  <a:pt x="1574" y="0"/>
                  <a:pt x="1538" y="0"/>
                </a:cubicBezTo>
                <a:cubicBezTo>
                  <a:pt x="655" y="0"/>
                  <a:pt x="655" y="0"/>
                  <a:pt x="655" y="0"/>
                </a:cubicBezTo>
                <a:cubicBezTo>
                  <a:pt x="619" y="0"/>
                  <a:pt x="590" y="29"/>
                  <a:pt x="590" y="65"/>
                </a:cubicBezTo>
                <a:cubicBezTo>
                  <a:pt x="590" y="218"/>
                  <a:pt x="590" y="218"/>
                  <a:pt x="590" y="218"/>
                </a:cubicBezTo>
                <a:cubicBezTo>
                  <a:pt x="590" y="254"/>
                  <a:pt x="619" y="282"/>
                  <a:pt x="655" y="282"/>
                </a:cubicBezTo>
                <a:close/>
                <a:moveTo>
                  <a:pt x="1464" y="90"/>
                </a:moveTo>
                <a:cubicBezTo>
                  <a:pt x="1492" y="90"/>
                  <a:pt x="1515" y="113"/>
                  <a:pt x="1515" y="141"/>
                </a:cubicBezTo>
                <a:cubicBezTo>
                  <a:pt x="1515" y="170"/>
                  <a:pt x="1492" y="192"/>
                  <a:pt x="1464" y="192"/>
                </a:cubicBezTo>
                <a:cubicBezTo>
                  <a:pt x="1436" y="192"/>
                  <a:pt x="1413" y="170"/>
                  <a:pt x="1413" y="141"/>
                </a:cubicBezTo>
                <a:cubicBezTo>
                  <a:pt x="1413" y="113"/>
                  <a:pt x="1436" y="90"/>
                  <a:pt x="1464" y="90"/>
                </a:cubicBezTo>
                <a:close/>
                <a:moveTo>
                  <a:pt x="1100" y="52"/>
                </a:moveTo>
                <a:cubicBezTo>
                  <a:pt x="1140" y="52"/>
                  <a:pt x="1140" y="52"/>
                  <a:pt x="1140" y="52"/>
                </a:cubicBezTo>
                <a:cubicBezTo>
                  <a:pt x="1140" y="92"/>
                  <a:pt x="1140" y="92"/>
                  <a:pt x="1140" y="92"/>
                </a:cubicBezTo>
                <a:cubicBezTo>
                  <a:pt x="1100" y="92"/>
                  <a:pt x="1100" y="92"/>
                  <a:pt x="1100" y="92"/>
                </a:cubicBezTo>
                <a:lnTo>
                  <a:pt x="1100" y="52"/>
                </a:lnTo>
                <a:close/>
                <a:moveTo>
                  <a:pt x="1100" y="123"/>
                </a:moveTo>
                <a:cubicBezTo>
                  <a:pt x="1140" y="123"/>
                  <a:pt x="1140" y="123"/>
                  <a:pt x="1140" y="123"/>
                </a:cubicBezTo>
                <a:cubicBezTo>
                  <a:pt x="1140" y="163"/>
                  <a:pt x="1140" y="163"/>
                  <a:pt x="1140" y="163"/>
                </a:cubicBezTo>
                <a:cubicBezTo>
                  <a:pt x="1100" y="163"/>
                  <a:pt x="1100" y="163"/>
                  <a:pt x="1100" y="163"/>
                </a:cubicBezTo>
                <a:lnTo>
                  <a:pt x="1100" y="123"/>
                </a:lnTo>
                <a:close/>
                <a:moveTo>
                  <a:pt x="1100" y="191"/>
                </a:moveTo>
                <a:cubicBezTo>
                  <a:pt x="1140" y="191"/>
                  <a:pt x="1140" y="191"/>
                  <a:pt x="1140" y="191"/>
                </a:cubicBezTo>
                <a:cubicBezTo>
                  <a:pt x="1140" y="231"/>
                  <a:pt x="1140" y="231"/>
                  <a:pt x="1140" y="231"/>
                </a:cubicBezTo>
                <a:cubicBezTo>
                  <a:pt x="1100" y="231"/>
                  <a:pt x="1100" y="231"/>
                  <a:pt x="1100" y="231"/>
                </a:cubicBezTo>
                <a:lnTo>
                  <a:pt x="1100" y="191"/>
                </a:lnTo>
                <a:close/>
                <a:moveTo>
                  <a:pt x="1025" y="52"/>
                </a:moveTo>
                <a:cubicBezTo>
                  <a:pt x="1066" y="52"/>
                  <a:pt x="1066" y="52"/>
                  <a:pt x="1066" y="52"/>
                </a:cubicBezTo>
                <a:cubicBezTo>
                  <a:pt x="1066" y="92"/>
                  <a:pt x="1066" y="92"/>
                  <a:pt x="1066" y="92"/>
                </a:cubicBezTo>
                <a:cubicBezTo>
                  <a:pt x="1025" y="92"/>
                  <a:pt x="1025" y="92"/>
                  <a:pt x="1025" y="92"/>
                </a:cubicBezTo>
                <a:lnTo>
                  <a:pt x="1025" y="52"/>
                </a:lnTo>
                <a:close/>
                <a:moveTo>
                  <a:pt x="1025" y="123"/>
                </a:moveTo>
                <a:cubicBezTo>
                  <a:pt x="1066" y="123"/>
                  <a:pt x="1066" y="123"/>
                  <a:pt x="1066" y="123"/>
                </a:cubicBezTo>
                <a:cubicBezTo>
                  <a:pt x="1066" y="163"/>
                  <a:pt x="1066" y="163"/>
                  <a:pt x="1066" y="163"/>
                </a:cubicBezTo>
                <a:cubicBezTo>
                  <a:pt x="1025" y="163"/>
                  <a:pt x="1025" y="163"/>
                  <a:pt x="1025" y="163"/>
                </a:cubicBezTo>
                <a:lnTo>
                  <a:pt x="1025" y="123"/>
                </a:lnTo>
                <a:close/>
                <a:moveTo>
                  <a:pt x="1025" y="191"/>
                </a:moveTo>
                <a:cubicBezTo>
                  <a:pt x="1066" y="191"/>
                  <a:pt x="1066" y="191"/>
                  <a:pt x="1066" y="191"/>
                </a:cubicBezTo>
                <a:cubicBezTo>
                  <a:pt x="1066" y="231"/>
                  <a:pt x="1066" y="231"/>
                  <a:pt x="1066" y="231"/>
                </a:cubicBezTo>
                <a:cubicBezTo>
                  <a:pt x="1025" y="231"/>
                  <a:pt x="1025" y="231"/>
                  <a:pt x="1025" y="231"/>
                </a:cubicBezTo>
                <a:lnTo>
                  <a:pt x="1025" y="191"/>
                </a:lnTo>
                <a:close/>
                <a:moveTo>
                  <a:pt x="951" y="52"/>
                </a:moveTo>
                <a:cubicBezTo>
                  <a:pt x="992" y="52"/>
                  <a:pt x="992" y="52"/>
                  <a:pt x="992" y="52"/>
                </a:cubicBezTo>
                <a:cubicBezTo>
                  <a:pt x="992" y="92"/>
                  <a:pt x="992" y="92"/>
                  <a:pt x="992" y="92"/>
                </a:cubicBezTo>
                <a:cubicBezTo>
                  <a:pt x="951" y="92"/>
                  <a:pt x="951" y="92"/>
                  <a:pt x="951" y="92"/>
                </a:cubicBezTo>
                <a:lnTo>
                  <a:pt x="951" y="52"/>
                </a:lnTo>
                <a:close/>
                <a:moveTo>
                  <a:pt x="951" y="123"/>
                </a:moveTo>
                <a:cubicBezTo>
                  <a:pt x="992" y="123"/>
                  <a:pt x="992" y="123"/>
                  <a:pt x="992" y="123"/>
                </a:cubicBezTo>
                <a:cubicBezTo>
                  <a:pt x="992" y="163"/>
                  <a:pt x="992" y="163"/>
                  <a:pt x="992" y="163"/>
                </a:cubicBezTo>
                <a:cubicBezTo>
                  <a:pt x="951" y="163"/>
                  <a:pt x="951" y="163"/>
                  <a:pt x="951" y="163"/>
                </a:cubicBezTo>
                <a:lnTo>
                  <a:pt x="951" y="123"/>
                </a:lnTo>
                <a:close/>
                <a:moveTo>
                  <a:pt x="951" y="191"/>
                </a:moveTo>
                <a:cubicBezTo>
                  <a:pt x="992" y="191"/>
                  <a:pt x="992" y="191"/>
                  <a:pt x="992" y="191"/>
                </a:cubicBezTo>
                <a:cubicBezTo>
                  <a:pt x="992" y="231"/>
                  <a:pt x="992" y="231"/>
                  <a:pt x="992" y="231"/>
                </a:cubicBezTo>
                <a:cubicBezTo>
                  <a:pt x="951" y="231"/>
                  <a:pt x="951" y="231"/>
                  <a:pt x="951" y="231"/>
                </a:cubicBezTo>
                <a:lnTo>
                  <a:pt x="951" y="191"/>
                </a:lnTo>
                <a:close/>
                <a:moveTo>
                  <a:pt x="877" y="52"/>
                </a:moveTo>
                <a:cubicBezTo>
                  <a:pt x="917" y="52"/>
                  <a:pt x="917" y="52"/>
                  <a:pt x="917" y="52"/>
                </a:cubicBezTo>
                <a:cubicBezTo>
                  <a:pt x="917" y="92"/>
                  <a:pt x="917" y="92"/>
                  <a:pt x="917" y="92"/>
                </a:cubicBezTo>
                <a:cubicBezTo>
                  <a:pt x="877" y="92"/>
                  <a:pt x="877" y="92"/>
                  <a:pt x="877" y="92"/>
                </a:cubicBezTo>
                <a:lnTo>
                  <a:pt x="877" y="52"/>
                </a:lnTo>
                <a:close/>
                <a:moveTo>
                  <a:pt x="877" y="123"/>
                </a:moveTo>
                <a:cubicBezTo>
                  <a:pt x="917" y="123"/>
                  <a:pt x="917" y="123"/>
                  <a:pt x="917" y="123"/>
                </a:cubicBezTo>
                <a:cubicBezTo>
                  <a:pt x="917" y="163"/>
                  <a:pt x="917" y="163"/>
                  <a:pt x="917" y="163"/>
                </a:cubicBezTo>
                <a:cubicBezTo>
                  <a:pt x="877" y="163"/>
                  <a:pt x="877" y="163"/>
                  <a:pt x="877" y="163"/>
                </a:cubicBezTo>
                <a:lnTo>
                  <a:pt x="877" y="123"/>
                </a:lnTo>
                <a:close/>
                <a:moveTo>
                  <a:pt x="877" y="191"/>
                </a:moveTo>
                <a:cubicBezTo>
                  <a:pt x="917" y="191"/>
                  <a:pt x="917" y="191"/>
                  <a:pt x="917" y="191"/>
                </a:cubicBezTo>
                <a:cubicBezTo>
                  <a:pt x="917" y="231"/>
                  <a:pt x="917" y="231"/>
                  <a:pt x="917" y="231"/>
                </a:cubicBezTo>
                <a:cubicBezTo>
                  <a:pt x="877" y="231"/>
                  <a:pt x="877" y="231"/>
                  <a:pt x="877" y="231"/>
                </a:cubicBezTo>
                <a:lnTo>
                  <a:pt x="877" y="191"/>
                </a:lnTo>
                <a:close/>
                <a:moveTo>
                  <a:pt x="802" y="52"/>
                </a:moveTo>
                <a:cubicBezTo>
                  <a:pt x="842" y="52"/>
                  <a:pt x="842" y="52"/>
                  <a:pt x="842" y="52"/>
                </a:cubicBezTo>
                <a:cubicBezTo>
                  <a:pt x="842" y="92"/>
                  <a:pt x="842" y="92"/>
                  <a:pt x="842" y="92"/>
                </a:cubicBezTo>
                <a:cubicBezTo>
                  <a:pt x="802" y="92"/>
                  <a:pt x="802" y="92"/>
                  <a:pt x="802" y="92"/>
                </a:cubicBezTo>
                <a:lnTo>
                  <a:pt x="802" y="52"/>
                </a:lnTo>
                <a:close/>
                <a:moveTo>
                  <a:pt x="802" y="123"/>
                </a:moveTo>
                <a:cubicBezTo>
                  <a:pt x="842" y="123"/>
                  <a:pt x="842" y="123"/>
                  <a:pt x="842" y="123"/>
                </a:cubicBezTo>
                <a:cubicBezTo>
                  <a:pt x="842" y="163"/>
                  <a:pt x="842" y="163"/>
                  <a:pt x="842" y="163"/>
                </a:cubicBezTo>
                <a:cubicBezTo>
                  <a:pt x="802" y="163"/>
                  <a:pt x="802" y="163"/>
                  <a:pt x="802" y="163"/>
                </a:cubicBezTo>
                <a:lnTo>
                  <a:pt x="802" y="123"/>
                </a:lnTo>
                <a:close/>
                <a:moveTo>
                  <a:pt x="802" y="191"/>
                </a:moveTo>
                <a:cubicBezTo>
                  <a:pt x="842" y="191"/>
                  <a:pt x="842" y="191"/>
                  <a:pt x="842" y="191"/>
                </a:cubicBezTo>
                <a:cubicBezTo>
                  <a:pt x="842" y="231"/>
                  <a:pt x="842" y="231"/>
                  <a:pt x="842" y="231"/>
                </a:cubicBezTo>
                <a:cubicBezTo>
                  <a:pt x="802" y="231"/>
                  <a:pt x="802" y="231"/>
                  <a:pt x="802" y="231"/>
                </a:cubicBezTo>
                <a:lnTo>
                  <a:pt x="802" y="191"/>
                </a:lnTo>
                <a:close/>
                <a:moveTo>
                  <a:pt x="727" y="52"/>
                </a:moveTo>
                <a:cubicBezTo>
                  <a:pt x="768" y="52"/>
                  <a:pt x="768" y="52"/>
                  <a:pt x="768" y="52"/>
                </a:cubicBezTo>
                <a:cubicBezTo>
                  <a:pt x="768" y="92"/>
                  <a:pt x="768" y="92"/>
                  <a:pt x="768" y="92"/>
                </a:cubicBezTo>
                <a:cubicBezTo>
                  <a:pt x="727" y="92"/>
                  <a:pt x="727" y="92"/>
                  <a:pt x="727" y="92"/>
                </a:cubicBezTo>
                <a:lnTo>
                  <a:pt x="727" y="52"/>
                </a:lnTo>
                <a:close/>
                <a:moveTo>
                  <a:pt x="727" y="123"/>
                </a:moveTo>
                <a:cubicBezTo>
                  <a:pt x="768" y="123"/>
                  <a:pt x="768" y="123"/>
                  <a:pt x="768" y="123"/>
                </a:cubicBezTo>
                <a:cubicBezTo>
                  <a:pt x="768" y="163"/>
                  <a:pt x="768" y="163"/>
                  <a:pt x="768" y="163"/>
                </a:cubicBezTo>
                <a:cubicBezTo>
                  <a:pt x="727" y="163"/>
                  <a:pt x="727" y="163"/>
                  <a:pt x="727" y="163"/>
                </a:cubicBezTo>
                <a:lnTo>
                  <a:pt x="727" y="123"/>
                </a:lnTo>
                <a:close/>
                <a:moveTo>
                  <a:pt x="727" y="191"/>
                </a:moveTo>
                <a:cubicBezTo>
                  <a:pt x="768" y="191"/>
                  <a:pt x="768" y="191"/>
                  <a:pt x="768" y="191"/>
                </a:cubicBezTo>
                <a:cubicBezTo>
                  <a:pt x="768" y="231"/>
                  <a:pt x="768" y="231"/>
                  <a:pt x="768" y="231"/>
                </a:cubicBezTo>
                <a:cubicBezTo>
                  <a:pt x="727" y="231"/>
                  <a:pt x="727" y="231"/>
                  <a:pt x="727" y="231"/>
                </a:cubicBezTo>
                <a:lnTo>
                  <a:pt x="727" y="191"/>
                </a:lnTo>
                <a:close/>
                <a:moveTo>
                  <a:pt x="653" y="52"/>
                </a:moveTo>
                <a:cubicBezTo>
                  <a:pt x="693" y="52"/>
                  <a:pt x="693" y="52"/>
                  <a:pt x="693" y="52"/>
                </a:cubicBezTo>
                <a:cubicBezTo>
                  <a:pt x="693" y="92"/>
                  <a:pt x="693" y="92"/>
                  <a:pt x="693" y="92"/>
                </a:cubicBezTo>
                <a:cubicBezTo>
                  <a:pt x="653" y="92"/>
                  <a:pt x="653" y="92"/>
                  <a:pt x="653" y="92"/>
                </a:cubicBezTo>
                <a:lnTo>
                  <a:pt x="653" y="52"/>
                </a:lnTo>
                <a:close/>
                <a:moveTo>
                  <a:pt x="653" y="123"/>
                </a:moveTo>
                <a:cubicBezTo>
                  <a:pt x="693" y="123"/>
                  <a:pt x="693" y="123"/>
                  <a:pt x="693" y="123"/>
                </a:cubicBezTo>
                <a:cubicBezTo>
                  <a:pt x="693" y="163"/>
                  <a:pt x="693" y="163"/>
                  <a:pt x="693" y="163"/>
                </a:cubicBezTo>
                <a:cubicBezTo>
                  <a:pt x="653" y="163"/>
                  <a:pt x="653" y="163"/>
                  <a:pt x="653" y="163"/>
                </a:cubicBezTo>
                <a:lnTo>
                  <a:pt x="653" y="123"/>
                </a:lnTo>
                <a:close/>
                <a:moveTo>
                  <a:pt x="653" y="191"/>
                </a:moveTo>
                <a:cubicBezTo>
                  <a:pt x="693" y="191"/>
                  <a:pt x="693" y="191"/>
                  <a:pt x="693" y="191"/>
                </a:cubicBezTo>
                <a:cubicBezTo>
                  <a:pt x="693" y="231"/>
                  <a:pt x="693" y="231"/>
                  <a:pt x="693" y="231"/>
                </a:cubicBezTo>
                <a:cubicBezTo>
                  <a:pt x="653" y="231"/>
                  <a:pt x="653" y="231"/>
                  <a:pt x="653" y="231"/>
                </a:cubicBezTo>
                <a:lnTo>
                  <a:pt x="653" y="191"/>
                </a:lnTo>
                <a:close/>
                <a:moveTo>
                  <a:pt x="1345" y="2036"/>
                </a:moveTo>
                <a:cubicBezTo>
                  <a:pt x="1339" y="2029"/>
                  <a:pt x="1325" y="2023"/>
                  <a:pt x="1315" y="2023"/>
                </a:cubicBezTo>
                <a:cubicBezTo>
                  <a:pt x="878" y="2023"/>
                  <a:pt x="878" y="2023"/>
                  <a:pt x="878" y="2023"/>
                </a:cubicBezTo>
                <a:cubicBezTo>
                  <a:pt x="868" y="2023"/>
                  <a:pt x="855" y="2029"/>
                  <a:pt x="848" y="2036"/>
                </a:cubicBezTo>
                <a:cubicBezTo>
                  <a:pt x="761" y="2138"/>
                  <a:pt x="761" y="2138"/>
                  <a:pt x="761" y="2138"/>
                </a:cubicBezTo>
                <a:cubicBezTo>
                  <a:pt x="755" y="2146"/>
                  <a:pt x="749" y="2160"/>
                  <a:pt x="749" y="2170"/>
                </a:cubicBezTo>
                <a:cubicBezTo>
                  <a:pt x="749" y="2179"/>
                  <a:pt x="749" y="2179"/>
                  <a:pt x="749" y="2179"/>
                </a:cubicBezTo>
                <a:cubicBezTo>
                  <a:pt x="749" y="2189"/>
                  <a:pt x="757" y="2197"/>
                  <a:pt x="767" y="2197"/>
                </a:cubicBezTo>
                <a:cubicBezTo>
                  <a:pt x="1426" y="2197"/>
                  <a:pt x="1426" y="2197"/>
                  <a:pt x="1426" y="2197"/>
                </a:cubicBezTo>
                <a:cubicBezTo>
                  <a:pt x="1436" y="2197"/>
                  <a:pt x="1444" y="2189"/>
                  <a:pt x="1444" y="2179"/>
                </a:cubicBezTo>
                <a:cubicBezTo>
                  <a:pt x="1444" y="2170"/>
                  <a:pt x="1444" y="2170"/>
                  <a:pt x="1444" y="2170"/>
                </a:cubicBezTo>
                <a:cubicBezTo>
                  <a:pt x="1444" y="2160"/>
                  <a:pt x="1439" y="2146"/>
                  <a:pt x="1432" y="2138"/>
                </a:cubicBezTo>
                <a:lnTo>
                  <a:pt x="1345" y="2036"/>
                </a:lnTo>
                <a:close/>
                <a:moveTo>
                  <a:pt x="2182" y="1590"/>
                </a:moveTo>
                <a:cubicBezTo>
                  <a:pt x="2095" y="1488"/>
                  <a:pt x="2095" y="1488"/>
                  <a:pt x="2095" y="1488"/>
                </a:cubicBezTo>
                <a:cubicBezTo>
                  <a:pt x="2088" y="1480"/>
                  <a:pt x="2075" y="1474"/>
                  <a:pt x="2065" y="1474"/>
                </a:cubicBezTo>
                <a:cubicBezTo>
                  <a:pt x="1627" y="1474"/>
                  <a:pt x="1627" y="1474"/>
                  <a:pt x="1627" y="1474"/>
                </a:cubicBezTo>
                <a:cubicBezTo>
                  <a:pt x="1617" y="1474"/>
                  <a:pt x="1604" y="1480"/>
                  <a:pt x="1597" y="1488"/>
                </a:cubicBezTo>
                <a:cubicBezTo>
                  <a:pt x="1510" y="1590"/>
                  <a:pt x="1510" y="1590"/>
                  <a:pt x="1510" y="1590"/>
                </a:cubicBezTo>
                <a:cubicBezTo>
                  <a:pt x="1504" y="1598"/>
                  <a:pt x="1499" y="1612"/>
                  <a:pt x="1499" y="1622"/>
                </a:cubicBezTo>
                <a:cubicBezTo>
                  <a:pt x="1499" y="1630"/>
                  <a:pt x="1499" y="1630"/>
                  <a:pt x="1499" y="1630"/>
                </a:cubicBezTo>
                <a:cubicBezTo>
                  <a:pt x="1499" y="1640"/>
                  <a:pt x="1507" y="1649"/>
                  <a:pt x="1517" y="1649"/>
                </a:cubicBezTo>
                <a:cubicBezTo>
                  <a:pt x="2175" y="1649"/>
                  <a:pt x="2175" y="1649"/>
                  <a:pt x="2175" y="1649"/>
                </a:cubicBezTo>
                <a:cubicBezTo>
                  <a:pt x="2185" y="1649"/>
                  <a:pt x="2193" y="1640"/>
                  <a:pt x="2193" y="1630"/>
                </a:cubicBezTo>
                <a:cubicBezTo>
                  <a:pt x="2193" y="1622"/>
                  <a:pt x="2193" y="1622"/>
                  <a:pt x="2193" y="1622"/>
                </a:cubicBezTo>
                <a:cubicBezTo>
                  <a:pt x="2193" y="1612"/>
                  <a:pt x="2188" y="1598"/>
                  <a:pt x="2182" y="1590"/>
                </a:cubicBezTo>
                <a:close/>
                <a:moveTo>
                  <a:pt x="176" y="1449"/>
                </a:moveTo>
                <a:cubicBezTo>
                  <a:pt x="519" y="1449"/>
                  <a:pt x="519" y="1449"/>
                  <a:pt x="519" y="1449"/>
                </a:cubicBezTo>
                <a:cubicBezTo>
                  <a:pt x="559" y="1449"/>
                  <a:pt x="591" y="1417"/>
                  <a:pt x="591" y="1377"/>
                </a:cubicBezTo>
                <a:cubicBezTo>
                  <a:pt x="591" y="1322"/>
                  <a:pt x="591" y="1322"/>
                  <a:pt x="591" y="1322"/>
                </a:cubicBezTo>
                <a:cubicBezTo>
                  <a:pt x="920" y="1322"/>
                  <a:pt x="920" y="1322"/>
                  <a:pt x="920" y="1322"/>
                </a:cubicBezTo>
                <a:cubicBezTo>
                  <a:pt x="936" y="1388"/>
                  <a:pt x="990" y="1440"/>
                  <a:pt x="1057" y="1455"/>
                </a:cubicBezTo>
                <a:cubicBezTo>
                  <a:pt x="1057" y="1617"/>
                  <a:pt x="1057" y="1617"/>
                  <a:pt x="1057" y="1617"/>
                </a:cubicBezTo>
                <a:cubicBezTo>
                  <a:pt x="925" y="1617"/>
                  <a:pt x="925" y="1617"/>
                  <a:pt x="925" y="1617"/>
                </a:cubicBezTo>
                <a:cubicBezTo>
                  <a:pt x="885" y="1617"/>
                  <a:pt x="853" y="1650"/>
                  <a:pt x="853" y="1690"/>
                </a:cubicBezTo>
                <a:cubicBezTo>
                  <a:pt x="853" y="1925"/>
                  <a:pt x="853" y="1925"/>
                  <a:pt x="853" y="1925"/>
                </a:cubicBezTo>
                <a:cubicBezTo>
                  <a:pt x="853" y="1965"/>
                  <a:pt x="885" y="1997"/>
                  <a:pt x="925" y="1997"/>
                </a:cubicBezTo>
                <a:cubicBezTo>
                  <a:pt x="1268" y="1997"/>
                  <a:pt x="1268" y="1997"/>
                  <a:pt x="1268" y="1997"/>
                </a:cubicBezTo>
                <a:cubicBezTo>
                  <a:pt x="1308" y="1997"/>
                  <a:pt x="1341" y="1965"/>
                  <a:pt x="1341" y="1925"/>
                </a:cubicBezTo>
                <a:cubicBezTo>
                  <a:pt x="1341" y="1690"/>
                  <a:pt x="1341" y="1690"/>
                  <a:pt x="1341" y="1690"/>
                </a:cubicBezTo>
                <a:cubicBezTo>
                  <a:pt x="1341" y="1650"/>
                  <a:pt x="1308" y="1617"/>
                  <a:pt x="1268" y="1617"/>
                </a:cubicBezTo>
                <a:cubicBezTo>
                  <a:pt x="1137" y="1617"/>
                  <a:pt x="1137" y="1617"/>
                  <a:pt x="1137" y="1617"/>
                </a:cubicBezTo>
                <a:cubicBezTo>
                  <a:pt x="1137" y="1455"/>
                  <a:pt x="1137" y="1455"/>
                  <a:pt x="1137" y="1455"/>
                </a:cubicBezTo>
                <a:cubicBezTo>
                  <a:pt x="1204" y="1440"/>
                  <a:pt x="1257" y="1388"/>
                  <a:pt x="1273" y="1322"/>
                </a:cubicBezTo>
                <a:cubicBezTo>
                  <a:pt x="1602" y="1322"/>
                  <a:pt x="1602" y="1322"/>
                  <a:pt x="1602" y="1322"/>
                </a:cubicBezTo>
                <a:cubicBezTo>
                  <a:pt x="1602" y="1377"/>
                  <a:pt x="1602" y="1377"/>
                  <a:pt x="1602" y="1377"/>
                </a:cubicBezTo>
                <a:cubicBezTo>
                  <a:pt x="1602" y="1417"/>
                  <a:pt x="1634" y="1449"/>
                  <a:pt x="1675" y="1449"/>
                </a:cubicBezTo>
                <a:cubicBezTo>
                  <a:pt x="2018" y="1449"/>
                  <a:pt x="2018" y="1449"/>
                  <a:pt x="2018" y="1449"/>
                </a:cubicBezTo>
                <a:cubicBezTo>
                  <a:pt x="2058" y="1449"/>
                  <a:pt x="2090" y="1417"/>
                  <a:pt x="2090" y="1377"/>
                </a:cubicBezTo>
                <a:cubicBezTo>
                  <a:pt x="2090" y="1142"/>
                  <a:pt x="2090" y="1142"/>
                  <a:pt x="2090" y="1142"/>
                </a:cubicBezTo>
                <a:cubicBezTo>
                  <a:pt x="2090" y="1102"/>
                  <a:pt x="2058" y="1069"/>
                  <a:pt x="2018" y="1069"/>
                </a:cubicBezTo>
                <a:cubicBezTo>
                  <a:pt x="1675" y="1069"/>
                  <a:pt x="1675" y="1069"/>
                  <a:pt x="1675" y="1069"/>
                </a:cubicBezTo>
                <a:cubicBezTo>
                  <a:pt x="1634" y="1069"/>
                  <a:pt x="1602" y="1102"/>
                  <a:pt x="1602" y="1142"/>
                </a:cubicBezTo>
                <a:cubicBezTo>
                  <a:pt x="1602" y="1242"/>
                  <a:pt x="1602" y="1242"/>
                  <a:pt x="1602" y="1242"/>
                </a:cubicBezTo>
                <a:cubicBezTo>
                  <a:pt x="1275" y="1242"/>
                  <a:pt x="1275" y="1242"/>
                  <a:pt x="1275" y="1242"/>
                </a:cubicBezTo>
                <a:cubicBezTo>
                  <a:pt x="1262" y="1176"/>
                  <a:pt x="1214" y="1122"/>
                  <a:pt x="1150" y="1103"/>
                </a:cubicBezTo>
                <a:cubicBezTo>
                  <a:pt x="1150" y="908"/>
                  <a:pt x="1150" y="908"/>
                  <a:pt x="1150" y="908"/>
                </a:cubicBezTo>
                <a:cubicBezTo>
                  <a:pt x="1538" y="908"/>
                  <a:pt x="1538" y="908"/>
                  <a:pt x="1538" y="908"/>
                </a:cubicBezTo>
                <a:cubicBezTo>
                  <a:pt x="1574" y="908"/>
                  <a:pt x="1603" y="879"/>
                  <a:pt x="1603" y="843"/>
                </a:cubicBezTo>
                <a:cubicBezTo>
                  <a:pt x="1603" y="690"/>
                  <a:pt x="1603" y="690"/>
                  <a:pt x="1603" y="690"/>
                </a:cubicBezTo>
                <a:cubicBezTo>
                  <a:pt x="1603" y="654"/>
                  <a:pt x="1574" y="625"/>
                  <a:pt x="1538" y="625"/>
                </a:cubicBezTo>
                <a:cubicBezTo>
                  <a:pt x="655" y="625"/>
                  <a:pt x="655" y="625"/>
                  <a:pt x="655" y="625"/>
                </a:cubicBezTo>
                <a:cubicBezTo>
                  <a:pt x="619" y="625"/>
                  <a:pt x="590" y="654"/>
                  <a:pt x="590" y="690"/>
                </a:cubicBezTo>
                <a:cubicBezTo>
                  <a:pt x="590" y="843"/>
                  <a:pt x="590" y="843"/>
                  <a:pt x="590" y="843"/>
                </a:cubicBezTo>
                <a:cubicBezTo>
                  <a:pt x="590" y="879"/>
                  <a:pt x="619" y="908"/>
                  <a:pt x="655" y="908"/>
                </a:cubicBezTo>
                <a:cubicBezTo>
                  <a:pt x="1043" y="908"/>
                  <a:pt x="1043" y="908"/>
                  <a:pt x="1043" y="908"/>
                </a:cubicBezTo>
                <a:cubicBezTo>
                  <a:pt x="1043" y="1103"/>
                  <a:pt x="1043" y="1103"/>
                  <a:pt x="1043" y="1103"/>
                </a:cubicBezTo>
                <a:cubicBezTo>
                  <a:pt x="980" y="1122"/>
                  <a:pt x="931" y="1176"/>
                  <a:pt x="918" y="1242"/>
                </a:cubicBezTo>
                <a:cubicBezTo>
                  <a:pt x="591" y="1242"/>
                  <a:pt x="591" y="1242"/>
                  <a:pt x="591" y="1242"/>
                </a:cubicBezTo>
                <a:cubicBezTo>
                  <a:pt x="591" y="1142"/>
                  <a:pt x="591" y="1142"/>
                  <a:pt x="591" y="1142"/>
                </a:cubicBezTo>
                <a:cubicBezTo>
                  <a:pt x="591" y="1102"/>
                  <a:pt x="559" y="1069"/>
                  <a:pt x="519" y="1069"/>
                </a:cubicBezTo>
                <a:cubicBezTo>
                  <a:pt x="176" y="1069"/>
                  <a:pt x="176" y="1069"/>
                  <a:pt x="176" y="1069"/>
                </a:cubicBezTo>
                <a:cubicBezTo>
                  <a:pt x="136" y="1069"/>
                  <a:pt x="103" y="1102"/>
                  <a:pt x="103" y="1142"/>
                </a:cubicBezTo>
                <a:cubicBezTo>
                  <a:pt x="103" y="1377"/>
                  <a:pt x="103" y="1377"/>
                  <a:pt x="103" y="1377"/>
                </a:cubicBezTo>
                <a:cubicBezTo>
                  <a:pt x="103" y="1417"/>
                  <a:pt x="136" y="1449"/>
                  <a:pt x="176" y="1449"/>
                </a:cubicBezTo>
                <a:close/>
                <a:moveTo>
                  <a:pt x="1644" y="1142"/>
                </a:moveTo>
                <a:cubicBezTo>
                  <a:pt x="1644" y="1125"/>
                  <a:pt x="1658" y="1111"/>
                  <a:pt x="1675" y="1111"/>
                </a:cubicBezTo>
                <a:cubicBezTo>
                  <a:pt x="2018" y="1111"/>
                  <a:pt x="2018" y="1111"/>
                  <a:pt x="2018" y="1111"/>
                </a:cubicBezTo>
                <a:cubicBezTo>
                  <a:pt x="2034" y="1111"/>
                  <a:pt x="2048" y="1125"/>
                  <a:pt x="2048" y="1142"/>
                </a:cubicBezTo>
                <a:cubicBezTo>
                  <a:pt x="2048" y="1377"/>
                  <a:pt x="2048" y="1377"/>
                  <a:pt x="2048" y="1377"/>
                </a:cubicBezTo>
                <a:cubicBezTo>
                  <a:pt x="2048" y="1393"/>
                  <a:pt x="2034" y="1407"/>
                  <a:pt x="2018" y="1407"/>
                </a:cubicBezTo>
                <a:cubicBezTo>
                  <a:pt x="1675" y="1407"/>
                  <a:pt x="1675" y="1407"/>
                  <a:pt x="1675" y="1407"/>
                </a:cubicBezTo>
                <a:cubicBezTo>
                  <a:pt x="1658" y="1407"/>
                  <a:pt x="1644" y="1393"/>
                  <a:pt x="1644" y="1377"/>
                </a:cubicBezTo>
                <a:lnTo>
                  <a:pt x="1644" y="1142"/>
                </a:lnTo>
                <a:close/>
                <a:moveTo>
                  <a:pt x="1464" y="715"/>
                </a:moveTo>
                <a:cubicBezTo>
                  <a:pt x="1492" y="715"/>
                  <a:pt x="1515" y="738"/>
                  <a:pt x="1515" y="766"/>
                </a:cubicBezTo>
                <a:cubicBezTo>
                  <a:pt x="1515" y="795"/>
                  <a:pt x="1492" y="818"/>
                  <a:pt x="1464" y="818"/>
                </a:cubicBezTo>
                <a:cubicBezTo>
                  <a:pt x="1436" y="818"/>
                  <a:pt x="1413" y="795"/>
                  <a:pt x="1413" y="766"/>
                </a:cubicBezTo>
                <a:cubicBezTo>
                  <a:pt x="1413" y="738"/>
                  <a:pt x="1436" y="715"/>
                  <a:pt x="1464" y="715"/>
                </a:cubicBezTo>
                <a:close/>
                <a:moveTo>
                  <a:pt x="1268" y="1660"/>
                </a:moveTo>
                <a:cubicBezTo>
                  <a:pt x="1285" y="1660"/>
                  <a:pt x="1298" y="1673"/>
                  <a:pt x="1298" y="1690"/>
                </a:cubicBezTo>
                <a:cubicBezTo>
                  <a:pt x="1298" y="1925"/>
                  <a:pt x="1298" y="1925"/>
                  <a:pt x="1298" y="1925"/>
                </a:cubicBezTo>
                <a:cubicBezTo>
                  <a:pt x="1298" y="1942"/>
                  <a:pt x="1285" y="1955"/>
                  <a:pt x="1268" y="1955"/>
                </a:cubicBezTo>
                <a:cubicBezTo>
                  <a:pt x="925" y="1955"/>
                  <a:pt x="925" y="1955"/>
                  <a:pt x="925" y="1955"/>
                </a:cubicBezTo>
                <a:cubicBezTo>
                  <a:pt x="908" y="1955"/>
                  <a:pt x="895" y="1942"/>
                  <a:pt x="895" y="1925"/>
                </a:cubicBezTo>
                <a:cubicBezTo>
                  <a:pt x="895" y="1690"/>
                  <a:pt x="895" y="1690"/>
                  <a:pt x="895" y="1690"/>
                </a:cubicBezTo>
                <a:cubicBezTo>
                  <a:pt x="895" y="1673"/>
                  <a:pt x="908" y="1660"/>
                  <a:pt x="925" y="1660"/>
                </a:cubicBezTo>
                <a:lnTo>
                  <a:pt x="1268" y="1660"/>
                </a:lnTo>
                <a:close/>
                <a:moveTo>
                  <a:pt x="1100" y="677"/>
                </a:moveTo>
                <a:cubicBezTo>
                  <a:pt x="1140" y="677"/>
                  <a:pt x="1140" y="677"/>
                  <a:pt x="1140" y="677"/>
                </a:cubicBezTo>
                <a:cubicBezTo>
                  <a:pt x="1140" y="717"/>
                  <a:pt x="1140" y="717"/>
                  <a:pt x="1140" y="717"/>
                </a:cubicBezTo>
                <a:cubicBezTo>
                  <a:pt x="1100" y="717"/>
                  <a:pt x="1100" y="717"/>
                  <a:pt x="1100" y="717"/>
                </a:cubicBezTo>
                <a:lnTo>
                  <a:pt x="1100" y="677"/>
                </a:lnTo>
                <a:close/>
                <a:moveTo>
                  <a:pt x="1100" y="748"/>
                </a:moveTo>
                <a:cubicBezTo>
                  <a:pt x="1140" y="748"/>
                  <a:pt x="1140" y="748"/>
                  <a:pt x="1140" y="748"/>
                </a:cubicBezTo>
                <a:cubicBezTo>
                  <a:pt x="1140" y="788"/>
                  <a:pt x="1140" y="788"/>
                  <a:pt x="1140" y="788"/>
                </a:cubicBezTo>
                <a:cubicBezTo>
                  <a:pt x="1100" y="788"/>
                  <a:pt x="1100" y="788"/>
                  <a:pt x="1100" y="788"/>
                </a:cubicBezTo>
                <a:lnTo>
                  <a:pt x="1100" y="748"/>
                </a:lnTo>
                <a:close/>
                <a:moveTo>
                  <a:pt x="1100" y="816"/>
                </a:moveTo>
                <a:cubicBezTo>
                  <a:pt x="1140" y="816"/>
                  <a:pt x="1140" y="816"/>
                  <a:pt x="1140" y="816"/>
                </a:cubicBezTo>
                <a:cubicBezTo>
                  <a:pt x="1140" y="856"/>
                  <a:pt x="1140" y="856"/>
                  <a:pt x="1140" y="856"/>
                </a:cubicBezTo>
                <a:cubicBezTo>
                  <a:pt x="1100" y="856"/>
                  <a:pt x="1100" y="856"/>
                  <a:pt x="1100" y="856"/>
                </a:cubicBezTo>
                <a:lnTo>
                  <a:pt x="1100" y="816"/>
                </a:lnTo>
                <a:close/>
                <a:moveTo>
                  <a:pt x="1025" y="677"/>
                </a:moveTo>
                <a:cubicBezTo>
                  <a:pt x="1066" y="677"/>
                  <a:pt x="1066" y="677"/>
                  <a:pt x="1066" y="677"/>
                </a:cubicBezTo>
                <a:cubicBezTo>
                  <a:pt x="1066" y="717"/>
                  <a:pt x="1066" y="717"/>
                  <a:pt x="1066" y="717"/>
                </a:cubicBezTo>
                <a:cubicBezTo>
                  <a:pt x="1025" y="717"/>
                  <a:pt x="1025" y="717"/>
                  <a:pt x="1025" y="717"/>
                </a:cubicBezTo>
                <a:lnTo>
                  <a:pt x="1025" y="677"/>
                </a:lnTo>
                <a:close/>
                <a:moveTo>
                  <a:pt x="1025" y="748"/>
                </a:moveTo>
                <a:cubicBezTo>
                  <a:pt x="1066" y="748"/>
                  <a:pt x="1066" y="748"/>
                  <a:pt x="1066" y="748"/>
                </a:cubicBezTo>
                <a:cubicBezTo>
                  <a:pt x="1066" y="788"/>
                  <a:pt x="1066" y="788"/>
                  <a:pt x="1066" y="788"/>
                </a:cubicBezTo>
                <a:cubicBezTo>
                  <a:pt x="1025" y="788"/>
                  <a:pt x="1025" y="788"/>
                  <a:pt x="1025" y="788"/>
                </a:cubicBezTo>
                <a:lnTo>
                  <a:pt x="1025" y="748"/>
                </a:lnTo>
                <a:close/>
                <a:moveTo>
                  <a:pt x="693" y="856"/>
                </a:moveTo>
                <a:cubicBezTo>
                  <a:pt x="653" y="856"/>
                  <a:pt x="653" y="856"/>
                  <a:pt x="653" y="856"/>
                </a:cubicBezTo>
                <a:cubicBezTo>
                  <a:pt x="653" y="816"/>
                  <a:pt x="653" y="816"/>
                  <a:pt x="653" y="816"/>
                </a:cubicBezTo>
                <a:cubicBezTo>
                  <a:pt x="693" y="816"/>
                  <a:pt x="693" y="816"/>
                  <a:pt x="693" y="816"/>
                </a:cubicBezTo>
                <a:lnTo>
                  <a:pt x="693" y="856"/>
                </a:lnTo>
                <a:close/>
                <a:moveTo>
                  <a:pt x="693" y="788"/>
                </a:moveTo>
                <a:cubicBezTo>
                  <a:pt x="653" y="788"/>
                  <a:pt x="653" y="788"/>
                  <a:pt x="653" y="788"/>
                </a:cubicBezTo>
                <a:cubicBezTo>
                  <a:pt x="653" y="748"/>
                  <a:pt x="653" y="748"/>
                  <a:pt x="653" y="748"/>
                </a:cubicBezTo>
                <a:cubicBezTo>
                  <a:pt x="693" y="748"/>
                  <a:pt x="693" y="748"/>
                  <a:pt x="693" y="748"/>
                </a:cubicBezTo>
                <a:lnTo>
                  <a:pt x="693" y="788"/>
                </a:lnTo>
                <a:close/>
                <a:moveTo>
                  <a:pt x="693" y="717"/>
                </a:moveTo>
                <a:cubicBezTo>
                  <a:pt x="653" y="717"/>
                  <a:pt x="653" y="717"/>
                  <a:pt x="653" y="717"/>
                </a:cubicBezTo>
                <a:cubicBezTo>
                  <a:pt x="653" y="677"/>
                  <a:pt x="653" y="677"/>
                  <a:pt x="653" y="677"/>
                </a:cubicBezTo>
                <a:cubicBezTo>
                  <a:pt x="693" y="677"/>
                  <a:pt x="693" y="677"/>
                  <a:pt x="693" y="677"/>
                </a:cubicBezTo>
                <a:lnTo>
                  <a:pt x="693" y="717"/>
                </a:lnTo>
                <a:close/>
                <a:moveTo>
                  <a:pt x="768" y="856"/>
                </a:moveTo>
                <a:cubicBezTo>
                  <a:pt x="727" y="856"/>
                  <a:pt x="727" y="856"/>
                  <a:pt x="727" y="856"/>
                </a:cubicBezTo>
                <a:cubicBezTo>
                  <a:pt x="727" y="816"/>
                  <a:pt x="727" y="816"/>
                  <a:pt x="727" y="816"/>
                </a:cubicBezTo>
                <a:cubicBezTo>
                  <a:pt x="768" y="816"/>
                  <a:pt x="768" y="816"/>
                  <a:pt x="768" y="816"/>
                </a:cubicBezTo>
                <a:lnTo>
                  <a:pt x="768" y="856"/>
                </a:lnTo>
                <a:close/>
                <a:moveTo>
                  <a:pt x="768" y="788"/>
                </a:moveTo>
                <a:cubicBezTo>
                  <a:pt x="727" y="788"/>
                  <a:pt x="727" y="788"/>
                  <a:pt x="727" y="788"/>
                </a:cubicBezTo>
                <a:cubicBezTo>
                  <a:pt x="727" y="748"/>
                  <a:pt x="727" y="748"/>
                  <a:pt x="727" y="748"/>
                </a:cubicBezTo>
                <a:cubicBezTo>
                  <a:pt x="768" y="748"/>
                  <a:pt x="768" y="748"/>
                  <a:pt x="768" y="748"/>
                </a:cubicBezTo>
                <a:lnTo>
                  <a:pt x="768" y="788"/>
                </a:lnTo>
                <a:close/>
                <a:moveTo>
                  <a:pt x="768" y="717"/>
                </a:moveTo>
                <a:cubicBezTo>
                  <a:pt x="727" y="717"/>
                  <a:pt x="727" y="717"/>
                  <a:pt x="727" y="717"/>
                </a:cubicBezTo>
                <a:cubicBezTo>
                  <a:pt x="727" y="677"/>
                  <a:pt x="727" y="677"/>
                  <a:pt x="727" y="677"/>
                </a:cubicBezTo>
                <a:cubicBezTo>
                  <a:pt x="768" y="677"/>
                  <a:pt x="768" y="677"/>
                  <a:pt x="768" y="677"/>
                </a:cubicBezTo>
                <a:lnTo>
                  <a:pt x="768" y="717"/>
                </a:lnTo>
                <a:close/>
                <a:moveTo>
                  <a:pt x="842" y="856"/>
                </a:moveTo>
                <a:cubicBezTo>
                  <a:pt x="802" y="856"/>
                  <a:pt x="802" y="856"/>
                  <a:pt x="802" y="856"/>
                </a:cubicBezTo>
                <a:cubicBezTo>
                  <a:pt x="802" y="816"/>
                  <a:pt x="802" y="816"/>
                  <a:pt x="802" y="816"/>
                </a:cubicBezTo>
                <a:cubicBezTo>
                  <a:pt x="842" y="816"/>
                  <a:pt x="842" y="816"/>
                  <a:pt x="842" y="816"/>
                </a:cubicBezTo>
                <a:lnTo>
                  <a:pt x="842" y="856"/>
                </a:lnTo>
                <a:close/>
                <a:moveTo>
                  <a:pt x="842" y="788"/>
                </a:moveTo>
                <a:cubicBezTo>
                  <a:pt x="802" y="788"/>
                  <a:pt x="802" y="788"/>
                  <a:pt x="802" y="788"/>
                </a:cubicBezTo>
                <a:cubicBezTo>
                  <a:pt x="802" y="748"/>
                  <a:pt x="802" y="748"/>
                  <a:pt x="802" y="748"/>
                </a:cubicBezTo>
                <a:cubicBezTo>
                  <a:pt x="842" y="748"/>
                  <a:pt x="842" y="748"/>
                  <a:pt x="842" y="748"/>
                </a:cubicBezTo>
                <a:lnTo>
                  <a:pt x="842" y="788"/>
                </a:lnTo>
                <a:close/>
                <a:moveTo>
                  <a:pt x="842" y="717"/>
                </a:moveTo>
                <a:cubicBezTo>
                  <a:pt x="802" y="717"/>
                  <a:pt x="802" y="717"/>
                  <a:pt x="802" y="717"/>
                </a:cubicBezTo>
                <a:cubicBezTo>
                  <a:pt x="802" y="677"/>
                  <a:pt x="802" y="677"/>
                  <a:pt x="802" y="677"/>
                </a:cubicBezTo>
                <a:cubicBezTo>
                  <a:pt x="842" y="677"/>
                  <a:pt x="842" y="677"/>
                  <a:pt x="842" y="677"/>
                </a:cubicBezTo>
                <a:lnTo>
                  <a:pt x="842" y="717"/>
                </a:lnTo>
                <a:close/>
                <a:moveTo>
                  <a:pt x="917" y="856"/>
                </a:moveTo>
                <a:cubicBezTo>
                  <a:pt x="877" y="856"/>
                  <a:pt x="877" y="856"/>
                  <a:pt x="877" y="856"/>
                </a:cubicBezTo>
                <a:cubicBezTo>
                  <a:pt x="877" y="816"/>
                  <a:pt x="877" y="816"/>
                  <a:pt x="877" y="816"/>
                </a:cubicBezTo>
                <a:cubicBezTo>
                  <a:pt x="917" y="816"/>
                  <a:pt x="917" y="816"/>
                  <a:pt x="917" y="816"/>
                </a:cubicBezTo>
                <a:lnTo>
                  <a:pt x="917" y="856"/>
                </a:lnTo>
                <a:close/>
                <a:moveTo>
                  <a:pt x="917" y="788"/>
                </a:moveTo>
                <a:cubicBezTo>
                  <a:pt x="877" y="788"/>
                  <a:pt x="877" y="788"/>
                  <a:pt x="877" y="788"/>
                </a:cubicBezTo>
                <a:cubicBezTo>
                  <a:pt x="877" y="748"/>
                  <a:pt x="877" y="748"/>
                  <a:pt x="877" y="748"/>
                </a:cubicBezTo>
                <a:cubicBezTo>
                  <a:pt x="917" y="748"/>
                  <a:pt x="917" y="748"/>
                  <a:pt x="917" y="748"/>
                </a:cubicBezTo>
                <a:lnTo>
                  <a:pt x="917" y="788"/>
                </a:lnTo>
                <a:close/>
                <a:moveTo>
                  <a:pt x="917" y="717"/>
                </a:moveTo>
                <a:cubicBezTo>
                  <a:pt x="877" y="717"/>
                  <a:pt x="877" y="717"/>
                  <a:pt x="877" y="717"/>
                </a:cubicBezTo>
                <a:cubicBezTo>
                  <a:pt x="877" y="677"/>
                  <a:pt x="877" y="677"/>
                  <a:pt x="877" y="677"/>
                </a:cubicBezTo>
                <a:cubicBezTo>
                  <a:pt x="917" y="677"/>
                  <a:pt x="917" y="677"/>
                  <a:pt x="917" y="677"/>
                </a:cubicBezTo>
                <a:lnTo>
                  <a:pt x="917" y="717"/>
                </a:lnTo>
                <a:close/>
                <a:moveTo>
                  <a:pt x="992" y="856"/>
                </a:moveTo>
                <a:cubicBezTo>
                  <a:pt x="951" y="856"/>
                  <a:pt x="951" y="856"/>
                  <a:pt x="951" y="856"/>
                </a:cubicBezTo>
                <a:cubicBezTo>
                  <a:pt x="951" y="816"/>
                  <a:pt x="951" y="816"/>
                  <a:pt x="951" y="816"/>
                </a:cubicBezTo>
                <a:cubicBezTo>
                  <a:pt x="992" y="816"/>
                  <a:pt x="992" y="816"/>
                  <a:pt x="992" y="816"/>
                </a:cubicBezTo>
                <a:lnTo>
                  <a:pt x="992" y="856"/>
                </a:lnTo>
                <a:close/>
                <a:moveTo>
                  <a:pt x="992" y="788"/>
                </a:moveTo>
                <a:cubicBezTo>
                  <a:pt x="951" y="788"/>
                  <a:pt x="951" y="788"/>
                  <a:pt x="951" y="788"/>
                </a:cubicBezTo>
                <a:cubicBezTo>
                  <a:pt x="951" y="748"/>
                  <a:pt x="951" y="748"/>
                  <a:pt x="951" y="748"/>
                </a:cubicBezTo>
                <a:cubicBezTo>
                  <a:pt x="992" y="748"/>
                  <a:pt x="992" y="748"/>
                  <a:pt x="992" y="748"/>
                </a:cubicBezTo>
                <a:lnTo>
                  <a:pt x="992" y="788"/>
                </a:lnTo>
                <a:close/>
                <a:moveTo>
                  <a:pt x="992" y="717"/>
                </a:moveTo>
                <a:cubicBezTo>
                  <a:pt x="951" y="717"/>
                  <a:pt x="951" y="717"/>
                  <a:pt x="951" y="717"/>
                </a:cubicBezTo>
                <a:cubicBezTo>
                  <a:pt x="951" y="677"/>
                  <a:pt x="951" y="677"/>
                  <a:pt x="951" y="677"/>
                </a:cubicBezTo>
                <a:cubicBezTo>
                  <a:pt x="992" y="677"/>
                  <a:pt x="992" y="677"/>
                  <a:pt x="992" y="677"/>
                </a:cubicBezTo>
                <a:lnTo>
                  <a:pt x="992" y="717"/>
                </a:lnTo>
                <a:close/>
                <a:moveTo>
                  <a:pt x="1025" y="856"/>
                </a:moveTo>
                <a:cubicBezTo>
                  <a:pt x="1025" y="816"/>
                  <a:pt x="1025" y="816"/>
                  <a:pt x="1025" y="816"/>
                </a:cubicBezTo>
                <a:cubicBezTo>
                  <a:pt x="1066" y="816"/>
                  <a:pt x="1066" y="816"/>
                  <a:pt x="1066" y="816"/>
                </a:cubicBezTo>
                <a:cubicBezTo>
                  <a:pt x="1066" y="856"/>
                  <a:pt x="1066" y="856"/>
                  <a:pt x="1066" y="856"/>
                </a:cubicBezTo>
                <a:lnTo>
                  <a:pt x="1025" y="856"/>
                </a:lnTo>
                <a:close/>
                <a:moveTo>
                  <a:pt x="145" y="1142"/>
                </a:moveTo>
                <a:cubicBezTo>
                  <a:pt x="145" y="1125"/>
                  <a:pt x="159" y="1111"/>
                  <a:pt x="176" y="1111"/>
                </a:cubicBezTo>
                <a:cubicBezTo>
                  <a:pt x="519" y="1111"/>
                  <a:pt x="519" y="1111"/>
                  <a:pt x="519" y="1111"/>
                </a:cubicBezTo>
                <a:cubicBezTo>
                  <a:pt x="535" y="1111"/>
                  <a:pt x="549" y="1125"/>
                  <a:pt x="549" y="1142"/>
                </a:cubicBezTo>
                <a:cubicBezTo>
                  <a:pt x="549" y="1377"/>
                  <a:pt x="549" y="1377"/>
                  <a:pt x="549" y="1377"/>
                </a:cubicBezTo>
                <a:cubicBezTo>
                  <a:pt x="549" y="1393"/>
                  <a:pt x="535" y="1407"/>
                  <a:pt x="519" y="1407"/>
                </a:cubicBezTo>
                <a:cubicBezTo>
                  <a:pt x="176" y="1407"/>
                  <a:pt x="176" y="1407"/>
                  <a:pt x="176" y="1407"/>
                </a:cubicBezTo>
                <a:cubicBezTo>
                  <a:pt x="159" y="1407"/>
                  <a:pt x="145" y="1393"/>
                  <a:pt x="145" y="1377"/>
                </a:cubicBezTo>
                <a:lnTo>
                  <a:pt x="145" y="1142"/>
                </a:lnTo>
                <a:close/>
                <a:moveTo>
                  <a:pt x="596" y="1488"/>
                </a:moveTo>
                <a:cubicBezTo>
                  <a:pt x="589" y="1480"/>
                  <a:pt x="576" y="1474"/>
                  <a:pt x="566" y="1474"/>
                </a:cubicBezTo>
                <a:cubicBezTo>
                  <a:pt x="128" y="1474"/>
                  <a:pt x="128" y="1474"/>
                  <a:pt x="128" y="1474"/>
                </a:cubicBezTo>
                <a:cubicBezTo>
                  <a:pt x="118" y="1474"/>
                  <a:pt x="105" y="1480"/>
                  <a:pt x="99" y="1488"/>
                </a:cubicBezTo>
                <a:cubicBezTo>
                  <a:pt x="12" y="1590"/>
                  <a:pt x="12" y="1590"/>
                  <a:pt x="12" y="1590"/>
                </a:cubicBezTo>
                <a:cubicBezTo>
                  <a:pt x="5" y="1598"/>
                  <a:pt x="0" y="1612"/>
                  <a:pt x="0" y="1622"/>
                </a:cubicBezTo>
                <a:cubicBezTo>
                  <a:pt x="0" y="1630"/>
                  <a:pt x="0" y="1630"/>
                  <a:pt x="0" y="1630"/>
                </a:cubicBezTo>
                <a:cubicBezTo>
                  <a:pt x="0" y="1640"/>
                  <a:pt x="8" y="1649"/>
                  <a:pt x="18" y="1649"/>
                </a:cubicBezTo>
                <a:cubicBezTo>
                  <a:pt x="676" y="1649"/>
                  <a:pt x="676" y="1649"/>
                  <a:pt x="676" y="1649"/>
                </a:cubicBezTo>
                <a:cubicBezTo>
                  <a:pt x="686" y="1649"/>
                  <a:pt x="694" y="1640"/>
                  <a:pt x="694" y="1630"/>
                </a:cubicBezTo>
                <a:cubicBezTo>
                  <a:pt x="694" y="1622"/>
                  <a:pt x="694" y="1622"/>
                  <a:pt x="694" y="1622"/>
                </a:cubicBezTo>
                <a:cubicBezTo>
                  <a:pt x="694" y="1612"/>
                  <a:pt x="689" y="1598"/>
                  <a:pt x="683" y="1590"/>
                </a:cubicBezTo>
                <a:lnTo>
                  <a:pt x="596" y="1488"/>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79"/>
          <p:cNvSpPr>
            <a:spLocks noEditPoints="1"/>
          </p:cNvSpPr>
          <p:nvPr/>
        </p:nvSpPr>
        <p:spPr bwMode="black">
          <a:xfrm>
            <a:off x="7355938" y="2141317"/>
            <a:ext cx="995698" cy="1235556"/>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chemeClr val="bg1">
              <a:lumMod val="8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8" name="Freeform 99"/>
          <p:cNvSpPr>
            <a:spLocks/>
          </p:cNvSpPr>
          <p:nvPr/>
        </p:nvSpPr>
        <p:spPr bwMode="black">
          <a:xfrm rot="738894">
            <a:off x="7449461" y="2634033"/>
            <a:ext cx="470562" cy="344838"/>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chemeClr val="bg1">
              <a:lumMod val="95000"/>
            </a:schemeClr>
          </a:solidFill>
          <a:ln>
            <a:no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vert="horz" wrap="square" lIns="182880" tIns="1920240" rIns="91436" bIns="0" numCol="1" rtlCol="0" anchor="t" anchorCtr="0" compatLnSpc="1">
            <a:prstTxWarp prst="textNoShape">
              <a:avLst/>
            </a:prstTxWarp>
          </a:bodyPr>
          <a:lstStyle/>
          <a:p>
            <a:pPr defTabSz="914099" fontAlgn="base">
              <a:spcBef>
                <a:spcPct val="0"/>
              </a:spcBef>
              <a:spcAft>
                <a:spcPct val="0"/>
              </a:spcAft>
            </a:pPr>
            <a:endParaRPr lang="en-US" sz="4000" dirty="0">
              <a:solidFill>
                <a:schemeClr val="bg1">
                  <a:lumMod val="85000"/>
                  <a:alpha val="99000"/>
                </a:schemeClr>
              </a:solidFill>
              <a:latin typeface="Segoe UI Light" pitchFamily="34" charset="0"/>
            </a:endParaRPr>
          </a:p>
        </p:txBody>
      </p:sp>
      <p:sp>
        <p:nvSpPr>
          <p:cNvPr id="5" name="Title 4"/>
          <p:cNvSpPr>
            <a:spLocks noGrp="1"/>
          </p:cNvSpPr>
          <p:nvPr>
            <p:ph type="title"/>
          </p:nvPr>
        </p:nvSpPr>
        <p:spPr/>
        <p:txBody>
          <a:bodyPr/>
          <a:lstStyle/>
          <a:p>
            <a:r>
              <a:rPr lang="en-US" dirty="0" smtClean="0"/>
              <a:t>Scaling</a:t>
            </a:r>
            <a:endParaRPr lang="en-US" dirty="0"/>
          </a:p>
        </p:txBody>
      </p:sp>
    </p:spTree>
    <p:extLst>
      <p:ext uri="{BB962C8B-B14F-4D97-AF65-F5344CB8AC3E}">
        <p14:creationId xmlns:p14="http://schemas.microsoft.com/office/powerpoint/2010/main" val="3049857500"/>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Caching</a:t>
            </a:r>
            <a:endParaRPr lang="en-US" dirty="0"/>
          </a:p>
        </p:txBody>
      </p:sp>
      <p:sp>
        <p:nvSpPr>
          <p:cNvPr id="4" name="Content Placeholder 3"/>
          <p:cNvSpPr>
            <a:spLocks noGrp="1"/>
          </p:cNvSpPr>
          <p:nvPr>
            <p:ph type="body" sz="quarter" idx="10"/>
          </p:nvPr>
        </p:nvSpPr>
        <p:spPr>
          <a:xfrm>
            <a:off x="519113" y="1447799"/>
            <a:ext cx="7097746" cy="3554819"/>
          </a:xfrm>
        </p:spPr>
        <p:txBody>
          <a:bodyPr/>
          <a:lstStyle/>
          <a:p>
            <a:r>
              <a:rPr lang="en-US" sz="3600" dirty="0" smtClean="0">
                <a:solidFill>
                  <a:schemeClr val="accent2">
                    <a:alpha val="99000"/>
                  </a:schemeClr>
                </a:solidFill>
              </a:rPr>
              <a:t>ASP.NET providers for session state </a:t>
            </a:r>
            <a:br>
              <a:rPr lang="en-US" sz="3600" dirty="0" smtClean="0">
                <a:solidFill>
                  <a:schemeClr val="accent2">
                    <a:alpha val="99000"/>
                  </a:schemeClr>
                </a:solidFill>
              </a:rPr>
            </a:br>
            <a:r>
              <a:rPr lang="en-US" sz="3600" dirty="0" smtClean="0">
                <a:solidFill>
                  <a:schemeClr val="accent2">
                    <a:alpha val="99000"/>
                  </a:schemeClr>
                </a:solidFill>
              </a:rPr>
              <a:t>and page output caching</a:t>
            </a:r>
          </a:p>
          <a:p>
            <a:r>
              <a:rPr lang="en-US" sz="3600" dirty="0" smtClean="0">
                <a:solidFill>
                  <a:schemeClr val="accent2">
                    <a:alpha val="99000"/>
                  </a:schemeClr>
                </a:solidFill>
              </a:rPr>
              <a:t>Cache any managed object</a:t>
            </a:r>
          </a:p>
          <a:p>
            <a:pPr lvl="1"/>
            <a:r>
              <a:rPr lang="en-US" dirty="0" smtClean="0"/>
              <a:t>No object size limits</a:t>
            </a:r>
          </a:p>
          <a:p>
            <a:pPr lvl="1"/>
            <a:r>
              <a:rPr lang="en-US" dirty="0" smtClean="0"/>
              <a:t>No serialization costs for local caching</a:t>
            </a:r>
          </a:p>
          <a:p>
            <a:pPr lvl="1"/>
            <a:endParaRPr lang="en-US" dirty="0" smtClean="0"/>
          </a:p>
          <a:p>
            <a:r>
              <a:rPr lang="en-US" sz="3600" dirty="0" smtClean="0">
                <a:solidFill>
                  <a:schemeClr val="accent2">
                    <a:alpha val="99000"/>
                  </a:schemeClr>
                </a:solidFill>
              </a:rPr>
              <a:t>Easily integrates into existing applications</a:t>
            </a:r>
          </a:p>
        </p:txBody>
      </p:sp>
      <p:sp>
        <p:nvSpPr>
          <p:cNvPr id="8" name="Freeform 7"/>
          <p:cNvSpPr>
            <a:spLocks noEditPoints="1"/>
          </p:cNvSpPr>
          <p:nvPr/>
        </p:nvSpPr>
        <p:spPr bwMode="auto">
          <a:xfrm>
            <a:off x="7933430" y="3704733"/>
            <a:ext cx="2596310" cy="2289122"/>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3277316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500"/>
                                        <p:tgtEl>
                                          <p:spTgt spid="4">
                                            <p:txEl>
                                              <p:pRg st="1" end="1"/>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500"/>
                                        <p:tgtEl>
                                          <p:spTgt spid="4">
                                            <p:txEl>
                                              <p:pRg st="2" end="2"/>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Caching</a:t>
            </a:r>
            <a:endParaRPr lang="en-US" dirty="0"/>
          </a:p>
        </p:txBody>
      </p:sp>
      <p:sp>
        <p:nvSpPr>
          <p:cNvPr id="4" name="Content Placeholder 3"/>
          <p:cNvSpPr>
            <a:spLocks noGrp="1"/>
          </p:cNvSpPr>
          <p:nvPr>
            <p:ph type="body" sz="quarter" idx="10"/>
          </p:nvPr>
        </p:nvSpPr>
        <p:spPr>
          <a:xfrm>
            <a:off x="519113" y="1447799"/>
            <a:ext cx="6965769" cy="2109808"/>
          </a:xfrm>
        </p:spPr>
        <p:txBody>
          <a:bodyPr/>
          <a:lstStyle/>
          <a:p>
            <a:pPr lvl="0"/>
            <a:r>
              <a:rPr lang="en-US" sz="3600" dirty="0" smtClean="0">
                <a:solidFill>
                  <a:srgbClr val="00AEEF">
                    <a:alpha val="99000"/>
                  </a:srgbClr>
                </a:solidFill>
              </a:rPr>
              <a:t>Consistent development model across both Windows Azure Cache and Windows Server </a:t>
            </a:r>
            <a:r>
              <a:rPr lang="en-US" sz="3600" dirty="0" smtClean="0">
                <a:solidFill>
                  <a:srgbClr val="00AEEF">
                    <a:alpha val="99000"/>
                  </a:srgbClr>
                </a:solidFill>
              </a:rPr>
              <a:t>Cache</a:t>
            </a:r>
            <a:endParaRPr lang="en-US" sz="3600" dirty="0" smtClean="0">
              <a:solidFill>
                <a:srgbClr val="00AEEF">
                  <a:alpha val="99000"/>
                </a:srgbClr>
              </a:solidFill>
            </a:endParaRPr>
          </a:p>
          <a:p>
            <a:pPr lvl="0"/>
            <a:r>
              <a:rPr lang="en-US" sz="3600" dirty="0" smtClean="0">
                <a:solidFill>
                  <a:srgbClr val="00AEEF">
                    <a:alpha val="99000"/>
                  </a:srgbClr>
                </a:solidFill>
              </a:rPr>
              <a:t>Secured </a:t>
            </a:r>
            <a:r>
              <a:rPr lang="en-US" sz="3600" dirty="0">
                <a:solidFill>
                  <a:srgbClr val="00AEEF">
                    <a:alpha val="99000"/>
                  </a:srgbClr>
                </a:solidFill>
              </a:rPr>
              <a:t>by Access </a:t>
            </a:r>
            <a:r>
              <a:rPr lang="en-US" sz="3600" dirty="0" smtClean="0">
                <a:solidFill>
                  <a:srgbClr val="00AEEF">
                    <a:alpha val="99000"/>
                  </a:srgbClr>
                </a:solidFill>
              </a:rPr>
              <a:t>Control</a:t>
            </a:r>
          </a:p>
        </p:txBody>
      </p:sp>
      <p:sp>
        <p:nvSpPr>
          <p:cNvPr id="5" name="Freeform 4"/>
          <p:cNvSpPr>
            <a:spLocks noEditPoints="1"/>
          </p:cNvSpPr>
          <p:nvPr/>
        </p:nvSpPr>
        <p:spPr bwMode="auto">
          <a:xfrm>
            <a:off x="7933430" y="3704733"/>
            <a:ext cx="2596310" cy="2289122"/>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1357564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Caching</a:t>
            </a:r>
            <a:endParaRPr lang="en-US" dirty="0"/>
          </a:p>
        </p:txBody>
      </p:sp>
      <p:sp>
        <p:nvSpPr>
          <p:cNvPr id="4" name="Content Placeholder 3"/>
          <p:cNvSpPr>
            <a:spLocks noGrp="1"/>
          </p:cNvSpPr>
          <p:nvPr>
            <p:ph type="body" sz="quarter" idx="10"/>
          </p:nvPr>
        </p:nvSpPr>
        <p:spPr>
          <a:xfrm>
            <a:off x="519113" y="1447799"/>
            <a:ext cx="6965769" cy="2109808"/>
          </a:xfrm>
        </p:spPr>
        <p:txBody>
          <a:bodyPr/>
          <a:lstStyle/>
          <a:p>
            <a:pPr lvl="0"/>
            <a:r>
              <a:rPr lang="en-US" sz="3600" dirty="0">
                <a:solidFill>
                  <a:srgbClr val="00AEEF">
                    <a:alpha val="99000"/>
                  </a:srgbClr>
                </a:solidFill>
              </a:rPr>
              <a:t>Expiration default is 48hrs can set explicitly with Add/Put operations</a:t>
            </a:r>
          </a:p>
          <a:p>
            <a:pPr lvl="0"/>
            <a:r>
              <a:rPr lang="en-US" sz="3600" dirty="0">
                <a:solidFill>
                  <a:srgbClr val="00AEEF">
                    <a:alpha val="99000"/>
                  </a:srgbClr>
                </a:solidFill>
              </a:rPr>
              <a:t>Cache Sizes of 128MB, 256MB, 512MB, 1GB, 2GB, 4GB</a:t>
            </a:r>
          </a:p>
        </p:txBody>
      </p:sp>
      <p:sp>
        <p:nvSpPr>
          <p:cNvPr id="5" name="Freeform 4"/>
          <p:cNvSpPr>
            <a:spLocks noEditPoints="1"/>
          </p:cNvSpPr>
          <p:nvPr/>
        </p:nvSpPr>
        <p:spPr bwMode="auto">
          <a:xfrm>
            <a:off x="7933430" y="3704733"/>
            <a:ext cx="2596310" cy="2289122"/>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1805374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custDataLst>
              <p:tags r:id="rId1"/>
            </p:custDataLst>
          </p:nvPr>
        </p:nvSpPr>
        <p:spPr bwMode="auto">
          <a:xfrm>
            <a:off x="519113" y="1420813"/>
            <a:ext cx="11149012" cy="484663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04" bIns="91440" numCol="1" spcCol="0" rtlCol="0" anchor="b" anchorCtr="0" compatLnSpc="1">
            <a:prstTxWarp prst="textNoShape">
              <a:avLst/>
            </a:prstTxWarp>
          </a:bodyPr>
          <a:lstStyle/>
          <a:p>
            <a:pPr algn="ctr" defTabSz="913788" fontAlgn="base">
              <a:spcBef>
                <a:spcPts val="1200"/>
              </a:spcBef>
              <a:spcAft>
                <a:spcPct val="0"/>
              </a:spcAft>
            </a:pPr>
            <a:endParaRPr lang="en-US" sz="2400" dirty="0">
              <a:ln>
                <a:solidFill>
                  <a:schemeClr val="bg1">
                    <a:alpha val="0"/>
                  </a:schemeClr>
                </a:solidFill>
              </a:ln>
              <a:solidFill>
                <a:srgbClr val="595959">
                  <a:alpha val="99000"/>
                </a:srgbClr>
              </a:solidFill>
              <a:latin typeface="Segoe UI Light" pitchFamily="34" charset="0"/>
            </a:endParaRPr>
          </a:p>
        </p:txBody>
      </p:sp>
      <p:sp>
        <p:nvSpPr>
          <p:cNvPr id="13" name="Title 12"/>
          <p:cNvSpPr>
            <a:spLocks noGrp="1"/>
          </p:cNvSpPr>
          <p:nvPr>
            <p:ph type="title"/>
          </p:nvPr>
        </p:nvSpPr>
        <p:spPr/>
        <p:txBody>
          <a:bodyPr/>
          <a:lstStyle/>
          <a:p>
            <a:r>
              <a:rPr lang="en-US" dirty="0" smtClean="0"/>
              <a:t>Latency Pyramid</a:t>
            </a:r>
            <a:endParaRPr lang="en-US" dirty="0"/>
          </a:p>
        </p:txBody>
      </p:sp>
      <p:sp>
        <p:nvSpPr>
          <p:cNvPr id="15" name="TextBox 14"/>
          <p:cNvSpPr txBox="1"/>
          <p:nvPr/>
        </p:nvSpPr>
        <p:spPr>
          <a:xfrm>
            <a:off x="6756952" y="1662311"/>
            <a:ext cx="4633375" cy="307777"/>
          </a:xfrm>
          <a:prstGeom prst="rect">
            <a:avLst/>
          </a:prstGeom>
          <a:noFill/>
        </p:spPr>
        <p:txBody>
          <a:bodyPr wrap="square" lIns="0" tIns="0" rIns="0" bIns="0" rtlCol="0">
            <a:spAutoFit/>
          </a:bodyPr>
          <a:lstStyle/>
          <a:p>
            <a:r>
              <a:rPr lang="en-US" sz="2000" dirty="0" smtClean="0">
                <a:ln>
                  <a:solidFill>
                    <a:schemeClr val="bg1">
                      <a:alpha val="0"/>
                    </a:schemeClr>
                  </a:solidFill>
                </a:ln>
                <a:solidFill>
                  <a:srgbClr val="595959"/>
                </a:solidFill>
              </a:rPr>
              <a:t>Windows Azure Caching (local cache)</a:t>
            </a:r>
          </a:p>
        </p:txBody>
      </p:sp>
      <p:sp>
        <p:nvSpPr>
          <p:cNvPr id="16" name="TextBox 15"/>
          <p:cNvSpPr txBox="1"/>
          <p:nvPr/>
        </p:nvSpPr>
        <p:spPr>
          <a:xfrm>
            <a:off x="7757332" y="2681014"/>
            <a:ext cx="3910793" cy="615553"/>
          </a:xfrm>
          <a:prstGeom prst="rect">
            <a:avLst/>
          </a:prstGeom>
          <a:noFill/>
        </p:spPr>
        <p:txBody>
          <a:bodyPr wrap="square" lIns="0" tIns="0" rIns="0" bIns="0" rtlCol="0">
            <a:spAutoFit/>
          </a:bodyPr>
          <a:lstStyle/>
          <a:p>
            <a:r>
              <a:rPr lang="en-US" sz="2000" dirty="0" smtClean="0">
                <a:ln>
                  <a:solidFill>
                    <a:schemeClr val="bg1">
                      <a:alpha val="0"/>
                    </a:schemeClr>
                  </a:solidFill>
                </a:ln>
                <a:solidFill>
                  <a:srgbClr val="595959"/>
                </a:solidFill>
              </a:rPr>
              <a:t>Windows Azure Caching (distributed cache)</a:t>
            </a:r>
          </a:p>
        </p:txBody>
      </p:sp>
      <p:sp>
        <p:nvSpPr>
          <p:cNvPr id="17" name="TextBox 16"/>
          <p:cNvSpPr txBox="1"/>
          <p:nvPr/>
        </p:nvSpPr>
        <p:spPr>
          <a:xfrm>
            <a:off x="8453167" y="3931527"/>
            <a:ext cx="2624957" cy="307777"/>
          </a:xfrm>
          <a:prstGeom prst="rect">
            <a:avLst/>
          </a:prstGeom>
          <a:noFill/>
        </p:spPr>
        <p:txBody>
          <a:bodyPr wrap="square" lIns="0" tIns="0" rIns="0" bIns="0" rtlCol="0">
            <a:spAutoFit/>
          </a:bodyPr>
          <a:lstStyle/>
          <a:p>
            <a:r>
              <a:rPr lang="en-US" sz="2000" dirty="0" smtClean="0">
                <a:ln>
                  <a:solidFill>
                    <a:schemeClr val="bg1">
                      <a:alpha val="0"/>
                    </a:schemeClr>
                  </a:solidFill>
                </a:ln>
                <a:solidFill>
                  <a:srgbClr val="595959"/>
                </a:solidFill>
              </a:rPr>
              <a:t>Storage</a:t>
            </a:r>
          </a:p>
        </p:txBody>
      </p:sp>
      <p:sp>
        <p:nvSpPr>
          <p:cNvPr id="18" name="TextBox 17"/>
          <p:cNvSpPr txBox="1"/>
          <p:nvPr/>
        </p:nvSpPr>
        <p:spPr>
          <a:xfrm>
            <a:off x="3638524" y="1643457"/>
            <a:ext cx="1787690" cy="307777"/>
          </a:xfrm>
          <a:prstGeom prst="rect">
            <a:avLst/>
          </a:prstGeom>
          <a:noFill/>
        </p:spPr>
        <p:txBody>
          <a:bodyPr wrap="square" lIns="0" tIns="0" rIns="0" bIns="0" rtlCol="0">
            <a:spAutoFit/>
          </a:bodyPr>
          <a:lstStyle/>
          <a:p>
            <a:pPr algn="r"/>
            <a:r>
              <a:rPr lang="en-US" sz="2000" dirty="0" smtClean="0">
                <a:ln>
                  <a:solidFill>
                    <a:schemeClr val="bg1">
                      <a:alpha val="0"/>
                    </a:schemeClr>
                  </a:solidFill>
                </a:ln>
                <a:solidFill>
                  <a:srgbClr val="595959"/>
                </a:solidFill>
              </a:rPr>
              <a:t>Lowest latency</a:t>
            </a:r>
          </a:p>
        </p:txBody>
      </p:sp>
      <p:sp>
        <p:nvSpPr>
          <p:cNvPr id="19" name="TextBox 18"/>
          <p:cNvSpPr txBox="1"/>
          <p:nvPr/>
        </p:nvSpPr>
        <p:spPr>
          <a:xfrm>
            <a:off x="2744679" y="2831437"/>
            <a:ext cx="1787690" cy="307777"/>
          </a:xfrm>
          <a:prstGeom prst="rect">
            <a:avLst/>
          </a:prstGeom>
          <a:noFill/>
        </p:spPr>
        <p:txBody>
          <a:bodyPr wrap="square" lIns="0" tIns="0" rIns="0" bIns="0" rtlCol="0">
            <a:spAutoFit/>
          </a:bodyPr>
          <a:lstStyle/>
          <a:p>
            <a:pPr algn="r"/>
            <a:r>
              <a:rPr lang="en-US" sz="2000" dirty="0" smtClean="0">
                <a:ln>
                  <a:solidFill>
                    <a:schemeClr val="bg1">
                      <a:alpha val="0"/>
                    </a:schemeClr>
                  </a:solidFill>
                </a:ln>
                <a:solidFill>
                  <a:srgbClr val="595959"/>
                </a:solidFill>
              </a:rPr>
              <a:t>Lower latency</a:t>
            </a:r>
          </a:p>
        </p:txBody>
      </p:sp>
      <p:sp>
        <p:nvSpPr>
          <p:cNvPr id="20" name="TextBox 19"/>
          <p:cNvSpPr txBox="1"/>
          <p:nvPr/>
        </p:nvSpPr>
        <p:spPr>
          <a:xfrm>
            <a:off x="1898960" y="3931527"/>
            <a:ext cx="1787690" cy="307777"/>
          </a:xfrm>
          <a:prstGeom prst="rect">
            <a:avLst/>
          </a:prstGeom>
          <a:noFill/>
        </p:spPr>
        <p:txBody>
          <a:bodyPr wrap="square" lIns="0" tIns="0" rIns="0" bIns="0" rtlCol="0">
            <a:spAutoFit/>
          </a:bodyPr>
          <a:lstStyle/>
          <a:p>
            <a:pPr algn="r"/>
            <a:r>
              <a:rPr lang="en-US" sz="2000" dirty="0" smtClean="0">
                <a:ln>
                  <a:solidFill>
                    <a:schemeClr val="bg1">
                      <a:alpha val="0"/>
                    </a:schemeClr>
                  </a:solidFill>
                </a:ln>
                <a:solidFill>
                  <a:srgbClr val="595959"/>
                </a:solidFill>
              </a:rPr>
              <a:t>Highest latency</a:t>
            </a:r>
          </a:p>
        </p:txBody>
      </p:sp>
      <p:grpSp>
        <p:nvGrpSpPr>
          <p:cNvPr id="3" name="Group 2"/>
          <p:cNvGrpSpPr/>
          <p:nvPr/>
        </p:nvGrpSpPr>
        <p:grpSpPr>
          <a:xfrm>
            <a:off x="3392559" y="1145377"/>
            <a:ext cx="5361238" cy="4873026"/>
            <a:chOff x="3392559" y="1145377"/>
            <a:chExt cx="5361238" cy="4873026"/>
          </a:xfrm>
        </p:grpSpPr>
        <p:grpSp>
          <p:nvGrpSpPr>
            <p:cNvPr id="26" name="Group 25"/>
            <p:cNvGrpSpPr/>
            <p:nvPr/>
          </p:nvGrpSpPr>
          <p:grpSpPr>
            <a:xfrm>
              <a:off x="3392559" y="3670098"/>
              <a:ext cx="5361238" cy="2348305"/>
              <a:chOff x="3413794" y="3790007"/>
              <a:chExt cx="5361238" cy="2348305"/>
            </a:xfrm>
          </p:grpSpPr>
          <p:sp>
            <p:nvSpPr>
              <p:cNvPr id="7" name="Freeform 6"/>
              <p:cNvSpPr/>
              <p:nvPr/>
            </p:nvSpPr>
            <p:spPr>
              <a:xfrm>
                <a:off x="3413794" y="3790007"/>
                <a:ext cx="2705122" cy="2348305"/>
              </a:xfrm>
              <a:custGeom>
                <a:avLst/>
                <a:gdLst>
                  <a:gd name="connsiteX0" fmla="*/ 2628900 w 2628900"/>
                  <a:gd name="connsiteY0" fmla="*/ 2452688 h 2452688"/>
                  <a:gd name="connsiteX1" fmla="*/ 0 w 2628900"/>
                  <a:gd name="connsiteY1" fmla="*/ 1100138 h 2452688"/>
                  <a:gd name="connsiteX2" fmla="*/ 771525 w 2628900"/>
                  <a:gd name="connsiteY2" fmla="*/ 0 h 2452688"/>
                  <a:gd name="connsiteX3" fmla="*/ 2624137 w 2628900"/>
                  <a:gd name="connsiteY3" fmla="*/ 590550 h 2452688"/>
                  <a:gd name="connsiteX4" fmla="*/ 2628900 w 2628900"/>
                  <a:gd name="connsiteY4" fmla="*/ 2452688 h 2452688"/>
                  <a:gd name="connsiteX0" fmla="*/ 2628900 w 2628900"/>
                  <a:gd name="connsiteY0" fmla="*/ 2452688 h 2452688"/>
                  <a:gd name="connsiteX1" fmla="*/ 0 w 2628900"/>
                  <a:gd name="connsiteY1" fmla="*/ 1100138 h 2452688"/>
                  <a:gd name="connsiteX2" fmla="*/ 771525 w 2628900"/>
                  <a:gd name="connsiteY2" fmla="*/ 0 h 2452688"/>
                  <a:gd name="connsiteX3" fmla="*/ 2626451 w 2628900"/>
                  <a:gd name="connsiteY3" fmla="*/ 590550 h 2452688"/>
                  <a:gd name="connsiteX4" fmla="*/ 2628900 w 2628900"/>
                  <a:gd name="connsiteY4" fmla="*/ 2452688 h 24526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8900" h="2452688">
                    <a:moveTo>
                      <a:pt x="2628900" y="2452688"/>
                    </a:moveTo>
                    <a:lnTo>
                      <a:pt x="0" y="1100138"/>
                    </a:lnTo>
                    <a:lnTo>
                      <a:pt x="771525" y="0"/>
                    </a:lnTo>
                    <a:lnTo>
                      <a:pt x="2626451" y="590550"/>
                    </a:lnTo>
                    <a:cubicBezTo>
                      <a:pt x="2628039" y="1211263"/>
                      <a:pt x="2627312" y="1831975"/>
                      <a:pt x="2628900" y="2452688"/>
                    </a:cubicBezTo>
                    <a:close/>
                  </a:path>
                </a:pathLst>
              </a:custGeom>
              <a:solidFill>
                <a:schemeClr val="accent2"/>
              </a:solidFill>
              <a:ln>
                <a:noFill/>
              </a:ln>
              <a:effectLst/>
              <a:scene3d>
                <a:camera prst="orthographicFront">
                  <a:rot lat="0" lon="0" rev="0"/>
                </a:camera>
                <a:lightRig rig="threePt" dir="t">
                  <a:rot lat="0" lon="0" rev="20400000"/>
                </a:lightRig>
              </a:scene3d>
              <a:sp3d>
                <a:contourClr>
                  <a:schemeClr val="accent6">
                    <a:shade val="25000"/>
                    <a:satMod val="150000"/>
                  </a:schemeClr>
                </a:contourClr>
              </a:sp3d>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2800" dirty="0">
                  <a:solidFill>
                    <a:prstClr val="white"/>
                  </a:solidFill>
                </a:endParaRPr>
              </a:p>
            </p:txBody>
          </p:sp>
          <p:sp>
            <p:nvSpPr>
              <p:cNvPr id="8" name="Freeform 7"/>
              <p:cNvSpPr/>
              <p:nvPr/>
            </p:nvSpPr>
            <p:spPr>
              <a:xfrm>
                <a:off x="6114015" y="3794568"/>
                <a:ext cx="2661017" cy="2343744"/>
              </a:xfrm>
              <a:custGeom>
                <a:avLst/>
                <a:gdLst>
                  <a:gd name="connsiteX0" fmla="*/ 0 w 2586038"/>
                  <a:gd name="connsiteY0" fmla="*/ 2447925 h 2447925"/>
                  <a:gd name="connsiteX1" fmla="*/ 2586038 w 2586038"/>
                  <a:gd name="connsiteY1" fmla="*/ 1109662 h 2447925"/>
                  <a:gd name="connsiteX2" fmla="*/ 1814513 w 2586038"/>
                  <a:gd name="connsiteY2" fmla="*/ 0 h 2447925"/>
                  <a:gd name="connsiteX3" fmla="*/ 0 w 2586038"/>
                  <a:gd name="connsiteY3" fmla="*/ 585787 h 2447925"/>
                  <a:gd name="connsiteX4" fmla="*/ 0 w 2586038"/>
                  <a:gd name="connsiteY4" fmla="*/ 2447925 h 2447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6038" h="2447925">
                    <a:moveTo>
                      <a:pt x="0" y="2447925"/>
                    </a:moveTo>
                    <a:lnTo>
                      <a:pt x="2586038" y="1109662"/>
                    </a:lnTo>
                    <a:lnTo>
                      <a:pt x="1814513" y="0"/>
                    </a:lnTo>
                    <a:lnTo>
                      <a:pt x="0" y="585787"/>
                    </a:lnTo>
                    <a:cubicBezTo>
                      <a:pt x="1588" y="1204912"/>
                      <a:pt x="3175" y="1824037"/>
                      <a:pt x="0" y="2447925"/>
                    </a:cubicBezTo>
                    <a:close/>
                  </a:path>
                </a:pathLst>
              </a:custGeom>
              <a:solidFill>
                <a:schemeClr val="accent2"/>
              </a:solidFill>
              <a:ln>
                <a:noFill/>
              </a:ln>
              <a:effectLst/>
              <a:scene3d>
                <a:camera prst="orthographicFront">
                  <a:rot lat="0" lon="0" rev="0"/>
                </a:camera>
                <a:lightRig rig="threePt" dir="t">
                  <a:rot lat="0" lon="0" rev="20400000"/>
                </a:lightRig>
              </a:scene3d>
              <a:sp3d>
                <a:contourClr>
                  <a:schemeClr val="accent6">
                    <a:shade val="25000"/>
                    <a:satMod val="150000"/>
                  </a:schemeClr>
                </a:contourClr>
              </a:sp3d>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2800" dirty="0">
                  <a:solidFill>
                    <a:prstClr val="white"/>
                  </a:solidFill>
                </a:endParaRPr>
              </a:p>
            </p:txBody>
          </p:sp>
          <p:sp>
            <p:nvSpPr>
              <p:cNvPr id="21" name="TextBox 20"/>
              <p:cNvSpPr txBox="1"/>
              <p:nvPr/>
            </p:nvSpPr>
            <p:spPr>
              <a:xfrm>
                <a:off x="5200568" y="5236758"/>
                <a:ext cx="1787690" cy="307777"/>
              </a:xfrm>
              <a:prstGeom prst="rect">
                <a:avLst/>
              </a:prstGeom>
              <a:noFill/>
            </p:spPr>
            <p:txBody>
              <a:bodyPr wrap="square" lIns="0" tIns="0" rIns="0" bIns="0" rtlCol="0">
                <a:spAutoFit/>
              </a:bodyPr>
              <a:lstStyle/>
              <a:p>
                <a:pPr algn="ctr"/>
                <a:r>
                  <a:rPr lang="en-US" sz="2000" dirty="0">
                    <a:ln>
                      <a:solidFill>
                        <a:schemeClr val="bg1">
                          <a:alpha val="0"/>
                        </a:schemeClr>
                      </a:solidFill>
                    </a:ln>
                    <a:solidFill>
                      <a:schemeClr val="bg1"/>
                    </a:solidFill>
                  </a:rPr>
                  <a:t>Disk</a:t>
                </a:r>
              </a:p>
            </p:txBody>
          </p:sp>
        </p:grpSp>
        <p:grpSp>
          <p:nvGrpSpPr>
            <p:cNvPr id="27" name="Group 26"/>
            <p:cNvGrpSpPr/>
            <p:nvPr/>
          </p:nvGrpSpPr>
          <p:grpSpPr>
            <a:xfrm>
              <a:off x="4269763" y="2484547"/>
              <a:ext cx="3611731" cy="1591376"/>
              <a:chOff x="4290998" y="2604456"/>
              <a:chExt cx="3611731" cy="1591376"/>
            </a:xfrm>
          </p:grpSpPr>
          <p:grpSp>
            <p:nvGrpSpPr>
              <p:cNvPr id="24" name="Group 23"/>
              <p:cNvGrpSpPr/>
              <p:nvPr/>
            </p:nvGrpSpPr>
            <p:grpSpPr>
              <a:xfrm>
                <a:off x="4290998" y="2604456"/>
                <a:ext cx="3611731" cy="1591376"/>
                <a:chOff x="4290998" y="2604456"/>
                <a:chExt cx="3611731" cy="1591376"/>
              </a:xfrm>
            </p:grpSpPr>
            <p:sp>
              <p:nvSpPr>
                <p:cNvPr id="9" name="Freeform 8"/>
                <p:cNvSpPr/>
                <p:nvPr/>
              </p:nvSpPr>
              <p:spPr>
                <a:xfrm>
                  <a:off x="4290998" y="2604456"/>
                  <a:ext cx="1823017" cy="1591376"/>
                </a:xfrm>
                <a:custGeom>
                  <a:avLst/>
                  <a:gdLst>
                    <a:gd name="connsiteX0" fmla="*/ 0 w 1771650"/>
                    <a:gd name="connsiteY0" fmla="*/ 1128713 h 1662113"/>
                    <a:gd name="connsiteX1" fmla="*/ 1771650 w 1771650"/>
                    <a:gd name="connsiteY1" fmla="*/ 1662113 h 1662113"/>
                    <a:gd name="connsiteX2" fmla="*/ 1766888 w 1771650"/>
                    <a:gd name="connsiteY2" fmla="*/ 133350 h 1662113"/>
                    <a:gd name="connsiteX3" fmla="*/ 781050 w 1771650"/>
                    <a:gd name="connsiteY3" fmla="*/ 0 h 1662113"/>
                    <a:gd name="connsiteX4" fmla="*/ 0 w 1771650"/>
                    <a:gd name="connsiteY4" fmla="*/ 1128713 h 1662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1650" h="1662113">
                      <a:moveTo>
                        <a:pt x="0" y="1128713"/>
                      </a:moveTo>
                      <a:lnTo>
                        <a:pt x="1771650" y="1662113"/>
                      </a:lnTo>
                      <a:cubicBezTo>
                        <a:pt x="1770063" y="1152525"/>
                        <a:pt x="1768475" y="642938"/>
                        <a:pt x="1766888" y="133350"/>
                      </a:cubicBezTo>
                      <a:lnTo>
                        <a:pt x="781050" y="0"/>
                      </a:lnTo>
                      <a:lnTo>
                        <a:pt x="0" y="1128713"/>
                      </a:lnTo>
                      <a:close/>
                    </a:path>
                  </a:pathLst>
                </a:custGeom>
                <a:solidFill>
                  <a:schemeClr val="accent4"/>
                </a:solidFill>
                <a:ln>
                  <a:noFill/>
                </a:ln>
                <a:effectLst/>
                <a:scene3d>
                  <a:camera prst="orthographicFront">
                    <a:rot lat="0" lon="0" rev="0"/>
                  </a:camera>
                  <a:lightRig rig="threePt" dir="t">
                    <a:rot lat="0" lon="0" rev="20400000"/>
                  </a:lightRig>
                </a:scene3d>
                <a:sp3d>
                  <a:contourClr>
                    <a:schemeClr val="accent3">
                      <a:shade val="25000"/>
                      <a:satMod val="150000"/>
                    </a:schemeClr>
                  </a:contourClr>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2800" dirty="0">
                    <a:solidFill>
                      <a:prstClr val="white"/>
                    </a:solidFill>
                  </a:endParaRPr>
                </a:p>
              </p:txBody>
            </p:sp>
            <p:sp>
              <p:nvSpPr>
                <p:cNvPr id="10" name="Freeform 9"/>
                <p:cNvSpPr/>
                <p:nvPr/>
              </p:nvSpPr>
              <p:spPr>
                <a:xfrm>
                  <a:off x="6104214" y="2609017"/>
                  <a:ext cx="1798515" cy="1586815"/>
                </a:xfrm>
                <a:custGeom>
                  <a:avLst/>
                  <a:gdLst>
                    <a:gd name="connsiteX0" fmla="*/ 0 w 1738313"/>
                    <a:gd name="connsiteY0" fmla="*/ 128587 h 1652587"/>
                    <a:gd name="connsiteX1" fmla="*/ 0 w 1738313"/>
                    <a:gd name="connsiteY1" fmla="*/ 1652587 h 1652587"/>
                    <a:gd name="connsiteX2" fmla="*/ 1738313 w 1738313"/>
                    <a:gd name="connsiteY2" fmla="*/ 1128712 h 1652587"/>
                    <a:gd name="connsiteX3" fmla="*/ 952500 w 1738313"/>
                    <a:gd name="connsiteY3" fmla="*/ 0 h 1652587"/>
                    <a:gd name="connsiteX4" fmla="*/ 0 w 1738313"/>
                    <a:gd name="connsiteY4" fmla="*/ 128587 h 1652587"/>
                    <a:gd name="connsiteX0" fmla="*/ 9525 w 1747838"/>
                    <a:gd name="connsiteY0" fmla="*/ 128587 h 1657350"/>
                    <a:gd name="connsiteX1" fmla="*/ 0 w 1747838"/>
                    <a:gd name="connsiteY1" fmla="*/ 1657350 h 1657350"/>
                    <a:gd name="connsiteX2" fmla="*/ 1747838 w 1747838"/>
                    <a:gd name="connsiteY2" fmla="*/ 1128712 h 1657350"/>
                    <a:gd name="connsiteX3" fmla="*/ 962025 w 1747838"/>
                    <a:gd name="connsiteY3" fmla="*/ 0 h 1657350"/>
                    <a:gd name="connsiteX4" fmla="*/ 9525 w 1747838"/>
                    <a:gd name="connsiteY4" fmla="*/ 128587 h 1657350"/>
                    <a:gd name="connsiteX0" fmla="*/ 4762 w 1747838"/>
                    <a:gd name="connsiteY0" fmla="*/ 128587 h 1657350"/>
                    <a:gd name="connsiteX1" fmla="*/ 0 w 1747838"/>
                    <a:gd name="connsiteY1" fmla="*/ 1657350 h 1657350"/>
                    <a:gd name="connsiteX2" fmla="*/ 1747838 w 1747838"/>
                    <a:gd name="connsiteY2" fmla="*/ 1128712 h 1657350"/>
                    <a:gd name="connsiteX3" fmla="*/ 962025 w 1747838"/>
                    <a:gd name="connsiteY3" fmla="*/ 0 h 1657350"/>
                    <a:gd name="connsiteX4" fmla="*/ 4762 w 1747838"/>
                    <a:gd name="connsiteY4" fmla="*/ 128587 h 1657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7838" h="1657350">
                      <a:moveTo>
                        <a:pt x="4762" y="128587"/>
                      </a:moveTo>
                      <a:cubicBezTo>
                        <a:pt x="3175" y="638175"/>
                        <a:pt x="1587" y="1147762"/>
                        <a:pt x="0" y="1657350"/>
                      </a:cubicBezTo>
                      <a:lnTo>
                        <a:pt x="1747838" y="1128712"/>
                      </a:lnTo>
                      <a:lnTo>
                        <a:pt x="962025" y="0"/>
                      </a:lnTo>
                      <a:lnTo>
                        <a:pt x="4762" y="128587"/>
                      </a:lnTo>
                      <a:close/>
                    </a:path>
                  </a:pathLst>
                </a:custGeom>
                <a:solidFill>
                  <a:schemeClr val="accent4"/>
                </a:solidFill>
                <a:ln>
                  <a:noFill/>
                </a:ln>
                <a:effectLst/>
                <a:scene3d>
                  <a:camera prst="orthographicFront">
                    <a:rot lat="0" lon="0" rev="0"/>
                  </a:camera>
                  <a:lightRig rig="threePt" dir="t">
                    <a:rot lat="0" lon="0" rev="20400000"/>
                  </a:lightRig>
                </a:scene3d>
                <a:sp3d>
                  <a:contourClr>
                    <a:schemeClr val="accent3">
                      <a:shade val="25000"/>
                      <a:satMod val="150000"/>
                    </a:schemeClr>
                  </a:contourClr>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2800" dirty="0">
                    <a:solidFill>
                      <a:prstClr val="white"/>
                    </a:solidFill>
                  </a:endParaRPr>
                </a:p>
              </p:txBody>
            </p:sp>
          </p:grpSp>
          <p:sp>
            <p:nvSpPr>
              <p:cNvPr id="22" name="TextBox 21"/>
              <p:cNvSpPr txBox="1"/>
              <p:nvPr/>
            </p:nvSpPr>
            <p:spPr>
              <a:xfrm>
                <a:off x="5200568" y="3498064"/>
                <a:ext cx="1787690" cy="307777"/>
              </a:xfrm>
              <a:prstGeom prst="rect">
                <a:avLst/>
              </a:prstGeom>
              <a:noFill/>
            </p:spPr>
            <p:txBody>
              <a:bodyPr wrap="square" lIns="0" tIns="0" rIns="0" bIns="0" rtlCol="0">
                <a:spAutoFit/>
              </a:bodyPr>
              <a:lstStyle/>
              <a:p>
                <a:pPr algn="ctr"/>
                <a:r>
                  <a:rPr lang="en-US" sz="2000" dirty="0">
                    <a:ln>
                      <a:solidFill>
                        <a:schemeClr val="bg1">
                          <a:alpha val="0"/>
                        </a:schemeClr>
                      </a:solidFill>
                    </a:ln>
                    <a:solidFill>
                      <a:schemeClr val="bg1"/>
                    </a:solidFill>
                  </a:rPr>
                  <a:t>Network</a:t>
                </a:r>
              </a:p>
            </p:txBody>
          </p:sp>
        </p:grpSp>
        <p:grpSp>
          <p:nvGrpSpPr>
            <p:cNvPr id="28" name="Group 27"/>
            <p:cNvGrpSpPr/>
            <p:nvPr/>
          </p:nvGrpSpPr>
          <p:grpSpPr>
            <a:xfrm>
              <a:off x="5166333" y="1145377"/>
              <a:ext cx="1834413" cy="1325386"/>
              <a:chOff x="5182904" y="1269950"/>
              <a:chExt cx="1834413" cy="1325386"/>
            </a:xfrm>
          </p:grpSpPr>
          <p:grpSp>
            <p:nvGrpSpPr>
              <p:cNvPr id="25" name="Group 24"/>
              <p:cNvGrpSpPr/>
              <p:nvPr/>
            </p:nvGrpSpPr>
            <p:grpSpPr>
              <a:xfrm>
                <a:off x="5182904" y="1269950"/>
                <a:ext cx="1834413" cy="1325386"/>
                <a:chOff x="5182904" y="1269950"/>
                <a:chExt cx="1834413" cy="1325386"/>
              </a:xfrm>
            </p:grpSpPr>
            <p:sp>
              <p:nvSpPr>
                <p:cNvPr id="11" name="Freeform 10"/>
                <p:cNvSpPr/>
                <p:nvPr/>
              </p:nvSpPr>
              <p:spPr>
                <a:xfrm>
                  <a:off x="5182904" y="1269950"/>
                  <a:ext cx="924577" cy="1325386"/>
                </a:xfrm>
                <a:custGeom>
                  <a:avLst/>
                  <a:gdLst>
                    <a:gd name="connsiteX0" fmla="*/ 0 w 898525"/>
                    <a:gd name="connsiteY0" fmla="*/ 1276350 h 1384300"/>
                    <a:gd name="connsiteX1" fmla="*/ 898525 w 898525"/>
                    <a:gd name="connsiteY1" fmla="*/ 1384300 h 1384300"/>
                    <a:gd name="connsiteX2" fmla="*/ 895350 w 898525"/>
                    <a:gd name="connsiteY2" fmla="*/ 0 h 1384300"/>
                    <a:gd name="connsiteX3" fmla="*/ 0 w 898525"/>
                    <a:gd name="connsiteY3" fmla="*/ 1276350 h 1384300"/>
                  </a:gdLst>
                  <a:ahLst/>
                  <a:cxnLst>
                    <a:cxn ang="0">
                      <a:pos x="connsiteX0" y="connsiteY0"/>
                    </a:cxn>
                    <a:cxn ang="0">
                      <a:pos x="connsiteX1" y="connsiteY1"/>
                    </a:cxn>
                    <a:cxn ang="0">
                      <a:pos x="connsiteX2" y="connsiteY2"/>
                    </a:cxn>
                    <a:cxn ang="0">
                      <a:pos x="connsiteX3" y="connsiteY3"/>
                    </a:cxn>
                  </a:cxnLst>
                  <a:rect l="l" t="t" r="r" b="b"/>
                  <a:pathLst>
                    <a:path w="898525" h="1384300">
                      <a:moveTo>
                        <a:pt x="0" y="1276350"/>
                      </a:moveTo>
                      <a:lnTo>
                        <a:pt x="898525" y="1384300"/>
                      </a:lnTo>
                      <a:cubicBezTo>
                        <a:pt x="897467" y="922867"/>
                        <a:pt x="896408" y="461433"/>
                        <a:pt x="895350" y="0"/>
                      </a:cubicBezTo>
                      <a:lnTo>
                        <a:pt x="0" y="1276350"/>
                      </a:lnTo>
                      <a:close/>
                    </a:path>
                  </a:pathLst>
                </a:custGeom>
                <a:solidFill>
                  <a:schemeClr val="accent1"/>
                </a:solidFill>
                <a:ln>
                  <a:noFill/>
                </a:ln>
                <a:effectLst/>
                <a:scene3d>
                  <a:camera prst="orthographicFront">
                    <a:rot lat="0" lon="0" rev="0"/>
                  </a:camera>
                  <a:lightRig rig="threePt" dir="t">
                    <a:rot lat="0" lon="0" rev="20400000"/>
                  </a:lightRig>
                </a:scene3d>
                <a:sp3d>
                  <a:contourClr>
                    <a:schemeClr val="accent6">
                      <a:shade val="25000"/>
                      <a:satMod val="150000"/>
                    </a:schemeClr>
                  </a:contourClr>
                </a:sp3d>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2800" dirty="0">
                    <a:solidFill>
                      <a:prstClr val="white"/>
                    </a:solidFill>
                  </a:endParaRPr>
                </a:p>
              </p:txBody>
            </p:sp>
            <p:sp>
              <p:nvSpPr>
                <p:cNvPr id="12" name="Freeform 11"/>
                <p:cNvSpPr/>
                <p:nvPr/>
              </p:nvSpPr>
              <p:spPr>
                <a:xfrm>
                  <a:off x="6109076" y="1272990"/>
                  <a:ext cx="908241" cy="1322346"/>
                </a:xfrm>
                <a:custGeom>
                  <a:avLst/>
                  <a:gdLst>
                    <a:gd name="connsiteX0" fmla="*/ 0 w 882650"/>
                    <a:gd name="connsiteY0" fmla="*/ 0 h 1381125"/>
                    <a:gd name="connsiteX1" fmla="*/ 3175 w 882650"/>
                    <a:gd name="connsiteY1" fmla="*/ 1381125 h 1381125"/>
                    <a:gd name="connsiteX2" fmla="*/ 882650 w 882650"/>
                    <a:gd name="connsiteY2" fmla="*/ 1273175 h 1381125"/>
                    <a:gd name="connsiteX3" fmla="*/ 0 w 882650"/>
                    <a:gd name="connsiteY3" fmla="*/ 0 h 1381125"/>
                  </a:gdLst>
                  <a:ahLst/>
                  <a:cxnLst>
                    <a:cxn ang="0">
                      <a:pos x="connsiteX0" y="connsiteY0"/>
                    </a:cxn>
                    <a:cxn ang="0">
                      <a:pos x="connsiteX1" y="connsiteY1"/>
                    </a:cxn>
                    <a:cxn ang="0">
                      <a:pos x="connsiteX2" y="connsiteY2"/>
                    </a:cxn>
                    <a:cxn ang="0">
                      <a:pos x="connsiteX3" y="connsiteY3"/>
                    </a:cxn>
                  </a:cxnLst>
                  <a:rect l="l" t="t" r="r" b="b"/>
                  <a:pathLst>
                    <a:path w="882650" h="1381125">
                      <a:moveTo>
                        <a:pt x="0" y="0"/>
                      </a:moveTo>
                      <a:cubicBezTo>
                        <a:pt x="1058" y="460375"/>
                        <a:pt x="2117" y="920750"/>
                        <a:pt x="3175" y="1381125"/>
                      </a:cubicBezTo>
                      <a:lnTo>
                        <a:pt x="882650" y="1273175"/>
                      </a:lnTo>
                      <a:lnTo>
                        <a:pt x="0" y="0"/>
                      </a:lnTo>
                      <a:close/>
                    </a:path>
                  </a:pathLst>
                </a:custGeom>
                <a:solidFill>
                  <a:schemeClr val="accent1"/>
                </a:solidFill>
                <a:ln>
                  <a:noFill/>
                </a:ln>
                <a:effectLst/>
                <a:scene3d>
                  <a:camera prst="orthographicFront">
                    <a:rot lat="0" lon="0" rev="0"/>
                  </a:camera>
                  <a:lightRig rig="threePt" dir="t">
                    <a:rot lat="0" lon="0" rev="20400000"/>
                  </a:lightRig>
                </a:scene3d>
                <a:sp3d>
                  <a:contourClr>
                    <a:schemeClr val="accent6">
                      <a:shade val="25000"/>
                      <a:satMod val="150000"/>
                    </a:schemeClr>
                  </a:contourClr>
                </a:sp3d>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2800" dirty="0">
                    <a:solidFill>
                      <a:prstClr val="white"/>
                    </a:solidFill>
                  </a:endParaRPr>
                </a:p>
              </p:txBody>
            </p:sp>
          </p:grpSp>
          <p:sp>
            <p:nvSpPr>
              <p:cNvPr id="23" name="TextBox 22"/>
              <p:cNvSpPr txBox="1"/>
              <p:nvPr/>
            </p:nvSpPr>
            <p:spPr>
              <a:xfrm>
                <a:off x="5200568" y="2229134"/>
                <a:ext cx="1787690" cy="307777"/>
              </a:xfrm>
              <a:prstGeom prst="rect">
                <a:avLst/>
              </a:prstGeom>
              <a:noFill/>
            </p:spPr>
            <p:txBody>
              <a:bodyPr wrap="square" lIns="0" tIns="0" rIns="0" bIns="0" rtlCol="0">
                <a:spAutoFit/>
              </a:bodyPr>
              <a:lstStyle/>
              <a:p>
                <a:pPr algn="ctr"/>
                <a:r>
                  <a:rPr lang="en-US" sz="2000" dirty="0">
                    <a:ln>
                      <a:solidFill>
                        <a:schemeClr val="bg1">
                          <a:alpha val="0"/>
                        </a:schemeClr>
                      </a:solidFill>
                    </a:ln>
                    <a:solidFill>
                      <a:schemeClr val="bg1"/>
                    </a:solidFill>
                  </a:rPr>
                  <a:t>Memory</a:t>
                </a:r>
              </a:p>
            </p:txBody>
          </p:sp>
        </p:grpSp>
      </p:grpSp>
    </p:spTree>
    <p:extLst>
      <p:ext uri="{BB962C8B-B14F-4D97-AF65-F5344CB8AC3E}">
        <p14:creationId xmlns:p14="http://schemas.microsoft.com/office/powerpoint/2010/main" val="9828367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1000"/>
                                        <p:tgtEl>
                                          <p:spTgt spid="3"/>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750"/>
                                        <p:tgtEl>
                                          <p:spTgt spid="20"/>
                                        </p:tgtEl>
                                      </p:cBhvr>
                                    </p:animEffect>
                                  </p:childTnLst>
                                </p:cTn>
                              </p:par>
                            </p:childTnLst>
                          </p:cTn>
                        </p:par>
                        <p:par>
                          <p:cTn id="12" fill="hold">
                            <p:stCondLst>
                              <p:cond delay="1750"/>
                            </p:stCondLst>
                            <p:childTnLst>
                              <p:par>
                                <p:cTn id="13" presetID="22" presetClass="entr" presetSubtype="8"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750"/>
                                        <p:tgtEl>
                                          <p:spTgt spid="19"/>
                                        </p:tgtEl>
                                      </p:cBhvr>
                                    </p:animEffect>
                                  </p:childTnLst>
                                </p:cTn>
                              </p:par>
                            </p:childTnLst>
                          </p:cTn>
                        </p:par>
                        <p:par>
                          <p:cTn id="16" fill="hold">
                            <p:stCondLst>
                              <p:cond delay="2500"/>
                            </p:stCondLst>
                            <p:childTnLst>
                              <p:par>
                                <p:cTn id="17" presetID="22" presetClass="entr" presetSubtype="8"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750"/>
                                        <p:tgtEl>
                                          <p:spTgt spid="18"/>
                                        </p:tgtEl>
                                      </p:cBhvr>
                                    </p:animEffect>
                                  </p:childTnLst>
                                </p:cTn>
                              </p:par>
                            </p:childTnLst>
                          </p:cTn>
                        </p:par>
                        <p:par>
                          <p:cTn id="20" fill="hold">
                            <p:stCondLst>
                              <p:cond delay="3250"/>
                            </p:stCondLst>
                            <p:childTnLst>
                              <p:par>
                                <p:cTn id="21" presetID="22" presetClass="entr" presetSubtype="8"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left)">
                                      <p:cBhvr>
                                        <p:cTn id="23" dur="750"/>
                                        <p:tgtEl>
                                          <p:spTgt spid="17"/>
                                        </p:tgtEl>
                                      </p:cBhvr>
                                    </p:animEffect>
                                  </p:childTnLst>
                                </p:cTn>
                              </p:par>
                            </p:childTnLst>
                          </p:cTn>
                        </p:par>
                        <p:par>
                          <p:cTn id="24" fill="hold">
                            <p:stCondLst>
                              <p:cond delay="4000"/>
                            </p:stCondLst>
                            <p:childTnLst>
                              <p:par>
                                <p:cTn id="25" presetID="22" presetClass="entr" presetSubtype="8"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750"/>
                                        <p:tgtEl>
                                          <p:spTgt spid="16"/>
                                        </p:tgtEl>
                                      </p:cBhvr>
                                    </p:animEffect>
                                  </p:childTnLst>
                                </p:cTn>
                              </p:par>
                            </p:childTnLst>
                          </p:cTn>
                        </p:par>
                        <p:par>
                          <p:cTn id="28" fill="hold">
                            <p:stCondLst>
                              <p:cond delay="4750"/>
                            </p:stCondLst>
                            <p:childTnLst>
                              <p:par>
                                <p:cTn id="29" presetID="22" presetClass="entr" presetSubtype="8"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left)">
                                      <p:cBhvr>
                                        <p:cTn id="31" dur="7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P spid="19" grpId="0"/>
      <p:bldP spid="20" grpId="0"/>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Caching Service in Action</a:t>
            </a:r>
            <a:endParaRPr lang="en-US" dirty="0"/>
          </a:p>
        </p:txBody>
      </p:sp>
      <p:sp>
        <p:nvSpPr>
          <p:cNvPr id="8" name="Subtitle 7"/>
          <p:cNvSpPr>
            <a:spLocks noGrp="1"/>
          </p:cNvSpPr>
          <p:nvPr>
            <p:ph type="subTitle" idx="1"/>
          </p:nvPr>
        </p:nvSpPr>
        <p:spPr/>
        <p:txBody>
          <a:bodyPr/>
          <a:lstStyle/>
          <a:p>
            <a:endParaRPr lang="en-US" dirty="0"/>
          </a:p>
        </p:txBody>
      </p:sp>
      <p:sp>
        <p:nvSpPr>
          <p:cNvPr id="4" name="Text Placeholder 3"/>
          <p:cNvSpPr>
            <a:spLocks noGrp="1"/>
          </p:cNvSpPr>
          <p:nvPr>
            <p:ph type="body" sz="quarter" idx="10"/>
          </p:nvPr>
        </p:nvSpPr>
        <p:spPr/>
        <p:txBody>
          <a:bodyPr/>
          <a:lstStyle/>
          <a:p>
            <a:r>
              <a:rPr lang="en-US" dirty="0">
                <a:solidFill>
                  <a:schemeClr val="accent2">
                    <a:lumMod val="40000"/>
                    <a:lumOff val="60000"/>
                    <a:alpha val="99000"/>
                  </a:schemeClr>
                </a:solidFill>
              </a:rPr>
              <a:t>demo</a:t>
            </a:r>
          </a:p>
        </p:txBody>
      </p:sp>
    </p:spTree>
    <p:extLst>
      <p:ext uri="{BB962C8B-B14F-4D97-AF65-F5344CB8AC3E}">
        <p14:creationId xmlns:p14="http://schemas.microsoft.com/office/powerpoint/2010/main" val="3551298992"/>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type="body" sz="quarter" idx="10"/>
          </p:nvPr>
        </p:nvSpPr>
        <p:spPr>
          <a:xfrm>
            <a:off x="519112" y="1447799"/>
            <a:ext cx="11149013" cy="3785652"/>
          </a:xfrm>
        </p:spPr>
        <p:txBody>
          <a:bodyPr/>
          <a:lstStyle/>
          <a:p>
            <a:r>
              <a:rPr lang="en-US" sz="3600" dirty="0" smtClean="0">
                <a:solidFill>
                  <a:schemeClr val="accent2">
                    <a:alpha val="99000"/>
                  </a:schemeClr>
                </a:solidFill>
              </a:rPr>
              <a:t>ASP.NET providers for session state and page output caching</a:t>
            </a:r>
          </a:p>
          <a:p>
            <a:r>
              <a:rPr lang="en-US" sz="3600" dirty="0" smtClean="0">
                <a:solidFill>
                  <a:schemeClr val="accent2">
                    <a:alpha val="99000"/>
                  </a:schemeClr>
                </a:solidFill>
              </a:rPr>
              <a:t>Extremely low latencies with the local cache</a:t>
            </a:r>
          </a:p>
          <a:p>
            <a:r>
              <a:rPr lang="en-US" sz="3600" dirty="0" smtClean="0">
                <a:solidFill>
                  <a:schemeClr val="accent2">
                    <a:alpha val="99000"/>
                  </a:schemeClr>
                </a:solidFill>
              </a:rPr>
              <a:t>Cache any managed object</a:t>
            </a:r>
          </a:p>
          <a:p>
            <a:pPr lvl="1"/>
            <a:r>
              <a:rPr lang="en-US" dirty="0" smtClean="0"/>
              <a:t>No object size limits</a:t>
            </a:r>
          </a:p>
          <a:p>
            <a:pPr lvl="1"/>
            <a:r>
              <a:rPr lang="en-US" dirty="0" smtClean="0"/>
              <a:t>No serialization costs for local caching</a:t>
            </a:r>
          </a:p>
          <a:p>
            <a:pPr lvl="1"/>
            <a:endParaRPr lang="en-US" dirty="0" smtClean="0"/>
          </a:p>
          <a:p>
            <a:r>
              <a:rPr lang="en-US" sz="3600" dirty="0" smtClean="0">
                <a:solidFill>
                  <a:schemeClr val="accent2">
                    <a:alpha val="99000"/>
                  </a:schemeClr>
                </a:solidFill>
              </a:rPr>
              <a:t>Easily integrates into existing applications</a:t>
            </a:r>
          </a:p>
          <a:p>
            <a:r>
              <a:rPr lang="en-US" sz="3600" dirty="0" smtClean="0">
                <a:solidFill>
                  <a:schemeClr val="accent2">
                    <a:alpha val="99000"/>
                  </a:schemeClr>
                </a:solidFill>
              </a:rPr>
              <a:t>Secured by the Access Control service</a:t>
            </a:r>
            <a:endParaRPr lang="en-US" sz="3600" dirty="0">
              <a:solidFill>
                <a:schemeClr val="accent2">
                  <a:alpha val="99000"/>
                </a:schemeClr>
              </a:solidFill>
            </a:endParaRPr>
          </a:p>
        </p:txBody>
      </p:sp>
      <p:sp>
        <p:nvSpPr>
          <p:cNvPr id="5" name="Title 4"/>
          <p:cNvSpPr>
            <a:spLocks noGrp="1"/>
          </p:cNvSpPr>
          <p:nvPr>
            <p:ph type="title"/>
          </p:nvPr>
        </p:nvSpPr>
        <p:spPr/>
        <p:txBody>
          <a:bodyPr/>
          <a:lstStyle/>
          <a:p>
            <a:r>
              <a:rPr lang="en-US" dirty="0" smtClean="0"/>
              <a:t>Caching Features</a:t>
            </a:r>
            <a:endParaRPr lang="en-US" dirty="0"/>
          </a:p>
        </p:txBody>
      </p:sp>
      <p:sp>
        <p:nvSpPr>
          <p:cNvPr id="7" name="Freeform 6"/>
          <p:cNvSpPr>
            <a:spLocks noEditPoints="1"/>
          </p:cNvSpPr>
          <p:nvPr/>
        </p:nvSpPr>
        <p:spPr bwMode="auto">
          <a:xfrm>
            <a:off x="8282221" y="3704733"/>
            <a:ext cx="2596310" cy="2289122"/>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Freeform 86"/>
          <p:cNvSpPr>
            <a:spLocks/>
          </p:cNvSpPr>
          <p:nvPr/>
        </p:nvSpPr>
        <p:spPr bwMode="black">
          <a:xfrm>
            <a:off x="9722992" y="2923859"/>
            <a:ext cx="1692867" cy="1601008"/>
          </a:xfrm>
          <a:custGeom>
            <a:avLst/>
            <a:gdLst>
              <a:gd name="T0" fmla="*/ 89 w 129"/>
              <a:gd name="T1" fmla="*/ 76 h 122"/>
              <a:gd name="T2" fmla="*/ 129 w 129"/>
              <a:gd name="T3" fmla="*/ 48 h 122"/>
              <a:gd name="T4" fmla="*/ 81 w 129"/>
              <a:gd name="T5" fmla="*/ 48 h 122"/>
              <a:gd name="T6" fmla="*/ 64 w 129"/>
              <a:gd name="T7" fmla="*/ 0 h 122"/>
              <a:gd name="T8" fmla="*/ 49 w 129"/>
              <a:gd name="T9" fmla="*/ 48 h 122"/>
              <a:gd name="T10" fmla="*/ 0 w 129"/>
              <a:gd name="T11" fmla="*/ 48 h 122"/>
              <a:gd name="T12" fmla="*/ 39 w 129"/>
              <a:gd name="T13" fmla="*/ 76 h 122"/>
              <a:gd name="T14" fmla="*/ 25 w 129"/>
              <a:gd name="T15" fmla="*/ 122 h 122"/>
              <a:gd name="T16" fmla="*/ 64 w 129"/>
              <a:gd name="T17" fmla="*/ 94 h 122"/>
              <a:gd name="T18" fmla="*/ 104 w 129"/>
              <a:gd name="T19" fmla="*/ 122 h 122"/>
              <a:gd name="T20" fmla="*/ 89 w 129"/>
              <a:gd name="T21" fmla="*/ 7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9" h="122">
                <a:moveTo>
                  <a:pt x="89" y="76"/>
                </a:moveTo>
                <a:lnTo>
                  <a:pt x="129" y="48"/>
                </a:lnTo>
                <a:lnTo>
                  <a:pt x="81" y="48"/>
                </a:lnTo>
                <a:lnTo>
                  <a:pt x="64" y="0"/>
                </a:lnTo>
                <a:lnTo>
                  <a:pt x="49" y="48"/>
                </a:lnTo>
                <a:lnTo>
                  <a:pt x="0" y="48"/>
                </a:lnTo>
                <a:lnTo>
                  <a:pt x="39" y="76"/>
                </a:lnTo>
                <a:lnTo>
                  <a:pt x="25" y="122"/>
                </a:lnTo>
                <a:lnTo>
                  <a:pt x="64" y="94"/>
                </a:lnTo>
                <a:lnTo>
                  <a:pt x="104" y="122"/>
                </a:lnTo>
                <a:lnTo>
                  <a:pt x="89" y="76"/>
                </a:lnTo>
                <a:close/>
              </a:path>
            </a:pathLst>
          </a:custGeom>
          <a:solidFill>
            <a:srgbClr val="595959"/>
          </a:solidFill>
          <a:ln w="79375">
            <a:solidFill>
              <a:schemeClr val="bg1"/>
            </a:solidFill>
            <a:miter lim="800000"/>
          </a:ln>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3423463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fade">
                                      <p:cBhvr>
                                        <p:cTn id="18" dur="500"/>
                                        <p:tgtEl>
                                          <p:spTgt spid="6">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fade">
                                      <p:cBhvr>
                                        <p:cTn id="21" dur="500"/>
                                        <p:tgtEl>
                                          <p:spTgt spid="6">
                                            <p:txEl>
                                              <p:pRg st="4" end="4"/>
                                            </p:txEl>
                                          </p:spTgt>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Effect transition="in" filter="fade">
                                      <p:cBhvr>
                                        <p:cTn id="25" dur="500"/>
                                        <p:tgtEl>
                                          <p:spTgt spid="6">
                                            <p:txEl>
                                              <p:pRg st="6" end="6"/>
                                            </p:txEl>
                                          </p:spTgt>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animEffect transition="in" filter="fade">
                                      <p:cBhvr>
                                        <p:cTn id="29"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bwMode="auto">
          <a:xfrm>
            <a:off x="519113" y="1746611"/>
            <a:ext cx="2844374" cy="336477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1920240" rIns="91436" bIns="0" numCol="1" rtlCol="0" anchor="t" anchorCtr="0" compatLnSpc="1">
            <a:prstTxWarp prst="textNoShape">
              <a:avLst/>
            </a:prstTxWarp>
          </a:bodyPr>
          <a:lstStyle/>
          <a:p>
            <a:pPr defTabSz="914099" fontAlgn="base">
              <a:spcBef>
                <a:spcPct val="0"/>
              </a:spcBef>
              <a:spcAft>
                <a:spcPct val="0"/>
              </a:spcAft>
            </a:pPr>
            <a:r>
              <a:rPr lang="en-US" sz="4000" dirty="0">
                <a:solidFill>
                  <a:schemeClr val="bg1">
                    <a:lumMod val="85000"/>
                    <a:alpha val="99000"/>
                  </a:schemeClr>
                </a:solidFill>
                <a:latin typeface="Segoe UI Light" pitchFamily="34" charset="0"/>
              </a:rPr>
              <a:t>Caching</a:t>
            </a:r>
          </a:p>
        </p:txBody>
      </p:sp>
      <p:sp>
        <p:nvSpPr>
          <p:cNvPr id="21" name="Rectangle 20"/>
          <p:cNvSpPr/>
          <p:nvPr/>
        </p:nvSpPr>
        <p:spPr bwMode="auto">
          <a:xfrm>
            <a:off x="3475356" y="1746611"/>
            <a:ext cx="2844374" cy="336477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1920240" rIns="91436" bIns="0" numCol="1" rtlCol="0" anchor="t" anchorCtr="0" compatLnSpc="1">
            <a:prstTxWarp prst="textNoShape">
              <a:avLst/>
            </a:prstTxWarp>
          </a:bodyPr>
          <a:lstStyle/>
          <a:p>
            <a:pPr defTabSz="914099" fontAlgn="base">
              <a:spcBef>
                <a:spcPct val="0"/>
              </a:spcBef>
              <a:spcAft>
                <a:spcPct val="0"/>
              </a:spcAft>
            </a:pPr>
            <a:r>
              <a:rPr lang="en-US" sz="4000" dirty="0">
                <a:gradFill>
                  <a:gsLst>
                    <a:gs pos="0">
                      <a:srgbClr val="FFFFFF"/>
                    </a:gs>
                    <a:gs pos="100000">
                      <a:srgbClr val="FFFFFF"/>
                    </a:gs>
                  </a:gsLst>
                  <a:lin ang="5400000" scaled="0"/>
                </a:gradFill>
                <a:latin typeface="Segoe UI Light" pitchFamily="34" charset="0"/>
              </a:rPr>
              <a:t>CDN</a:t>
            </a:r>
          </a:p>
        </p:txBody>
      </p:sp>
      <p:sp>
        <p:nvSpPr>
          <p:cNvPr id="22" name="Rectangle 21"/>
          <p:cNvSpPr/>
          <p:nvPr/>
        </p:nvSpPr>
        <p:spPr bwMode="auto">
          <a:xfrm>
            <a:off x="6431600" y="1746611"/>
            <a:ext cx="2844374" cy="336477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1920240" rIns="91436" bIns="0" numCol="1" rtlCol="0" anchor="t" anchorCtr="0" compatLnSpc="1">
            <a:prstTxWarp prst="textNoShape">
              <a:avLst/>
            </a:prstTxWarp>
          </a:bodyPr>
          <a:lstStyle/>
          <a:p>
            <a:pPr defTabSz="914099" fontAlgn="base">
              <a:spcBef>
                <a:spcPct val="0"/>
              </a:spcBef>
              <a:spcAft>
                <a:spcPct val="0"/>
              </a:spcAft>
            </a:pPr>
            <a:r>
              <a:rPr lang="en-US" sz="4000" dirty="0">
                <a:solidFill>
                  <a:schemeClr val="bg1">
                    <a:lumMod val="85000"/>
                    <a:alpha val="99000"/>
                  </a:schemeClr>
                </a:solidFill>
                <a:latin typeface="Segoe UI Light" pitchFamily="34" charset="0"/>
              </a:rPr>
              <a:t>Traffic Manager</a:t>
            </a:r>
          </a:p>
        </p:txBody>
      </p:sp>
      <p:sp>
        <p:nvSpPr>
          <p:cNvPr id="23" name="Freeform 22"/>
          <p:cNvSpPr>
            <a:spLocks noEditPoints="1"/>
          </p:cNvSpPr>
          <p:nvPr/>
        </p:nvSpPr>
        <p:spPr bwMode="auto">
          <a:xfrm>
            <a:off x="1344040" y="2091156"/>
            <a:ext cx="1295518" cy="1142238"/>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2"/>
          <p:cNvSpPr>
            <a:spLocks noEditPoints="1"/>
          </p:cNvSpPr>
          <p:nvPr/>
        </p:nvSpPr>
        <p:spPr bwMode="black">
          <a:xfrm>
            <a:off x="4281994" y="2119786"/>
            <a:ext cx="1231099" cy="1230776"/>
          </a:xfrm>
          <a:custGeom>
            <a:avLst/>
            <a:gdLst>
              <a:gd name="T0" fmla="*/ 590 w 2193"/>
              <a:gd name="T1" fmla="*/ 531 h 2197"/>
              <a:gd name="T2" fmla="*/ 1140 w 2193"/>
              <a:gd name="T3" fmla="*/ 364 h 2197"/>
              <a:gd name="T4" fmla="*/ 1100 w 2193"/>
              <a:gd name="T5" fmla="*/ 435 h 2197"/>
              <a:gd name="T6" fmla="*/ 1066 w 2193"/>
              <a:gd name="T7" fmla="*/ 405 h 2197"/>
              <a:gd name="T8" fmla="*/ 1025 w 2193"/>
              <a:gd name="T9" fmla="*/ 503 h 2197"/>
              <a:gd name="T10" fmla="*/ 951 w 2193"/>
              <a:gd name="T11" fmla="*/ 405 h 2197"/>
              <a:gd name="T12" fmla="*/ 992 w 2193"/>
              <a:gd name="T13" fmla="*/ 503 h 2197"/>
              <a:gd name="T14" fmla="*/ 877 w 2193"/>
              <a:gd name="T15" fmla="*/ 364 h 2197"/>
              <a:gd name="T16" fmla="*/ 917 w 2193"/>
              <a:gd name="T17" fmla="*/ 544 h 2197"/>
              <a:gd name="T18" fmla="*/ 802 w 2193"/>
              <a:gd name="T19" fmla="*/ 435 h 2197"/>
              <a:gd name="T20" fmla="*/ 802 w 2193"/>
              <a:gd name="T21" fmla="*/ 544 h 2197"/>
              <a:gd name="T22" fmla="*/ 768 w 2193"/>
              <a:gd name="T23" fmla="*/ 435 h 2197"/>
              <a:gd name="T24" fmla="*/ 727 w 2193"/>
              <a:gd name="T25" fmla="*/ 503 h 2197"/>
              <a:gd name="T26" fmla="*/ 693 w 2193"/>
              <a:gd name="T27" fmla="*/ 476 h 2197"/>
              <a:gd name="T28" fmla="*/ 655 w 2193"/>
              <a:gd name="T29" fmla="*/ 282 h 2197"/>
              <a:gd name="T30" fmla="*/ 655 w 2193"/>
              <a:gd name="T31" fmla="*/ 282 h 2197"/>
              <a:gd name="T32" fmla="*/ 1140 w 2193"/>
              <a:gd name="T33" fmla="*/ 92 h 2197"/>
              <a:gd name="T34" fmla="*/ 1100 w 2193"/>
              <a:gd name="T35" fmla="*/ 191 h 2197"/>
              <a:gd name="T36" fmla="*/ 1025 w 2193"/>
              <a:gd name="T37" fmla="*/ 92 h 2197"/>
              <a:gd name="T38" fmla="*/ 1066 w 2193"/>
              <a:gd name="T39" fmla="*/ 191 h 2197"/>
              <a:gd name="T40" fmla="*/ 951 w 2193"/>
              <a:gd name="T41" fmla="*/ 52 h 2197"/>
              <a:gd name="T42" fmla="*/ 992 w 2193"/>
              <a:gd name="T43" fmla="*/ 231 h 2197"/>
              <a:gd name="T44" fmla="*/ 877 w 2193"/>
              <a:gd name="T45" fmla="*/ 123 h 2197"/>
              <a:gd name="T46" fmla="*/ 877 w 2193"/>
              <a:gd name="T47" fmla="*/ 231 h 2197"/>
              <a:gd name="T48" fmla="*/ 842 w 2193"/>
              <a:gd name="T49" fmla="*/ 123 h 2197"/>
              <a:gd name="T50" fmla="*/ 802 w 2193"/>
              <a:gd name="T51" fmla="*/ 191 h 2197"/>
              <a:gd name="T52" fmla="*/ 768 w 2193"/>
              <a:gd name="T53" fmla="*/ 163 h 2197"/>
              <a:gd name="T54" fmla="*/ 653 w 2193"/>
              <a:gd name="T55" fmla="*/ 52 h 2197"/>
              <a:gd name="T56" fmla="*/ 653 w 2193"/>
              <a:gd name="T57" fmla="*/ 163 h 2197"/>
              <a:gd name="T58" fmla="*/ 1315 w 2193"/>
              <a:gd name="T59" fmla="*/ 2023 h 2197"/>
              <a:gd name="T60" fmla="*/ 1444 w 2193"/>
              <a:gd name="T61" fmla="*/ 2179 h 2197"/>
              <a:gd name="T62" fmla="*/ 1597 w 2193"/>
              <a:gd name="T63" fmla="*/ 1488 h 2197"/>
              <a:gd name="T64" fmla="*/ 2182 w 2193"/>
              <a:gd name="T65" fmla="*/ 1590 h 2197"/>
              <a:gd name="T66" fmla="*/ 925 w 2193"/>
              <a:gd name="T67" fmla="*/ 1617 h 2197"/>
              <a:gd name="T68" fmla="*/ 1137 w 2193"/>
              <a:gd name="T69" fmla="*/ 1617 h 2197"/>
              <a:gd name="T70" fmla="*/ 2090 w 2193"/>
              <a:gd name="T71" fmla="*/ 1142 h 2197"/>
              <a:gd name="T72" fmla="*/ 1538 w 2193"/>
              <a:gd name="T73" fmla="*/ 908 h 2197"/>
              <a:gd name="T74" fmla="*/ 1043 w 2193"/>
              <a:gd name="T75" fmla="*/ 908 h 2197"/>
              <a:gd name="T76" fmla="*/ 103 w 2193"/>
              <a:gd name="T77" fmla="*/ 1377 h 2197"/>
              <a:gd name="T78" fmla="*/ 1675 w 2193"/>
              <a:gd name="T79" fmla="*/ 1407 h 2197"/>
              <a:gd name="T80" fmla="*/ 1268 w 2193"/>
              <a:gd name="T81" fmla="*/ 1660 h 2197"/>
              <a:gd name="T82" fmla="*/ 1268 w 2193"/>
              <a:gd name="T83" fmla="*/ 1660 h 2197"/>
              <a:gd name="T84" fmla="*/ 1140 w 2193"/>
              <a:gd name="T85" fmla="*/ 788 h 2197"/>
              <a:gd name="T86" fmla="*/ 1025 w 2193"/>
              <a:gd name="T87" fmla="*/ 677 h 2197"/>
              <a:gd name="T88" fmla="*/ 1025 w 2193"/>
              <a:gd name="T89" fmla="*/ 788 h 2197"/>
              <a:gd name="T90" fmla="*/ 653 w 2193"/>
              <a:gd name="T91" fmla="*/ 788 h 2197"/>
              <a:gd name="T92" fmla="*/ 693 w 2193"/>
              <a:gd name="T93" fmla="*/ 717 h 2197"/>
              <a:gd name="T94" fmla="*/ 727 w 2193"/>
              <a:gd name="T95" fmla="*/ 748 h 2197"/>
              <a:gd name="T96" fmla="*/ 842 w 2193"/>
              <a:gd name="T97" fmla="*/ 856 h 2197"/>
              <a:gd name="T98" fmla="*/ 842 w 2193"/>
              <a:gd name="T99" fmla="*/ 748 h 2197"/>
              <a:gd name="T100" fmla="*/ 877 w 2193"/>
              <a:gd name="T101" fmla="*/ 856 h 2197"/>
              <a:gd name="T102" fmla="*/ 917 w 2193"/>
              <a:gd name="T103" fmla="*/ 788 h 2197"/>
              <a:gd name="T104" fmla="*/ 951 w 2193"/>
              <a:gd name="T105" fmla="*/ 816 h 2197"/>
              <a:gd name="T106" fmla="*/ 992 w 2193"/>
              <a:gd name="T107" fmla="*/ 717 h 2197"/>
              <a:gd name="T108" fmla="*/ 1066 w 2193"/>
              <a:gd name="T109" fmla="*/ 856 h 2197"/>
              <a:gd name="T110" fmla="*/ 176 w 2193"/>
              <a:gd name="T111" fmla="*/ 1407 h 2197"/>
              <a:gd name="T112" fmla="*/ 0 w 2193"/>
              <a:gd name="T113" fmla="*/ 1622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3" h="2197">
                <a:moveTo>
                  <a:pt x="655" y="595"/>
                </a:moveTo>
                <a:cubicBezTo>
                  <a:pt x="1538" y="595"/>
                  <a:pt x="1538" y="595"/>
                  <a:pt x="1538" y="595"/>
                </a:cubicBezTo>
                <a:cubicBezTo>
                  <a:pt x="1574" y="595"/>
                  <a:pt x="1603" y="566"/>
                  <a:pt x="1603" y="531"/>
                </a:cubicBezTo>
                <a:cubicBezTo>
                  <a:pt x="1603" y="377"/>
                  <a:pt x="1603" y="377"/>
                  <a:pt x="1603" y="377"/>
                </a:cubicBezTo>
                <a:cubicBezTo>
                  <a:pt x="1603" y="342"/>
                  <a:pt x="1574" y="313"/>
                  <a:pt x="1538" y="313"/>
                </a:cubicBezTo>
                <a:cubicBezTo>
                  <a:pt x="655" y="313"/>
                  <a:pt x="655" y="313"/>
                  <a:pt x="655" y="313"/>
                </a:cubicBezTo>
                <a:cubicBezTo>
                  <a:pt x="619" y="313"/>
                  <a:pt x="590" y="342"/>
                  <a:pt x="590" y="377"/>
                </a:cubicBezTo>
                <a:cubicBezTo>
                  <a:pt x="590" y="531"/>
                  <a:pt x="590" y="531"/>
                  <a:pt x="590" y="531"/>
                </a:cubicBezTo>
                <a:cubicBezTo>
                  <a:pt x="590" y="566"/>
                  <a:pt x="619" y="595"/>
                  <a:pt x="655" y="595"/>
                </a:cubicBezTo>
                <a:close/>
                <a:moveTo>
                  <a:pt x="1464" y="403"/>
                </a:moveTo>
                <a:cubicBezTo>
                  <a:pt x="1492" y="403"/>
                  <a:pt x="1515" y="426"/>
                  <a:pt x="1515" y="454"/>
                </a:cubicBezTo>
                <a:cubicBezTo>
                  <a:pt x="1515" y="482"/>
                  <a:pt x="1492" y="505"/>
                  <a:pt x="1464" y="505"/>
                </a:cubicBezTo>
                <a:cubicBezTo>
                  <a:pt x="1436" y="505"/>
                  <a:pt x="1413" y="482"/>
                  <a:pt x="1413" y="454"/>
                </a:cubicBezTo>
                <a:cubicBezTo>
                  <a:pt x="1413" y="426"/>
                  <a:pt x="1436" y="403"/>
                  <a:pt x="1464" y="403"/>
                </a:cubicBezTo>
                <a:close/>
                <a:moveTo>
                  <a:pt x="1100" y="364"/>
                </a:moveTo>
                <a:cubicBezTo>
                  <a:pt x="1140" y="364"/>
                  <a:pt x="1140" y="364"/>
                  <a:pt x="1140" y="364"/>
                </a:cubicBezTo>
                <a:cubicBezTo>
                  <a:pt x="1140" y="405"/>
                  <a:pt x="1140" y="405"/>
                  <a:pt x="1140" y="405"/>
                </a:cubicBezTo>
                <a:cubicBezTo>
                  <a:pt x="1100" y="405"/>
                  <a:pt x="1100" y="405"/>
                  <a:pt x="1100" y="405"/>
                </a:cubicBezTo>
                <a:lnTo>
                  <a:pt x="1100" y="364"/>
                </a:lnTo>
                <a:close/>
                <a:moveTo>
                  <a:pt x="1100" y="435"/>
                </a:moveTo>
                <a:cubicBezTo>
                  <a:pt x="1140" y="435"/>
                  <a:pt x="1140" y="435"/>
                  <a:pt x="1140" y="435"/>
                </a:cubicBezTo>
                <a:cubicBezTo>
                  <a:pt x="1140" y="476"/>
                  <a:pt x="1140" y="476"/>
                  <a:pt x="1140" y="476"/>
                </a:cubicBezTo>
                <a:cubicBezTo>
                  <a:pt x="1100" y="476"/>
                  <a:pt x="1100" y="476"/>
                  <a:pt x="1100" y="476"/>
                </a:cubicBezTo>
                <a:lnTo>
                  <a:pt x="1100" y="435"/>
                </a:lnTo>
                <a:close/>
                <a:moveTo>
                  <a:pt x="1100" y="503"/>
                </a:moveTo>
                <a:cubicBezTo>
                  <a:pt x="1140" y="503"/>
                  <a:pt x="1140" y="503"/>
                  <a:pt x="1140" y="503"/>
                </a:cubicBezTo>
                <a:cubicBezTo>
                  <a:pt x="1140" y="544"/>
                  <a:pt x="1140" y="544"/>
                  <a:pt x="1140" y="544"/>
                </a:cubicBezTo>
                <a:cubicBezTo>
                  <a:pt x="1100" y="544"/>
                  <a:pt x="1100" y="544"/>
                  <a:pt x="1100" y="544"/>
                </a:cubicBezTo>
                <a:lnTo>
                  <a:pt x="1100" y="503"/>
                </a:lnTo>
                <a:close/>
                <a:moveTo>
                  <a:pt x="1025" y="364"/>
                </a:moveTo>
                <a:cubicBezTo>
                  <a:pt x="1066" y="364"/>
                  <a:pt x="1066" y="364"/>
                  <a:pt x="1066" y="364"/>
                </a:cubicBezTo>
                <a:cubicBezTo>
                  <a:pt x="1066" y="405"/>
                  <a:pt x="1066" y="405"/>
                  <a:pt x="1066" y="405"/>
                </a:cubicBezTo>
                <a:cubicBezTo>
                  <a:pt x="1025" y="405"/>
                  <a:pt x="1025" y="405"/>
                  <a:pt x="1025" y="405"/>
                </a:cubicBezTo>
                <a:lnTo>
                  <a:pt x="1025" y="364"/>
                </a:lnTo>
                <a:close/>
                <a:moveTo>
                  <a:pt x="1025" y="435"/>
                </a:moveTo>
                <a:cubicBezTo>
                  <a:pt x="1066" y="435"/>
                  <a:pt x="1066" y="435"/>
                  <a:pt x="1066" y="435"/>
                </a:cubicBezTo>
                <a:cubicBezTo>
                  <a:pt x="1066" y="476"/>
                  <a:pt x="1066" y="476"/>
                  <a:pt x="1066" y="476"/>
                </a:cubicBezTo>
                <a:cubicBezTo>
                  <a:pt x="1025" y="476"/>
                  <a:pt x="1025" y="476"/>
                  <a:pt x="1025" y="476"/>
                </a:cubicBezTo>
                <a:lnTo>
                  <a:pt x="1025" y="435"/>
                </a:lnTo>
                <a:close/>
                <a:moveTo>
                  <a:pt x="1025" y="503"/>
                </a:moveTo>
                <a:cubicBezTo>
                  <a:pt x="1066" y="503"/>
                  <a:pt x="1066" y="503"/>
                  <a:pt x="1066" y="503"/>
                </a:cubicBezTo>
                <a:cubicBezTo>
                  <a:pt x="1066" y="544"/>
                  <a:pt x="1066" y="544"/>
                  <a:pt x="1066" y="544"/>
                </a:cubicBezTo>
                <a:cubicBezTo>
                  <a:pt x="1025" y="544"/>
                  <a:pt x="1025" y="544"/>
                  <a:pt x="1025" y="544"/>
                </a:cubicBezTo>
                <a:lnTo>
                  <a:pt x="1025" y="503"/>
                </a:lnTo>
                <a:close/>
                <a:moveTo>
                  <a:pt x="951" y="364"/>
                </a:moveTo>
                <a:cubicBezTo>
                  <a:pt x="992" y="364"/>
                  <a:pt x="992" y="364"/>
                  <a:pt x="992" y="364"/>
                </a:cubicBezTo>
                <a:cubicBezTo>
                  <a:pt x="992" y="405"/>
                  <a:pt x="992" y="405"/>
                  <a:pt x="992" y="405"/>
                </a:cubicBezTo>
                <a:cubicBezTo>
                  <a:pt x="951" y="405"/>
                  <a:pt x="951" y="405"/>
                  <a:pt x="951" y="405"/>
                </a:cubicBezTo>
                <a:lnTo>
                  <a:pt x="951" y="364"/>
                </a:lnTo>
                <a:close/>
                <a:moveTo>
                  <a:pt x="951" y="435"/>
                </a:moveTo>
                <a:cubicBezTo>
                  <a:pt x="992" y="435"/>
                  <a:pt x="992" y="435"/>
                  <a:pt x="992" y="435"/>
                </a:cubicBezTo>
                <a:cubicBezTo>
                  <a:pt x="992" y="476"/>
                  <a:pt x="992" y="476"/>
                  <a:pt x="992" y="476"/>
                </a:cubicBezTo>
                <a:cubicBezTo>
                  <a:pt x="951" y="476"/>
                  <a:pt x="951" y="476"/>
                  <a:pt x="951" y="476"/>
                </a:cubicBezTo>
                <a:lnTo>
                  <a:pt x="951" y="435"/>
                </a:lnTo>
                <a:close/>
                <a:moveTo>
                  <a:pt x="951" y="503"/>
                </a:moveTo>
                <a:cubicBezTo>
                  <a:pt x="992" y="503"/>
                  <a:pt x="992" y="503"/>
                  <a:pt x="992" y="503"/>
                </a:cubicBezTo>
                <a:cubicBezTo>
                  <a:pt x="992" y="544"/>
                  <a:pt x="992" y="544"/>
                  <a:pt x="992" y="544"/>
                </a:cubicBezTo>
                <a:cubicBezTo>
                  <a:pt x="951" y="544"/>
                  <a:pt x="951" y="544"/>
                  <a:pt x="951" y="544"/>
                </a:cubicBezTo>
                <a:lnTo>
                  <a:pt x="951" y="503"/>
                </a:lnTo>
                <a:close/>
                <a:moveTo>
                  <a:pt x="877" y="364"/>
                </a:moveTo>
                <a:cubicBezTo>
                  <a:pt x="917" y="364"/>
                  <a:pt x="917" y="364"/>
                  <a:pt x="917" y="364"/>
                </a:cubicBezTo>
                <a:cubicBezTo>
                  <a:pt x="917" y="405"/>
                  <a:pt x="917" y="405"/>
                  <a:pt x="917" y="405"/>
                </a:cubicBezTo>
                <a:cubicBezTo>
                  <a:pt x="877" y="405"/>
                  <a:pt x="877" y="405"/>
                  <a:pt x="877" y="405"/>
                </a:cubicBezTo>
                <a:lnTo>
                  <a:pt x="877" y="364"/>
                </a:lnTo>
                <a:close/>
                <a:moveTo>
                  <a:pt x="877" y="435"/>
                </a:moveTo>
                <a:cubicBezTo>
                  <a:pt x="917" y="435"/>
                  <a:pt x="917" y="435"/>
                  <a:pt x="917" y="435"/>
                </a:cubicBezTo>
                <a:cubicBezTo>
                  <a:pt x="917" y="476"/>
                  <a:pt x="917" y="476"/>
                  <a:pt x="917" y="476"/>
                </a:cubicBezTo>
                <a:cubicBezTo>
                  <a:pt x="877" y="476"/>
                  <a:pt x="877" y="476"/>
                  <a:pt x="877" y="476"/>
                </a:cubicBezTo>
                <a:lnTo>
                  <a:pt x="877" y="435"/>
                </a:lnTo>
                <a:close/>
                <a:moveTo>
                  <a:pt x="877" y="503"/>
                </a:moveTo>
                <a:cubicBezTo>
                  <a:pt x="917" y="503"/>
                  <a:pt x="917" y="503"/>
                  <a:pt x="917" y="503"/>
                </a:cubicBezTo>
                <a:cubicBezTo>
                  <a:pt x="917" y="544"/>
                  <a:pt x="917" y="544"/>
                  <a:pt x="917" y="544"/>
                </a:cubicBezTo>
                <a:cubicBezTo>
                  <a:pt x="877" y="544"/>
                  <a:pt x="877" y="544"/>
                  <a:pt x="877" y="544"/>
                </a:cubicBezTo>
                <a:lnTo>
                  <a:pt x="877" y="503"/>
                </a:lnTo>
                <a:close/>
                <a:moveTo>
                  <a:pt x="802" y="364"/>
                </a:moveTo>
                <a:cubicBezTo>
                  <a:pt x="842" y="364"/>
                  <a:pt x="842" y="364"/>
                  <a:pt x="842" y="364"/>
                </a:cubicBezTo>
                <a:cubicBezTo>
                  <a:pt x="842" y="405"/>
                  <a:pt x="842" y="405"/>
                  <a:pt x="842" y="405"/>
                </a:cubicBezTo>
                <a:cubicBezTo>
                  <a:pt x="802" y="405"/>
                  <a:pt x="802" y="405"/>
                  <a:pt x="802" y="405"/>
                </a:cubicBezTo>
                <a:lnTo>
                  <a:pt x="802" y="364"/>
                </a:lnTo>
                <a:close/>
                <a:moveTo>
                  <a:pt x="802" y="435"/>
                </a:moveTo>
                <a:cubicBezTo>
                  <a:pt x="842" y="435"/>
                  <a:pt x="842" y="435"/>
                  <a:pt x="842" y="435"/>
                </a:cubicBezTo>
                <a:cubicBezTo>
                  <a:pt x="842" y="476"/>
                  <a:pt x="842" y="476"/>
                  <a:pt x="842" y="476"/>
                </a:cubicBezTo>
                <a:cubicBezTo>
                  <a:pt x="802" y="476"/>
                  <a:pt x="802" y="476"/>
                  <a:pt x="802" y="476"/>
                </a:cubicBezTo>
                <a:lnTo>
                  <a:pt x="802" y="435"/>
                </a:lnTo>
                <a:close/>
                <a:moveTo>
                  <a:pt x="802" y="503"/>
                </a:moveTo>
                <a:cubicBezTo>
                  <a:pt x="842" y="503"/>
                  <a:pt x="842" y="503"/>
                  <a:pt x="842" y="503"/>
                </a:cubicBezTo>
                <a:cubicBezTo>
                  <a:pt x="842" y="544"/>
                  <a:pt x="842" y="544"/>
                  <a:pt x="842" y="544"/>
                </a:cubicBezTo>
                <a:cubicBezTo>
                  <a:pt x="802" y="544"/>
                  <a:pt x="802" y="544"/>
                  <a:pt x="802" y="544"/>
                </a:cubicBezTo>
                <a:lnTo>
                  <a:pt x="802" y="503"/>
                </a:lnTo>
                <a:close/>
                <a:moveTo>
                  <a:pt x="727" y="364"/>
                </a:moveTo>
                <a:cubicBezTo>
                  <a:pt x="768" y="364"/>
                  <a:pt x="768" y="364"/>
                  <a:pt x="768" y="364"/>
                </a:cubicBezTo>
                <a:cubicBezTo>
                  <a:pt x="768" y="405"/>
                  <a:pt x="768" y="405"/>
                  <a:pt x="768" y="405"/>
                </a:cubicBezTo>
                <a:cubicBezTo>
                  <a:pt x="727" y="405"/>
                  <a:pt x="727" y="405"/>
                  <a:pt x="727" y="405"/>
                </a:cubicBezTo>
                <a:lnTo>
                  <a:pt x="727" y="364"/>
                </a:lnTo>
                <a:close/>
                <a:moveTo>
                  <a:pt x="727" y="435"/>
                </a:moveTo>
                <a:cubicBezTo>
                  <a:pt x="768" y="435"/>
                  <a:pt x="768" y="435"/>
                  <a:pt x="768" y="435"/>
                </a:cubicBezTo>
                <a:cubicBezTo>
                  <a:pt x="768" y="476"/>
                  <a:pt x="768" y="476"/>
                  <a:pt x="768" y="476"/>
                </a:cubicBezTo>
                <a:cubicBezTo>
                  <a:pt x="727" y="476"/>
                  <a:pt x="727" y="476"/>
                  <a:pt x="727" y="476"/>
                </a:cubicBezTo>
                <a:lnTo>
                  <a:pt x="727" y="435"/>
                </a:lnTo>
                <a:close/>
                <a:moveTo>
                  <a:pt x="727" y="503"/>
                </a:moveTo>
                <a:cubicBezTo>
                  <a:pt x="768" y="503"/>
                  <a:pt x="768" y="503"/>
                  <a:pt x="768" y="503"/>
                </a:cubicBezTo>
                <a:cubicBezTo>
                  <a:pt x="768" y="544"/>
                  <a:pt x="768" y="544"/>
                  <a:pt x="768" y="544"/>
                </a:cubicBezTo>
                <a:cubicBezTo>
                  <a:pt x="727" y="544"/>
                  <a:pt x="727" y="544"/>
                  <a:pt x="727" y="544"/>
                </a:cubicBezTo>
                <a:lnTo>
                  <a:pt x="727" y="503"/>
                </a:lnTo>
                <a:close/>
                <a:moveTo>
                  <a:pt x="653" y="364"/>
                </a:moveTo>
                <a:cubicBezTo>
                  <a:pt x="693" y="364"/>
                  <a:pt x="693" y="364"/>
                  <a:pt x="693" y="364"/>
                </a:cubicBezTo>
                <a:cubicBezTo>
                  <a:pt x="693" y="405"/>
                  <a:pt x="693" y="405"/>
                  <a:pt x="693" y="405"/>
                </a:cubicBezTo>
                <a:cubicBezTo>
                  <a:pt x="653" y="405"/>
                  <a:pt x="653" y="405"/>
                  <a:pt x="653" y="405"/>
                </a:cubicBezTo>
                <a:lnTo>
                  <a:pt x="653" y="364"/>
                </a:lnTo>
                <a:close/>
                <a:moveTo>
                  <a:pt x="653" y="435"/>
                </a:moveTo>
                <a:cubicBezTo>
                  <a:pt x="693" y="435"/>
                  <a:pt x="693" y="435"/>
                  <a:pt x="693" y="435"/>
                </a:cubicBezTo>
                <a:cubicBezTo>
                  <a:pt x="693" y="476"/>
                  <a:pt x="693" y="476"/>
                  <a:pt x="693" y="476"/>
                </a:cubicBezTo>
                <a:cubicBezTo>
                  <a:pt x="653" y="476"/>
                  <a:pt x="653" y="476"/>
                  <a:pt x="653" y="476"/>
                </a:cubicBezTo>
                <a:lnTo>
                  <a:pt x="653" y="435"/>
                </a:lnTo>
                <a:close/>
                <a:moveTo>
                  <a:pt x="653" y="503"/>
                </a:moveTo>
                <a:cubicBezTo>
                  <a:pt x="693" y="503"/>
                  <a:pt x="693" y="503"/>
                  <a:pt x="693" y="503"/>
                </a:cubicBezTo>
                <a:cubicBezTo>
                  <a:pt x="693" y="544"/>
                  <a:pt x="693" y="544"/>
                  <a:pt x="693" y="544"/>
                </a:cubicBezTo>
                <a:cubicBezTo>
                  <a:pt x="653" y="544"/>
                  <a:pt x="653" y="544"/>
                  <a:pt x="653" y="544"/>
                </a:cubicBezTo>
                <a:lnTo>
                  <a:pt x="653" y="503"/>
                </a:lnTo>
                <a:close/>
                <a:moveTo>
                  <a:pt x="655" y="282"/>
                </a:moveTo>
                <a:cubicBezTo>
                  <a:pt x="1538" y="282"/>
                  <a:pt x="1538" y="282"/>
                  <a:pt x="1538" y="282"/>
                </a:cubicBezTo>
                <a:cubicBezTo>
                  <a:pt x="1574" y="282"/>
                  <a:pt x="1603" y="254"/>
                  <a:pt x="1603" y="218"/>
                </a:cubicBezTo>
                <a:cubicBezTo>
                  <a:pt x="1603" y="65"/>
                  <a:pt x="1603" y="65"/>
                  <a:pt x="1603" y="65"/>
                </a:cubicBezTo>
                <a:cubicBezTo>
                  <a:pt x="1603" y="29"/>
                  <a:pt x="1574" y="0"/>
                  <a:pt x="1538" y="0"/>
                </a:cubicBezTo>
                <a:cubicBezTo>
                  <a:pt x="655" y="0"/>
                  <a:pt x="655" y="0"/>
                  <a:pt x="655" y="0"/>
                </a:cubicBezTo>
                <a:cubicBezTo>
                  <a:pt x="619" y="0"/>
                  <a:pt x="590" y="29"/>
                  <a:pt x="590" y="65"/>
                </a:cubicBezTo>
                <a:cubicBezTo>
                  <a:pt x="590" y="218"/>
                  <a:pt x="590" y="218"/>
                  <a:pt x="590" y="218"/>
                </a:cubicBezTo>
                <a:cubicBezTo>
                  <a:pt x="590" y="254"/>
                  <a:pt x="619" y="282"/>
                  <a:pt x="655" y="282"/>
                </a:cubicBezTo>
                <a:close/>
                <a:moveTo>
                  <a:pt x="1464" y="90"/>
                </a:moveTo>
                <a:cubicBezTo>
                  <a:pt x="1492" y="90"/>
                  <a:pt x="1515" y="113"/>
                  <a:pt x="1515" y="141"/>
                </a:cubicBezTo>
                <a:cubicBezTo>
                  <a:pt x="1515" y="170"/>
                  <a:pt x="1492" y="192"/>
                  <a:pt x="1464" y="192"/>
                </a:cubicBezTo>
                <a:cubicBezTo>
                  <a:pt x="1436" y="192"/>
                  <a:pt x="1413" y="170"/>
                  <a:pt x="1413" y="141"/>
                </a:cubicBezTo>
                <a:cubicBezTo>
                  <a:pt x="1413" y="113"/>
                  <a:pt x="1436" y="90"/>
                  <a:pt x="1464" y="90"/>
                </a:cubicBezTo>
                <a:close/>
                <a:moveTo>
                  <a:pt x="1100" y="52"/>
                </a:moveTo>
                <a:cubicBezTo>
                  <a:pt x="1140" y="52"/>
                  <a:pt x="1140" y="52"/>
                  <a:pt x="1140" y="52"/>
                </a:cubicBezTo>
                <a:cubicBezTo>
                  <a:pt x="1140" y="92"/>
                  <a:pt x="1140" y="92"/>
                  <a:pt x="1140" y="92"/>
                </a:cubicBezTo>
                <a:cubicBezTo>
                  <a:pt x="1100" y="92"/>
                  <a:pt x="1100" y="92"/>
                  <a:pt x="1100" y="92"/>
                </a:cubicBezTo>
                <a:lnTo>
                  <a:pt x="1100" y="52"/>
                </a:lnTo>
                <a:close/>
                <a:moveTo>
                  <a:pt x="1100" y="123"/>
                </a:moveTo>
                <a:cubicBezTo>
                  <a:pt x="1140" y="123"/>
                  <a:pt x="1140" y="123"/>
                  <a:pt x="1140" y="123"/>
                </a:cubicBezTo>
                <a:cubicBezTo>
                  <a:pt x="1140" y="163"/>
                  <a:pt x="1140" y="163"/>
                  <a:pt x="1140" y="163"/>
                </a:cubicBezTo>
                <a:cubicBezTo>
                  <a:pt x="1100" y="163"/>
                  <a:pt x="1100" y="163"/>
                  <a:pt x="1100" y="163"/>
                </a:cubicBezTo>
                <a:lnTo>
                  <a:pt x="1100" y="123"/>
                </a:lnTo>
                <a:close/>
                <a:moveTo>
                  <a:pt x="1100" y="191"/>
                </a:moveTo>
                <a:cubicBezTo>
                  <a:pt x="1140" y="191"/>
                  <a:pt x="1140" y="191"/>
                  <a:pt x="1140" y="191"/>
                </a:cubicBezTo>
                <a:cubicBezTo>
                  <a:pt x="1140" y="231"/>
                  <a:pt x="1140" y="231"/>
                  <a:pt x="1140" y="231"/>
                </a:cubicBezTo>
                <a:cubicBezTo>
                  <a:pt x="1100" y="231"/>
                  <a:pt x="1100" y="231"/>
                  <a:pt x="1100" y="231"/>
                </a:cubicBezTo>
                <a:lnTo>
                  <a:pt x="1100" y="191"/>
                </a:lnTo>
                <a:close/>
                <a:moveTo>
                  <a:pt x="1025" y="52"/>
                </a:moveTo>
                <a:cubicBezTo>
                  <a:pt x="1066" y="52"/>
                  <a:pt x="1066" y="52"/>
                  <a:pt x="1066" y="52"/>
                </a:cubicBezTo>
                <a:cubicBezTo>
                  <a:pt x="1066" y="92"/>
                  <a:pt x="1066" y="92"/>
                  <a:pt x="1066" y="92"/>
                </a:cubicBezTo>
                <a:cubicBezTo>
                  <a:pt x="1025" y="92"/>
                  <a:pt x="1025" y="92"/>
                  <a:pt x="1025" y="92"/>
                </a:cubicBezTo>
                <a:lnTo>
                  <a:pt x="1025" y="52"/>
                </a:lnTo>
                <a:close/>
                <a:moveTo>
                  <a:pt x="1025" y="123"/>
                </a:moveTo>
                <a:cubicBezTo>
                  <a:pt x="1066" y="123"/>
                  <a:pt x="1066" y="123"/>
                  <a:pt x="1066" y="123"/>
                </a:cubicBezTo>
                <a:cubicBezTo>
                  <a:pt x="1066" y="163"/>
                  <a:pt x="1066" y="163"/>
                  <a:pt x="1066" y="163"/>
                </a:cubicBezTo>
                <a:cubicBezTo>
                  <a:pt x="1025" y="163"/>
                  <a:pt x="1025" y="163"/>
                  <a:pt x="1025" y="163"/>
                </a:cubicBezTo>
                <a:lnTo>
                  <a:pt x="1025" y="123"/>
                </a:lnTo>
                <a:close/>
                <a:moveTo>
                  <a:pt x="1025" y="191"/>
                </a:moveTo>
                <a:cubicBezTo>
                  <a:pt x="1066" y="191"/>
                  <a:pt x="1066" y="191"/>
                  <a:pt x="1066" y="191"/>
                </a:cubicBezTo>
                <a:cubicBezTo>
                  <a:pt x="1066" y="231"/>
                  <a:pt x="1066" y="231"/>
                  <a:pt x="1066" y="231"/>
                </a:cubicBezTo>
                <a:cubicBezTo>
                  <a:pt x="1025" y="231"/>
                  <a:pt x="1025" y="231"/>
                  <a:pt x="1025" y="231"/>
                </a:cubicBezTo>
                <a:lnTo>
                  <a:pt x="1025" y="191"/>
                </a:lnTo>
                <a:close/>
                <a:moveTo>
                  <a:pt x="951" y="52"/>
                </a:moveTo>
                <a:cubicBezTo>
                  <a:pt x="992" y="52"/>
                  <a:pt x="992" y="52"/>
                  <a:pt x="992" y="52"/>
                </a:cubicBezTo>
                <a:cubicBezTo>
                  <a:pt x="992" y="92"/>
                  <a:pt x="992" y="92"/>
                  <a:pt x="992" y="92"/>
                </a:cubicBezTo>
                <a:cubicBezTo>
                  <a:pt x="951" y="92"/>
                  <a:pt x="951" y="92"/>
                  <a:pt x="951" y="92"/>
                </a:cubicBezTo>
                <a:lnTo>
                  <a:pt x="951" y="52"/>
                </a:lnTo>
                <a:close/>
                <a:moveTo>
                  <a:pt x="951" y="123"/>
                </a:moveTo>
                <a:cubicBezTo>
                  <a:pt x="992" y="123"/>
                  <a:pt x="992" y="123"/>
                  <a:pt x="992" y="123"/>
                </a:cubicBezTo>
                <a:cubicBezTo>
                  <a:pt x="992" y="163"/>
                  <a:pt x="992" y="163"/>
                  <a:pt x="992" y="163"/>
                </a:cubicBezTo>
                <a:cubicBezTo>
                  <a:pt x="951" y="163"/>
                  <a:pt x="951" y="163"/>
                  <a:pt x="951" y="163"/>
                </a:cubicBezTo>
                <a:lnTo>
                  <a:pt x="951" y="123"/>
                </a:lnTo>
                <a:close/>
                <a:moveTo>
                  <a:pt x="951" y="191"/>
                </a:moveTo>
                <a:cubicBezTo>
                  <a:pt x="992" y="191"/>
                  <a:pt x="992" y="191"/>
                  <a:pt x="992" y="191"/>
                </a:cubicBezTo>
                <a:cubicBezTo>
                  <a:pt x="992" y="231"/>
                  <a:pt x="992" y="231"/>
                  <a:pt x="992" y="231"/>
                </a:cubicBezTo>
                <a:cubicBezTo>
                  <a:pt x="951" y="231"/>
                  <a:pt x="951" y="231"/>
                  <a:pt x="951" y="231"/>
                </a:cubicBezTo>
                <a:lnTo>
                  <a:pt x="951" y="191"/>
                </a:lnTo>
                <a:close/>
                <a:moveTo>
                  <a:pt x="877" y="52"/>
                </a:moveTo>
                <a:cubicBezTo>
                  <a:pt x="917" y="52"/>
                  <a:pt x="917" y="52"/>
                  <a:pt x="917" y="52"/>
                </a:cubicBezTo>
                <a:cubicBezTo>
                  <a:pt x="917" y="92"/>
                  <a:pt x="917" y="92"/>
                  <a:pt x="917" y="92"/>
                </a:cubicBezTo>
                <a:cubicBezTo>
                  <a:pt x="877" y="92"/>
                  <a:pt x="877" y="92"/>
                  <a:pt x="877" y="92"/>
                </a:cubicBezTo>
                <a:lnTo>
                  <a:pt x="877" y="52"/>
                </a:lnTo>
                <a:close/>
                <a:moveTo>
                  <a:pt x="877" y="123"/>
                </a:moveTo>
                <a:cubicBezTo>
                  <a:pt x="917" y="123"/>
                  <a:pt x="917" y="123"/>
                  <a:pt x="917" y="123"/>
                </a:cubicBezTo>
                <a:cubicBezTo>
                  <a:pt x="917" y="163"/>
                  <a:pt x="917" y="163"/>
                  <a:pt x="917" y="163"/>
                </a:cubicBezTo>
                <a:cubicBezTo>
                  <a:pt x="877" y="163"/>
                  <a:pt x="877" y="163"/>
                  <a:pt x="877" y="163"/>
                </a:cubicBezTo>
                <a:lnTo>
                  <a:pt x="877" y="123"/>
                </a:lnTo>
                <a:close/>
                <a:moveTo>
                  <a:pt x="877" y="191"/>
                </a:moveTo>
                <a:cubicBezTo>
                  <a:pt x="917" y="191"/>
                  <a:pt x="917" y="191"/>
                  <a:pt x="917" y="191"/>
                </a:cubicBezTo>
                <a:cubicBezTo>
                  <a:pt x="917" y="231"/>
                  <a:pt x="917" y="231"/>
                  <a:pt x="917" y="231"/>
                </a:cubicBezTo>
                <a:cubicBezTo>
                  <a:pt x="877" y="231"/>
                  <a:pt x="877" y="231"/>
                  <a:pt x="877" y="231"/>
                </a:cubicBezTo>
                <a:lnTo>
                  <a:pt x="877" y="191"/>
                </a:lnTo>
                <a:close/>
                <a:moveTo>
                  <a:pt x="802" y="52"/>
                </a:moveTo>
                <a:cubicBezTo>
                  <a:pt x="842" y="52"/>
                  <a:pt x="842" y="52"/>
                  <a:pt x="842" y="52"/>
                </a:cubicBezTo>
                <a:cubicBezTo>
                  <a:pt x="842" y="92"/>
                  <a:pt x="842" y="92"/>
                  <a:pt x="842" y="92"/>
                </a:cubicBezTo>
                <a:cubicBezTo>
                  <a:pt x="802" y="92"/>
                  <a:pt x="802" y="92"/>
                  <a:pt x="802" y="92"/>
                </a:cubicBezTo>
                <a:lnTo>
                  <a:pt x="802" y="52"/>
                </a:lnTo>
                <a:close/>
                <a:moveTo>
                  <a:pt x="802" y="123"/>
                </a:moveTo>
                <a:cubicBezTo>
                  <a:pt x="842" y="123"/>
                  <a:pt x="842" y="123"/>
                  <a:pt x="842" y="123"/>
                </a:cubicBezTo>
                <a:cubicBezTo>
                  <a:pt x="842" y="163"/>
                  <a:pt x="842" y="163"/>
                  <a:pt x="842" y="163"/>
                </a:cubicBezTo>
                <a:cubicBezTo>
                  <a:pt x="802" y="163"/>
                  <a:pt x="802" y="163"/>
                  <a:pt x="802" y="163"/>
                </a:cubicBezTo>
                <a:lnTo>
                  <a:pt x="802" y="123"/>
                </a:lnTo>
                <a:close/>
                <a:moveTo>
                  <a:pt x="802" y="191"/>
                </a:moveTo>
                <a:cubicBezTo>
                  <a:pt x="842" y="191"/>
                  <a:pt x="842" y="191"/>
                  <a:pt x="842" y="191"/>
                </a:cubicBezTo>
                <a:cubicBezTo>
                  <a:pt x="842" y="231"/>
                  <a:pt x="842" y="231"/>
                  <a:pt x="842" y="231"/>
                </a:cubicBezTo>
                <a:cubicBezTo>
                  <a:pt x="802" y="231"/>
                  <a:pt x="802" y="231"/>
                  <a:pt x="802" y="231"/>
                </a:cubicBezTo>
                <a:lnTo>
                  <a:pt x="802" y="191"/>
                </a:lnTo>
                <a:close/>
                <a:moveTo>
                  <a:pt x="727" y="52"/>
                </a:moveTo>
                <a:cubicBezTo>
                  <a:pt x="768" y="52"/>
                  <a:pt x="768" y="52"/>
                  <a:pt x="768" y="52"/>
                </a:cubicBezTo>
                <a:cubicBezTo>
                  <a:pt x="768" y="92"/>
                  <a:pt x="768" y="92"/>
                  <a:pt x="768" y="92"/>
                </a:cubicBezTo>
                <a:cubicBezTo>
                  <a:pt x="727" y="92"/>
                  <a:pt x="727" y="92"/>
                  <a:pt x="727" y="92"/>
                </a:cubicBezTo>
                <a:lnTo>
                  <a:pt x="727" y="52"/>
                </a:lnTo>
                <a:close/>
                <a:moveTo>
                  <a:pt x="727" y="123"/>
                </a:moveTo>
                <a:cubicBezTo>
                  <a:pt x="768" y="123"/>
                  <a:pt x="768" y="123"/>
                  <a:pt x="768" y="123"/>
                </a:cubicBezTo>
                <a:cubicBezTo>
                  <a:pt x="768" y="163"/>
                  <a:pt x="768" y="163"/>
                  <a:pt x="768" y="163"/>
                </a:cubicBezTo>
                <a:cubicBezTo>
                  <a:pt x="727" y="163"/>
                  <a:pt x="727" y="163"/>
                  <a:pt x="727" y="163"/>
                </a:cubicBezTo>
                <a:lnTo>
                  <a:pt x="727" y="123"/>
                </a:lnTo>
                <a:close/>
                <a:moveTo>
                  <a:pt x="727" y="191"/>
                </a:moveTo>
                <a:cubicBezTo>
                  <a:pt x="768" y="191"/>
                  <a:pt x="768" y="191"/>
                  <a:pt x="768" y="191"/>
                </a:cubicBezTo>
                <a:cubicBezTo>
                  <a:pt x="768" y="231"/>
                  <a:pt x="768" y="231"/>
                  <a:pt x="768" y="231"/>
                </a:cubicBezTo>
                <a:cubicBezTo>
                  <a:pt x="727" y="231"/>
                  <a:pt x="727" y="231"/>
                  <a:pt x="727" y="231"/>
                </a:cubicBezTo>
                <a:lnTo>
                  <a:pt x="727" y="191"/>
                </a:lnTo>
                <a:close/>
                <a:moveTo>
                  <a:pt x="653" y="52"/>
                </a:moveTo>
                <a:cubicBezTo>
                  <a:pt x="693" y="52"/>
                  <a:pt x="693" y="52"/>
                  <a:pt x="693" y="52"/>
                </a:cubicBezTo>
                <a:cubicBezTo>
                  <a:pt x="693" y="92"/>
                  <a:pt x="693" y="92"/>
                  <a:pt x="693" y="92"/>
                </a:cubicBezTo>
                <a:cubicBezTo>
                  <a:pt x="653" y="92"/>
                  <a:pt x="653" y="92"/>
                  <a:pt x="653" y="92"/>
                </a:cubicBezTo>
                <a:lnTo>
                  <a:pt x="653" y="52"/>
                </a:lnTo>
                <a:close/>
                <a:moveTo>
                  <a:pt x="653" y="123"/>
                </a:moveTo>
                <a:cubicBezTo>
                  <a:pt x="693" y="123"/>
                  <a:pt x="693" y="123"/>
                  <a:pt x="693" y="123"/>
                </a:cubicBezTo>
                <a:cubicBezTo>
                  <a:pt x="693" y="163"/>
                  <a:pt x="693" y="163"/>
                  <a:pt x="693" y="163"/>
                </a:cubicBezTo>
                <a:cubicBezTo>
                  <a:pt x="653" y="163"/>
                  <a:pt x="653" y="163"/>
                  <a:pt x="653" y="163"/>
                </a:cubicBezTo>
                <a:lnTo>
                  <a:pt x="653" y="123"/>
                </a:lnTo>
                <a:close/>
                <a:moveTo>
                  <a:pt x="653" y="191"/>
                </a:moveTo>
                <a:cubicBezTo>
                  <a:pt x="693" y="191"/>
                  <a:pt x="693" y="191"/>
                  <a:pt x="693" y="191"/>
                </a:cubicBezTo>
                <a:cubicBezTo>
                  <a:pt x="693" y="231"/>
                  <a:pt x="693" y="231"/>
                  <a:pt x="693" y="231"/>
                </a:cubicBezTo>
                <a:cubicBezTo>
                  <a:pt x="653" y="231"/>
                  <a:pt x="653" y="231"/>
                  <a:pt x="653" y="231"/>
                </a:cubicBezTo>
                <a:lnTo>
                  <a:pt x="653" y="191"/>
                </a:lnTo>
                <a:close/>
                <a:moveTo>
                  <a:pt x="1345" y="2036"/>
                </a:moveTo>
                <a:cubicBezTo>
                  <a:pt x="1339" y="2029"/>
                  <a:pt x="1325" y="2023"/>
                  <a:pt x="1315" y="2023"/>
                </a:cubicBezTo>
                <a:cubicBezTo>
                  <a:pt x="878" y="2023"/>
                  <a:pt x="878" y="2023"/>
                  <a:pt x="878" y="2023"/>
                </a:cubicBezTo>
                <a:cubicBezTo>
                  <a:pt x="868" y="2023"/>
                  <a:pt x="855" y="2029"/>
                  <a:pt x="848" y="2036"/>
                </a:cubicBezTo>
                <a:cubicBezTo>
                  <a:pt x="761" y="2138"/>
                  <a:pt x="761" y="2138"/>
                  <a:pt x="761" y="2138"/>
                </a:cubicBezTo>
                <a:cubicBezTo>
                  <a:pt x="755" y="2146"/>
                  <a:pt x="749" y="2160"/>
                  <a:pt x="749" y="2170"/>
                </a:cubicBezTo>
                <a:cubicBezTo>
                  <a:pt x="749" y="2179"/>
                  <a:pt x="749" y="2179"/>
                  <a:pt x="749" y="2179"/>
                </a:cubicBezTo>
                <a:cubicBezTo>
                  <a:pt x="749" y="2189"/>
                  <a:pt x="757" y="2197"/>
                  <a:pt x="767" y="2197"/>
                </a:cubicBezTo>
                <a:cubicBezTo>
                  <a:pt x="1426" y="2197"/>
                  <a:pt x="1426" y="2197"/>
                  <a:pt x="1426" y="2197"/>
                </a:cubicBezTo>
                <a:cubicBezTo>
                  <a:pt x="1436" y="2197"/>
                  <a:pt x="1444" y="2189"/>
                  <a:pt x="1444" y="2179"/>
                </a:cubicBezTo>
                <a:cubicBezTo>
                  <a:pt x="1444" y="2170"/>
                  <a:pt x="1444" y="2170"/>
                  <a:pt x="1444" y="2170"/>
                </a:cubicBezTo>
                <a:cubicBezTo>
                  <a:pt x="1444" y="2160"/>
                  <a:pt x="1439" y="2146"/>
                  <a:pt x="1432" y="2138"/>
                </a:cubicBezTo>
                <a:lnTo>
                  <a:pt x="1345" y="2036"/>
                </a:lnTo>
                <a:close/>
                <a:moveTo>
                  <a:pt x="2182" y="1590"/>
                </a:moveTo>
                <a:cubicBezTo>
                  <a:pt x="2095" y="1488"/>
                  <a:pt x="2095" y="1488"/>
                  <a:pt x="2095" y="1488"/>
                </a:cubicBezTo>
                <a:cubicBezTo>
                  <a:pt x="2088" y="1480"/>
                  <a:pt x="2075" y="1474"/>
                  <a:pt x="2065" y="1474"/>
                </a:cubicBezTo>
                <a:cubicBezTo>
                  <a:pt x="1627" y="1474"/>
                  <a:pt x="1627" y="1474"/>
                  <a:pt x="1627" y="1474"/>
                </a:cubicBezTo>
                <a:cubicBezTo>
                  <a:pt x="1617" y="1474"/>
                  <a:pt x="1604" y="1480"/>
                  <a:pt x="1597" y="1488"/>
                </a:cubicBezTo>
                <a:cubicBezTo>
                  <a:pt x="1510" y="1590"/>
                  <a:pt x="1510" y="1590"/>
                  <a:pt x="1510" y="1590"/>
                </a:cubicBezTo>
                <a:cubicBezTo>
                  <a:pt x="1504" y="1598"/>
                  <a:pt x="1499" y="1612"/>
                  <a:pt x="1499" y="1622"/>
                </a:cubicBezTo>
                <a:cubicBezTo>
                  <a:pt x="1499" y="1630"/>
                  <a:pt x="1499" y="1630"/>
                  <a:pt x="1499" y="1630"/>
                </a:cubicBezTo>
                <a:cubicBezTo>
                  <a:pt x="1499" y="1640"/>
                  <a:pt x="1507" y="1649"/>
                  <a:pt x="1517" y="1649"/>
                </a:cubicBezTo>
                <a:cubicBezTo>
                  <a:pt x="2175" y="1649"/>
                  <a:pt x="2175" y="1649"/>
                  <a:pt x="2175" y="1649"/>
                </a:cubicBezTo>
                <a:cubicBezTo>
                  <a:pt x="2185" y="1649"/>
                  <a:pt x="2193" y="1640"/>
                  <a:pt x="2193" y="1630"/>
                </a:cubicBezTo>
                <a:cubicBezTo>
                  <a:pt x="2193" y="1622"/>
                  <a:pt x="2193" y="1622"/>
                  <a:pt x="2193" y="1622"/>
                </a:cubicBezTo>
                <a:cubicBezTo>
                  <a:pt x="2193" y="1612"/>
                  <a:pt x="2188" y="1598"/>
                  <a:pt x="2182" y="1590"/>
                </a:cubicBezTo>
                <a:close/>
                <a:moveTo>
                  <a:pt x="176" y="1449"/>
                </a:moveTo>
                <a:cubicBezTo>
                  <a:pt x="519" y="1449"/>
                  <a:pt x="519" y="1449"/>
                  <a:pt x="519" y="1449"/>
                </a:cubicBezTo>
                <a:cubicBezTo>
                  <a:pt x="559" y="1449"/>
                  <a:pt x="591" y="1417"/>
                  <a:pt x="591" y="1377"/>
                </a:cubicBezTo>
                <a:cubicBezTo>
                  <a:pt x="591" y="1322"/>
                  <a:pt x="591" y="1322"/>
                  <a:pt x="591" y="1322"/>
                </a:cubicBezTo>
                <a:cubicBezTo>
                  <a:pt x="920" y="1322"/>
                  <a:pt x="920" y="1322"/>
                  <a:pt x="920" y="1322"/>
                </a:cubicBezTo>
                <a:cubicBezTo>
                  <a:pt x="936" y="1388"/>
                  <a:pt x="990" y="1440"/>
                  <a:pt x="1057" y="1455"/>
                </a:cubicBezTo>
                <a:cubicBezTo>
                  <a:pt x="1057" y="1617"/>
                  <a:pt x="1057" y="1617"/>
                  <a:pt x="1057" y="1617"/>
                </a:cubicBezTo>
                <a:cubicBezTo>
                  <a:pt x="925" y="1617"/>
                  <a:pt x="925" y="1617"/>
                  <a:pt x="925" y="1617"/>
                </a:cubicBezTo>
                <a:cubicBezTo>
                  <a:pt x="885" y="1617"/>
                  <a:pt x="853" y="1650"/>
                  <a:pt x="853" y="1690"/>
                </a:cubicBezTo>
                <a:cubicBezTo>
                  <a:pt x="853" y="1925"/>
                  <a:pt x="853" y="1925"/>
                  <a:pt x="853" y="1925"/>
                </a:cubicBezTo>
                <a:cubicBezTo>
                  <a:pt x="853" y="1965"/>
                  <a:pt x="885" y="1997"/>
                  <a:pt x="925" y="1997"/>
                </a:cubicBezTo>
                <a:cubicBezTo>
                  <a:pt x="1268" y="1997"/>
                  <a:pt x="1268" y="1997"/>
                  <a:pt x="1268" y="1997"/>
                </a:cubicBezTo>
                <a:cubicBezTo>
                  <a:pt x="1308" y="1997"/>
                  <a:pt x="1341" y="1965"/>
                  <a:pt x="1341" y="1925"/>
                </a:cubicBezTo>
                <a:cubicBezTo>
                  <a:pt x="1341" y="1690"/>
                  <a:pt x="1341" y="1690"/>
                  <a:pt x="1341" y="1690"/>
                </a:cubicBezTo>
                <a:cubicBezTo>
                  <a:pt x="1341" y="1650"/>
                  <a:pt x="1308" y="1617"/>
                  <a:pt x="1268" y="1617"/>
                </a:cubicBezTo>
                <a:cubicBezTo>
                  <a:pt x="1137" y="1617"/>
                  <a:pt x="1137" y="1617"/>
                  <a:pt x="1137" y="1617"/>
                </a:cubicBezTo>
                <a:cubicBezTo>
                  <a:pt x="1137" y="1455"/>
                  <a:pt x="1137" y="1455"/>
                  <a:pt x="1137" y="1455"/>
                </a:cubicBezTo>
                <a:cubicBezTo>
                  <a:pt x="1204" y="1440"/>
                  <a:pt x="1257" y="1388"/>
                  <a:pt x="1273" y="1322"/>
                </a:cubicBezTo>
                <a:cubicBezTo>
                  <a:pt x="1602" y="1322"/>
                  <a:pt x="1602" y="1322"/>
                  <a:pt x="1602" y="1322"/>
                </a:cubicBezTo>
                <a:cubicBezTo>
                  <a:pt x="1602" y="1377"/>
                  <a:pt x="1602" y="1377"/>
                  <a:pt x="1602" y="1377"/>
                </a:cubicBezTo>
                <a:cubicBezTo>
                  <a:pt x="1602" y="1417"/>
                  <a:pt x="1634" y="1449"/>
                  <a:pt x="1675" y="1449"/>
                </a:cubicBezTo>
                <a:cubicBezTo>
                  <a:pt x="2018" y="1449"/>
                  <a:pt x="2018" y="1449"/>
                  <a:pt x="2018" y="1449"/>
                </a:cubicBezTo>
                <a:cubicBezTo>
                  <a:pt x="2058" y="1449"/>
                  <a:pt x="2090" y="1417"/>
                  <a:pt x="2090" y="1377"/>
                </a:cubicBezTo>
                <a:cubicBezTo>
                  <a:pt x="2090" y="1142"/>
                  <a:pt x="2090" y="1142"/>
                  <a:pt x="2090" y="1142"/>
                </a:cubicBezTo>
                <a:cubicBezTo>
                  <a:pt x="2090" y="1102"/>
                  <a:pt x="2058" y="1069"/>
                  <a:pt x="2018" y="1069"/>
                </a:cubicBezTo>
                <a:cubicBezTo>
                  <a:pt x="1675" y="1069"/>
                  <a:pt x="1675" y="1069"/>
                  <a:pt x="1675" y="1069"/>
                </a:cubicBezTo>
                <a:cubicBezTo>
                  <a:pt x="1634" y="1069"/>
                  <a:pt x="1602" y="1102"/>
                  <a:pt x="1602" y="1142"/>
                </a:cubicBezTo>
                <a:cubicBezTo>
                  <a:pt x="1602" y="1242"/>
                  <a:pt x="1602" y="1242"/>
                  <a:pt x="1602" y="1242"/>
                </a:cubicBezTo>
                <a:cubicBezTo>
                  <a:pt x="1275" y="1242"/>
                  <a:pt x="1275" y="1242"/>
                  <a:pt x="1275" y="1242"/>
                </a:cubicBezTo>
                <a:cubicBezTo>
                  <a:pt x="1262" y="1176"/>
                  <a:pt x="1214" y="1122"/>
                  <a:pt x="1150" y="1103"/>
                </a:cubicBezTo>
                <a:cubicBezTo>
                  <a:pt x="1150" y="908"/>
                  <a:pt x="1150" y="908"/>
                  <a:pt x="1150" y="908"/>
                </a:cubicBezTo>
                <a:cubicBezTo>
                  <a:pt x="1538" y="908"/>
                  <a:pt x="1538" y="908"/>
                  <a:pt x="1538" y="908"/>
                </a:cubicBezTo>
                <a:cubicBezTo>
                  <a:pt x="1574" y="908"/>
                  <a:pt x="1603" y="879"/>
                  <a:pt x="1603" y="843"/>
                </a:cubicBezTo>
                <a:cubicBezTo>
                  <a:pt x="1603" y="690"/>
                  <a:pt x="1603" y="690"/>
                  <a:pt x="1603" y="690"/>
                </a:cubicBezTo>
                <a:cubicBezTo>
                  <a:pt x="1603" y="654"/>
                  <a:pt x="1574" y="625"/>
                  <a:pt x="1538" y="625"/>
                </a:cubicBezTo>
                <a:cubicBezTo>
                  <a:pt x="655" y="625"/>
                  <a:pt x="655" y="625"/>
                  <a:pt x="655" y="625"/>
                </a:cubicBezTo>
                <a:cubicBezTo>
                  <a:pt x="619" y="625"/>
                  <a:pt x="590" y="654"/>
                  <a:pt x="590" y="690"/>
                </a:cubicBezTo>
                <a:cubicBezTo>
                  <a:pt x="590" y="843"/>
                  <a:pt x="590" y="843"/>
                  <a:pt x="590" y="843"/>
                </a:cubicBezTo>
                <a:cubicBezTo>
                  <a:pt x="590" y="879"/>
                  <a:pt x="619" y="908"/>
                  <a:pt x="655" y="908"/>
                </a:cubicBezTo>
                <a:cubicBezTo>
                  <a:pt x="1043" y="908"/>
                  <a:pt x="1043" y="908"/>
                  <a:pt x="1043" y="908"/>
                </a:cubicBezTo>
                <a:cubicBezTo>
                  <a:pt x="1043" y="1103"/>
                  <a:pt x="1043" y="1103"/>
                  <a:pt x="1043" y="1103"/>
                </a:cubicBezTo>
                <a:cubicBezTo>
                  <a:pt x="980" y="1122"/>
                  <a:pt x="931" y="1176"/>
                  <a:pt x="918" y="1242"/>
                </a:cubicBezTo>
                <a:cubicBezTo>
                  <a:pt x="591" y="1242"/>
                  <a:pt x="591" y="1242"/>
                  <a:pt x="591" y="1242"/>
                </a:cubicBezTo>
                <a:cubicBezTo>
                  <a:pt x="591" y="1142"/>
                  <a:pt x="591" y="1142"/>
                  <a:pt x="591" y="1142"/>
                </a:cubicBezTo>
                <a:cubicBezTo>
                  <a:pt x="591" y="1102"/>
                  <a:pt x="559" y="1069"/>
                  <a:pt x="519" y="1069"/>
                </a:cubicBezTo>
                <a:cubicBezTo>
                  <a:pt x="176" y="1069"/>
                  <a:pt x="176" y="1069"/>
                  <a:pt x="176" y="1069"/>
                </a:cubicBezTo>
                <a:cubicBezTo>
                  <a:pt x="136" y="1069"/>
                  <a:pt x="103" y="1102"/>
                  <a:pt x="103" y="1142"/>
                </a:cubicBezTo>
                <a:cubicBezTo>
                  <a:pt x="103" y="1377"/>
                  <a:pt x="103" y="1377"/>
                  <a:pt x="103" y="1377"/>
                </a:cubicBezTo>
                <a:cubicBezTo>
                  <a:pt x="103" y="1417"/>
                  <a:pt x="136" y="1449"/>
                  <a:pt x="176" y="1449"/>
                </a:cubicBezTo>
                <a:close/>
                <a:moveTo>
                  <a:pt x="1644" y="1142"/>
                </a:moveTo>
                <a:cubicBezTo>
                  <a:pt x="1644" y="1125"/>
                  <a:pt x="1658" y="1111"/>
                  <a:pt x="1675" y="1111"/>
                </a:cubicBezTo>
                <a:cubicBezTo>
                  <a:pt x="2018" y="1111"/>
                  <a:pt x="2018" y="1111"/>
                  <a:pt x="2018" y="1111"/>
                </a:cubicBezTo>
                <a:cubicBezTo>
                  <a:pt x="2034" y="1111"/>
                  <a:pt x="2048" y="1125"/>
                  <a:pt x="2048" y="1142"/>
                </a:cubicBezTo>
                <a:cubicBezTo>
                  <a:pt x="2048" y="1377"/>
                  <a:pt x="2048" y="1377"/>
                  <a:pt x="2048" y="1377"/>
                </a:cubicBezTo>
                <a:cubicBezTo>
                  <a:pt x="2048" y="1393"/>
                  <a:pt x="2034" y="1407"/>
                  <a:pt x="2018" y="1407"/>
                </a:cubicBezTo>
                <a:cubicBezTo>
                  <a:pt x="1675" y="1407"/>
                  <a:pt x="1675" y="1407"/>
                  <a:pt x="1675" y="1407"/>
                </a:cubicBezTo>
                <a:cubicBezTo>
                  <a:pt x="1658" y="1407"/>
                  <a:pt x="1644" y="1393"/>
                  <a:pt x="1644" y="1377"/>
                </a:cubicBezTo>
                <a:lnTo>
                  <a:pt x="1644" y="1142"/>
                </a:lnTo>
                <a:close/>
                <a:moveTo>
                  <a:pt x="1464" y="715"/>
                </a:moveTo>
                <a:cubicBezTo>
                  <a:pt x="1492" y="715"/>
                  <a:pt x="1515" y="738"/>
                  <a:pt x="1515" y="766"/>
                </a:cubicBezTo>
                <a:cubicBezTo>
                  <a:pt x="1515" y="795"/>
                  <a:pt x="1492" y="818"/>
                  <a:pt x="1464" y="818"/>
                </a:cubicBezTo>
                <a:cubicBezTo>
                  <a:pt x="1436" y="818"/>
                  <a:pt x="1413" y="795"/>
                  <a:pt x="1413" y="766"/>
                </a:cubicBezTo>
                <a:cubicBezTo>
                  <a:pt x="1413" y="738"/>
                  <a:pt x="1436" y="715"/>
                  <a:pt x="1464" y="715"/>
                </a:cubicBezTo>
                <a:close/>
                <a:moveTo>
                  <a:pt x="1268" y="1660"/>
                </a:moveTo>
                <a:cubicBezTo>
                  <a:pt x="1285" y="1660"/>
                  <a:pt x="1298" y="1673"/>
                  <a:pt x="1298" y="1690"/>
                </a:cubicBezTo>
                <a:cubicBezTo>
                  <a:pt x="1298" y="1925"/>
                  <a:pt x="1298" y="1925"/>
                  <a:pt x="1298" y="1925"/>
                </a:cubicBezTo>
                <a:cubicBezTo>
                  <a:pt x="1298" y="1942"/>
                  <a:pt x="1285" y="1955"/>
                  <a:pt x="1268" y="1955"/>
                </a:cubicBezTo>
                <a:cubicBezTo>
                  <a:pt x="925" y="1955"/>
                  <a:pt x="925" y="1955"/>
                  <a:pt x="925" y="1955"/>
                </a:cubicBezTo>
                <a:cubicBezTo>
                  <a:pt x="908" y="1955"/>
                  <a:pt x="895" y="1942"/>
                  <a:pt x="895" y="1925"/>
                </a:cubicBezTo>
                <a:cubicBezTo>
                  <a:pt x="895" y="1690"/>
                  <a:pt x="895" y="1690"/>
                  <a:pt x="895" y="1690"/>
                </a:cubicBezTo>
                <a:cubicBezTo>
                  <a:pt x="895" y="1673"/>
                  <a:pt x="908" y="1660"/>
                  <a:pt x="925" y="1660"/>
                </a:cubicBezTo>
                <a:lnTo>
                  <a:pt x="1268" y="1660"/>
                </a:lnTo>
                <a:close/>
                <a:moveTo>
                  <a:pt x="1100" y="677"/>
                </a:moveTo>
                <a:cubicBezTo>
                  <a:pt x="1140" y="677"/>
                  <a:pt x="1140" y="677"/>
                  <a:pt x="1140" y="677"/>
                </a:cubicBezTo>
                <a:cubicBezTo>
                  <a:pt x="1140" y="717"/>
                  <a:pt x="1140" y="717"/>
                  <a:pt x="1140" y="717"/>
                </a:cubicBezTo>
                <a:cubicBezTo>
                  <a:pt x="1100" y="717"/>
                  <a:pt x="1100" y="717"/>
                  <a:pt x="1100" y="717"/>
                </a:cubicBezTo>
                <a:lnTo>
                  <a:pt x="1100" y="677"/>
                </a:lnTo>
                <a:close/>
                <a:moveTo>
                  <a:pt x="1100" y="748"/>
                </a:moveTo>
                <a:cubicBezTo>
                  <a:pt x="1140" y="748"/>
                  <a:pt x="1140" y="748"/>
                  <a:pt x="1140" y="748"/>
                </a:cubicBezTo>
                <a:cubicBezTo>
                  <a:pt x="1140" y="788"/>
                  <a:pt x="1140" y="788"/>
                  <a:pt x="1140" y="788"/>
                </a:cubicBezTo>
                <a:cubicBezTo>
                  <a:pt x="1100" y="788"/>
                  <a:pt x="1100" y="788"/>
                  <a:pt x="1100" y="788"/>
                </a:cubicBezTo>
                <a:lnTo>
                  <a:pt x="1100" y="748"/>
                </a:lnTo>
                <a:close/>
                <a:moveTo>
                  <a:pt x="1100" y="816"/>
                </a:moveTo>
                <a:cubicBezTo>
                  <a:pt x="1140" y="816"/>
                  <a:pt x="1140" y="816"/>
                  <a:pt x="1140" y="816"/>
                </a:cubicBezTo>
                <a:cubicBezTo>
                  <a:pt x="1140" y="856"/>
                  <a:pt x="1140" y="856"/>
                  <a:pt x="1140" y="856"/>
                </a:cubicBezTo>
                <a:cubicBezTo>
                  <a:pt x="1100" y="856"/>
                  <a:pt x="1100" y="856"/>
                  <a:pt x="1100" y="856"/>
                </a:cubicBezTo>
                <a:lnTo>
                  <a:pt x="1100" y="816"/>
                </a:lnTo>
                <a:close/>
                <a:moveTo>
                  <a:pt x="1025" y="677"/>
                </a:moveTo>
                <a:cubicBezTo>
                  <a:pt x="1066" y="677"/>
                  <a:pt x="1066" y="677"/>
                  <a:pt x="1066" y="677"/>
                </a:cubicBezTo>
                <a:cubicBezTo>
                  <a:pt x="1066" y="717"/>
                  <a:pt x="1066" y="717"/>
                  <a:pt x="1066" y="717"/>
                </a:cubicBezTo>
                <a:cubicBezTo>
                  <a:pt x="1025" y="717"/>
                  <a:pt x="1025" y="717"/>
                  <a:pt x="1025" y="717"/>
                </a:cubicBezTo>
                <a:lnTo>
                  <a:pt x="1025" y="677"/>
                </a:lnTo>
                <a:close/>
                <a:moveTo>
                  <a:pt x="1025" y="748"/>
                </a:moveTo>
                <a:cubicBezTo>
                  <a:pt x="1066" y="748"/>
                  <a:pt x="1066" y="748"/>
                  <a:pt x="1066" y="748"/>
                </a:cubicBezTo>
                <a:cubicBezTo>
                  <a:pt x="1066" y="788"/>
                  <a:pt x="1066" y="788"/>
                  <a:pt x="1066" y="788"/>
                </a:cubicBezTo>
                <a:cubicBezTo>
                  <a:pt x="1025" y="788"/>
                  <a:pt x="1025" y="788"/>
                  <a:pt x="1025" y="788"/>
                </a:cubicBezTo>
                <a:lnTo>
                  <a:pt x="1025" y="748"/>
                </a:lnTo>
                <a:close/>
                <a:moveTo>
                  <a:pt x="693" y="856"/>
                </a:moveTo>
                <a:cubicBezTo>
                  <a:pt x="653" y="856"/>
                  <a:pt x="653" y="856"/>
                  <a:pt x="653" y="856"/>
                </a:cubicBezTo>
                <a:cubicBezTo>
                  <a:pt x="653" y="816"/>
                  <a:pt x="653" y="816"/>
                  <a:pt x="653" y="816"/>
                </a:cubicBezTo>
                <a:cubicBezTo>
                  <a:pt x="693" y="816"/>
                  <a:pt x="693" y="816"/>
                  <a:pt x="693" y="816"/>
                </a:cubicBezTo>
                <a:lnTo>
                  <a:pt x="693" y="856"/>
                </a:lnTo>
                <a:close/>
                <a:moveTo>
                  <a:pt x="693" y="788"/>
                </a:moveTo>
                <a:cubicBezTo>
                  <a:pt x="653" y="788"/>
                  <a:pt x="653" y="788"/>
                  <a:pt x="653" y="788"/>
                </a:cubicBezTo>
                <a:cubicBezTo>
                  <a:pt x="653" y="748"/>
                  <a:pt x="653" y="748"/>
                  <a:pt x="653" y="748"/>
                </a:cubicBezTo>
                <a:cubicBezTo>
                  <a:pt x="693" y="748"/>
                  <a:pt x="693" y="748"/>
                  <a:pt x="693" y="748"/>
                </a:cubicBezTo>
                <a:lnTo>
                  <a:pt x="693" y="788"/>
                </a:lnTo>
                <a:close/>
                <a:moveTo>
                  <a:pt x="693" y="717"/>
                </a:moveTo>
                <a:cubicBezTo>
                  <a:pt x="653" y="717"/>
                  <a:pt x="653" y="717"/>
                  <a:pt x="653" y="717"/>
                </a:cubicBezTo>
                <a:cubicBezTo>
                  <a:pt x="653" y="677"/>
                  <a:pt x="653" y="677"/>
                  <a:pt x="653" y="677"/>
                </a:cubicBezTo>
                <a:cubicBezTo>
                  <a:pt x="693" y="677"/>
                  <a:pt x="693" y="677"/>
                  <a:pt x="693" y="677"/>
                </a:cubicBezTo>
                <a:lnTo>
                  <a:pt x="693" y="717"/>
                </a:lnTo>
                <a:close/>
                <a:moveTo>
                  <a:pt x="768" y="856"/>
                </a:moveTo>
                <a:cubicBezTo>
                  <a:pt x="727" y="856"/>
                  <a:pt x="727" y="856"/>
                  <a:pt x="727" y="856"/>
                </a:cubicBezTo>
                <a:cubicBezTo>
                  <a:pt x="727" y="816"/>
                  <a:pt x="727" y="816"/>
                  <a:pt x="727" y="816"/>
                </a:cubicBezTo>
                <a:cubicBezTo>
                  <a:pt x="768" y="816"/>
                  <a:pt x="768" y="816"/>
                  <a:pt x="768" y="816"/>
                </a:cubicBezTo>
                <a:lnTo>
                  <a:pt x="768" y="856"/>
                </a:lnTo>
                <a:close/>
                <a:moveTo>
                  <a:pt x="768" y="788"/>
                </a:moveTo>
                <a:cubicBezTo>
                  <a:pt x="727" y="788"/>
                  <a:pt x="727" y="788"/>
                  <a:pt x="727" y="788"/>
                </a:cubicBezTo>
                <a:cubicBezTo>
                  <a:pt x="727" y="748"/>
                  <a:pt x="727" y="748"/>
                  <a:pt x="727" y="748"/>
                </a:cubicBezTo>
                <a:cubicBezTo>
                  <a:pt x="768" y="748"/>
                  <a:pt x="768" y="748"/>
                  <a:pt x="768" y="748"/>
                </a:cubicBezTo>
                <a:lnTo>
                  <a:pt x="768" y="788"/>
                </a:lnTo>
                <a:close/>
                <a:moveTo>
                  <a:pt x="768" y="717"/>
                </a:moveTo>
                <a:cubicBezTo>
                  <a:pt x="727" y="717"/>
                  <a:pt x="727" y="717"/>
                  <a:pt x="727" y="717"/>
                </a:cubicBezTo>
                <a:cubicBezTo>
                  <a:pt x="727" y="677"/>
                  <a:pt x="727" y="677"/>
                  <a:pt x="727" y="677"/>
                </a:cubicBezTo>
                <a:cubicBezTo>
                  <a:pt x="768" y="677"/>
                  <a:pt x="768" y="677"/>
                  <a:pt x="768" y="677"/>
                </a:cubicBezTo>
                <a:lnTo>
                  <a:pt x="768" y="717"/>
                </a:lnTo>
                <a:close/>
                <a:moveTo>
                  <a:pt x="842" y="856"/>
                </a:moveTo>
                <a:cubicBezTo>
                  <a:pt x="802" y="856"/>
                  <a:pt x="802" y="856"/>
                  <a:pt x="802" y="856"/>
                </a:cubicBezTo>
                <a:cubicBezTo>
                  <a:pt x="802" y="816"/>
                  <a:pt x="802" y="816"/>
                  <a:pt x="802" y="816"/>
                </a:cubicBezTo>
                <a:cubicBezTo>
                  <a:pt x="842" y="816"/>
                  <a:pt x="842" y="816"/>
                  <a:pt x="842" y="816"/>
                </a:cubicBezTo>
                <a:lnTo>
                  <a:pt x="842" y="856"/>
                </a:lnTo>
                <a:close/>
                <a:moveTo>
                  <a:pt x="842" y="788"/>
                </a:moveTo>
                <a:cubicBezTo>
                  <a:pt x="802" y="788"/>
                  <a:pt x="802" y="788"/>
                  <a:pt x="802" y="788"/>
                </a:cubicBezTo>
                <a:cubicBezTo>
                  <a:pt x="802" y="748"/>
                  <a:pt x="802" y="748"/>
                  <a:pt x="802" y="748"/>
                </a:cubicBezTo>
                <a:cubicBezTo>
                  <a:pt x="842" y="748"/>
                  <a:pt x="842" y="748"/>
                  <a:pt x="842" y="748"/>
                </a:cubicBezTo>
                <a:lnTo>
                  <a:pt x="842" y="788"/>
                </a:lnTo>
                <a:close/>
                <a:moveTo>
                  <a:pt x="842" y="717"/>
                </a:moveTo>
                <a:cubicBezTo>
                  <a:pt x="802" y="717"/>
                  <a:pt x="802" y="717"/>
                  <a:pt x="802" y="717"/>
                </a:cubicBezTo>
                <a:cubicBezTo>
                  <a:pt x="802" y="677"/>
                  <a:pt x="802" y="677"/>
                  <a:pt x="802" y="677"/>
                </a:cubicBezTo>
                <a:cubicBezTo>
                  <a:pt x="842" y="677"/>
                  <a:pt x="842" y="677"/>
                  <a:pt x="842" y="677"/>
                </a:cubicBezTo>
                <a:lnTo>
                  <a:pt x="842" y="717"/>
                </a:lnTo>
                <a:close/>
                <a:moveTo>
                  <a:pt x="917" y="856"/>
                </a:moveTo>
                <a:cubicBezTo>
                  <a:pt x="877" y="856"/>
                  <a:pt x="877" y="856"/>
                  <a:pt x="877" y="856"/>
                </a:cubicBezTo>
                <a:cubicBezTo>
                  <a:pt x="877" y="816"/>
                  <a:pt x="877" y="816"/>
                  <a:pt x="877" y="816"/>
                </a:cubicBezTo>
                <a:cubicBezTo>
                  <a:pt x="917" y="816"/>
                  <a:pt x="917" y="816"/>
                  <a:pt x="917" y="816"/>
                </a:cubicBezTo>
                <a:lnTo>
                  <a:pt x="917" y="856"/>
                </a:lnTo>
                <a:close/>
                <a:moveTo>
                  <a:pt x="917" y="788"/>
                </a:moveTo>
                <a:cubicBezTo>
                  <a:pt x="877" y="788"/>
                  <a:pt x="877" y="788"/>
                  <a:pt x="877" y="788"/>
                </a:cubicBezTo>
                <a:cubicBezTo>
                  <a:pt x="877" y="748"/>
                  <a:pt x="877" y="748"/>
                  <a:pt x="877" y="748"/>
                </a:cubicBezTo>
                <a:cubicBezTo>
                  <a:pt x="917" y="748"/>
                  <a:pt x="917" y="748"/>
                  <a:pt x="917" y="748"/>
                </a:cubicBezTo>
                <a:lnTo>
                  <a:pt x="917" y="788"/>
                </a:lnTo>
                <a:close/>
                <a:moveTo>
                  <a:pt x="917" y="717"/>
                </a:moveTo>
                <a:cubicBezTo>
                  <a:pt x="877" y="717"/>
                  <a:pt x="877" y="717"/>
                  <a:pt x="877" y="717"/>
                </a:cubicBezTo>
                <a:cubicBezTo>
                  <a:pt x="877" y="677"/>
                  <a:pt x="877" y="677"/>
                  <a:pt x="877" y="677"/>
                </a:cubicBezTo>
                <a:cubicBezTo>
                  <a:pt x="917" y="677"/>
                  <a:pt x="917" y="677"/>
                  <a:pt x="917" y="677"/>
                </a:cubicBezTo>
                <a:lnTo>
                  <a:pt x="917" y="717"/>
                </a:lnTo>
                <a:close/>
                <a:moveTo>
                  <a:pt x="992" y="856"/>
                </a:moveTo>
                <a:cubicBezTo>
                  <a:pt x="951" y="856"/>
                  <a:pt x="951" y="856"/>
                  <a:pt x="951" y="856"/>
                </a:cubicBezTo>
                <a:cubicBezTo>
                  <a:pt x="951" y="816"/>
                  <a:pt x="951" y="816"/>
                  <a:pt x="951" y="816"/>
                </a:cubicBezTo>
                <a:cubicBezTo>
                  <a:pt x="992" y="816"/>
                  <a:pt x="992" y="816"/>
                  <a:pt x="992" y="816"/>
                </a:cubicBezTo>
                <a:lnTo>
                  <a:pt x="992" y="856"/>
                </a:lnTo>
                <a:close/>
                <a:moveTo>
                  <a:pt x="992" y="788"/>
                </a:moveTo>
                <a:cubicBezTo>
                  <a:pt x="951" y="788"/>
                  <a:pt x="951" y="788"/>
                  <a:pt x="951" y="788"/>
                </a:cubicBezTo>
                <a:cubicBezTo>
                  <a:pt x="951" y="748"/>
                  <a:pt x="951" y="748"/>
                  <a:pt x="951" y="748"/>
                </a:cubicBezTo>
                <a:cubicBezTo>
                  <a:pt x="992" y="748"/>
                  <a:pt x="992" y="748"/>
                  <a:pt x="992" y="748"/>
                </a:cubicBezTo>
                <a:lnTo>
                  <a:pt x="992" y="788"/>
                </a:lnTo>
                <a:close/>
                <a:moveTo>
                  <a:pt x="992" y="717"/>
                </a:moveTo>
                <a:cubicBezTo>
                  <a:pt x="951" y="717"/>
                  <a:pt x="951" y="717"/>
                  <a:pt x="951" y="717"/>
                </a:cubicBezTo>
                <a:cubicBezTo>
                  <a:pt x="951" y="677"/>
                  <a:pt x="951" y="677"/>
                  <a:pt x="951" y="677"/>
                </a:cubicBezTo>
                <a:cubicBezTo>
                  <a:pt x="992" y="677"/>
                  <a:pt x="992" y="677"/>
                  <a:pt x="992" y="677"/>
                </a:cubicBezTo>
                <a:lnTo>
                  <a:pt x="992" y="717"/>
                </a:lnTo>
                <a:close/>
                <a:moveTo>
                  <a:pt x="1025" y="856"/>
                </a:moveTo>
                <a:cubicBezTo>
                  <a:pt x="1025" y="816"/>
                  <a:pt x="1025" y="816"/>
                  <a:pt x="1025" y="816"/>
                </a:cubicBezTo>
                <a:cubicBezTo>
                  <a:pt x="1066" y="816"/>
                  <a:pt x="1066" y="816"/>
                  <a:pt x="1066" y="816"/>
                </a:cubicBezTo>
                <a:cubicBezTo>
                  <a:pt x="1066" y="856"/>
                  <a:pt x="1066" y="856"/>
                  <a:pt x="1066" y="856"/>
                </a:cubicBezTo>
                <a:lnTo>
                  <a:pt x="1025" y="856"/>
                </a:lnTo>
                <a:close/>
                <a:moveTo>
                  <a:pt x="145" y="1142"/>
                </a:moveTo>
                <a:cubicBezTo>
                  <a:pt x="145" y="1125"/>
                  <a:pt x="159" y="1111"/>
                  <a:pt x="176" y="1111"/>
                </a:cubicBezTo>
                <a:cubicBezTo>
                  <a:pt x="519" y="1111"/>
                  <a:pt x="519" y="1111"/>
                  <a:pt x="519" y="1111"/>
                </a:cubicBezTo>
                <a:cubicBezTo>
                  <a:pt x="535" y="1111"/>
                  <a:pt x="549" y="1125"/>
                  <a:pt x="549" y="1142"/>
                </a:cubicBezTo>
                <a:cubicBezTo>
                  <a:pt x="549" y="1377"/>
                  <a:pt x="549" y="1377"/>
                  <a:pt x="549" y="1377"/>
                </a:cubicBezTo>
                <a:cubicBezTo>
                  <a:pt x="549" y="1393"/>
                  <a:pt x="535" y="1407"/>
                  <a:pt x="519" y="1407"/>
                </a:cubicBezTo>
                <a:cubicBezTo>
                  <a:pt x="176" y="1407"/>
                  <a:pt x="176" y="1407"/>
                  <a:pt x="176" y="1407"/>
                </a:cubicBezTo>
                <a:cubicBezTo>
                  <a:pt x="159" y="1407"/>
                  <a:pt x="145" y="1393"/>
                  <a:pt x="145" y="1377"/>
                </a:cubicBezTo>
                <a:lnTo>
                  <a:pt x="145" y="1142"/>
                </a:lnTo>
                <a:close/>
                <a:moveTo>
                  <a:pt x="596" y="1488"/>
                </a:moveTo>
                <a:cubicBezTo>
                  <a:pt x="589" y="1480"/>
                  <a:pt x="576" y="1474"/>
                  <a:pt x="566" y="1474"/>
                </a:cubicBezTo>
                <a:cubicBezTo>
                  <a:pt x="128" y="1474"/>
                  <a:pt x="128" y="1474"/>
                  <a:pt x="128" y="1474"/>
                </a:cubicBezTo>
                <a:cubicBezTo>
                  <a:pt x="118" y="1474"/>
                  <a:pt x="105" y="1480"/>
                  <a:pt x="99" y="1488"/>
                </a:cubicBezTo>
                <a:cubicBezTo>
                  <a:pt x="12" y="1590"/>
                  <a:pt x="12" y="1590"/>
                  <a:pt x="12" y="1590"/>
                </a:cubicBezTo>
                <a:cubicBezTo>
                  <a:pt x="5" y="1598"/>
                  <a:pt x="0" y="1612"/>
                  <a:pt x="0" y="1622"/>
                </a:cubicBezTo>
                <a:cubicBezTo>
                  <a:pt x="0" y="1630"/>
                  <a:pt x="0" y="1630"/>
                  <a:pt x="0" y="1630"/>
                </a:cubicBezTo>
                <a:cubicBezTo>
                  <a:pt x="0" y="1640"/>
                  <a:pt x="8" y="1649"/>
                  <a:pt x="18" y="1649"/>
                </a:cubicBezTo>
                <a:cubicBezTo>
                  <a:pt x="676" y="1649"/>
                  <a:pt x="676" y="1649"/>
                  <a:pt x="676" y="1649"/>
                </a:cubicBezTo>
                <a:cubicBezTo>
                  <a:pt x="686" y="1649"/>
                  <a:pt x="694" y="1640"/>
                  <a:pt x="694" y="1630"/>
                </a:cubicBezTo>
                <a:cubicBezTo>
                  <a:pt x="694" y="1622"/>
                  <a:pt x="694" y="1622"/>
                  <a:pt x="694" y="1622"/>
                </a:cubicBezTo>
                <a:cubicBezTo>
                  <a:pt x="694" y="1612"/>
                  <a:pt x="689" y="1598"/>
                  <a:pt x="683" y="1590"/>
                </a:cubicBezTo>
                <a:lnTo>
                  <a:pt x="596" y="1488"/>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32" name="Freeform 79"/>
          <p:cNvSpPr>
            <a:spLocks noEditPoints="1"/>
          </p:cNvSpPr>
          <p:nvPr/>
        </p:nvSpPr>
        <p:spPr bwMode="black">
          <a:xfrm>
            <a:off x="7355938" y="2141317"/>
            <a:ext cx="995698" cy="1235556"/>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chemeClr val="bg1">
              <a:lumMod val="8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3" name="Freeform 99"/>
          <p:cNvSpPr>
            <a:spLocks/>
          </p:cNvSpPr>
          <p:nvPr/>
        </p:nvSpPr>
        <p:spPr bwMode="black">
          <a:xfrm rot="738894">
            <a:off x="7449461" y="2634033"/>
            <a:ext cx="470562" cy="344838"/>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chemeClr val="bg1">
              <a:lumMod val="95000"/>
            </a:schemeClr>
          </a:solidFill>
          <a:ln>
            <a:no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vert="horz" wrap="square" lIns="182880" tIns="1920240" rIns="91436" bIns="0" numCol="1" rtlCol="0" anchor="t" anchorCtr="0" compatLnSpc="1">
            <a:prstTxWarp prst="textNoShape">
              <a:avLst/>
            </a:prstTxWarp>
          </a:bodyPr>
          <a:lstStyle/>
          <a:p>
            <a:pPr defTabSz="914099" fontAlgn="base">
              <a:spcBef>
                <a:spcPct val="0"/>
              </a:spcBef>
              <a:spcAft>
                <a:spcPct val="0"/>
              </a:spcAft>
            </a:pPr>
            <a:endParaRPr lang="en-US" sz="4000" dirty="0">
              <a:solidFill>
                <a:schemeClr val="bg1">
                  <a:lumMod val="85000"/>
                  <a:alpha val="99000"/>
                </a:schemeClr>
              </a:solidFill>
              <a:latin typeface="Segoe UI Light" pitchFamily="34" charset="0"/>
            </a:endParaRPr>
          </a:p>
        </p:txBody>
      </p:sp>
      <p:sp>
        <p:nvSpPr>
          <p:cNvPr id="2" name="Title 1"/>
          <p:cNvSpPr>
            <a:spLocks noGrp="1"/>
          </p:cNvSpPr>
          <p:nvPr>
            <p:ph type="title"/>
          </p:nvPr>
        </p:nvSpPr>
        <p:spPr/>
        <p:txBody>
          <a:bodyPr/>
          <a:lstStyle/>
          <a:p>
            <a:r>
              <a:rPr lang="en-US" dirty="0"/>
              <a:t>Scaling</a:t>
            </a:r>
          </a:p>
        </p:txBody>
      </p:sp>
    </p:spTree>
    <p:extLst>
      <p:ext uri="{BB962C8B-B14F-4D97-AF65-F5344CB8AC3E}">
        <p14:creationId xmlns:p14="http://schemas.microsoft.com/office/powerpoint/2010/main" val="121798740"/>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Delivery Network (CDN)</a:t>
            </a:r>
            <a:endParaRPr lang="en-US" dirty="0"/>
          </a:p>
        </p:txBody>
      </p:sp>
      <p:sp>
        <p:nvSpPr>
          <p:cNvPr id="3" name="Content Placeholder 2"/>
          <p:cNvSpPr>
            <a:spLocks noGrp="1"/>
          </p:cNvSpPr>
          <p:nvPr>
            <p:ph type="body" sz="quarter" idx="10"/>
          </p:nvPr>
        </p:nvSpPr>
        <p:spPr>
          <a:xfrm>
            <a:off x="519112" y="1447799"/>
            <a:ext cx="11149013" cy="3277820"/>
          </a:xfrm>
        </p:spPr>
        <p:txBody>
          <a:bodyPr/>
          <a:lstStyle/>
          <a:p>
            <a:r>
              <a:rPr lang="en-US" dirty="0" smtClean="0">
                <a:solidFill>
                  <a:schemeClr val="accent2">
                    <a:alpha val="99000"/>
                  </a:schemeClr>
                </a:solidFill>
              </a:rPr>
              <a:t>High-bandwidth global blob content delivery</a:t>
            </a:r>
          </a:p>
          <a:p>
            <a:pPr lvl="1"/>
            <a:r>
              <a:rPr lang="en-US" dirty="0" smtClean="0"/>
              <a:t>24 locations globally (US, Europe, Asia, Australia and South America), and growing</a:t>
            </a:r>
          </a:p>
          <a:p>
            <a:pPr lvl="1"/>
            <a:r>
              <a:rPr lang="en-US" dirty="0" smtClean="0"/>
              <a:t>Same experience for users no matter how far they are from the geo-location where </a:t>
            </a:r>
            <a:br>
              <a:rPr lang="en-US" dirty="0" smtClean="0"/>
            </a:br>
            <a:r>
              <a:rPr lang="en-US" dirty="0" smtClean="0"/>
              <a:t>the storage account is hosted</a:t>
            </a:r>
          </a:p>
          <a:p>
            <a:pPr lvl="1"/>
            <a:endParaRPr lang="en-US" dirty="0" smtClean="0"/>
          </a:p>
          <a:p>
            <a:r>
              <a:rPr lang="en-US" dirty="0" smtClean="0">
                <a:solidFill>
                  <a:schemeClr val="accent2">
                    <a:alpha val="99000"/>
                  </a:schemeClr>
                </a:solidFill>
              </a:rPr>
              <a:t>Blob service URL vs CDN URL:</a:t>
            </a:r>
          </a:p>
          <a:p>
            <a:pPr lvl="1"/>
            <a:r>
              <a:rPr lang="en-US" dirty="0" smtClean="0"/>
              <a:t>Windows Azure Blob URL: </a:t>
            </a:r>
            <a:r>
              <a:rPr lang="en-US" dirty="0" smtClean="0">
                <a:hlinkClick r:id="rId2"/>
              </a:rPr>
              <a:t>http://images.blob.core.windows.net/</a:t>
            </a:r>
            <a:endParaRPr lang="en-US" dirty="0" smtClean="0"/>
          </a:p>
          <a:p>
            <a:pPr lvl="1"/>
            <a:r>
              <a:rPr lang="en-US" dirty="0" smtClean="0"/>
              <a:t>Windows Azure CDN URL: </a:t>
            </a:r>
            <a:r>
              <a:rPr lang="en-US" dirty="0" smtClean="0">
                <a:hlinkClick r:id="rId3"/>
              </a:rPr>
              <a:t>http://&lt;id&gt;.vo.msecnd.net/ </a:t>
            </a:r>
            <a:endParaRPr lang="en-US" dirty="0" smtClean="0"/>
          </a:p>
          <a:p>
            <a:pPr lvl="1"/>
            <a:r>
              <a:rPr lang="en-US" dirty="0" smtClean="0"/>
              <a:t>Custom Domain Name for CDN: </a:t>
            </a:r>
            <a:r>
              <a:rPr lang="en-US" dirty="0" smtClean="0">
                <a:hlinkClick r:id="rId3"/>
              </a:rPr>
              <a:t>http://cdn.contoso.com/ </a:t>
            </a:r>
            <a:endParaRPr lang="en-US" dirty="0"/>
          </a:p>
        </p:txBody>
      </p:sp>
    </p:spTree>
    <p:extLst>
      <p:ext uri="{BB962C8B-B14F-4D97-AF65-F5344CB8AC3E}">
        <p14:creationId xmlns:p14="http://schemas.microsoft.com/office/powerpoint/2010/main" val="325324039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Securing</a:t>
            </a:r>
            <a:endParaRPr lang="en-US" dirty="0"/>
          </a:p>
        </p:txBody>
      </p:sp>
    </p:spTree>
    <p:extLst>
      <p:ext uri="{BB962C8B-B14F-4D97-AF65-F5344CB8AC3E}">
        <p14:creationId xmlns:p14="http://schemas.microsoft.com/office/powerpoint/2010/main" val="1845230431"/>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60329231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108"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title"/>
            <p:custDataLst>
              <p:tags r:id="rId3"/>
            </p:custDataLst>
          </p:nvPr>
        </p:nvSpPr>
        <p:spPr/>
        <p:txBody>
          <a:bodyPr/>
          <a:lstStyle/>
          <a:p>
            <a:r>
              <a:rPr lang="en-US" dirty="0" smtClean="0"/>
              <a:t>Windows Azure CDN</a:t>
            </a:r>
            <a:endParaRPr lang="en-US" dirty="0"/>
          </a:p>
        </p:txBody>
      </p:sp>
      <p:sp>
        <p:nvSpPr>
          <p:cNvPr id="37" name="Freeform 6"/>
          <p:cNvSpPr>
            <a:spLocks/>
          </p:cNvSpPr>
          <p:nvPr/>
        </p:nvSpPr>
        <p:spPr bwMode="auto">
          <a:xfrm>
            <a:off x="6462275" y="1807779"/>
            <a:ext cx="3817592" cy="2558722"/>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algn="ctr" defTabSz="913788" fontAlgn="base">
              <a:spcBef>
                <a:spcPct val="0"/>
              </a:spcBef>
              <a:spcAft>
                <a:spcPct val="0"/>
              </a:spcAft>
            </a:pPr>
            <a:endParaRPr lang="en-US" dirty="0">
              <a:ln>
                <a:solidFill>
                  <a:schemeClr val="bg1">
                    <a:alpha val="0"/>
                  </a:schemeClr>
                </a:solidFill>
              </a:ln>
              <a:solidFill>
                <a:srgbClr val="595959"/>
              </a:solidFill>
              <a:latin typeface="Segoe UI Light" pitchFamily="34" charset="0"/>
            </a:endParaRPr>
          </a:p>
        </p:txBody>
      </p:sp>
      <p:sp>
        <p:nvSpPr>
          <p:cNvPr id="40" name="Freeform 6"/>
          <p:cNvSpPr>
            <a:spLocks/>
          </p:cNvSpPr>
          <p:nvPr/>
        </p:nvSpPr>
        <p:spPr bwMode="auto">
          <a:xfrm>
            <a:off x="6683742" y="4430633"/>
            <a:ext cx="3275804" cy="2195592"/>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algn="ctr" defTabSz="913788" fontAlgn="base">
              <a:spcBef>
                <a:spcPct val="0"/>
              </a:spcBef>
              <a:spcAft>
                <a:spcPct val="0"/>
              </a:spcAft>
            </a:pPr>
            <a:endParaRPr lang="en-US" dirty="0">
              <a:ln>
                <a:solidFill>
                  <a:schemeClr val="bg1">
                    <a:alpha val="0"/>
                  </a:schemeClr>
                </a:solidFill>
              </a:ln>
              <a:solidFill>
                <a:srgbClr val="595959"/>
              </a:solidFill>
              <a:latin typeface="Segoe UI Light" pitchFamily="34" charset="0"/>
            </a:endParaRPr>
          </a:p>
        </p:txBody>
      </p:sp>
      <p:sp>
        <p:nvSpPr>
          <p:cNvPr id="41" name="Rectangle 40"/>
          <p:cNvSpPr/>
          <p:nvPr/>
        </p:nvSpPr>
        <p:spPr bwMode="auto">
          <a:xfrm>
            <a:off x="7206836" y="5243465"/>
            <a:ext cx="658586" cy="201168"/>
          </a:xfrm>
          <a:prstGeom prst="rect">
            <a:avLst/>
          </a:prstGeom>
          <a:solidFill>
            <a:schemeClr val="accent4"/>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US" sz="900" b="1" dirty="0">
                <a:solidFill>
                  <a:schemeClr val="bg1">
                    <a:alpha val="99000"/>
                  </a:schemeClr>
                </a:solidFill>
              </a:rPr>
              <a:t>pic1.jpg</a:t>
            </a:r>
          </a:p>
        </p:txBody>
      </p:sp>
      <p:sp>
        <p:nvSpPr>
          <p:cNvPr id="42" name="Text Placeholder 4"/>
          <p:cNvSpPr txBox="1">
            <a:spLocks/>
          </p:cNvSpPr>
          <p:nvPr/>
        </p:nvSpPr>
        <p:spPr>
          <a:xfrm>
            <a:off x="1343378" y="2360614"/>
            <a:ext cx="4751035" cy="1559634"/>
          </a:xfrm>
          <a:prstGeom prst="rect">
            <a:avLst/>
          </a:prstGeom>
        </p:spPr>
        <p:txBody>
          <a:bodyPr vert="horz" wrap="square" lIns="0" tIns="0" rIns="0" bIns="0" rtlCol="0">
            <a:normAutofit/>
          </a:bodyPr>
          <a:lstStyle>
            <a:lvl1pPr marL="533307" indent="-533307" algn="l" defTabSz="1218937" rtl="0" eaLnBrk="1" latinLnBrk="0" hangingPunct="1">
              <a:lnSpc>
                <a:spcPct val="90000"/>
              </a:lnSpc>
              <a:spcBef>
                <a:spcPct val="20000"/>
              </a:spcBef>
              <a:buSzPct val="90000"/>
              <a:buFontTx/>
              <a:buBlip>
                <a:blip r:embed="rId8"/>
              </a:buBlip>
              <a:defRPr sz="3200" kern="1200">
                <a:gradFill>
                  <a:gsLst>
                    <a:gs pos="0">
                      <a:schemeClr val="tx1"/>
                    </a:gs>
                    <a:gs pos="86000">
                      <a:schemeClr val="tx1"/>
                    </a:gs>
                  </a:gsLst>
                  <a:lin ang="5400000" scaled="0"/>
                </a:gradFill>
                <a:effectLst/>
                <a:latin typeface="+mn-lt"/>
                <a:ea typeface="+mn-ea"/>
                <a:cs typeface="+mn-cs"/>
              </a:defRPr>
            </a:lvl1pPr>
            <a:lvl2pPr marL="994659" indent="-461353" algn="l" defTabSz="1218937" rtl="0" eaLnBrk="1" latinLnBrk="0" hangingPunct="1">
              <a:lnSpc>
                <a:spcPct val="90000"/>
              </a:lnSpc>
              <a:spcBef>
                <a:spcPct val="20000"/>
              </a:spcBef>
              <a:buSzPct val="90000"/>
              <a:buFontTx/>
              <a:buBlip>
                <a:blip r:embed="rId9"/>
              </a:buBlip>
              <a:defRPr sz="2800" kern="1200">
                <a:gradFill>
                  <a:gsLst>
                    <a:gs pos="0">
                      <a:schemeClr val="tx1"/>
                    </a:gs>
                    <a:gs pos="86000">
                      <a:schemeClr val="tx1"/>
                    </a:gs>
                  </a:gsLst>
                  <a:lin ang="5400000" scaled="0"/>
                </a:gradFill>
                <a:effectLst/>
                <a:latin typeface="+mn-lt"/>
                <a:ea typeface="+mn-ea"/>
                <a:cs typeface="+mn-cs"/>
              </a:defRPr>
            </a:lvl2pPr>
            <a:lvl3pPr marL="1443314" indent="-448655" algn="l" defTabSz="1218937" rtl="0" eaLnBrk="1" latinLnBrk="0" hangingPunct="1">
              <a:lnSpc>
                <a:spcPct val="90000"/>
              </a:lnSpc>
              <a:spcBef>
                <a:spcPct val="20000"/>
              </a:spcBef>
              <a:buSzPct val="90000"/>
              <a:buFontTx/>
              <a:buBlip>
                <a:blip r:embed="rId9"/>
              </a:buBlip>
              <a:defRPr sz="2000" kern="1200">
                <a:gradFill>
                  <a:gsLst>
                    <a:gs pos="0">
                      <a:schemeClr val="tx1"/>
                    </a:gs>
                    <a:gs pos="86000">
                      <a:schemeClr val="tx1"/>
                    </a:gs>
                  </a:gsLst>
                  <a:lin ang="5400000" scaled="0"/>
                </a:gradFill>
                <a:effectLst/>
                <a:latin typeface="+mn-lt"/>
                <a:ea typeface="+mn-ea"/>
                <a:cs typeface="+mn-cs"/>
              </a:defRPr>
            </a:lvl3pPr>
            <a:lvl4pPr marL="1832713" indent="-389399" algn="l" defTabSz="1218937" rtl="0" eaLnBrk="1" latinLnBrk="0" hangingPunct="1">
              <a:lnSpc>
                <a:spcPct val="90000"/>
              </a:lnSpc>
              <a:spcBef>
                <a:spcPct val="20000"/>
              </a:spcBef>
              <a:buSzPct val="90000"/>
              <a:buFontTx/>
              <a:buBlip>
                <a:blip r:embed="rId9"/>
              </a:buBlip>
              <a:defRPr sz="1800" kern="1200">
                <a:gradFill>
                  <a:gsLst>
                    <a:gs pos="0">
                      <a:schemeClr val="tx1"/>
                    </a:gs>
                    <a:gs pos="86000">
                      <a:schemeClr val="tx1"/>
                    </a:gs>
                  </a:gsLst>
                  <a:lin ang="5400000" scaled="0"/>
                </a:gradFill>
                <a:effectLst/>
                <a:latin typeface="+mn-lt"/>
                <a:ea typeface="+mn-ea"/>
                <a:cs typeface="+mn-cs"/>
              </a:defRPr>
            </a:lvl4pPr>
            <a:lvl5pPr marL="2213646" indent="-380933" algn="l" defTabSz="1218937" rtl="0" eaLnBrk="1" latinLnBrk="0" hangingPunct="1">
              <a:lnSpc>
                <a:spcPct val="90000"/>
              </a:lnSpc>
              <a:spcBef>
                <a:spcPct val="20000"/>
              </a:spcBef>
              <a:buSzPct val="90000"/>
              <a:buFontTx/>
              <a:buBlip>
                <a:blip r:embed="rId9"/>
              </a:buBlip>
              <a:defRPr sz="1800" kern="1200">
                <a:gradFill>
                  <a:gsLst>
                    <a:gs pos="0">
                      <a:schemeClr val="tx1"/>
                    </a:gs>
                    <a:gs pos="86000">
                      <a:schemeClr val="tx1"/>
                    </a:gs>
                  </a:gsLst>
                  <a:lin ang="5400000" scaled="0"/>
                </a:gradFill>
                <a:effectLst/>
                <a:latin typeface="+mn-lt"/>
                <a:ea typeface="+mn-ea"/>
                <a:cs typeface="+mn-cs"/>
              </a:defRPr>
            </a:lvl5pPr>
            <a:lvl6pPr marL="3352079"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548"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01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48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defRPr/>
            </a:pPr>
            <a:r>
              <a:rPr lang="en-US" sz="4000" spc="-100" dirty="0">
                <a:solidFill>
                  <a:schemeClr val="accent2">
                    <a:alpha val="99000"/>
                  </a:schemeClr>
                </a:solidFill>
                <a:latin typeface="Segoe UI Light" pitchFamily="34" charset="0"/>
              </a:rPr>
              <a:t>To Enable CDN:</a:t>
            </a:r>
          </a:p>
          <a:p>
            <a:pPr marL="57150" indent="0">
              <a:buNone/>
              <a:defRPr/>
            </a:pPr>
            <a:r>
              <a:rPr lang="en-US" sz="2400" spc="-51" dirty="0">
                <a:gradFill>
                  <a:gsLst>
                    <a:gs pos="0">
                      <a:srgbClr val="595959"/>
                    </a:gs>
                    <a:gs pos="86000">
                      <a:srgbClr val="595959"/>
                    </a:gs>
                  </a:gsLst>
                  <a:lin ang="5400000" scaled="0"/>
                </a:gradFill>
              </a:rPr>
              <a:t>Register for CDN via Dev Portal</a:t>
            </a:r>
          </a:p>
          <a:p>
            <a:pPr marL="57150" indent="0">
              <a:buNone/>
              <a:defRPr/>
            </a:pPr>
            <a:r>
              <a:rPr lang="en-US" sz="2400" spc="-51" dirty="0">
                <a:gradFill>
                  <a:gsLst>
                    <a:gs pos="0">
                      <a:srgbClr val="595959"/>
                    </a:gs>
                    <a:gs pos="86000">
                      <a:srgbClr val="595959"/>
                    </a:gs>
                  </a:gsLst>
                  <a:lin ang="5400000" scaled="0"/>
                </a:gradFill>
              </a:rPr>
              <a:t>Set container images to public</a:t>
            </a:r>
          </a:p>
        </p:txBody>
      </p:sp>
      <p:sp>
        <p:nvSpPr>
          <p:cNvPr id="44" name="Rectangle 43"/>
          <p:cNvSpPr/>
          <p:nvPr/>
        </p:nvSpPr>
        <p:spPr bwMode="auto">
          <a:xfrm>
            <a:off x="7188622" y="5215696"/>
            <a:ext cx="1146085" cy="339867"/>
          </a:xfrm>
          <a:prstGeom prst="rect">
            <a:avLst/>
          </a:prstGeom>
          <a:solidFill>
            <a:schemeClr val="accent4"/>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US" sz="1600" dirty="0">
                <a:solidFill>
                  <a:schemeClr val="bg1">
                    <a:alpha val="99000"/>
                  </a:schemeClr>
                </a:solidFill>
              </a:rPr>
              <a:t>pic1.jpg</a:t>
            </a:r>
            <a:endParaRPr lang="en-US" sz="1800" dirty="0">
              <a:solidFill>
                <a:schemeClr val="bg1">
                  <a:alpha val="99000"/>
                </a:schemeClr>
              </a:solidFill>
            </a:endParaRPr>
          </a:p>
        </p:txBody>
      </p:sp>
      <p:cxnSp>
        <p:nvCxnSpPr>
          <p:cNvPr id="45" name="Straight Arrow Connector 44"/>
          <p:cNvCxnSpPr/>
          <p:nvPr/>
        </p:nvCxnSpPr>
        <p:spPr>
          <a:xfrm>
            <a:off x="6978869" y="1797269"/>
            <a:ext cx="55344" cy="488731"/>
          </a:xfrm>
          <a:prstGeom prst="straightConnector1">
            <a:avLst/>
          </a:prstGeom>
          <a:ln w="19050">
            <a:tailEnd type="triangle"/>
          </a:ln>
        </p:spPr>
        <p:style>
          <a:lnRef idx="1">
            <a:schemeClr val="accent4"/>
          </a:lnRef>
          <a:fillRef idx="0">
            <a:schemeClr val="accent4"/>
          </a:fillRef>
          <a:effectRef idx="0">
            <a:schemeClr val="accent4"/>
          </a:effectRef>
          <a:fontRef idx="minor">
            <a:schemeClr val="tx1"/>
          </a:fontRef>
        </p:style>
      </p:cxnSp>
      <p:sp>
        <p:nvSpPr>
          <p:cNvPr id="46" name="TextBox 45"/>
          <p:cNvSpPr txBox="1"/>
          <p:nvPr/>
        </p:nvSpPr>
        <p:spPr>
          <a:xfrm>
            <a:off x="7374179" y="926049"/>
            <a:ext cx="3782767" cy="640175"/>
          </a:xfrm>
          <a:prstGeom prst="rect">
            <a:avLst/>
          </a:prstGeom>
          <a:noFill/>
        </p:spPr>
        <p:txBody>
          <a:bodyPr wrap="none" lIns="0" tIns="0" rIns="0" bIns="0" rtlCol="0">
            <a:spAutoFit/>
          </a:bodyPr>
          <a:lstStyle/>
          <a:p>
            <a:r>
              <a:rPr lang="en-US" dirty="0" smtClean="0">
                <a:solidFill>
                  <a:srgbClr val="595959">
                    <a:alpha val="99000"/>
                  </a:srgbClr>
                </a:solidFill>
              </a:rPr>
              <a:t>GET</a:t>
            </a:r>
          </a:p>
          <a:p>
            <a:pPr defTabSz="1218937">
              <a:lnSpc>
                <a:spcPct val="90000"/>
              </a:lnSpc>
              <a:spcBef>
                <a:spcPct val="20000"/>
              </a:spcBef>
              <a:buSzPct val="90000"/>
              <a:defRPr/>
            </a:pPr>
            <a:r>
              <a:rPr lang="en-US" sz="1600" spc="-51" dirty="0">
                <a:solidFill>
                  <a:srgbClr val="595959">
                    <a:alpha val="99000"/>
                  </a:srgbClr>
                </a:solidFill>
              </a:rPr>
              <a:t>http://guid01.vo.msecnd.net/images/pic.1jpg</a:t>
            </a:r>
          </a:p>
        </p:txBody>
      </p:sp>
      <p:sp>
        <p:nvSpPr>
          <p:cNvPr id="47" name="TextBox 46"/>
          <p:cNvSpPr txBox="1"/>
          <p:nvPr/>
        </p:nvSpPr>
        <p:spPr>
          <a:xfrm>
            <a:off x="6784182" y="5794909"/>
            <a:ext cx="3174205" cy="153888"/>
          </a:xfrm>
          <a:prstGeom prst="rect">
            <a:avLst/>
          </a:prstGeom>
          <a:noFill/>
        </p:spPr>
        <p:txBody>
          <a:bodyPr wrap="square" lIns="0" tIns="0" rIns="0" bIns="0" rtlCol="0">
            <a:spAutoFit/>
          </a:bodyPr>
          <a:lstStyle/>
          <a:p>
            <a:r>
              <a:rPr lang="en-US" sz="1000" b="1" dirty="0">
                <a:solidFill>
                  <a:srgbClr val="595959">
                    <a:alpha val="99000"/>
                  </a:srgbClr>
                </a:solidFill>
              </a:rPr>
              <a:t>http://sally.blob.core.windows.net/images/pic1.jpg</a:t>
            </a:r>
          </a:p>
        </p:txBody>
      </p:sp>
      <p:sp>
        <p:nvSpPr>
          <p:cNvPr id="48" name="TextBox 47"/>
          <p:cNvSpPr txBox="1"/>
          <p:nvPr/>
        </p:nvSpPr>
        <p:spPr>
          <a:xfrm>
            <a:off x="7557863" y="3305522"/>
            <a:ext cx="2342882" cy="498598"/>
          </a:xfrm>
          <a:prstGeom prst="rect">
            <a:avLst/>
          </a:prstGeom>
          <a:noFill/>
        </p:spPr>
        <p:txBody>
          <a:bodyPr wrap="square" lIns="0" tIns="0" rIns="0" bIns="0" rtlCol="0">
            <a:spAutoFit/>
          </a:bodyPr>
          <a:lstStyle/>
          <a:p>
            <a:pPr defTabSz="1218937">
              <a:lnSpc>
                <a:spcPct val="90000"/>
              </a:lnSpc>
              <a:buSzPct val="90000"/>
              <a:defRPr/>
            </a:pPr>
            <a:r>
              <a:rPr lang="en-US" sz="1200" spc="-51" dirty="0">
                <a:gradFill>
                  <a:gsLst>
                    <a:gs pos="0">
                      <a:srgbClr val="595959"/>
                    </a:gs>
                    <a:gs pos="86000">
                      <a:srgbClr val="595959"/>
                    </a:gs>
                  </a:gsLst>
                  <a:lin ang="5400000" scaled="0"/>
                </a:gradFill>
              </a:rPr>
              <a:t>http://sally.blob.core.windows.net/ </a:t>
            </a:r>
            <a:endParaRPr lang="en-US" sz="1200" spc="-51" dirty="0" smtClean="0">
              <a:gradFill>
                <a:gsLst>
                  <a:gs pos="0">
                    <a:srgbClr val="595959"/>
                  </a:gs>
                  <a:gs pos="86000">
                    <a:srgbClr val="595959"/>
                  </a:gs>
                </a:gsLst>
                <a:lin ang="5400000" scaled="0"/>
              </a:gradFill>
            </a:endParaRPr>
          </a:p>
          <a:p>
            <a:pPr defTabSz="1218937">
              <a:lnSpc>
                <a:spcPct val="90000"/>
              </a:lnSpc>
              <a:buSzPct val="90000"/>
              <a:defRPr/>
            </a:pPr>
            <a:r>
              <a:rPr lang="en-US" sz="1200" spc="-51" dirty="0">
                <a:gradFill>
                  <a:gsLst>
                    <a:gs pos="0">
                      <a:srgbClr val="595959"/>
                    </a:gs>
                    <a:gs pos="86000">
                      <a:srgbClr val="595959"/>
                    </a:gs>
                  </a:gsLst>
                  <a:lin ang="5400000" scaled="0"/>
                </a:gradFill>
                <a:sym typeface="Wingdings" pitchFamily="2" charset="2"/>
              </a:rPr>
              <a:t> </a:t>
            </a:r>
            <a:r>
              <a:rPr lang="en-US" sz="1200" spc="-51" dirty="0" smtClean="0">
                <a:gradFill>
                  <a:gsLst>
                    <a:gs pos="0">
                      <a:srgbClr val="595959"/>
                    </a:gs>
                    <a:gs pos="86000">
                      <a:srgbClr val="595959"/>
                    </a:gs>
                  </a:gsLst>
                  <a:lin ang="5400000" scaled="0"/>
                </a:gradFill>
                <a:sym typeface="Wingdings" pitchFamily="2" charset="2"/>
              </a:rPr>
              <a:t>                       </a:t>
            </a:r>
          </a:p>
          <a:p>
            <a:pPr defTabSz="1218937">
              <a:lnSpc>
                <a:spcPct val="90000"/>
              </a:lnSpc>
              <a:buSzPct val="90000"/>
              <a:defRPr/>
            </a:pPr>
            <a:r>
              <a:rPr lang="en-US" sz="1200" spc="-51" dirty="0" smtClean="0">
                <a:gradFill>
                  <a:gsLst>
                    <a:gs pos="0">
                      <a:srgbClr val="595959"/>
                    </a:gs>
                    <a:gs pos="86000">
                      <a:srgbClr val="595959"/>
                    </a:gs>
                  </a:gsLst>
                  <a:lin ang="5400000" scaled="0"/>
                </a:gradFill>
                <a:sym typeface="Wingdings" pitchFamily="2" charset="2"/>
              </a:rPr>
              <a:t>http</a:t>
            </a:r>
            <a:r>
              <a:rPr lang="en-US" sz="1200" spc="-51" dirty="0">
                <a:gradFill>
                  <a:gsLst>
                    <a:gs pos="0">
                      <a:srgbClr val="595959"/>
                    </a:gs>
                    <a:gs pos="86000">
                      <a:srgbClr val="595959"/>
                    </a:gs>
                  </a:gsLst>
                  <a:lin ang="5400000" scaled="0"/>
                </a:gradFill>
                <a:sym typeface="Wingdings" pitchFamily="2" charset="2"/>
              </a:rPr>
              <a:t>://guid01.vo.msecnd.net/</a:t>
            </a:r>
            <a:endParaRPr lang="en-US" sz="1200" spc="-51" dirty="0">
              <a:gradFill>
                <a:gsLst>
                  <a:gs pos="0">
                    <a:srgbClr val="595959"/>
                  </a:gs>
                  <a:gs pos="86000">
                    <a:srgbClr val="595959"/>
                  </a:gs>
                </a:gsLst>
                <a:lin ang="5400000" scaled="0"/>
              </a:gradFill>
            </a:endParaRPr>
          </a:p>
        </p:txBody>
      </p:sp>
      <p:cxnSp>
        <p:nvCxnSpPr>
          <p:cNvPr id="49" name="Straight Arrow Connector 48"/>
          <p:cNvCxnSpPr/>
          <p:nvPr/>
        </p:nvCxnSpPr>
        <p:spPr>
          <a:xfrm>
            <a:off x="7177088" y="3052763"/>
            <a:ext cx="538162" cy="2141537"/>
          </a:xfrm>
          <a:prstGeom prst="straightConnector1">
            <a:avLst/>
          </a:prstGeom>
          <a:ln w="19050">
            <a:prstDash val="dash"/>
            <a:tailEnd type="triangle"/>
          </a:ln>
        </p:spPr>
        <p:style>
          <a:lnRef idx="1">
            <a:schemeClr val="accent4"/>
          </a:lnRef>
          <a:fillRef idx="0">
            <a:schemeClr val="accent4"/>
          </a:fillRef>
          <a:effectRef idx="0">
            <a:schemeClr val="accent4"/>
          </a:effectRef>
          <a:fontRef idx="minor">
            <a:schemeClr val="tx1"/>
          </a:fontRef>
        </p:style>
      </p:cxnSp>
      <p:cxnSp>
        <p:nvCxnSpPr>
          <p:cNvPr id="50" name="Straight Arrow Connector 49"/>
          <p:cNvCxnSpPr/>
          <p:nvPr/>
        </p:nvCxnSpPr>
        <p:spPr>
          <a:xfrm flipH="1" flipV="1">
            <a:off x="7010400" y="3038475"/>
            <a:ext cx="561978" cy="2143126"/>
          </a:xfrm>
          <a:prstGeom prst="straightConnector1">
            <a:avLst/>
          </a:prstGeom>
          <a:ln w="19050">
            <a:tailEnd type="triangle"/>
          </a:ln>
        </p:spPr>
        <p:style>
          <a:lnRef idx="1">
            <a:schemeClr val="accent4"/>
          </a:lnRef>
          <a:fillRef idx="0">
            <a:schemeClr val="accent4"/>
          </a:fillRef>
          <a:effectRef idx="0">
            <a:schemeClr val="accent4"/>
          </a:effectRef>
          <a:fontRef idx="minor">
            <a:schemeClr val="tx1"/>
          </a:fontRef>
        </p:style>
      </p:cxnSp>
      <p:sp>
        <p:nvSpPr>
          <p:cNvPr id="51" name="Rectangle 50"/>
          <p:cNvSpPr/>
          <p:nvPr/>
        </p:nvSpPr>
        <p:spPr bwMode="auto">
          <a:xfrm>
            <a:off x="7384066" y="5291319"/>
            <a:ext cx="657238" cy="189067"/>
          </a:xfrm>
          <a:prstGeom prst="rect">
            <a:avLst/>
          </a:prstGeom>
          <a:solidFill>
            <a:schemeClr val="accent4"/>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US" sz="900" b="1" dirty="0">
                <a:solidFill>
                  <a:schemeClr val="bg1">
                    <a:alpha val="99000"/>
                  </a:schemeClr>
                </a:solidFill>
              </a:rPr>
              <a:t>pic1.jpg</a:t>
            </a:r>
          </a:p>
        </p:txBody>
      </p:sp>
      <p:cxnSp>
        <p:nvCxnSpPr>
          <p:cNvPr id="52" name="Straight Arrow Connector 51"/>
          <p:cNvCxnSpPr/>
          <p:nvPr/>
        </p:nvCxnSpPr>
        <p:spPr>
          <a:xfrm flipH="1" flipV="1">
            <a:off x="6872288" y="1781175"/>
            <a:ext cx="64541" cy="499570"/>
          </a:xfrm>
          <a:prstGeom prst="straightConnector1">
            <a:avLst/>
          </a:prstGeom>
          <a:ln w="19050">
            <a:tailEnd type="triangle"/>
          </a:ln>
        </p:spPr>
        <p:style>
          <a:lnRef idx="1">
            <a:schemeClr val="accent4"/>
          </a:lnRef>
          <a:fillRef idx="0">
            <a:schemeClr val="accent4"/>
          </a:fillRef>
          <a:effectRef idx="0">
            <a:schemeClr val="accent4"/>
          </a:effectRef>
          <a:fontRef idx="minor">
            <a:schemeClr val="tx1"/>
          </a:fontRef>
        </p:style>
      </p:cxnSp>
      <p:sp>
        <p:nvSpPr>
          <p:cNvPr id="53" name="TextBox 52"/>
          <p:cNvSpPr txBox="1"/>
          <p:nvPr/>
        </p:nvSpPr>
        <p:spPr>
          <a:xfrm>
            <a:off x="6490285" y="2237502"/>
            <a:ext cx="331822" cy="246221"/>
          </a:xfrm>
          <a:prstGeom prst="rect">
            <a:avLst/>
          </a:prstGeom>
          <a:noFill/>
        </p:spPr>
        <p:txBody>
          <a:bodyPr wrap="none" lIns="0" tIns="0" rIns="0" bIns="0" rtlCol="0">
            <a:spAutoFit/>
          </a:bodyPr>
          <a:lstStyle/>
          <a:p>
            <a:r>
              <a:rPr lang="en-US" sz="1600" dirty="0" smtClean="0">
                <a:solidFill>
                  <a:srgbClr val="595959">
                    <a:alpha val="99000"/>
                  </a:srgbClr>
                </a:solidFill>
              </a:rPr>
              <a:t>404</a:t>
            </a:r>
          </a:p>
        </p:txBody>
      </p:sp>
      <p:sp>
        <p:nvSpPr>
          <p:cNvPr id="54" name="TextBox 53"/>
          <p:cNvSpPr txBox="1"/>
          <p:nvPr/>
        </p:nvSpPr>
        <p:spPr>
          <a:xfrm>
            <a:off x="5857457" y="2838112"/>
            <a:ext cx="473912" cy="369332"/>
          </a:xfrm>
          <a:prstGeom prst="rect">
            <a:avLst/>
          </a:prstGeom>
          <a:noFill/>
        </p:spPr>
        <p:txBody>
          <a:bodyPr wrap="none" lIns="0" tIns="0" rIns="0" bIns="0" rtlCol="0">
            <a:spAutoFit/>
          </a:bodyPr>
          <a:lstStyle/>
          <a:p>
            <a:r>
              <a:rPr lang="en-US" dirty="0" smtClean="0">
                <a:solidFill>
                  <a:srgbClr val="595959">
                    <a:alpha val="99000"/>
                  </a:srgbClr>
                </a:solidFill>
              </a:rPr>
              <a:t>TTL</a:t>
            </a:r>
          </a:p>
        </p:txBody>
      </p:sp>
      <p:sp>
        <p:nvSpPr>
          <p:cNvPr id="56" name="Oval 55"/>
          <p:cNvSpPr/>
          <p:nvPr/>
        </p:nvSpPr>
        <p:spPr bwMode="auto">
          <a:xfrm>
            <a:off x="7361878" y="2920401"/>
            <a:ext cx="2362890" cy="1206756"/>
          </a:xfrm>
          <a:prstGeom prst="ellipse">
            <a:avLst/>
          </a:pr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1800" dirty="0">
              <a:solidFill>
                <a:schemeClr val="tx1"/>
              </a:solidFill>
            </a:endParaRPr>
          </a:p>
        </p:txBody>
      </p:sp>
      <p:sp>
        <p:nvSpPr>
          <p:cNvPr id="57" name="Oval 56"/>
          <p:cNvSpPr/>
          <p:nvPr/>
        </p:nvSpPr>
        <p:spPr bwMode="auto">
          <a:xfrm>
            <a:off x="8628749" y="5718550"/>
            <a:ext cx="793490" cy="331664"/>
          </a:xfrm>
          <a:prstGeom prst="ellipse">
            <a:avLst/>
          </a:pr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chemeClr val="tx1"/>
              </a:solidFill>
            </a:endParaRPr>
          </a:p>
        </p:txBody>
      </p:sp>
      <p:sp>
        <p:nvSpPr>
          <p:cNvPr id="58" name="Oval 57"/>
          <p:cNvSpPr/>
          <p:nvPr/>
        </p:nvSpPr>
        <p:spPr bwMode="auto">
          <a:xfrm>
            <a:off x="7044373" y="1070279"/>
            <a:ext cx="4362744" cy="571244"/>
          </a:xfrm>
          <a:prstGeom prst="ellipse">
            <a:avLst/>
          </a:pr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chemeClr val="tx1"/>
              </a:solidFill>
            </a:endParaRPr>
          </a:p>
        </p:txBody>
      </p:sp>
      <p:grpSp>
        <p:nvGrpSpPr>
          <p:cNvPr id="59" name="Group 58"/>
          <p:cNvGrpSpPr/>
          <p:nvPr/>
        </p:nvGrpSpPr>
        <p:grpSpPr>
          <a:xfrm>
            <a:off x="6756564" y="812827"/>
            <a:ext cx="331995" cy="843336"/>
            <a:chOff x="1171557" y="1055314"/>
            <a:chExt cx="331995" cy="843336"/>
          </a:xfrm>
        </p:grpSpPr>
        <p:sp>
          <p:nvSpPr>
            <p:cNvPr id="60" name="Oval 6"/>
            <p:cNvSpPr>
              <a:spLocks noChangeArrowheads="1"/>
            </p:cNvSpPr>
            <p:nvPr/>
          </p:nvSpPr>
          <p:spPr bwMode="auto">
            <a:xfrm>
              <a:off x="1268405" y="1055314"/>
              <a:ext cx="137501" cy="140290"/>
            </a:xfrm>
            <a:prstGeom prst="ellipse">
              <a:avLst/>
            </a:prstGeom>
            <a:solidFill>
              <a:schemeClr val="accent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rgbClr val="292929">
                    <a:lumMod val="50000"/>
                  </a:srgbClr>
                </a:solidFill>
              </a:endParaRPr>
            </a:p>
          </p:txBody>
        </p:sp>
        <p:sp>
          <p:nvSpPr>
            <p:cNvPr id="61" name="Freeform 60"/>
            <p:cNvSpPr>
              <a:spLocks/>
            </p:cNvSpPr>
            <p:nvPr/>
          </p:nvSpPr>
          <p:spPr bwMode="auto">
            <a:xfrm>
              <a:off x="1171557" y="1211546"/>
              <a:ext cx="331995" cy="687104"/>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accent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rgbClr val="292929">
                    <a:lumMod val="50000"/>
                  </a:srgbClr>
                </a:solidFill>
              </a:endParaRPr>
            </a:p>
          </p:txBody>
        </p:sp>
      </p:grpSp>
      <p:sp>
        <p:nvSpPr>
          <p:cNvPr id="62" name="Rectangle 61"/>
          <p:cNvSpPr/>
          <p:nvPr/>
        </p:nvSpPr>
        <p:spPr>
          <a:xfrm>
            <a:off x="10424869" y="2828835"/>
            <a:ext cx="1115626" cy="1015663"/>
          </a:xfrm>
          <a:prstGeom prst="rect">
            <a:avLst/>
          </a:prstGeom>
        </p:spPr>
        <p:txBody>
          <a:bodyPr wrap="none">
            <a:spAutoFit/>
          </a:bodyPr>
          <a:lstStyle/>
          <a:p>
            <a:r>
              <a:rPr lang="en-US" sz="2000" spc="-51" dirty="0">
                <a:solidFill>
                  <a:schemeClr val="accent2">
                    <a:alpha val="99000"/>
                  </a:schemeClr>
                </a:solidFill>
              </a:rPr>
              <a:t>Content </a:t>
            </a:r>
            <a:br>
              <a:rPr lang="en-US" sz="2000" spc="-51" dirty="0">
                <a:solidFill>
                  <a:schemeClr val="accent2">
                    <a:alpha val="99000"/>
                  </a:schemeClr>
                </a:solidFill>
              </a:rPr>
            </a:br>
            <a:r>
              <a:rPr lang="en-US" sz="2000" spc="-51" dirty="0">
                <a:solidFill>
                  <a:schemeClr val="accent2">
                    <a:alpha val="99000"/>
                  </a:schemeClr>
                </a:solidFill>
              </a:rPr>
              <a:t>Delivery </a:t>
            </a:r>
            <a:br>
              <a:rPr lang="en-US" sz="2000" spc="-51" dirty="0">
                <a:solidFill>
                  <a:schemeClr val="accent2">
                    <a:alpha val="99000"/>
                  </a:schemeClr>
                </a:solidFill>
              </a:rPr>
            </a:br>
            <a:r>
              <a:rPr lang="en-US" sz="2000" spc="-51" dirty="0">
                <a:solidFill>
                  <a:schemeClr val="accent2">
                    <a:alpha val="99000"/>
                  </a:schemeClr>
                </a:solidFill>
              </a:rPr>
              <a:t>Network</a:t>
            </a:r>
          </a:p>
        </p:txBody>
      </p:sp>
      <p:sp>
        <p:nvSpPr>
          <p:cNvPr id="63" name="Rectangle 62"/>
          <p:cNvSpPr/>
          <p:nvPr/>
        </p:nvSpPr>
        <p:spPr>
          <a:xfrm>
            <a:off x="10424869" y="5139286"/>
            <a:ext cx="1246431" cy="1323439"/>
          </a:xfrm>
          <a:prstGeom prst="rect">
            <a:avLst/>
          </a:prstGeom>
        </p:spPr>
        <p:txBody>
          <a:bodyPr wrap="none">
            <a:spAutoFit/>
          </a:bodyPr>
          <a:lstStyle/>
          <a:p>
            <a:r>
              <a:rPr lang="en-US" sz="2000" spc="-51" dirty="0">
                <a:solidFill>
                  <a:schemeClr val="accent2">
                    <a:alpha val="99000"/>
                  </a:schemeClr>
                </a:solidFill>
              </a:rPr>
              <a:t>Windows </a:t>
            </a:r>
            <a:r>
              <a:rPr lang="en-US" sz="2000" spc="-51" dirty="0" smtClean="0">
                <a:solidFill>
                  <a:schemeClr val="accent2">
                    <a:alpha val="99000"/>
                  </a:schemeClr>
                </a:solidFill>
              </a:rPr>
              <a:t/>
            </a:r>
            <a:br>
              <a:rPr lang="en-US" sz="2000" spc="-51" dirty="0" smtClean="0">
                <a:solidFill>
                  <a:schemeClr val="accent2">
                    <a:alpha val="99000"/>
                  </a:schemeClr>
                </a:solidFill>
              </a:rPr>
            </a:br>
            <a:r>
              <a:rPr lang="en-US" sz="2000" spc="-51" dirty="0" smtClean="0">
                <a:solidFill>
                  <a:schemeClr val="accent2">
                    <a:alpha val="99000"/>
                  </a:schemeClr>
                </a:solidFill>
              </a:rPr>
              <a:t>Azure </a:t>
            </a:r>
            <a:br>
              <a:rPr lang="en-US" sz="2000" spc="-51" dirty="0" smtClean="0">
                <a:solidFill>
                  <a:schemeClr val="accent2">
                    <a:alpha val="99000"/>
                  </a:schemeClr>
                </a:solidFill>
              </a:rPr>
            </a:br>
            <a:r>
              <a:rPr lang="en-US" sz="2000" spc="-51" dirty="0" smtClean="0">
                <a:solidFill>
                  <a:schemeClr val="accent2">
                    <a:alpha val="99000"/>
                  </a:schemeClr>
                </a:solidFill>
              </a:rPr>
              <a:t>Blob </a:t>
            </a:r>
            <a:br>
              <a:rPr lang="en-US" sz="2000" spc="-51" dirty="0" smtClean="0">
                <a:solidFill>
                  <a:schemeClr val="accent2">
                    <a:alpha val="99000"/>
                  </a:schemeClr>
                </a:solidFill>
              </a:rPr>
            </a:br>
            <a:r>
              <a:rPr lang="en-US" sz="2000" spc="-51" dirty="0" smtClean="0">
                <a:solidFill>
                  <a:schemeClr val="accent2">
                    <a:alpha val="99000"/>
                  </a:schemeClr>
                </a:solidFill>
              </a:rPr>
              <a:t>Service</a:t>
            </a:r>
            <a:endParaRPr lang="en-US" sz="2000" spc="-51" dirty="0">
              <a:solidFill>
                <a:schemeClr val="accent2">
                  <a:alpha val="99000"/>
                </a:schemeClr>
              </a:solidFill>
            </a:endParaRPr>
          </a:p>
        </p:txBody>
      </p:sp>
      <p:sp>
        <p:nvSpPr>
          <p:cNvPr id="64" name="Freeform 108"/>
          <p:cNvSpPr>
            <a:spLocks noEditPoints="1"/>
          </p:cNvSpPr>
          <p:nvPr/>
        </p:nvSpPr>
        <p:spPr bwMode="black">
          <a:xfrm>
            <a:off x="6361268" y="2798436"/>
            <a:ext cx="255468" cy="286566"/>
          </a:xfrm>
          <a:custGeom>
            <a:avLst/>
            <a:gdLst>
              <a:gd name="T0" fmla="*/ 29 w 70"/>
              <a:gd name="T1" fmla="*/ 9 h 78"/>
              <a:gd name="T2" fmla="*/ 9 w 70"/>
              <a:gd name="T3" fmla="*/ 6 h 78"/>
              <a:gd name="T4" fmla="*/ 5 w 70"/>
              <a:gd name="T5" fmla="*/ 26 h 78"/>
              <a:gd name="T6" fmla="*/ 29 w 70"/>
              <a:gd name="T7" fmla="*/ 9 h 78"/>
              <a:gd name="T8" fmla="*/ 50 w 70"/>
              <a:gd name="T9" fmla="*/ 49 h 78"/>
              <a:gd name="T10" fmla="*/ 54 w 70"/>
              <a:gd name="T11" fmla="*/ 46 h 78"/>
              <a:gd name="T12" fmla="*/ 50 w 70"/>
              <a:gd name="T13" fmla="*/ 42 h 78"/>
              <a:gd name="T14" fmla="*/ 40 w 70"/>
              <a:gd name="T15" fmla="*/ 42 h 78"/>
              <a:gd name="T16" fmla="*/ 40 w 70"/>
              <a:gd name="T17" fmla="*/ 29 h 78"/>
              <a:gd name="T18" fmla="*/ 36 w 70"/>
              <a:gd name="T19" fmla="*/ 25 h 78"/>
              <a:gd name="T20" fmla="*/ 33 w 70"/>
              <a:gd name="T21" fmla="*/ 29 h 78"/>
              <a:gd name="T22" fmla="*/ 33 w 70"/>
              <a:gd name="T23" fmla="*/ 46 h 78"/>
              <a:gd name="T24" fmla="*/ 36 w 70"/>
              <a:gd name="T25" fmla="*/ 49 h 78"/>
              <a:gd name="T26" fmla="*/ 50 w 70"/>
              <a:gd name="T27" fmla="*/ 49 h 78"/>
              <a:gd name="T28" fmla="*/ 36 w 70"/>
              <a:gd name="T29" fmla="*/ 20 h 78"/>
              <a:gd name="T30" fmla="*/ 62 w 70"/>
              <a:gd name="T31" fmla="*/ 46 h 78"/>
              <a:gd name="T32" fmla="*/ 36 w 70"/>
              <a:gd name="T33" fmla="*/ 71 h 78"/>
              <a:gd name="T34" fmla="*/ 11 w 70"/>
              <a:gd name="T35" fmla="*/ 46 h 78"/>
              <a:gd name="T36" fmla="*/ 36 w 70"/>
              <a:gd name="T37" fmla="*/ 20 h 78"/>
              <a:gd name="T38" fmla="*/ 36 w 70"/>
              <a:gd name="T39" fmla="*/ 78 h 78"/>
              <a:gd name="T40" fmla="*/ 69 w 70"/>
              <a:gd name="T41" fmla="*/ 46 h 78"/>
              <a:gd name="T42" fmla="*/ 36 w 70"/>
              <a:gd name="T43" fmla="*/ 13 h 78"/>
              <a:gd name="T44" fmla="*/ 4 w 70"/>
              <a:gd name="T45" fmla="*/ 46 h 78"/>
              <a:gd name="T46" fmla="*/ 36 w 70"/>
              <a:gd name="T47" fmla="*/ 78 h 78"/>
              <a:gd name="T48" fmla="*/ 42 w 70"/>
              <a:gd name="T49" fmla="*/ 9 h 78"/>
              <a:gd name="T50" fmla="*/ 62 w 70"/>
              <a:gd name="T51" fmla="*/ 6 h 78"/>
              <a:gd name="T52" fmla="*/ 67 w 70"/>
              <a:gd name="T53" fmla="*/ 24 h 78"/>
              <a:gd name="T54" fmla="*/ 42 w 70"/>
              <a:gd name="T55" fmla="*/ 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0" h="78">
                <a:moveTo>
                  <a:pt x="29" y="9"/>
                </a:moveTo>
                <a:cubicBezTo>
                  <a:pt x="24" y="3"/>
                  <a:pt x="17" y="0"/>
                  <a:pt x="9" y="6"/>
                </a:cubicBezTo>
                <a:cubicBezTo>
                  <a:pt x="0" y="11"/>
                  <a:pt x="0" y="19"/>
                  <a:pt x="5" y="26"/>
                </a:cubicBezTo>
                <a:cubicBezTo>
                  <a:pt x="10" y="17"/>
                  <a:pt x="19" y="11"/>
                  <a:pt x="29" y="9"/>
                </a:cubicBezTo>
                <a:moveTo>
                  <a:pt x="50" y="49"/>
                </a:moveTo>
                <a:cubicBezTo>
                  <a:pt x="52" y="49"/>
                  <a:pt x="54" y="48"/>
                  <a:pt x="54" y="46"/>
                </a:cubicBezTo>
                <a:cubicBezTo>
                  <a:pt x="54" y="44"/>
                  <a:pt x="52" y="42"/>
                  <a:pt x="50" y="42"/>
                </a:cubicBezTo>
                <a:cubicBezTo>
                  <a:pt x="40" y="42"/>
                  <a:pt x="40" y="42"/>
                  <a:pt x="40" y="42"/>
                </a:cubicBezTo>
                <a:cubicBezTo>
                  <a:pt x="40" y="29"/>
                  <a:pt x="40" y="29"/>
                  <a:pt x="40" y="29"/>
                </a:cubicBezTo>
                <a:cubicBezTo>
                  <a:pt x="40" y="27"/>
                  <a:pt x="38" y="25"/>
                  <a:pt x="36" y="25"/>
                </a:cubicBezTo>
                <a:cubicBezTo>
                  <a:pt x="34" y="25"/>
                  <a:pt x="33" y="27"/>
                  <a:pt x="33" y="29"/>
                </a:cubicBezTo>
                <a:cubicBezTo>
                  <a:pt x="33" y="46"/>
                  <a:pt x="33" y="46"/>
                  <a:pt x="33" y="46"/>
                </a:cubicBezTo>
                <a:cubicBezTo>
                  <a:pt x="33" y="48"/>
                  <a:pt x="34" y="49"/>
                  <a:pt x="36" y="49"/>
                </a:cubicBezTo>
                <a:lnTo>
                  <a:pt x="50" y="49"/>
                </a:lnTo>
                <a:close/>
                <a:moveTo>
                  <a:pt x="36" y="20"/>
                </a:moveTo>
                <a:cubicBezTo>
                  <a:pt x="50" y="20"/>
                  <a:pt x="62" y="32"/>
                  <a:pt x="62" y="46"/>
                </a:cubicBezTo>
                <a:cubicBezTo>
                  <a:pt x="62" y="60"/>
                  <a:pt x="50" y="71"/>
                  <a:pt x="36" y="71"/>
                </a:cubicBezTo>
                <a:cubicBezTo>
                  <a:pt x="22" y="71"/>
                  <a:pt x="11" y="60"/>
                  <a:pt x="11" y="46"/>
                </a:cubicBezTo>
                <a:cubicBezTo>
                  <a:pt x="11" y="32"/>
                  <a:pt x="22" y="20"/>
                  <a:pt x="36" y="20"/>
                </a:cubicBezTo>
                <a:moveTo>
                  <a:pt x="36" y="78"/>
                </a:moveTo>
                <a:cubicBezTo>
                  <a:pt x="54" y="78"/>
                  <a:pt x="69" y="64"/>
                  <a:pt x="69" y="46"/>
                </a:cubicBezTo>
                <a:cubicBezTo>
                  <a:pt x="69" y="28"/>
                  <a:pt x="54" y="13"/>
                  <a:pt x="36" y="13"/>
                </a:cubicBezTo>
                <a:cubicBezTo>
                  <a:pt x="18" y="13"/>
                  <a:pt x="4" y="28"/>
                  <a:pt x="4" y="46"/>
                </a:cubicBezTo>
                <a:cubicBezTo>
                  <a:pt x="4" y="64"/>
                  <a:pt x="18" y="78"/>
                  <a:pt x="36" y="78"/>
                </a:cubicBezTo>
                <a:moveTo>
                  <a:pt x="42" y="9"/>
                </a:moveTo>
                <a:cubicBezTo>
                  <a:pt x="47" y="3"/>
                  <a:pt x="54" y="0"/>
                  <a:pt x="62" y="6"/>
                </a:cubicBezTo>
                <a:cubicBezTo>
                  <a:pt x="70" y="11"/>
                  <a:pt x="70" y="18"/>
                  <a:pt x="67" y="24"/>
                </a:cubicBezTo>
                <a:cubicBezTo>
                  <a:pt x="61" y="16"/>
                  <a:pt x="52" y="10"/>
                  <a:pt x="42" y="9"/>
                </a:cubicBezTo>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65" name="Group 64"/>
          <p:cNvGrpSpPr/>
          <p:nvPr/>
        </p:nvGrpSpPr>
        <p:grpSpPr>
          <a:xfrm>
            <a:off x="6903277" y="2360613"/>
            <a:ext cx="1090309" cy="581070"/>
            <a:chOff x="9475898" y="2480441"/>
            <a:chExt cx="1090309" cy="581070"/>
          </a:xfrm>
        </p:grpSpPr>
        <p:sp>
          <p:nvSpPr>
            <p:cNvPr id="66" name="Rectangle 65"/>
            <p:cNvSpPr/>
            <p:nvPr/>
          </p:nvSpPr>
          <p:spPr>
            <a:xfrm>
              <a:off x="9804468" y="2558023"/>
              <a:ext cx="761739" cy="424730"/>
            </a:xfrm>
            <a:prstGeom prst="rect">
              <a:avLst/>
            </a:prstGeom>
          </p:spPr>
          <p:txBody>
            <a:bodyPr wrap="none" lIns="91436" tIns="45719" rIns="91436" bIns="45719">
              <a:spAutoFit/>
            </a:bodyPr>
            <a:lstStyle/>
            <a:p>
              <a:pPr defTabSz="1218937">
                <a:lnSpc>
                  <a:spcPct val="90000"/>
                </a:lnSpc>
                <a:spcBef>
                  <a:spcPct val="20000"/>
                </a:spcBef>
                <a:buSzPct val="90000"/>
                <a:defRPr/>
              </a:pPr>
              <a:r>
                <a:rPr lang="en-US" sz="1200" dirty="0" smtClean="0">
                  <a:gradFill>
                    <a:gsLst>
                      <a:gs pos="0">
                        <a:srgbClr val="595959"/>
                      </a:gs>
                      <a:gs pos="86000">
                        <a:srgbClr val="595959"/>
                      </a:gs>
                    </a:gsLst>
                    <a:lin ang="5400000" scaled="0"/>
                  </a:gradFill>
                </a:rPr>
                <a:t>Edge</a:t>
              </a:r>
              <a:br>
                <a:rPr lang="en-US" sz="1200" dirty="0" smtClean="0">
                  <a:gradFill>
                    <a:gsLst>
                      <a:gs pos="0">
                        <a:srgbClr val="595959"/>
                      </a:gs>
                      <a:gs pos="86000">
                        <a:srgbClr val="595959"/>
                      </a:gs>
                    </a:gsLst>
                    <a:lin ang="5400000" scaled="0"/>
                  </a:gradFill>
                </a:rPr>
              </a:br>
              <a:r>
                <a:rPr lang="en-US" sz="1200" dirty="0" smtClean="0">
                  <a:gradFill>
                    <a:gsLst>
                      <a:gs pos="0">
                        <a:srgbClr val="595959"/>
                      </a:gs>
                      <a:gs pos="86000">
                        <a:srgbClr val="595959"/>
                      </a:gs>
                    </a:gsLst>
                    <a:lin ang="5400000" scaled="0"/>
                  </a:gradFill>
                </a:rPr>
                <a:t>Location</a:t>
              </a:r>
              <a:endParaRPr lang="en-US" sz="1200" dirty="0">
                <a:gradFill>
                  <a:gsLst>
                    <a:gs pos="0">
                      <a:srgbClr val="595959"/>
                    </a:gs>
                    <a:gs pos="86000">
                      <a:srgbClr val="595959"/>
                    </a:gs>
                  </a:gsLst>
                  <a:lin ang="5400000" scaled="0"/>
                </a:gradFill>
              </a:endParaRPr>
            </a:p>
          </p:txBody>
        </p:sp>
        <p:sp>
          <p:nvSpPr>
            <p:cNvPr id="67" name="Freeform 6"/>
            <p:cNvSpPr>
              <a:spLocks noEditPoints="1"/>
            </p:cNvSpPr>
            <p:nvPr/>
          </p:nvSpPr>
          <p:spPr bwMode="auto">
            <a:xfrm>
              <a:off x="9475898" y="2480441"/>
              <a:ext cx="342463" cy="58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68" name="Group 67"/>
          <p:cNvGrpSpPr/>
          <p:nvPr/>
        </p:nvGrpSpPr>
        <p:grpSpPr>
          <a:xfrm>
            <a:off x="8204145" y="1898650"/>
            <a:ext cx="1090309" cy="581070"/>
            <a:chOff x="9475898" y="2480441"/>
            <a:chExt cx="1090309" cy="581070"/>
          </a:xfrm>
        </p:grpSpPr>
        <p:sp>
          <p:nvSpPr>
            <p:cNvPr id="69" name="Rectangle 68"/>
            <p:cNvSpPr/>
            <p:nvPr/>
          </p:nvSpPr>
          <p:spPr>
            <a:xfrm>
              <a:off x="9804468" y="2558023"/>
              <a:ext cx="761739" cy="424730"/>
            </a:xfrm>
            <a:prstGeom prst="rect">
              <a:avLst/>
            </a:prstGeom>
          </p:spPr>
          <p:txBody>
            <a:bodyPr wrap="none" lIns="91436" tIns="45719" rIns="91436" bIns="45719">
              <a:spAutoFit/>
            </a:bodyPr>
            <a:lstStyle/>
            <a:p>
              <a:pPr defTabSz="1218937">
                <a:lnSpc>
                  <a:spcPct val="90000"/>
                </a:lnSpc>
                <a:spcBef>
                  <a:spcPct val="20000"/>
                </a:spcBef>
                <a:buSzPct val="90000"/>
                <a:defRPr/>
              </a:pPr>
              <a:r>
                <a:rPr lang="en-US" sz="1200" dirty="0" smtClean="0">
                  <a:gradFill>
                    <a:gsLst>
                      <a:gs pos="0">
                        <a:srgbClr val="595959"/>
                      </a:gs>
                      <a:gs pos="86000">
                        <a:srgbClr val="595959"/>
                      </a:gs>
                    </a:gsLst>
                    <a:lin ang="5400000" scaled="0"/>
                  </a:gradFill>
                </a:rPr>
                <a:t>Edge</a:t>
              </a:r>
              <a:br>
                <a:rPr lang="en-US" sz="1200" dirty="0" smtClean="0">
                  <a:gradFill>
                    <a:gsLst>
                      <a:gs pos="0">
                        <a:srgbClr val="595959"/>
                      </a:gs>
                      <a:gs pos="86000">
                        <a:srgbClr val="595959"/>
                      </a:gs>
                    </a:gsLst>
                    <a:lin ang="5400000" scaled="0"/>
                  </a:gradFill>
                </a:rPr>
              </a:br>
              <a:r>
                <a:rPr lang="en-US" sz="1200" dirty="0" smtClean="0">
                  <a:gradFill>
                    <a:gsLst>
                      <a:gs pos="0">
                        <a:srgbClr val="595959"/>
                      </a:gs>
                      <a:gs pos="86000">
                        <a:srgbClr val="595959"/>
                      </a:gs>
                    </a:gsLst>
                    <a:lin ang="5400000" scaled="0"/>
                  </a:gradFill>
                </a:rPr>
                <a:t>Location</a:t>
              </a:r>
              <a:endParaRPr lang="en-US" sz="1200" dirty="0">
                <a:gradFill>
                  <a:gsLst>
                    <a:gs pos="0">
                      <a:srgbClr val="595959"/>
                    </a:gs>
                    <a:gs pos="86000">
                      <a:srgbClr val="595959"/>
                    </a:gs>
                  </a:gsLst>
                  <a:lin ang="5400000" scaled="0"/>
                </a:gradFill>
              </a:endParaRPr>
            </a:p>
          </p:txBody>
        </p:sp>
        <p:sp>
          <p:nvSpPr>
            <p:cNvPr id="70" name="Freeform 6"/>
            <p:cNvSpPr>
              <a:spLocks noEditPoints="1"/>
            </p:cNvSpPr>
            <p:nvPr/>
          </p:nvSpPr>
          <p:spPr bwMode="auto">
            <a:xfrm>
              <a:off x="9475898" y="2480441"/>
              <a:ext cx="342463" cy="58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71" name="Group 70"/>
          <p:cNvGrpSpPr/>
          <p:nvPr/>
        </p:nvGrpSpPr>
        <p:grpSpPr>
          <a:xfrm>
            <a:off x="9412835" y="2360613"/>
            <a:ext cx="1090309" cy="581070"/>
            <a:chOff x="9475898" y="2480441"/>
            <a:chExt cx="1090309" cy="581070"/>
          </a:xfrm>
        </p:grpSpPr>
        <p:sp>
          <p:nvSpPr>
            <p:cNvPr id="72" name="Rectangle 71"/>
            <p:cNvSpPr/>
            <p:nvPr/>
          </p:nvSpPr>
          <p:spPr>
            <a:xfrm>
              <a:off x="9804468" y="2558023"/>
              <a:ext cx="761739" cy="424730"/>
            </a:xfrm>
            <a:prstGeom prst="rect">
              <a:avLst/>
            </a:prstGeom>
          </p:spPr>
          <p:txBody>
            <a:bodyPr wrap="none" lIns="91436" tIns="45719" rIns="91436" bIns="45719">
              <a:spAutoFit/>
            </a:bodyPr>
            <a:lstStyle/>
            <a:p>
              <a:pPr defTabSz="1218937">
                <a:lnSpc>
                  <a:spcPct val="90000"/>
                </a:lnSpc>
                <a:spcBef>
                  <a:spcPct val="20000"/>
                </a:spcBef>
                <a:buSzPct val="90000"/>
                <a:defRPr/>
              </a:pPr>
              <a:r>
                <a:rPr lang="en-US" sz="1200" dirty="0" smtClean="0">
                  <a:gradFill>
                    <a:gsLst>
                      <a:gs pos="0">
                        <a:srgbClr val="595959"/>
                      </a:gs>
                      <a:gs pos="86000">
                        <a:srgbClr val="595959"/>
                      </a:gs>
                    </a:gsLst>
                    <a:lin ang="5400000" scaled="0"/>
                  </a:gradFill>
                </a:rPr>
                <a:t>Edge</a:t>
              </a:r>
              <a:br>
                <a:rPr lang="en-US" sz="1200" dirty="0" smtClean="0">
                  <a:gradFill>
                    <a:gsLst>
                      <a:gs pos="0">
                        <a:srgbClr val="595959"/>
                      </a:gs>
                      <a:gs pos="86000">
                        <a:srgbClr val="595959"/>
                      </a:gs>
                    </a:gsLst>
                    <a:lin ang="5400000" scaled="0"/>
                  </a:gradFill>
                </a:rPr>
              </a:br>
              <a:r>
                <a:rPr lang="en-US" sz="1200" dirty="0" smtClean="0">
                  <a:gradFill>
                    <a:gsLst>
                      <a:gs pos="0">
                        <a:srgbClr val="595959"/>
                      </a:gs>
                      <a:gs pos="86000">
                        <a:srgbClr val="595959"/>
                      </a:gs>
                    </a:gsLst>
                    <a:lin ang="5400000" scaled="0"/>
                  </a:gradFill>
                </a:rPr>
                <a:t>Location</a:t>
              </a:r>
              <a:endParaRPr lang="en-US" sz="1200" dirty="0">
                <a:gradFill>
                  <a:gsLst>
                    <a:gs pos="0">
                      <a:srgbClr val="595959"/>
                    </a:gs>
                    <a:gs pos="86000">
                      <a:srgbClr val="595959"/>
                    </a:gs>
                  </a:gsLst>
                  <a:lin ang="5400000" scaled="0"/>
                </a:gradFill>
              </a:endParaRPr>
            </a:p>
          </p:txBody>
        </p:sp>
        <p:sp>
          <p:nvSpPr>
            <p:cNvPr id="73" name="Freeform 6"/>
            <p:cNvSpPr>
              <a:spLocks noEditPoints="1"/>
            </p:cNvSpPr>
            <p:nvPr/>
          </p:nvSpPr>
          <p:spPr bwMode="auto">
            <a:xfrm>
              <a:off x="9475898" y="2480441"/>
              <a:ext cx="342463" cy="58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0244319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2">
                                            <p:txEl>
                                              <p:pRg st="1" end="1"/>
                                            </p:txEl>
                                          </p:spTgt>
                                        </p:tgtEl>
                                        <p:attrNameLst>
                                          <p:attrName>style.visibility</p:attrName>
                                        </p:attrNameLst>
                                      </p:cBhvr>
                                      <p:to>
                                        <p:strVal val="visible"/>
                                      </p:to>
                                    </p:set>
                                    <p:animEffect transition="in" filter="fade">
                                      <p:cBhvr>
                                        <p:cTn id="7" dur="500"/>
                                        <p:tgtEl>
                                          <p:spTgt spid="42">
                                            <p:txEl>
                                              <p:pRg st="1" end="1"/>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fade">
                                      <p:cBhvr>
                                        <p:cTn id="11" dur="750"/>
                                        <p:tgtEl>
                                          <p:spTgt spid="4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2" nodeType="click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fade">
                                      <p:cBhvr>
                                        <p:cTn id="16" dur="500"/>
                                        <p:tgtEl>
                                          <p:spTgt spid="56"/>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42">
                                            <p:txEl>
                                              <p:pRg st="2" end="2"/>
                                            </p:txEl>
                                          </p:spTgt>
                                        </p:tgtEl>
                                        <p:attrNameLst>
                                          <p:attrName>style.visibility</p:attrName>
                                        </p:attrNameLst>
                                      </p:cBhvr>
                                      <p:to>
                                        <p:strVal val="visible"/>
                                      </p:to>
                                    </p:set>
                                    <p:animEffect transition="in" filter="fade">
                                      <p:cBhvr>
                                        <p:cTn id="20" dur="500"/>
                                        <p:tgtEl>
                                          <p:spTgt spid="42">
                                            <p:txEl>
                                              <p:pRg st="2" end="2"/>
                                            </p:txEl>
                                          </p:spTgt>
                                        </p:tgtEl>
                                      </p:cBhvr>
                                    </p:animEffect>
                                  </p:childTnLst>
                                </p:cTn>
                              </p:par>
                              <p:par>
                                <p:cTn id="21" presetID="10" presetClass="exit" presetSubtype="0" fill="hold" grpId="3" nodeType="withEffect">
                                  <p:stCondLst>
                                    <p:cond delay="0"/>
                                  </p:stCondLst>
                                  <p:childTnLst>
                                    <p:animEffect transition="out" filter="fade">
                                      <p:cBhvr>
                                        <p:cTn id="22" dur="500"/>
                                        <p:tgtEl>
                                          <p:spTgt spid="56"/>
                                        </p:tgtEl>
                                      </p:cBhvr>
                                    </p:animEffect>
                                    <p:set>
                                      <p:cBhvr>
                                        <p:cTn id="23" dur="1" fill="hold">
                                          <p:stCondLst>
                                            <p:cond delay="499"/>
                                          </p:stCondLst>
                                        </p:cTn>
                                        <p:tgtEl>
                                          <p:spTgt spid="56"/>
                                        </p:tgtEl>
                                        <p:attrNameLst>
                                          <p:attrName>style.visibility</p:attrName>
                                        </p:attrNameLst>
                                      </p:cBhvr>
                                      <p:to>
                                        <p:strVal val="hidden"/>
                                      </p:to>
                                    </p:set>
                                  </p:childTnLst>
                                </p:cTn>
                              </p:par>
                              <p:par>
                                <p:cTn id="24" presetID="10" presetClass="entr" presetSubtype="0" fill="hold" grpId="0" nodeType="withEffect">
                                  <p:stCondLst>
                                    <p:cond delay="0"/>
                                  </p:stCondLst>
                                  <p:childTnLst>
                                    <p:set>
                                      <p:cBhvr>
                                        <p:cTn id="25" dur="1" fill="hold">
                                          <p:stCondLst>
                                            <p:cond delay="0"/>
                                          </p:stCondLst>
                                        </p:cTn>
                                        <p:tgtEl>
                                          <p:spTgt spid="57"/>
                                        </p:tgtEl>
                                        <p:attrNameLst>
                                          <p:attrName>style.visibility</p:attrName>
                                        </p:attrNameLst>
                                      </p:cBhvr>
                                      <p:to>
                                        <p:strVal val="visible"/>
                                      </p:to>
                                    </p:set>
                                    <p:animEffect transition="in" filter="fade">
                                      <p:cBhvr>
                                        <p:cTn id="26" dur="500"/>
                                        <p:tgtEl>
                                          <p:spTgt spid="5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fade">
                                      <p:cBhvr>
                                        <p:cTn id="31" dur="500"/>
                                        <p:tgtEl>
                                          <p:spTgt spid="46"/>
                                        </p:tgtEl>
                                      </p:cBhvr>
                                    </p:animEffect>
                                  </p:childTnLst>
                                </p:cTn>
                              </p:par>
                              <p:par>
                                <p:cTn id="32" presetID="10" presetClass="exit" presetSubtype="0" fill="hold" grpId="1" nodeType="withEffect">
                                  <p:stCondLst>
                                    <p:cond delay="0"/>
                                  </p:stCondLst>
                                  <p:childTnLst>
                                    <p:animEffect transition="out" filter="fade">
                                      <p:cBhvr>
                                        <p:cTn id="33" dur="500"/>
                                        <p:tgtEl>
                                          <p:spTgt spid="57"/>
                                        </p:tgtEl>
                                      </p:cBhvr>
                                    </p:animEffect>
                                    <p:set>
                                      <p:cBhvr>
                                        <p:cTn id="34" dur="1" fill="hold">
                                          <p:stCondLst>
                                            <p:cond delay="499"/>
                                          </p:stCondLst>
                                        </p:cTn>
                                        <p:tgtEl>
                                          <p:spTgt spid="57"/>
                                        </p:tgtEl>
                                        <p:attrNameLst>
                                          <p:attrName>style.visibility</p:attrName>
                                        </p:attrNameLst>
                                      </p:cBhvr>
                                      <p:to>
                                        <p:strVal val="hidden"/>
                                      </p:to>
                                    </p:set>
                                  </p:childTnLst>
                                </p:cTn>
                              </p:par>
                              <p:par>
                                <p:cTn id="35" presetID="10" presetClass="entr" presetSubtype="0" fill="hold" grpId="0" nodeType="withEffect">
                                  <p:stCondLst>
                                    <p:cond delay="0"/>
                                  </p:stCondLst>
                                  <p:childTnLst>
                                    <p:set>
                                      <p:cBhvr>
                                        <p:cTn id="36" dur="1" fill="hold">
                                          <p:stCondLst>
                                            <p:cond delay="0"/>
                                          </p:stCondLst>
                                        </p:cTn>
                                        <p:tgtEl>
                                          <p:spTgt spid="58"/>
                                        </p:tgtEl>
                                        <p:attrNameLst>
                                          <p:attrName>style.visibility</p:attrName>
                                        </p:attrNameLst>
                                      </p:cBhvr>
                                      <p:to>
                                        <p:strVal val="visible"/>
                                      </p:to>
                                    </p:set>
                                    <p:animEffect transition="in" filter="fade">
                                      <p:cBhvr>
                                        <p:cTn id="37" dur="500"/>
                                        <p:tgtEl>
                                          <p:spTgt spid="5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58"/>
                                        </p:tgtEl>
                                      </p:cBhvr>
                                    </p:animEffect>
                                    <p:set>
                                      <p:cBhvr>
                                        <p:cTn id="42" dur="1" fill="hold">
                                          <p:stCondLst>
                                            <p:cond delay="499"/>
                                          </p:stCondLst>
                                        </p:cTn>
                                        <p:tgtEl>
                                          <p:spTgt spid="58"/>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5"/>
                                        </p:tgtEl>
                                        <p:attrNameLst>
                                          <p:attrName>style.visibility</p:attrName>
                                        </p:attrNameLst>
                                      </p:cBhvr>
                                      <p:to>
                                        <p:strVal val="visible"/>
                                      </p:to>
                                    </p:set>
                                    <p:animEffect transition="in" filter="fade">
                                      <p:cBhvr>
                                        <p:cTn id="47" dur="500"/>
                                        <p:tgtEl>
                                          <p:spTgt spid="4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6"/>
                                        </p:tgtEl>
                                        <p:attrNameLst>
                                          <p:attrName>style.visibility</p:attrName>
                                        </p:attrNameLst>
                                      </p:cBhvr>
                                      <p:to>
                                        <p:strVal val="visible"/>
                                      </p:to>
                                    </p:set>
                                    <p:animEffect transition="in" filter="fade">
                                      <p:cBhvr>
                                        <p:cTn id="52" dur="500"/>
                                        <p:tgtEl>
                                          <p:spTgt spid="5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9"/>
                                        </p:tgtEl>
                                        <p:attrNameLst>
                                          <p:attrName>style.visibility</p:attrName>
                                        </p:attrNameLst>
                                      </p:cBhvr>
                                      <p:to>
                                        <p:strVal val="visible"/>
                                      </p:to>
                                    </p:set>
                                    <p:animEffect transition="in" filter="fade">
                                      <p:cBhvr>
                                        <p:cTn id="57" dur="500"/>
                                        <p:tgtEl>
                                          <p:spTgt spid="49"/>
                                        </p:tgtEl>
                                      </p:cBhvr>
                                    </p:animEffect>
                                  </p:childTnLst>
                                </p:cTn>
                              </p:par>
                              <p:par>
                                <p:cTn id="58" presetID="10" presetClass="exit" presetSubtype="0" fill="hold" grpId="1" nodeType="withEffect">
                                  <p:stCondLst>
                                    <p:cond delay="0"/>
                                  </p:stCondLst>
                                  <p:childTnLst>
                                    <p:animEffect transition="out" filter="fade">
                                      <p:cBhvr>
                                        <p:cTn id="59" dur="500"/>
                                        <p:tgtEl>
                                          <p:spTgt spid="56"/>
                                        </p:tgtEl>
                                      </p:cBhvr>
                                    </p:animEffect>
                                    <p:set>
                                      <p:cBhvr>
                                        <p:cTn id="60" dur="1" fill="hold">
                                          <p:stCondLst>
                                            <p:cond delay="499"/>
                                          </p:stCondLst>
                                        </p:cTn>
                                        <p:tgtEl>
                                          <p:spTgt spid="56"/>
                                        </p:tgtEl>
                                        <p:attrNameLst>
                                          <p:attrName>style.visibility</p:attrName>
                                        </p:attrNameLst>
                                      </p:cBhvr>
                                      <p:to>
                                        <p:strVal val="hidden"/>
                                      </p:to>
                                    </p:set>
                                  </p:childTnLst>
                                </p:cTn>
                              </p:par>
                            </p:childTnLst>
                          </p:cTn>
                        </p:par>
                        <p:par>
                          <p:cTn id="61" fill="hold">
                            <p:stCondLst>
                              <p:cond delay="500"/>
                            </p:stCondLst>
                            <p:childTnLst>
                              <p:par>
                                <p:cTn id="62" presetID="10" presetClass="entr" presetSubtype="0" fill="hold" nodeType="afterEffect">
                                  <p:stCondLst>
                                    <p:cond delay="0"/>
                                  </p:stCondLst>
                                  <p:childTnLst>
                                    <p:set>
                                      <p:cBhvr>
                                        <p:cTn id="63" dur="1" fill="hold">
                                          <p:stCondLst>
                                            <p:cond delay="0"/>
                                          </p:stCondLst>
                                        </p:cTn>
                                        <p:tgtEl>
                                          <p:spTgt spid="50"/>
                                        </p:tgtEl>
                                        <p:attrNameLst>
                                          <p:attrName>style.visibility</p:attrName>
                                        </p:attrNameLst>
                                      </p:cBhvr>
                                      <p:to>
                                        <p:strVal val="visible"/>
                                      </p:to>
                                    </p:set>
                                    <p:animEffect transition="in" filter="fade">
                                      <p:cBhvr>
                                        <p:cTn id="64" dur="500"/>
                                        <p:tgtEl>
                                          <p:spTgt spid="50"/>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51"/>
                                        </p:tgtEl>
                                        <p:attrNameLst>
                                          <p:attrName>style.visibility</p:attrName>
                                        </p:attrNameLst>
                                      </p:cBhvr>
                                      <p:to>
                                        <p:strVal val="visible"/>
                                      </p:to>
                                    </p:set>
                                    <p:animEffect transition="in" filter="fade">
                                      <p:cBhvr>
                                        <p:cTn id="67" dur="500"/>
                                        <p:tgtEl>
                                          <p:spTgt spid="51"/>
                                        </p:tgtEl>
                                      </p:cBhvr>
                                    </p:animEffect>
                                  </p:childTnLst>
                                </p:cTn>
                              </p:par>
                              <p:par>
                                <p:cTn id="68" presetID="0" presetClass="path" presetSubtype="0" decel="100000" fill="hold" grpId="1" nodeType="withEffect">
                                  <p:stCondLst>
                                    <p:cond delay="0"/>
                                  </p:stCondLst>
                                  <p:childTnLst>
                                    <p:animMotion origin="layout" path="M -4.16938E-6 4.81481E-6 L -0.11413 -0.41042 " pathEditMode="relative" rAng="0" ptsTypes="AA">
                                      <p:cBhvr>
                                        <p:cTn id="69" dur="1000" fill="hold"/>
                                        <p:tgtEl>
                                          <p:spTgt spid="51"/>
                                        </p:tgtEl>
                                        <p:attrNameLst>
                                          <p:attrName>ppt_x</p:attrName>
                                          <p:attrName>ppt_y</p:attrName>
                                        </p:attrNameLst>
                                      </p:cBhvr>
                                      <p:rCtr x="-5707" y="-20532"/>
                                    </p:animMotion>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64"/>
                                        </p:tgtEl>
                                        <p:attrNameLst>
                                          <p:attrName>style.visibility</p:attrName>
                                        </p:attrNameLst>
                                      </p:cBhvr>
                                      <p:to>
                                        <p:strVal val="visible"/>
                                      </p:to>
                                    </p:set>
                                    <p:animEffect transition="in" filter="fade">
                                      <p:cBhvr>
                                        <p:cTn id="74" dur="500"/>
                                        <p:tgtEl>
                                          <p:spTgt spid="64"/>
                                        </p:tgtEl>
                                      </p:cBhvr>
                                    </p:animEffect>
                                  </p:childTnLst>
                                </p:cTn>
                              </p:par>
                              <p:par>
                                <p:cTn id="75" presetID="10" presetClass="entr" presetSubtype="0" fill="hold" nodeType="withEffect">
                                  <p:stCondLst>
                                    <p:cond delay="0"/>
                                  </p:stCondLst>
                                  <p:childTnLst>
                                    <p:set>
                                      <p:cBhvr>
                                        <p:cTn id="76" dur="1" fill="hold">
                                          <p:stCondLst>
                                            <p:cond delay="0"/>
                                          </p:stCondLst>
                                        </p:cTn>
                                        <p:tgtEl>
                                          <p:spTgt spid="54">
                                            <p:txEl>
                                              <p:pRg st="0" end="0"/>
                                            </p:txEl>
                                          </p:spTgt>
                                        </p:tgtEl>
                                        <p:attrNameLst>
                                          <p:attrName>style.visibility</p:attrName>
                                        </p:attrNameLst>
                                      </p:cBhvr>
                                      <p:to>
                                        <p:strVal val="visible"/>
                                      </p:to>
                                    </p:set>
                                    <p:animEffect transition="in" filter="fade">
                                      <p:cBhvr>
                                        <p:cTn id="77" dur="500"/>
                                        <p:tgtEl>
                                          <p:spTgt spid="54">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52"/>
                                        </p:tgtEl>
                                        <p:attrNameLst>
                                          <p:attrName>style.visibility</p:attrName>
                                        </p:attrNameLst>
                                      </p:cBhvr>
                                      <p:to>
                                        <p:strVal val="visible"/>
                                      </p:to>
                                    </p:set>
                                    <p:animEffect transition="in" filter="fade">
                                      <p:cBhvr>
                                        <p:cTn id="82" dur="500"/>
                                        <p:tgtEl>
                                          <p:spTgt spid="52"/>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xit" presetSubtype="0" fill="hold" nodeType="clickEffect">
                                  <p:stCondLst>
                                    <p:cond delay="0"/>
                                  </p:stCondLst>
                                  <p:childTnLst>
                                    <p:animEffect transition="out" filter="fade">
                                      <p:cBhvr>
                                        <p:cTn id="86" dur="500"/>
                                        <p:tgtEl>
                                          <p:spTgt spid="52"/>
                                        </p:tgtEl>
                                      </p:cBhvr>
                                    </p:animEffect>
                                    <p:set>
                                      <p:cBhvr>
                                        <p:cTn id="87" dur="1" fill="hold">
                                          <p:stCondLst>
                                            <p:cond delay="499"/>
                                          </p:stCondLst>
                                        </p:cTn>
                                        <p:tgtEl>
                                          <p:spTgt spid="52"/>
                                        </p:tgtEl>
                                        <p:attrNameLst>
                                          <p:attrName>style.visibility</p:attrName>
                                        </p:attrNameLst>
                                      </p:cBhvr>
                                      <p:to>
                                        <p:strVal val="hidden"/>
                                      </p:to>
                                    </p:set>
                                  </p:childTnLst>
                                </p:cTn>
                              </p:par>
                              <p:par>
                                <p:cTn id="88" presetID="1" presetClass="exit" presetSubtype="0" fill="hold" nodeType="withEffect">
                                  <p:stCondLst>
                                    <p:cond delay="0"/>
                                  </p:stCondLst>
                                  <p:childTnLst>
                                    <p:set>
                                      <p:cBhvr>
                                        <p:cTn id="89" dur="1" fill="hold">
                                          <p:stCondLst>
                                            <p:cond delay="0"/>
                                          </p:stCondLst>
                                        </p:cTn>
                                        <p:tgtEl>
                                          <p:spTgt spid="45"/>
                                        </p:tgtEl>
                                        <p:attrNameLst>
                                          <p:attrName>style.visibility</p:attrName>
                                        </p:attrNameLst>
                                      </p:cBhvr>
                                      <p:to>
                                        <p:strVal val="hidden"/>
                                      </p:to>
                                    </p:set>
                                  </p:childTnLst>
                                </p:cTn>
                              </p:par>
                              <p:par>
                                <p:cTn id="90" presetID="10" presetClass="exit" presetSubtype="0" fill="hold" nodeType="withEffect">
                                  <p:stCondLst>
                                    <p:cond delay="0"/>
                                  </p:stCondLst>
                                  <p:childTnLst>
                                    <p:animEffect transition="out" filter="fade">
                                      <p:cBhvr>
                                        <p:cTn id="91" dur="500"/>
                                        <p:tgtEl>
                                          <p:spTgt spid="49"/>
                                        </p:tgtEl>
                                      </p:cBhvr>
                                    </p:animEffect>
                                    <p:set>
                                      <p:cBhvr>
                                        <p:cTn id="92" dur="1" fill="hold">
                                          <p:stCondLst>
                                            <p:cond delay="499"/>
                                          </p:stCondLst>
                                        </p:cTn>
                                        <p:tgtEl>
                                          <p:spTgt spid="49"/>
                                        </p:tgtEl>
                                        <p:attrNameLst>
                                          <p:attrName>style.visibility</p:attrName>
                                        </p:attrNameLst>
                                      </p:cBhvr>
                                      <p:to>
                                        <p:strVal val="hidden"/>
                                      </p:to>
                                    </p:set>
                                  </p:childTnLst>
                                </p:cTn>
                              </p:par>
                              <p:par>
                                <p:cTn id="93" presetID="10" presetClass="exit" presetSubtype="0" fill="hold" nodeType="withEffect">
                                  <p:stCondLst>
                                    <p:cond delay="0"/>
                                  </p:stCondLst>
                                  <p:childTnLst>
                                    <p:animEffect transition="out" filter="fade">
                                      <p:cBhvr>
                                        <p:cTn id="94" dur="500"/>
                                        <p:tgtEl>
                                          <p:spTgt spid="50"/>
                                        </p:tgtEl>
                                      </p:cBhvr>
                                    </p:animEffect>
                                    <p:set>
                                      <p:cBhvr>
                                        <p:cTn id="95" dur="1" fill="hold">
                                          <p:stCondLst>
                                            <p:cond delay="499"/>
                                          </p:stCondLst>
                                        </p:cTn>
                                        <p:tgtEl>
                                          <p:spTgt spid="50"/>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45"/>
                                        </p:tgtEl>
                                        <p:attrNameLst>
                                          <p:attrName>style.visibility</p:attrName>
                                        </p:attrNameLst>
                                      </p:cBhvr>
                                      <p:to>
                                        <p:strVal val="visible"/>
                                      </p:to>
                                    </p:set>
                                    <p:animEffect transition="in" filter="fade">
                                      <p:cBhvr>
                                        <p:cTn id="100" dur="500"/>
                                        <p:tgtEl>
                                          <p:spTgt spid="45"/>
                                        </p:tgtEl>
                                      </p:cBhvr>
                                    </p:animEffect>
                                  </p:childTnLst>
                                </p:cTn>
                              </p:par>
                            </p:childTnLst>
                          </p:cTn>
                        </p:par>
                        <p:par>
                          <p:cTn id="101" fill="hold">
                            <p:stCondLst>
                              <p:cond delay="500"/>
                            </p:stCondLst>
                            <p:childTnLst>
                              <p:par>
                                <p:cTn id="102" presetID="26" presetClass="emph" presetSubtype="0" fill="hold" grpId="2" nodeType="afterEffect">
                                  <p:stCondLst>
                                    <p:cond delay="0"/>
                                  </p:stCondLst>
                                  <p:childTnLst>
                                    <p:animEffect transition="out" filter="fade">
                                      <p:cBhvr>
                                        <p:cTn id="103" dur="500" tmFilter="0, 0; .2, .5; .8, .5; 1, 0"/>
                                        <p:tgtEl>
                                          <p:spTgt spid="51"/>
                                        </p:tgtEl>
                                      </p:cBhvr>
                                    </p:animEffect>
                                    <p:animScale>
                                      <p:cBhvr>
                                        <p:cTn id="104" dur="250" autoRev="1" fill="hold"/>
                                        <p:tgtEl>
                                          <p:spTgt spid="51"/>
                                        </p:tgtEl>
                                      </p:cBhvr>
                                      <p:by x="105000" y="105000"/>
                                    </p:animScale>
                                  </p:childTnLst>
                                </p:cTn>
                              </p:par>
                            </p:childTnLst>
                          </p:cTn>
                        </p:par>
                        <p:par>
                          <p:cTn id="105" fill="hold">
                            <p:stCondLst>
                              <p:cond delay="1000"/>
                            </p:stCondLst>
                            <p:childTnLst>
                              <p:par>
                                <p:cTn id="106" presetID="10" presetClass="entr" presetSubtype="0" fill="hold" nodeType="afterEffect">
                                  <p:stCondLst>
                                    <p:cond delay="0"/>
                                  </p:stCondLst>
                                  <p:childTnLst>
                                    <p:set>
                                      <p:cBhvr>
                                        <p:cTn id="107" dur="1" fill="hold">
                                          <p:stCondLst>
                                            <p:cond delay="0"/>
                                          </p:stCondLst>
                                        </p:cTn>
                                        <p:tgtEl>
                                          <p:spTgt spid="52"/>
                                        </p:tgtEl>
                                        <p:attrNameLst>
                                          <p:attrName>style.visibility</p:attrName>
                                        </p:attrNameLst>
                                      </p:cBhvr>
                                      <p:to>
                                        <p:strVal val="visible"/>
                                      </p:to>
                                    </p:set>
                                    <p:animEffect transition="in" filter="fade">
                                      <p:cBhvr>
                                        <p:cTn id="108" dur="500"/>
                                        <p:tgtEl>
                                          <p:spTgt spid="52"/>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xit" presetSubtype="0" fill="hold" nodeType="clickEffect">
                                  <p:stCondLst>
                                    <p:cond delay="0"/>
                                  </p:stCondLst>
                                  <p:childTnLst>
                                    <p:animEffect transition="out" filter="fade">
                                      <p:cBhvr>
                                        <p:cTn id="112" dur="500"/>
                                        <p:tgtEl>
                                          <p:spTgt spid="52"/>
                                        </p:tgtEl>
                                      </p:cBhvr>
                                    </p:animEffect>
                                    <p:set>
                                      <p:cBhvr>
                                        <p:cTn id="113" dur="1" fill="hold">
                                          <p:stCondLst>
                                            <p:cond delay="499"/>
                                          </p:stCondLst>
                                        </p:cTn>
                                        <p:tgtEl>
                                          <p:spTgt spid="52"/>
                                        </p:tgtEl>
                                        <p:attrNameLst>
                                          <p:attrName>style.visibility</p:attrName>
                                        </p:attrNameLst>
                                      </p:cBhvr>
                                      <p:to>
                                        <p:strVal val="hidden"/>
                                      </p:to>
                                    </p:set>
                                  </p:childTnLst>
                                </p:cTn>
                              </p:par>
                              <p:par>
                                <p:cTn id="114" presetID="10" presetClass="exit" presetSubtype="0" fill="hold" nodeType="withEffect">
                                  <p:stCondLst>
                                    <p:cond delay="0"/>
                                  </p:stCondLst>
                                  <p:childTnLst>
                                    <p:animEffect transition="out" filter="fade">
                                      <p:cBhvr>
                                        <p:cTn id="115" dur="500"/>
                                        <p:tgtEl>
                                          <p:spTgt spid="45"/>
                                        </p:tgtEl>
                                      </p:cBhvr>
                                    </p:animEffect>
                                    <p:set>
                                      <p:cBhvr>
                                        <p:cTn id="116" dur="1" fill="hold">
                                          <p:stCondLst>
                                            <p:cond delay="499"/>
                                          </p:stCondLst>
                                        </p:cTn>
                                        <p:tgtEl>
                                          <p:spTgt spid="45"/>
                                        </p:tgtEl>
                                        <p:attrNameLst>
                                          <p:attrName>style.visibility</p:attrName>
                                        </p:attrNameLst>
                                      </p:cBhvr>
                                      <p:to>
                                        <p:strVal val="hidden"/>
                                      </p:to>
                                    </p:set>
                                  </p:childTnLst>
                                </p:cTn>
                              </p:par>
                            </p:childTnLst>
                          </p:cTn>
                        </p:par>
                        <p:par>
                          <p:cTn id="117" fill="hold">
                            <p:stCondLst>
                              <p:cond delay="500"/>
                            </p:stCondLst>
                            <p:childTnLst>
                              <p:par>
                                <p:cTn id="118" presetID="10" presetClass="exit" presetSubtype="0" fill="hold" grpId="1" nodeType="afterEffect">
                                  <p:stCondLst>
                                    <p:cond delay="0"/>
                                  </p:stCondLst>
                                  <p:childTnLst>
                                    <p:animEffect transition="out" filter="fade">
                                      <p:cBhvr>
                                        <p:cTn id="119" dur="500"/>
                                        <p:tgtEl>
                                          <p:spTgt spid="64"/>
                                        </p:tgtEl>
                                      </p:cBhvr>
                                    </p:animEffect>
                                    <p:set>
                                      <p:cBhvr>
                                        <p:cTn id="120" dur="1" fill="hold">
                                          <p:stCondLst>
                                            <p:cond delay="499"/>
                                          </p:stCondLst>
                                        </p:cTn>
                                        <p:tgtEl>
                                          <p:spTgt spid="64"/>
                                        </p:tgtEl>
                                        <p:attrNameLst>
                                          <p:attrName>style.visibility</p:attrName>
                                        </p:attrNameLst>
                                      </p:cBhvr>
                                      <p:to>
                                        <p:strVal val="hidden"/>
                                      </p:to>
                                    </p:set>
                                  </p:childTnLst>
                                </p:cTn>
                              </p:par>
                              <p:par>
                                <p:cTn id="121" presetID="10" presetClass="exit" presetSubtype="0" fill="hold" grpId="0" nodeType="withEffect">
                                  <p:stCondLst>
                                    <p:cond delay="0"/>
                                  </p:stCondLst>
                                  <p:childTnLst>
                                    <p:animEffect transition="out" filter="fade">
                                      <p:cBhvr>
                                        <p:cTn id="122" dur="500"/>
                                        <p:tgtEl>
                                          <p:spTgt spid="54">
                                            <p:txEl>
                                              <p:pRg st="0" end="0"/>
                                            </p:txEl>
                                          </p:spTgt>
                                        </p:tgtEl>
                                      </p:cBhvr>
                                    </p:animEffect>
                                    <p:set>
                                      <p:cBhvr>
                                        <p:cTn id="123" dur="1" fill="hold">
                                          <p:stCondLst>
                                            <p:cond delay="499"/>
                                          </p:stCondLst>
                                        </p:cTn>
                                        <p:tgtEl>
                                          <p:spTgt spid="54">
                                            <p:txEl>
                                              <p:pRg st="0" end="0"/>
                                            </p:txEl>
                                          </p:spTgt>
                                        </p:tgtEl>
                                        <p:attrNameLst>
                                          <p:attrName>style.visibility</p:attrName>
                                        </p:attrNameLst>
                                      </p:cBhvr>
                                      <p:to>
                                        <p:strVal val="hidden"/>
                                      </p:to>
                                    </p:set>
                                  </p:childTnLst>
                                </p:cTn>
                              </p:par>
                              <p:par>
                                <p:cTn id="124" presetID="10" presetClass="exit" presetSubtype="0" fill="hold" grpId="3" nodeType="withEffect">
                                  <p:stCondLst>
                                    <p:cond delay="0"/>
                                  </p:stCondLst>
                                  <p:childTnLst>
                                    <p:animEffect transition="out" filter="fade">
                                      <p:cBhvr>
                                        <p:cTn id="125" dur="500"/>
                                        <p:tgtEl>
                                          <p:spTgt spid="51"/>
                                        </p:tgtEl>
                                      </p:cBhvr>
                                    </p:animEffect>
                                    <p:set>
                                      <p:cBhvr>
                                        <p:cTn id="126" dur="1" fill="hold">
                                          <p:stCondLst>
                                            <p:cond delay="499"/>
                                          </p:stCondLst>
                                        </p:cTn>
                                        <p:tgtEl>
                                          <p:spTgt spid="51"/>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nodeType="clickEffect">
                                  <p:stCondLst>
                                    <p:cond delay="0"/>
                                  </p:stCondLst>
                                  <p:childTnLst>
                                    <p:set>
                                      <p:cBhvr>
                                        <p:cTn id="130" dur="1" fill="hold">
                                          <p:stCondLst>
                                            <p:cond delay="0"/>
                                          </p:stCondLst>
                                        </p:cTn>
                                        <p:tgtEl>
                                          <p:spTgt spid="45"/>
                                        </p:tgtEl>
                                        <p:attrNameLst>
                                          <p:attrName>style.visibility</p:attrName>
                                        </p:attrNameLst>
                                      </p:cBhvr>
                                      <p:to>
                                        <p:strVal val="visible"/>
                                      </p:to>
                                    </p:set>
                                    <p:animEffect transition="in" filter="fade">
                                      <p:cBhvr>
                                        <p:cTn id="131" dur="500"/>
                                        <p:tgtEl>
                                          <p:spTgt spid="45"/>
                                        </p:tgtEl>
                                      </p:cBhvr>
                                    </p:animEffect>
                                  </p:childTnLst>
                                </p:cTn>
                              </p:par>
                            </p:childTnLst>
                          </p:cTn>
                        </p:par>
                        <p:par>
                          <p:cTn id="132" fill="hold">
                            <p:stCondLst>
                              <p:cond delay="500"/>
                            </p:stCondLst>
                            <p:childTnLst>
                              <p:par>
                                <p:cTn id="133" presetID="10" presetClass="entr" presetSubtype="0" fill="hold" nodeType="afterEffect">
                                  <p:stCondLst>
                                    <p:cond delay="0"/>
                                  </p:stCondLst>
                                  <p:childTnLst>
                                    <p:set>
                                      <p:cBhvr>
                                        <p:cTn id="134" dur="1" fill="hold">
                                          <p:stCondLst>
                                            <p:cond delay="0"/>
                                          </p:stCondLst>
                                        </p:cTn>
                                        <p:tgtEl>
                                          <p:spTgt spid="49"/>
                                        </p:tgtEl>
                                        <p:attrNameLst>
                                          <p:attrName>style.visibility</p:attrName>
                                        </p:attrNameLst>
                                      </p:cBhvr>
                                      <p:to>
                                        <p:strVal val="visible"/>
                                      </p:to>
                                    </p:set>
                                    <p:animEffect transition="in" filter="fade">
                                      <p:cBhvr>
                                        <p:cTn id="135" dur="500"/>
                                        <p:tgtEl>
                                          <p:spTgt spid="49"/>
                                        </p:tgtEl>
                                      </p:cBhvr>
                                    </p:animEffec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nodeType="clickEffect">
                                  <p:stCondLst>
                                    <p:cond delay="0"/>
                                  </p:stCondLst>
                                  <p:childTnLst>
                                    <p:set>
                                      <p:cBhvr>
                                        <p:cTn id="139" dur="1" fill="hold">
                                          <p:stCondLst>
                                            <p:cond delay="0"/>
                                          </p:stCondLst>
                                        </p:cTn>
                                        <p:tgtEl>
                                          <p:spTgt spid="50"/>
                                        </p:tgtEl>
                                        <p:attrNameLst>
                                          <p:attrName>style.visibility</p:attrName>
                                        </p:attrNameLst>
                                      </p:cBhvr>
                                      <p:to>
                                        <p:strVal val="visible"/>
                                      </p:to>
                                    </p:set>
                                    <p:animEffect transition="in" filter="fade">
                                      <p:cBhvr>
                                        <p:cTn id="140" dur="500"/>
                                        <p:tgtEl>
                                          <p:spTgt spid="50"/>
                                        </p:tgtEl>
                                      </p:cBhvr>
                                    </p:animEffect>
                                  </p:childTnLst>
                                </p:cTn>
                              </p:par>
                            </p:childTnLst>
                          </p:cTn>
                        </p:par>
                        <p:par>
                          <p:cTn id="141" fill="hold">
                            <p:stCondLst>
                              <p:cond delay="500"/>
                            </p:stCondLst>
                            <p:childTnLst>
                              <p:par>
                                <p:cTn id="142" presetID="1" presetClass="entr" presetSubtype="0" fill="hold" grpId="0" nodeType="afterEffect">
                                  <p:stCondLst>
                                    <p:cond delay="0"/>
                                  </p:stCondLst>
                                  <p:childTnLst>
                                    <p:set>
                                      <p:cBhvr>
                                        <p:cTn id="143" dur="1" fill="hold">
                                          <p:stCondLst>
                                            <p:cond delay="0"/>
                                          </p:stCondLst>
                                        </p:cTn>
                                        <p:tgtEl>
                                          <p:spTgt spid="41"/>
                                        </p:tgtEl>
                                        <p:attrNameLst>
                                          <p:attrName>style.visibility</p:attrName>
                                        </p:attrNameLst>
                                      </p:cBhvr>
                                      <p:to>
                                        <p:strVal val="visible"/>
                                      </p:to>
                                    </p:set>
                                  </p:childTnLst>
                                </p:cTn>
                              </p:par>
                            </p:childTnLst>
                          </p:cTn>
                        </p:par>
                        <p:par>
                          <p:cTn id="144" fill="hold">
                            <p:stCondLst>
                              <p:cond delay="500"/>
                            </p:stCondLst>
                            <p:childTnLst>
                              <p:par>
                                <p:cTn id="145" presetID="0" presetClass="path" presetSubtype="0" accel="50000" decel="50000" fill="hold" grpId="1" nodeType="afterEffect">
                                  <p:stCondLst>
                                    <p:cond delay="0"/>
                                  </p:stCondLst>
                                  <p:childTnLst>
                                    <p:animMotion origin="layout" path="M -4.9759E-7 -3.7037E-7 L -0.10225 -0.40509 " pathEditMode="relative" rAng="0" ptsTypes="AA">
                                      <p:cBhvr>
                                        <p:cTn id="146" dur="750" fill="hold"/>
                                        <p:tgtEl>
                                          <p:spTgt spid="41"/>
                                        </p:tgtEl>
                                        <p:attrNameLst>
                                          <p:attrName>ppt_x</p:attrName>
                                          <p:attrName>ppt_y</p:attrName>
                                        </p:attrNameLst>
                                      </p:cBhvr>
                                      <p:rCtr x="-5119" y="-20255"/>
                                    </p:animMotion>
                                  </p:childTnLst>
                                </p:cTn>
                              </p:par>
                            </p:childTnLst>
                          </p:cTn>
                        </p:par>
                        <p:par>
                          <p:cTn id="147" fill="hold">
                            <p:stCondLst>
                              <p:cond delay="1250"/>
                            </p:stCondLst>
                            <p:childTnLst>
                              <p:par>
                                <p:cTn id="148" presetID="10" presetClass="entr" presetSubtype="0" fill="hold" grpId="2" nodeType="afterEffect">
                                  <p:stCondLst>
                                    <p:cond delay="0"/>
                                  </p:stCondLst>
                                  <p:childTnLst>
                                    <p:set>
                                      <p:cBhvr>
                                        <p:cTn id="149" dur="1" fill="hold">
                                          <p:stCondLst>
                                            <p:cond delay="0"/>
                                          </p:stCondLst>
                                        </p:cTn>
                                        <p:tgtEl>
                                          <p:spTgt spid="64"/>
                                        </p:tgtEl>
                                        <p:attrNameLst>
                                          <p:attrName>style.visibility</p:attrName>
                                        </p:attrNameLst>
                                      </p:cBhvr>
                                      <p:to>
                                        <p:strVal val="visible"/>
                                      </p:to>
                                    </p:set>
                                    <p:animEffect transition="in" filter="fade">
                                      <p:cBhvr>
                                        <p:cTn id="150" dur="500"/>
                                        <p:tgtEl>
                                          <p:spTgt spid="64"/>
                                        </p:tgtEl>
                                      </p:cBhvr>
                                    </p:animEffect>
                                  </p:childTnLst>
                                </p:cTn>
                              </p:par>
                              <p:par>
                                <p:cTn id="151" presetID="10" presetClass="entr" presetSubtype="0" fill="hold" grpId="1" nodeType="withEffect">
                                  <p:stCondLst>
                                    <p:cond delay="0"/>
                                  </p:stCondLst>
                                  <p:childTnLst>
                                    <p:set>
                                      <p:cBhvr>
                                        <p:cTn id="152" dur="1" fill="hold">
                                          <p:stCondLst>
                                            <p:cond delay="0"/>
                                          </p:stCondLst>
                                        </p:cTn>
                                        <p:tgtEl>
                                          <p:spTgt spid="54">
                                            <p:txEl>
                                              <p:pRg st="0" end="0"/>
                                            </p:txEl>
                                          </p:spTgt>
                                        </p:tgtEl>
                                        <p:attrNameLst>
                                          <p:attrName>style.visibility</p:attrName>
                                        </p:attrNameLst>
                                      </p:cBhvr>
                                      <p:to>
                                        <p:strVal val="visible"/>
                                      </p:to>
                                    </p:set>
                                    <p:animEffect transition="in" filter="fade">
                                      <p:cBhvr>
                                        <p:cTn id="153" dur="500"/>
                                        <p:tgtEl>
                                          <p:spTgt spid="54">
                                            <p:txEl>
                                              <p:pRg st="0" end="0"/>
                                            </p:txEl>
                                          </p:spTgt>
                                        </p:tgtEl>
                                      </p:cBhvr>
                                    </p:animEffect>
                                  </p:childTnLst>
                                </p:cTn>
                              </p:par>
                            </p:childTnLst>
                          </p:cTn>
                        </p:par>
                        <p:par>
                          <p:cTn id="154" fill="hold">
                            <p:stCondLst>
                              <p:cond delay="1750"/>
                            </p:stCondLst>
                            <p:childTnLst>
                              <p:par>
                                <p:cTn id="155" presetID="10" presetClass="entr" presetSubtype="0" fill="hold" nodeType="afterEffect">
                                  <p:stCondLst>
                                    <p:cond delay="0"/>
                                  </p:stCondLst>
                                  <p:childTnLst>
                                    <p:set>
                                      <p:cBhvr>
                                        <p:cTn id="156" dur="1" fill="hold">
                                          <p:stCondLst>
                                            <p:cond delay="0"/>
                                          </p:stCondLst>
                                        </p:cTn>
                                        <p:tgtEl>
                                          <p:spTgt spid="52"/>
                                        </p:tgtEl>
                                        <p:attrNameLst>
                                          <p:attrName>style.visibility</p:attrName>
                                        </p:attrNameLst>
                                      </p:cBhvr>
                                      <p:to>
                                        <p:strVal val="visible"/>
                                      </p:to>
                                    </p:set>
                                    <p:animEffect transition="in" filter="fade">
                                      <p:cBhvr>
                                        <p:cTn id="157" dur="500"/>
                                        <p:tgtEl>
                                          <p:spTgt spid="52"/>
                                        </p:tgtEl>
                                      </p:cBhvr>
                                    </p:animEffect>
                                  </p:childTnLst>
                                </p:cTn>
                              </p:par>
                            </p:childTnLst>
                          </p:cTn>
                        </p:par>
                      </p:childTnLst>
                    </p:cTn>
                  </p:par>
                  <p:par>
                    <p:cTn id="158" fill="hold">
                      <p:stCondLst>
                        <p:cond delay="indefinite"/>
                      </p:stCondLst>
                      <p:childTnLst>
                        <p:par>
                          <p:cTn id="159" fill="hold">
                            <p:stCondLst>
                              <p:cond delay="0"/>
                            </p:stCondLst>
                            <p:childTnLst>
                              <p:par>
                                <p:cTn id="160" presetID="10" presetClass="exit" presetSubtype="0" fill="hold" nodeType="clickEffect">
                                  <p:stCondLst>
                                    <p:cond delay="0"/>
                                  </p:stCondLst>
                                  <p:childTnLst>
                                    <p:animEffect transition="out" filter="fade">
                                      <p:cBhvr>
                                        <p:cTn id="161" dur="500"/>
                                        <p:tgtEl>
                                          <p:spTgt spid="50"/>
                                        </p:tgtEl>
                                      </p:cBhvr>
                                    </p:animEffect>
                                    <p:set>
                                      <p:cBhvr>
                                        <p:cTn id="162" dur="1" fill="hold">
                                          <p:stCondLst>
                                            <p:cond delay="499"/>
                                          </p:stCondLst>
                                        </p:cTn>
                                        <p:tgtEl>
                                          <p:spTgt spid="50"/>
                                        </p:tgtEl>
                                        <p:attrNameLst>
                                          <p:attrName>style.visibility</p:attrName>
                                        </p:attrNameLst>
                                      </p:cBhvr>
                                      <p:to>
                                        <p:strVal val="hidden"/>
                                      </p:to>
                                    </p:set>
                                  </p:childTnLst>
                                </p:cTn>
                              </p:par>
                              <p:par>
                                <p:cTn id="163" presetID="10" presetClass="exit" presetSubtype="0" fill="hold" nodeType="withEffect">
                                  <p:stCondLst>
                                    <p:cond delay="0"/>
                                  </p:stCondLst>
                                  <p:childTnLst>
                                    <p:animEffect transition="out" filter="fade">
                                      <p:cBhvr>
                                        <p:cTn id="164" dur="500"/>
                                        <p:tgtEl>
                                          <p:spTgt spid="49"/>
                                        </p:tgtEl>
                                      </p:cBhvr>
                                    </p:animEffect>
                                    <p:set>
                                      <p:cBhvr>
                                        <p:cTn id="165" dur="1" fill="hold">
                                          <p:stCondLst>
                                            <p:cond delay="499"/>
                                          </p:stCondLst>
                                        </p:cTn>
                                        <p:tgtEl>
                                          <p:spTgt spid="49"/>
                                        </p:tgtEl>
                                        <p:attrNameLst>
                                          <p:attrName>style.visibility</p:attrName>
                                        </p:attrNameLst>
                                      </p:cBhvr>
                                      <p:to>
                                        <p:strVal val="hidden"/>
                                      </p:to>
                                    </p:set>
                                  </p:childTnLst>
                                </p:cTn>
                              </p:par>
                              <p:par>
                                <p:cTn id="166" presetID="10" presetClass="exit" presetSubtype="0" fill="hold" nodeType="withEffect">
                                  <p:stCondLst>
                                    <p:cond delay="0"/>
                                  </p:stCondLst>
                                  <p:childTnLst>
                                    <p:animEffect transition="out" filter="fade">
                                      <p:cBhvr>
                                        <p:cTn id="167" dur="500"/>
                                        <p:tgtEl>
                                          <p:spTgt spid="52"/>
                                        </p:tgtEl>
                                      </p:cBhvr>
                                    </p:animEffect>
                                    <p:set>
                                      <p:cBhvr>
                                        <p:cTn id="168" dur="1" fill="hold">
                                          <p:stCondLst>
                                            <p:cond delay="499"/>
                                          </p:stCondLst>
                                        </p:cTn>
                                        <p:tgtEl>
                                          <p:spTgt spid="52"/>
                                        </p:tgtEl>
                                        <p:attrNameLst>
                                          <p:attrName>style.visibility</p:attrName>
                                        </p:attrNameLst>
                                      </p:cBhvr>
                                      <p:to>
                                        <p:strVal val="hidden"/>
                                      </p:to>
                                    </p:set>
                                  </p:childTnLst>
                                </p:cTn>
                              </p:par>
                              <p:par>
                                <p:cTn id="169" presetID="10" presetClass="exit" presetSubtype="0" fill="hold" nodeType="withEffect">
                                  <p:stCondLst>
                                    <p:cond delay="0"/>
                                  </p:stCondLst>
                                  <p:childTnLst>
                                    <p:animEffect transition="out" filter="fade">
                                      <p:cBhvr>
                                        <p:cTn id="170" dur="500"/>
                                        <p:tgtEl>
                                          <p:spTgt spid="45"/>
                                        </p:tgtEl>
                                      </p:cBhvr>
                                    </p:animEffect>
                                    <p:set>
                                      <p:cBhvr>
                                        <p:cTn id="171" dur="1" fill="hold">
                                          <p:stCondLst>
                                            <p:cond delay="499"/>
                                          </p:stCondLst>
                                        </p:cTn>
                                        <p:tgtEl>
                                          <p:spTgt spid="45"/>
                                        </p:tgtEl>
                                        <p:attrNameLst>
                                          <p:attrName>style.visibility</p:attrName>
                                        </p:attrNameLst>
                                      </p:cBhvr>
                                      <p:to>
                                        <p:strVal val="hidden"/>
                                      </p:to>
                                    </p:set>
                                  </p:childTnLst>
                                </p:cTn>
                              </p:par>
                            </p:childTnLst>
                          </p:cTn>
                        </p:par>
                        <p:par>
                          <p:cTn id="172" fill="hold">
                            <p:stCondLst>
                              <p:cond delay="500"/>
                            </p:stCondLst>
                            <p:childTnLst>
                              <p:par>
                                <p:cTn id="173" presetID="10" presetClass="exit" presetSubtype="0" fill="hold" grpId="0" nodeType="afterEffect">
                                  <p:stCondLst>
                                    <p:cond delay="0"/>
                                  </p:stCondLst>
                                  <p:childTnLst>
                                    <p:animEffect transition="out" filter="fade">
                                      <p:cBhvr>
                                        <p:cTn id="174" dur="750"/>
                                        <p:tgtEl>
                                          <p:spTgt spid="44"/>
                                        </p:tgtEl>
                                      </p:cBhvr>
                                    </p:animEffect>
                                    <p:set>
                                      <p:cBhvr>
                                        <p:cTn id="175" dur="1" fill="hold">
                                          <p:stCondLst>
                                            <p:cond delay="749"/>
                                          </p:stCondLst>
                                        </p:cTn>
                                        <p:tgtEl>
                                          <p:spTgt spid="44"/>
                                        </p:tgtEl>
                                        <p:attrNameLst>
                                          <p:attrName>style.visibility</p:attrName>
                                        </p:attrNameLst>
                                      </p:cBhvr>
                                      <p:to>
                                        <p:strVal val="hidden"/>
                                      </p:to>
                                    </p:set>
                                  </p:childTnLst>
                                </p:cTn>
                              </p:par>
                              <p:par>
                                <p:cTn id="176" presetID="10" presetClass="exit" presetSubtype="0" fill="hold" grpId="0" nodeType="withEffect">
                                  <p:stCondLst>
                                    <p:cond delay="0"/>
                                  </p:stCondLst>
                                  <p:childTnLst>
                                    <p:animEffect transition="out" filter="fade">
                                      <p:cBhvr>
                                        <p:cTn id="177" dur="750"/>
                                        <p:tgtEl>
                                          <p:spTgt spid="47"/>
                                        </p:tgtEl>
                                      </p:cBhvr>
                                    </p:animEffect>
                                    <p:set>
                                      <p:cBhvr>
                                        <p:cTn id="178" dur="1" fill="hold">
                                          <p:stCondLst>
                                            <p:cond delay="749"/>
                                          </p:stCondLst>
                                        </p:cTn>
                                        <p:tgtEl>
                                          <p:spTgt spid="47"/>
                                        </p:tgtEl>
                                        <p:attrNameLst>
                                          <p:attrName>style.visibility</p:attrName>
                                        </p:attrNameLst>
                                      </p:cBhvr>
                                      <p:to>
                                        <p:strVal val="hidden"/>
                                      </p:to>
                                    </p:set>
                                  </p:childTnLst>
                                </p:cTn>
                              </p:par>
                            </p:childTnLst>
                          </p:cTn>
                        </p:par>
                      </p:childTnLst>
                    </p:cTn>
                  </p:par>
                  <p:par>
                    <p:cTn id="179" fill="hold">
                      <p:stCondLst>
                        <p:cond delay="indefinite"/>
                      </p:stCondLst>
                      <p:childTnLst>
                        <p:par>
                          <p:cTn id="180" fill="hold">
                            <p:stCondLst>
                              <p:cond delay="0"/>
                            </p:stCondLst>
                            <p:childTnLst>
                              <p:par>
                                <p:cTn id="181" presetID="10" presetClass="entr" presetSubtype="0" fill="hold" nodeType="clickEffect">
                                  <p:stCondLst>
                                    <p:cond delay="0"/>
                                  </p:stCondLst>
                                  <p:childTnLst>
                                    <p:set>
                                      <p:cBhvr>
                                        <p:cTn id="182" dur="1" fill="hold">
                                          <p:stCondLst>
                                            <p:cond delay="0"/>
                                          </p:stCondLst>
                                        </p:cTn>
                                        <p:tgtEl>
                                          <p:spTgt spid="45"/>
                                        </p:tgtEl>
                                        <p:attrNameLst>
                                          <p:attrName>style.visibility</p:attrName>
                                        </p:attrNameLst>
                                      </p:cBhvr>
                                      <p:to>
                                        <p:strVal val="visible"/>
                                      </p:to>
                                    </p:set>
                                    <p:animEffect transition="in" filter="fade">
                                      <p:cBhvr>
                                        <p:cTn id="183" dur="500"/>
                                        <p:tgtEl>
                                          <p:spTgt spid="45"/>
                                        </p:tgtEl>
                                      </p:cBhvr>
                                    </p:animEffect>
                                  </p:childTnLst>
                                </p:cTn>
                              </p:par>
                            </p:childTnLst>
                          </p:cTn>
                        </p:par>
                        <p:par>
                          <p:cTn id="184" fill="hold">
                            <p:stCondLst>
                              <p:cond delay="500"/>
                            </p:stCondLst>
                            <p:childTnLst>
                              <p:par>
                                <p:cTn id="185" presetID="26" presetClass="emph" presetSubtype="0" fill="hold" grpId="2" nodeType="afterEffect">
                                  <p:stCondLst>
                                    <p:cond delay="0"/>
                                  </p:stCondLst>
                                  <p:childTnLst>
                                    <p:animEffect transition="out" filter="fade">
                                      <p:cBhvr>
                                        <p:cTn id="186" dur="500" tmFilter="0, 0; .2, .5; .8, .5; 1, 0"/>
                                        <p:tgtEl>
                                          <p:spTgt spid="41"/>
                                        </p:tgtEl>
                                      </p:cBhvr>
                                    </p:animEffect>
                                    <p:animScale>
                                      <p:cBhvr>
                                        <p:cTn id="187" dur="250" autoRev="1" fill="hold"/>
                                        <p:tgtEl>
                                          <p:spTgt spid="41"/>
                                        </p:tgtEl>
                                      </p:cBhvr>
                                      <p:by x="105000" y="105000"/>
                                    </p:animScale>
                                  </p:childTnLst>
                                </p:cTn>
                              </p:par>
                            </p:childTnLst>
                          </p:cTn>
                        </p:par>
                        <p:par>
                          <p:cTn id="188" fill="hold">
                            <p:stCondLst>
                              <p:cond delay="1000"/>
                            </p:stCondLst>
                            <p:childTnLst>
                              <p:par>
                                <p:cTn id="189" presetID="10" presetClass="entr" presetSubtype="0" fill="hold" nodeType="afterEffect">
                                  <p:stCondLst>
                                    <p:cond delay="0"/>
                                  </p:stCondLst>
                                  <p:childTnLst>
                                    <p:set>
                                      <p:cBhvr>
                                        <p:cTn id="190" dur="1" fill="hold">
                                          <p:stCondLst>
                                            <p:cond delay="0"/>
                                          </p:stCondLst>
                                        </p:cTn>
                                        <p:tgtEl>
                                          <p:spTgt spid="52"/>
                                        </p:tgtEl>
                                        <p:attrNameLst>
                                          <p:attrName>style.visibility</p:attrName>
                                        </p:attrNameLst>
                                      </p:cBhvr>
                                      <p:to>
                                        <p:strVal val="visible"/>
                                      </p:to>
                                    </p:set>
                                    <p:animEffect transition="in" filter="fade">
                                      <p:cBhvr>
                                        <p:cTn id="191" dur="500"/>
                                        <p:tgtEl>
                                          <p:spTgt spid="52"/>
                                        </p:tgtEl>
                                      </p:cBhvr>
                                    </p:animEffect>
                                  </p:childTnLst>
                                </p:cTn>
                              </p:par>
                            </p:childTnLst>
                          </p:cTn>
                        </p:par>
                      </p:childTnLst>
                    </p:cTn>
                  </p:par>
                  <p:par>
                    <p:cTn id="192" fill="hold">
                      <p:stCondLst>
                        <p:cond delay="indefinite"/>
                      </p:stCondLst>
                      <p:childTnLst>
                        <p:par>
                          <p:cTn id="193" fill="hold">
                            <p:stCondLst>
                              <p:cond delay="0"/>
                            </p:stCondLst>
                            <p:childTnLst>
                              <p:par>
                                <p:cTn id="194" presetID="10" presetClass="exit" presetSubtype="0" fill="hold" nodeType="clickEffect">
                                  <p:stCondLst>
                                    <p:cond delay="0"/>
                                  </p:stCondLst>
                                  <p:childTnLst>
                                    <p:animEffect transition="out" filter="fade">
                                      <p:cBhvr>
                                        <p:cTn id="195" dur="500"/>
                                        <p:tgtEl>
                                          <p:spTgt spid="52"/>
                                        </p:tgtEl>
                                      </p:cBhvr>
                                    </p:animEffect>
                                    <p:set>
                                      <p:cBhvr>
                                        <p:cTn id="196" dur="1" fill="hold">
                                          <p:stCondLst>
                                            <p:cond delay="499"/>
                                          </p:stCondLst>
                                        </p:cTn>
                                        <p:tgtEl>
                                          <p:spTgt spid="52"/>
                                        </p:tgtEl>
                                        <p:attrNameLst>
                                          <p:attrName>style.visibility</p:attrName>
                                        </p:attrNameLst>
                                      </p:cBhvr>
                                      <p:to>
                                        <p:strVal val="hidden"/>
                                      </p:to>
                                    </p:set>
                                  </p:childTnLst>
                                </p:cTn>
                              </p:par>
                              <p:par>
                                <p:cTn id="197" presetID="10" presetClass="exit" presetSubtype="0" fill="hold" nodeType="withEffect">
                                  <p:stCondLst>
                                    <p:cond delay="0"/>
                                  </p:stCondLst>
                                  <p:childTnLst>
                                    <p:animEffect transition="out" filter="fade">
                                      <p:cBhvr>
                                        <p:cTn id="198" dur="500"/>
                                        <p:tgtEl>
                                          <p:spTgt spid="45"/>
                                        </p:tgtEl>
                                      </p:cBhvr>
                                    </p:animEffect>
                                    <p:set>
                                      <p:cBhvr>
                                        <p:cTn id="199" dur="1" fill="hold">
                                          <p:stCondLst>
                                            <p:cond delay="499"/>
                                          </p:stCondLst>
                                        </p:cTn>
                                        <p:tgtEl>
                                          <p:spTgt spid="45"/>
                                        </p:tgtEl>
                                        <p:attrNameLst>
                                          <p:attrName>style.visibility</p:attrName>
                                        </p:attrNameLst>
                                      </p:cBhvr>
                                      <p:to>
                                        <p:strVal val="hidden"/>
                                      </p:to>
                                    </p:set>
                                  </p:childTnLst>
                                </p:cTn>
                              </p:par>
                            </p:childTnLst>
                          </p:cTn>
                        </p:par>
                        <p:par>
                          <p:cTn id="200" fill="hold">
                            <p:stCondLst>
                              <p:cond delay="500"/>
                            </p:stCondLst>
                            <p:childTnLst>
                              <p:par>
                                <p:cTn id="201" presetID="10" presetClass="exit" presetSubtype="0" fill="hold" grpId="3" nodeType="afterEffect">
                                  <p:stCondLst>
                                    <p:cond delay="0"/>
                                  </p:stCondLst>
                                  <p:childTnLst>
                                    <p:animEffect transition="out" filter="fade">
                                      <p:cBhvr>
                                        <p:cTn id="202" dur="500"/>
                                        <p:tgtEl>
                                          <p:spTgt spid="64"/>
                                        </p:tgtEl>
                                      </p:cBhvr>
                                    </p:animEffect>
                                    <p:set>
                                      <p:cBhvr>
                                        <p:cTn id="203" dur="1" fill="hold">
                                          <p:stCondLst>
                                            <p:cond delay="499"/>
                                          </p:stCondLst>
                                        </p:cTn>
                                        <p:tgtEl>
                                          <p:spTgt spid="64"/>
                                        </p:tgtEl>
                                        <p:attrNameLst>
                                          <p:attrName>style.visibility</p:attrName>
                                        </p:attrNameLst>
                                      </p:cBhvr>
                                      <p:to>
                                        <p:strVal val="hidden"/>
                                      </p:to>
                                    </p:set>
                                  </p:childTnLst>
                                </p:cTn>
                              </p:par>
                              <p:par>
                                <p:cTn id="204" presetID="10" presetClass="exit" presetSubtype="0" fill="hold" grpId="2" nodeType="withEffect">
                                  <p:stCondLst>
                                    <p:cond delay="0"/>
                                  </p:stCondLst>
                                  <p:childTnLst>
                                    <p:animEffect transition="out" filter="fade">
                                      <p:cBhvr>
                                        <p:cTn id="205" dur="500"/>
                                        <p:tgtEl>
                                          <p:spTgt spid="54">
                                            <p:txEl>
                                              <p:pRg st="0" end="0"/>
                                            </p:txEl>
                                          </p:spTgt>
                                        </p:tgtEl>
                                      </p:cBhvr>
                                    </p:animEffect>
                                    <p:set>
                                      <p:cBhvr>
                                        <p:cTn id="206" dur="1" fill="hold">
                                          <p:stCondLst>
                                            <p:cond delay="499"/>
                                          </p:stCondLst>
                                        </p:cTn>
                                        <p:tgtEl>
                                          <p:spTgt spid="54">
                                            <p:txEl>
                                              <p:pRg st="0" end="0"/>
                                            </p:txEl>
                                          </p:spTgt>
                                        </p:tgtEl>
                                        <p:attrNameLst>
                                          <p:attrName>style.visibility</p:attrName>
                                        </p:attrNameLst>
                                      </p:cBhvr>
                                      <p:to>
                                        <p:strVal val="hidden"/>
                                      </p:to>
                                    </p:set>
                                  </p:childTnLst>
                                </p:cTn>
                              </p:par>
                              <p:par>
                                <p:cTn id="207" presetID="10" presetClass="exit" presetSubtype="0" fill="hold" grpId="3" nodeType="withEffect">
                                  <p:stCondLst>
                                    <p:cond delay="0"/>
                                  </p:stCondLst>
                                  <p:childTnLst>
                                    <p:animEffect transition="out" filter="fade">
                                      <p:cBhvr>
                                        <p:cTn id="208" dur="500"/>
                                        <p:tgtEl>
                                          <p:spTgt spid="41"/>
                                        </p:tgtEl>
                                      </p:cBhvr>
                                    </p:animEffect>
                                    <p:set>
                                      <p:cBhvr>
                                        <p:cTn id="209" dur="1" fill="hold">
                                          <p:stCondLst>
                                            <p:cond delay="499"/>
                                          </p:stCondLst>
                                        </p:cTn>
                                        <p:tgtEl>
                                          <p:spTgt spid="41"/>
                                        </p:tgtEl>
                                        <p:attrNameLst>
                                          <p:attrName>style.visibility</p:attrName>
                                        </p:attrNameLst>
                                      </p:cBhvr>
                                      <p:to>
                                        <p:strVal val="hidden"/>
                                      </p:to>
                                    </p:set>
                                  </p:childTnLst>
                                </p:cTn>
                              </p:par>
                            </p:childTnLst>
                          </p:cTn>
                        </p:par>
                      </p:childTnLst>
                    </p:cTn>
                  </p:par>
                  <p:par>
                    <p:cTn id="210" fill="hold">
                      <p:stCondLst>
                        <p:cond delay="indefinite"/>
                      </p:stCondLst>
                      <p:childTnLst>
                        <p:par>
                          <p:cTn id="211" fill="hold">
                            <p:stCondLst>
                              <p:cond delay="0"/>
                            </p:stCondLst>
                            <p:childTnLst>
                              <p:par>
                                <p:cTn id="212" presetID="10" presetClass="entr" presetSubtype="0" fill="hold" nodeType="clickEffect">
                                  <p:stCondLst>
                                    <p:cond delay="0"/>
                                  </p:stCondLst>
                                  <p:childTnLst>
                                    <p:set>
                                      <p:cBhvr>
                                        <p:cTn id="213" dur="1" fill="hold">
                                          <p:stCondLst>
                                            <p:cond delay="0"/>
                                          </p:stCondLst>
                                        </p:cTn>
                                        <p:tgtEl>
                                          <p:spTgt spid="45"/>
                                        </p:tgtEl>
                                        <p:attrNameLst>
                                          <p:attrName>style.visibility</p:attrName>
                                        </p:attrNameLst>
                                      </p:cBhvr>
                                      <p:to>
                                        <p:strVal val="visible"/>
                                      </p:to>
                                    </p:set>
                                    <p:animEffect transition="in" filter="fade">
                                      <p:cBhvr>
                                        <p:cTn id="214" dur="500"/>
                                        <p:tgtEl>
                                          <p:spTgt spid="45"/>
                                        </p:tgtEl>
                                      </p:cBhvr>
                                    </p:animEffect>
                                  </p:childTnLst>
                                </p:cTn>
                              </p:par>
                              <p:par>
                                <p:cTn id="215" presetID="10" presetClass="entr" presetSubtype="0" fill="hold" nodeType="withEffect">
                                  <p:stCondLst>
                                    <p:cond delay="1000"/>
                                  </p:stCondLst>
                                  <p:childTnLst>
                                    <p:set>
                                      <p:cBhvr>
                                        <p:cTn id="216" dur="1" fill="hold">
                                          <p:stCondLst>
                                            <p:cond delay="0"/>
                                          </p:stCondLst>
                                        </p:cTn>
                                        <p:tgtEl>
                                          <p:spTgt spid="49"/>
                                        </p:tgtEl>
                                        <p:attrNameLst>
                                          <p:attrName>style.visibility</p:attrName>
                                        </p:attrNameLst>
                                      </p:cBhvr>
                                      <p:to>
                                        <p:strVal val="visible"/>
                                      </p:to>
                                    </p:set>
                                    <p:animEffect transition="in" filter="fade">
                                      <p:cBhvr>
                                        <p:cTn id="217" dur="500"/>
                                        <p:tgtEl>
                                          <p:spTgt spid="49"/>
                                        </p:tgtEl>
                                      </p:cBhvr>
                                    </p:animEffect>
                                  </p:childTnLst>
                                </p:cTn>
                              </p:par>
                            </p:childTnLst>
                          </p:cTn>
                        </p:par>
                      </p:childTnLst>
                    </p:cTn>
                  </p:par>
                  <p:par>
                    <p:cTn id="218" fill="hold">
                      <p:stCondLst>
                        <p:cond delay="indefinite"/>
                      </p:stCondLst>
                      <p:childTnLst>
                        <p:par>
                          <p:cTn id="219" fill="hold">
                            <p:stCondLst>
                              <p:cond delay="0"/>
                            </p:stCondLst>
                            <p:childTnLst>
                              <p:par>
                                <p:cTn id="220" presetID="10" presetClass="entr" presetSubtype="0" fill="hold" nodeType="clickEffect">
                                  <p:stCondLst>
                                    <p:cond delay="0"/>
                                  </p:stCondLst>
                                  <p:childTnLst>
                                    <p:set>
                                      <p:cBhvr>
                                        <p:cTn id="221" dur="1" fill="hold">
                                          <p:stCondLst>
                                            <p:cond delay="0"/>
                                          </p:stCondLst>
                                        </p:cTn>
                                        <p:tgtEl>
                                          <p:spTgt spid="53">
                                            <p:txEl>
                                              <p:pRg st="0" end="0"/>
                                            </p:txEl>
                                          </p:spTgt>
                                        </p:tgtEl>
                                        <p:attrNameLst>
                                          <p:attrName>style.visibility</p:attrName>
                                        </p:attrNameLst>
                                      </p:cBhvr>
                                      <p:to>
                                        <p:strVal val="visible"/>
                                      </p:to>
                                    </p:set>
                                    <p:animEffect transition="in" filter="fade">
                                      <p:cBhvr>
                                        <p:cTn id="222" dur="500"/>
                                        <p:tgtEl>
                                          <p:spTgt spid="5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1" grpId="1" animBg="1"/>
      <p:bldP spid="41" grpId="2" animBg="1"/>
      <p:bldP spid="41" grpId="3" animBg="1"/>
      <p:bldP spid="44" grpId="0" animBg="1"/>
      <p:bldP spid="46" grpId="0"/>
      <p:bldP spid="47" grpId="0"/>
      <p:bldP spid="48" grpId="0"/>
      <p:bldP spid="51" grpId="0" animBg="1"/>
      <p:bldP spid="51" grpId="1" animBg="1"/>
      <p:bldP spid="51" grpId="2" animBg="1"/>
      <p:bldP spid="51" grpId="3" animBg="1"/>
      <p:bldP spid="54" grpId="0" build="allAtOnce"/>
      <p:bldP spid="54" grpId="1" build="allAtOnce"/>
      <p:bldP spid="54" grpId="2" build="allAtOnce"/>
      <p:bldP spid="56" grpId="0" animBg="1"/>
      <p:bldP spid="56" grpId="1" animBg="1"/>
      <p:bldP spid="56" grpId="2" animBg="1"/>
      <p:bldP spid="56" grpId="3" animBg="1"/>
      <p:bldP spid="57" grpId="0" animBg="1"/>
      <p:bldP spid="57" grpId="1" animBg="1"/>
      <p:bldP spid="58" grpId="0" animBg="1"/>
      <p:bldP spid="58" grpId="1" animBg="1"/>
      <p:bldP spid="64" grpId="0" animBg="1"/>
      <p:bldP spid="64" grpId="1" animBg="1"/>
      <p:bldP spid="64" grpId="2" animBg="1"/>
      <p:bldP spid="64" grpId="3"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bwMode="auto">
          <a:xfrm>
            <a:off x="519113" y="1746611"/>
            <a:ext cx="2844374" cy="336477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1920240" rIns="91436" bIns="0" numCol="1" rtlCol="0" anchor="t" anchorCtr="0" compatLnSpc="1">
            <a:prstTxWarp prst="textNoShape">
              <a:avLst/>
            </a:prstTxWarp>
          </a:bodyPr>
          <a:lstStyle/>
          <a:p>
            <a:pPr defTabSz="914099" fontAlgn="base">
              <a:spcBef>
                <a:spcPct val="0"/>
              </a:spcBef>
              <a:spcAft>
                <a:spcPct val="0"/>
              </a:spcAft>
            </a:pPr>
            <a:r>
              <a:rPr lang="en-US" sz="4000" dirty="0">
                <a:solidFill>
                  <a:schemeClr val="bg1">
                    <a:lumMod val="85000"/>
                    <a:alpha val="99000"/>
                  </a:schemeClr>
                </a:solidFill>
                <a:latin typeface="Segoe UI Light" pitchFamily="34" charset="0"/>
              </a:rPr>
              <a:t>Caching</a:t>
            </a:r>
          </a:p>
        </p:txBody>
      </p:sp>
      <p:sp>
        <p:nvSpPr>
          <p:cNvPr id="19" name="Rectangle 18"/>
          <p:cNvSpPr/>
          <p:nvPr/>
        </p:nvSpPr>
        <p:spPr bwMode="auto">
          <a:xfrm>
            <a:off x="3475356" y="1746611"/>
            <a:ext cx="2844374" cy="336477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1920240" rIns="91436" bIns="0" numCol="1" rtlCol="0" anchor="t" anchorCtr="0" compatLnSpc="1">
            <a:prstTxWarp prst="textNoShape">
              <a:avLst/>
            </a:prstTxWarp>
          </a:bodyPr>
          <a:lstStyle/>
          <a:p>
            <a:pPr defTabSz="914099" fontAlgn="base">
              <a:spcBef>
                <a:spcPct val="0"/>
              </a:spcBef>
              <a:spcAft>
                <a:spcPct val="0"/>
              </a:spcAft>
            </a:pPr>
            <a:r>
              <a:rPr lang="en-US" sz="4000" dirty="0">
                <a:solidFill>
                  <a:schemeClr val="bg1">
                    <a:lumMod val="85000"/>
                    <a:alpha val="99000"/>
                  </a:schemeClr>
                </a:solidFill>
                <a:latin typeface="Segoe UI Light" pitchFamily="34" charset="0"/>
              </a:rPr>
              <a:t>CDN</a:t>
            </a:r>
          </a:p>
        </p:txBody>
      </p:sp>
      <p:sp>
        <p:nvSpPr>
          <p:cNvPr id="20" name="Rectangle 19"/>
          <p:cNvSpPr/>
          <p:nvPr/>
        </p:nvSpPr>
        <p:spPr bwMode="auto">
          <a:xfrm>
            <a:off x="6431600" y="1746611"/>
            <a:ext cx="2844374" cy="336477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1920240" rIns="91436" bIns="0" numCol="1" rtlCol="0" anchor="t" anchorCtr="0" compatLnSpc="1">
            <a:prstTxWarp prst="textNoShape">
              <a:avLst/>
            </a:prstTxWarp>
          </a:bodyPr>
          <a:lstStyle/>
          <a:p>
            <a:pPr defTabSz="914099" fontAlgn="base">
              <a:spcBef>
                <a:spcPct val="0"/>
              </a:spcBef>
              <a:spcAft>
                <a:spcPct val="0"/>
              </a:spcAft>
            </a:pPr>
            <a:r>
              <a:rPr lang="en-US" sz="4000" dirty="0">
                <a:gradFill>
                  <a:gsLst>
                    <a:gs pos="0">
                      <a:srgbClr val="FFFFFF"/>
                    </a:gs>
                    <a:gs pos="100000">
                      <a:srgbClr val="FFFFFF"/>
                    </a:gs>
                  </a:gsLst>
                  <a:lin ang="5400000" scaled="0"/>
                </a:gradFill>
                <a:latin typeface="Segoe UI Light" pitchFamily="34" charset="0"/>
              </a:rPr>
              <a:t>Traffic </a:t>
            </a:r>
            <a:r>
              <a:rPr lang="en-US" sz="4000" dirty="0" smtClean="0">
                <a:gradFill>
                  <a:gsLst>
                    <a:gs pos="0">
                      <a:srgbClr val="FFFFFF"/>
                    </a:gs>
                    <a:gs pos="100000">
                      <a:srgbClr val="FFFFFF"/>
                    </a:gs>
                  </a:gsLst>
                  <a:lin ang="5400000" scaled="0"/>
                </a:gradFill>
                <a:latin typeface="Segoe UI Light" pitchFamily="34" charset="0"/>
              </a:rPr>
              <a:t>Manager</a:t>
            </a:r>
            <a:endParaRPr lang="en-US" sz="4000" dirty="0">
              <a:gradFill>
                <a:gsLst>
                  <a:gs pos="0">
                    <a:srgbClr val="FFFFFF"/>
                  </a:gs>
                  <a:gs pos="100000">
                    <a:srgbClr val="FFFFFF"/>
                  </a:gs>
                </a:gsLst>
                <a:lin ang="5400000" scaled="0"/>
              </a:gradFill>
              <a:latin typeface="Segoe UI Light" pitchFamily="34" charset="0"/>
            </a:endParaRPr>
          </a:p>
        </p:txBody>
      </p:sp>
      <p:sp>
        <p:nvSpPr>
          <p:cNvPr id="21" name="Freeform 20"/>
          <p:cNvSpPr>
            <a:spLocks noEditPoints="1"/>
          </p:cNvSpPr>
          <p:nvPr/>
        </p:nvSpPr>
        <p:spPr bwMode="auto">
          <a:xfrm>
            <a:off x="1344040" y="2091156"/>
            <a:ext cx="1295518" cy="1142238"/>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 name="Freeform 82"/>
          <p:cNvSpPr>
            <a:spLocks noEditPoints="1"/>
          </p:cNvSpPr>
          <p:nvPr/>
        </p:nvSpPr>
        <p:spPr bwMode="black">
          <a:xfrm>
            <a:off x="4281994" y="2119786"/>
            <a:ext cx="1231099" cy="1230776"/>
          </a:xfrm>
          <a:custGeom>
            <a:avLst/>
            <a:gdLst>
              <a:gd name="T0" fmla="*/ 590 w 2193"/>
              <a:gd name="T1" fmla="*/ 531 h 2197"/>
              <a:gd name="T2" fmla="*/ 1140 w 2193"/>
              <a:gd name="T3" fmla="*/ 364 h 2197"/>
              <a:gd name="T4" fmla="*/ 1100 w 2193"/>
              <a:gd name="T5" fmla="*/ 435 h 2197"/>
              <a:gd name="T6" fmla="*/ 1066 w 2193"/>
              <a:gd name="T7" fmla="*/ 405 h 2197"/>
              <a:gd name="T8" fmla="*/ 1025 w 2193"/>
              <a:gd name="T9" fmla="*/ 503 h 2197"/>
              <a:gd name="T10" fmla="*/ 951 w 2193"/>
              <a:gd name="T11" fmla="*/ 405 h 2197"/>
              <a:gd name="T12" fmla="*/ 992 w 2193"/>
              <a:gd name="T13" fmla="*/ 503 h 2197"/>
              <a:gd name="T14" fmla="*/ 877 w 2193"/>
              <a:gd name="T15" fmla="*/ 364 h 2197"/>
              <a:gd name="T16" fmla="*/ 917 w 2193"/>
              <a:gd name="T17" fmla="*/ 544 h 2197"/>
              <a:gd name="T18" fmla="*/ 802 w 2193"/>
              <a:gd name="T19" fmla="*/ 435 h 2197"/>
              <a:gd name="T20" fmla="*/ 802 w 2193"/>
              <a:gd name="T21" fmla="*/ 544 h 2197"/>
              <a:gd name="T22" fmla="*/ 768 w 2193"/>
              <a:gd name="T23" fmla="*/ 435 h 2197"/>
              <a:gd name="T24" fmla="*/ 727 w 2193"/>
              <a:gd name="T25" fmla="*/ 503 h 2197"/>
              <a:gd name="T26" fmla="*/ 693 w 2193"/>
              <a:gd name="T27" fmla="*/ 476 h 2197"/>
              <a:gd name="T28" fmla="*/ 655 w 2193"/>
              <a:gd name="T29" fmla="*/ 282 h 2197"/>
              <a:gd name="T30" fmla="*/ 655 w 2193"/>
              <a:gd name="T31" fmla="*/ 282 h 2197"/>
              <a:gd name="T32" fmla="*/ 1140 w 2193"/>
              <a:gd name="T33" fmla="*/ 92 h 2197"/>
              <a:gd name="T34" fmla="*/ 1100 w 2193"/>
              <a:gd name="T35" fmla="*/ 191 h 2197"/>
              <a:gd name="T36" fmla="*/ 1025 w 2193"/>
              <a:gd name="T37" fmla="*/ 92 h 2197"/>
              <a:gd name="T38" fmla="*/ 1066 w 2193"/>
              <a:gd name="T39" fmla="*/ 191 h 2197"/>
              <a:gd name="T40" fmla="*/ 951 w 2193"/>
              <a:gd name="T41" fmla="*/ 52 h 2197"/>
              <a:gd name="T42" fmla="*/ 992 w 2193"/>
              <a:gd name="T43" fmla="*/ 231 h 2197"/>
              <a:gd name="T44" fmla="*/ 877 w 2193"/>
              <a:gd name="T45" fmla="*/ 123 h 2197"/>
              <a:gd name="T46" fmla="*/ 877 w 2193"/>
              <a:gd name="T47" fmla="*/ 231 h 2197"/>
              <a:gd name="T48" fmla="*/ 842 w 2193"/>
              <a:gd name="T49" fmla="*/ 123 h 2197"/>
              <a:gd name="T50" fmla="*/ 802 w 2193"/>
              <a:gd name="T51" fmla="*/ 191 h 2197"/>
              <a:gd name="T52" fmla="*/ 768 w 2193"/>
              <a:gd name="T53" fmla="*/ 163 h 2197"/>
              <a:gd name="T54" fmla="*/ 653 w 2193"/>
              <a:gd name="T55" fmla="*/ 52 h 2197"/>
              <a:gd name="T56" fmla="*/ 653 w 2193"/>
              <a:gd name="T57" fmla="*/ 163 h 2197"/>
              <a:gd name="T58" fmla="*/ 1315 w 2193"/>
              <a:gd name="T59" fmla="*/ 2023 h 2197"/>
              <a:gd name="T60" fmla="*/ 1444 w 2193"/>
              <a:gd name="T61" fmla="*/ 2179 h 2197"/>
              <a:gd name="T62" fmla="*/ 1597 w 2193"/>
              <a:gd name="T63" fmla="*/ 1488 h 2197"/>
              <a:gd name="T64" fmla="*/ 2182 w 2193"/>
              <a:gd name="T65" fmla="*/ 1590 h 2197"/>
              <a:gd name="T66" fmla="*/ 925 w 2193"/>
              <a:gd name="T67" fmla="*/ 1617 h 2197"/>
              <a:gd name="T68" fmla="*/ 1137 w 2193"/>
              <a:gd name="T69" fmla="*/ 1617 h 2197"/>
              <a:gd name="T70" fmla="*/ 2090 w 2193"/>
              <a:gd name="T71" fmla="*/ 1142 h 2197"/>
              <a:gd name="T72" fmla="*/ 1538 w 2193"/>
              <a:gd name="T73" fmla="*/ 908 h 2197"/>
              <a:gd name="T74" fmla="*/ 1043 w 2193"/>
              <a:gd name="T75" fmla="*/ 908 h 2197"/>
              <a:gd name="T76" fmla="*/ 103 w 2193"/>
              <a:gd name="T77" fmla="*/ 1377 h 2197"/>
              <a:gd name="T78" fmla="*/ 1675 w 2193"/>
              <a:gd name="T79" fmla="*/ 1407 h 2197"/>
              <a:gd name="T80" fmla="*/ 1268 w 2193"/>
              <a:gd name="T81" fmla="*/ 1660 h 2197"/>
              <a:gd name="T82" fmla="*/ 1268 w 2193"/>
              <a:gd name="T83" fmla="*/ 1660 h 2197"/>
              <a:gd name="T84" fmla="*/ 1140 w 2193"/>
              <a:gd name="T85" fmla="*/ 788 h 2197"/>
              <a:gd name="T86" fmla="*/ 1025 w 2193"/>
              <a:gd name="T87" fmla="*/ 677 h 2197"/>
              <a:gd name="T88" fmla="*/ 1025 w 2193"/>
              <a:gd name="T89" fmla="*/ 788 h 2197"/>
              <a:gd name="T90" fmla="*/ 653 w 2193"/>
              <a:gd name="T91" fmla="*/ 788 h 2197"/>
              <a:gd name="T92" fmla="*/ 693 w 2193"/>
              <a:gd name="T93" fmla="*/ 717 h 2197"/>
              <a:gd name="T94" fmla="*/ 727 w 2193"/>
              <a:gd name="T95" fmla="*/ 748 h 2197"/>
              <a:gd name="T96" fmla="*/ 842 w 2193"/>
              <a:gd name="T97" fmla="*/ 856 h 2197"/>
              <a:gd name="T98" fmla="*/ 842 w 2193"/>
              <a:gd name="T99" fmla="*/ 748 h 2197"/>
              <a:gd name="T100" fmla="*/ 877 w 2193"/>
              <a:gd name="T101" fmla="*/ 856 h 2197"/>
              <a:gd name="T102" fmla="*/ 917 w 2193"/>
              <a:gd name="T103" fmla="*/ 788 h 2197"/>
              <a:gd name="T104" fmla="*/ 951 w 2193"/>
              <a:gd name="T105" fmla="*/ 816 h 2197"/>
              <a:gd name="T106" fmla="*/ 992 w 2193"/>
              <a:gd name="T107" fmla="*/ 717 h 2197"/>
              <a:gd name="T108" fmla="*/ 1066 w 2193"/>
              <a:gd name="T109" fmla="*/ 856 h 2197"/>
              <a:gd name="T110" fmla="*/ 176 w 2193"/>
              <a:gd name="T111" fmla="*/ 1407 h 2197"/>
              <a:gd name="T112" fmla="*/ 0 w 2193"/>
              <a:gd name="T113" fmla="*/ 1622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3" h="2197">
                <a:moveTo>
                  <a:pt x="655" y="595"/>
                </a:moveTo>
                <a:cubicBezTo>
                  <a:pt x="1538" y="595"/>
                  <a:pt x="1538" y="595"/>
                  <a:pt x="1538" y="595"/>
                </a:cubicBezTo>
                <a:cubicBezTo>
                  <a:pt x="1574" y="595"/>
                  <a:pt x="1603" y="566"/>
                  <a:pt x="1603" y="531"/>
                </a:cubicBezTo>
                <a:cubicBezTo>
                  <a:pt x="1603" y="377"/>
                  <a:pt x="1603" y="377"/>
                  <a:pt x="1603" y="377"/>
                </a:cubicBezTo>
                <a:cubicBezTo>
                  <a:pt x="1603" y="342"/>
                  <a:pt x="1574" y="313"/>
                  <a:pt x="1538" y="313"/>
                </a:cubicBezTo>
                <a:cubicBezTo>
                  <a:pt x="655" y="313"/>
                  <a:pt x="655" y="313"/>
                  <a:pt x="655" y="313"/>
                </a:cubicBezTo>
                <a:cubicBezTo>
                  <a:pt x="619" y="313"/>
                  <a:pt x="590" y="342"/>
                  <a:pt x="590" y="377"/>
                </a:cubicBezTo>
                <a:cubicBezTo>
                  <a:pt x="590" y="531"/>
                  <a:pt x="590" y="531"/>
                  <a:pt x="590" y="531"/>
                </a:cubicBezTo>
                <a:cubicBezTo>
                  <a:pt x="590" y="566"/>
                  <a:pt x="619" y="595"/>
                  <a:pt x="655" y="595"/>
                </a:cubicBezTo>
                <a:close/>
                <a:moveTo>
                  <a:pt x="1464" y="403"/>
                </a:moveTo>
                <a:cubicBezTo>
                  <a:pt x="1492" y="403"/>
                  <a:pt x="1515" y="426"/>
                  <a:pt x="1515" y="454"/>
                </a:cubicBezTo>
                <a:cubicBezTo>
                  <a:pt x="1515" y="482"/>
                  <a:pt x="1492" y="505"/>
                  <a:pt x="1464" y="505"/>
                </a:cubicBezTo>
                <a:cubicBezTo>
                  <a:pt x="1436" y="505"/>
                  <a:pt x="1413" y="482"/>
                  <a:pt x="1413" y="454"/>
                </a:cubicBezTo>
                <a:cubicBezTo>
                  <a:pt x="1413" y="426"/>
                  <a:pt x="1436" y="403"/>
                  <a:pt x="1464" y="403"/>
                </a:cubicBezTo>
                <a:close/>
                <a:moveTo>
                  <a:pt x="1100" y="364"/>
                </a:moveTo>
                <a:cubicBezTo>
                  <a:pt x="1140" y="364"/>
                  <a:pt x="1140" y="364"/>
                  <a:pt x="1140" y="364"/>
                </a:cubicBezTo>
                <a:cubicBezTo>
                  <a:pt x="1140" y="405"/>
                  <a:pt x="1140" y="405"/>
                  <a:pt x="1140" y="405"/>
                </a:cubicBezTo>
                <a:cubicBezTo>
                  <a:pt x="1100" y="405"/>
                  <a:pt x="1100" y="405"/>
                  <a:pt x="1100" y="405"/>
                </a:cubicBezTo>
                <a:lnTo>
                  <a:pt x="1100" y="364"/>
                </a:lnTo>
                <a:close/>
                <a:moveTo>
                  <a:pt x="1100" y="435"/>
                </a:moveTo>
                <a:cubicBezTo>
                  <a:pt x="1140" y="435"/>
                  <a:pt x="1140" y="435"/>
                  <a:pt x="1140" y="435"/>
                </a:cubicBezTo>
                <a:cubicBezTo>
                  <a:pt x="1140" y="476"/>
                  <a:pt x="1140" y="476"/>
                  <a:pt x="1140" y="476"/>
                </a:cubicBezTo>
                <a:cubicBezTo>
                  <a:pt x="1100" y="476"/>
                  <a:pt x="1100" y="476"/>
                  <a:pt x="1100" y="476"/>
                </a:cubicBezTo>
                <a:lnTo>
                  <a:pt x="1100" y="435"/>
                </a:lnTo>
                <a:close/>
                <a:moveTo>
                  <a:pt x="1100" y="503"/>
                </a:moveTo>
                <a:cubicBezTo>
                  <a:pt x="1140" y="503"/>
                  <a:pt x="1140" y="503"/>
                  <a:pt x="1140" y="503"/>
                </a:cubicBezTo>
                <a:cubicBezTo>
                  <a:pt x="1140" y="544"/>
                  <a:pt x="1140" y="544"/>
                  <a:pt x="1140" y="544"/>
                </a:cubicBezTo>
                <a:cubicBezTo>
                  <a:pt x="1100" y="544"/>
                  <a:pt x="1100" y="544"/>
                  <a:pt x="1100" y="544"/>
                </a:cubicBezTo>
                <a:lnTo>
                  <a:pt x="1100" y="503"/>
                </a:lnTo>
                <a:close/>
                <a:moveTo>
                  <a:pt x="1025" y="364"/>
                </a:moveTo>
                <a:cubicBezTo>
                  <a:pt x="1066" y="364"/>
                  <a:pt x="1066" y="364"/>
                  <a:pt x="1066" y="364"/>
                </a:cubicBezTo>
                <a:cubicBezTo>
                  <a:pt x="1066" y="405"/>
                  <a:pt x="1066" y="405"/>
                  <a:pt x="1066" y="405"/>
                </a:cubicBezTo>
                <a:cubicBezTo>
                  <a:pt x="1025" y="405"/>
                  <a:pt x="1025" y="405"/>
                  <a:pt x="1025" y="405"/>
                </a:cubicBezTo>
                <a:lnTo>
                  <a:pt x="1025" y="364"/>
                </a:lnTo>
                <a:close/>
                <a:moveTo>
                  <a:pt x="1025" y="435"/>
                </a:moveTo>
                <a:cubicBezTo>
                  <a:pt x="1066" y="435"/>
                  <a:pt x="1066" y="435"/>
                  <a:pt x="1066" y="435"/>
                </a:cubicBezTo>
                <a:cubicBezTo>
                  <a:pt x="1066" y="476"/>
                  <a:pt x="1066" y="476"/>
                  <a:pt x="1066" y="476"/>
                </a:cubicBezTo>
                <a:cubicBezTo>
                  <a:pt x="1025" y="476"/>
                  <a:pt x="1025" y="476"/>
                  <a:pt x="1025" y="476"/>
                </a:cubicBezTo>
                <a:lnTo>
                  <a:pt x="1025" y="435"/>
                </a:lnTo>
                <a:close/>
                <a:moveTo>
                  <a:pt x="1025" y="503"/>
                </a:moveTo>
                <a:cubicBezTo>
                  <a:pt x="1066" y="503"/>
                  <a:pt x="1066" y="503"/>
                  <a:pt x="1066" y="503"/>
                </a:cubicBezTo>
                <a:cubicBezTo>
                  <a:pt x="1066" y="544"/>
                  <a:pt x="1066" y="544"/>
                  <a:pt x="1066" y="544"/>
                </a:cubicBezTo>
                <a:cubicBezTo>
                  <a:pt x="1025" y="544"/>
                  <a:pt x="1025" y="544"/>
                  <a:pt x="1025" y="544"/>
                </a:cubicBezTo>
                <a:lnTo>
                  <a:pt x="1025" y="503"/>
                </a:lnTo>
                <a:close/>
                <a:moveTo>
                  <a:pt x="951" y="364"/>
                </a:moveTo>
                <a:cubicBezTo>
                  <a:pt x="992" y="364"/>
                  <a:pt x="992" y="364"/>
                  <a:pt x="992" y="364"/>
                </a:cubicBezTo>
                <a:cubicBezTo>
                  <a:pt x="992" y="405"/>
                  <a:pt x="992" y="405"/>
                  <a:pt x="992" y="405"/>
                </a:cubicBezTo>
                <a:cubicBezTo>
                  <a:pt x="951" y="405"/>
                  <a:pt x="951" y="405"/>
                  <a:pt x="951" y="405"/>
                </a:cubicBezTo>
                <a:lnTo>
                  <a:pt x="951" y="364"/>
                </a:lnTo>
                <a:close/>
                <a:moveTo>
                  <a:pt x="951" y="435"/>
                </a:moveTo>
                <a:cubicBezTo>
                  <a:pt x="992" y="435"/>
                  <a:pt x="992" y="435"/>
                  <a:pt x="992" y="435"/>
                </a:cubicBezTo>
                <a:cubicBezTo>
                  <a:pt x="992" y="476"/>
                  <a:pt x="992" y="476"/>
                  <a:pt x="992" y="476"/>
                </a:cubicBezTo>
                <a:cubicBezTo>
                  <a:pt x="951" y="476"/>
                  <a:pt x="951" y="476"/>
                  <a:pt x="951" y="476"/>
                </a:cubicBezTo>
                <a:lnTo>
                  <a:pt x="951" y="435"/>
                </a:lnTo>
                <a:close/>
                <a:moveTo>
                  <a:pt x="951" y="503"/>
                </a:moveTo>
                <a:cubicBezTo>
                  <a:pt x="992" y="503"/>
                  <a:pt x="992" y="503"/>
                  <a:pt x="992" y="503"/>
                </a:cubicBezTo>
                <a:cubicBezTo>
                  <a:pt x="992" y="544"/>
                  <a:pt x="992" y="544"/>
                  <a:pt x="992" y="544"/>
                </a:cubicBezTo>
                <a:cubicBezTo>
                  <a:pt x="951" y="544"/>
                  <a:pt x="951" y="544"/>
                  <a:pt x="951" y="544"/>
                </a:cubicBezTo>
                <a:lnTo>
                  <a:pt x="951" y="503"/>
                </a:lnTo>
                <a:close/>
                <a:moveTo>
                  <a:pt x="877" y="364"/>
                </a:moveTo>
                <a:cubicBezTo>
                  <a:pt x="917" y="364"/>
                  <a:pt x="917" y="364"/>
                  <a:pt x="917" y="364"/>
                </a:cubicBezTo>
                <a:cubicBezTo>
                  <a:pt x="917" y="405"/>
                  <a:pt x="917" y="405"/>
                  <a:pt x="917" y="405"/>
                </a:cubicBezTo>
                <a:cubicBezTo>
                  <a:pt x="877" y="405"/>
                  <a:pt x="877" y="405"/>
                  <a:pt x="877" y="405"/>
                </a:cubicBezTo>
                <a:lnTo>
                  <a:pt x="877" y="364"/>
                </a:lnTo>
                <a:close/>
                <a:moveTo>
                  <a:pt x="877" y="435"/>
                </a:moveTo>
                <a:cubicBezTo>
                  <a:pt x="917" y="435"/>
                  <a:pt x="917" y="435"/>
                  <a:pt x="917" y="435"/>
                </a:cubicBezTo>
                <a:cubicBezTo>
                  <a:pt x="917" y="476"/>
                  <a:pt x="917" y="476"/>
                  <a:pt x="917" y="476"/>
                </a:cubicBezTo>
                <a:cubicBezTo>
                  <a:pt x="877" y="476"/>
                  <a:pt x="877" y="476"/>
                  <a:pt x="877" y="476"/>
                </a:cubicBezTo>
                <a:lnTo>
                  <a:pt x="877" y="435"/>
                </a:lnTo>
                <a:close/>
                <a:moveTo>
                  <a:pt x="877" y="503"/>
                </a:moveTo>
                <a:cubicBezTo>
                  <a:pt x="917" y="503"/>
                  <a:pt x="917" y="503"/>
                  <a:pt x="917" y="503"/>
                </a:cubicBezTo>
                <a:cubicBezTo>
                  <a:pt x="917" y="544"/>
                  <a:pt x="917" y="544"/>
                  <a:pt x="917" y="544"/>
                </a:cubicBezTo>
                <a:cubicBezTo>
                  <a:pt x="877" y="544"/>
                  <a:pt x="877" y="544"/>
                  <a:pt x="877" y="544"/>
                </a:cubicBezTo>
                <a:lnTo>
                  <a:pt x="877" y="503"/>
                </a:lnTo>
                <a:close/>
                <a:moveTo>
                  <a:pt x="802" y="364"/>
                </a:moveTo>
                <a:cubicBezTo>
                  <a:pt x="842" y="364"/>
                  <a:pt x="842" y="364"/>
                  <a:pt x="842" y="364"/>
                </a:cubicBezTo>
                <a:cubicBezTo>
                  <a:pt x="842" y="405"/>
                  <a:pt x="842" y="405"/>
                  <a:pt x="842" y="405"/>
                </a:cubicBezTo>
                <a:cubicBezTo>
                  <a:pt x="802" y="405"/>
                  <a:pt x="802" y="405"/>
                  <a:pt x="802" y="405"/>
                </a:cubicBezTo>
                <a:lnTo>
                  <a:pt x="802" y="364"/>
                </a:lnTo>
                <a:close/>
                <a:moveTo>
                  <a:pt x="802" y="435"/>
                </a:moveTo>
                <a:cubicBezTo>
                  <a:pt x="842" y="435"/>
                  <a:pt x="842" y="435"/>
                  <a:pt x="842" y="435"/>
                </a:cubicBezTo>
                <a:cubicBezTo>
                  <a:pt x="842" y="476"/>
                  <a:pt x="842" y="476"/>
                  <a:pt x="842" y="476"/>
                </a:cubicBezTo>
                <a:cubicBezTo>
                  <a:pt x="802" y="476"/>
                  <a:pt x="802" y="476"/>
                  <a:pt x="802" y="476"/>
                </a:cubicBezTo>
                <a:lnTo>
                  <a:pt x="802" y="435"/>
                </a:lnTo>
                <a:close/>
                <a:moveTo>
                  <a:pt x="802" y="503"/>
                </a:moveTo>
                <a:cubicBezTo>
                  <a:pt x="842" y="503"/>
                  <a:pt x="842" y="503"/>
                  <a:pt x="842" y="503"/>
                </a:cubicBezTo>
                <a:cubicBezTo>
                  <a:pt x="842" y="544"/>
                  <a:pt x="842" y="544"/>
                  <a:pt x="842" y="544"/>
                </a:cubicBezTo>
                <a:cubicBezTo>
                  <a:pt x="802" y="544"/>
                  <a:pt x="802" y="544"/>
                  <a:pt x="802" y="544"/>
                </a:cubicBezTo>
                <a:lnTo>
                  <a:pt x="802" y="503"/>
                </a:lnTo>
                <a:close/>
                <a:moveTo>
                  <a:pt x="727" y="364"/>
                </a:moveTo>
                <a:cubicBezTo>
                  <a:pt x="768" y="364"/>
                  <a:pt x="768" y="364"/>
                  <a:pt x="768" y="364"/>
                </a:cubicBezTo>
                <a:cubicBezTo>
                  <a:pt x="768" y="405"/>
                  <a:pt x="768" y="405"/>
                  <a:pt x="768" y="405"/>
                </a:cubicBezTo>
                <a:cubicBezTo>
                  <a:pt x="727" y="405"/>
                  <a:pt x="727" y="405"/>
                  <a:pt x="727" y="405"/>
                </a:cubicBezTo>
                <a:lnTo>
                  <a:pt x="727" y="364"/>
                </a:lnTo>
                <a:close/>
                <a:moveTo>
                  <a:pt x="727" y="435"/>
                </a:moveTo>
                <a:cubicBezTo>
                  <a:pt x="768" y="435"/>
                  <a:pt x="768" y="435"/>
                  <a:pt x="768" y="435"/>
                </a:cubicBezTo>
                <a:cubicBezTo>
                  <a:pt x="768" y="476"/>
                  <a:pt x="768" y="476"/>
                  <a:pt x="768" y="476"/>
                </a:cubicBezTo>
                <a:cubicBezTo>
                  <a:pt x="727" y="476"/>
                  <a:pt x="727" y="476"/>
                  <a:pt x="727" y="476"/>
                </a:cubicBezTo>
                <a:lnTo>
                  <a:pt x="727" y="435"/>
                </a:lnTo>
                <a:close/>
                <a:moveTo>
                  <a:pt x="727" y="503"/>
                </a:moveTo>
                <a:cubicBezTo>
                  <a:pt x="768" y="503"/>
                  <a:pt x="768" y="503"/>
                  <a:pt x="768" y="503"/>
                </a:cubicBezTo>
                <a:cubicBezTo>
                  <a:pt x="768" y="544"/>
                  <a:pt x="768" y="544"/>
                  <a:pt x="768" y="544"/>
                </a:cubicBezTo>
                <a:cubicBezTo>
                  <a:pt x="727" y="544"/>
                  <a:pt x="727" y="544"/>
                  <a:pt x="727" y="544"/>
                </a:cubicBezTo>
                <a:lnTo>
                  <a:pt x="727" y="503"/>
                </a:lnTo>
                <a:close/>
                <a:moveTo>
                  <a:pt x="653" y="364"/>
                </a:moveTo>
                <a:cubicBezTo>
                  <a:pt x="693" y="364"/>
                  <a:pt x="693" y="364"/>
                  <a:pt x="693" y="364"/>
                </a:cubicBezTo>
                <a:cubicBezTo>
                  <a:pt x="693" y="405"/>
                  <a:pt x="693" y="405"/>
                  <a:pt x="693" y="405"/>
                </a:cubicBezTo>
                <a:cubicBezTo>
                  <a:pt x="653" y="405"/>
                  <a:pt x="653" y="405"/>
                  <a:pt x="653" y="405"/>
                </a:cubicBezTo>
                <a:lnTo>
                  <a:pt x="653" y="364"/>
                </a:lnTo>
                <a:close/>
                <a:moveTo>
                  <a:pt x="653" y="435"/>
                </a:moveTo>
                <a:cubicBezTo>
                  <a:pt x="693" y="435"/>
                  <a:pt x="693" y="435"/>
                  <a:pt x="693" y="435"/>
                </a:cubicBezTo>
                <a:cubicBezTo>
                  <a:pt x="693" y="476"/>
                  <a:pt x="693" y="476"/>
                  <a:pt x="693" y="476"/>
                </a:cubicBezTo>
                <a:cubicBezTo>
                  <a:pt x="653" y="476"/>
                  <a:pt x="653" y="476"/>
                  <a:pt x="653" y="476"/>
                </a:cubicBezTo>
                <a:lnTo>
                  <a:pt x="653" y="435"/>
                </a:lnTo>
                <a:close/>
                <a:moveTo>
                  <a:pt x="653" y="503"/>
                </a:moveTo>
                <a:cubicBezTo>
                  <a:pt x="693" y="503"/>
                  <a:pt x="693" y="503"/>
                  <a:pt x="693" y="503"/>
                </a:cubicBezTo>
                <a:cubicBezTo>
                  <a:pt x="693" y="544"/>
                  <a:pt x="693" y="544"/>
                  <a:pt x="693" y="544"/>
                </a:cubicBezTo>
                <a:cubicBezTo>
                  <a:pt x="653" y="544"/>
                  <a:pt x="653" y="544"/>
                  <a:pt x="653" y="544"/>
                </a:cubicBezTo>
                <a:lnTo>
                  <a:pt x="653" y="503"/>
                </a:lnTo>
                <a:close/>
                <a:moveTo>
                  <a:pt x="655" y="282"/>
                </a:moveTo>
                <a:cubicBezTo>
                  <a:pt x="1538" y="282"/>
                  <a:pt x="1538" y="282"/>
                  <a:pt x="1538" y="282"/>
                </a:cubicBezTo>
                <a:cubicBezTo>
                  <a:pt x="1574" y="282"/>
                  <a:pt x="1603" y="254"/>
                  <a:pt x="1603" y="218"/>
                </a:cubicBezTo>
                <a:cubicBezTo>
                  <a:pt x="1603" y="65"/>
                  <a:pt x="1603" y="65"/>
                  <a:pt x="1603" y="65"/>
                </a:cubicBezTo>
                <a:cubicBezTo>
                  <a:pt x="1603" y="29"/>
                  <a:pt x="1574" y="0"/>
                  <a:pt x="1538" y="0"/>
                </a:cubicBezTo>
                <a:cubicBezTo>
                  <a:pt x="655" y="0"/>
                  <a:pt x="655" y="0"/>
                  <a:pt x="655" y="0"/>
                </a:cubicBezTo>
                <a:cubicBezTo>
                  <a:pt x="619" y="0"/>
                  <a:pt x="590" y="29"/>
                  <a:pt x="590" y="65"/>
                </a:cubicBezTo>
                <a:cubicBezTo>
                  <a:pt x="590" y="218"/>
                  <a:pt x="590" y="218"/>
                  <a:pt x="590" y="218"/>
                </a:cubicBezTo>
                <a:cubicBezTo>
                  <a:pt x="590" y="254"/>
                  <a:pt x="619" y="282"/>
                  <a:pt x="655" y="282"/>
                </a:cubicBezTo>
                <a:close/>
                <a:moveTo>
                  <a:pt x="1464" y="90"/>
                </a:moveTo>
                <a:cubicBezTo>
                  <a:pt x="1492" y="90"/>
                  <a:pt x="1515" y="113"/>
                  <a:pt x="1515" y="141"/>
                </a:cubicBezTo>
                <a:cubicBezTo>
                  <a:pt x="1515" y="170"/>
                  <a:pt x="1492" y="192"/>
                  <a:pt x="1464" y="192"/>
                </a:cubicBezTo>
                <a:cubicBezTo>
                  <a:pt x="1436" y="192"/>
                  <a:pt x="1413" y="170"/>
                  <a:pt x="1413" y="141"/>
                </a:cubicBezTo>
                <a:cubicBezTo>
                  <a:pt x="1413" y="113"/>
                  <a:pt x="1436" y="90"/>
                  <a:pt x="1464" y="90"/>
                </a:cubicBezTo>
                <a:close/>
                <a:moveTo>
                  <a:pt x="1100" y="52"/>
                </a:moveTo>
                <a:cubicBezTo>
                  <a:pt x="1140" y="52"/>
                  <a:pt x="1140" y="52"/>
                  <a:pt x="1140" y="52"/>
                </a:cubicBezTo>
                <a:cubicBezTo>
                  <a:pt x="1140" y="92"/>
                  <a:pt x="1140" y="92"/>
                  <a:pt x="1140" y="92"/>
                </a:cubicBezTo>
                <a:cubicBezTo>
                  <a:pt x="1100" y="92"/>
                  <a:pt x="1100" y="92"/>
                  <a:pt x="1100" y="92"/>
                </a:cubicBezTo>
                <a:lnTo>
                  <a:pt x="1100" y="52"/>
                </a:lnTo>
                <a:close/>
                <a:moveTo>
                  <a:pt x="1100" y="123"/>
                </a:moveTo>
                <a:cubicBezTo>
                  <a:pt x="1140" y="123"/>
                  <a:pt x="1140" y="123"/>
                  <a:pt x="1140" y="123"/>
                </a:cubicBezTo>
                <a:cubicBezTo>
                  <a:pt x="1140" y="163"/>
                  <a:pt x="1140" y="163"/>
                  <a:pt x="1140" y="163"/>
                </a:cubicBezTo>
                <a:cubicBezTo>
                  <a:pt x="1100" y="163"/>
                  <a:pt x="1100" y="163"/>
                  <a:pt x="1100" y="163"/>
                </a:cubicBezTo>
                <a:lnTo>
                  <a:pt x="1100" y="123"/>
                </a:lnTo>
                <a:close/>
                <a:moveTo>
                  <a:pt x="1100" y="191"/>
                </a:moveTo>
                <a:cubicBezTo>
                  <a:pt x="1140" y="191"/>
                  <a:pt x="1140" y="191"/>
                  <a:pt x="1140" y="191"/>
                </a:cubicBezTo>
                <a:cubicBezTo>
                  <a:pt x="1140" y="231"/>
                  <a:pt x="1140" y="231"/>
                  <a:pt x="1140" y="231"/>
                </a:cubicBezTo>
                <a:cubicBezTo>
                  <a:pt x="1100" y="231"/>
                  <a:pt x="1100" y="231"/>
                  <a:pt x="1100" y="231"/>
                </a:cubicBezTo>
                <a:lnTo>
                  <a:pt x="1100" y="191"/>
                </a:lnTo>
                <a:close/>
                <a:moveTo>
                  <a:pt x="1025" y="52"/>
                </a:moveTo>
                <a:cubicBezTo>
                  <a:pt x="1066" y="52"/>
                  <a:pt x="1066" y="52"/>
                  <a:pt x="1066" y="52"/>
                </a:cubicBezTo>
                <a:cubicBezTo>
                  <a:pt x="1066" y="92"/>
                  <a:pt x="1066" y="92"/>
                  <a:pt x="1066" y="92"/>
                </a:cubicBezTo>
                <a:cubicBezTo>
                  <a:pt x="1025" y="92"/>
                  <a:pt x="1025" y="92"/>
                  <a:pt x="1025" y="92"/>
                </a:cubicBezTo>
                <a:lnTo>
                  <a:pt x="1025" y="52"/>
                </a:lnTo>
                <a:close/>
                <a:moveTo>
                  <a:pt x="1025" y="123"/>
                </a:moveTo>
                <a:cubicBezTo>
                  <a:pt x="1066" y="123"/>
                  <a:pt x="1066" y="123"/>
                  <a:pt x="1066" y="123"/>
                </a:cubicBezTo>
                <a:cubicBezTo>
                  <a:pt x="1066" y="163"/>
                  <a:pt x="1066" y="163"/>
                  <a:pt x="1066" y="163"/>
                </a:cubicBezTo>
                <a:cubicBezTo>
                  <a:pt x="1025" y="163"/>
                  <a:pt x="1025" y="163"/>
                  <a:pt x="1025" y="163"/>
                </a:cubicBezTo>
                <a:lnTo>
                  <a:pt x="1025" y="123"/>
                </a:lnTo>
                <a:close/>
                <a:moveTo>
                  <a:pt x="1025" y="191"/>
                </a:moveTo>
                <a:cubicBezTo>
                  <a:pt x="1066" y="191"/>
                  <a:pt x="1066" y="191"/>
                  <a:pt x="1066" y="191"/>
                </a:cubicBezTo>
                <a:cubicBezTo>
                  <a:pt x="1066" y="231"/>
                  <a:pt x="1066" y="231"/>
                  <a:pt x="1066" y="231"/>
                </a:cubicBezTo>
                <a:cubicBezTo>
                  <a:pt x="1025" y="231"/>
                  <a:pt x="1025" y="231"/>
                  <a:pt x="1025" y="231"/>
                </a:cubicBezTo>
                <a:lnTo>
                  <a:pt x="1025" y="191"/>
                </a:lnTo>
                <a:close/>
                <a:moveTo>
                  <a:pt x="951" y="52"/>
                </a:moveTo>
                <a:cubicBezTo>
                  <a:pt x="992" y="52"/>
                  <a:pt x="992" y="52"/>
                  <a:pt x="992" y="52"/>
                </a:cubicBezTo>
                <a:cubicBezTo>
                  <a:pt x="992" y="92"/>
                  <a:pt x="992" y="92"/>
                  <a:pt x="992" y="92"/>
                </a:cubicBezTo>
                <a:cubicBezTo>
                  <a:pt x="951" y="92"/>
                  <a:pt x="951" y="92"/>
                  <a:pt x="951" y="92"/>
                </a:cubicBezTo>
                <a:lnTo>
                  <a:pt x="951" y="52"/>
                </a:lnTo>
                <a:close/>
                <a:moveTo>
                  <a:pt x="951" y="123"/>
                </a:moveTo>
                <a:cubicBezTo>
                  <a:pt x="992" y="123"/>
                  <a:pt x="992" y="123"/>
                  <a:pt x="992" y="123"/>
                </a:cubicBezTo>
                <a:cubicBezTo>
                  <a:pt x="992" y="163"/>
                  <a:pt x="992" y="163"/>
                  <a:pt x="992" y="163"/>
                </a:cubicBezTo>
                <a:cubicBezTo>
                  <a:pt x="951" y="163"/>
                  <a:pt x="951" y="163"/>
                  <a:pt x="951" y="163"/>
                </a:cubicBezTo>
                <a:lnTo>
                  <a:pt x="951" y="123"/>
                </a:lnTo>
                <a:close/>
                <a:moveTo>
                  <a:pt x="951" y="191"/>
                </a:moveTo>
                <a:cubicBezTo>
                  <a:pt x="992" y="191"/>
                  <a:pt x="992" y="191"/>
                  <a:pt x="992" y="191"/>
                </a:cubicBezTo>
                <a:cubicBezTo>
                  <a:pt x="992" y="231"/>
                  <a:pt x="992" y="231"/>
                  <a:pt x="992" y="231"/>
                </a:cubicBezTo>
                <a:cubicBezTo>
                  <a:pt x="951" y="231"/>
                  <a:pt x="951" y="231"/>
                  <a:pt x="951" y="231"/>
                </a:cubicBezTo>
                <a:lnTo>
                  <a:pt x="951" y="191"/>
                </a:lnTo>
                <a:close/>
                <a:moveTo>
                  <a:pt x="877" y="52"/>
                </a:moveTo>
                <a:cubicBezTo>
                  <a:pt x="917" y="52"/>
                  <a:pt x="917" y="52"/>
                  <a:pt x="917" y="52"/>
                </a:cubicBezTo>
                <a:cubicBezTo>
                  <a:pt x="917" y="92"/>
                  <a:pt x="917" y="92"/>
                  <a:pt x="917" y="92"/>
                </a:cubicBezTo>
                <a:cubicBezTo>
                  <a:pt x="877" y="92"/>
                  <a:pt x="877" y="92"/>
                  <a:pt x="877" y="92"/>
                </a:cubicBezTo>
                <a:lnTo>
                  <a:pt x="877" y="52"/>
                </a:lnTo>
                <a:close/>
                <a:moveTo>
                  <a:pt x="877" y="123"/>
                </a:moveTo>
                <a:cubicBezTo>
                  <a:pt x="917" y="123"/>
                  <a:pt x="917" y="123"/>
                  <a:pt x="917" y="123"/>
                </a:cubicBezTo>
                <a:cubicBezTo>
                  <a:pt x="917" y="163"/>
                  <a:pt x="917" y="163"/>
                  <a:pt x="917" y="163"/>
                </a:cubicBezTo>
                <a:cubicBezTo>
                  <a:pt x="877" y="163"/>
                  <a:pt x="877" y="163"/>
                  <a:pt x="877" y="163"/>
                </a:cubicBezTo>
                <a:lnTo>
                  <a:pt x="877" y="123"/>
                </a:lnTo>
                <a:close/>
                <a:moveTo>
                  <a:pt x="877" y="191"/>
                </a:moveTo>
                <a:cubicBezTo>
                  <a:pt x="917" y="191"/>
                  <a:pt x="917" y="191"/>
                  <a:pt x="917" y="191"/>
                </a:cubicBezTo>
                <a:cubicBezTo>
                  <a:pt x="917" y="231"/>
                  <a:pt x="917" y="231"/>
                  <a:pt x="917" y="231"/>
                </a:cubicBezTo>
                <a:cubicBezTo>
                  <a:pt x="877" y="231"/>
                  <a:pt x="877" y="231"/>
                  <a:pt x="877" y="231"/>
                </a:cubicBezTo>
                <a:lnTo>
                  <a:pt x="877" y="191"/>
                </a:lnTo>
                <a:close/>
                <a:moveTo>
                  <a:pt x="802" y="52"/>
                </a:moveTo>
                <a:cubicBezTo>
                  <a:pt x="842" y="52"/>
                  <a:pt x="842" y="52"/>
                  <a:pt x="842" y="52"/>
                </a:cubicBezTo>
                <a:cubicBezTo>
                  <a:pt x="842" y="92"/>
                  <a:pt x="842" y="92"/>
                  <a:pt x="842" y="92"/>
                </a:cubicBezTo>
                <a:cubicBezTo>
                  <a:pt x="802" y="92"/>
                  <a:pt x="802" y="92"/>
                  <a:pt x="802" y="92"/>
                </a:cubicBezTo>
                <a:lnTo>
                  <a:pt x="802" y="52"/>
                </a:lnTo>
                <a:close/>
                <a:moveTo>
                  <a:pt x="802" y="123"/>
                </a:moveTo>
                <a:cubicBezTo>
                  <a:pt x="842" y="123"/>
                  <a:pt x="842" y="123"/>
                  <a:pt x="842" y="123"/>
                </a:cubicBezTo>
                <a:cubicBezTo>
                  <a:pt x="842" y="163"/>
                  <a:pt x="842" y="163"/>
                  <a:pt x="842" y="163"/>
                </a:cubicBezTo>
                <a:cubicBezTo>
                  <a:pt x="802" y="163"/>
                  <a:pt x="802" y="163"/>
                  <a:pt x="802" y="163"/>
                </a:cubicBezTo>
                <a:lnTo>
                  <a:pt x="802" y="123"/>
                </a:lnTo>
                <a:close/>
                <a:moveTo>
                  <a:pt x="802" y="191"/>
                </a:moveTo>
                <a:cubicBezTo>
                  <a:pt x="842" y="191"/>
                  <a:pt x="842" y="191"/>
                  <a:pt x="842" y="191"/>
                </a:cubicBezTo>
                <a:cubicBezTo>
                  <a:pt x="842" y="231"/>
                  <a:pt x="842" y="231"/>
                  <a:pt x="842" y="231"/>
                </a:cubicBezTo>
                <a:cubicBezTo>
                  <a:pt x="802" y="231"/>
                  <a:pt x="802" y="231"/>
                  <a:pt x="802" y="231"/>
                </a:cubicBezTo>
                <a:lnTo>
                  <a:pt x="802" y="191"/>
                </a:lnTo>
                <a:close/>
                <a:moveTo>
                  <a:pt x="727" y="52"/>
                </a:moveTo>
                <a:cubicBezTo>
                  <a:pt x="768" y="52"/>
                  <a:pt x="768" y="52"/>
                  <a:pt x="768" y="52"/>
                </a:cubicBezTo>
                <a:cubicBezTo>
                  <a:pt x="768" y="92"/>
                  <a:pt x="768" y="92"/>
                  <a:pt x="768" y="92"/>
                </a:cubicBezTo>
                <a:cubicBezTo>
                  <a:pt x="727" y="92"/>
                  <a:pt x="727" y="92"/>
                  <a:pt x="727" y="92"/>
                </a:cubicBezTo>
                <a:lnTo>
                  <a:pt x="727" y="52"/>
                </a:lnTo>
                <a:close/>
                <a:moveTo>
                  <a:pt x="727" y="123"/>
                </a:moveTo>
                <a:cubicBezTo>
                  <a:pt x="768" y="123"/>
                  <a:pt x="768" y="123"/>
                  <a:pt x="768" y="123"/>
                </a:cubicBezTo>
                <a:cubicBezTo>
                  <a:pt x="768" y="163"/>
                  <a:pt x="768" y="163"/>
                  <a:pt x="768" y="163"/>
                </a:cubicBezTo>
                <a:cubicBezTo>
                  <a:pt x="727" y="163"/>
                  <a:pt x="727" y="163"/>
                  <a:pt x="727" y="163"/>
                </a:cubicBezTo>
                <a:lnTo>
                  <a:pt x="727" y="123"/>
                </a:lnTo>
                <a:close/>
                <a:moveTo>
                  <a:pt x="727" y="191"/>
                </a:moveTo>
                <a:cubicBezTo>
                  <a:pt x="768" y="191"/>
                  <a:pt x="768" y="191"/>
                  <a:pt x="768" y="191"/>
                </a:cubicBezTo>
                <a:cubicBezTo>
                  <a:pt x="768" y="231"/>
                  <a:pt x="768" y="231"/>
                  <a:pt x="768" y="231"/>
                </a:cubicBezTo>
                <a:cubicBezTo>
                  <a:pt x="727" y="231"/>
                  <a:pt x="727" y="231"/>
                  <a:pt x="727" y="231"/>
                </a:cubicBezTo>
                <a:lnTo>
                  <a:pt x="727" y="191"/>
                </a:lnTo>
                <a:close/>
                <a:moveTo>
                  <a:pt x="653" y="52"/>
                </a:moveTo>
                <a:cubicBezTo>
                  <a:pt x="693" y="52"/>
                  <a:pt x="693" y="52"/>
                  <a:pt x="693" y="52"/>
                </a:cubicBezTo>
                <a:cubicBezTo>
                  <a:pt x="693" y="92"/>
                  <a:pt x="693" y="92"/>
                  <a:pt x="693" y="92"/>
                </a:cubicBezTo>
                <a:cubicBezTo>
                  <a:pt x="653" y="92"/>
                  <a:pt x="653" y="92"/>
                  <a:pt x="653" y="92"/>
                </a:cubicBezTo>
                <a:lnTo>
                  <a:pt x="653" y="52"/>
                </a:lnTo>
                <a:close/>
                <a:moveTo>
                  <a:pt x="653" y="123"/>
                </a:moveTo>
                <a:cubicBezTo>
                  <a:pt x="693" y="123"/>
                  <a:pt x="693" y="123"/>
                  <a:pt x="693" y="123"/>
                </a:cubicBezTo>
                <a:cubicBezTo>
                  <a:pt x="693" y="163"/>
                  <a:pt x="693" y="163"/>
                  <a:pt x="693" y="163"/>
                </a:cubicBezTo>
                <a:cubicBezTo>
                  <a:pt x="653" y="163"/>
                  <a:pt x="653" y="163"/>
                  <a:pt x="653" y="163"/>
                </a:cubicBezTo>
                <a:lnTo>
                  <a:pt x="653" y="123"/>
                </a:lnTo>
                <a:close/>
                <a:moveTo>
                  <a:pt x="653" y="191"/>
                </a:moveTo>
                <a:cubicBezTo>
                  <a:pt x="693" y="191"/>
                  <a:pt x="693" y="191"/>
                  <a:pt x="693" y="191"/>
                </a:cubicBezTo>
                <a:cubicBezTo>
                  <a:pt x="693" y="231"/>
                  <a:pt x="693" y="231"/>
                  <a:pt x="693" y="231"/>
                </a:cubicBezTo>
                <a:cubicBezTo>
                  <a:pt x="653" y="231"/>
                  <a:pt x="653" y="231"/>
                  <a:pt x="653" y="231"/>
                </a:cubicBezTo>
                <a:lnTo>
                  <a:pt x="653" y="191"/>
                </a:lnTo>
                <a:close/>
                <a:moveTo>
                  <a:pt x="1345" y="2036"/>
                </a:moveTo>
                <a:cubicBezTo>
                  <a:pt x="1339" y="2029"/>
                  <a:pt x="1325" y="2023"/>
                  <a:pt x="1315" y="2023"/>
                </a:cubicBezTo>
                <a:cubicBezTo>
                  <a:pt x="878" y="2023"/>
                  <a:pt x="878" y="2023"/>
                  <a:pt x="878" y="2023"/>
                </a:cubicBezTo>
                <a:cubicBezTo>
                  <a:pt x="868" y="2023"/>
                  <a:pt x="855" y="2029"/>
                  <a:pt x="848" y="2036"/>
                </a:cubicBezTo>
                <a:cubicBezTo>
                  <a:pt x="761" y="2138"/>
                  <a:pt x="761" y="2138"/>
                  <a:pt x="761" y="2138"/>
                </a:cubicBezTo>
                <a:cubicBezTo>
                  <a:pt x="755" y="2146"/>
                  <a:pt x="749" y="2160"/>
                  <a:pt x="749" y="2170"/>
                </a:cubicBezTo>
                <a:cubicBezTo>
                  <a:pt x="749" y="2179"/>
                  <a:pt x="749" y="2179"/>
                  <a:pt x="749" y="2179"/>
                </a:cubicBezTo>
                <a:cubicBezTo>
                  <a:pt x="749" y="2189"/>
                  <a:pt x="757" y="2197"/>
                  <a:pt x="767" y="2197"/>
                </a:cubicBezTo>
                <a:cubicBezTo>
                  <a:pt x="1426" y="2197"/>
                  <a:pt x="1426" y="2197"/>
                  <a:pt x="1426" y="2197"/>
                </a:cubicBezTo>
                <a:cubicBezTo>
                  <a:pt x="1436" y="2197"/>
                  <a:pt x="1444" y="2189"/>
                  <a:pt x="1444" y="2179"/>
                </a:cubicBezTo>
                <a:cubicBezTo>
                  <a:pt x="1444" y="2170"/>
                  <a:pt x="1444" y="2170"/>
                  <a:pt x="1444" y="2170"/>
                </a:cubicBezTo>
                <a:cubicBezTo>
                  <a:pt x="1444" y="2160"/>
                  <a:pt x="1439" y="2146"/>
                  <a:pt x="1432" y="2138"/>
                </a:cubicBezTo>
                <a:lnTo>
                  <a:pt x="1345" y="2036"/>
                </a:lnTo>
                <a:close/>
                <a:moveTo>
                  <a:pt x="2182" y="1590"/>
                </a:moveTo>
                <a:cubicBezTo>
                  <a:pt x="2095" y="1488"/>
                  <a:pt x="2095" y="1488"/>
                  <a:pt x="2095" y="1488"/>
                </a:cubicBezTo>
                <a:cubicBezTo>
                  <a:pt x="2088" y="1480"/>
                  <a:pt x="2075" y="1474"/>
                  <a:pt x="2065" y="1474"/>
                </a:cubicBezTo>
                <a:cubicBezTo>
                  <a:pt x="1627" y="1474"/>
                  <a:pt x="1627" y="1474"/>
                  <a:pt x="1627" y="1474"/>
                </a:cubicBezTo>
                <a:cubicBezTo>
                  <a:pt x="1617" y="1474"/>
                  <a:pt x="1604" y="1480"/>
                  <a:pt x="1597" y="1488"/>
                </a:cubicBezTo>
                <a:cubicBezTo>
                  <a:pt x="1510" y="1590"/>
                  <a:pt x="1510" y="1590"/>
                  <a:pt x="1510" y="1590"/>
                </a:cubicBezTo>
                <a:cubicBezTo>
                  <a:pt x="1504" y="1598"/>
                  <a:pt x="1499" y="1612"/>
                  <a:pt x="1499" y="1622"/>
                </a:cubicBezTo>
                <a:cubicBezTo>
                  <a:pt x="1499" y="1630"/>
                  <a:pt x="1499" y="1630"/>
                  <a:pt x="1499" y="1630"/>
                </a:cubicBezTo>
                <a:cubicBezTo>
                  <a:pt x="1499" y="1640"/>
                  <a:pt x="1507" y="1649"/>
                  <a:pt x="1517" y="1649"/>
                </a:cubicBezTo>
                <a:cubicBezTo>
                  <a:pt x="2175" y="1649"/>
                  <a:pt x="2175" y="1649"/>
                  <a:pt x="2175" y="1649"/>
                </a:cubicBezTo>
                <a:cubicBezTo>
                  <a:pt x="2185" y="1649"/>
                  <a:pt x="2193" y="1640"/>
                  <a:pt x="2193" y="1630"/>
                </a:cubicBezTo>
                <a:cubicBezTo>
                  <a:pt x="2193" y="1622"/>
                  <a:pt x="2193" y="1622"/>
                  <a:pt x="2193" y="1622"/>
                </a:cubicBezTo>
                <a:cubicBezTo>
                  <a:pt x="2193" y="1612"/>
                  <a:pt x="2188" y="1598"/>
                  <a:pt x="2182" y="1590"/>
                </a:cubicBezTo>
                <a:close/>
                <a:moveTo>
                  <a:pt x="176" y="1449"/>
                </a:moveTo>
                <a:cubicBezTo>
                  <a:pt x="519" y="1449"/>
                  <a:pt x="519" y="1449"/>
                  <a:pt x="519" y="1449"/>
                </a:cubicBezTo>
                <a:cubicBezTo>
                  <a:pt x="559" y="1449"/>
                  <a:pt x="591" y="1417"/>
                  <a:pt x="591" y="1377"/>
                </a:cubicBezTo>
                <a:cubicBezTo>
                  <a:pt x="591" y="1322"/>
                  <a:pt x="591" y="1322"/>
                  <a:pt x="591" y="1322"/>
                </a:cubicBezTo>
                <a:cubicBezTo>
                  <a:pt x="920" y="1322"/>
                  <a:pt x="920" y="1322"/>
                  <a:pt x="920" y="1322"/>
                </a:cubicBezTo>
                <a:cubicBezTo>
                  <a:pt x="936" y="1388"/>
                  <a:pt x="990" y="1440"/>
                  <a:pt x="1057" y="1455"/>
                </a:cubicBezTo>
                <a:cubicBezTo>
                  <a:pt x="1057" y="1617"/>
                  <a:pt x="1057" y="1617"/>
                  <a:pt x="1057" y="1617"/>
                </a:cubicBezTo>
                <a:cubicBezTo>
                  <a:pt x="925" y="1617"/>
                  <a:pt x="925" y="1617"/>
                  <a:pt x="925" y="1617"/>
                </a:cubicBezTo>
                <a:cubicBezTo>
                  <a:pt x="885" y="1617"/>
                  <a:pt x="853" y="1650"/>
                  <a:pt x="853" y="1690"/>
                </a:cubicBezTo>
                <a:cubicBezTo>
                  <a:pt x="853" y="1925"/>
                  <a:pt x="853" y="1925"/>
                  <a:pt x="853" y="1925"/>
                </a:cubicBezTo>
                <a:cubicBezTo>
                  <a:pt x="853" y="1965"/>
                  <a:pt x="885" y="1997"/>
                  <a:pt x="925" y="1997"/>
                </a:cubicBezTo>
                <a:cubicBezTo>
                  <a:pt x="1268" y="1997"/>
                  <a:pt x="1268" y="1997"/>
                  <a:pt x="1268" y="1997"/>
                </a:cubicBezTo>
                <a:cubicBezTo>
                  <a:pt x="1308" y="1997"/>
                  <a:pt x="1341" y="1965"/>
                  <a:pt x="1341" y="1925"/>
                </a:cubicBezTo>
                <a:cubicBezTo>
                  <a:pt x="1341" y="1690"/>
                  <a:pt x="1341" y="1690"/>
                  <a:pt x="1341" y="1690"/>
                </a:cubicBezTo>
                <a:cubicBezTo>
                  <a:pt x="1341" y="1650"/>
                  <a:pt x="1308" y="1617"/>
                  <a:pt x="1268" y="1617"/>
                </a:cubicBezTo>
                <a:cubicBezTo>
                  <a:pt x="1137" y="1617"/>
                  <a:pt x="1137" y="1617"/>
                  <a:pt x="1137" y="1617"/>
                </a:cubicBezTo>
                <a:cubicBezTo>
                  <a:pt x="1137" y="1455"/>
                  <a:pt x="1137" y="1455"/>
                  <a:pt x="1137" y="1455"/>
                </a:cubicBezTo>
                <a:cubicBezTo>
                  <a:pt x="1204" y="1440"/>
                  <a:pt x="1257" y="1388"/>
                  <a:pt x="1273" y="1322"/>
                </a:cubicBezTo>
                <a:cubicBezTo>
                  <a:pt x="1602" y="1322"/>
                  <a:pt x="1602" y="1322"/>
                  <a:pt x="1602" y="1322"/>
                </a:cubicBezTo>
                <a:cubicBezTo>
                  <a:pt x="1602" y="1377"/>
                  <a:pt x="1602" y="1377"/>
                  <a:pt x="1602" y="1377"/>
                </a:cubicBezTo>
                <a:cubicBezTo>
                  <a:pt x="1602" y="1417"/>
                  <a:pt x="1634" y="1449"/>
                  <a:pt x="1675" y="1449"/>
                </a:cubicBezTo>
                <a:cubicBezTo>
                  <a:pt x="2018" y="1449"/>
                  <a:pt x="2018" y="1449"/>
                  <a:pt x="2018" y="1449"/>
                </a:cubicBezTo>
                <a:cubicBezTo>
                  <a:pt x="2058" y="1449"/>
                  <a:pt x="2090" y="1417"/>
                  <a:pt x="2090" y="1377"/>
                </a:cubicBezTo>
                <a:cubicBezTo>
                  <a:pt x="2090" y="1142"/>
                  <a:pt x="2090" y="1142"/>
                  <a:pt x="2090" y="1142"/>
                </a:cubicBezTo>
                <a:cubicBezTo>
                  <a:pt x="2090" y="1102"/>
                  <a:pt x="2058" y="1069"/>
                  <a:pt x="2018" y="1069"/>
                </a:cubicBezTo>
                <a:cubicBezTo>
                  <a:pt x="1675" y="1069"/>
                  <a:pt x="1675" y="1069"/>
                  <a:pt x="1675" y="1069"/>
                </a:cubicBezTo>
                <a:cubicBezTo>
                  <a:pt x="1634" y="1069"/>
                  <a:pt x="1602" y="1102"/>
                  <a:pt x="1602" y="1142"/>
                </a:cubicBezTo>
                <a:cubicBezTo>
                  <a:pt x="1602" y="1242"/>
                  <a:pt x="1602" y="1242"/>
                  <a:pt x="1602" y="1242"/>
                </a:cubicBezTo>
                <a:cubicBezTo>
                  <a:pt x="1275" y="1242"/>
                  <a:pt x="1275" y="1242"/>
                  <a:pt x="1275" y="1242"/>
                </a:cubicBezTo>
                <a:cubicBezTo>
                  <a:pt x="1262" y="1176"/>
                  <a:pt x="1214" y="1122"/>
                  <a:pt x="1150" y="1103"/>
                </a:cubicBezTo>
                <a:cubicBezTo>
                  <a:pt x="1150" y="908"/>
                  <a:pt x="1150" y="908"/>
                  <a:pt x="1150" y="908"/>
                </a:cubicBezTo>
                <a:cubicBezTo>
                  <a:pt x="1538" y="908"/>
                  <a:pt x="1538" y="908"/>
                  <a:pt x="1538" y="908"/>
                </a:cubicBezTo>
                <a:cubicBezTo>
                  <a:pt x="1574" y="908"/>
                  <a:pt x="1603" y="879"/>
                  <a:pt x="1603" y="843"/>
                </a:cubicBezTo>
                <a:cubicBezTo>
                  <a:pt x="1603" y="690"/>
                  <a:pt x="1603" y="690"/>
                  <a:pt x="1603" y="690"/>
                </a:cubicBezTo>
                <a:cubicBezTo>
                  <a:pt x="1603" y="654"/>
                  <a:pt x="1574" y="625"/>
                  <a:pt x="1538" y="625"/>
                </a:cubicBezTo>
                <a:cubicBezTo>
                  <a:pt x="655" y="625"/>
                  <a:pt x="655" y="625"/>
                  <a:pt x="655" y="625"/>
                </a:cubicBezTo>
                <a:cubicBezTo>
                  <a:pt x="619" y="625"/>
                  <a:pt x="590" y="654"/>
                  <a:pt x="590" y="690"/>
                </a:cubicBezTo>
                <a:cubicBezTo>
                  <a:pt x="590" y="843"/>
                  <a:pt x="590" y="843"/>
                  <a:pt x="590" y="843"/>
                </a:cubicBezTo>
                <a:cubicBezTo>
                  <a:pt x="590" y="879"/>
                  <a:pt x="619" y="908"/>
                  <a:pt x="655" y="908"/>
                </a:cubicBezTo>
                <a:cubicBezTo>
                  <a:pt x="1043" y="908"/>
                  <a:pt x="1043" y="908"/>
                  <a:pt x="1043" y="908"/>
                </a:cubicBezTo>
                <a:cubicBezTo>
                  <a:pt x="1043" y="1103"/>
                  <a:pt x="1043" y="1103"/>
                  <a:pt x="1043" y="1103"/>
                </a:cubicBezTo>
                <a:cubicBezTo>
                  <a:pt x="980" y="1122"/>
                  <a:pt x="931" y="1176"/>
                  <a:pt x="918" y="1242"/>
                </a:cubicBezTo>
                <a:cubicBezTo>
                  <a:pt x="591" y="1242"/>
                  <a:pt x="591" y="1242"/>
                  <a:pt x="591" y="1242"/>
                </a:cubicBezTo>
                <a:cubicBezTo>
                  <a:pt x="591" y="1142"/>
                  <a:pt x="591" y="1142"/>
                  <a:pt x="591" y="1142"/>
                </a:cubicBezTo>
                <a:cubicBezTo>
                  <a:pt x="591" y="1102"/>
                  <a:pt x="559" y="1069"/>
                  <a:pt x="519" y="1069"/>
                </a:cubicBezTo>
                <a:cubicBezTo>
                  <a:pt x="176" y="1069"/>
                  <a:pt x="176" y="1069"/>
                  <a:pt x="176" y="1069"/>
                </a:cubicBezTo>
                <a:cubicBezTo>
                  <a:pt x="136" y="1069"/>
                  <a:pt x="103" y="1102"/>
                  <a:pt x="103" y="1142"/>
                </a:cubicBezTo>
                <a:cubicBezTo>
                  <a:pt x="103" y="1377"/>
                  <a:pt x="103" y="1377"/>
                  <a:pt x="103" y="1377"/>
                </a:cubicBezTo>
                <a:cubicBezTo>
                  <a:pt x="103" y="1417"/>
                  <a:pt x="136" y="1449"/>
                  <a:pt x="176" y="1449"/>
                </a:cubicBezTo>
                <a:close/>
                <a:moveTo>
                  <a:pt x="1644" y="1142"/>
                </a:moveTo>
                <a:cubicBezTo>
                  <a:pt x="1644" y="1125"/>
                  <a:pt x="1658" y="1111"/>
                  <a:pt x="1675" y="1111"/>
                </a:cubicBezTo>
                <a:cubicBezTo>
                  <a:pt x="2018" y="1111"/>
                  <a:pt x="2018" y="1111"/>
                  <a:pt x="2018" y="1111"/>
                </a:cubicBezTo>
                <a:cubicBezTo>
                  <a:pt x="2034" y="1111"/>
                  <a:pt x="2048" y="1125"/>
                  <a:pt x="2048" y="1142"/>
                </a:cubicBezTo>
                <a:cubicBezTo>
                  <a:pt x="2048" y="1377"/>
                  <a:pt x="2048" y="1377"/>
                  <a:pt x="2048" y="1377"/>
                </a:cubicBezTo>
                <a:cubicBezTo>
                  <a:pt x="2048" y="1393"/>
                  <a:pt x="2034" y="1407"/>
                  <a:pt x="2018" y="1407"/>
                </a:cubicBezTo>
                <a:cubicBezTo>
                  <a:pt x="1675" y="1407"/>
                  <a:pt x="1675" y="1407"/>
                  <a:pt x="1675" y="1407"/>
                </a:cubicBezTo>
                <a:cubicBezTo>
                  <a:pt x="1658" y="1407"/>
                  <a:pt x="1644" y="1393"/>
                  <a:pt x="1644" y="1377"/>
                </a:cubicBezTo>
                <a:lnTo>
                  <a:pt x="1644" y="1142"/>
                </a:lnTo>
                <a:close/>
                <a:moveTo>
                  <a:pt x="1464" y="715"/>
                </a:moveTo>
                <a:cubicBezTo>
                  <a:pt x="1492" y="715"/>
                  <a:pt x="1515" y="738"/>
                  <a:pt x="1515" y="766"/>
                </a:cubicBezTo>
                <a:cubicBezTo>
                  <a:pt x="1515" y="795"/>
                  <a:pt x="1492" y="818"/>
                  <a:pt x="1464" y="818"/>
                </a:cubicBezTo>
                <a:cubicBezTo>
                  <a:pt x="1436" y="818"/>
                  <a:pt x="1413" y="795"/>
                  <a:pt x="1413" y="766"/>
                </a:cubicBezTo>
                <a:cubicBezTo>
                  <a:pt x="1413" y="738"/>
                  <a:pt x="1436" y="715"/>
                  <a:pt x="1464" y="715"/>
                </a:cubicBezTo>
                <a:close/>
                <a:moveTo>
                  <a:pt x="1268" y="1660"/>
                </a:moveTo>
                <a:cubicBezTo>
                  <a:pt x="1285" y="1660"/>
                  <a:pt x="1298" y="1673"/>
                  <a:pt x="1298" y="1690"/>
                </a:cubicBezTo>
                <a:cubicBezTo>
                  <a:pt x="1298" y="1925"/>
                  <a:pt x="1298" y="1925"/>
                  <a:pt x="1298" y="1925"/>
                </a:cubicBezTo>
                <a:cubicBezTo>
                  <a:pt x="1298" y="1942"/>
                  <a:pt x="1285" y="1955"/>
                  <a:pt x="1268" y="1955"/>
                </a:cubicBezTo>
                <a:cubicBezTo>
                  <a:pt x="925" y="1955"/>
                  <a:pt x="925" y="1955"/>
                  <a:pt x="925" y="1955"/>
                </a:cubicBezTo>
                <a:cubicBezTo>
                  <a:pt x="908" y="1955"/>
                  <a:pt x="895" y="1942"/>
                  <a:pt x="895" y="1925"/>
                </a:cubicBezTo>
                <a:cubicBezTo>
                  <a:pt x="895" y="1690"/>
                  <a:pt x="895" y="1690"/>
                  <a:pt x="895" y="1690"/>
                </a:cubicBezTo>
                <a:cubicBezTo>
                  <a:pt x="895" y="1673"/>
                  <a:pt x="908" y="1660"/>
                  <a:pt x="925" y="1660"/>
                </a:cubicBezTo>
                <a:lnTo>
                  <a:pt x="1268" y="1660"/>
                </a:lnTo>
                <a:close/>
                <a:moveTo>
                  <a:pt x="1100" y="677"/>
                </a:moveTo>
                <a:cubicBezTo>
                  <a:pt x="1140" y="677"/>
                  <a:pt x="1140" y="677"/>
                  <a:pt x="1140" y="677"/>
                </a:cubicBezTo>
                <a:cubicBezTo>
                  <a:pt x="1140" y="717"/>
                  <a:pt x="1140" y="717"/>
                  <a:pt x="1140" y="717"/>
                </a:cubicBezTo>
                <a:cubicBezTo>
                  <a:pt x="1100" y="717"/>
                  <a:pt x="1100" y="717"/>
                  <a:pt x="1100" y="717"/>
                </a:cubicBezTo>
                <a:lnTo>
                  <a:pt x="1100" y="677"/>
                </a:lnTo>
                <a:close/>
                <a:moveTo>
                  <a:pt x="1100" y="748"/>
                </a:moveTo>
                <a:cubicBezTo>
                  <a:pt x="1140" y="748"/>
                  <a:pt x="1140" y="748"/>
                  <a:pt x="1140" y="748"/>
                </a:cubicBezTo>
                <a:cubicBezTo>
                  <a:pt x="1140" y="788"/>
                  <a:pt x="1140" y="788"/>
                  <a:pt x="1140" y="788"/>
                </a:cubicBezTo>
                <a:cubicBezTo>
                  <a:pt x="1100" y="788"/>
                  <a:pt x="1100" y="788"/>
                  <a:pt x="1100" y="788"/>
                </a:cubicBezTo>
                <a:lnTo>
                  <a:pt x="1100" y="748"/>
                </a:lnTo>
                <a:close/>
                <a:moveTo>
                  <a:pt x="1100" y="816"/>
                </a:moveTo>
                <a:cubicBezTo>
                  <a:pt x="1140" y="816"/>
                  <a:pt x="1140" y="816"/>
                  <a:pt x="1140" y="816"/>
                </a:cubicBezTo>
                <a:cubicBezTo>
                  <a:pt x="1140" y="856"/>
                  <a:pt x="1140" y="856"/>
                  <a:pt x="1140" y="856"/>
                </a:cubicBezTo>
                <a:cubicBezTo>
                  <a:pt x="1100" y="856"/>
                  <a:pt x="1100" y="856"/>
                  <a:pt x="1100" y="856"/>
                </a:cubicBezTo>
                <a:lnTo>
                  <a:pt x="1100" y="816"/>
                </a:lnTo>
                <a:close/>
                <a:moveTo>
                  <a:pt x="1025" y="677"/>
                </a:moveTo>
                <a:cubicBezTo>
                  <a:pt x="1066" y="677"/>
                  <a:pt x="1066" y="677"/>
                  <a:pt x="1066" y="677"/>
                </a:cubicBezTo>
                <a:cubicBezTo>
                  <a:pt x="1066" y="717"/>
                  <a:pt x="1066" y="717"/>
                  <a:pt x="1066" y="717"/>
                </a:cubicBezTo>
                <a:cubicBezTo>
                  <a:pt x="1025" y="717"/>
                  <a:pt x="1025" y="717"/>
                  <a:pt x="1025" y="717"/>
                </a:cubicBezTo>
                <a:lnTo>
                  <a:pt x="1025" y="677"/>
                </a:lnTo>
                <a:close/>
                <a:moveTo>
                  <a:pt x="1025" y="748"/>
                </a:moveTo>
                <a:cubicBezTo>
                  <a:pt x="1066" y="748"/>
                  <a:pt x="1066" y="748"/>
                  <a:pt x="1066" y="748"/>
                </a:cubicBezTo>
                <a:cubicBezTo>
                  <a:pt x="1066" y="788"/>
                  <a:pt x="1066" y="788"/>
                  <a:pt x="1066" y="788"/>
                </a:cubicBezTo>
                <a:cubicBezTo>
                  <a:pt x="1025" y="788"/>
                  <a:pt x="1025" y="788"/>
                  <a:pt x="1025" y="788"/>
                </a:cubicBezTo>
                <a:lnTo>
                  <a:pt x="1025" y="748"/>
                </a:lnTo>
                <a:close/>
                <a:moveTo>
                  <a:pt x="693" y="856"/>
                </a:moveTo>
                <a:cubicBezTo>
                  <a:pt x="653" y="856"/>
                  <a:pt x="653" y="856"/>
                  <a:pt x="653" y="856"/>
                </a:cubicBezTo>
                <a:cubicBezTo>
                  <a:pt x="653" y="816"/>
                  <a:pt x="653" y="816"/>
                  <a:pt x="653" y="816"/>
                </a:cubicBezTo>
                <a:cubicBezTo>
                  <a:pt x="693" y="816"/>
                  <a:pt x="693" y="816"/>
                  <a:pt x="693" y="816"/>
                </a:cubicBezTo>
                <a:lnTo>
                  <a:pt x="693" y="856"/>
                </a:lnTo>
                <a:close/>
                <a:moveTo>
                  <a:pt x="693" y="788"/>
                </a:moveTo>
                <a:cubicBezTo>
                  <a:pt x="653" y="788"/>
                  <a:pt x="653" y="788"/>
                  <a:pt x="653" y="788"/>
                </a:cubicBezTo>
                <a:cubicBezTo>
                  <a:pt x="653" y="748"/>
                  <a:pt x="653" y="748"/>
                  <a:pt x="653" y="748"/>
                </a:cubicBezTo>
                <a:cubicBezTo>
                  <a:pt x="693" y="748"/>
                  <a:pt x="693" y="748"/>
                  <a:pt x="693" y="748"/>
                </a:cubicBezTo>
                <a:lnTo>
                  <a:pt x="693" y="788"/>
                </a:lnTo>
                <a:close/>
                <a:moveTo>
                  <a:pt x="693" y="717"/>
                </a:moveTo>
                <a:cubicBezTo>
                  <a:pt x="653" y="717"/>
                  <a:pt x="653" y="717"/>
                  <a:pt x="653" y="717"/>
                </a:cubicBezTo>
                <a:cubicBezTo>
                  <a:pt x="653" y="677"/>
                  <a:pt x="653" y="677"/>
                  <a:pt x="653" y="677"/>
                </a:cubicBezTo>
                <a:cubicBezTo>
                  <a:pt x="693" y="677"/>
                  <a:pt x="693" y="677"/>
                  <a:pt x="693" y="677"/>
                </a:cubicBezTo>
                <a:lnTo>
                  <a:pt x="693" y="717"/>
                </a:lnTo>
                <a:close/>
                <a:moveTo>
                  <a:pt x="768" y="856"/>
                </a:moveTo>
                <a:cubicBezTo>
                  <a:pt x="727" y="856"/>
                  <a:pt x="727" y="856"/>
                  <a:pt x="727" y="856"/>
                </a:cubicBezTo>
                <a:cubicBezTo>
                  <a:pt x="727" y="816"/>
                  <a:pt x="727" y="816"/>
                  <a:pt x="727" y="816"/>
                </a:cubicBezTo>
                <a:cubicBezTo>
                  <a:pt x="768" y="816"/>
                  <a:pt x="768" y="816"/>
                  <a:pt x="768" y="816"/>
                </a:cubicBezTo>
                <a:lnTo>
                  <a:pt x="768" y="856"/>
                </a:lnTo>
                <a:close/>
                <a:moveTo>
                  <a:pt x="768" y="788"/>
                </a:moveTo>
                <a:cubicBezTo>
                  <a:pt x="727" y="788"/>
                  <a:pt x="727" y="788"/>
                  <a:pt x="727" y="788"/>
                </a:cubicBezTo>
                <a:cubicBezTo>
                  <a:pt x="727" y="748"/>
                  <a:pt x="727" y="748"/>
                  <a:pt x="727" y="748"/>
                </a:cubicBezTo>
                <a:cubicBezTo>
                  <a:pt x="768" y="748"/>
                  <a:pt x="768" y="748"/>
                  <a:pt x="768" y="748"/>
                </a:cubicBezTo>
                <a:lnTo>
                  <a:pt x="768" y="788"/>
                </a:lnTo>
                <a:close/>
                <a:moveTo>
                  <a:pt x="768" y="717"/>
                </a:moveTo>
                <a:cubicBezTo>
                  <a:pt x="727" y="717"/>
                  <a:pt x="727" y="717"/>
                  <a:pt x="727" y="717"/>
                </a:cubicBezTo>
                <a:cubicBezTo>
                  <a:pt x="727" y="677"/>
                  <a:pt x="727" y="677"/>
                  <a:pt x="727" y="677"/>
                </a:cubicBezTo>
                <a:cubicBezTo>
                  <a:pt x="768" y="677"/>
                  <a:pt x="768" y="677"/>
                  <a:pt x="768" y="677"/>
                </a:cubicBezTo>
                <a:lnTo>
                  <a:pt x="768" y="717"/>
                </a:lnTo>
                <a:close/>
                <a:moveTo>
                  <a:pt x="842" y="856"/>
                </a:moveTo>
                <a:cubicBezTo>
                  <a:pt x="802" y="856"/>
                  <a:pt x="802" y="856"/>
                  <a:pt x="802" y="856"/>
                </a:cubicBezTo>
                <a:cubicBezTo>
                  <a:pt x="802" y="816"/>
                  <a:pt x="802" y="816"/>
                  <a:pt x="802" y="816"/>
                </a:cubicBezTo>
                <a:cubicBezTo>
                  <a:pt x="842" y="816"/>
                  <a:pt x="842" y="816"/>
                  <a:pt x="842" y="816"/>
                </a:cubicBezTo>
                <a:lnTo>
                  <a:pt x="842" y="856"/>
                </a:lnTo>
                <a:close/>
                <a:moveTo>
                  <a:pt x="842" y="788"/>
                </a:moveTo>
                <a:cubicBezTo>
                  <a:pt x="802" y="788"/>
                  <a:pt x="802" y="788"/>
                  <a:pt x="802" y="788"/>
                </a:cubicBezTo>
                <a:cubicBezTo>
                  <a:pt x="802" y="748"/>
                  <a:pt x="802" y="748"/>
                  <a:pt x="802" y="748"/>
                </a:cubicBezTo>
                <a:cubicBezTo>
                  <a:pt x="842" y="748"/>
                  <a:pt x="842" y="748"/>
                  <a:pt x="842" y="748"/>
                </a:cubicBezTo>
                <a:lnTo>
                  <a:pt x="842" y="788"/>
                </a:lnTo>
                <a:close/>
                <a:moveTo>
                  <a:pt x="842" y="717"/>
                </a:moveTo>
                <a:cubicBezTo>
                  <a:pt x="802" y="717"/>
                  <a:pt x="802" y="717"/>
                  <a:pt x="802" y="717"/>
                </a:cubicBezTo>
                <a:cubicBezTo>
                  <a:pt x="802" y="677"/>
                  <a:pt x="802" y="677"/>
                  <a:pt x="802" y="677"/>
                </a:cubicBezTo>
                <a:cubicBezTo>
                  <a:pt x="842" y="677"/>
                  <a:pt x="842" y="677"/>
                  <a:pt x="842" y="677"/>
                </a:cubicBezTo>
                <a:lnTo>
                  <a:pt x="842" y="717"/>
                </a:lnTo>
                <a:close/>
                <a:moveTo>
                  <a:pt x="917" y="856"/>
                </a:moveTo>
                <a:cubicBezTo>
                  <a:pt x="877" y="856"/>
                  <a:pt x="877" y="856"/>
                  <a:pt x="877" y="856"/>
                </a:cubicBezTo>
                <a:cubicBezTo>
                  <a:pt x="877" y="816"/>
                  <a:pt x="877" y="816"/>
                  <a:pt x="877" y="816"/>
                </a:cubicBezTo>
                <a:cubicBezTo>
                  <a:pt x="917" y="816"/>
                  <a:pt x="917" y="816"/>
                  <a:pt x="917" y="816"/>
                </a:cubicBezTo>
                <a:lnTo>
                  <a:pt x="917" y="856"/>
                </a:lnTo>
                <a:close/>
                <a:moveTo>
                  <a:pt x="917" y="788"/>
                </a:moveTo>
                <a:cubicBezTo>
                  <a:pt x="877" y="788"/>
                  <a:pt x="877" y="788"/>
                  <a:pt x="877" y="788"/>
                </a:cubicBezTo>
                <a:cubicBezTo>
                  <a:pt x="877" y="748"/>
                  <a:pt x="877" y="748"/>
                  <a:pt x="877" y="748"/>
                </a:cubicBezTo>
                <a:cubicBezTo>
                  <a:pt x="917" y="748"/>
                  <a:pt x="917" y="748"/>
                  <a:pt x="917" y="748"/>
                </a:cubicBezTo>
                <a:lnTo>
                  <a:pt x="917" y="788"/>
                </a:lnTo>
                <a:close/>
                <a:moveTo>
                  <a:pt x="917" y="717"/>
                </a:moveTo>
                <a:cubicBezTo>
                  <a:pt x="877" y="717"/>
                  <a:pt x="877" y="717"/>
                  <a:pt x="877" y="717"/>
                </a:cubicBezTo>
                <a:cubicBezTo>
                  <a:pt x="877" y="677"/>
                  <a:pt x="877" y="677"/>
                  <a:pt x="877" y="677"/>
                </a:cubicBezTo>
                <a:cubicBezTo>
                  <a:pt x="917" y="677"/>
                  <a:pt x="917" y="677"/>
                  <a:pt x="917" y="677"/>
                </a:cubicBezTo>
                <a:lnTo>
                  <a:pt x="917" y="717"/>
                </a:lnTo>
                <a:close/>
                <a:moveTo>
                  <a:pt x="992" y="856"/>
                </a:moveTo>
                <a:cubicBezTo>
                  <a:pt x="951" y="856"/>
                  <a:pt x="951" y="856"/>
                  <a:pt x="951" y="856"/>
                </a:cubicBezTo>
                <a:cubicBezTo>
                  <a:pt x="951" y="816"/>
                  <a:pt x="951" y="816"/>
                  <a:pt x="951" y="816"/>
                </a:cubicBezTo>
                <a:cubicBezTo>
                  <a:pt x="992" y="816"/>
                  <a:pt x="992" y="816"/>
                  <a:pt x="992" y="816"/>
                </a:cubicBezTo>
                <a:lnTo>
                  <a:pt x="992" y="856"/>
                </a:lnTo>
                <a:close/>
                <a:moveTo>
                  <a:pt x="992" y="788"/>
                </a:moveTo>
                <a:cubicBezTo>
                  <a:pt x="951" y="788"/>
                  <a:pt x="951" y="788"/>
                  <a:pt x="951" y="788"/>
                </a:cubicBezTo>
                <a:cubicBezTo>
                  <a:pt x="951" y="748"/>
                  <a:pt x="951" y="748"/>
                  <a:pt x="951" y="748"/>
                </a:cubicBezTo>
                <a:cubicBezTo>
                  <a:pt x="992" y="748"/>
                  <a:pt x="992" y="748"/>
                  <a:pt x="992" y="748"/>
                </a:cubicBezTo>
                <a:lnTo>
                  <a:pt x="992" y="788"/>
                </a:lnTo>
                <a:close/>
                <a:moveTo>
                  <a:pt x="992" y="717"/>
                </a:moveTo>
                <a:cubicBezTo>
                  <a:pt x="951" y="717"/>
                  <a:pt x="951" y="717"/>
                  <a:pt x="951" y="717"/>
                </a:cubicBezTo>
                <a:cubicBezTo>
                  <a:pt x="951" y="677"/>
                  <a:pt x="951" y="677"/>
                  <a:pt x="951" y="677"/>
                </a:cubicBezTo>
                <a:cubicBezTo>
                  <a:pt x="992" y="677"/>
                  <a:pt x="992" y="677"/>
                  <a:pt x="992" y="677"/>
                </a:cubicBezTo>
                <a:lnTo>
                  <a:pt x="992" y="717"/>
                </a:lnTo>
                <a:close/>
                <a:moveTo>
                  <a:pt x="1025" y="856"/>
                </a:moveTo>
                <a:cubicBezTo>
                  <a:pt x="1025" y="816"/>
                  <a:pt x="1025" y="816"/>
                  <a:pt x="1025" y="816"/>
                </a:cubicBezTo>
                <a:cubicBezTo>
                  <a:pt x="1066" y="816"/>
                  <a:pt x="1066" y="816"/>
                  <a:pt x="1066" y="816"/>
                </a:cubicBezTo>
                <a:cubicBezTo>
                  <a:pt x="1066" y="856"/>
                  <a:pt x="1066" y="856"/>
                  <a:pt x="1066" y="856"/>
                </a:cubicBezTo>
                <a:lnTo>
                  <a:pt x="1025" y="856"/>
                </a:lnTo>
                <a:close/>
                <a:moveTo>
                  <a:pt x="145" y="1142"/>
                </a:moveTo>
                <a:cubicBezTo>
                  <a:pt x="145" y="1125"/>
                  <a:pt x="159" y="1111"/>
                  <a:pt x="176" y="1111"/>
                </a:cubicBezTo>
                <a:cubicBezTo>
                  <a:pt x="519" y="1111"/>
                  <a:pt x="519" y="1111"/>
                  <a:pt x="519" y="1111"/>
                </a:cubicBezTo>
                <a:cubicBezTo>
                  <a:pt x="535" y="1111"/>
                  <a:pt x="549" y="1125"/>
                  <a:pt x="549" y="1142"/>
                </a:cubicBezTo>
                <a:cubicBezTo>
                  <a:pt x="549" y="1377"/>
                  <a:pt x="549" y="1377"/>
                  <a:pt x="549" y="1377"/>
                </a:cubicBezTo>
                <a:cubicBezTo>
                  <a:pt x="549" y="1393"/>
                  <a:pt x="535" y="1407"/>
                  <a:pt x="519" y="1407"/>
                </a:cubicBezTo>
                <a:cubicBezTo>
                  <a:pt x="176" y="1407"/>
                  <a:pt x="176" y="1407"/>
                  <a:pt x="176" y="1407"/>
                </a:cubicBezTo>
                <a:cubicBezTo>
                  <a:pt x="159" y="1407"/>
                  <a:pt x="145" y="1393"/>
                  <a:pt x="145" y="1377"/>
                </a:cubicBezTo>
                <a:lnTo>
                  <a:pt x="145" y="1142"/>
                </a:lnTo>
                <a:close/>
                <a:moveTo>
                  <a:pt x="596" y="1488"/>
                </a:moveTo>
                <a:cubicBezTo>
                  <a:pt x="589" y="1480"/>
                  <a:pt x="576" y="1474"/>
                  <a:pt x="566" y="1474"/>
                </a:cubicBezTo>
                <a:cubicBezTo>
                  <a:pt x="128" y="1474"/>
                  <a:pt x="128" y="1474"/>
                  <a:pt x="128" y="1474"/>
                </a:cubicBezTo>
                <a:cubicBezTo>
                  <a:pt x="118" y="1474"/>
                  <a:pt x="105" y="1480"/>
                  <a:pt x="99" y="1488"/>
                </a:cubicBezTo>
                <a:cubicBezTo>
                  <a:pt x="12" y="1590"/>
                  <a:pt x="12" y="1590"/>
                  <a:pt x="12" y="1590"/>
                </a:cubicBezTo>
                <a:cubicBezTo>
                  <a:pt x="5" y="1598"/>
                  <a:pt x="0" y="1612"/>
                  <a:pt x="0" y="1622"/>
                </a:cubicBezTo>
                <a:cubicBezTo>
                  <a:pt x="0" y="1630"/>
                  <a:pt x="0" y="1630"/>
                  <a:pt x="0" y="1630"/>
                </a:cubicBezTo>
                <a:cubicBezTo>
                  <a:pt x="0" y="1640"/>
                  <a:pt x="8" y="1649"/>
                  <a:pt x="18" y="1649"/>
                </a:cubicBezTo>
                <a:cubicBezTo>
                  <a:pt x="676" y="1649"/>
                  <a:pt x="676" y="1649"/>
                  <a:pt x="676" y="1649"/>
                </a:cubicBezTo>
                <a:cubicBezTo>
                  <a:pt x="686" y="1649"/>
                  <a:pt x="694" y="1640"/>
                  <a:pt x="694" y="1630"/>
                </a:cubicBezTo>
                <a:cubicBezTo>
                  <a:pt x="694" y="1622"/>
                  <a:pt x="694" y="1622"/>
                  <a:pt x="694" y="1622"/>
                </a:cubicBezTo>
                <a:cubicBezTo>
                  <a:pt x="694" y="1612"/>
                  <a:pt x="689" y="1598"/>
                  <a:pt x="683" y="1590"/>
                </a:cubicBezTo>
                <a:lnTo>
                  <a:pt x="596" y="1488"/>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23" name="Freeform 79"/>
          <p:cNvSpPr>
            <a:spLocks noEditPoints="1"/>
          </p:cNvSpPr>
          <p:nvPr/>
        </p:nvSpPr>
        <p:spPr bwMode="black">
          <a:xfrm>
            <a:off x="7355938" y="2141317"/>
            <a:ext cx="995698" cy="1235556"/>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FFFFFF"/>
          </a:solidFill>
          <a:ln>
            <a:noFill/>
          </a:ln>
          <a:extLst/>
        </p:spPr>
        <p:txBody>
          <a:bodyPr vert="horz" wrap="square" lIns="82305" tIns="41153" rIns="82305" bIns="41153" numCol="1" anchor="t" anchorCtr="0" compatLnSpc="1">
            <a:prstTxWarp prst="textNoShape">
              <a:avLst/>
            </a:prstTxWarp>
          </a:bodyPr>
          <a:lstStyle/>
          <a:p>
            <a:endParaRPr lang="en-US" sz="1600" dirty="0"/>
          </a:p>
        </p:txBody>
      </p:sp>
      <p:sp>
        <p:nvSpPr>
          <p:cNvPr id="24" name="Freeform 99"/>
          <p:cNvSpPr>
            <a:spLocks/>
          </p:cNvSpPr>
          <p:nvPr/>
        </p:nvSpPr>
        <p:spPr bwMode="black">
          <a:xfrm rot="738894">
            <a:off x="7449461" y="2634033"/>
            <a:ext cx="470562" cy="344838"/>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p:ph type="title"/>
          </p:nvPr>
        </p:nvSpPr>
        <p:spPr/>
        <p:txBody>
          <a:bodyPr/>
          <a:lstStyle/>
          <a:p>
            <a:r>
              <a:rPr lang="en-US" dirty="0"/>
              <a:t>Scaling</a:t>
            </a:r>
          </a:p>
        </p:txBody>
      </p:sp>
    </p:spTree>
    <p:extLst>
      <p:ext uri="{BB962C8B-B14F-4D97-AF65-F5344CB8AC3E}">
        <p14:creationId xmlns:p14="http://schemas.microsoft.com/office/powerpoint/2010/main" val="794246488"/>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Performance </a:t>
            </a:r>
            <a:r>
              <a:rPr lang="en-US" dirty="0"/>
              <a:t>M</a:t>
            </a:r>
            <a:r>
              <a:rPr lang="en-US" dirty="0" smtClean="0"/>
              <a:t>atters</a:t>
            </a:r>
            <a:endParaRPr lang="en-US" dirty="0"/>
          </a:p>
        </p:txBody>
      </p:sp>
      <p:pic>
        <p:nvPicPr>
          <p:cNvPr id="6" name="Picture 4" descr="http://www.ivcmedia.co.uk/flash/resources/world-ma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6976" y="2134590"/>
            <a:ext cx="7329122" cy="4157806"/>
          </a:xfrm>
          <a:prstGeom prst="rect">
            <a:avLst/>
          </a:prstGeom>
          <a:noFill/>
          <a:extLst>
            <a:ext uri="{909E8E84-426E-40DD-AFC4-6F175D3DCCD1}">
              <a14:hiddenFill xmlns:a14="http://schemas.microsoft.com/office/drawing/2010/main">
                <a:solidFill>
                  <a:srgbClr val="FFFFFF"/>
                </a:solidFill>
              </a14:hiddenFill>
            </a:ext>
          </a:extLst>
        </p:spPr>
      </p:pic>
      <p:sp>
        <p:nvSpPr>
          <p:cNvPr id="7" name="5-Point Star 6"/>
          <p:cNvSpPr/>
          <p:nvPr/>
        </p:nvSpPr>
        <p:spPr bwMode="auto">
          <a:xfrm>
            <a:off x="4225204" y="3200588"/>
            <a:ext cx="254926" cy="261394"/>
          </a:xfrm>
          <a:prstGeom prst="star5">
            <a:avLst/>
          </a:prstGeom>
          <a:solidFill>
            <a:schemeClr val="accent3"/>
          </a:solidFill>
          <a:ln w="15875">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gradFill>
                <a:gsLst>
                  <a:gs pos="0">
                    <a:srgbClr val="000000"/>
                  </a:gs>
                  <a:gs pos="100000">
                    <a:srgbClr val="000000"/>
                  </a:gs>
                </a:gsLst>
                <a:lin ang="5400000" scaled="0"/>
              </a:gradFill>
            </a:endParaRPr>
          </a:p>
        </p:txBody>
      </p:sp>
    </p:spTree>
    <p:extLst>
      <p:ext uri="{BB962C8B-B14F-4D97-AF65-F5344CB8AC3E}">
        <p14:creationId xmlns:p14="http://schemas.microsoft.com/office/powerpoint/2010/main" val="1509624617"/>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Performance </a:t>
            </a:r>
            <a:r>
              <a:rPr lang="en-US" dirty="0"/>
              <a:t>M</a:t>
            </a:r>
            <a:r>
              <a:rPr lang="en-US" dirty="0" smtClean="0"/>
              <a:t>atters</a:t>
            </a:r>
            <a:endParaRPr lang="en-US" dirty="0"/>
          </a:p>
        </p:txBody>
      </p:sp>
      <p:pic>
        <p:nvPicPr>
          <p:cNvPr id="3" name="Picture 4" descr="http://www.ivcmedia.co.uk/flash/resources/world-ma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6976" y="2134590"/>
            <a:ext cx="7329122" cy="4157806"/>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p:nvSpPr>
        <p:spPr bwMode="auto">
          <a:xfrm>
            <a:off x="3732907" y="2711546"/>
            <a:ext cx="1239519" cy="1239481"/>
          </a:xfrm>
          <a:prstGeom prst="ellipse">
            <a:avLst/>
          </a:prstGeom>
          <a:solidFill>
            <a:schemeClr val="bg2">
              <a:alpha val="30000"/>
            </a:schemeClr>
          </a:solidFill>
          <a:ln w="19050">
            <a:solidFill>
              <a:schemeClr val="accent5">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 name="5-Point Star 3"/>
          <p:cNvSpPr/>
          <p:nvPr/>
        </p:nvSpPr>
        <p:spPr bwMode="auto">
          <a:xfrm>
            <a:off x="4225204" y="3200588"/>
            <a:ext cx="254926" cy="261394"/>
          </a:xfrm>
          <a:prstGeom prst="star5">
            <a:avLst/>
          </a:prstGeom>
          <a:solidFill>
            <a:schemeClr val="accent5">
              <a:lumMod val="60000"/>
              <a:lumOff val="40000"/>
            </a:schemeClr>
          </a:solidFill>
          <a:ln w="15875">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a:gradFill>
                <a:gsLst>
                  <a:gs pos="0">
                    <a:srgbClr val="000000"/>
                  </a:gs>
                  <a:gs pos="100000">
                    <a:srgbClr val="000000"/>
                  </a:gs>
                </a:gsLst>
                <a:lin ang="5400000" scaled="0"/>
              </a:gradFill>
            </a:endParaRPr>
          </a:p>
        </p:txBody>
      </p:sp>
      <p:cxnSp>
        <p:nvCxnSpPr>
          <p:cNvPr id="11" name="Straight Arrow Connector 10"/>
          <p:cNvCxnSpPr>
            <a:endCxn id="6" idx="5"/>
          </p:cNvCxnSpPr>
          <p:nvPr/>
        </p:nvCxnSpPr>
        <p:spPr>
          <a:xfrm>
            <a:off x="4352667" y="3331286"/>
            <a:ext cx="438236" cy="438223"/>
          </a:xfrm>
          <a:prstGeom prst="straightConnector1">
            <a:avLst/>
          </a:prstGeom>
          <a:ln w="25400">
            <a:solidFill>
              <a:schemeClr val="accent6"/>
            </a:solidFill>
            <a:tailEnd type="triangle" w="med" len="med"/>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168054" y="3557213"/>
            <a:ext cx="423193" cy="215444"/>
          </a:xfrm>
          <a:prstGeom prst="rect">
            <a:avLst/>
          </a:prstGeom>
          <a:noFill/>
        </p:spPr>
        <p:txBody>
          <a:bodyPr wrap="none" lIns="0" tIns="0" rIns="0" bIns="0" rtlCol="0">
            <a:spAutoFit/>
          </a:bodyPr>
          <a:lstStyle/>
          <a:p>
            <a:r>
              <a:rPr lang="en-US" sz="1400" dirty="0" smtClean="0">
                <a:ln>
                  <a:solidFill>
                    <a:schemeClr val="bg1">
                      <a:alpha val="0"/>
                    </a:schemeClr>
                  </a:solidFill>
                </a:ln>
                <a:solidFill>
                  <a:schemeClr val="bg1"/>
                </a:solidFill>
              </a:rPr>
              <a:t>50ms</a:t>
            </a:r>
          </a:p>
        </p:txBody>
      </p:sp>
    </p:spTree>
    <p:extLst>
      <p:ext uri="{BB962C8B-B14F-4D97-AF65-F5344CB8AC3E}">
        <p14:creationId xmlns:p14="http://schemas.microsoft.com/office/powerpoint/2010/main" val="2628387461"/>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Performance </a:t>
            </a:r>
            <a:r>
              <a:rPr lang="en-US" dirty="0"/>
              <a:t>M</a:t>
            </a:r>
            <a:r>
              <a:rPr lang="en-US" dirty="0" smtClean="0"/>
              <a:t>atters</a:t>
            </a:r>
            <a:endParaRPr lang="en-US" dirty="0"/>
          </a:p>
        </p:txBody>
      </p:sp>
      <p:pic>
        <p:nvPicPr>
          <p:cNvPr id="3" name="Picture 4" descr="http://www.ivcmedia.co.uk/flash/resources/world-ma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6976" y="2134590"/>
            <a:ext cx="7329122" cy="4157806"/>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p:cNvSpPr/>
          <p:nvPr/>
        </p:nvSpPr>
        <p:spPr bwMode="auto">
          <a:xfrm>
            <a:off x="3170185" y="2148840"/>
            <a:ext cx="2364965" cy="2364893"/>
          </a:xfrm>
          <a:prstGeom prst="ellipse">
            <a:avLst/>
          </a:prstGeom>
          <a:solidFill>
            <a:schemeClr val="bg2">
              <a:alpha val="30000"/>
            </a:schemeClr>
          </a:solidFill>
          <a:ln w="19050">
            <a:solidFill>
              <a:schemeClr val="accent5">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Oval 5"/>
          <p:cNvSpPr/>
          <p:nvPr/>
        </p:nvSpPr>
        <p:spPr bwMode="auto">
          <a:xfrm>
            <a:off x="3732907" y="2711546"/>
            <a:ext cx="1239519" cy="1239481"/>
          </a:xfrm>
          <a:prstGeom prst="ellipse">
            <a:avLst/>
          </a:prstGeom>
          <a:solidFill>
            <a:schemeClr val="bg2">
              <a:alpha val="30000"/>
            </a:schemeClr>
          </a:solidFill>
          <a:ln w="19050">
            <a:solidFill>
              <a:schemeClr val="accent5">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 name="5-Point Star 3"/>
          <p:cNvSpPr/>
          <p:nvPr/>
        </p:nvSpPr>
        <p:spPr bwMode="auto">
          <a:xfrm>
            <a:off x="4225204" y="3200588"/>
            <a:ext cx="254926" cy="261394"/>
          </a:xfrm>
          <a:prstGeom prst="star5">
            <a:avLst/>
          </a:prstGeom>
          <a:solidFill>
            <a:schemeClr val="accent5">
              <a:lumMod val="60000"/>
              <a:lumOff val="40000"/>
            </a:schemeClr>
          </a:solidFill>
          <a:ln w="15875">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a:gradFill>
                <a:gsLst>
                  <a:gs pos="0">
                    <a:srgbClr val="000000"/>
                  </a:gs>
                  <a:gs pos="100000">
                    <a:srgbClr val="000000"/>
                  </a:gs>
                </a:gsLst>
                <a:lin ang="5400000" scaled="0"/>
              </a:gradFill>
            </a:endParaRPr>
          </a:p>
        </p:txBody>
      </p:sp>
      <p:cxnSp>
        <p:nvCxnSpPr>
          <p:cNvPr id="11" name="Straight Arrow Connector 10"/>
          <p:cNvCxnSpPr>
            <a:endCxn id="6" idx="5"/>
          </p:cNvCxnSpPr>
          <p:nvPr/>
        </p:nvCxnSpPr>
        <p:spPr>
          <a:xfrm>
            <a:off x="4352667" y="3331286"/>
            <a:ext cx="438236" cy="438223"/>
          </a:xfrm>
          <a:prstGeom prst="straightConnector1">
            <a:avLst/>
          </a:prstGeom>
          <a:ln w="25400">
            <a:solidFill>
              <a:schemeClr val="accent6"/>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343143" y="3331286"/>
            <a:ext cx="1192007" cy="1"/>
          </a:xfrm>
          <a:prstGeom prst="straightConnector1">
            <a:avLst/>
          </a:prstGeom>
          <a:ln w="25400">
            <a:solidFill>
              <a:schemeClr val="accent6"/>
            </a:solidFill>
            <a:tailEnd type="triangle" w="med" len="med"/>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168054" y="3557213"/>
            <a:ext cx="423193" cy="215444"/>
          </a:xfrm>
          <a:prstGeom prst="rect">
            <a:avLst/>
          </a:prstGeom>
          <a:noFill/>
        </p:spPr>
        <p:txBody>
          <a:bodyPr wrap="none" lIns="0" tIns="0" rIns="0" bIns="0" rtlCol="0">
            <a:spAutoFit/>
          </a:bodyPr>
          <a:lstStyle/>
          <a:p>
            <a:r>
              <a:rPr lang="en-US" sz="1400" dirty="0">
                <a:ln>
                  <a:solidFill>
                    <a:schemeClr val="bg1">
                      <a:alpha val="0"/>
                    </a:schemeClr>
                  </a:solidFill>
                </a:ln>
                <a:solidFill>
                  <a:srgbClr val="595959"/>
                </a:solidFill>
              </a:rPr>
              <a:t>50ms</a:t>
            </a:r>
          </a:p>
        </p:txBody>
      </p:sp>
      <p:sp>
        <p:nvSpPr>
          <p:cNvPr id="20" name="TextBox 19"/>
          <p:cNvSpPr txBox="1"/>
          <p:nvPr/>
        </p:nvSpPr>
        <p:spPr>
          <a:xfrm>
            <a:off x="4999614" y="3053899"/>
            <a:ext cx="519373" cy="215444"/>
          </a:xfrm>
          <a:prstGeom prst="rect">
            <a:avLst/>
          </a:prstGeom>
          <a:noFill/>
        </p:spPr>
        <p:txBody>
          <a:bodyPr wrap="none" lIns="0" tIns="0" rIns="0" bIns="0" rtlCol="0">
            <a:spAutoFit/>
          </a:bodyPr>
          <a:lstStyle/>
          <a:p>
            <a:r>
              <a:rPr lang="en-US" sz="1400" dirty="0">
                <a:ln>
                  <a:solidFill>
                    <a:schemeClr val="bg1">
                      <a:alpha val="0"/>
                    </a:schemeClr>
                  </a:solidFill>
                </a:ln>
                <a:solidFill>
                  <a:srgbClr val="595959"/>
                </a:solidFill>
              </a:rPr>
              <a:t>100ms</a:t>
            </a:r>
          </a:p>
        </p:txBody>
      </p:sp>
    </p:spTree>
    <p:extLst>
      <p:ext uri="{BB962C8B-B14F-4D97-AF65-F5344CB8AC3E}">
        <p14:creationId xmlns:p14="http://schemas.microsoft.com/office/powerpoint/2010/main" val="1553398267"/>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Performance </a:t>
            </a:r>
            <a:r>
              <a:rPr lang="en-US" dirty="0"/>
              <a:t>M</a:t>
            </a:r>
            <a:r>
              <a:rPr lang="en-US" dirty="0" smtClean="0"/>
              <a:t>atters</a:t>
            </a:r>
            <a:endParaRPr lang="en-US" dirty="0"/>
          </a:p>
        </p:txBody>
      </p:sp>
      <p:pic>
        <p:nvPicPr>
          <p:cNvPr id="3" name="Picture 4" descr="http://www.ivcmedia.co.uk/flash/resources/world-ma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6976" y="2134590"/>
            <a:ext cx="7329122" cy="4157806"/>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p:cNvSpPr/>
          <p:nvPr/>
        </p:nvSpPr>
        <p:spPr bwMode="auto">
          <a:xfrm>
            <a:off x="2162727" y="1141413"/>
            <a:ext cx="4379880" cy="4379747"/>
          </a:xfrm>
          <a:prstGeom prst="ellipse">
            <a:avLst/>
          </a:prstGeom>
          <a:solidFill>
            <a:schemeClr val="bg2">
              <a:alpha val="30000"/>
            </a:schemeClr>
          </a:solidFill>
          <a:ln w="19050">
            <a:solidFill>
              <a:schemeClr val="accent5">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 name="Oval 6"/>
          <p:cNvSpPr/>
          <p:nvPr/>
        </p:nvSpPr>
        <p:spPr bwMode="auto">
          <a:xfrm>
            <a:off x="3170185" y="2148840"/>
            <a:ext cx="2364965" cy="2364893"/>
          </a:xfrm>
          <a:prstGeom prst="ellipse">
            <a:avLst/>
          </a:prstGeom>
          <a:solidFill>
            <a:schemeClr val="bg2">
              <a:alpha val="30000"/>
            </a:schemeClr>
          </a:solidFill>
          <a:ln w="19050">
            <a:solidFill>
              <a:schemeClr val="accent5">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Oval 5"/>
          <p:cNvSpPr/>
          <p:nvPr/>
        </p:nvSpPr>
        <p:spPr bwMode="auto">
          <a:xfrm>
            <a:off x="3732907" y="2711546"/>
            <a:ext cx="1239519" cy="1239481"/>
          </a:xfrm>
          <a:prstGeom prst="ellipse">
            <a:avLst/>
          </a:prstGeom>
          <a:solidFill>
            <a:schemeClr val="bg2">
              <a:alpha val="30000"/>
            </a:schemeClr>
          </a:solidFill>
          <a:ln w="19050">
            <a:solidFill>
              <a:schemeClr val="accent5">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 name="5-Point Star 3"/>
          <p:cNvSpPr/>
          <p:nvPr/>
        </p:nvSpPr>
        <p:spPr bwMode="auto">
          <a:xfrm>
            <a:off x="4225204" y="3200588"/>
            <a:ext cx="254926" cy="261394"/>
          </a:xfrm>
          <a:prstGeom prst="star5">
            <a:avLst/>
          </a:prstGeom>
          <a:solidFill>
            <a:schemeClr val="accent5">
              <a:lumMod val="60000"/>
              <a:lumOff val="40000"/>
            </a:schemeClr>
          </a:solidFill>
          <a:ln w="15875">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a:gradFill>
                <a:gsLst>
                  <a:gs pos="0">
                    <a:srgbClr val="000000"/>
                  </a:gs>
                  <a:gs pos="100000">
                    <a:srgbClr val="000000"/>
                  </a:gs>
                </a:gsLst>
                <a:lin ang="5400000" scaled="0"/>
              </a:gradFill>
            </a:endParaRPr>
          </a:p>
        </p:txBody>
      </p:sp>
      <p:cxnSp>
        <p:nvCxnSpPr>
          <p:cNvPr id="11" name="Straight Arrow Connector 10"/>
          <p:cNvCxnSpPr>
            <a:endCxn id="6" idx="5"/>
          </p:cNvCxnSpPr>
          <p:nvPr/>
        </p:nvCxnSpPr>
        <p:spPr>
          <a:xfrm>
            <a:off x="4352667" y="3331286"/>
            <a:ext cx="438236" cy="438223"/>
          </a:xfrm>
          <a:prstGeom prst="straightConnector1">
            <a:avLst/>
          </a:prstGeom>
          <a:ln w="25400">
            <a:solidFill>
              <a:schemeClr val="accent6"/>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343143" y="3331286"/>
            <a:ext cx="1192007" cy="1"/>
          </a:xfrm>
          <a:prstGeom prst="straightConnector1">
            <a:avLst/>
          </a:prstGeom>
          <a:ln w="25400">
            <a:solidFill>
              <a:schemeClr val="accent6"/>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8" idx="7"/>
          </p:cNvCxnSpPr>
          <p:nvPr/>
        </p:nvCxnSpPr>
        <p:spPr>
          <a:xfrm flipV="1">
            <a:off x="4343143" y="1782812"/>
            <a:ext cx="1558045" cy="1548474"/>
          </a:xfrm>
          <a:prstGeom prst="straightConnector1">
            <a:avLst/>
          </a:prstGeom>
          <a:ln w="25400">
            <a:solidFill>
              <a:schemeClr val="accent6"/>
            </a:solidFill>
            <a:tailEnd type="triangle" w="med" len="med"/>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168054" y="3557213"/>
            <a:ext cx="423193" cy="215444"/>
          </a:xfrm>
          <a:prstGeom prst="rect">
            <a:avLst/>
          </a:prstGeom>
          <a:noFill/>
        </p:spPr>
        <p:txBody>
          <a:bodyPr wrap="none" lIns="0" tIns="0" rIns="0" bIns="0" rtlCol="0">
            <a:spAutoFit/>
          </a:bodyPr>
          <a:lstStyle/>
          <a:p>
            <a:r>
              <a:rPr lang="en-US" sz="1400" dirty="0" smtClean="0">
                <a:ln>
                  <a:solidFill>
                    <a:schemeClr val="bg1">
                      <a:alpha val="0"/>
                    </a:schemeClr>
                  </a:solidFill>
                </a:ln>
                <a:solidFill>
                  <a:srgbClr val="595959"/>
                </a:solidFill>
              </a:rPr>
              <a:t>50ms</a:t>
            </a:r>
          </a:p>
        </p:txBody>
      </p:sp>
      <p:sp>
        <p:nvSpPr>
          <p:cNvPr id="20" name="TextBox 19"/>
          <p:cNvSpPr txBox="1"/>
          <p:nvPr/>
        </p:nvSpPr>
        <p:spPr>
          <a:xfrm>
            <a:off x="4999614" y="3053899"/>
            <a:ext cx="519373" cy="215444"/>
          </a:xfrm>
          <a:prstGeom prst="rect">
            <a:avLst/>
          </a:prstGeom>
          <a:noFill/>
        </p:spPr>
        <p:txBody>
          <a:bodyPr wrap="none" lIns="0" tIns="0" rIns="0" bIns="0" rtlCol="0">
            <a:spAutoFit/>
          </a:bodyPr>
          <a:lstStyle/>
          <a:p>
            <a:r>
              <a:rPr lang="en-US" sz="1400" dirty="0">
                <a:ln>
                  <a:solidFill>
                    <a:schemeClr val="bg1">
                      <a:alpha val="0"/>
                    </a:schemeClr>
                  </a:solidFill>
                </a:ln>
                <a:solidFill>
                  <a:srgbClr val="595959"/>
                </a:solidFill>
              </a:rPr>
              <a:t>100ms</a:t>
            </a:r>
          </a:p>
        </p:txBody>
      </p:sp>
      <p:sp>
        <p:nvSpPr>
          <p:cNvPr id="21" name="TextBox 20"/>
          <p:cNvSpPr txBox="1"/>
          <p:nvPr/>
        </p:nvSpPr>
        <p:spPr>
          <a:xfrm>
            <a:off x="5232112" y="1720850"/>
            <a:ext cx="519373" cy="215444"/>
          </a:xfrm>
          <a:prstGeom prst="rect">
            <a:avLst/>
          </a:prstGeom>
          <a:noFill/>
        </p:spPr>
        <p:txBody>
          <a:bodyPr wrap="none" lIns="0" tIns="0" rIns="0" bIns="0" rtlCol="0">
            <a:spAutoFit/>
          </a:bodyPr>
          <a:lstStyle/>
          <a:p>
            <a:r>
              <a:rPr lang="en-US" sz="1400" dirty="0">
                <a:ln>
                  <a:solidFill>
                    <a:schemeClr val="bg1">
                      <a:alpha val="0"/>
                    </a:schemeClr>
                  </a:solidFill>
                </a:ln>
                <a:solidFill>
                  <a:srgbClr val="595959"/>
                </a:solidFill>
              </a:rPr>
              <a:t>200ms</a:t>
            </a:r>
          </a:p>
        </p:txBody>
      </p:sp>
    </p:spTree>
    <p:extLst>
      <p:ext uri="{BB962C8B-B14F-4D97-AF65-F5344CB8AC3E}">
        <p14:creationId xmlns:p14="http://schemas.microsoft.com/office/powerpoint/2010/main" val="2095332551"/>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Performance </a:t>
            </a:r>
            <a:r>
              <a:rPr lang="en-US" dirty="0"/>
              <a:t>M</a:t>
            </a:r>
            <a:r>
              <a:rPr lang="en-US" dirty="0" smtClean="0"/>
              <a:t>atters</a:t>
            </a:r>
            <a:endParaRPr lang="en-US" dirty="0"/>
          </a:p>
        </p:txBody>
      </p:sp>
      <p:pic>
        <p:nvPicPr>
          <p:cNvPr id="3" name="Picture 4" descr="http://www.ivcmedia.co.uk/flash/resources/world-ma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6976" y="2134590"/>
            <a:ext cx="7329122" cy="4157806"/>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p:cNvSpPr/>
          <p:nvPr/>
        </p:nvSpPr>
        <p:spPr bwMode="auto">
          <a:xfrm>
            <a:off x="2162727" y="1141413"/>
            <a:ext cx="4379880" cy="4379747"/>
          </a:xfrm>
          <a:prstGeom prst="ellipse">
            <a:avLst/>
          </a:prstGeom>
          <a:solidFill>
            <a:schemeClr val="bg2">
              <a:alpha val="30000"/>
            </a:schemeClr>
          </a:solidFill>
          <a:ln w="19050">
            <a:solidFill>
              <a:schemeClr val="accent5">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 name="Oval 6"/>
          <p:cNvSpPr/>
          <p:nvPr/>
        </p:nvSpPr>
        <p:spPr bwMode="auto">
          <a:xfrm>
            <a:off x="3170185" y="2148840"/>
            <a:ext cx="2364965" cy="2364893"/>
          </a:xfrm>
          <a:prstGeom prst="ellipse">
            <a:avLst/>
          </a:prstGeom>
          <a:solidFill>
            <a:schemeClr val="bg2">
              <a:alpha val="30000"/>
            </a:schemeClr>
          </a:solidFill>
          <a:ln w="19050">
            <a:solidFill>
              <a:schemeClr val="accent5">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Oval 5"/>
          <p:cNvSpPr/>
          <p:nvPr/>
        </p:nvSpPr>
        <p:spPr bwMode="auto">
          <a:xfrm>
            <a:off x="3732907" y="2711546"/>
            <a:ext cx="1239519" cy="1239481"/>
          </a:xfrm>
          <a:prstGeom prst="ellipse">
            <a:avLst/>
          </a:prstGeom>
          <a:solidFill>
            <a:schemeClr val="bg2">
              <a:alpha val="30000"/>
            </a:schemeClr>
          </a:solidFill>
          <a:ln w="19050">
            <a:solidFill>
              <a:schemeClr val="accent5">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 name="5-Point Star 3"/>
          <p:cNvSpPr/>
          <p:nvPr/>
        </p:nvSpPr>
        <p:spPr bwMode="auto">
          <a:xfrm>
            <a:off x="4225204" y="3200588"/>
            <a:ext cx="254926" cy="261394"/>
          </a:xfrm>
          <a:prstGeom prst="star5">
            <a:avLst/>
          </a:prstGeom>
          <a:solidFill>
            <a:schemeClr val="accent5">
              <a:lumMod val="60000"/>
              <a:lumOff val="40000"/>
            </a:schemeClr>
          </a:solidFill>
          <a:ln w="15875">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a:gradFill>
                <a:gsLst>
                  <a:gs pos="0">
                    <a:srgbClr val="000000"/>
                  </a:gs>
                  <a:gs pos="100000">
                    <a:srgbClr val="000000"/>
                  </a:gs>
                </a:gsLst>
                <a:lin ang="5400000" scaled="0"/>
              </a:gradFill>
            </a:endParaRPr>
          </a:p>
        </p:txBody>
      </p:sp>
      <p:cxnSp>
        <p:nvCxnSpPr>
          <p:cNvPr id="11" name="Straight Arrow Connector 10"/>
          <p:cNvCxnSpPr>
            <a:endCxn id="6" idx="5"/>
          </p:cNvCxnSpPr>
          <p:nvPr/>
        </p:nvCxnSpPr>
        <p:spPr>
          <a:xfrm>
            <a:off x="4352667" y="3331286"/>
            <a:ext cx="438236" cy="438223"/>
          </a:xfrm>
          <a:prstGeom prst="straightConnector1">
            <a:avLst/>
          </a:prstGeom>
          <a:ln w="25400">
            <a:solidFill>
              <a:schemeClr val="accent6"/>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343143" y="3331286"/>
            <a:ext cx="1192007" cy="1"/>
          </a:xfrm>
          <a:prstGeom prst="straightConnector1">
            <a:avLst/>
          </a:prstGeom>
          <a:ln w="25400">
            <a:solidFill>
              <a:schemeClr val="accent6"/>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8" idx="7"/>
          </p:cNvCxnSpPr>
          <p:nvPr/>
        </p:nvCxnSpPr>
        <p:spPr>
          <a:xfrm flipV="1">
            <a:off x="4343143" y="1782812"/>
            <a:ext cx="1558045" cy="1548474"/>
          </a:xfrm>
          <a:prstGeom prst="straightConnector1">
            <a:avLst/>
          </a:prstGeom>
          <a:ln w="25400">
            <a:solidFill>
              <a:schemeClr val="accent6"/>
            </a:solidFill>
            <a:tailEnd type="triangle" w="med" len="med"/>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168054" y="3557213"/>
            <a:ext cx="423193" cy="215444"/>
          </a:xfrm>
          <a:prstGeom prst="rect">
            <a:avLst/>
          </a:prstGeom>
          <a:noFill/>
        </p:spPr>
        <p:txBody>
          <a:bodyPr wrap="none" lIns="0" tIns="0" rIns="0" bIns="0" rtlCol="0">
            <a:spAutoFit/>
          </a:bodyPr>
          <a:lstStyle/>
          <a:p>
            <a:r>
              <a:rPr lang="en-US" sz="1400" dirty="0" smtClean="0">
                <a:ln>
                  <a:solidFill>
                    <a:schemeClr val="bg1">
                      <a:alpha val="0"/>
                    </a:schemeClr>
                  </a:solidFill>
                </a:ln>
                <a:solidFill>
                  <a:srgbClr val="595959"/>
                </a:solidFill>
              </a:rPr>
              <a:t>50ms</a:t>
            </a:r>
          </a:p>
        </p:txBody>
      </p:sp>
      <p:sp>
        <p:nvSpPr>
          <p:cNvPr id="20" name="TextBox 19"/>
          <p:cNvSpPr txBox="1"/>
          <p:nvPr/>
        </p:nvSpPr>
        <p:spPr>
          <a:xfrm>
            <a:off x="4999614" y="3053899"/>
            <a:ext cx="519373" cy="215444"/>
          </a:xfrm>
          <a:prstGeom prst="rect">
            <a:avLst/>
          </a:prstGeom>
          <a:noFill/>
        </p:spPr>
        <p:txBody>
          <a:bodyPr wrap="none" lIns="0" tIns="0" rIns="0" bIns="0" rtlCol="0">
            <a:spAutoFit/>
          </a:bodyPr>
          <a:lstStyle/>
          <a:p>
            <a:r>
              <a:rPr lang="en-US" sz="1400" dirty="0">
                <a:ln>
                  <a:solidFill>
                    <a:schemeClr val="bg1">
                      <a:alpha val="0"/>
                    </a:schemeClr>
                  </a:solidFill>
                </a:ln>
                <a:solidFill>
                  <a:srgbClr val="595959"/>
                </a:solidFill>
              </a:rPr>
              <a:t>100ms</a:t>
            </a:r>
          </a:p>
        </p:txBody>
      </p:sp>
      <p:sp>
        <p:nvSpPr>
          <p:cNvPr id="21" name="TextBox 20"/>
          <p:cNvSpPr txBox="1"/>
          <p:nvPr/>
        </p:nvSpPr>
        <p:spPr>
          <a:xfrm>
            <a:off x="5232112" y="1720850"/>
            <a:ext cx="519373" cy="215444"/>
          </a:xfrm>
          <a:prstGeom prst="rect">
            <a:avLst/>
          </a:prstGeom>
          <a:noFill/>
        </p:spPr>
        <p:txBody>
          <a:bodyPr wrap="none" lIns="0" tIns="0" rIns="0" bIns="0" rtlCol="0">
            <a:spAutoFit/>
          </a:bodyPr>
          <a:lstStyle/>
          <a:p>
            <a:r>
              <a:rPr lang="en-US" sz="1400" dirty="0">
                <a:ln>
                  <a:solidFill>
                    <a:schemeClr val="bg1">
                      <a:alpha val="0"/>
                    </a:schemeClr>
                  </a:solidFill>
                </a:ln>
                <a:solidFill>
                  <a:srgbClr val="595959"/>
                </a:solidFill>
              </a:rPr>
              <a:t>200ms</a:t>
            </a:r>
          </a:p>
        </p:txBody>
      </p:sp>
      <p:grpSp>
        <p:nvGrpSpPr>
          <p:cNvPr id="10" name="Group 9"/>
          <p:cNvGrpSpPr/>
          <p:nvPr/>
        </p:nvGrpSpPr>
        <p:grpSpPr>
          <a:xfrm>
            <a:off x="8823489" y="1463675"/>
            <a:ext cx="2850317" cy="4803775"/>
            <a:chOff x="8823489" y="1463675"/>
            <a:chExt cx="2850317" cy="4803775"/>
          </a:xfrm>
        </p:grpSpPr>
        <p:sp>
          <p:nvSpPr>
            <p:cNvPr id="16" name="Rectangle 15"/>
            <p:cNvSpPr/>
            <p:nvPr>
              <p:custDataLst>
                <p:tags r:id="rId1"/>
              </p:custDataLst>
            </p:nvPr>
          </p:nvSpPr>
          <p:spPr bwMode="auto">
            <a:xfrm>
              <a:off x="8823489" y="1463675"/>
              <a:ext cx="2850317" cy="4803775"/>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04" bIns="91440" numCol="1" spcCol="0" rtlCol="0" anchor="b" anchorCtr="0" compatLnSpc="1">
              <a:prstTxWarp prst="textNoShape">
                <a:avLst/>
              </a:prstTxWarp>
            </a:bodyPr>
            <a:lstStyle/>
            <a:p>
              <a:pPr algn="ctr" defTabSz="913788" fontAlgn="base">
                <a:spcBef>
                  <a:spcPts val="1200"/>
                </a:spcBef>
                <a:spcAft>
                  <a:spcPct val="0"/>
                </a:spcAft>
              </a:pPr>
              <a:endParaRPr lang="en-US" dirty="0">
                <a:ln>
                  <a:solidFill>
                    <a:schemeClr val="bg1">
                      <a:alpha val="0"/>
                    </a:schemeClr>
                  </a:solidFill>
                </a:ln>
                <a:solidFill>
                  <a:srgbClr val="595959"/>
                </a:solidFill>
              </a:endParaRPr>
            </a:p>
          </p:txBody>
        </p:sp>
        <p:grpSp>
          <p:nvGrpSpPr>
            <p:cNvPr id="9" name="Group 8"/>
            <p:cNvGrpSpPr/>
            <p:nvPr/>
          </p:nvGrpSpPr>
          <p:grpSpPr>
            <a:xfrm>
              <a:off x="8977044" y="1601326"/>
              <a:ext cx="2495849" cy="4556398"/>
              <a:chOff x="9020224" y="1601326"/>
              <a:chExt cx="2495849" cy="4556398"/>
            </a:xfrm>
          </p:grpSpPr>
          <p:pic>
            <p:nvPicPr>
              <p:cNvPr id="14" name="Picture 13" descr="C:\talks\wasp\gif\waspclient-flash-thpt-sack-dep-loss.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65594" y="1601326"/>
                <a:ext cx="2398620" cy="1844612"/>
              </a:xfrm>
              <a:prstGeom prst="rect">
                <a:avLst/>
              </a:prstGeom>
              <a:solidFill>
                <a:schemeClr val="bg1"/>
              </a:solidFill>
              <a:ln>
                <a:solidFill>
                  <a:schemeClr val="bg1">
                    <a:lumMod val="85000"/>
                  </a:schemeClr>
                </a:solidFill>
              </a:ln>
              <a:effectLst>
                <a:outerShdw blurRad="50800" dist="25400" dir="2700000" algn="tl" rotWithShape="0">
                  <a:prstClr val="black">
                    <a:alpha val="10000"/>
                  </a:prstClr>
                </a:outerShdw>
              </a:effectLst>
              <a:extLst/>
            </p:spPr>
          </p:pic>
          <p:pic>
            <p:nvPicPr>
              <p:cNvPr id="15" name="Picture 14" descr="C:\talks\wasp\gif\waspclient-flash-thpt-sack-rtt.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065594" y="3980343"/>
                <a:ext cx="2398620" cy="1844612"/>
              </a:xfrm>
              <a:prstGeom prst="rect">
                <a:avLst/>
              </a:prstGeom>
              <a:solidFill>
                <a:schemeClr val="bg1"/>
              </a:solidFill>
              <a:ln>
                <a:solidFill>
                  <a:schemeClr val="bg1">
                    <a:lumMod val="85000"/>
                  </a:schemeClr>
                </a:solidFill>
              </a:ln>
              <a:effectLst>
                <a:outerShdw blurRad="50800" dist="25400" dir="2700000" algn="tl" rotWithShape="0">
                  <a:prstClr val="black">
                    <a:alpha val="10000"/>
                  </a:prstClr>
                </a:outerShdw>
              </a:effectLst>
              <a:extLst/>
            </p:spPr>
          </p:pic>
          <p:sp>
            <p:nvSpPr>
              <p:cNvPr id="18" name="Rectangle 17"/>
              <p:cNvSpPr/>
              <p:nvPr/>
            </p:nvSpPr>
            <p:spPr>
              <a:xfrm>
                <a:off x="9020225" y="5849947"/>
                <a:ext cx="1888243" cy="307777"/>
              </a:xfrm>
              <a:prstGeom prst="rect">
                <a:avLst/>
              </a:prstGeom>
            </p:spPr>
            <p:txBody>
              <a:bodyPr wrap="square">
                <a:spAutoFit/>
              </a:bodyPr>
              <a:lstStyle/>
              <a:p>
                <a:r>
                  <a:rPr lang="en-US" sz="1400" dirty="0">
                    <a:ln>
                      <a:solidFill>
                        <a:schemeClr val="bg1">
                          <a:alpha val="0"/>
                        </a:schemeClr>
                      </a:solidFill>
                    </a:ln>
                    <a:solidFill>
                      <a:srgbClr val="595959"/>
                    </a:solidFill>
                  </a:rPr>
                  <a:t>Throughput vs. RTT</a:t>
                </a:r>
              </a:p>
            </p:txBody>
          </p:sp>
          <p:sp>
            <p:nvSpPr>
              <p:cNvPr id="22" name="Rectangle 21"/>
              <p:cNvSpPr/>
              <p:nvPr/>
            </p:nvSpPr>
            <p:spPr>
              <a:xfrm>
                <a:off x="9020224" y="3479083"/>
                <a:ext cx="2495849" cy="307777"/>
              </a:xfrm>
              <a:prstGeom prst="rect">
                <a:avLst/>
              </a:prstGeom>
            </p:spPr>
            <p:txBody>
              <a:bodyPr wrap="square">
                <a:spAutoFit/>
              </a:bodyPr>
              <a:lstStyle/>
              <a:p>
                <a:r>
                  <a:rPr lang="en-US" sz="1400" dirty="0">
                    <a:ln>
                      <a:solidFill>
                        <a:schemeClr val="bg1">
                          <a:alpha val="0"/>
                        </a:schemeClr>
                      </a:solidFill>
                    </a:ln>
                    <a:solidFill>
                      <a:srgbClr val="595959"/>
                    </a:solidFill>
                  </a:rPr>
                  <a:t>Throughput </a:t>
                </a:r>
                <a:r>
                  <a:rPr lang="en-US" sz="1400" dirty="0" smtClean="0">
                    <a:ln>
                      <a:solidFill>
                        <a:schemeClr val="bg1">
                          <a:alpha val="0"/>
                        </a:schemeClr>
                      </a:solidFill>
                    </a:ln>
                    <a:solidFill>
                      <a:srgbClr val="595959"/>
                    </a:solidFill>
                  </a:rPr>
                  <a:t>vs. Loss </a:t>
                </a:r>
                <a:r>
                  <a:rPr lang="en-US" sz="1400" dirty="0">
                    <a:ln>
                      <a:solidFill>
                        <a:schemeClr val="bg1">
                          <a:alpha val="0"/>
                        </a:schemeClr>
                      </a:solidFill>
                    </a:ln>
                    <a:solidFill>
                      <a:srgbClr val="595959"/>
                    </a:solidFill>
                  </a:rPr>
                  <a:t>Rate</a:t>
                </a:r>
              </a:p>
            </p:txBody>
          </p:sp>
        </p:grpSp>
      </p:grpSp>
    </p:spTree>
    <p:extLst>
      <p:ext uri="{BB962C8B-B14F-4D97-AF65-F5344CB8AC3E}">
        <p14:creationId xmlns:p14="http://schemas.microsoft.com/office/powerpoint/2010/main" val="2558898456"/>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Performance Matters</a:t>
            </a:r>
            <a:endParaRPr lang="en-US" dirty="0"/>
          </a:p>
        </p:txBody>
      </p:sp>
      <p:sp>
        <p:nvSpPr>
          <p:cNvPr id="3" name="Content Placeholder 2"/>
          <p:cNvSpPr>
            <a:spLocks noGrp="1"/>
          </p:cNvSpPr>
          <p:nvPr>
            <p:ph type="body" sz="quarter" idx="10"/>
          </p:nvPr>
        </p:nvSpPr>
        <p:spPr>
          <a:xfrm>
            <a:off x="519112" y="1447799"/>
            <a:ext cx="11149013" cy="2950038"/>
          </a:xfrm>
        </p:spPr>
        <p:txBody>
          <a:bodyPr/>
          <a:lstStyle/>
          <a:p>
            <a:r>
              <a:rPr lang="en-US" sz="3600" dirty="0" smtClean="0">
                <a:solidFill>
                  <a:schemeClr val="accent2">
                    <a:alpha val="99000"/>
                  </a:schemeClr>
                </a:solidFill>
              </a:rPr>
              <a:t>More responsive applications</a:t>
            </a:r>
          </a:p>
          <a:p>
            <a:r>
              <a:rPr lang="en-US" sz="3600" dirty="0" smtClean="0">
                <a:solidFill>
                  <a:schemeClr val="accent2">
                    <a:alpha val="99000"/>
                  </a:schemeClr>
                </a:solidFill>
              </a:rPr>
              <a:t>Faster page load times</a:t>
            </a:r>
          </a:p>
          <a:p>
            <a:pPr lvl="1"/>
            <a:r>
              <a:rPr lang="en-US" dirty="0" smtClean="0"/>
              <a:t>8 seconds vs. 3 seconds?</a:t>
            </a:r>
          </a:p>
          <a:p>
            <a:pPr lvl="1"/>
            <a:endParaRPr lang="en-US" dirty="0" smtClean="0"/>
          </a:p>
          <a:p>
            <a:r>
              <a:rPr lang="en-US" sz="3600" dirty="0" smtClean="0">
                <a:solidFill>
                  <a:schemeClr val="accent2">
                    <a:alpha val="99000"/>
                  </a:schemeClr>
                </a:solidFill>
              </a:rPr>
              <a:t>Higher interactivity – new type of applications</a:t>
            </a:r>
          </a:p>
          <a:p>
            <a:r>
              <a:rPr lang="en-US" sz="3600" dirty="0" smtClean="0">
                <a:solidFill>
                  <a:schemeClr val="accent2">
                    <a:alpha val="99000"/>
                  </a:schemeClr>
                </a:solidFill>
              </a:rPr>
              <a:t>Better user experience – more $$$</a:t>
            </a:r>
            <a:endParaRPr lang="en-US" sz="3600" dirty="0">
              <a:solidFill>
                <a:schemeClr val="accent2">
                  <a:alpha val="99000"/>
                </a:schemeClr>
              </a:solidFill>
            </a:endParaRPr>
          </a:p>
        </p:txBody>
      </p:sp>
      <p:pic>
        <p:nvPicPr>
          <p:cNvPr id="7" name="Picture 39" descr="C:\Users\sakuu\Documents\Ballmer WPC\PNGS\Timer.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100000" contrast="-73000"/>
                    </a14:imgEffect>
                  </a14:imgLayer>
                </a14:imgProps>
              </a:ext>
              <a:ext uri="{28A0092B-C50C-407E-A947-70E740481C1C}">
                <a14:useLocalDpi xmlns:a14="http://schemas.microsoft.com/office/drawing/2010/main" val="0"/>
              </a:ext>
            </a:extLst>
          </a:blip>
          <a:srcRect/>
          <a:stretch>
            <a:fillRect/>
          </a:stretch>
        </p:blipFill>
        <p:spPr bwMode="black">
          <a:xfrm>
            <a:off x="8967727" y="3545518"/>
            <a:ext cx="1551402" cy="2336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3297929"/>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2429851" y="2129038"/>
            <a:ext cx="7329122" cy="4163358"/>
            <a:chOff x="2696976" y="2129038"/>
            <a:chExt cx="7329122" cy="4163358"/>
          </a:xfrm>
        </p:grpSpPr>
        <p:pic>
          <p:nvPicPr>
            <p:cNvPr id="19" name="Picture 4" descr="http://www.ivcmedia.co.uk/flash/resources/world-ma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6976" y="2134590"/>
              <a:ext cx="7329122" cy="4157806"/>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p:cNvGrpSpPr/>
            <p:nvPr/>
          </p:nvGrpSpPr>
          <p:grpSpPr>
            <a:xfrm>
              <a:off x="3150383" y="2129038"/>
              <a:ext cx="2404569" cy="2404496"/>
              <a:chOff x="3170185" y="2148840"/>
              <a:chExt cx="2364965" cy="2364893"/>
            </a:xfrm>
          </p:grpSpPr>
          <p:sp>
            <p:nvSpPr>
              <p:cNvPr id="31" name="Oval 30"/>
              <p:cNvSpPr/>
              <p:nvPr/>
            </p:nvSpPr>
            <p:spPr bwMode="auto">
              <a:xfrm>
                <a:off x="3170185" y="2148840"/>
                <a:ext cx="2364965" cy="2364893"/>
              </a:xfrm>
              <a:prstGeom prst="ellipse">
                <a:avLst/>
              </a:prstGeom>
              <a:solidFill>
                <a:schemeClr val="bg2">
                  <a:alpha val="30000"/>
                </a:schemeClr>
              </a:solidFill>
              <a:ln w="19050">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2" name="Oval 31"/>
              <p:cNvSpPr/>
              <p:nvPr/>
            </p:nvSpPr>
            <p:spPr bwMode="auto">
              <a:xfrm>
                <a:off x="3732907" y="2711546"/>
                <a:ext cx="1239519" cy="1239481"/>
              </a:xfrm>
              <a:prstGeom prst="ellipse">
                <a:avLst/>
              </a:prstGeom>
              <a:solidFill>
                <a:schemeClr val="bg2">
                  <a:alpha val="30000"/>
                </a:schemeClr>
              </a:solidFill>
              <a:ln w="19050">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3" name="5-Point Star 32"/>
              <p:cNvSpPr/>
              <p:nvPr/>
            </p:nvSpPr>
            <p:spPr bwMode="auto">
              <a:xfrm>
                <a:off x="4225204" y="3200588"/>
                <a:ext cx="254926" cy="261394"/>
              </a:xfrm>
              <a:prstGeom prst="star5">
                <a:avLst/>
              </a:prstGeom>
              <a:solidFill>
                <a:schemeClr val="accent3"/>
              </a:solidFill>
              <a:ln w="15875">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a:gradFill>
                    <a:gsLst>
                      <a:gs pos="0">
                        <a:srgbClr val="000000"/>
                      </a:gs>
                      <a:gs pos="100000">
                        <a:srgbClr val="000000"/>
                      </a:gs>
                    </a:gsLst>
                    <a:lin ang="5400000" scaled="0"/>
                  </a:gradFill>
                </a:endParaRPr>
              </a:p>
            </p:txBody>
          </p:sp>
        </p:grpSp>
        <p:grpSp>
          <p:nvGrpSpPr>
            <p:cNvPr id="21" name="Group 20"/>
            <p:cNvGrpSpPr/>
            <p:nvPr/>
          </p:nvGrpSpPr>
          <p:grpSpPr>
            <a:xfrm>
              <a:off x="7565217" y="2286206"/>
              <a:ext cx="2404569" cy="2404496"/>
              <a:chOff x="3170185" y="2148840"/>
              <a:chExt cx="2364965" cy="2364893"/>
            </a:xfrm>
          </p:grpSpPr>
          <p:sp>
            <p:nvSpPr>
              <p:cNvPr id="28" name="Oval 27"/>
              <p:cNvSpPr/>
              <p:nvPr/>
            </p:nvSpPr>
            <p:spPr bwMode="auto">
              <a:xfrm>
                <a:off x="3170185" y="2148840"/>
                <a:ext cx="2364965" cy="2364893"/>
              </a:xfrm>
              <a:prstGeom prst="ellipse">
                <a:avLst/>
              </a:prstGeom>
              <a:solidFill>
                <a:schemeClr val="bg2">
                  <a:alpha val="30000"/>
                </a:schemeClr>
              </a:solidFill>
              <a:ln w="19050">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9" name="Oval 28"/>
              <p:cNvSpPr/>
              <p:nvPr/>
            </p:nvSpPr>
            <p:spPr bwMode="auto">
              <a:xfrm>
                <a:off x="3732907" y="2711546"/>
                <a:ext cx="1239519" cy="1239481"/>
              </a:xfrm>
              <a:prstGeom prst="ellipse">
                <a:avLst/>
              </a:prstGeom>
              <a:solidFill>
                <a:schemeClr val="bg2">
                  <a:alpha val="30000"/>
                </a:schemeClr>
              </a:solidFill>
              <a:ln w="19050">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0" name="5-Point Star 29"/>
              <p:cNvSpPr/>
              <p:nvPr/>
            </p:nvSpPr>
            <p:spPr bwMode="auto">
              <a:xfrm>
                <a:off x="4225204" y="3200588"/>
                <a:ext cx="254926" cy="261394"/>
              </a:xfrm>
              <a:prstGeom prst="star5">
                <a:avLst/>
              </a:prstGeom>
              <a:solidFill>
                <a:schemeClr val="accent3"/>
              </a:solidFill>
              <a:ln w="15875">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a:gradFill>
                    <a:gsLst>
                      <a:gs pos="0">
                        <a:srgbClr val="000000"/>
                      </a:gs>
                      <a:gs pos="100000">
                        <a:srgbClr val="000000"/>
                      </a:gs>
                    </a:gsLst>
                    <a:lin ang="5400000" scaled="0"/>
                  </a:gradFill>
                </a:endParaRPr>
              </a:p>
            </p:txBody>
          </p:sp>
        </p:grpSp>
      </p:grpSp>
      <p:sp>
        <p:nvSpPr>
          <p:cNvPr id="2" name="Title 1"/>
          <p:cNvSpPr>
            <a:spLocks noGrp="1"/>
          </p:cNvSpPr>
          <p:nvPr>
            <p:ph type="title"/>
          </p:nvPr>
        </p:nvSpPr>
        <p:spPr/>
        <p:txBody>
          <a:bodyPr/>
          <a:lstStyle/>
          <a:p>
            <a:r>
              <a:rPr lang="en-US" dirty="0" smtClean="0"/>
              <a:t>Traffic Manager</a:t>
            </a:r>
            <a:endParaRPr lang="en-US" dirty="0"/>
          </a:p>
        </p:txBody>
      </p:sp>
      <p:grpSp>
        <p:nvGrpSpPr>
          <p:cNvPr id="5" name="Group 4"/>
          <p:cNvGrpSpPr/>
          <p:nvPr/>
        </p:nvGrpSpPr>
        <p:grpSpPr>
          <a:xfrm>
            <a:off x="1854935" y="1104741"/>
            <a:ext cx="4453226" cy="4453092"/>
            <a:chOff x="2162727" y="1141413"/>
            <a:chExt cx="4379880" cy="4379747"/>
          </a:xfrm>
        </p:grpSpPr>
        <p:sp>
          <p:nvSpPr>
            <p:cNvPr id="8" name="Oval 7"/>
            <p:cNvSpPr/>
            <p:nvPr/>
          </p:nvSpPr>
          <p:spPr bwMode="auto">
            <a:xfrm>
              <a:off x="2162727" y="1141413"/>
              <a:ext cx="4379880" cy="4379747"/>
            </a:xfrm>
            <a:prstGeom prst="ellipse">
              <a:avLst/>
            </a:prstGeom>
            <a:solidFill>
              <a:schemeClr val="bg2">
                <a:alpha val="30000"/>
              </a:schemeClr>
            </a:solidFill>
            <a:ln w="19050">
              <a:solidFill>
                <a:schemeClr val="accent5">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 name="Oval 6"/>
            <p:cNvSpPr/>
            <p:nvPr/>
          </p:nvSpPr>
          <p:spPr bwMode="auto">
            <a:xfrm>
              <a:off x="3170185" y="2148840"/>
              <a:ext cx="2364965" cy="2364893"/>
            </a:xfrm>
            <a:prstGeom prst="ellipse">
              <a:avLst/>
            </a:prstGeom>
            <a:solidFill>
              <a:schemeClr val="bg2">
                <a:alpha val="30000"/>
              </a:schemeClr>
            </a:solidFill>
            <a:ln w="19050">
              <a:solidFill>
                <a:schemeClr val="accent5">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Oval 5"/>
            <p:cNvSpPr/>
            <p:nvPr/>
          </p:nvSpPr>
          <p:spPr bwMode="auto">
            <a:xfrm>
              <a:off x="3732907" y="2711546"/>
              <a:ext cx="1239519" cy="1239481"/>
            </a:xfrm>
            <a:prstGeom prst="ellipse">
              <a:avLst/>
            </a:prstGeom>
            <a:solidFill>
              <a:schemeClr val="bg2">
                <a:alpha val="30000"/>
              </a:schemeClr>
            </a:solidFill>
            <a:ln w="19050">
              <a:solidFill>
                <a:schemeClr val="accent5">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 name="5-Point Star 3"/>
            <p:cNvSpPr/>
            <p:nvPr/>
          </p:nvSpPr>
          <p:spPr bwMode="auto">
            <a:xfrm>
              <a:off x="4225204" y="3200588"/>
              <a:ext cx="254926" cy="261394"/>
            </a:xfrm>
            <a:prstGeom prst="star5">
              <a:avLst/>
            </a:prstGeom>
            <a:solidFill>
              <a:schemeClr val="accent5">
                <a:lumMod val="60000"/>
                <a:lumOff val="40000"/>
              </a:schemeClr>
            </a:solidFill>
            <a:ln w="15875">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a:gradFill>
                  <a:gsLst>
                    <a:gs pos="0">
                      <a:srgbClr val="000000"/>
                    </a:gs>
                    <a:gs pos="100000">
                      <a:srgbClr val="000000"/>
                    </a:gs>
                  </a:gsLst>
                  <a:lin ang="5400000" scaled="0"/>
                </a:gradFill>
              </a:endParaRPr>
            </a:p>
          </p:txBody>
        </p:sp>
      </p:grpSp>
      <p:grpSp>
        <p:nvGrpSpPr>
          <p:cNvPr id="15" name="Group 14"/>
          <p:cNvGrpSpPr/>
          <p:nvPr/>
        </p:nvGrpSpPr>
        <p:grpSpPr>
          <a:xfrm>
            <a:off x="6269769" y="1261909"/>
            <a:ext cx="4453226" cy="4453092"/>
            <a:chOff x="2162727" y="1141413"/>
            <a:chExt cx="4379880" cy="4379747"/>
          </a:xfrm>
        </p:grpSpPr>
        <p:sp>
          <p:nvSpPr>
            <p:cNvPr id="16" name="Oval 15"/>
            <p:cNvSpPr/>
            <p:nvPr/>
          </p:nvSpPr>
          <p:spPr bwMode="auto">
            <a:xfrm>
              <a:off x="2162727" y="1141413"/>
              <a:ext cx="4379880" cy="4379747"/>
            </a:xfrm>
            <a:prstGeom prst="ellipse">
              <a:avLst/>
            </a:prstGeom>
            <a:solidFill>
              <a:schemeClr val="bg2">
                <a:alpha val="30000"/>
              </a:schemeClr>
            </a:solidFill>
            <a:ln w="19050">
              <a:solidFill>
                <a:schemeClr val="accent5">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8" name="Oval 17"/>
            <p:cNvSpPr/>
            <p:nvPr/>
          </p:nvSpPr>
          <p:spPr bwMode="auto">
            <a:xfrm>
              <a:off x="3170185" y="2148840"/>
              <a:ext cx="2364965" cy="2364893"/>
            </a:xfrm>
            <a:prstGeom prst="ellipse">
              <a:avLst/>
            </a:prstGeom>
            <a:solidFill>
              <a:schemeClr val="bg2">
                <a:alpha val="30000"/>
              </a:schemeClr>
            </a:solidFill>
            <a:ln w="19050">
              <a:solidFill>
                <a:schemeClr val="accent5">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2" name="Oval 21"/>
            <p:cNvSpPr/>
            <p:nvPr/>
          </p:nvSpPr>
          <p:spPr bwMode="auto">
            <a:xfrm>
              <a:off x="3732907" y="2711546"/>
              <a:ext cx="1239519" cy="1239481"/>
            </a:xfrm>
            <a:prstGeom prst="ellipse">
              <a:avLst/>
            </a:prstGeom>
            <a:solidFill>
              <a:schemeClr val="bg2">
                <a:alpha val="30000"/>
              </a:schemeClr>
            </a:solidFill>
            <a:ln w="19050">
              <a:solidFill>
                <a:schemeClr val="accent5">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3" name="5-Point Star 22"/>
            <p:cNvSpPr/>
            <p:nvPr/>
          </p:nvSpPr>
          <p:spPr bwMode="auto">
            <a:xfrm>
              <a:off x="4225204" y="3200588"/>
              <a:ext cx="254926" cy="261394"/>
            </a:xfrm>
            <a:prstGeom prst="star5">
              <a:avLst/>
            </a:prstGeom>
            <a:solidFill>
              <a:schemeClr val="accent5">
                <a:lumMod val="60000"/>
                <a:lumOff val="40000"/>
              </a:schemeClr>
            </a:solidFill>
            <a:ln w="15875">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a:gradFill>
                  <a:gsLst>
                    <a:gs pos="0">
                      <a:srgbClr val="000000"/>
                    </a:gs>
                    <a:gs pos="100000">
                      <a:srgbClr val="000000"/>
                    </a:gs>
                  </a:gsLst>
                  <a:lin ang="5400000" scaled="0"/>
                </a:gradFill>
              </a:endParaRPr>
            </a:p>
          </p:txBody>
        </p:sp>
      </p:grpSp>
    </p:spTree>
    <p:extLst>
      <p:ext uri="{BB962C8B-B14F-4D97-AF65-F5344CB8AC3E}">
        <p14:creationId xmlns:p14="http://schemas.microsoft.com/office/powerpoint/2010/main" val="2546292069"/>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Traffic Manager</a:t>
            </a:r>
            <a:endParaRPr lang="en-US" dirty="0"/>
          </a:p>
        </p:txBody>
      </p:sp>
      <p:grpSp>
        <p:nvGrpSpPr>
          <p:cNvPr id="9" name="Group 8"/>
          <p:cNvGrpSpPr/>
          <p:nvPr/>
        </p:nvGrpSpPr>
        <p:grpSpPr>
          <a:xfrm>
            <a:off x="2429851" y="2112038"/>
            <a:ext cx="7329122" cy="4180358"/>
            <a:chOff x="2696976" y="2112038"/>
            <a:chExt cx="7329122" cy="4180358"/>
          </a:xfrm>
        </p:grpSpPr>
        <p:pic>
          <p:nvPicPr>
            <p:cNvPr id="3" name="Picture 4" descr="http://www.ivcmedia.co.uk/flash/resources/world-ma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6976" y="2134590"/>
              <a:ext cx="7329122" cy="4157806"/>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3150383" y="2129038"/>
              <a:ext cx="2404569" cy="2404496"/>
              <a:chOff x="3170185" y="2148840"/>
              <a:chExt cx="2364965" cy="2364893"/>
            </a:xfrm>
          </p:grpSpPr>
          <p:sp>
            <p:nvSpPr>
              <p:cNvPr id="7" name="Oval 6"/>
              <p:cNvSpPr/>
              <p:nvPr/>
            </p:nvSpPr>
            <p:spPr bwMode="auto">
              <a:xfrm>
                <a:off x="3170185" y="2148840"/>
                <a:ext cx="2364965" cy="2364893"/>
              </a:xfrm>
              <a:prstGeom prst="ellipse">
                <a:avLst/>
              </a:prstGeom>
              <a:solidFill>
                <a:schemeClr val="bg2">
                  <a:alpha val="30000"/>
                </a:schemeClr>
              </a:solidFill>
              <a:ln w="19050">
                <a:solidFill>
                  <a:schemeClr val="accent5">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Oval 5"/>
              <p:cNvSpPr/>
              <p:nvPr/>
            </p:nvSpPr>
            <p:spPr bwMode="auto">
              <a:xfrm>
                <a:off x="3732907" y="2711546"/>
                <a:ext cx="1239519" cy="1239481"/>
              </a:xfrm>
              <a:prstGeom prst="ellipse">
                <a:avLst/>
              </a:prstGeom>
              <a:solidFill>
                <a:schemeClr val="bg2">
                  <a:alpha val="30000"/>
                </a:schemeClr>
              </a:solidFill>
              <a:ln w="19050">
                <a:solidFill>
                  <a:schemeClr val="accent5">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 name="5-Point Star 3"/>
              <p:cNvSpPr/>
              <p:nvPr/>
            </p:nvSpPr>
            <p:spPr bwMode="auto">
              <a:xfrm>
                <a:off x="4225204" y="3200588"/>
                <a:ext cx="254926" cy="261394"/>
              </a:xfrm>
              <a:prstGeom prst="star5">
                <a:avLst/>
              </a:prstGeom>
              <a:solidFill>
                <a:schemeClr val="accent5">
                  <a:lumMod val="60000"/>
                  <a:lumOff val="40000"/>
                </a:schemeClr>
              </a:solidFill>
              <a:ln w="15875">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a:gradFill>
                    <a:gsLst>
                      <a:gs pos="0">
                        <a:srgbClr val="000000"/>
                      </a:gs>
                      <a:gs pos="100000">
                        <a:srgbClr val="000000"/>
                      </a:gs>
                    </a:gsLst>
                    <a:lin ang="5400000" scaled="0"/>
                  </a:gradFill>
                </a:endParaRPr>
              </a:p>
            </p:txBody>
          </p:sp>
        </p:grpSp>
        <p:grpSp>
          <p:nvGrpSpPr>
            <p:cNvPr id="15" name="Group 14"/>
            <p:cNvGrpSpPr/>
            <p:nvPr/>
          </p:nvGrpSpPr>
          <p:grpSpPr>
            <a:xfrm>
              <a:off x="7565217" y="2286206"/>
              <a:ext cx="2404569" cy="2404496"/>
              <a:chOff x="3170185" y="2148840"/>
              <a:chExt cx="2364965" cy="2364893"/>
            </a:xfrm>
          </p:grpSpPr>
          <p:sp>
            <p:nvSpPr>
              <p:cNvPr id="18" name="Oval 17"/>
              <p:cNvSpPr/>
              <p:nvPr/>
            </p:nvSpPr>
            <p:spPr bwMode="auto">
              <a:xfrm>
                <a:off x="3170185" y="2148840"/>
                <a:ext cx="2364965" cy="2364893"/>
              </a:xfrm>
              <a:prstGeom prst="ellipse">
                <a:avLst/>
              </a:prstGeom>
              <a:solidFill>
                <a:schemeClr val="bg2">
                  <a:alpha val="30000"/>
                </a:schemeClr>
              </a:solidFill>
              <a:ln w="19050">
                <a:solidFill>
                  <a:schemeClr val="accent5">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2" name="Oval 21"/>
              <p:cNvSpPr/>
              <p:nvPr/>
            </p:nvSpPr>
            <p:spPr bwMode="auto">
              <a:xfrm>
                <a:off x="3732907" y="2711546"/>
                <a:ext cx="1239519" cy="1239481"/>
              </a:xfrm>
              <a:prstGeom prst="ellipse">
                <a:avLst/>
              </a:prstGeom>
              <a:solidFill>
                <a:schemeClr val="bg2">
                  <a:alpha val="30000"/>
                </a:schemeClr>
              </a:solidFill>
              <a:ln w="19050">
                <a:solidFill>
                  <a:schemeClr val="accent5">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3" name="5-Point Star 22"/>
              <p:cNvSpPr/>
              <p:nvPr/>
            </p:nvSpPr>
            <p:spPr bwMode="auto">
              <a:xfrm>
                <a:off x="4225204" y="3200588"/>
                <a:ext cx="254926" cy="261394"/>
              </a:xfrm>
              <a:prstGeom prst="star5">
                <a:avLst/>
              </a:prstGeom>
              <a:solidFill>
                <a:schemeClr val="accent5">
                  <a:lumMod val="60000"/>
                  <a:lumOff val="40000"/>
                </a:schemeClr>
              </a:solidFill>
              <a:ln w="15875">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a:gradFill>
                    <a:gsLst>
                      <a:gs pos="0">
                        <a:srgbClr val="000000"/>
                      </a:gs>
                      <a:gs pos="100000">
                        <a:srgbClr val="000000"/>
                      </a:gs>
                    </a:gsLst>
                    <a:lin ang="5400000" scaled="0"/>
                  </a:gradFill>
                </a:endParaRPr>
              </a:p>
            </p:txBody>
          </p:sp>
        </p:grpSp>
        <p:grpSp>
          <p:nvGrpSpPr>
            <p:cNvPr id="14" name="Group 13"/>
            <p:cNvGrpSpPr/>
            <p:nvPr/>
          </p:nvGrpSpPr>
          <p:grpSpPr>
            <a:xfrm>
              <a:off x="5373559" y="2112038"/>
              <a:ext cx="2404569" cy="2404496"/>
              <a:chOff x="3170185" y="2148840"/>
              <a:chExt cx="2364965" cy="2364893"/>
            </a:xfrm>
          </p:grpSpPr>
          <p:sp>
            <p:nvSpPr>
              <p:cNvPr id="17" name="Oval 16"/>
              <p:cNvSpPr/>
              <p:nvPr/>
            </p:nvSpPr>
            <p:spPr bwMode="auto">
              <a:xfrm>
                <a:off x="3170185" y="2148840"/>
                <a:ext cx="2364965" cy="2364893"/>
              </a:xfrm>
              <a:prstGeom prst="ellipse">
                <a:avLst/>
              </a:prstGeom>
              <a:solidFill>
                <a:schemeClr val="bg2">
                  <a:alpha val="30000"/>
                </a:schemeClr>
              </a:solidFill>
              <a:ln w="19050">
                <a:solidFill>
                  <a:schemeClr val="accent5">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9" name="Oval 18"/>
              <p:cNvSpPr/>
              <p:nvPr/>
            </p:nvSpPr>
            <p:spPr bwMode="auto">
              <a:xfrm>
                <a:off x="3732907" y="2711546"/>
                <a:ext cx="1239519" cy="1239481"/>
              </a:xfrm>
              <a:prstGeom prst="ellipse">
                <a:avLst/>
              </a:prstGeom>
              <a:solidFill>
                <a:schemeClr val="bg2">
                  <a:alpha val="30000"/>
                </a:schemeClr>
              </a:solidFill>
              <a:ln w="19050">
                <a:solidFill>
                  <a:schemeClr val="accent5">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0" name="5-Point Star 19"/>
              <p:cNvSpPr/>
              <p:nvPr/>
            </p:nvSpPr>
            <p:spPr bwMode="auto">
              <a:xfrm>
                <a:off x="4225204" y="3200588"/>
                <a:ext cx="254926" cy="261394"/>
              </a:xfrm>
              <a:prstGeom prst="star5">
                <a:avLst/>
              </a:prstGeom>
              <a:solidFill>
                <a:schemeClr val="accent5">
                  <a:lumMod val="60000"/>
                  <a:lumOff val="40000"/>
                </a:schemeClr>
              </a:solidFill>
              <a:ln w="15875">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a:gradFill>
                    <a:gsLst>
                      <a:gs pos="0">
                        <a:srgbClr val="000000"/>
                      </a:gs>
                      <a:gs pos="100000">
                        <a:srgbClr val="000000"/>
                      </a:gs>
                    </a:gsLst>
                    <a:lin ang="5400000" scaled="0"/>
                  </a:gradFill>
                </a:endParaRPr>
              </a:p>
            </p:txBody>
          </p:sp>
        </p:grpSp>
      </p:grpSp>
    </p:spTree>
    <p:extLst>
      <p:ext uri="{BB962C8B-B14F-4D97-AF65-F5344CB8AC3E}">
        <p14:creationId xmlns:p14="http://schemas.microsoft.com/office/powerpoint/2010/main" val="255254736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accent2"/>
        </a:solidFill>
        <a:effectLst/>
      </p:bgPr>
    </p:bg>
    <p:spTree>
      <p:nvGrpSpPr>
        <p:cNvPr id="1" name=""/>
        <p:cNvGrpSpPr/>
        <p:nvPr/>
      </p:nvGrpSpPr>
      <p:grpSpPr>
        <a:xfrm>
          <a:off x="0" y="0"/>
          <a:ext cx="0" cy="0"/>
          <a:chOff x="0" y="0"/>
          <a:chExt cx="0" cy="0"/>
        </a:xfrm>
      </p:grpSpPr>
      <p:sp>
        <p:nvSpPr>
          <p:cNvPr id="6" name="Rectangle 5"/>
          <p:cNvSpPr/>
          <p:nvPr/>
        </p:nvSpPr>
        <p:spPr bwMode="auto">
          <a:xfrm>
            <a:off x="2799761" y="1395167"/>
            <a:ext cx="5967167" cy="394040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Freeform 154"/>
          <p:cNvSpPr>
            <a:spLocks noEditPoints="1"/>
          </p:cNvSpPr>
          <p:nvPr/>
        </p:nvSpPr>
        <p:spPr bwMode="black">
          <a:xfrm>
            <a:off x="6344472" y="1281863"/>
            <a:ext cx="3753032" cy="375205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dirty="0"/>
          </a:p>
        </p:txBody>
      </p:sp>
      <p:sp>
        <p:nvSpPr>
          <p:cNvPr id="3" name="Rectangle 2"/>
          <p:cNvSpPr/>
          <p:nvPr/>
        </p:nvSpPr>
        <p:spPr>
          <a:xfrm>
            <a:off x="2304515" y="1393978"/>
            <a:ext cx="3037177" cy="3416320"/>
          </a:xfrm>
          <a:prstGeom prst="rect">
            <a:avLst/>
          </a:prstGeom>
        </p:spPr>
        <p:txBody>
          <a:bodyPr wrap="none">
            <a:spAutoFit/>
          </a:bodyPr>
          <a:lstStyle/>
          <a:p>
            <a:pPr lvl="0" algn="r" defTabSz="913788" fontAlgn="base">
              <a:spcBef>
                <a:spcPts val="1200"/>
              </a:spcBef>
              <a:spcAft>
                <a:spcPct val="0"/>
              </a:spcAft>
            </a:pPr>
            <a:r>
              <a:rPr lang="en-US" sz="7200" dirty="0" smtClean="0">
                <a:ln>
                  <a:solidFill>
                    <a:srgbClr val="FFFFFF">
                      <a:alpha val="0"/>
                    </a:srgbClr>
                  </a:solidFill>
                </a:ln>
                <a:solidFill>
                  <a:schemeClr val="bg1"/>
                </a:solidFill>
                <a:latin typeface="Segoe UI Light" pitchFamily="34" charset="0"/>
              </a:rPr>
              <a:t>Access</a:t>
            </a:r>
            <a:br>
              <a:rPr lang="en-US" sz="7200" dirty="0" smtClean="0">
                <a:ln>
                  <a:solidFill>
                    <a:srgbClr val="FFFFFF">
                      <a:alpha val="0"/>
                    </a:srgbClr>
                  </a:solidFill>
                </a:ln>
                <a:solidFill>
                  <a:schemeClr val="bg1"/>
                </a:solidFill>
                <a:latin typeface="Segoe UI Light" pitchFamily="34" charset="0"/>
              </a:rPr>
            </a:br>
            <a:r>
              <a:rPr lang="en-US" sz="7200" dirty="0" smtClean="0">
                <a:ln>
                  <a:solidFill>
                    <a:srgbClr val="FFFFFF">
                      <a:alpha val="0"/>
                    </a:srgbClr>
                  </a:solidFill>
                </a:ln>
                <a:solidFill>
                  <a:schemeClr val="bg1"/>
                </a:solidFill>
                <a:latin typeface="Segoe UI Light" pitchFamily="34" charset="0"/>
              </a:rPr>
              <a:t>Control</a:t>
            </a:r>
            <a:br>
              <a:rPr lang="en-US" sz="7200" dirty="0" smtClean="0">
                <a:ln>
                  <a:solidFill>
                    <a:srgbClr val="FFFFFF">
                      <a:alpha val="0"/>
                    </a:srgbClr>
                  </a:solidFill>
                </a:ln>
                <a:solidFill>
                  <a:schemeClr val="bg1"/>
                </a:solidFill>
                <a:latin typeface="Segoe UI Light" pitchFamily="34" charset="0"/>
              </a:rPr>
            </a:br>
            <a:r>
              <a:rPr lang="en-US" sz="7200" dirty="0" smtClean="0">
                <a:ln>
                  <a:solidFill>
                    <a:srgbClr val="FFFFFF">
                      <a:alpha val="0"/>
                    </a:srgbClr>
                  </a:solidFill>
                </a:ln>
                <a:solidFill>
                  <a:schemeClr val="bg1"/>
                </a:solidFill>
                <a:latin typeface="Segoe UI Light" pitchFamily="34" charset="0"/>
              </a:rPr>
              <a:t>Service</a:t>
            </a:r>
            <a:endParaRPr lang="en-US" sz="7200" dirty="0">
              <a:ln>
                <a:solidFill>
                  <a:srgbClr val="FFFFFF">
                    <a:alpha val="0"/>
                  </a:srgbClr>
                </a:solidFill>
              </a:ln>
              <a:solidFill>
                <a:schemeClr val="bg1"/>
              </a:solidFill>
              <a:latin typeface="Segoe UI Light" pitchFamily="34" charset="0"/>
            </a:endParaRPr>
          </a:p>
        </p:txBody>
      </p:sp>
      <p:pic>
        <p:nvPicPr>
          <p:cNvPr id="12" name="Picture 11"/>
          <p:cNvPicPr>
            <a:picLocks noChangeAspect="1"/>
          </p:cNvPicPr>
          <p:nvPr/>
        </p:nvPicPr>
        <p:blipFill>
          <a:blip r:embed="rId2" cstate="print">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783395982"/>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Traffic Manager – What is it?</a:t>
            </a:r>
            <a:endParaRPr lang="en-US" dirty="0"/>
          </a:p>
        </p:txBody>
      </p:sp>
      <p:sp>
        <p:nvSpPr>
          <p:cNvPr id="3" name="Content Placeholder 2"/>
          <p:cNvSpPr>
            <a:spLocks noGrp="1"/>
          </p:cNvSpPr>
          <p:nvPr>
            <p:ph type="body" sz="quarter" idx="10"/>
          </p:nvPr>
        </p:nvSpPr>
        <p:spPr>
          <a:xfrm>
            <a:off x="519112" y="1447799"/>
            <a:ext cx="11149013" cy="3231654"/>
          </a:xfrm>
        </p:spPr>
        <p:txBody>
          <a:bodyPr/>
          <a:lstStyle/>
          <a:p>
            <a:r>
              <a:rPr lang="en-US" dirty="0" smtClean="0">
                <a:solidFill>
                  <a:schemeClr val="accent2">
                    <a:alpha val="99000"/>
                  </a:schemeClr>
                </a:solidFill>
              </a:rPr>
              <a:t>Business continuity (Failover)</a:t>
            </a:r>
          </a:p>
          <a:p>
            <a:r>
              <a:rPr lang="en-US" dirty="0" smtClean="0">
                <a:solidFill>
                  <a:schemeClr val="accent2">
                    <a:alpha val="99000"/>
                  </a:schemeClr>
                </a:solidFill>
              </a:rPr>
              <a:t>Decrease network latency (Performance)</a:t>
            </a:r>
          </a:p>
          <a:p>
            <a:r>
              <a:rPr lang="en-US" dirty="0" smtClean="0">
                <a:solidFill>
                  <a:schemeClr val="accent2">
                    <a:alpha val="99000"/>
                  </a:schemeClr>
                </a:solidFill>
              </a:rPr>
              <a:t>Scale applications (Performance)</a:t>
            </a:r>
          </a:p>
          <a:p>
            <a:r>
              <a:rPr lang="en-US" dirty="0" smtClean="0">
                <a:solidFill>
                  <a:schemeClr val="accent2">
                    <a:alpha val="99000"/>
                  </a:schemeClr>
                </a:solidFill>
              </a:rPr>
              <a:t>Cloak DNS (Disable policy)</a:t>
            </a:r>
          </a:p>
          <a:p>
            <a:r>
              <a:rPr lang="en-US" dirty="0" smtClean="0">
                <a:solidFill>
                  <a:schemeClr val="accent2">
                    <a:alpha val="99000"/>
                  </a:schemeClr>
                </a:solidFill>
              </a:rPr>
              <a:t>Perform Maintenance (Transfer live traffic)</a:t>
            </a:r>
            <a:endParaRPr lang="en-US" dirty="0">
              <a:solidFill>
                <a:schemeClr val="accent2">
                  <a:alpha val="99000"/>
                </a:schemeClr>
              </a:solidFill>
            </a:endParaRPr>
          </a:p>
        </p:txBody>
      </p:sp>
    </p:spTree>
    <p:extLst>
      <p:ext uri="{BB962C8B-B14F-4D97-AF65-F5344CB8AC3E}">
        <p14:creationId xmlns:p14="http://schemas.microsoft.com/office/powerpoint/2010/main" val="3011486391"/>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Traffic Manager</a:t>
            </a:r>
            <a:endParaRPr lang="en-US" dirty="0"/>
          </a:p>
        </p:txBody>
      </p:sp>
      <p:sp>
        <p:nvSpPr>
          <p:cNvPr id="8" name="Subtitle 7"/>
          <p:cNvSpPr>
            <a:spLocks noGrp="1"/>
          </p:cNvSpPr>
          <p:nvPr>
            <p:ph type="subTitle" idx="1"/>
          </p:nvPr>
        </p:nvSpPr>
        <p:spPr/>
        <p:txBody>
          <a:bodyPr/>
          <a:lstStyle/>
          <a:p>
            <a:endParaRPr lang="en-US" dirty="0"/>
          </a:p>
        </p:txBody>
      </p:sp>
      <p:sp>
        <p:nvSpPr>
          <p:cNvPr id="4" name="Text Placeholder 3"/>
          <p:cNvSpPr>
            <a:spLocks noGrp="1"/>
          </p:cNvSpPr>
          <p:nvPr>
            <p:ph type="body" sz="quarter" idx="10"/>
          </p:nvPr>
        </p:nvSpPr>
        <p:spPr/>
        <p:txBody>
          <a:bodyPr/>
          <a:lstStyle/>
          <a:p>
            <a:r>
              <a:rPr lang="en-US" dirty="0">
                <a:solidFill>
                  <a:schemeClr val="accent2">
                    <a:lumMod val="40000"/>
                    <a:lumOff val="60000"/>
                    <a:alpha val="99000"/>
                  </a:schemeClr>
                </a:solidFill>
              </a:rPr>
              <a:t>demo</a:t>
            </a:r>
          </a:p>
        </p:txBody>
      </p:sp>
    </p:spTree>
    <p:extLst>
      <p:ext uri="{BB962C8B-B14F-4D97-AF65-F5344CB8AC3E}">
        <p14:creationId xmlns:p14="http://schemas.microsoft.com/office/powerpoint/2010/main" val="2124073703"/>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Traffic Manager Features</a:t>
            </a:r>
            <a:endParaRPr lang="en-US" dirty="0"/>
          </a:p>
        </p:txBody>
      </p:sp>
      <p:sp>
        <p:nvSpPr>
          <p:cNvPr id="3" name="Content Placeholder 2"/>
          <p:cNvSpPr>
            <a:spLocks noGrp="1"/>
          </p:cNvSpPr>
          <p:nvPr>
            <p:ph type="body" sz="quarter" idx="10"/>
          </p:nvPr>
        </p:nvSpPr>
        <p:spPr>
          <a:xfrm>
            <a:off x="519112" y="1447799"/>
            <a:ext cx="11149013" cy="3065455"/>
          </a:xfrm>
        </p:spPr>
        <p:txBody>
          <a:bodyPr/>
          <a:lstStyle/>
          <a:p>
            <a:r>
              <a:rPr lang="en-US" sz="3200" dirty="0" smtClean="0">
                <a:solidFill>
                  <a:schemeClr val="accent2">
                    <a:alpha val="99000"/>
                  </a:schemeClr>
                </a:solidFill>
              </a:rPr>
              <a:t>Live ID Account</a:t>
            </a:r>
          </a:p>
          <a:p>
            <a:r>
              <a:rPr lang="en-US" sz="3200" dirty="0" smtClean="0">
                <a:solidFill>
                  <a:schemeClr val="accent2">
                    <a:alpha val="99000"/>
                  </a:schemeClr>
                </a:solidFill>
              </a:rPr>
              <a:t>Windows Azure Portal (no API, no SDK)</a:t>
            </a:r>
          </a:p>
          <a:p>
            <a:r>
              <a:rPr lang="en-US" sz="3200" dirty="0" smtClean="0">
                <a:solidFill>
                  <a:schemeClr val="accent2">
                    <a:alpha val="99000"/>
                  </a:schemeClr>
                </a:solidFill>
              </a:rPr>
              <a:t>Sends traffic to Windows Azure Hosted Services </a:t>
            </a:r>
          </a:p>
          <a:p>
            <a:r>
              <a:rPr lang="en-US" sz="3200" dirty="0" smtClean="0">
                <a:solidFill>
                  <a:schemeClr val="accent2">
                    <a:alpha val="99000"/>
                  </a:schemeClr>
                </a:solidFill>
              </a:rPr>
              <a:t>Load Balancing Methods (not nested)</a:t>
            </a:r>
          </a:p>
          <a:p>
            <a:pPr lvl="1"/>
            <a:r>
              <a:rPr lang="en-US" dirty="0" smtClean="0"/>
              <a:t>8 seconds vs. 3 seconds? Performance</a:t>
            </a:r>
          </a:p>
          <a:p>
            <a:pPr lvl="1"/>
            <a:r>
              <a:rPr lang="en-US" dirty="0" smtClean="0"/>
              <a:t>Round Robin</a:t>
            </a:r>
          </a:p>
          <a:p>
            <a:pPr lvl="1"/>
            <a:r>
              <a:rPr lang="en-US" dirty="0" smtClean="0"/>
              <a:t>Failover</a:t>
            </a:r>
          </a:p>
        </p:txBody>
      </p:sp>
      <p:grpSp>
        <p:nvGrpSpPr>
          <p:cNvPr id="9" name="Group 8"/>
          <p:cNvGrpSpPr/>
          <p:nvPr/>
        </p:nvGrpSpPr>
        <p:grpSpPr>
          <a:xfrm>
            <a:off x="8945530" y="3503288"/>
            <a:ext cx="1948248" cy="2417570"/>
            <a:chOff x="8823494" y="4094295"/>
            <a:chExt cx="995698" cy="1235556"/>
          </a:xfrm>
        </p:grpSpPr>
        <p:sp>
          <p:nvSpPr>
            <p:cNvPr id="10" name="Freeform 79"/>
            <p:cNvSpPr>
              <a:spLocks noEditPoints="1"/>
            </p:cNvSpPr>
            <p:nvPr/>
          </p:nvSpPr>
          <p:spPr bwMode="black">
            <a:xfrm>
              <a:off x="8823494" y="4094295"/>
              <a:ext cx="995698" cy="1235556"/>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dirty="0"/>
            </a:p>
          </p:txBody>
        </p:sp>
        <p:sp>
          <p:nvSpPr>
            <p:cNvPr id="11" name="Freeform 99"/>
            <p:cNvSpPr>
              <a:spLocks/>
            </p:cNvSpPr>
            <p:nvPr/>
          </p:nvSpPr>
          <p:spPr bwMode="black">
            <a:xfrm rot="738894">
              <a:off x="8917017" y="4587011"/>
              <a:ext cx="470562" cy="344838"/>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743067445"/>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Traffic Manager Features</a:t>
            </a:r>
            <a:endParaRPr lang="en-US" dirty="0"/>
          </a:p>
        </p:txBody>
      </p:sp>
      <p:sp>
        <p:nvSpPr>
          <p:cNvPr id="3" name="Content Placeholder 2"/>
          <p:cNvSpPr>
            <a:spLocks noGrp="1"/>
          </p:cNvSpPr>
          <p:nvPr>
            <p:ph type="body" sz="quarter" idx="10"/>
          </p:nvPr>
        </p:nvSpPr>
        <p:spPr>
          <a:xfrm>
            <a:off x="519112" y="1447799"/>
            <a:ext cx="11149013" cy="2562240"/>
          </a:xfrm>
        </p:spPr>
        <p:txBody>
          <a:bodyPr/>
          <a:lstStyle/>
          <a:p>
            <a:r>
              <a:rPr lang="en-US" sz="3200" dirty="0">
                <a:solidFill>
                  <a:schemeClr val="accent2">
                    <a:alpha val="99000"/>
                  </a:schemeClr>
                </a:solidFill>
              </a:rPr>
              <a:t>TTL configuration (&gt;30 seconds)</a:t>
            </a:r>
          </a:p>
          <a:p>
            <a:r>
              <a:rPr lang="en-US" sz="3200" dirty="0">
                <a:solidFill>
                  <a:schemeClr val="accent2">
                    <a:alpha val="99000"/>
                  </a:schemeClr>
                </a:solidFill>
              </a:rPr>
              <a:t>HTTP and HTTPS monitoring on any port, with </a:t>
            </a:r>
            <a:br>
              <a:rPr lang="en-US" sz="3200" dirty="0">
                <a:solidFill>
                  <a:schemeClr val="accent2">
                    <a:alpha val="99000"/>
                  </a:schemeClr>
                </a:solidFill>
              </a:rPr>
            </a:br>
            <a:r>
              <a:rPr lang="en-US" sz="3200" dirty="0">
                <a:solidFill>
                  <a:schemeClr val="accent2">
                    <a:alpha val="99000"/>
                  </a:schemeClr>
                </a:solidFill>
              </a:rPr>
              <a:t>probe file config(HTTP GET)</a:t>
            </a:r>
          </a:p>
          <a:p>
            <a:r>
              <a:rPr lang="en-US" sz="3200" dirty="0">
                <a:solidFill>
                  <a:schemeClr val="accent2">
                    <a:alpha val="99000"/>
                  </a:schemeClr>
                </a:solidFill>
              </a:rPr>
              <a:t>Create/Read/Update/Delete policies</a:t>
            </a:r>
          </a:p>
          <a:p>
            <a:r>
              <a:rPr lang="en-US" sz="3200" dirty="0">
                <a:solidFill>
                  <a:schemeClr val="accent2">
                    <a:alpha val="99000"/>
                  </a:schemeClr>
                </a:solidFill>
              </a:rPr>
              <a:t>Enable and Disable traffic to policies and endpoints</a:t>
            </a:r>
          </a:p>
        </p:txBody>
      </p:sp>
      <p:grpSp>
        <p:nvGrpSpPr>
          <p:cNvPr id="4" name="Group 3"/>
          <p:cNvGrpSpPr/>
          <p:nvPr/>
        </p:nvGrpSpPr>
        <p:grpSpPr>
          <a:xfrm>
            <a:off x="8945530" y="3503288"/>
            <a:ext cx="1948248" cy="2417570"/>
            <a:chOff x="8823494" y="4094295"/>
            <a:chExt cx="995698" cy="1235556"/>
          </a:xfrm>
        </p:grpSpPr>
        <p:sp>
          <p:nvSpPr>
            <p:cNvPr id="5" name="Freeform 79"/>
            <p:cNvSpPr>
              <a:spLocks noEditPoints="1"/>
            </p:cNvSpPr>
            <p:nvPr/>
          </p:nvSpPr>
          <p:spPr bwMode="black">
            <a:xfrm>
              <a:off x="8823494" y="4094295"/>
              <a:ext cx="995698" cy="1235556"/>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dirty="0"/>
            </a:p>
          </p:txBody>
        </p:sp>
        <p:sp>
          <p:nvSpPr>
            <p:cNvPr id="6" name="Freeform 99"/>
            <p:cNvSpPr>
              <a:spLocks/>
            </p:cNvSpPr>
            <p:nvPr/>
          </p:nvSpPr>
          <p:spPr bwMode="black">
            <a:xfrm rot="738894">
              <a:off x="8917017" y="4587011"/>
              <a:ext cx="470562" cy="344838"/>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918618860"/>
      </p:ext>
    </p:extLst>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a:t>
            </a:r>
            <a:r>
              <a:rPr lang="en-US" dirty="0"/>
              <a:t>C</a:t>
            </a:r>
            <a:r>
              <a:rPr lang="en-US" dirty="0" smtClean="0"/>
              <a:t>overed</a:t>
            </a:r>
            <a:endParaRPr lang="en-US" dirty="0"/>
          </a:p>
        </p:txBody>
      </p:sp>
      <p:sp>
        <p:nvSpPr>
          <p:cNvPr id="3" name="Content Placeholder 2"/>
          <p:cNvSpPr>
            <a:spLocks noGrp="1"/>
          </p:cNvSpPr>
          <p:nvPr>
            <p:ph type="body" sz="quarter" idx="10"/>
          </p:nvPr>
        </p:nvSpPr>
        <p:spPr>
          <a:xfrm>
            <a:off x="4873658" y="1645762"/>
            <a:ext cx="6794467" cy="4224233"/>
          </a:xfrm>
        </p:spPr>
        <p:txBody>
          <a:bodyPr/>
          <a:lstStyle/>
          <a:p>
            <a:r>
              <a:rPr lang="en-US" dirty="0" smtClean="0">
                <a:solidFill>
                  <a:schemeClr val="accent2">
                    <a:alpha val="99000"/>
                  </a:schemeClr>
                </a:solidFill>
              </a:rPr>
              <a:t>Securing</a:t>
            </a:r>
          </a:p>
          <a:p>
            <a:pPr lvl="1"/>
            <a:r>
              <a:rPr lang="en-US" dirty="0" smtClean="0"/>
              <a:t>Access Control Service</a:t>
            </a:r>
          </a:p>
          <a:p>
            <a:pPr lvl="1"/>
            <a:endParaRPr lang="en-US" dirty="0" smtClean="0"/>
          </a:p>
          <a:p>
            <a:r>
              <a:rPr lang="en-US" dirty="0" smtClean="0">
                <a:solidFill>
                  <a:schemeClr val="accent2">
                    <a:alpha val="99000"/>
                  </a:schemeClr>
                </a:solidFill>
              </a:rPr>
              <a:t>Connecting</a:t>
            </a:r>
          </a:p>
          <a:p>
            <a:pPr lvl="1"/>
            <a:r>
              <a:rPr lang="en-US" dirty="0" smtClean="0"/>
              <a:t>Service Bus</a:t>
            </a:r>
          </a:p>
          <a:p>
            <a:pPr lvl="1"/>
            <a:r>
              <a:rPr lang="en-US" dirty="0" smtClean="0"/>
              <a:t>Windows Azure Connect</a:t>
            </a:r>
          </a:p>
          <a:p>
            <a:pPr lvl="1"/>
            <a:endParaRPr lang="en-US" dirty="0" smtClean="0"/>
          </a:p>
          <a:p>
            <a:r>
              <a:rPr lang="en-US" dirty="0" smtClean="0">
                <a:solidFill>
                  <a:schemeClr val="accent2">
                    <a:alpha val="99000"/>
                  </a:schemeClr>
                </a:solidFill>
              </a:rPr>
              <a:t>Scaling</a:t>
            </a:r>
          </a:p>
          <a:p>
            <a:pPr lvl="1"/>
            <a:r>
              <a:rPr lang="en-US" dirty="0" smtClean="0"/>
              <a:t>Caching</a:t>
            </a:r>
          </a:p>
          <a:p>
            <a:pPr lvl="1"/>
            <a:r>
              <a:rPr lang="en-US" dirty="0" smtClean="0"/>
              <a:t>CDN</a:t>
            </a:r>
          </a:p>
          <a:p>
            <a:pPr lvl="1"/>
            <a:r>
              <a:rPr lang="en-US" dirty="0" smtClean="0"/>
              <a:t>Traffic Manager</a:t>
            </a:r>
            <a:endParaRPr lang="en-US" dirty="0"/>
          </a:p>
        </p:txBody>
      </p:sp>
      <p:sp>
        <p:nvSpPr>
          <p:cNvPr id="7" name="Freeform 18"/>
          <p:cNvSpPr>
            <a:spLocks noEditPoints="1"/>
          </p:cNvSpPr>
          <p:nvPr/>
        </p:nvSpPr>
        <p:spPr bwMode="black">
          <a:xfrm>
            <a:off x="1480008" y="1970088"/>
            <a:ext cx="2868615" cy="3499682"/>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445388973"/>
      </p:ext>
    </p:extLst>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Thank </a:t>
            </a:r>
            <a:r>
              <a:rPr lang="en-US" dirty="0" smtClean="0"/>
              <a:t>You</a:t>
            </a:r>
            <a:endParaRPr lang="en-US" dirty="0"/>
          </a:p>
        </p:txBody>
      </p:sp>
    </p:spTree>
    <p:extLst>
      <p:ext uri="{BB962C8B-B14F-4D97-AF65-F5344CB8AC3E}">
        <p14:creationId xmlns:p14="http://schemas.microsoft.com/office/powerpoint/2010/main" val="3764958783"/>
      </p:ext>
    </p:extLst>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7698001"/>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Access Control Service</a:t>
            </a:r>
            <a:endParaRPr lang="en-US" dirty="0"/>
          </a:p>
        </p:txBody>
      </p:sp>
      <p:sp>
        <p:nvSpPr>
          <p:cNvPr id="7" name="Content Placeholder 6"/>
          <p:cNvSpPr>
            <a:spLocks noGrp="1"/>
          </p:cNvSpPr>
          <p:nvPr>
            <p:ph type="body" sz="quarter" idx="10"/>
          </p:nvPr>
        </p:nvSpPr>
        <p:spPr>
          <a:xfrm>
            <a:off x="519112" y="1447799"/>
            <a:ext cx="11149013" cy="3116238"/>
          </a:xfrm>
        </p:spPr>
        <p:txBody>
          <a:bodyPr/>
          <a:lstStyle/>
          <a:p>
            <a:r>
              <a:rPr lang="en-US" dirty="0" smtClean="0">
                <a:solidFill>
                  <a:schemeClr val="accent2">
                    <a:alpha val="99000"/>
                  </a:schemeClr>
                </a:solidFill>
              </a:rPr>
              <a:t>Makes it easy to authenticate and authorize users</a:t>
            </a:r>
          </a:p>
          <a:p>
            <a:r>
              <a:rPr lang="en-US" dirty="0" smtClean="0">
                <a:solidFill>
                  <a:schemeClr val="accent2">
                    <a:alpha val="99000"/>
                  </a:schemeClr>
                </a:solidFill>
              </a:rPr>
              <a:t>Integration Single Sign On and centralized authorization into your web applications</a:t>
            </a:r>
          </a:p>
          <a:p>
            <a:r>
              <a:rPr lang="en-US" dirty="0" smtClean="0">
                <a:solidFill>
                  <a:schemeClr val="accent2">
                    <a:alpha val="99000"/>
                  </a:schemeClr>
                </a:solidFill>
              </a:rPr>
              <a:t>Standards-based identity providers</a:t>
            </a:r>
          </a:p>
          <a:p>
            <a:pPr lvl="1"/>
            <a:r>
              <a:rPr lang="en-US" dirty="0" smtClean="0"/>
              <a:t>Enterprise directories (e.g. Active Directory Federation Server v2.0)</a:t>
            </a:r>
          </a:p>
          <a:p>
            <a:pPr lvl="1"/>
            <a:r>
              <a:rPr lang="en-US" dirty="0" smtClean="0"/>
              <a:t>Web identities (e.g. Windows Live ID, Google, Yahoo!, and Facebook)</a:t>
            </a:r>
            <a:endParaRPr lang="en-US" dirty="0"/>
          </a:p>
        </p:txBody>
      </p:sp>
      <p:sp>
        <p:nvSpPr>
          <p:cNvPr id="8" name="Freeform 154"/>
          <p:cNvSpPr>
            <a:spLocks noEditPoints="1"/>
          </p:cNvSpPr>
          <p:nvPr/>
        </p:nvSpPr>
        <p:spPr bwMode="black">
          <a:xfrm>
            <a:off x="8608301" y="3507845"/>
            <a:ext cx="2675584" cy="2674884"/>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30537928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fade">
                                      <p:cBhvr>
                                        <p:cTn id="20" dur="500"/>
                                        <p:tgtEl>
                                          <p:spTgt spid="7">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fade">
                                      <p:cBhvr>
                                        <p:cTn id="23"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alpha val="99000"/>
          </a:schemeClr>
        </a:solid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ASP.NET &amp; ACS</a:t>
            </a:r>
          </a:p>
        </p:txBody>
      </p:sp>
      <p:sp>
        <p:nvSpPr>
          <p:cNvPr id="6" name="Subtitle 5"/>
          <p:cNvSpPr>
            <a:spLocks noGrp="1"/>
          </p:cNvSpPr>
          <p:nvPr>
            <p:ph type="subTitle" idx="1"/>
          </p:nvPr>
        </p:nvSpPr>
        <p:spPr/>
        <p:txBody>
          <a:bodyPr/>
          <a:lstStyle/>
          <a:p>
            <a:endParaRPr lang="en-US" dirty="0"/>
          </a:p>
        </p:txBody>
      </p:sp>
      <p:sp>
        <p:nvSpPr>
          <p:cNvPr id="7" name="Text Placeholder 6"/>
          <p:cNvSpPr>
            <a:spLocks noGrp="1"/>
          </p:cNvSpPr>
          <p:nvPr>
            <p:ph type="body" sz="quarter" idx="10"/>
          </p:nvPr>
        </p:nvSpPr>
        <p:spPr/>
        <p:txBody>
          <a:bodyPr/>
          <a:lstStyle/>
          <a:p>
            <a:r>
              <a:rPr lang="en-US" dirty="0">
                <a:solidFill>
                  <a:schemeClr val="accent2">
                    <a:lumMod val="40000"/>
                    <a:lumOff val="60000"/>
                    <a:alpha val="99000"/>
                  </a:schemeClr>
                </a:solidFill>
              </a:rPr>
              <a:t>demo</a:t>
            </a:r>
          </a:p>
        </p:txBody>
      </p:sp>
    </p:spTree>
    <p:extLst>
      <p:ext uri="{BB962C8B-B14F-4D97-AF65-F5344CB8AC3E}">
        <p14:creationId xmlns:p14="http://schemas.microsoft.com/office/powerpoint/2010/main" val="186577615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custDataLst>
              <p:tags r:id="rId1"/>
            </p:custDataLst>
          </p:nvPr>
        </p:nvSpPr>
        <p:spPr bwMode="auto">
          <a:xfrm>
            <a:off x="517525" y="1463675"/>
            <a:ext cx="11154727" cy="480377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algn="ctr" defTabSz="913788" fontAlgn="base">
              <a:spcBef>
                <a:spcPct val="0"/>
              </a:spcBef>
              <a:spcAft>
                <a:spcPct val="0"/>
              </a:spcAft>
            </a:pPr>
            <a:endParaRPr lang="en-US" sz="2800" dirty="0">
              <a:ln>
                <a:solidFill>
                  <a:schemeClr val="bg1">
                    <a:alpha val="0"/>
                  </a:schemeClr>
                </a:solidFill>
              </a:ln>
              <a:solidFill>
                <a:srgbClr val="595959"/>
              </a:solidFill>
            </a:endParaRPr>
          </a:p>
        </p:txBody>
      </p:sp>
      <p:sp>
        <p:nvSpPr>
          <p:cNvPr id="48" name="TextBox 47"/>
          <p:cNvSpPr txBox="1"/>
          <p:nvPr/>
        </p:nvSpPr>
        <p:spPr>
          <a:xfrm>
            <a:off x="10691772" y="5794104"/>
            <a:ext cx="923330" cy="430887"/>
          </a:xfrm>
          <a:prstGeom prst="rect">
            <a:avLst/>
          </a:prstGeom>
          <a:noFill/>
          <a:effectLst/>
        </p:spPr>
        <p:txBody>
          <a:bodyPr wrap="none" lIns="0" tIns="0" rIns="0" bIns="0" rtlCol="0">
            <a:spAutoFit/>
          </a:bodyPr>
          <a:lstStyle/>
          <a:p>
            <a:pPr defTabSz="914400">
              <a:defRPr/>
            </a:pPr>
            <a:r>
              <a:rPr lang="en-US" sz="1400" kern="0" dirty="0" smtClean="0">
                <a:ln>
                  <a:solidFill>
                    <a:schemeClr val="bg1">
                      <a:alpha val="0"/>
                    </a:schemeClr>
                  </a:solidFill>
                </a:ln>
                <a:solidFill>
                  <a:srgbClr val="595959"/>
                </a:solidFill>
              </a:rPr>
              <a:t>12. Validate</a:t>
            </a:r>
          </a:p>
          <a:p>
            <a:pPr defTabSz="914400">
              <a:defRPr/>
            </a:pPr>
            <a:r>
              <a:rPr lang="en-US" sz="1400" kern="0" dirty="0">
                <a:ln>
                  <a:solidFill>
                    <a:schemeClr val="bg1">
                      <a:alpha val="0"/>
                    </a:schemeClr>
                  </a:solidFill>
                </a:ln>
                <a:solidFill>
                  <a:srgbClr val="595959"/>
                </a:solidFill>
              </a:rPr>
              <a:t> </a:t>
            </a:r>
            <a:r>
              <a:rPr lang="en-US" sz="1400" kern="0" dirty="0" smtClean="0">
                <a:ln>
                  <a:solidFill>
                    <a:schemeClr val="bg1">
                      <a:alpha val="0"/>
                    </a:schemeClr>
                  </a:solidFill>
                </a:ln>
                <a:solidFill>
                  <a:srgbClr val="595959"/>
                </a:solidFill>
              </a:rPr>
              <a:t>     Token</a:t>
            </a:r>
          </a:p>
        </p:txBody>
      </p:sp>
      <p:cxnSp>
        <p:nvCxnSpPr>
          <p:cNvPr id="49" name="Straight Connector 48"/>
          <p:cNvCxnSpPr/>
          <p:nvPr/>
        </p:nvCxnSpPr>
        <p:spPr>
          <a:xfrm>
            <a:off x="1540265" y="2167510"/>
            <a:ext cx="0" cy="4071795"/>
          </a:xfrm>
          <a:prstGeom prst="line">
            <a:avLst/>
          </a:prstGeom>
          <a:noFill/>
          <a:ln w="9525" cap="flat" cmpd="sng" algn="ctr">
            <a:solidFill>
              <a:schemeClr val="accent2"/>
            </a:solidFill>
            <a:prstDash val="solid"/>
          </a:ln>
          <a:effectLst/>
        </p:spPr>
      </p:cxnSp>
      <p:cxnSp>
        <p:nvCxnSpPr>
          <p:cNvPr id="50" name="Straight Connector 49"/>
          <p:cNvCxnSpPr/>
          <p:nvPr/>
        </p:nvCxnSpPr>
        <p:spPr>
          <a:xfrm>
            <a:off x="4577831" y="2167510"/>
            <a:ext cx="0" cy="4071795"/>
          </a:xfrm>
          <a:prstGeom prst="line">
            <a:avLst/>
          </a:prstGeom>
          <a:noFill/>
          <a:ln w="9525" cap="flat" cmpd="sng" algn="ctr">
            <a:solidFill>
              <a:schemeClr val="accent4"/>
            </a:solidFill>
            <a:prstDash val="solid"/>
          </a:ln>
          <a:effectLst/>
        </p:spPr>
      </p:cxnSp>
      <p:cxnSp>
        <p:nvCxnSpPr>
          <p:cNvPr id="53" name="Straight Connector 52"/>
          <p:cNvCxnSpPr/>
          <p:nvPr/>
        </p:nvCxnSpPr>
        <p:spPr>
          <a:xfrm>
            <a:off x="7615397" y="2167510"/>
            <a:ext cx="0" cy="4071795"/>
          </a:xfrm>
          <a:prstGeom prst="line">
            <a:avLst/>
          </a:prstGeom>
          <a:noFill/>
          <a:ln w="9525" cap="flat" cmpd="sng" algn="ctr">
            <a:solidFill>
              <a:schemeClr val="accent1"/>
            </a:solidFill>
            <a:prstDash val="solid"/>
          </a:ln>
          <a:effectLst/>
        </p:spPr>
      </p:cxnSp>
      <p:cxnSp>
        <p:nvCxnSpPr>
          <p:cNvPr id="54" name="Straight Connector 53"/>
          <p:cNvCxnSpPr/>
          <p:nvPr/>
        </p:nvCxnSpPr>
        <p:spPr>
          <a:xfrm flipH="1">
            <a:off x="10652962" y="2167510"/>
            <a:ext cx="0" cy="4071795"/>
          </a:xfrm>
          <a:prstGeom prst="line">
            <a:avLst/>
          </a:prstGeom>
          <a:noFill/>
          <a:ln w="9525" cap="flat" cmpd="sng" algn="ctr">
            <a:solidFill>
              <a:schemeClr val="accent3"/>
            </a:solidFill>
            <a:prstDash val="solid"/>
          </a:ln>
          <a:effectLst/>
        </p:spPr>
      </p:cxnSp>
      <p:cxnSp>
        <p:nvCxnSpPr>
          <p:cNvPr id="57" name="Straight Arrow Connector 56"/>
          <p:cNvCxnSpPr/>
          <p:nvPr/>
        </p:nvCxnSpPr>
        <p:spPr>
          <a:xfrm>
            <a:off x="1540267" y="2344279"/>
            <a:ext cx="9123871" cy="0"/>
          </a:xfrm>
          <a:prstGeom prst="straightConnector1">
            <a:avLst/>
          </a:prstGeom>
          <a:noFill/>
          <a:ln w="28575" cap="flat" cmpd="sng" algn="ctr">
            <a:solidFill>
              <a:schemeClr val="tx2"/>
            </a:solidFill>
            <a:prstDash val="solid"/>
            <a:tailEnd type="triangle" w="med" len="med"/>
          </a:ln>
          <a:effectLst/>
        </p:spPr>
      </p:cxnSp>
      <p:cxnSp>
        <p:nvCxnSpPr>
          <p:cNvPr id="58" name="Straight Arrow Connector 57"/>
          <p:cNvCxnSpPr/>
          <p:nvPr/>
        </p:nvCxnSpPr>
        <p:spPr>
          <a:xfrm flipH="1">
            <a:off x="1540268" y="2710039"/>
            <a:ext cx="9099919" cy="0"/>
          </a:xfrm>
          <a:prstGeom prst="straightConnector1">
            <a:avLst/>
          </a:prstGeom>
          <a:noFill/>
          <a:ln w="28575" cap="flat" cmpd="sng" algn="ctr">
            <a:solidFill>
              <a:schemeClr val="tx2"/>
            </a:solidFill>
            <a:prstDash val="dash"/>
            <a:tailEnd type="triangle" w="med" len="med"/>
          </a:ln>
          <a:effectLst/>
        </p:spPr>
      </p:cxnSp>
      <p:sp>
        <p:nvSpPr>
          <p:cNvPr id="59" name="TextBox 58"/>
          <p:cNvSpPr txBox="1"/>
          <p:nvPr/>
        </p:nvSpPr>
        <p:spPr>
          <a:xfrm>
            <a:off x="2755520" y="3901185"/>
            <a:ext cx="625171" cy="215444"/>
          </a:xfrm>
          <a:prstGeom prst="rect">
            <a:avLst/>
          </a:prstGeom>
          <a:noFill/>
          <a:effectLst/>
        </p:spPr>
        <p:txBody>
          <a:bodyPr wrap="none" lIns="0" tIns="0" rIns="0" bIns="0" rtlCol="0">
            <a:spAutoFit/>
          </a:bodyPr>
          <a:lstStyle/>
          <a:p>
            <a:pPr defTabSz="914400">
              <a:defRPr/>
            </a:pPr>
            <a:r>
              <a:rPr lang="en-US" sz="1400" kern="0" dirty="0" smtClean="0">
                <a:ln>
                  <a:solidFill>
                    <a:schemeClr val="bg1">
                      <a:alpha val="0"/>
                    </a:schemeClr>
                  </a:solidFill>
                </a:ln>
                <a:solidFill>
                  <a:srgbClr val="595959"/>
                </a:solidFill>
              </a:rPr>
              <a:t>6. Login</a:t>
            </a:r>
          </a:p>
        </p:txBody>
      </p:sp>
      <p:sp>
        <p:nvSpPr>
          <p:cNvPr id="60" name="TextBox 59"/>
          <p:cNvSpPr txBox="1"/>
          <p:nvPr/>
        </p:nvSpPr>
        <p:spPr>
          <a:xfrm>
            <a:off x="2315673" y="4268074"/>
            <a:ext cx="1920398" cy="215444"/>
          </a:xfrm>
          <a:prstGeom prst="rect">
            <a:avLst/>
          </a:prstGeom>
          <a:noFill/>
          <a:effectLst/>
        </p:spPr>
        <p:txBody>
          <a:bodyPr wrap="none" lIns="0" tIns="0" rIns="0" bIns="0" rtlCol="0">
            <a:spAutoFit/>
          </a:bodyPr>
          <a:lstStyle/>
          <a:p>
            <a:pPr algn="ctr" defTabSz="914400">
              <a:defRPr/>
            </a:pPr>
            <a:r>
              <a:rPr lang="en-US" sz="1400" kern="0" dirty="0">
                <a:ln>
                  <a:solidFill>
                    <a:schemeClr val="bg1">
                      <a:alpha val="0"/>
                    </a:schemeClr>
                  </a:solidFill>
                </a:ln>
                <a:solidFill>
                  <a:srgbClr val="595959"/>
                </a:solidFill>
              </a:rPr>
              <a:t>8</a:t>
            </a:r>
            <a:r>
              <a:rPr lang="en-US" sz="1400" kern="0" dirty="0" smtClean="0">
                <a:ln>
                  <a:solidFill>
                    <a:schemeClr val="bg1">
                      <a:alpha val="0"/>
                    </a:schemeClr>
                  </a:solidFill>
                </a:ln>
                <a:solidFill>
                  <a:srgbClr val="595959"/>
                </a:solidFill>
              </a:rPr>
              <a:t>. Redirect to AC service</a:t>
            </a:r>
          </a:p>
        </p:txBody>
      </p:sp>
      <p:sp>
        <p:nvSpPr>
          <p:cNvPr id="61" name="TextBox 60"/>
          <p:cNvSpPr txBox="1"/>
          <p:nvPr/>
        </p:nvSpPr>
        <p:spPr>
          <a:xfrm>
            <a:off x="4876521" y="2419437"/>
            <a:ext cx="2440185" cy="215444"/>
          </a:xfrm>
          <a:prstGeom prst="rect">
            <a:avLst/>
          </a:prstGeom>
          <a:noFill/>
          <a:effectLst/>
        </p:spPr>
        <p:txBody>
          <a:bodyPr wrap="square" lIns="0" tIns="0" rIns="0" bIns="0" rtlCol="0">
            <a:spAutoFit/>
          </a:bodyPr>
          <a:lstStyle/>
          <a:p>
            <a:pPr algn="ctr" defTabSz="914400">
              <a:defRPr/>
            </a:pPr>
            <a:r>
              <a:rPr lang="en-US" sz="1400" kern="0" dirty="0" smtClean="0">
                <a:ln>
                  <a:solidFill>
                    <a:schemeClr val="bg1">
                      <a:alpha val="0"/>
                    </a:schemeClr>
                  </a:solidFill>
                </a:ln>
                <a:solidFill>
                  <a:srgbClr val="595959"/>
                </a:solidFill>
              </a:rPr>
              <a:t>1. Request Resource</a:t>
            </a:r>
          </a:p>
        </p:txBody>
      </p:sp>
      <p:sp>
        <p:nvSpPr>
          <p:cNvPr id="62" name="TextBox 61"/>
          <p:cNvSpPr txBox="1"/>
          <p:nvPr/>
        </p:nvSpPr>
        <p:spPr>
          <a:xfrm>
            <a:off x="5017175" y="2789164"/>
            <a:ext cx="2158877" cy="215444"/>
          </a:xfrm>
          <a:prstGeom prst="rect">
            <a:avLst/>
          </a:prstGeom>
          <a:noFill/>
          <a:effectLst/>
        </p:spPr>
        <p:txBody>
          <a:bodyPr wrap="square" lIns="0" tIns="0" rIns="0" bIns="0" rtlCol="0">
            <a:spAutoFit/>
          </a:bodyPr>
          <a:lstStyle/>
          <a:p>
            <a:pPr algn="ctr" defTabSz="914400">
              <a:defRPr/>
            </a:pPr>
            <a:r>
              <a:rPr lang="en-US" sz="1400" kern="0" dirty="0" smtClean="0">
                <a:ln>
                  <a:solidFill>
                    <a:schemeClr val="bg1">
                      <a:alpha val="0"/>
                    </a:schemeClr>
                  </a:solidFill>
                </a:ln>
                <a:solidFill>
                  <a:srgbClr val="595959"/>
                </a:solidFill>
              </a:rPr>
              <a:t>2. Redirect to ACS</a:t>
            </a:r>
          </a:p>
        </p:txBody>
      </p:sp>
      <p:sp>
        <p:nvSpPr>
          <p:cNvPr id="63" name="TextBox 62"/>
          <p:cNvSpPr txBox="1"/>
          <p:nvPr/>
        </p:nvSpPr>
        <p:spPr>
          <a:xfrm>
            <a:off x="5059797" y="3792973"/>
            <a:ext cx="1440073" cy="427099"/>
          </a:xfrm>
          <a:prstGeom prst="rect">
            <a:avLst/>
          </a:prstGeom>
          <a:noFill/>
          <a:effectLst/>
        </p:spPr>
        <p:txBody>
          <a:bodyPr wrap="none" lIns="0" tIns="0" rIns="0" bIns="0" rtlCol="0">
            <a:spAutoFit/>
          </a:bodyPr>
          <a:lstStyle/>
          <a:p>
            <a:pPr defTabSz="914400">
              <a:defRPr/>
            </a:pPr>
            <a:r>
              <a:rPr lang="en-US" sz="1400" kern="0" dirty="0" smtClean="0">
                <a:ln>
                  <a:solidFill>
                    <a:schemeClr val="bg1">
                      <a:alpha val="0"/>
                    </a:schemeClr>
                  </a:solidFill>
                </a:ln>
                <a:solidFill>
                  <a:srgbClr val="595959"/>
                </a:solidFill>
              </a:rPr>
              <a:t>7. Authenticate &amp;</a:t>
            </a:r>
          </a:p>
          <a:p>
            <a:pPr defTabSz="914400">
              <a:defRPr/>
            </a:pPr>
            <a:r>
              <a:rPr lang="en-US" sz="1400" kern="0" dirty="0">
                <a:ln>
                  <a:solidFill>
                    <a:schemeClr val="bg1">
                      <a:alpha val="0"/>
                    </a:schemeClr>
                  </a:solidFill>
                </a:ln>
                <a:solidFill>
                  <a:srgbClr val="595959"/>
                </a:solidFill>
              </a:rPr>
              <a:t> </a:t>
            </a:r>
            <a:r>
              <a:rPr lang="en-US" sz="1400" kern="0" dirty="0" smtClean="0">
                <a:ln>
                  <a:solidFill>
                    <a:schemeClr val="bg1">
                      <a:alpha val="0"/>
                    </a:schemeClr>
                  </a:solidFill>
                </a:ln>
                <a:solidFill>
                  <a:srgbClr val="595959"/>
                </a:solidFill>
              </a:rPr>
              <a:t>   Issue Token</a:t>
            </a:r>
          </a:p>
        </p:txBody>
      </p:sp>
      <p:sp>
        <p:nvSpPr>
          <p:cNvPr id="64" name="TextBox 63"/>
          <p:cNvSpPr txBox="1"/>
          <p:nvPr/>
        </p:nvSpPr>
        <p:spPr>
          <a:xfrm>
            <a:off x="3359715" y="4637801"/>
            <a:ext cx="1954061" cy="215444"/>
          </a:xfrm>
          <a:prstGeom prst="rect">
            <a:avLst/>
          </a:prstGeom>
          <a:noFill/>
          <a:effectLst/>
        </p:spPr>
        <p:txBody>
          <a:bodyPr wrap="none" lIns="0" tIns="0" rIns="0" bIns="0" rtlCol="0">
            <a:spAutoFit/>
          </a:bodyPr>
          <a:lstStyle/>
          <a:p>
            <a:pPr defTabSz="914400">
              <a:defRPr/>
            </a:pPr>
            <a:r>
              <a:rPr lang="en-US" sz="1400" kern="0" dirty="0" smtClean="0">
                <a:ln>
                  <a:solidFill>
                    <a:schemeClr val="bg1">
                      <a:alpha val="0"/>
                    </a:schemeClr>
                  </a:solidFill>
                </a:ln>
                <a:solidFill>
                  <a:srgbClr val="595959"/>
                </a:solidFill>
              </a:rPr>
              <a:t>     9. Send Token to ACS</a:t>
            </a:r>
          </a:p>
        </p:txBody>
      </p:sp>
      <p:sp>
        <p:nvSpPr>
          <p:cNvPr id="73" name="TextBox 72"/>
          <p:cNvSpPr txBox="1"/>
          <p:nvPr/>
        </p:nvSpPr>
        <p:spPr>
          <a:xfrm>
            <a:off x="8167701" y="4530079"/>
            <a:ext cx="2221094" cy="430887"/>
          </a:xfrm>
          <a:prstGeom prst="rect">
            <a:avLst/>
          </a:prstGeom>
          <a:noFill/>
          <a:effectLst/>
        </p:spPr>
        <p:txBody>
          <a:bodyPr wrap="square" lIns="0" tIns="0" rIns="0" bIns="0" rtlCol="0">
            <a:spAutoFit/>
          </a:bodyPr>
          <a:lstStyle/>
          <a:p>
            <a:pPr defTabSz="914400">
              <a:defRPr/>
            </a:pPr>
            <a:r>
              <a:rPr lang="en-US" sz="1400" kern="0" dirty="0" smtClean="0">
                <a:ln>
                  <a:solidFill>
                    <a:schemeClr val="bg1">
                      <a:alpha val="0"/>
                    </a:schemeClr>
                  </a:solidFill>
                </a:ln>
                <a:solidFill>
                  <a:srgbClr val="595959"/>
                </a:solidFill>
              </a:rPr>
              <a:t>10. Validate Token, Run Rules Engine, Issue Token</a:t>
            </a:r>
          </a:p>
        </p:txBody>
      </p:sp>
      <p:sp>
        <p:nvSpPr>
          <p:cNvPr id="74" name="TextBox 73"/>
          <p:cNvSpPr txBox="1"/>
          <p:nvPr/>
        </p:nvSpPr>
        <p:spPr>
          <a:xfrm>
            <a:off x="3048627" y="5007528"/>
            <a:ext cx="2699457" cy="215444"/>
          </a:xfrm>
          <a:prstGeom prst="rect">
            <a:avLst/>
          </a:prstGeom>
          <a:noFill/>
          <a:effectLst/>
        </p:spPr>
        <p:txBody>
          <a:bodyPr wrap="none" lIns="0" tIns="0" rIns="0" bIns="0" rtlCol="0">
            <a:spAutoFit/>
          </a:bodyPr>
          <a:lstStyle/>
          <a:p>
            <a:pPr defTabSz="914400">
              <a:defRPr/>
            </a:pPr>
            <a:r>
              <a:rPr lang="en-US" sz="1400" kern="0" dirty="0" smtClean="0">
                <a:ln>
                  <a:solidFill>
                    <a:schemeClr val="bg1">
                      <a:alpha val="0"/>
                    </a:schemeClr>
                  </a:solidFill>
                </a:ln>
                <a:solidFill>
                  <a:srgbClr val="595959"/>
                </a:solidFill>
              </a:rPr>
              <a:t>11. Redirect to RP with ACS Token</a:t>
            </a:r>
          </a:p>
        </p:txBody>
      </p:sp>
      <p:sp>
        <p:nvSpPr>
          <p:cNvPr id="75" name="TextBox 74"/>
          <p:cNvSpPr txBox="1"/>
          <p:nvPr/>
        </p:nvSpPr>
        <p:spPr>
          <a:xfrm>
            <a:off x="4653911" y="5377255"/>
            <a:ext cx="2885405" cy="215444"/>
          </a:xfrm>
          <a:prstGeom prst="rect">
            <a:avLst/>
          </a:prstGeom>
          <a:noFill/>
          <a:effectLst/>
        </p:spPr>
        <p:txBody>
          <a:bodyPr wrap="none" lIns="0" tIns="0" rIns="0" bIns="0" rtlCol="0">
            <a:spAutoFit/>
          </a:bodyPr>
          <a:lstStyle/>
          <a:p>
            <a:pPr defTabSz="914400">
              <a:defRPr/>
            </a:pPr>
            <a:r>
              <a:rPr lang="en-US" sz="1400" kern="0" dirty="0" smtClean="0">
                <a:ln>
                  <a:solidFill>
                    <a:schemeClr val="bg1">
                      <a:alpha val="0"/>
                    </a:schemeClr>
                  </a:solidFill>
                </a:ln>
                <a:solidFill>
                  <a:srgbClr val="595959"/>
                </a:solidFill>
              </a:rPr>
              <a:t>13. Send ACS Token to Relying Party</a:t>
            </a:r>
          </a:p>
        </p:txBody>
      </p:sp>
      <p:sp>
        <p:nvSpPr>
          <p:cNvPr id="76" name="TextBox 75"/>
          <p:cNvSpPr txBox="1"/>
          <p:nvPr/>
        </p:nvSpPr>
        <p:spPr>
          <a:xfrm>
            <a:off x="4724444" y="5863264"/>
            <a:ext cx="2744341" cy="215444"/>
          </a:xfrm>
          <a:prstGeom prst="rect">
            <a:avLst/>
          </a:prstGeom>
          <a:noFill/>
          <a:effectLst/>
        </p:spPr>
        <p:txBody>
          <a:bodyPr wrap="none" lIns="0" tIns="0" rIns="0" bIns="0" rtlCol="0">
            <a:spAutoFit/>
          </a:bodyPr>
          <a:lstStyle/>
          <a:p>
            <a:pPr defTabSz="914400">
              <a:defRPr/>
            </a:pPr>
            <a:r>
              <a:rPr lang="en-US" sz="1400" kern="0" dirty="0" smtClean="0">
                <a:ln>
                  <a:solidFill>
                    <a:schemeClr val="bg1">
                      <a:alpha val="0"/>
                    </a:schemeClr>
                  </a:solidFill>
                </a:ln>
                <a:solidFill>
                  <a:srgbClr val="595959"/>
                </a:solidFill>
              </a:rPr>
              <a:t>14. Return resource representation</a:t>
            </a:r>
          </a:p>
        </p:txBody>
      </p:sp>
      <p:sp>
        <p:nvSpPr>
          <p:cNvPr id="77" name="TextBox 76"/>
          <p:cNvSpPr txBox="1"/>
          <p:nvPr/>
        </p:nvSpPr>
        <p:spPr>
          <a:xfrm>
            <a:off x="5486565" y="3158891"/>
            <a:ext cx="1220097" cy="215444"/>
          </a:xfrm>
          <a:prstGeom prst="rect">
            <a:avLst/>
          </a:prstGeom>
          <a:noFill/>
          <a:effectLst/>
        </p:spPr>
        <p:txBody>
          <a:bodyPr wrap="square" lIns="0" tIns="0" rIns="0" bIns="0" rtlCol="0">
            <a:spAutoFit/>
          </a:bodyPr>
          <a:lstStyle/>
          <a:p>
            <a:pPr algn="ctr" defTabSz="914400">
              <a:defRPr/>
            </a:pPr>
            <a:r>
              <a:rPr lang="en-US" sz="1400" kern="0" dirty="0">
                <a:ln>
                  <a:solidFill>
                    <a:schemeClr val="bg1">
                      <a:alpha val="0"/>
                    </a:schemeClr>
                  </a:solidFill>
                </a:ln>
                <a:solidFill>
                  <a:srgbClr val="595959"/>
                </a:solidFill>
              </a:rPr>
              <a:t>3</a:t>
            </a:r>
            <a:r>
              <a:rPr lang="en-US" sz="1400" kern="0" dirty="0" smtClean="0">
                <a:ln>
                  <a:solidFill>
                    <a:schemeClr val="bg1">
                      <a:alpha val="0"/>
                    </a:schemeClr>
                  </a:solidFill>
                </a:ln>
                <a:solidFill>
                  <a:srgbClr val="595959"/>
                </a:solidFill>
              </a:rPr>
              <a:t>. Auth/N</a:t>
            </a:r>
          </a:p>
        </p:txBody>
      </p:sp>
      <p:sp>
        <p:nvSpPr>
          <p:cNvPr id="78" name="TextBox 77"/>
          <p:cNvSpPr txBox="1"/>
          <p:nvPr/>
        </p:nvSpPr>
        <p:spPr>
          <a:xfrm>
            <a:off x="5358407" y="3524393"/>
            <a:ext cx="1476412" cy="215444"/>
          </a:xfrm>
          <a:prstGeom prst="rect">
            <a:avLst/>
          </a:prstGeom>
          <a:noFill/>
          <a:effectLst/>
        </p:spPr>
        <p:txBody>
          <a:bodyPr wrap="square" lIns="0" tIns="0" rIns="0" bIns="0" rtlCol="0">
            <a:spAutoFit/>
          </a:bodyPr>
          <a:lstStyle/>
          <a:p>
            <a:pPr algn="ctr" defTabSz="914400">
              <a:defRPr/>
            </a:pPr>
            <a:r>
              <a:rPr lang="en-US" sz="1400" kern="0" dirty="0">
                <a:ln>
                  <a:solidFill>
                    <a:schemeClr val="bg1">
                      <a:alpha val="0"/>
                    </a:schemeClr>
                  </a:solidFill>
                </a:ln>
                <a:solidFill>
                  <a:srgbClr val="595959"/>
                </a:solidFill>
              </a:rPr>
              <a:t>5</a:t>
            </a:r>
            <a:r>
              <a:rPr lang="en-US" sz="1400" kern="0" dirty="0" smtClean="0">
                <a:ln>
                  <a:solidFill>
                    <a:schemeClr val="bg1">
                      <a:alpha val="0"/>
                    </a:schemeClr>
                  </a:solidFill>
                </a:ln>
                <a:solidFill>
                  <a:srgbClr val="595959"/>
                </a:solidFill>
              </a:rPr>
              <a:t>. Redirect to IdP</a:t>
            </a:r>
          </a:p>
        </p:txBody>
      </p:sp>
      <p:cxnSp>
        <p:nvCxnSpPr>
          <p:cNvPr id="82" name="Straight Arrow Connector 81"/>
          <p:cNvCxnSpPr/>
          <p:nvPr/>
        </p:nvCxnSpPr>
        <p:spPr>
          <a:xfrm>
            <a:off x="1540266" y="4564841"/>
            <a:ext cx="6071940" cy="0"/>
          </a:xfrm>
          <a:prstGeom prst="straightConnector1">
            <a:avLst/>
          </a:prstGeom>
          <a:noFill/>
          <a:ln w="28575" cap="flat" cmpd="sng" algn="ctr">
            <a:solidFill>
              <a:schemeClr val="tx2"/>
            </a:solidFill>
            <a:prstDash val="solid"/>
            <a:tailEnd type="triangle" w="med" len="med"/>
          </a:ln>
          <a:effectLst/>
        </p:spPr>
      </p:cxnSp>
      <p:cxnSp>
        <p:nvCxnSpPr>
          <p:cNvPr id="83" name="Straight Arrow Connector 82"/>
          <p:cNvCxnSpPr/>
          <p:nvPr/>
        </p:nvCxnSpPr>
        <p:spPr>
          <a:xfrm flipH="1">
            <a:off x="1540268" y="4928403"/>
            <a:ext cx="6071937" cy="0"/>
          </a:xfrm>
          <a:prstGeom prst="straightConnector1">
            <a:avLst/>
          </a:prstGeom>
          <a:noFill/>
          <a:ln w="28575" cap="flat" cmpd="sng" algn="ctr">
            <a:solidFill>
              <a:schemeClr val="tx2"/>
            </a:solidFill>
            <a:prstDash val="dash"/>
            <a:tailEnd type="triangle" w="med" len="med"/>
          </a:ln>
          <a:effectLst/>
        </p:spPr>
      </p:cxnSp>
      <p:sp>
        <p:nvSpPr>
          <p:cNvPr id="81" name="Freeform 80"/>
          <p:cNvSpPr/>
          <p:nvPr/>
        </p:nvSpPr>
        <p:spPr>
          <a:xfrm>
            <a:off x="7620000" y="4562643"/>
            <a:ext cx="323850" cy="365760"/>
          </a:xfrm>
          <a:custGeom>
            <a:avLst/>
            <a:gdLst>
              <a:gd name="connsiteX0" fmla="*/ 0 w 323850"/>
              <a:gd name="connsiteY0" fmla="*/ 0 h 359569"/>
              <a:gd name="connsiteX1" fmla="*/ 323850 w 323850"/>
              <a:gd name="connsiteY1" fmla="*/ 0 h 359569"/>
              <a:gd name="connsiteX2" fmla="*/ 323850 w 323850"/>
              <a:gd name="connsiteY2" fmla="*/ 359569 h 359569"/>
              <a:gd name="connsiteX3" fmla="*/ 0 w 323850"/>
              <a:gd name="connsiteY3" fmla="*/ 359569 h 359569"/>
            </a:gdLst>
            <a:ahLst/>
            <a:cxnLst>
              <a:cxn ang="0">
                <a:pos x="connsiteX0" y="connsiteY0"/>
              </a:cxn>
              <a:cxn ang="0">
                <a:pos x="connsiteX1" y="connsiteY1"/>
              </a:cxn>
              <a:cxn ang="0">
                <a:pos x="connsiteX2" y="connsiteY2"/>
              </a:cxn>
              <a:cxn ang="0">
                <a:pos x="connsiteX3" y="connsiteY3"/>
              </a:cxn>
            </a:cxnLst>
            <a:rect l="l" t="t" r="r" b="b"/>
            <a:pathLst>
              <a:path w="323850" h="359569">
                <a:moveTo>
                  <a:pt x="0" y="0"/>
                </a:moveTo>
                <a:lnTo>
                  <a:pt x="323850" y="0"/>
                </a:lnTo>
                <a:lnTo>
                  <a:pt x="323850" y="359569"/>
                </a:lnTo>
                <a:lnTo>
                  <a:pt x="0" y="359569"/>
                </a:lnTo>
              </a:path>
            </a:pathLst>
          </a:custGeom>
          <a:noFill/>
          <a:ln w="28575" cap="flat" cmpd="sng" algn="ctr">
            <a:solidFill>
              <a:schemeClr val="tx2"/>
            </a:solidFill>
            <a:prstDash val="solid"/>
            <a:tailEnd type="triangle" w="med" len="med"/>
          </a:ln>
          <a:effectLst/>
        </p:spPr>
        <p:txBody>
          <a:bodyPr rtlCol="0" anchor="ctr"/>
          <a:lstStyle/>
          <a:p>
            <a:pPr algn="ctr"/>
            <a:endParaRPr lang="en-US" dirty="0">
              <a:ln>
                <a:solidFill>
                  <a:schemeClr val="bg1">
                    <a:alpha val="0"/>
                  </a:schemeClr>
                </a:solidFill>
              </a:ln>
              <a:solidFill>
                <a:srgbClr val="595959"/>
              </a:solidFill>
            </a:endParaRPr>
          </a:p>
        </p:txBody>
      </p:sp>
      <p:cxnSp>
        <p:nvCxnSpPr>
          <p:cNvPr id="85" name="Straight Arrow Connector 84"/>
          <p:cNvCxnSpPr/>
          <p:nvPr/>
        </p:nvCxnSpPr>
        <p:spPr>
          <a:xfrm>
            <a:off x="1540271" y="3083733"/>
            <a:ext cx="6082186" cy="0"/>
          </a:xfrm>
          <a:prstGeom prst="straightConnector1">
            <a:avLst/>
          </a:prstGeom>
          <a:noFill/>
          <a:ln w="28575" cap="flat" cmpd="sng" algn="ctr">
            <a:solidFill>
              <a:schemeClr val="tx2"/>
            </a:solidFill>
            <a:prstDash val="solid"/>
            <a:tailEnd type="triangle" w="med" len="med"/>
          </a:ln>
          <a:effectLst/>
        </p:spPr>
      </p:cxnSp>
      <p:cxnSp>
        <p:nvCxnSpPr>
          <p:cNvPr id="86" name="Straight Arrow Connector 85"/>
          <p:cNvCxnSpPr/>
          <p:nvPr/>
        </p:nvCxnSpPr>
        <p:spPr>
          <a:xfrm flipH="1">
            <a:off x="1540267" y="3449493"/>
            <a:ext cx="6071940" cy="0"/>
          </a:xfrm>
          <a:prstGeom prst="straightConnector1">
            <a:avLst/>
          </a:prstGeom>
          <a:noFill/>
          <a:ln w="28575" cap="flat" cmpd="sng" algn="ctr">
            <a:solidFill>
              <a:schemeClr val="tx2"/>
            </a:solidFill>
            <a:prstDash val="dash"/>
            <a:tailEnd type="triangle" w="med" len="med"/>
          </a:ln>
          <a:effectLst/>
        </p:spPr>
      </p:cxnSp>
      <p:sp>
        <p:nvSpPr>
          <p:cNvPr id="87" name="Freeform 86"/>
          <p:cNvSpPr/>
          <p:nvPr/>
        </p:nvSpPr>
        <p:spPr>
          <a:xfrm>
            <a:off x="7620000" y="3083733"/>
            <a:ext cx="323850" cy="365760"/>
          </a:xfrm>
          <a:custGeom>
            <a:avLst/>
            <a:gdLst>
              <a:gd name="connsiteX0" fmla="*/ 0 w 323850"/>
              <a:gd name="connsiteY0" fmla="*/ 0 h 359569"/>
              <a:gd name="connsiteX1" fmla="*/ 323850 w 323850"/>
              <a:gd name="connsiteY1" fmla="*/ 0 h 359569"/>
              <a:gd name="connsiteX2" fmla="*/ 323850 w 323850"/>
              <a:gd name="connsiteY2" fmla="*/ 359569 h 359569"/>
              <a:gd name="connsiteX3" fmla="*/ 0 w 323850"/>
              <a:gd name="connsiteY3" fmla="*/ 359569 h 359569"/>
            </a:gdLst>
            <a:ahLst/>
            <a:cxnLst>
              <a:cxn ang="0">
                <a:pos x="connsiteX0" y="connsiteY0"/>
              </a:cxn>
              <a:cxn ang="0">
                <a:pos x="connsiteX1" y="connsiteY1"/>
              </a:cxn>
              <a:cxn ang="0">
                <a:pos x="connsiteX2" y="connsiteY2"/>
              </a:cxn>
              <a:cxn ang="0">
                <a:pos x="connsiteX3" y="connsiteY3"/>
              </a:cxn>
            </a:cxnLst>
            <a:rect l="l" t="t" r="r" b="b"/>
            <a:pathLst>
              <a:path w="323850" h="359569">
                <a:moveTo>
                  <a:pt x="0" y="0"/>
                </a:moveTo>
                <a:lnTo>
                  <a:pt x="323850" y="0"/>
                </a:lnTo>
                <a:lnTo>
                  <a:pt x="323850" y="359569"/>
                </a:lnTo>
                <a:lnTo>
                  <a:pt x="0" y="359569"/>
                </a:lnTo>
              </a:path>
            </a:pathLst>
          </a:custGeom>
          <a:noFill/>
          <a:ln w="28575" cap="flat" cmpd="sng" algn="ctr">
            <a:solidFill>
              <a:schemeClr val="tx2"/>
            </a:solidFill>
            <a:prstDash val="solid"/>
            <a:tailEnd type="triangle" w="med" len="med"/>
          </a:ln>
          <a:effectLst/>
        </p:spPr>
        <p:txBody>
          <a:bodyPr rtlCol="0" anchor="ctr"/>
          <a:lstStyle/>
          <a:p>
            <a:pPr algn="ctr"/>
            <a:endParaRPr lang="en-US" dirty="0">
              <a:ln>
                <a:solidFill>
                  <a:schemeClr val="bg1">
                    <a:alpha val="0"/>
                  </a:schemeClr>
                </a:solidFill>
              </a:ln>
              <a:solidFill>
                <a:srgbClr val="595959"/>
              </a:solidFill>
            </a:endParaRPr>
          </a:p>
        </p:txBody>
      </p:sp>
      <p:cxnSp>
        <p:nvCxnSpPr>
          <p:cNvPr id="89" name="Straight Arrow Connector 88"/>
          <p:cNvCxnSpPr/>
          <p:nvPr/>
        </p:nvCxnSpPr>
        <p:spPr>
          <a:xfrm>
            <a:off x="1540271" y="3823188"/>
            <a:ext cx="3031283" cy="0"/>
          </a:xfrm>
          <a:prstGeom prst="straightConnector1">
            <a:avLst/>
          </a:prstGeom>
          <a:noFill/>
          <a:ln w="28575" cap="flat" cmpd="sng" algn="ctr">
            <a:solidFill>
              <a:schemeClr val="tx2"/>
            </a:solidFill>
            <a:prstDash val="solid"/>
            <a:tailEnd type="triangle" w="med" len="med"/>
          </a:ln>
          <a:effectLst/>
        </p:spPr>
      </p:cxnSp>
      <p:cxnSp>
        <p:nvCxnSpPr>
          <p:cNvPr id="90" name="Straight Arrow Connector 89"/>
          <p:cNvCxnSpPr/>
          <p:nvPr/>
        </p:nvCxnSpPr>
        <p:spPr>
          <a:xfrm flipH="1">
            <a:off x="1540271" y="4188948"/>
            <a:ext cx="3031283" cy="0"/>
          </a:xfrm>
          <a:prstGeom prst="straightConnector1">
            <a:avLst/>
          </a:prstGeom>
          <a:noFill/>
          <a:ln w="28575" cap="flat" cmpd="sng" algn="ctr">
            <a:solidFill>
              <a:schemeClr val="tx2"/>
            </a:solidFill>
            <a:prstDash val="dash"/>
            <a:tailEnd type="triangle" w="med" len="med"/>
          </a:ln>
          <a:effectLst/>
        </p:spPr>
      </p:cxnSp>
      <p:sp>
        <p:nvSpPr>
          <p:cNvPr id="91" name="Freeform 90"/>
          <p:cNvSpPr/>
          <p:nvPr/>
        </p:nvSpPr>
        <p:spPr>
          <a:xfrm>
            <a:off x="4580501" y="3824098"/>
            <a:ext cx="323850" cy="364850"/>
          </a:xfrm>
          <a:custGeom>
            <a:avLst/>
            <a:gdLst>
              <a:gd name="connsiteX0" fmla="*/ 0 w 323850"/>
              <a:gd name="connsiteY0" fmla="*/ 0 h 359569"/>
              <a:gd name="connsiteX1" fmla="*/ 323850 w 323850"/>
              <a:gd name="connsiteY1" fmla="*/ 0 h 359569"/>
              <a:gd name="connsiteX2" fmla="*/ 323850 w 323850"/>
              <a:gd name="connsiteY2" fmla="*/ 359569 h 359569"/>
              <a:gd name="connsiteX3" fmla="*/ 0 w 323850"/>
              <a:gd name="connsiteY3" fmla="*/ 359569 h 359569"/>
            </a:gdLst>
            <a:ahLst/>
            <a:cxnLst>
              <a:cxn ang="0">
                <a:pos x="connsiteX0" y="connsiteY0"/>
              </a:cxn>
              <a:cxn ang="0">
                <a:pos x="connsiteX1" y="connsiteY1"/>
              </a:cxn>
              <a:cxn ang="0">
                <a:pos x="connsiteX2" y="connsiteY2"/>
              </a:cxn>
              <a:cxn ang="0">
                <a:pos x="connsiteX3" y="connsiteY3"/>
              </a:cxn>
            </a:cxnLst>
            <a:rect l="l" t="t" r="r" b="b"/>
            <a:pathLst>
              <a:path w="323850" h="359569">
                <a:moveTo>
                  <a:pt x="0" y="0"/>
                </a:moveTo>
                <a:lnTo>
                  <a:pt x="323850" y="0"/>
                </a:lnTo>
                <a:lnTo>
                  <a:pt x="323850" y="359569"/>
                </a:lnTo>
                <a:lnTo>
                  <a:pt x="0" y="359569"/>
                </a:lnTo>
              </a:path>
            </a:pathLst>
          </a:custGeom>
          <a:noFill/>
          <a:ln w="28575" cap="flat" cmpd="sng" algn="ctr">
            <a:solidFill>
              <a:schemeClr val="tx2"/>
            </a:solidFill>
            <a:prstDash val="solid"/>
            <a:tailEnd type="triangle" w="med" len="med"/>
          </a:ln>
          <a:effectLst/>
        </p:spPr>
        <p:txBody>
          <a:bodyPr rtlCol="0" anchor="ctr"/>
          <a:lstStyle/>
          <a:p>
            <a:pPr algn="ctr"/>
            <a:endParaRPr lang="en-US" dirty="0">
              <a:ln>
                <a:solidFill>
                  <a:schemeClr val="bg1">
                    <a:alpha val="0"/>
                  </a:schemeClr>
                </a:solidFill>
              </a:ln>
              <a:solidFill>
                <a:srgbClr val="595959"/>
              </a:solidFill>
            </a:endParaRPr>
          </a:p>
        </p:txBody>
      </p:sp>
      <p:cxnSp>
        <p:nvCxnSpPr>
          <p:cNvPr id="93" name="Straight Arrow Connector 92"/>
          <p:cNvCxnSpPr/>
          <p:nvPr/>
        </p:nvCxnSpPr>
        <p:spPr>
          <a:xfrm>
            <a:off x="1540265" y="5302097"/>
            <a:ext cx="9109668" cy="0"/>
          </a:xfrm>
          <a:prstGeom prst="straightConnector1">
            <a:avLst/>
          </a:prstGeom>
          <a:noFill/>
          <a:ln w="28575" cap="flat" cmpd="sng" algn="ctr">
            <a:solidFill>
              <a:schemeClr val="tx2"/>
            </a:solidFill>
            <a:prstDash val="solid"/>
            <a:tailEnd type="triangle" w="med" len="med"/>
          </a:ln>
          <a:effectLst/>
        </p:spPr>
      </p:cxnSp>
      <p:cxnSp>
        <p:nvCxnSpPr>
          <p:cNvPr id="94" name="Straight Arrow Connector 93"/>
          <p:cNvCxnSpPr/>
          <p:nvPr/>
        </p:nvCxnSpPr>
        <p:spPr>
          <a:xfrm flipH="1" flipV="1">
            <a:off x="1540265" y="5667852"/>
            <a:ext cx="9109668" cy="5"/>
          </a:xfrm>
          <a:prstGeom prst="straightConnector1">
            <a:avLst/>
          </a:prstGeom>
          <a:noFill/>
          <a:ln w="28575" cap="flat" cmpd="sng" algn="ctr">
            <a:solidFill>
              <a:schemeClr val="tx2"/>
            </a:solidFill>
            <a:prstDash val="dash"/>
            <a:tailEnd type="triangle" w="med" len="med"/>
          </a:ln>
          <a:effectLst/>
        </p:spPr>
      </p:cxnSp>
      <p:sp>
        <p:nvSpPr>
          <p:cNvPr id="95" name="Freeform 94"/>
          <p:cNvSpPr/>
          <p:nvPr/>
        </p:nvSpPr>
        <p:spPr>
          <a:xfrm>
            <a:off x="10659376" y="5302098"/>
            <a:ext cx="323850" cy="365755"/>
          </a:xfrm>
          <a:custGeom>
            <a:avLst/>
            <a:gdLst>
              <a:gd name="connsiteX0" fmla="*/ 0 w 323850"/>
              <a:gd name="connsiteY0" fmla="*/ 0 h 359569"/>
              <a:gd name="connsiteX1" fmla="*/ 323850 w 323850"/>
              <a:gd name="connsiteY1" fmla="*/ 0 h 359569"/>
              <a:gd name="connsiteX2" fmla="*/ 323850 w 323850"/>
              <a:gd name="connsiteY2" fmla="*/ 359569 h 359569"/>
              <a:gd name="connsiteX3" fmla="*/ 0 w 323850"/>
              <a:gd name="connsiteY3" fmla="*/ 359569 h 359569"/>
            </a:gdLst>
            <a:ahLst/>
            <a:cxnLst>
              <a:cxn ang="0">
                <a:pos x="connsiteX0" y="connsiteY0"/>
              </a:cxn>
              <a:cxn ang="0">
                <a:pos x="connsiteX1" y="connsiteY1"/>
              </a:cxn>
              <a:cxn ang="0">
                <a:pos x="connsiteX2" y="connsiteY2"/>
              </a:cxn>
              <a:cxn ang="0">
                <a:pos x="connsiteX3" y="connsiteY3"/>
              </a:cxn>
            </a:cxnLst>
            <a:rect l="l" t="t" r="r" b="b"/>
            <a:pathLst>
              <a:path w="323850" h="359569">
                <a:moveTo>
                  <a:pt x="0" y="0"/>
                </a:moveTo>
                <a:lnTo>
                  <a:pt x="323850" y="0"/>
                </a:lnTo>
                <a:lnTo>
                  <a:pt x="323850" y="359569"/>
                </a:lnTo>
                <a:lnTo>
                  <a:pt x="0" y="359569"/>
                </a:lnTo>
              </a:path>
            </a:pathLst>
          </a:custGeom>
          <a:noFill/>
          <a:ln w="28575" cap="flat" cmpd="sng" algn="ctr">
            <a:solidFill>
              <a:schemeClr val="tx2"/>
            </a:solidFill>
            <a:prstDash val="solid"/>
            <a:tailEnd type="triangle" w="med" len="med"/>
          </a:ln>
          <a:effectLst/>
        </p:spPr>
        <p:txBody>
          <a:bodyPr rtlCol="0" anchor="ctr"/>
          <a:lstStyle/>
          <a:p>
            <a:pPr algn="ctr"/>
            <a:endParaRPr lang="en-US" dirty="0">
              <a:ln>
                <a:solidFill>
                  <a:schemeClr val="bg1">
                    <a:alpha val="0"/>
                  </a:schemeClr>
                </a:solidFill>
              </a:ln>
              <a:solidFill>
                <a:srgbClr val="595959"/>
              </a:solidFill>
            </a:endParaRPr>
          </a:p>
        </p:txBody>
      </p:sp>
      <p:sp>
        <p:nvSpPr>
          <p:cNvPr id="5" name="Title 4"/>
          <p:cNvSpPr>
            <a:spLocks noGrp="1"/>
          </p:cNvSpPr>
          <p:nvPr>
            <p:ph type="title"/>
          </p:nvPr>
        </p:nvSpPr>
        <p:spPr/>
        <p:txBody>
          <a:bodyPr/>
          <a:lstStyle/>
          <a:p>
            <a:r>
              <a:rPr lang="en-US" dirty="0" smtClean="0"/>
              <a:t>Access Control</a:t>
            </a:r>
            <a:endParaRPr lang="en-US" dirty="0"/>
          </a:p>
        </p:txBody>
      </p:sp>
      <p:sp>
        <p:nvSpPr>
          <p:cNvPr id="10" name="Rectangle 9"/>
          <p:cNvSpPr/>
          <p:nvPr/>
        </p:nvSpPr>
        <p:spPr bwMode="auto">
          <a:xfrm>
            <a:off x="833930" y="1574276"/>
            <a:ext cx="1412672" cy="593234"/>
          </a:xfrm>
          <a:prstGeom prst="rect">
            <a:avLst/>
          </a:prstGeom>
          <a:solidFill>
            <a:schemeClr val="accent2"/>
          </a:solid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82880" tIns="45718" rIns="0" bIns="45718" numCol="1" rtlCol="0" anchor="ctr" anchorCtr="0" compatLnSpc="1">
            <a:prstTxWarp prst="textNoShape">
              <a:avLst/>
            </a:prstTxWarp>
          </a:bodyPr>
          <a:lstStyle/>
          <a:p>
            <a:pPr defTabSz="914099" fontAlgn="base">
              <a:spcBef>
                <a:spcPct val="0"/>
              </a:spcBef>
              <a:spcAft>
                <a:spcPct val="0"/>
              </a:spcAft>
              <a:defRPr/>
            </a:pPr>
            <a:r>
              <a:rPr lang="en-US" kern="0" dirty="0" smtClean="0">
                <a:ln>
                  <a:solidFill>
                    <a:schemeClr val="bg1">
                      <a:alpha val="0"/>
                    </a:schemeClr>
                  </a:solidFill>
                </a:ln>
                <a:solidFill>
                  <a:schemeClr val="bg1"/>
                </a:solidFill>
              </a:rPr>
              <a:t>Browser</a:t>
            </a:r>
          </a:p>
        </p:txBody>
      </p:sp>
      <p:sp>
        <p:nvSpPr>
          <p:cNvPr id="11" name="Rectangle 10"/>
          <p:cNvSpPr/>
          <p:nvPr/>
        </p:nvSpPr>
        <p:spPr bwMode="auto">
          <a:xfrm>
            <a:off x="3871496" y="1574276"/>
            <a:ext cx="1412672" cy="593234"/>
          </a:xfrm>
          <a:prstGeom prst="rect">
            <a:avLst/>
          </a:prstGeom>
          <a:solidFill>
            <a:schemeClr val="accent4"/>
          </a:solid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82880" tIns="45718" rIns="0" bIns="45718" numCol="1" rtlCol="0" anchor="ctr" anchorCtr="0" compatLnSpc="1">
            <a:prstTxWarp prst="textNoShape">
              <a:avLst/>
            </a:prstTxWarp>
          </a:bodyPr>
          <a:lstStyle/>
          <a:p>
            <a:pPr defTabSz="914099" fontAlgn="base">
              <a:spcBef>
                <a:spcPct val="0"/>
              </a:spcBef>
              <a:spcAft>
                <a:spcPct val="0"/>
              </a:spcAft>
              <a:defRPr/>
            </a:pPr>
            <a:r>
              <a:rPr lang="en-US" kern="0" dirty="0">
                <a:ln>
                  <a:solidFill>
                    <a:schemeClr val="bg1">
                      <a:alpha val="0"/>
                    </a:schemeClr>
                  </a:solidFill>
                </a:ln>
                <a:solidFill>
                  <a:schemeClr val="bg1"/>
                </a:solidFill>
              </a:rPr>
              <a:t>Identity </a:t>
            </a:r>
            <a:r>
              <a:rPr lang="en-US" kern="0" dirty="0" smtClean="0">
                <a:ln>
                  <a:solidFill>
                    <a:schemeClr val="bg1">
                      <a:alpha val="0"/>
                    </a:schemeClr>
                  </a:solidFill>
                </a:ln>
                <a:solidFill>
                  <a:schemeClr val="bg1"/>
                </a:solidFill>
              </a:rPr>
              <a:t/>
            </a:r>
            <a:br>
              <a:rPr lang="en-US" kern="0" dirty="0" smtClean="0">
                <a:ln>
                  <a:solidFill>
                    <a:schemeClr val="bg1">
                      <a:alpha val="0"/>
                    </a:schemeClr>
                  </a:solidFill>
                </a:ln>
                <a:solidFill>
                  <a:schemeClr val="bg1"/>
                </a:solidFill>
              </a:rPr>
            </a:br>
            <a:r>
              <a:rPr lang="en-US" kern="0" dirty="0" smtClean="0">
                <a:ln>
                  <a:solidFill>
                    <a:schemeClr val="bg1">
                      <a:alpha val="0"/>
                    </a:schemeClr>
                  </a:solidFill>
                </a:ln>
                <a:solidFill>
                  <a:schemeClr val="bg1"/>
                </a:solidFill>
              </a:rPr>
              <a:t>Provider</a:t>
            </a:r>
            <a:endParaRPr lang="en-US" kern="0" dirty="0">
              <a:ln>
                <a:solidFill>
                  <a:schemeClr val="bg1">
                    <a:alpha val="0"/>
                  </a:schemeClr>
                </a:solidFill>
              </a:ln>
              <a:solidFill>
                <a:schemeClr val="bg1"/>
              </a:solidFill>
            </a:endParaRPr>
          </a:p>
        </p:txBody>
      </p:sp>
      <p:sp>
        <p:nvSpPr>
          <p:cNvPr id="13" name="Rectangle 12"/>
          <p:cNvSpPr/>
          <p:nvPr/>
        </p:nvSpPr>
        <p:spPr bwMode="auto">
          <a:xfrm>
            <a:off x="9946627" y="1574276"/>
            <a:ext cx="1412672" cy="593234"/>
          </a:xfrm>
          <a:prstGeom prst="rect">
            <a:avLst/>
          </a:prstGeom>
          <a:solidFill>
            <a:schemeClr val="accent3"/>
          </a:solid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82880" tIns="45718" rIns="0" bIns="45718" numCol="1" rtlCol="0" anchor="ctr" anchorCtr="0" compatLnSpc="1">
            <a:prstTxWarp prst="textNoShape">
              <a:avLst/>
            </a:prstTxWarp>
          </a:bodyPr>
          <a:lstStyle/>
          <a:p>
            <a:pPr defTabSz="914099" fontAlgn="base">
              <a:spcBef>
                <a:spcPct val="0"/>
              </a:spcBef>
              <a:spcAft>
                <a:spcPct val="0"/>
              </a:spcAft>
              <a:defRPr/>
            </a:pPr>
            <a:r>
              <a:rPr lang="en-US" kern="0" dirty="0">
                <a:ln>
                  <a:solidFill>
                    <a:schemeClr val="bg1">
                      <a:alpha val="0"/>
                    </a:schemeClr>
                  </a:solidFill>
                </a:ln>
                <a:solidFill>
                  <a:schemeClr val="bg1"/>
                </a:solidFill>
              </a:rPr>
              <a:t>Application</a:t>
            </a:r>
          </a:p>
        </p:txBody>
      </p:sp>
      <p:sp>
        <p:nvSpPr>
          <p:cNvPr id="12" name="Rectangle 11"/>
          <p:cNvSpPr/>
          <p:nvPr/>
        </p:nvSpPr>
        <p:spPr bwMode="auto">
          <a:xfrm>
            <a:off x="6909062" y="1574276"/>
            <a:ext cx="1412672" cy="593234"/>
          </a:xfrm>
          <a:prstGeom prst="rect">
            <a:avLst/>
          </a:prstGeom>
          <a:solidFill>
            <a:schemeClr val="accent1"/>
          </a:solid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82880" tIns="45718" rIns="0" bIns="45718" numCol="1" rtlCol="0" anchor="ctr" anchorCtr="0" compatLnSpc="1">
            <a:prstTxWarp prst="textNoShape">
              <a:avLst/>
            </a:prstTxWarp>
          </a:bodyPr>
          <a:lstStyle/>
          <a:p>
            <a:pPr defTabSz="914099" fontAlgn="base">
              <a:spcBef>
                <a:spcPct val="0"/>
              </a:spcBef>
              <a:spcAft>
                <a:spcPct val="0"/>
              </a:spcAft>
              <a:defRPr/>
            </a:pPr>
            <a:r>
              <a:rPr lang="en-US" kern="0" dirty="0">
                <a:ln>
                  <a:solidFill>
                    <a:schemeClr val="bg1">
                      <a:alpha val="0"/>
                    </a:schemeClr>
                  </a:solidFill>
                </a:ln>
                <a:solidFill>
                  <a:schemeClr val="bg1"/>
                </a:solidFill>
              </a:rPr>
              <a:t>Access </a:t>
            </a:r>
            <a:r>
              <a:rPr lang="en-US" kern="0" dirty="0" smtClean="0">
                <a:ln>
                  <a:solidFill>
                    <a:schemeClr val="bg1">
                      <a:alpha val="0"/>
                    </a:schemeClr>
                  </a:solidFill>
                </a:ln>
                <a:solidFill>
                  <a:schemeClr val="bg1"/>
                </a:solidFill>
              </a:rPr>
              <a:t/>
            </a:r>
            <a:br>
              <a:rPr lang="en-US" kern="0" dirty="0" smtClean="0">
                <a:ln>
                  <a:solidFill>
                    <a:schemeClr val="bg1">
                      <a:alpha val="0"/>
                    </a:schemeClr>
                  </a:solidFill>
                </a:ln>
                <a:solidFill>
                  <a:schemeClr val="bg1"/>
                </a:solidFill>
              </a:rPr>
            </a:br>
            <a:r>
              <a:rPr lang="en-US" kern="0" dirty="0" smtClean="0">
                <a:ln>
                  <a:solidFill>
                    <a:schemeClr val="bg1">
                      <a:alpha val="0"/>
                    </a:schemeClr>
                  </a:solidFill>
                </a:ln>
                <a:solidFill>
                  <a:schemeClr val="bg1"/>
                </a:solidFill>
              </a:rPr>
              <a:t>Control</a:t>
            </a:r>
            <a:endParaRPr lang="en-US" kern="0" dirty="0">
              <a:ln>
                <a:solidFill>
                  <a:schemeClr val="bg1">
                    <a:alpha val="0"/>
                  </a:schemeClr>
                </a:solidFill>
              </a:ln>
              <a:solidFill>
                <a:schemeClr val="bg1"/>
              </a:solidFill>
            </a:endParaRPr>
          </a:p>
        </p:txBody>
      </p:sp>
      <p:sp>
        <p:nvSpPr>
          <p:cNvPr id="51" name="TextBox 50"/>
          <p:cNvSpPr txBox="1"/>
          <p:nvPr/>
        </p:nvSpPr>
        <p:spPr>
          <a:xfrm>
            <a:off x="7985770" y="3063641"/>
            <a:ext cx="1476412" cy="430887"/>
          </a:xfrm>
          <a:prstGeom prst="rect">
            <a:avLst/>
          </a:prstGeom>
          <a:noFill/>
          <a:effectLst/>
        </p:spPr>
        <p:txBody>
          <a:bodyPr wrap="square" lIns="0" tIns="0" rIns="0" bIns="0" rtlCol="0">
            <a:spAutoFit/>
          </a:bodyPr>
          <a:lstStyle/>
          <a:p>
            <a:pPr algn="ctr" defTabSz="914400">
              <a:defRPr/>
            </a:pPr>
            <a:r>
              <a:rPr lang="en-US" sz="1400" kern="0" dirty="0">
                <a:ln>
                  <a:solidFill>
                    <a:schemeClr val="bg1">
                      <a:alpha val="0"/>
                    </a:schemeClr>
                  </a:solidFill>
                </a:ln>
                <a:solidFill>
                  <a:srgbClr val="595959"/>
                </a:solidFill>
              </a:rPr>
              <a:t>4. Home-realm</a:t>
            </a:r>
          </a:p>
          <a:p>
            <a:pPr algn="ctr" defTabSz="914400">
              <a:defRPr/>
            </a:pPr>
            <a:r>
              <a:rPr lang="en-US" sz="1400" kern="0" dirty="0">
                <a:ln>
                  <a:solidFill>
                    <a:schemeClr val="bg1">
                      <a:alpha val="0"/>
                    </a:schemeClr>
                  </a:solidFill>
                </a:ln>
                <a:solidFill>
                  <a:srgbClr val="595959"/>
                </a:solidFill>
              </a:rPr>
              <a:t>Discovery</a:t>
            </a:r>
          </a:p>
        </p:txBody>
      </p:sp>
      <p:sp>
        <p:nvSpPr>
          <p:cNvPr id="42" name="Freeform 41"/>
          <p:cNvSpPr>
            <a:spLocks/>
          </p:cNvSpPr>
          <p:nvPr/>
        </p:nvSpPr>
        <p:spPr bwMode="auto">
          <a:xfrm>
            <a:off x="7876227" y="1631579"/>
            <a:ext cx="371304" cy="248864"/>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spTree>
    <p:extLst>
      <p:ext uri="{BB962C8B-B14F-4D97-AF65-F5344CB8AC3E}">
        <p14:creationId xmlns:p14="http://schemas.microsoft.com/office/powerpoint/2010/main" val="17742750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
                                        </p:tgtEl>
                                        <p:attrNameLst>
                                          <p:attrName>style.visibility</p:attrName>
                                        </p:attrNameLst>
                                      </p:cBhvr>
                                      <p:to>
                                        <p:strVal val="visible"/>
                                      </p:to>
                                    </p:set>
                                    <p:animEffect transition="in" filter="fade">
                                      <p:cBhvr>
                                        <p:cTn id="10" dur="500"/>
                                        <p:tgtEl>
                                          <p:spTgt spid="6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8"/>
                                        </p:tgtEl>
                                        <p:attrNameLst>
                                          <p:attrName>style.visibility</p:attrName>
                                        </p:attrNameLst>
                                      </p:cBhvr>
                                      <p:to>
                                        <p:strVal val="visible"/>
                                      </p:to>
                                    </p:set>
                                    <p:animEffect transition="in" filter="fade">
                                      <p:cBhvr>
                                        <p:cTn id="15" dur="500"/>
                                        <p:tgtEl>
                                          <p:spTgt spid="5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2"/>
                                        </p:tgtEl>
                                        <p:attrNameLst>
                                          <p:attrName>style.visibility</p:attrName>
                                        </p:attrNameLst>
                                      </p:cBhvr>
                                      <p:to>
                                        <p:strVal val="visible"/>
                                      </p:to>
                                    </p:set>
                                    <p:animEffect transition="in" filter="fade">
                                      <p:cBhvr>
                                        <p:cTn id="18" dur="500"/>
                                        <p:tgtEl>
                                          <p:spTgt spid="6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5"/>
                                        </p:tgtEl>
                                        <p:attrNameLst>
                                          <p:attrName>style.visibility</p:attrName>
                                        </p:attrNameLst>
                                      </p:cBhvr>
                                      <p:to>
                                        <p:strVal val="visible"/>
                                      </p:to>
                                    </p:set>
                                    <p:animEffect transition="in" filter="fade">
                                      <p:cBhvr>
                                        <p:cTn id="23" dur="500"/>
                                        <p:tgtEl>
                                          <p:spTgt spid="8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7"/>
                                        </p:tgtEl>
                                        <p:attrNameLst>
                                          <p:attrName>style.visibility</p:attrName>
                                        </p:attrNameLst>
                                      </p:cBhvr>
                                      <p:to>
                                        <p:strVal val="visible"/>
                                      </p:to>
                                    </p:set>
                                    <p:animEffect transition="in" filter="fade">
                                      <p:cBhvr>
                                        <p:cTn id="26" dur="500"/>
                                        <p:tgtEl>
                                          <p:spTgt spid="7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87"/>
                                        </p:tgtEl>
                                        <p:attrNameLst>
                                          <p:attrName>style.visibility</p:attrName>
                                        </p:attrNameLst>
                                      </p:cBhvr>
                                      <p:to>
                                        <p:strVal val="visible"/>
                                      </p:to>
                                    </p:set>
                                    <p:animEffect transition="in" filter="fade">
                                      <p:cBhvr>
                                        <p:cTn id="31" dur="500"/>
                                        <p:tgtEl>
                                          <p:spTgt spid="8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fade">
                                      <p:cBhvr>
                                        <p:cTn id="34" dur="500"/>
                                        <p:tgtEl>
                                          <p:spTgt spid="5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86"/>
                                        </p:tgtEl>
                                        <p:attrNameLst>
                                          <p:attrName>style.visibility</p:attrName>
                                        </p:attrNameLst>
                                      </p:cBhvr>
                                      <p:to>
                                        <p:strVal val="visible"/>
                                      </p:to>
                                    </p:set>
                                    <p:animEffect transition="in" filter="fade">
                                      <p:cBhvr>
                                        <p:cTn id="39" dur="500"/>
                                        <p:tgtEl>
                                          <p:spTgt spid="8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78"/>
                                        </p:tgtEl>
                                        <p:attrNameLst>
                                          <p:attrName>style.visibility</p:attrName>
                                        </p:attrNameLst>
                                      </p:cBhvr>
                                      <p:to>
                                        <p:strVal val="visible"/>
                                      </p:to>
                                    </p:set>
                                    <p:animEffect transition="in" filter="fade">
                                      <p:cBhvr>
                                        <p:cTn id="42" dur="500"/>
                                        <p:tgtEl>
                                          <p:spTgt spid="7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9"/>
                                        </p:tgtEl>
                                        <p:attrNameLst>
                                          <p:attrName>style.visibility</p:attrName>
                                        </p:attrNameLst>
                                      </p:cBhvr>
                                      <p:to>
                                        <p:strVal val="visible"/>
                                      </p:to>
                                    </p:set>
                                    <p:animEffect transition="in" filter="fade">
                                      <p:cBhvr>
                                        <p:cTn id="47" dur="500"/>
                                        <p:tgtEl>
                                          <p:spTgt spid="89"/>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9"/>
                                        </p:tgtEl>
                                        <p:attrNameLst>
                                          <p:attrName>style.visibility</p:attrName>
                                        </p:attrNameLst>
                                      </p:cBhvr>
                                      <p:to>
                                        <p:strVal val="visible"/>
                                      </p:to>
                                    </p:set>
                                    <p:animEffect transition="in" filter="fade">
                                      <p:cBhvr>
                                        <p:cTn id="50" dur="500"/>
                                        <p:tgtEl>
                                          <p:spTgt spid="5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91"/>
                                        </p:tgtEl>
                                        <p:attrNameLst>
                                          <p:attrName>style.visibility</p:attrName>
                                        </p:attrNameLst>
                                      </p:cBhvr>
                                      <p:to>
                                        <p:strVal val="visible"/>
                                      </p:to>
                                    </p:set>
                                    <p:animEffect transition="in" filter="fade">
                                      <p:cBhvr>
                                        <p:cTn id="55" dur="500"/>
                                        <p:tgtEl>
                                          <p:spTgt spid="9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63"/>
                                        </p:tgtEl>
                                        <p:attrNameLst>
                                          <p:attrName>style.visibility</p:attrName>
                                        </p:attrNameLst>
                                      </p:cBhvr>
                                      <p:to>
                                        <p:strVal val="visible"/>
                                      </p:to>
                                    </p:set>
                                    <p:animEffect transition="in" filter="fade">
                                      <p:cBhvr>
                                        <p:cTn id="58" dur="500"/>
                                        <p:tgtEl>
                                          <p:spTgt spid="63"/>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90"/>
                                        </p:tgtEl>
                                        <p:attrNameLst>
                                          <p:attrName>style.visibility</p:attrName>
                                        </p:attrNameLst>
                                      </p:cBhvr>
                                      <p:to>
                                        <p:strVal val="visible"/>
                                      </p:to>
                                    </p:set>
                                    <p:animEffect transition="in" filter="fade">
                                      <p:cBhvr>
                                        <p:cTn id="63" dur="500"/>
                                        <p:tgtEl>
                                          <p:spTgt spid="9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60"/>
                                        </p:tgtEl>
                                        <p:attrNameLst>
                                          <p:attrName>style.visibility</p:attrName>
                                        </p:attrNameLst>
                                      </p:cBhvr>
                                      <p:to>
                                        <p:strVal val="visible"/>
                                      </p:to>
                                    </p:set>
                                    <p:animEffect transition="in" filter="fade">
                                      <p:cBhvr>
                                        <p:cTn id="66" dur="500"/>
                                        <p:tgtEl>
                                          <p:spTgt spid="60"/>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82"/>
                                        </p:tgtEl>
                                        <p:attrNameLst>
                                          <p:attrName>style.visibility</p:attrName>
                                        </p:attrNameLst>
                                      </p:cBhvr>
                                      <p:to>
                                        <p:strVal val="visible"/>
                                      </p:to>
                                    </p:set>
                                    <p:animEffect transition="in" filter="fade">
                                      <p:cBhvr>
                                        <p:cTn id="71" dur="500"/>
                                        <p:tgtEl>
                                          <p:spTgt spid="82"/>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64"/>
                                        </p:tgtEl>
                                        <p:attrNameLst>
                                          <p:attrName>style.visibility</p:attrName>
                                        </p:attrNameLst>
                                      </p:cBhvr>
                                      <p:to>
                                        <p:strVal val="visible"/>
                                      </p:to>
                                    </p:set>
                                    <p:animEffect transition="in" filter="fade">
                                      <p:cBhvr>
                                        <p:cTn id="74" dur="500"/>
                                        <p:tgtEl>
                                          <p:spTgt spid="64"/>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81"/>
                                        </p:tgtEl>
                                        <p:attrNameLst>
                                          <p:attrName>style.visibility</p:attrName>
                                        </p:attrNameLst>
                                      </p:cBhvr>
                                      <p:to>
                                        <p:strVal val="visible"/>
                                      </p:to>
                                    </p:set>
                                    <p:animEffect transition="in" filter="fade">
                                      <p:cBhvr>
                                        <p:cTn id="79" dur="500"/>
                                        <p:tgtEl>
                                          <p:spTgt spid="81"/>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73"/>
                                        </p:tgtEl>
                                        <p:attrNameLst>
                                          <p:attrName>style.visibility</p:attrName>
                                        </p:attrNameLst>
                                      </p:cBhvr>
                                      <p:to>
                                        <p:strVal val="visible"/>
                                      </p:to>
                                    </p:set>
                                    <p:animEffect transition="in" filter="fade">
                                      <p:cBhvr>
                                        <p:cTn id="82" dur="500"/>
                                        <p:tgtEl>
                                          <p:spTgt spid="73"/>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83"/>
                                        </p:tgtEl>
                                        <p:attrNameLst>
                                          <p:attrName>style.visibility</p:attrName>
                                        </p:attrNameLst>
                                      </p:cBhvr>
                                      <p:to>
                                        <p:strVal val="visible"/>
                                      </p:to>
                                    </p:set>
                                    <p:animEffect transition="in" filter="fade">
                                      <p:cBhvr>
                                        <p:cTn id="87" dur="500"/>
                                        <p:tgtEl>
                                          <p:spTgt spid="83"/>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74"/>
                                        </p:tgtEl>
                                        <p:attrNameLst>
                                          <p:attrName>style.visibility</p:attrName>
                                        </p:attrNameLst>
                                      </p:cBhvr>
                                      <p:to>
                                        <p:strVal val="visible"/>
                                      </p:to>
                                    </p:set>
                                    <p:animEffect transition="in" filter="fade">
                                      <p:cBhvr>
                                        <p:cTn id="90" dur="500"/>
                                        <p:tgtEl>
                                          <p:spTgt spid="74"/>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93"/>
                                        </p:tgtEl>
                                        <p:attrNameLst>
                                          <p:attrName>style.visibility</p:attrName>
                                        </p:attrNameLst>
                                      </p:cBhvr>
                                      <p:to>
                                        <p:strVal val="visible"/>
                                      </p:to>
                                    </p:set>
                                    <p:animEffect transition="in" filter="fade">
                                      <p:cBhvr>
                                        <p:cTn id="95" dur="500"/>
                                        <p:tgtEl>
                                          <p:spTgt spid="93"/>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75"/>
                                        </p:tgtEl>
                                        <p:attrNameLst>
                                          <p:attrName>style.visibility</p:attrName>
                                        </p:attrNameLst>
                                      </p:cBhvr>
                                      <p:to>
                                        <p:strVal val="visible"/>
                                      </p:to>
                                    </p:set>
                                    <p:animEffect transition="in" filter="fade">
                                      <p:cBhvr>
                                        <p:cTn id="98" dur="500"/>
                                        <p:tgtEl>
                                          <p:spTgt spid="75"/>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95"/>
                                        </p:tgtEl>
                                        <p:attrNameLst>
                                          <p:attrName>style.visibility</p:attrName>
                                        </p:attrNameLst>
                                      </p:cBhvr>
                                      <p:to>
                                        <p:strVal val="visible"/>
                                      </p:to>
                                    </p:set>
                                    <p:animEffect transition="in" filter="fade">
                                      <p:cBhvr>
                                        <p:cTn id="103" dur="500"/>
                                        <p:tgtEl>
                                          <p:spTgt spid="95"/>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48"/>
                                        </p:tgtEl>
                                        <p:attrNameLst>
                                          <p:attrName>style.visibility</p:attrName>
                                        </p:attrNameLst>
                                      </p:cBhvr>
                                      <p:to>
                                        <p:strVal val="visible"/>
                                      </p:to>
                                    </p:set>
                                    <p:animEffect transition="in" filter="fade">
                                      <p:cBhvr>
                                        <p:cTn id="106" dur="500"/>
                                        <p:tgtEl>
                                          <p:spTgt spid="48"/>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94"/>
                                        </p:tgtEl>
                                        <p:attrNameLst>
                                          <p:attrName>style.visibility</p:attrName>
                                        </p:attrNameLst>
                                      </p:cBhvr>
                                      <p:to>
                                        <p:strVal val="visible"/>
                                      </p:to>
                                    </p:set>
                                    <p:animEffect transition="in" filter="fade">
                                      <p:cBhvr>
                                        <p:cTn id="111" dur="500"/>
                                        <p:tgtEl>
                                          <p:spTgt spid="94"/>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76"/>
                                        </p:tgtEl>
                                        <p:attrNameLst>
                                          <p:attrName>style.visibility</p:attrName>
                                        </p:attrNameLst>
                                      </p:cBhvr>
                                      <p:to>
                                        <p:strVal val="visible"/>
                                      </p:to>
                                    </p:set>
                                    <p:animEffect transition="in" filter="fade">
                                      <p:cBhvr>
                                        <p:cTn id="114"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59" grpId="0"/>
      <p:bldP spid="60" grpId="0"/>
      <p:bldP spid="61" grpId="0"/>
      <p:bldP spid="62" grpId="0"/>
      <p:bldP spid="63" grpId="0"/>
      <p:bldP spid="64" grpId="0"/>
      <p:bldP spid="73" grpId="0"/>
      <p:bldP spid="74" grpId="0"/>
      <p:bldP spid="75" grpId="0"/>
      <p:bldP spid="76" grpId="0"/>
      <p:bldP spid="77" grpId="0"/>
      <p:bldP spid="78" grpId="0"/>
      <p:bldP spid="81" grpId="0" animBg="1"/>
      <p:bldP spid="87" grpId="0" animBg="1"/>
      <p:bldP spid="91" grpId="0" animBg="1"/>
      <p:bldP spid="95" grpId="0" animBg="1"/>
      <p:bldP spid="5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Access Control Features</a:t>
            </a:r>
            <a:endParaRPr lang="en-US" dirty="0"/>
          </a:p>
        </p:txBody>
      </p:sp>
      <p:sp>
        <p:nvSpPr>
          <p:cNvPr id="4" name="Content Placeholder 3"/>
          <p:cNvSpPr>
            <a:spLocks noGrp="1"/>
          </p:cNvSpPr>
          <p:nvPr>
            <p:ph type="body" sz="quarter" idx="10"/>
          </p:nvPr>
        </p:nvSpPr>
        <p:spPr>
          <a:xfrm>
            <a:off x="519113" y="1447799"/>
            <a:ext cx="5576888" cy="2225225"/>
          </a:xfrm>
        </p:spPr>
        <p:txBody>
          <a:bodyPr/>
          <a:lstStyle/>
          <a:p>
            <a:r>
              <a:rPr lang="en-US" sz="3600" dirty="0" smtClean="0">
                <a:solidFill>
                  <a:schemeClr val="accent2">
                    <a:alpha val="99000"/>
                  </a:schemeClr>
                </a:solidFill>
              </a:rPr>
              <a:t>Integrates with Windows Identity Foundation and tooling</a:t>
            </a:r>
          </a:p>
          <a:p>
            <a:r>
              <a:rPr lang="en-US" sz="3600" dirty="0" smtClean="0">
                <a:solidFill>
                  <a:schemeClr val="accent2">
                    <a:alpha val="99000"/>
                  </a:schemeClr>
                </a:solidFill>
              </a:rPr>
              <a:t>Claims-based access control</a:t>
            </a:r>
          </a:p>
          <a:p>
            <a:r>
              <a:rPr lang="en-US" sz="3600" dirty="0" smtClean="0">
                <a:solidFill>
                  <a:schemeClr val="accent2">
                    <a:alpha val="99000"/>
                  </a:schemeClr>
                </a:solidFill>
              </a:rPr>
              <a:t>Support for OAuth WRAP, WS-Trust, and WS-Federation protocols</a:t>
            </a:r>
          </a:p>
        </p:txBody>
      </p:sp>
      <p:sp>
        <p:nvSpPr>
          <p:cNvPr id="8" name="Freeform 164"/>
          <p:cNvSpPr>
            <a:spLocks noEditPoints="1"/>
          </p:cNvSpPr>
          <p:nvPr/>
        </p:nvSpPr>
        <p:spPr bwMode="black">
          <a:xfrm>
            <a:off x="7516145" y="1967769"/>
            <a:ext cx="2853340" cy="3955886"/>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21013617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1"/>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6EdI1ogBvUu_U2n26.0D8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dLbF9swH90yyVlGSCHUzD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I8fXHdPtT0q4RZHJM1luM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LnUaBIcXfUKeZDaEL9C8z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jksxCUpankixnifJfyCZb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jFHtDFmQUKnqZl3aQx81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OhTqMV6_0UeuXMMQdnPh3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Hi17_P9PVkOD0UncfipKH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vumvNPwWe0..heay4bQAL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_bfhUF.ILkad65gIgwaK6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mmDJUMGxNkagmIQfOUlZ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_PbEktcFNkeu83SjnVZu1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IZPZND.ivEuHdLJnY_Fxf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djukL5VveUa7YPvIVNGT1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FeIGWr8CQ0yX7PsrzfGH2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ZkCoXDZw70qhtkH_j9bJN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JYkfS.ZKq0OOaXVQAWXd5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Y2Ao6jMOq0eJ837r63Q0n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zR.ZDLppUu5uP18ez82u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FfJlhf15_0WG6uVTlba0K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Tw9efNl9k0yrkXDw3ZR.g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ThNHgnU5V0K.K06wRNsfi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eKfI7RUiQE.KCRdFzpY_K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6b02OOzXZUOa6TFK3IbNw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KkzX.rqMC0SKKSdYmRclt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D_3LuOnu406CFY7mD1TJi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GIjGeBoam0uGRzkKksE_f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WH.HyVMTwUilPheZqF0Nv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CfXp4zdK.Eyjz6YU8n7wo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9Dl2irYu10uuFrO5p1EQP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kyc46o2rXkuMwh48Kxg5_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z.D1kxY8lE.bvFSBMxFwm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6doulqsmYUmqM4gt85w0m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t.6eWQHnhUmqrPAF2YYJO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7uBKeSdem0Ovr.mrzpEM0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iovHImuS30CZ3T.jMUQH2w"/>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c1f2WJW_7UmkfSuAdtWjk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tRNwBBykkEaohu38quWmw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FgO7b1hDs0SbMcIPKrguX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m7Y3UI3GuUKHdOTaT1Zuu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U9MtD6nTFEKY5opI1abl7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bBm5kXzVcUiQgHnf1OYxc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NlBn0KC9F061Wtoz9aGq.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AiYEpxh30UOhNcKXotJy6Q"/>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rrfGdvZSaEewcmnhxleC0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ThNHgnU5V0K.K06wRNsfi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V26yTX4snkuon5M4sQtjzw"/>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MoTI4jAphUOIRzHtID6eQ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4X2uWMDGOk.Q7qTBhz0ph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PLc5zlrsPU69c666n8XLR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mJ04LehtsUyf7lILqGtri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5ydxTpvFuEeB6tXce4ISoQ"/>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Xg6DgEXm_kiXeAxkCeXwJ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MoTI4jAphUOIRzHtID6eQ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5UPxU1Tl60ipZm8NVLotyg"/>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Da1aFqUL9UCvz08wAjSKhw"/>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4X2uWMDGOk.Q7qTBhz0ph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PLc5zlrsPU69c666n8XLRA"/>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mJ04LehtsUyf7lILqGtri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5ydxTpvFuEeB6tXce4ISo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Xg6DgEXm_kiXeAxkCeXwJ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1QoMJE2HPUOaO3ZIKHmhgw"/>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2KeSkBKYekavS4KWzTK3zw"/>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mdx3ZAt7JUKu8Tqm4jPA.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aY_qhZf7gEy3j0SMbgCMuw"/>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38_i7P8pykGKu333lvujYA"/>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Iiqr2cQ_y0irNb1IJ5r1Vg"/>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peUTkpQjAEWSmisFnAms1w"/>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Bb.vgLknRUK3phYrEet6cw"/>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KLTuiHAOkEyXiCihrRreNA"/>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wB8Y0nMTEU6e1Uw6tMtDkA"/>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N0d6UB3RGEm94hZRiU9Ce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05U5C.IBO0G.U4883f_3tQ"/>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iLCCx2xuf0uoA_70l9LQxg"/>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rsOEz7RGBUaQih.2dHgH2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2aoC70w6akCWVG0t3EXNcw"/>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uWbeHS77f0SnObK4lYhBng"/>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aYtKiai3XkaoF0b8pzeNRA"/>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Nz0cXOZj.0SvtT82h3wVAg"/>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VcvOc93iS02p01.S_943hg"/>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MoTI4jAphUOIRzHtID6eQw"/>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t5ZCyqz.V0OJKi6eN2jkzA"/>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ThNHgnU5V0K.K06wRNsfi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9z2vSsO.YkW_4p0qrrxSxg"/>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MS1444_Windows Azure Template 16x9_r08b</Template>
  <TotalTime>416</TotalTime>
  <Words>1355</Words>
  <Application>Microsoft Office PowerPoint</Application>
  <PresentationFormat>Custom</PresentationFormat>
  <Paragraphs>354</Paragraphs>
  <Slides>56</Slides>
  <Notes>2</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56</vt:i4>
      </vt:variant>
    </vt:vector>
  </HeadingPairs>
  <TitlesOfParts>
    <vt:vector size="64" baseType="lpstr">
      <vt:lpstr>Arial</vt:lpstr>
      <vt:lpstr>Segoe UI Light</vt:lpstr>
      <vt:lpstr>Segoe UI</vt:lpstr>
      <vt:lpstr>Consolas</vt:lpstr>
      <vt:lpstr>Wingdings</vt:lpstr>
      <vt:lpstr>1_MS1444_Windows Azure Template 16x9_r08b</vt:lpstr>
      <vt:lpstr>1_White with Consolas font for code slides</vt:lpstr>
      <vt:lpstr>think-cell Slide</vt:lpstr>
      <vt:lpstr>Securing, Connecting, and Scaling  in Windows Azure</vt:lpstr>
      <vt:lpstr>Agenda</vt:lpstr>
      <vt:lpstr>Assumptions</vt:lpstr>
      <vt:lpstr>PowerPoint Presentation</vt:lpstr>
      <vt:lpstr>PowerPoint Presentation</vt:lpstr>
      <vt:lpstr>Access Control Service</vt:lpstr>
      <vt:lpstr>ASP.NET &amp; ACS</vt:lpstr>
      <vt:lpstr>Access Control</vt:lpstr>
      <vt:lpstr>Access Control Features</vt:lpstr>
      <vt:lpstr>Access Control Features</vt:lpstr>
      <vt:lpstr>PowerPoint Presentation</vt:lpstr>
      <vt:lpstr>Connecting</vt:lpstr>
      <vt:lpstr>Service Bus</vt:lpstr>
      <vt:lpstr>Service Bus Connectivity</vt:lpstr>
      <vt:lpstr>Service Bus Connectivity</vt:lpstr>
      <vt:lpstr>Relay Programming Model</vt:lpstr>
      <vt:lpstr>PowerPoint Presentation</vt:lpstr>
      <vt:lpstr>Service Bus Messaging</vt:lpstr>
      <vt:lpstr>Queues</vt:lpstr>
      <vt:lpstr>Queues</vt:lpstr>
      <vt:lpstr>Topics</vt:lpstr>
      <vt:lpstr>Runtime API Choices</vt:lpstr>
      <vt:lpstr>Connecting</vt:lpstr>
      <vt:lpstr>Windows Azure Connect</vt:lpstr>
      <vt:lpstr>Windows Azure Connect Details</vt:lpstr>
      <vt:lpstr>Windows Azure Deployment</vt:lpstr>
      <vt:lpstr>Windows Azure Deployment</vt:lpstr>
      <vt:lpstr>On-Premises Deployment</vt:lpstr>
      <vt:lpstr>On-Premises Deployment</vt:lpstr>
      <vt:lpstr>PowerPoint Presentation</vt:lpstr>
      <vt:lpstr>Scaling</vt:lpstr>
      <vt:lpstr>Caching</vt:lpstr>
      <vt:lpstr>Caching</vt:lpstr>
      <vt:lpstr>Caching</vt:lpstr>
      <vt:lpstr>Latency Pyramid</vt:lpstr>
      <vt:lpstr>Caching Service in Action</vt:lpstr>
      <vt:lpstr>Caching Features</vt:lpstr>
      <vt:lpstr>Scaling</vt:lpstr>
      <vt:lpstr>Content Delivery Network (CDN)</vt:lpstr>
      <vt:lpstr>Windows Azure CDN</vt:lpstr>
      <vt:lpstr>Scaling</vt:lpstr>
      <vt:lpstr>Why Performance Matters</vt:lpstr>
      <vt:lpstr>Why Performance Matters</vt:lpstr>
      <vt:lpstr>Why Performance Matters</vt:lpstr>
      <vt:lpstr>Why Performance Matters</vt:lpstr>
      <vt:lpstr>Why Performance Matters</vt:lpstr>
      <vt:lpstr>Why Performance Matters</vt:lpstr>
      <vt:lpstr>Traffic Manager</vt:lpstr>
      <vt:lpstr>Traffic Manager</vt:lpstr>
      <vt:lpstr>Traffic Manager – What is it?</vt:lpstr>
      <vt:lpstr>Traffic Manager</vt:lpstr>
      <vt:lpstr>Traffic Manager Features</vt:lpstr>
      <vt:lpstr>Traffic Manager Features</vt:lpstr>
      <vt:lpstr>What We Covered</vt:lpstr>
      <vt:lpstr>PowerPoint Presentation</vt:lpstr>
      <vt:lpstr>PowerPoint Presentation</vt:lpstr>
    </vt:vector>
  </TitlesOfParts>
  <Manager>&lt;Content Manager Name Here&gt;</Manager>
  <Company>Artitudes Design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Securing, Connecting, and Scaling in Windows Azure</dc:title>
  <dc:subject>Windows Azure</dc:subject>
  <dc:creator>Greg Flowers</dc:creator>
  <dc:description>Template: Greg Flowers, Artitudes Design_x000d_
Formatting: Greg Flowers, Artitudes Design_x000d_
Event Date:_x000d_
Event Location:_x000d_
Audience Type:</dc:description>
  <cp:lastModifiedBy>Wade Wegner</cp:lastModifiedBy>
  <cp:revision>68</cp:revision>
  <dcterms:created xsi:type="dcterms:W3CDTF">2011-12-07T03:47:39Z</dcterms:created>
  <dcterms:modified xsi:type="dcterms:W3CDTF">2011-12-11T02:46:12Z</dcterms:modified>
</cp:coreProperties>
</file>