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31"/>
  </p:notesMasterIdLst>
  <p:handoutMasterIdLst>
    <p:handoutMasterId r:id="rId32"/>
  </p:handoutMasterIdLst>
  <p:sldIdLst>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Lst>
  <p:sldSz cx="12188825" cy="6858000"/>
  <p:notesSz cx="6858000" cy="9144000"/>
  <p:embeddedFontLst>
    <p:embeddedFont>
      <p:font typeface="Segoe UI Light" pitchFamily="34" charset="0"/>
      <p:regular r:id="rId33"/>
    </p:embeddedFont>
    <p:embeddedFont>
      <p:font typeface="Segoe UI" pitchFamily="34" charset="0"/>
      <p:regular r:id="rId34"/>
      <p:bold r:id="rId35"/>
      <p:italic r:id="rId36"/>
      <p:boldItalic r:id="rId37"/>
    </p:embeddedFont>
    <p:embeddedFont>
      <p:font typeface="Consolas" pitchFamily="49" charset="0"/>
      <p:regular r:id="rId38"/>
      <p:bold r:id="rId39"/>
      <p:italic r:id="rId40"/>
      <p:boldItalic r:id="rId41"/>
    </p:embeddedFont>
    <p:embeddedFont>
      <p:font typeface="Wingdings 2" pitchFamily="18" charset="2"/>
      <p:regular r:id="rId42"/>
    </p:embeddedFont>
  </p:embeddedFontLst>
  <p:custDataLst>
    <p:tags r:id="rId43"/>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0" autoAdjust="0"/>
    <p:restoredTop sz="92090" autoAdjust="0"/>
  </p:normalViewPr>
  <p:slideViewPr>
    <p:cSldViewPr snapToGrid="0">
      <p:cViewPr>
        <p:scale>
          <a:sx n="107" d="100"/>
          <a:sy n="107" d="100"/>
        </p:scale>
        <p:origin x="-258" y="-42"/>
      </p:cViewPr>
      <p:guideLst>
        <p:guide orient="horz" pos="144"/>
        <p:guide orient="horz" pos="1241"/>
        <p:guide orient="horz" pos="4188"/>
        <p:guide orient="horz" pos="922"/>
        <p:guide orient="horz" pos="3948"/>
        <p:guide orient="horz" pos="4319"/>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Layout" Target="../slideLayouts/slideLayout6.xml"/><Relationship Id="rId4"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6.xml"/><Relationship Id="rId5" Type="http://schemas.openxmlformats.org/officeDocument/2006/relationships/tags" Target="../tags/tag6.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Azure Advanced Scenarios</a:t>
            </a:r>
          </a:p>
        </p:txBody>
      </p:sp>
      <p:sp>
        <p:nvSpPr>
          <p:cNvPr id="4" name="Text Placeholder 3"/>
          <p:cNvSpPr>
            <a:spLocks noGrp="1"/>
          </p:cNvSpPr>
          <p:nvPr>
            <p:ph type="body" sz="quarter" idx="11"/>
          </p:nvPr>
        </p:nvSpPr>
        <p:spPr>
          <a:xfrm>
            <a:off x="519113" y="4297680"/>
            <a:ext cx="5454333" cy="1261884"/>
          </a:xfrm>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36474042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Remote Desktop</a:t>
            </a:r>
          </a:p>
        </p:txBody>
      </p:sp>
    </p:spTree>
    <p:extLst>
      <p:ext uri="{BB962C8B-B14F-4D97-AF65-F5344CB8AC3E}">
        <p14:creationId xmlns:p14="http://schemas.microsoft.com/office/powerpoint/2010/main" val="40385760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Desktop</a:t>
            </a:r>
            <a:endParaRPr lang="en-US" dirty="0"/>
          </a:p>
        </p:txBody>
      </p:sp>
      <p:grpSp>
        <p:nvGrpSpPr>
          <p:cNvPr id="28" name="Group 27"/>
          <p:cNvGrpSpPr/>
          <p:nvPr/>
        </p:nvGrpSpPr>
        <p:grpSpPr>
          <a:xfrm>
            <a:off x="533400" y="1714499"/>
            <a:ext cx="3657600" cy="3657600"/>
            <a:chOff x="533400" y="1714499"/>
            <a:chExt cx="3657600" cy="3657600"/>
          </a:xfrm>
        </p:grpSpPr>
        <p:sp>
          <p:nvSpPr>
            <p:cNvPr id="5" name="Rectangle 4"/>
            <p:cNvSpPr/>
            <p:nvPr>
              <p:custDataLst>
                <p:tags r:id="rId3"/>
              </p:custDataLst>
            </p:nvPr>
          </p:nvSpPr>
          <p:spPr bwMode="auto">
            <a:xfrm>
              <a:off x="533400" y="1714499"/>
              <a:ext cx="36576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noAutofit/>
            </a:bodyPr>
            <a:lstStyle/>
            <a:p>
              <a:pPr defTabSz="913788" fontAlgn="base">
                <a:lnSpc>
                  <a:spcPct val="90000"/>
                </a:lnSpc>
                <a:spcBef>
                  <a:spcPct val="0"/>
                </a:spcBef>
                <a:spcAft>
                  <a:spcPct val="0"/>
                </a:spcAft>
              </a:pPr>
              <a:r>
                <a:rPr lang="en-US" sz="3600" spc="-90" dirty="0">
                  <a:ln>
                    <a:solidFill>
                      <a:schemeClr val="bg1">
                        <a:alpha val="0"/>
                      </a:schemeClr>
                    </a:solidFill>
                  </a:ln>
                  <a:solidFill>
                    <a:schemeClr val="bg1">
                      <a:alpha val="99000"/>
                    </a:schemeClr>
                  </a:solidFill>
                  <a:latin typeface="Segoe UI Light" pitchFamily="34" charset="0"/>
                </a:rPr>
                <a:t>For diagnostics</a:t>
              </a:r>
              <a:r>
                <a:rPr lang="en-US" sz="3600" spc="-90" dirty="0" smtClean="0">
                  <a:ln>
                    <a:solidFill>
                      <a:schemeClr val="bg1">
                        <a:alpha val="0"/>
                      </a:schemeClr>
                    </a:solidFill>
                  </a:ln>
                  <a:solidFill>
                    <a:schemeClr val="bg1">
                      <a:alpha val="99000"/>
                    </a:schemeClr>
                  </a:solidFill>
                  <a:latin typeface="Segoe UI Light" pitchFamily="34" charset="0"/>
                </a:rPr>
                <a:t>/</a:t>
              </a:r>
              <a:br>
                <a:rPr lang="en-US" sz="3600" spc="-90" dirty="0" smtClean="0">
                  <a:ln>
                    <a:solidFill>
                      <a:schemeClr val="bg1">
                        <a:alpha val="0"/>
                      </a:schemeClr>
                    </a:solidFill>
                  </a:ln>
                  <a:solidFill>
                    <a:schemeClr val="bg1">
                      <a:alpha val="99000"/>
                    </a:schemeClr>
                  </a:solidFill>
                  <a:latin typeface="Segoe UI Light" pitchFamily="34" charset="0"/>
                </a:rPr>
              </a:br>
              <a:r>
                <a:rPr lang="en-US" sz="3600" spc="-90" dirty="0" smtClean="0">
                  <a:ln>
                    <a:solidFill>
                      <a:schemeClr val="bg1">
                        <a:alpha val="0"/>
                      </a:schemeClr>
                    </a:solidFill>
                  </a:ln>
                  <a:solidFill>
                    <a:schemeClr val="bg1">
                      <a:alpha val="99000"/>
                    </a:schemeClr>
                  </a:solidFill>
                  <a:latin typeface="Segoe UI Light" pitchFamily="34" charset="0"/>
                </a:rPr>
                <a:t>debugging</a:t>
              </a:r>
              <a:endParaRPr lang="en-US" sz="3600" spc="-90" dirty="0">
                <a:ln>
                  <a:solidFill>
                    <a:schemeClr val="bg1">
                      <a:alpha val="0"/>
                    </a:schemeClr>
                  </a:solidFill>
                </a:ln>
                <a:solidFill>
                  <a:schemeClr val="bg1">
                    <a:alpha val="99000"/>
                  </a:schemeClr>
                </a:solidFill>
                <a:latin typeface="Segoe UI Light" pitchFamily="34" charset="0"/>
              </a:endParaRPr>
            </a:p>
          </p:txBody>
        </p:sp>
        <p:grpSp>
          <p:nvGrpSpPr>
            <p:cNvPr id="8" name="Group 7"/>
            <p:cNvGrpSpPr/>
            <p:nvPr/>
          </p:nvGrpSpPr>
          <p:grpSpPr bwMode="black">
            <a:xfrm>
              <a:off x="1603813" y="2163930"/>
              <a:ext cx="1516774" cy="1551319"/>
              <a:chOff x="307975" y="1987550"/>
              <a:chExt cx="1377950" cy="1409701"/>
            </a:xfrm>
            <a:solidFill>
              <a:srgbClr val="FFFFFF"/>
            </a:solidFill>
          </p:grpSpPr>
          <p:sp>
            <p:nvSpPr>
              <p:cNvPr id="9"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29" name="Group 28"/>
          <p:cNvGrpSpPr/>
          <p:nvPr/>
        </p:nvGrpSpPr>
        <p:grpSpPr>
          <a:xfrm>
            <a:off x="4287272" y="1714499"/>
            <a:ext cx="3657600" cy="3657600"/>
            <a:chOff x="4287272" y="1714499"/>
            <a:chExt cx="3657600" cy="3657600"/>
          </a:xfrm>
        </p:grpSpPr>
        <p:sp>
          <p:nvSpPr>
            <p:cNvPr id="6" name="Rectangle 5"/>
            <p:cNvSpPr/>
            <p:nvPr>
              <p:custDataLst>
                <p:tags r:id="rId2"/>
              </p:custDataLst>
            </p:nvPr>
          </p:nvSpPr>
          <p:spPr bwMode="auto">
            <a:xfrm>
              <a:off x="4287272" y="1714499"/>
              <a:ext cx="36576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noAutofit/>
            </a:bodyPr>
            <a:lstStyle/>
            <a:p>
              <a:pPr defTabSz="913788" fontAlgn="base">
                <a:lnSpc>
                  <a:spcPct val="90000"/>
                </a:lnSpc>
                <a:spcBef>
                  <a:spcPct val="0"/>
                </a:spcBef>
                <a:spcAft>
                  <a:spcPct val="0"/>
                </a:spcAft>
              </a:pPr>
              <a:r>
                <a:rPr lang="en-US" sz="3600" spc="-90" dirty="0">
                  <a:ln>
                    <a:solidFill>
                      <a:schemeClr val="bg1">
                        <a:alpha val="0"/>
                      </a:schemeClr>
                    </a:solidFill>
                  </a:ln>
                  <a:solidFill>
                    <a:schemeClr val="bg1">
                      <a:alpha val="99000"/>
                    </a:schemeClr>
                  </a:solidFill>
                  <a:latin typeface="Segoe UI Light" pitchFamily="34" charset="0"/>
                </a:rPr>
                <a:t>Changes are </a:t>
              </a:r>
              <a:r>
                <a:rPr lang="en-US" sz="3600" spc="-90" dirty="0" smtClean="0">
                  <a:ln>
                    <a:solidFill>
                      <a:schemeClr val="bg1">
                        <a:alpha val="0"/>
                      </a:schemeClr>
                    </a:solidFill>
                  </a:ln>
                  <a:solidFill>
                    <a:schemeClr val="bg1">
                      <a:alpha val="99000"/>
                    </a:schemeClr>
                  </a:solidFill>
                  <a:latin typeface="Segoe UI Light" pitchFamily="34" charset="0"/>
                </a:rPr>
                <a:t/>
              </a:r>
              <a:br>
                <a:rPr lang="en-US" sz="3600" spc="-90" dirty="0" smtClean="0">
                  <a:ln>
                    <a:solidFill>
                      <a:schemeClr val="bg1">
                        <a:alpha val="0"/>
                      </a:schemeClr>
                    </a:solidFill>
                  </a:ln>
                  <a:solidFill>
                    <a:schemeClr val="bg1">
                      <a:alpha val="99000"/>
                    </a:schemeClr>
                  </a:solidFill>
                  <a:latin typeface="Segoe UI Light" pitchFamily="34" charset="0"/>
                </a:rPr>
              </a:br>
              <a:r>
                <a:rPr lang="en-US" sz="3600" spc="-90" dirty="0" smtClean="0">
                  <a:ln>
                    <a:solidFill>
                      <a:schemeClr val="bg1">
                        <a:alpha val="0"/>
                      </a:schemeClr>
                    </a:solidFill>
                  </a:ln>
                  <a:solidFill>
                    <a:schemeClr val="bg1">
                      <a:alpha val="99000"/>
                    </a:schemeClr>
                  </a:solidFill>
                  <a:latin typeface="Segoe UI Light" pitchFamily="34" charset="0"/>
                </a:rPr>
                <a:t>not </a:t>
              </a:r>
              <a:r>
                <a:rPr lang="en-US" sz="3600" spc="-90" dirty="0">
                  <a:ln>
                    <a:solidFill>
                      <a:schemeClr val="bg1">
                        <a:alpha val="0"/>
                      </a:schemeClr>
                    </a:solidFill>
                  </a:ln>
                  <a:solidFill>
                    <a:schemeClr val="bg1">
                      <a:alpha val="99000"/>
                    </a:schemeClr>
                  </a:solidFill>
                  <a:latin typeface="Segoe UI Light" pitchFamily="34" charset="0"/>
                </a:rPr>
                <a:t>persisted</a:t>
              </a:r>
            </a:p>
          </p:txBody>
        </p:sp>
        <p:sp>
          <p:nvSpPr>
            <p:cNvPr id="26" name="Freeform 12"/>
            <p:cNvSpPr>
              <a:spLocks noEditPoints="1"/>
            </p:cNvSpPr>
            <p:nvPr/>
          </p:nvSpPr>
          <p:spPr bwMode="auto">
            <a:xfrm>
              <a:off x="5377299" y="2201441"/>
              <a:ext cx="1477547" cy="1513808"/>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8041143" y="1714499"/>
            <a:ext cx="3657600" cy="3657600"/>
            <a:chOff x="8041143" y="1714499"/>
            <a:chExt cx="3657600" cy="3657600"/>
          </a:xfrm>
        </p:grpSpPr>
        <p:sp>
          <p:nvSpPr>
            <p:cNvPr id="7" name="Rectangle 6"/>
            <p:cNvSpPr/>
            <p:nvPr>
              <p:custDataLst>
                <p:tags r:id="rId1"/>
              </p:custDataLst>
            </p:nvPr>
          </p:nvSpPr>
          <p:spPr bwMode="auto">
            <a:xfrm>
              <a:off x="8041143" y="1714499"/>
              <a:ext cx="36576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noAutofit/>
            </a:bodyPr>
            <a:lstStyle/>
            <a:p>
              <a:pPr defTabSz="913788" fontAlgn="base">
                <a:lnSpc>
                  <a:spcPct val="90000"/>
                </a:lnSpc>
                <a:spcBef>
                  <a:spcPct val="0"/>
                </a:spcBef>
                <a:spcAft>
                  <a:spcPct val="0"/>
                </a:spcAft>
              </a:pPr>
              <a:r>
                <a:rPr lang="en-US" sz="3600" spc="-90" dirty="0">
                  <a:ln>
                    <a:solidFill>
                      <a:schemeClr val="bg1">
                        <a:alpha val="0"/>
                      </a:schemeClr>
                    </a:solidFill>
                  </a:ln>
                  <a:solidFill>
                    <a:schemeClr val="bg1">
                      <a:alpha val="99000"/>
                    </a:schemeClr>
                  </a:solidFill>
                  <a:latin typeface="Segoe UI Light" pitchFamily="34" charset="0"/>
                </a:rPr>
                <a:t>Works through </a:t>
              </a:r>
              <a:r>
                <a:rPr lang="en-US" sz="3600" spc="-90" dirty="0" smtClean="0">
                  <a:ln>
                    <a:solidFill>
                      <a:schemeClr val="bg1">
                        <a:alpha val="0"/>
                      </a:schemeClr>
                    </a:solidFill>
                  </a:ln>
                  <a:solidFill>
                    <a:schemeClr val="bg1">
                      <a:alpha val="99000"/>
                    </a:schemeClr>
                  </a:solidFill>
                  <a:latin typeface="Segoe UI Light" pitchFamily="34" charset="0"/>
                </a:rPr>
                <a:t/>
              </a:r>
              <a:br>
                <a:rPr lang="en-US" sz="3600" spc="-90" dirty="0" smtClean="0">
                  <a:ln>
                    <a:solidFill>
                      <a:schemeClr val="bg1">
                        <a:alpha val="0"/>
                      </a:schemeClr>
                    </a:solidFill>
                  </a:ln>
                  <a:solidFill>
                    <a:schemeClr val="bg1">
                      <a:alpha val="99000"/>
                    </a:schemeClr>
                  </a:solidFill>
                  <a:latin typeface="Segoe UI Light" pitchFamily="34" charset="0"/>
                </a:rPr>
              </a:br>
              <a:r>
                <a:rPr lang="en-US" sz="3600" spc="-90" dirty="0" smtClean="0">
                  <a:ln>
                    <a:solidFill>
                      <a:schemeClr val="bg1">
                        <a:alpha val="0"/>
                      </a:schemeClr>
                    </a:solidFill>
                  </a:ln>
                  <a:solidFill>
                    <a:schemeClr val="bg1">
                      <a:alpha val="99000"/>
                    </a:schemeClr>
                  </a:solidFill>
                  <a:latin typeface="Segoe UI Light" pitchFamily="34" charset="0"/>
                </a:rPr>
                <a:t>the </a:t>
              </a:r>
              <a:r>
                <a:rPr lang="en-US" sz="3600" spc="-90" dirty="0">
                  <a:ln>
                    <a:solidFill>
                      <a:schemeClr val="bg1">
                        <a:alpha val="0"/>
                      </a:schemeClr>
                    </a:solidFill>
                  </a:ln>
                  <a:solidFill>
                    <a:schemeClr val="bg1">
                      <a:alpha val="99000"/>
                    </a:schemeClr>
                  </a:solidFill>
                  <a:latin typeface="Segoe UI Light" pitchFamily="34" charset="0"/>
                </a:rPr>
                <a:t>load balancer</a:t>
              </a:r>
            </a:p>
          </p:txBody>
        </p:sp>
        <p:sp>
          <p:nvSpPr>
            <p:cNvPr id="27" name="Freeform 139"/>
            <p:cNvSpPr>
              <a:spLocks/>
            </p:cNvSpPr>
            <p:nvPr/>
          </p:nvSpPr>
          <p:spPr bwMode="black">
            <a:xfrm>
              <a:off x="9001572" y="2258267"/>
              <a:ext cx="1736743" cy="1456982"/>
            </a:xfrm>
            <a:custGeom>
              <a:avLst/>
              <a:gdLst>
                <a:gd name="T0" fmla="*/ 384 w 450"/>
                <a:gd name="T1" fmla="*/ 111 h 378"/>
                <a:gd name="T2" fmla="*/ 388 w 450"/>
                <a:gd name="T3" fmla="*/ 104 h 378"/>
                <a:gd name="T4" fmla="*/ 381 w 450"/>
                <a:gd name="T5" fmla="*/ 97 h 378"/>
                <a:gd name="T6" fmla="*/ 349 w 450"/>
                <a:gd name="T7" fmla="*/ 97 h 378"/>
                <a:gd name="T8" fmla="*/ 257 w 450"/>
                <a:gd name="T9" fmla="*/ 68 h 378"/>
                <a:gd name="T10" fmla="*/ 231 w 450"/>
                <a:gd name="T11" fmla="*/ 50 h 378"/>
                <a:gd name="T12" fmla="*/ 231 w 450"/>
                <a:gd name="T13" fmla="*/ 33 h 378"/>
                <a:gd name="T14" fmla="*/ 242 w 450"/>
                <a:gd name="T15" fmla="*/ 17 h 378"/>
                <a:gd name="T16" fmla="*/ 224 w 450"/>
                <a:gd name="T17" fmla="*/ 0 h 378"/>
                <a:gd name="T18" fmla="*/ 207 w 450"/>
                <a:gd name="T19" fmla="*/ 17 h 378"/>
                <a:gd name="T20" fmla="*/ 217 w 450"/>
                <a:gd name="T21" fmla="*/ 33 h 378"/>
                <a:gd name="T22" fmla="*/ 217 w 450"/>
                <a:gd name="T23" fmla="*/ 50 h 378"/>
                <a:gd name="T24" fmla="*/ 192 w 450"/>
                <a:gd name="T25" fmla="*/ 68 h 378"/>
                <a:gd name="T26" fmla="*/ 99 w 450"/>
                <a:gd name="T27" fmla="*/ 97 h 378"/>
                <a:gd name="T28" fmla="*/ 69 w 450"/>
                <a:gd name="T29" fmla="*/ 97 h 378"/>
                <a:gd name="T30" fmla="*/ 62 w 450"/>
                <a:gd name="T31" fmla="*/ 104 h 378"/>
                <a:gd name="T32" fmla="*/ 66 w 450"/>
                <a:gd name="T33" fmla="*/ 111 h 378"/>
                <a:gd name="T34" fmla="*/ 6 w 450"/>
                <a:gd name="T35" fmla="*/ 255 h 378"/>
                <a:gd name="T36" fmla="*/ 20 w 450"/>
                <a:gd name="T37" fmla="*/ 255 h 378"/>
                <a:gd name="T38" fmla="*/ 69 w 450"/>
                <a:gd name="T39" fmla="*/ 136 h 378"/>
                <a:gd name="T40" fmla="*/ 125 w 450"/>
                <a:gd name="T41" fmla="*/ 270 h 378"/>
                <a:gd name="T42" fmla="*/ 0 w 450"/>
                <a:gd name="T43" fmla="*/ 270 h 378"/>
                <a:gd name="T44" fmla="*/ 69 w 450"/>
                <a:gd name="T45" fmla="*/ 319 h 378"/>
                <a:gd name="T46" fmla="*/ 139 w 450"/>
                <a:gd name="T47" fmla="*/ 270 h 378"/>
                <a:gd name="T48" fmla="*/ 73 w 450"/>
                <a:gd name="T49" fmla="*/ 112 h 378"/>
                <a:gd name="T50" fmla="*/ 196 w 450"/>
                <a:gd name="T51" fmla="*/ 112 h 378"/>
                <a:gd name="T52" fmla="*/ 213 w 450"/>
                <a:gd name="T53" fmla="*/ 122 h 378"/>
                <a:gd name="T54" fmla="*/ 213 w 450"/>
                <a:gd name="T55" fmla="*/ 328 h 378"/>
                <a:gd name="T56" fmla="*/ 108 w 450"/>
                <a:gd name="T57" fmla="*/ 367 h 378"/>
                <a:gd name="T58" fmla="*/ 108 w 450"/>
                <a:gd name="T59" fmla="*/ 378 h 378"/>
                <a:gd name="T60" fmla="*/ 342 w 450"/>
                <a:gd name="T61" fmla="*/ 378 h 378"/>
                <a:gd name="T62" fmla="*/ 342 w 450"/>
                <a:gd name="T63" fmla="*/ 367 h 378"/>
                <a:gd name="T64" fmla="*/ 236 w 450"/>
                <a:gd name="T65" fmla="*/ 328 h 378"/>
                <a:gd name="T66" fmla="*/ 236 w 450"/>
                <a:gd name="T67" fmla="*/ 122 h 378"/>
                <a:gd name="T68" fmla="*/ 252 w 450"/>
                <a:gd name="T69" fmla="*/ 112 h 378"/>
                <a:gd name="T70" fmla="*/ 377 w 450"/>
                <a:gd name="T71" fmla="*/ 112 h 378"/>
                <a:gd name="T72" fmla="*/ 317 w 450"/>
                <a:gd name="T73" fmla="*/ 255 h 378"/>
                <a:gd name="T74" fmla="*/ 331 w 450"/>
                <a:gd name="T75" fmla="*/ 255 h 378"/>
                <a:gd name="T76" fmla="*/ 380 w 450"/>
                <a:gd name="T77" fmla="*/ 136 h 378"/>
                <a:gd name="T78" fmla="*/ 436 w 450"/>
                <a:gd name="T79" fmla="*/ 270 h 378"/>
                <a:gd name="T80" fmla="*/ 311 w 450"/>
                <a:gd name="T81" fmla="*/ 270 h 378"/>
                <a:gd name="T82" fmla="*/ 380 w 450"/>
                <a:gd name="T83" fmla="*/ 319 h 378"/>
                <a:gd name="T84" fmla="*/ 450 w 450"/>
                <a:gd name="T85" fmla="*/ 270 h 378"/>
                <a:gd name="T86" fmla="*/ 384 w 450"/>
                <a:gd name="T87" fmla="*/ 11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0" h="378">
                  <a:moveTo>
                    <a:pt x="384" y="111"/>
                  </a:moveTo>
                  <a:cubicBezTo>
                    <a:pt x="386" y="110"/>
                    <a:pt x="388" y="107"/>
                    <a:pt x="388" y="104"/>
                  </a:cubicBezTo>
                  <a:cubicBezTo>
                    <a:pt x="388" y="100"/>
                    <a:pt x="385" y="97"/>
                    <a:pt x="381" y="97"/>
                  </a:cubicBezTo>
                  <a:cubicBezTo>
                    <a:pt x="349" y="97"/>
                    <a:pt x="349" y="97"/>
                    <a:pt x="349" y="97"/>
                  </a:cubicBezTo>
                  <a:cubicBezTo>
                    <a:pt x="321" y="89"/>
                    <a:pt x="292" y="74"/>
                    <a:pt x="257" y="68"/>
                  </a:cubicBezTo>
                  <a:cubicBezTo>
                    <a:pt x="251" y="59"/>
                    <a:pt x="242" y="52"/>
                    <a:pt x="231" y="50"/>
                  </a:cubicBezTo>
                  <a:cubicBezTo>
                    <a:pt x="231" y="33"/>
                    <a:pt x="231" y="33"/>
                    <a:pt x="231" y="33"/>
                  </a:cubicBezTo>
                  <a:cubicBezTo>
                    <a:pt x="237" y="31"/>
                    <a:pt x="242" y="24"/>
                    <a:pt x="242" y="17"/>
                  </a:cubicBezTo>
                  <a:cubicBezTo>
                    <a:pt x="242" y="8"/>
                    <a:pt x="234" y="0"/>
                    <a:pt x="224" y="0"/>
                  </a:cubicBezTo>
                  <a:cubicBezTo>
                    <a:pt x="215" y="0"/>
                    <a:pt x="207" y="8"/>
                    <a:pt x="207" y="17"/>
                  </a:cubicBezTo>
                  <a:cubicBezTo>
                    <a:pt x="207" y="24"/>
                    <a:pt x="211" y="31"/>
                    <a:pt x="217" y="33"/>
                  </a:cubicBezTo>
                  <a:cubicBezTo>
                    <a:pt x="217" y="50"/>
                    <a:pt x="217" y="50"/>
                    <a:pt x="217" y="50"/>
                  </a:cubicBezTo>
                  <a:cubicBezTo>
                    <a:pt x="206" y="52"/>
                    <a:pt x="197" y="59"/>
                    <a:pt x="192" y="68"/>
                  </a:cubicBezTo>
                  <a:cubicBezTo>
                    <a:pt x="156" y="74"/>
                    <a:pt x="128" y="89"/>
                    <a:pt x="99" y="97"/>
                  </a:cubicBezTo>
                  <a:cubicBezTo>
                    <a:pt x="69" y="97"/>
                    <a:pt x="69" y="97"/>
                    <a:pt x="69" y="97"/>
                  </a:cubicBezTo>
                  <a:cubicBezTo>
                    <a:pt x="65" y="97"/>
                    <a:pt x="62" y="100"/>
                    <a:pt x="62" y="104"/>
                  </a:cubicBezTo>
                  <a:cubicBezTo>
                    <a:pt x="62" y="107"/>
                    <a:pt x="63" y="110"/>
                    <a:pt x="66" y="111"/>
                  </a:cubicBezTo>
                  <a:cubicBezTo>
                    <a:pt x="6" y="255"/>
                    <a:pt x="6" y="255"/>
                    <a:pt x="6" y="255"/>
                  </a:cubicBezTo>
                  <a:cubicBezTo>
                    <a:pt x="20" y="255"/>
                    <a:pt x="20" y="255"/>
                    <a:pt x="20" y="255"/>
                  </a:cubicBezTo>
                  <a:cubicBezTo>
                    <a:pt x="69" y="136"/>
                    <a:pt x="69" y="136"/>
                    <a:pt x="69" y="136"/>
                  </a:cubicBezTo>
                  <a:cubicBezTo>
                    <a:pt x="125" y="270"/>
                    <a:pt x="125" y="270"/>
                    <a:pt x="125" y="270"/>
                  </a:cubicBezTo>
                  <a:cubicBezTo>
                    <a:pt x="0" y="270"/>
                    <a:pt x="0" y="270"/>
                    <a:pt x="0" y="270"/>
                  </a:cubicBezTo>
                  <a:cubicBezTo>
                    <a:pt x="0" y="297"/>
                    <a:pt x="31" y="319"/>
                    <a:pt x="69" y="319"/>
                  </a:cubicBezTo>
                  <a:cubicBezTo>
                    <a:pt x="108" y="319"/>
                    <a:pt x="139" y="297"/>
                    <a:pt x="139" y="270"/>
                  </a:cubicBezTo>
                  <a:cubicBezTo>
                    <a:pt x="73" y="112"/>
                    <a:pt x="73" y="112"/>
                    <a:pt x="73" y="112"/>
                  </a:cubicBezTo>
                  <a:cubicBezTo>
                    <a:pt x="196" y="112"/>
                    <a:pt x="196" y="112"/>
                    <a:pt x="196" y="112"/>
                  </a:cubicBezTo>
                  <a:cubicBezTo>
                    <a:pt x="201" y="117"/>
                    <a:pt x="206" y="120"/>
                    <a:pt x="213" y="122"/>
                  </a:cubicBezTo>
                  <a:cubicBezTo>
                    <a:pt x="213" y="328"/>
                    <a:pt x="213" y="328"/>
                    <a:pt x="213" y="328"/>
                  </a:cubicBezTo>
                  <a:cubicBezTo>
                    <a:pt x="164" y="331"/>
                    <a:pt x="124" y="351"/>
                    <a:pt x="108" y="367"/>
                  </a:cubicBezTo>
                  <a:cubicBezTo>
                    <a:pt x="108" y="370"/>
                    <a:pt x="108" y="373"/>
                    <a:pt x="108" y="378"/>
                  </a:cubicBezTo>
                  <a:cubicBezTo>
                    <a:pt x="114" y="378"/>
                    <a:pt x="335" y="378"/>
                    <a:pt x="342" y="378"/>
                  </a:cubicBezTo>
                  <a:cubicBezTo>
                    <a:pt x="342" y="373"/>
                    <a:pt x="342" y="370"/>
                    <a:pt x="342" y="367"/>
                  </a:cubicBezTo>
                  <a:cubicBezTo>
                    <a:pt x="326" y="351"/>
                    <a:pt x="285" y="331"/>
                    <a:pt x="236" y="328"/>
                  </a:cubicBezTo>
                  <a:cubicBezTo>
                    <a:pt x="236" y="122"/>
                    <a:pt x="236" y="122"/>
                    <a:pt x="236" y="122"/>
                  </a:cubicBezTo>
                  <a:cubicBezTo>
                    <a:pt x="242" y="120"/>
                    <a:pt x="248" y="117"/>
                    <a:pt x="252" y="112"/>
                  </a:cubicBezTo>
                  <a:cubicBezTo>
                    <a:pt x="377" y="112"/>
                    <a:pt x="377" y="112"/>
                    <a:pt x="377" y="112"/>
                  </a:cubicBezTo>
                  <a:cubicBezTo>
                    <a:pt x="317" y="255"/>
                    <a:pt x="317" y="255"/>
                    <a:pt x="317" y="255"/>
                  </a:cubicBezTo>
                  <a:cubicBezTo>
                    <a:pt x="331" y="255"/>
                    <a:pt x="331" y="255"/>
                    <a:pt x="331" y="255"/>
                  </a:cubicBezTo>
                  <a:cubicBezTo>
                    <a:pt x="380" y="136"/>
                    <a:pt x="380" y="136"/>
                    <a:pt x="380" y="136"/>
                  </a:cubicBezTo>
                  <a:cubicBezTo>
                    <a:pt x="436" y="270"/>
                    <a:pt x="436" y="270"/>
                    <a:pt x="436" y="270"/>
                  </a:cubicBezTo>
                  <a:cubicBezTo>
                    <a:pt x="311" y="270"/>
                    <a:pt x="311" y="270"/>
                    <a:pt x="311" y="270"/>
                  </a:cubicBezTo>
                  <a:cubicBezTo>
                    <a:pt x="311" y="297"/>
                    <a:pt x="342" y="319"/>
                    <a:pt x="380" y="319"/>
                  </a:cubicBezTo>
                  <a:cubicBezTo>
                    <a:pt x="419" y="319"/>
                    <a:pt x="450" y="297"/>
                    <a:pt x="450" y="270"/>
                  </a:cubicBezTo>
                  <a:lnTo>
                    <a:pt x="384" y="11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234566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750"/>
                                        <p:tgtEl>
                                          <p:spTgt spid="2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a:xfrm>
            <a:off x="519112" y="228600"/>
            <a:ext cx="11149013" cy="747897"/>
          </a:xfrm>
        </p:spPr>
        <p:txBody>
          <a:bodyPr/>
          <a:lstStyle/>
          <a:p>
            <a:r>
              <a:rPr lang="en-US" dirty="0" smtClean="0">
                <a:solidFill>
                  <a:schemeClr val="bg1">
                    <a:alpha val="99000"/>
                  </a:schemeClr>
                </a:solidFill>
              </a:rPr>
              <a:t>Remote Desktop</a:t>
            </a:r>
            <a:endParaRPr lang="en-US" dirty="0">
              <a:solidFill>
                <a:schemeClr val="bg1">
                  <a:alpha val="99000"/>
                </a:schemeClr>
              </a:solidFill>
            </a:endParaRPr>
          </a:p>
        </p:txBody>
      </p:sp>
      <p:sp>
        <p:nvSpPr>
          <p:cNvPr id="6" name="Rectangle 5"/>
          <p:cNvSpPr/>
          <p:nvPr/>
        </p:nvSpPr>
        <p:spPr bwMode="auto">
          <a:xfrm>
            <a:off x="5299687" y="1464676"/>
            <a:ext cx="2560320" cy="4206240"/>
          </a:xfrm>
          <a:prstGeom prst="rect">
            <a:avLst/>
          </a:prstGeom>
          <a:solidFill>
            <a:schemeClr val="bg1"/>
          </a:solidFill>
          <a:ln w="47625">
            <a:noFill/>
            <a:prstDash val="sysDash"/>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3600" spc="-50" dirty="0" smtClean="0">
                <a:ln>
                  <a:solidFill>
                    <a:schemeClr val="bg1">
                      <a:alpha val="0"/>
                    </a:schemeClr>
                  </a:solidFill>
                </a:ln>
                <a:solidFill>
                  <a:schemeClr val="tx1">
                    <a:lumMod val="75000"/>
                    <a:lumOff val="25000"/>
                    <a:alpha val="99000"/>
                  </a:schemeClr>
                </a:solidFill>
                <a:latin typeface="Segoe UI Light" pitchFamily="34" charset="0"/>
              </a:rPr>
              <a:t>ROLE 1</a:t>
            </a:r>
          </a:p>
        </p:txBody>
      </p:sp>
      <p:sp>
        <p:nvSpPr>
          <p:cNvPr id="7" name="Rectangle 6"/>
          <p:cNvSpPr/>
          <p:nvPr/>
        </p:nvSpPr>
        <p:spPr bwMode="auto">
          <a:xfrm>
            <a:off x="8545807" y="1464676"/>
            <a:ext cx="2560320" cy="4206240"/>
          </a:xfrm>
          <a:prstGeom prst="rect">
            <a:avLst/>
          </a:prstGeom>
          <a:solidFill>
            <a:schemeClr val="bg1"/>
          </a:solidFill>
          <a:ln w="47625">
            <a:noFill/>
            <a:prstDash val="sysDash"/>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3600" spc="-50" dirty="0">
                <a:ln>
                  <a:solidFill>
                    <a:schemeClr val="bg1">
                      <a:alpha val="0"/>
                    </a:schemeClr>
                  </a:solidFill>
                </a:ln>
                <a:solidFill>
                  <a:schemeClr val="tx1">
                    <a:lumMod val="75000"/>
                    <a:lumOff val="25000"/>
                    <a:alpha val="99000"/>
                  </a:schemeClr>
                </a:solidFill>
                <a:latin typeface="Segoe UI Light" pitchFamily="34" charset="0"/>
              </a:rPr>
              <a:t>ROLE 2</a:t>
            </a:r>
          </a:p>
        </p:txBody>
      </p:sp>
      <p:grpSp>
        <p:nvGrpSpPr>
          <p:cNvPr id="27" name="Group 26"/>
          <p:cNvGrpSpPr/>
          <p:nvPr/>
        </p:nvGrpSpPr>
        <p:grpSpPr>
          <a:xfrm>
            <a:off x="8820127" y="2121114"/>
            <a:ext cx="2011680" cy="914400"/>
            <a:chOff x="8820127" y="2624961"/>
            <a:chExt cx="2011680" cy="914400"/>
          </a:xfrm>
        </p:grpSpPr>
        <p:sp>
          <p:nvSpPr>
            <p:cNvPr id="17" name="Rectangle 16"/>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18" name="Rectangle 17"/>
            <p:cNvSpPr/>
            <p:nvPr/>
          </p:nvSpPr>
          <p:spPr bwMode="auto">
            <a:xfrm>
              <a:off x="8957287" y="2763879"/>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IN_0</a:t>
              </a:r>
              <a:endParaRPr lang="en-US" sz="2400" dirty="0">
                <a:ln>
                  <a:solidFill>
                    <a:schemeClr val="bg1">
                      <a:alpha val="0"/>
                    </a:schemeClr>
                  </a:solidFill>
                </a:ln>
                <a:solidFill>
                  <a:schemeClr val="tx1">
                    <a:lumMod val="75000"/>
                    <a:lumOff val="25000"/>
                    <a:alpha val="99000"/>
                  </a:schemeClr>
                </a:solidFill>
              </a:endParaRPr>
            </a:p>
          </p:txBody>
        </p:sp>
      </p:grpSp>
      <p:grpSp>
        <p:nvGrpSpPr>
          <p:cNvPr id="26" name="Group 25"/>
          <p:cNvGrpSpPr/>
          <p:nvPr/>
        </p:nvGrpSpPr>
        <p:grpSpPr>
          <a:xfrm>
            <a:off x="8820127" y="3330376"/>
            <a:ext cx="2011680" cy="914400"/>
            <a:chOff x="8820127" y="3735787"/>
            <a:chExt cx="2011680" cy="914400"/>
          </a:xfrm>
        </p:grpSpPr>
        <p:sp>
          <p:nvSpPr>
            <p:cNvPr id="20" name="Rectangle 19"/>
            <p:cNvSpPr/>
            <p:nvPr/>
          </p:nvSpPr>
          <p:spPr bwMode="auto">
            <a:xfrm>
              <a:off x="8820127" y="3735787"/>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21" name="Rectangle 20"/>
            <p:cNvSpPr/>
            <p:nvPr/>
          </p:nvSpPr>
          <p:spPr bwMode="auto">
            <a:xfrm>
              <a:off x="8957287" y="3874705"/>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IN_1</a:t>
              </a:r>
              <a:endParaRPr lang="en-US" sz="2400" dirty="0">
                <a:ln>
                  <a:solidFill>
                    <a:schemeClr val="bg1">
                      <a:alpha val="0"/>
                    </a:schemeClr>
                  </a:solidFill>
                </a:ln>
                <a:solidFill>
                  <a:schemeClr val="tx1">
                    <a:lumMod val="75000"/>
                    <a:lumOff val="25000"/>
                    <a:alpha val="99000"/>
                  </a:schemeClr>
                </a:solidFill>
              </a:endParaRPr>
            </a:p>
          </p:txBody>
        </p:sp>
      </p:grpSp>
      <p:grpSp>
        <p:nvGrpSpPr>
          <p:cNvPr id="25" name="Group 24"/>
          <p:cNvGrpSpPr/>
          <p:nvPr/>
        </p:nvGrpSpPr>
        <p:grpSpPr>
          <a:xfrm>
            <a:off x="8820127" y="4539639"/>
            <a:ext cx="2011680" cy="914400"/>
            <a:chOff x="8820127" y="4800893"/>
            <a:chExt cx="2011680" cy="914400"/>
          </a:xfrm>
        </p:grpSpPr>
        <p:sp>
          <p:nvSpPr>
            <p:cNvPr id="23" name="Rectangle 22"/>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24" name="Rectangle 23"/>
            <p:cNvSpPr/>
            <p:nvPr/>
          </p:nvSpPr>
          <p:spPr bwMode="auto">
            <a:xfrm>
              <a:off x="8957287" y="4939811"/>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IN_2</a:t>
              </a:r>
              <a:endParaRPr lang="en-US" sz="2400" dirty="0">
                <a:ln>
                  <a:solidFill>
                    <a:schemeClr val="bg1">
                      <a:alpha val="0"/>
                    </a:schemeClr>
                  </a:solidFill>
                </a:ln>
                <a:solidFill>
                  <a:schemeClr val="tx1">
                    <a:lumMod val="75000"/>
                    <a:lumOff val="25000"/>
                    <a:alpha val="99000"/>
                  </a:schemeClr>
                </a:solidFill>
              </a:endParaRPr>
            </a:p>
          </p:txBody>
        </p:sp>
      </p:grpSp>
      <p:sp>
        <p:nvSpPr>
          <p:cNvPr id="32" name="Trapezoid 31"/>
          <p:cNvSpPr/>
          <p:nvPr/>
        </p:nvSpPr>
        <p:spPr bwMode="auto">
          <a:xfrm rot="16200000">
            <a:off x="2637982" y="2934066"/>
            <a:ext cx="1737360" cy="1280160"/>
          </a:xfrm>
          <a:prstGeom prst="trapezoid">
            <a:avLst>
              <a:gd name="adj" fmla="val 37559"/>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45720" tIns="45718" rIns="45720" bIns="45718" numCol="1" rtlCol="0" anchor="ctr" anchorCtr="0" compatLnSpc="1">
            <a:prstTxWarp prst="textNoShape">
              <a:avLst/>
            </a:prstTxWarp>
          </a:bodyPr>
          <a:lstStyle/>
          <a:p>
            <a:pPr defTabSz="914023" fontAlgn="base">
              <a:spcBef>
                <a:spcPct val="0"/>
              </a:spcBef>
              <a:spcAft>
                <a:spcPct val="0"/>
              </a:spcAft>
            </a:pPr>
            <a:r>
              <a:rPr lang="en-US" sz="3200" spc="-51" dirty="0" smtClean="0">
                <a:ln>
                  <a:solidFill>
                    <a:schemeClr val="bg1">
                      <a:alpha val="0"/>
                    </a:schemeClr>
                  </a:solidFill>
                </a:ln>
                <a:solidFill>
                  <a:schemeClr val="bg1">
                    <a:alpha val="99000"/>
                  </a:schemeClr>
                </a:solidFill>
              </a:rPr>
              <a:t>LB</a:t>
            </a:r>
            <a:endParaRPr lang="en-US" sz="3200" spc="-51" dirty="0">
              <a:ln>
                <a:solidFill>
                  <a:schemeClr val="bg1">
                    <a:alpha val="0"/>
                  </a:schemeClr>
                </a:solidFill>
              </a:ln>
              <a:solidFill>
                <a:schemeClr val="bg1">
                  <a:alpha val="99000"/>
                </a:schemeClr>
              </a:solidFill>
            </a:endParaRPr>
          </a:p>
        </p:txBody>
      </p:sp>
      <p:sp>
        <p:nvSpPr>
          <p:cNvPr id="36" name="Right Arrow 35"/>
          <p:cNvSpPr/>
          <p:nvPr/>
        </p:nvSpPr>
        <p:spPr bwMode="auto">
          <a:xfrm>
            <a:off x="4146741" y="2900112"/>
            <a:ext cx="1427265" cy="457200"/>
          </a:xfrm>
          <a:prstGeom prst="rightArrow">
            <a:avLst>
              <a:gd name="adj1" fmla="val 50000"/>
              <a:gd name="adj2" fmla="val 61111"/>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3" name="Group 12"/>
          <p:cNvGrpSpPr/>
          <p:nvPr/>
        </p:nvGrpSpPr>
        <p:grpSpPr>
          <a:xfrm>
            <a:off x="5574007" y="2725745"/>
            <a:ext cx="2011680" cy="914400"/>
            <a:chOff x="5574007" y="2151594"/>
            <a:chExt cx="2011680" cy="914400"/>
          </a:xfrm>
        </p:grpSpPr>
        <p:sp>
          <p:nvSpPr>
            <p:cNvPr id="9" name="Rectangle 8"/>
            <p:cNvSpPr/>
            <p:nvPr/>
          </p:nvSpPr>
          <p:spPr bwMode="auto">
            <a:xfrm>
              <a:off x="5574007" y="2151594"/>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10" name="Rectangle 9"/>
            <p:cNvSpPr/>
            <p:nvPr/>
          </p:nvSpPr>
          <p:spPr bwMode="auto">
            <a:xfrm>
              <a:off x="5711167" y="2290512"/>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IN_0</a:t>
              </a:r>
              <a:endParaRPr lang="en-US" sz="2400" dirty="0">
                <a:ln>
                  <a:solidFill>
                    <a:schemeClr val="bg1">
                      <a:alpha val="0"/>
                    </a:schemeClr>
                  </a:solidFill>
                </a:ln>
                <a:solidFill>
                  <a:schemeClr val="tx1">
                    <a:lumMod val="75000"/>
                    <a:lumOff val="25000"/>
                    <a:alpha val="99000"/>
                  </a:schemeClr>
                </a:solidFill>
              </a:endParaRPr>
            </a:p>
          </p:txBody>
        </p:sp>
        <p:sp>
          <p:nvSpPr>
            <p:cNvPr id="39" name="Round Single Corner Rectangle 38"/>
            <p:cNvSpPr/>
            <p:nvPr/>
          </p:nvSpPr>
          <p:spPr bwMode="auto">
            <a:xfrm flipH="1">
              <a:off x="7082767" y="2747712"/>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smtClean="0">
                <a:ln>
                  <a:solidFill>
                    <a:schemeClr val="bg1">
                      <a:alpha val="0"/>
                    </a:schemeClr>
                  </a:solidFill>
                </a:ln>
                <a:solidFill>
                  <a:schemeClr val="tx1">
                    <a:lumMod val="75000"/>
                    <a:lumOff val="25000"/>
                    <a:alpha val="99000"/>
                  </a:schemeClr>
                </a:solidFill>
              </a:endParaRPr>
            </a:p>
          </p:txBody>
        </p:sp>
      </p:grpSp>
      <p:grpSp>
        <p:nvGrpSpPr>
          <p:cNvPr id="12" name="Group 11"/>
          <p:cNvGrpSpPr/>
          <p:nvPr/>
        </p:nvGrpSpPr>
        <p:grpSpPr>
          <a:xfrm>
            <a:off x="5574007" y="3935007"/>
            <a:ext cx="2011680" cy="914400"/>
            <a:chOff x="5574007" y="4280559"/>
            <a:chExt cx="2011680" cy="914400"/>
          </a:xfrm>
        </p:grpSpPr>
        <p:sp>
          <p:nvSpPr>
            <p:cNvPr id="14" name="Rectangle 13"/>
            <p:cNvSpPr/>
            <p:nvPr/>
          </p:nvSpPr>
          <p:spPr bwMode="auto">
            <a:xfrm>
              <a:off x="5574007" y="4280559"/>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sz="1400" dirty="0">
                <a:ln>
                  <a:solidFill>
                    <a:schemeClr val="bg1">
                      <a:alpha val="0"/>
                    </a:schemeClr>
                  </a:solidFill>
                </a:ln>
                <a:solidFill>
                  <a:schemeClr val="tx1">
                    <a:lumMod val="75000"/>
                    <a:lumOff val="25000"/>
                    <a:alpha val="99000"/>
                  </a:schemeClr>
                </a:solidFill>
              </a:endParaRPr>
            </a:p>
          </p:txBody>
        </p:sp>
        <p:sp>
          <p:nvSpPr>
            <p:cNvPr id="15" name="Rectangle 14"/>
            <p:cNvSpPr/>
            <p:nvPr/>
          </p:nvSpPr>
          <p:spPr bwMode="auto">
            <a:xfrm>
              <a:off x="5711167" y="4419477"/>
              <a:ext cx="1737360" cy="64008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tx1">
                      <a:lumMod val="75000"/>
                      <a:lumOff val="25000"/>
                      <a:alpha val="99000"/>
                    </a:schemeClr>
                  </a:solidFill>
                </a:rPr>
                <a:t>IN_1</a:t>
              </a:r>
              <a:endParaRPr lang="en-US" sz="2400" dirty="0">
                <a:ln>
                  <a:solidFill>
                    <a:schemeClr val="bg1">
                      <a:alpha val="0"/>
                    </a:schemeClr>
                  </a:solidFill>
                </a:ln>
                <a:solidFill>
                  <a:schemeClr val="tx1">
                    <a:lumMod val="75000"/>
                    <a:lumOff val="25000"/>
                    <a:alpha val="99000"/>
                  </a:schemeClr>
                </a:solidFill>
              </a:endParaRPr>
            </a:p>
          </p:txBody>
        </p:sp>
        <p:sp>
          <p:nvSpPr>
            <p:cNvPr id="40" name="Round Single Corner Rectangle 39"/>
            <p:cNvSpPr/>
            <p:nvPr/>
          </p:nvSpPr>
          <p:spPr bwMode="auto">
            <a:xfrm flipH="1">
              <a:off x="7082767" y="4876677"/>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smtClean="0">
                <a:ln>
                  <a:solidFill>
                    <a:schemeClr val="bg1">
                      <a:alpha val="0"/>
                    </a:schemeClr>
                  </a:solidFill>
                </a:ln>
                <a:solidFill>
                  <a:schemeClr val="tx1">
                    <a:lumMod val="75000"/>
                    <a:lumOff val="25000"/>
                    <a:alpha val="99000"/>
                  </a:schemeClr>
                </a:solidFill>
              </a:endParaRPr>
            </a:p>
          </p:txBody>
        </p:sp>
      </p:grpSp>
      <p:sp>
        <p:nvSpPr>
          <p:cNvPr id="41" name="Round Single Corner Rectangle 40"/>
          <p:cNvSpPr/>
          <p:nvPr/>
        </p:nvSpPr>
        <p:spPr bwMode="auto">
          <a:xfrm flipH="1">
            <a:off x="768452" y="6060516"/>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548640" tIns="45718" rIns="91436" bIns="45718" numCol="1" rtlCol="0" anchor="ctr" anchorCtr="0" compatLnSpc="1">
            <a:prstTxWarp prst="textNoShape">
              <a:avLst/>
            </a:prstTxWarp>
          </a:bodyPr>
          <a:lstStyle/>
          <a:p>
            <a:pPr defTabSz="914099"/>
            <a:r>
              <a:rPr lang="en-US" sz="2000" dirty="0">
                <a:ln>
                  <a:solidFill>
                    <a:srgbClr val="FFFFFF">
                      <a:alpha val="0"/>
                    </a:srgbClr>
                  </a:solidFill>
                </a:ln>
                <a:solidFill>
                  <a:schemeClr val="bg1">
                    <a:alpha val="99000"/>
                  </a:schemeClr>
                </a:solidFill>
              </a:rPr>
              <a:t> Remote Forwarder</a:t>
            </a:r>
            <a:endParaRPr lang="en-US" sz="2400" spc="-50" dirty="0" smtClean="0">
              <a:ln>
                <a:solidFill>
                  <a:schemeClr val="bg1">
                    <a:alpha val="0"/>
                  </a:schemeClr>
                </a:solidFill>
              </a:ln>
              <a:solidFill>
                <a:schemeClr val="bg1">
                  <a:alpha val="99000"/>
                </a:schemeClr>
              </a:solidFill>
            </a:endParaRPr>
          </a:p>
        </p:txBody>
      </p:sp>
      <p:grpSp>
        <p:nvGrpSpPr>
          <p:cNvPr id="3" name="Group 2"/>
          <p:cNvGrpSpPr/>
          <p:nvPr/>
        </p:nvGrpSpPr>
        <p:grpSpPr>
          <a:xfrm>
            <a:off x="768451" y="2957298"/>
            <a:ext cx="2098129" cy="945299"/>
            <a:chOff x="768451" y="3234142"/>
            <a:chExt cx="2098129" cy="945299"/>
          </a:xfrm>
        </p:grpSpPr>
        <p:sp>
          <p:nvSpPr>
            <p:cNvPr id="34" name="Right Arrow 33"/>
            <p:cNvSpPr/>
            <p:nvPr/>
          </p:nvSpPr>
          <p:spPr bwMode="auto">
            <a:xfrm>
              <a:off x="768451" y="3539361"/>
              <a:ext cx="2098129" cy="640080"/>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bg1">
                    <a:alpha val="99000"/>
                  </a:schemeClr>
                </a:solidFill>
              </a:endParaRPr>
            </a:p>
          </p:txBody>
        </p:sp>
        <p:sp>
          <p:nvSpPr>
            <p:cNvPr id="2" name="Rectangle 1"/>
            <p:cNvSpPr/>
            <p:nvPr/>
          </p:nvSpPr>
          <p:spPr bwMode="auto">
            <a:xfrm>
              <a:off x="768452" y="3234142"/>
              <a:ext cx="1587999" cy="461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PORT 3389</a:t>
              </a:r>
            </a:p>
          </p:txBody>
        </p:sp>
      </p:grpSp>
      <p:cxnSp>
        <p:nvCxnSpPr>
          <p:cNvPr id="8" name="Elbow Connector 7"/>
          <p:cNvCxnSpPr>
            <a:stCxn id="9" idx="3"/>
            <a:endCxn id="23" idx="1"/>
          </p:cNvCxnSpPr>
          <p:nvPr/>
        </p:nvCxnSpPr>
        <p:spPr>
          <a:xfrm>
            <a:off x="7585687" y="3182945"/>
            <a:ext cx="1234440" cy="1813894"/>
          </a:xfrm>
          <a:prstGeom prst="bentConnector3">
            <a:avLst/>
          </a:prstGeom>
          <a:ln w="25400">
            <a:solidFill>
              <a:schemeClr val="tx1">
                <a:lumMod val="75000"/>
                <a:lumOff val="25000"/>
              </a:schemeClr>
            </a:solidFill>
            <a:miter lim="800000"/>
            <a:headEnd type="none" w="med" len="med"/>
            <a:tailEnd type="triangle" w="lg" len="lg"/>
          </a:ln>
          <a:effectLst/>
        </p:spPr>
        <p:style>
          <a:lnRef idx="3">
            <a:schemeClr val="accent3"/>
          </a:lnRef>
          <a:fillRef idx="0">
            <a:schemeClr val="accent3"/>
          </a:fillRef>
          <a:effectRef idx="2">
            <a:schemeClr val="accent3"/>
          </a:effectRef>
          <a:fontRef idx="minor">
            <a:schemeClr val="tx1"/>
          </a:fontRef>
        </p:style>
      </p:cxnSp>
      <p:sp>
        <p:nvSpPr>
          <p:cNvPr id="11" name="TextBox 10"/>
          <p:cNvSpPr txBox="1"/>
          <p:nvPr/>
        </p:nvSpPr>
        <p:spPr>
          <a:xfrm>
            <a:off x="8609672" y="5796205"/>
            <a:ext cx="2016706" cy="276999"/>
          </a:xfrm>
          <a:prstGeom prst="rect">
            <a:avLst/>
          </a:prstGeom>
          <a:noFill/>
        </p:spPr>
        <p:txBody>
          <a:bodyPr wrap="none" lIns="0" tIns="0" rIns="0" bIns="0" rtlCol="0">
            <a:spAutoFit/>
          </a:bodyPr>
          <a:lstStyle/>
          <a:p>
            <a:pPr>
              <a:lnSpc>
                <a:spcPct val="90000"/>
              </a:lnSpc>
              <a:spcBef>
                <a:spcPct val="20000"/>
              </a:spcBef>
              <a:buSzPct val="80000"/>
            </a:pPr>
            <a:r>
              <a:rPr lang="en-US" sz="2000" i="1" dirty="0">
                <a:ln>
                  <a:solidFill>
                    <a:schemeClr val="bg1">
                      <a:alpha val="0"/>
                    </a:schemeClr>
                  </a:solidFill>
                </a:ln>
                <a:solidFill>
                  <a:schemeClr val="bg1">
                    <a:alpha val="99000"/>
                  </a:schemeClr>
                </a:solidFill>
              </a:rPr>
              <a:t>Internal Port 3389</a:t>
            </a:r>
          </a:p>
        </p:txBody>
      </p:sp>
    </p:spTree>
    <p:extLst>
      <p:ext uri="{BB962C8B-B14F-4D97-AF65-F5344CB8AC3E}">
        <p14:creationId xmlns:p14="http://schemas.microsoft.com/office/powerpoint/2010/main" val="2076088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Network Traffic Rules</a:t>
            </a:r>
          </a:p>
        </p:txBody>
      </p:sp>
    </p:spTree>
    <p:extLst>
      <p:ext uri="{BB962C8B-B14F-4D97-AF65-F5344CB8AC3E}">
        <p14:creationId xmlns:p14="http://schemas.microsoft.com/office/powerpoint/2010/main" val="21163973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Specifying Traffic Rules</a:t>
            </a:r>
          </a:p>
        </p:txBody>
      </p:sp>
      <p:sp>
        <p:nvSpPr>
          <p:cNvPr id="2" name="Content Placeholder 1"/>
          <p:cNvSpPr>
            <a:spLocks noGrp="1"/>
          </p:cNvSpPr>
          <p:nvPr>
            <p:ph sz="quarter" idx="10"/>
          </p:nvPr>
        </p:nvSpPr>
        <p:spPr>
          <a:xfrm>
            <a:off x="516572" y="1690688"/>
            <a:ext cx="11155680" cy="4829014"/>
          </a:xfrm>
        </p:spPr>
        <p:txBody>
          <a:bodyPr/>
          <a:lstStyle/>
          <a:p>
            <a:pPr lvl="0"/>
            <a:r>
              <a:rPr lang="en-US" dirty="0" err="1">
                <a:ln>
                  <a:solidFill>
                    <a:srgbClr val="FFFFFF">
                      <a:alpha val="0"/>
                    </a:srgbClr>
                  </a:solidFill>
                </a:ln>
                <a:solidFill>
                  <a:srgbClr val="595959">
                    <a:alpha val="99000"/>
                  </a:srgbClr>
                </a:solidFill>
              </a:rPr>
              <a:t>ServiceDefinition.csdef</a:t>
            </a:r>
            <a:r>
              <a:rPr lang="en-US" dirty="0">
                <a:ln>
                  <a:solidFill>
                    <a:srgbClr val="FFFFFF">
                      <a:alpha val="0"/>
                    </a:srgbClr>
                  </a:solidFill>
                </a:ln>
                <a:solidFill>
                  <a:srgbClr val="595959">
                    <a:alpha val="99000"/>
                  </a:srgbClr>
                </a:solidFill>
              </a:rPr>
              <a:t>:</a:t>
            </a:r>
          </a:p>
          <a:p>
            <a:pPr lvl="0"/>
            <a:r>
              <a:rPr lang="en-US" dirty="0">
                <a:ln>
                  <a:solidFill>
                    <a:srgbClr val="FFFFFF">
                      <a:alpha val="0"/>
                    </a:srgbClr>
                  </a:solidFill>
                </a:ln>
                <a:solidFill>
                  <a:srgbClr val="0071BC">
                    <a:alpha val="99000"/>
                  </a:srgbClr>
                </a:solidFill>
              </a:rPr>
              <a:t>&lt;</a:t>
            </a:r>
            <a:r>
              <a:rPr lang="en-US" dirty="0" err="1">
                <a:ln>
                  <a:solidFill>
                    <a:srgbClr val="FFFFFF">
                      <a:alpha val="0"/>
                    </a:srgbClr>
                  </a:solidFill>
                </a:ln>
                <a:solidFill>
                  <a:srgbClr val="910091">
                    <a:alpha val="99000"/>
                  </a:srgbClr>
                </a:solidFill>
              </a:rPr>
              <a:t>NetworkTrafficRules</a:t>
            </a:r>
            <a:r>
              <a:rPr lang="en-US" dirty="0">
                <a:ln>
                  <a:solidFill>
                    <a:srgbClr val="FFFFFF">
                      <a:alpha val="0"/>
                    </a:srgbClr>
                  </a:solidFill>
                </a:ln>
                <a:solidFill>
                  <a:srgbClr val="0071BC">
                    <a:alpha val="99000"/>
                  </a:srgbClr>
                </a:solidFill>
              </a:rPr>
              <a:t>&gt;</a:t>
            </a:r>
          </a:p>
          <a:p>
            <a:pPr lvl="1"/>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OnlyAllowTrafficTo</a:t>
            </a:r>
            <a:r>
              <a:rPr lang="en-US" sz="2400" dirty="0">
                <a:ln>
                  <a:solidFill>
                    <a:srgbClr val="FFFFFF">
                      <a:alpha val="0"/>
                    </a:srgbClr>
                  </a:solidFill>
                </a:ln>
                <a:solidFill>
                  <a:srgbClr val="0071BC">
                    <a:alpha val="99000"/>
                  </a:srgbClr>
                </a:solidFill>
              </a:rPr>
              <a:t>&gt;</a:t>
            </a:r>
          </a:p>
          <a:p>
            <a:pPr lvl="2"/>
            <a:r>
              <a:rPr lang="en-US" sz="2400" dirty="0">
                <a:ln>
                  <a:solidFill>
                    <a:srgbClr val="FFFFFF">
                      <a:alpha val="0"/>
                    </a:srgbClr>
                  </a:solidFill>
                </a:ln>
                <a:solidFill>
                  <a:schemeClr val="accent2">
                    <a:alpha val="99000"/>
                  </a:schemeClr>
                </a:solidFill>
              </a:rPr>
              <a:t>&lt;</a:t>
            </a:r>
            <a:r>
              <a:rPr lang="en-US" sz="2400" dirty="0">
                <a:ln>
                  <a:solidFill>
                    <a:srgbClr val="FFFFFF">
                      <a:alpha val="0"/>
                    </a:srgbClr>
                  </a:solidFill>
                </a:ln>
                <a:solidFill>
                  <a:srgbClr val="910091">
                    <a:alpha val="99000"/>
                  </a:srgbClr>
                </a:solidFill>
              </a:rPr>
              <a:t>Destinations</a:t>
            </a:r>
            <a:r>
              <a:rPr lang="en-US" sz="2400" dirty="0">
                <a:ln>
                  <a:solidFill>
                    <a:srgbClr val="FFFFFF">
                      <a:alpha val="0"/>
                    </a:srgbClr>
                  </a:solidFill>
                </a:ln>
                <a:solidFill>
                  <a:schemeClr val="accent2">
                    <a:alpha val="99000"/>
                  </a:schemeClr>
                </a:solidFill>
              </a:rPr>
              <a:t>&gt;</a:t>
            </a:r>
          </a:p>
          <a:p>
            <a:pPr lvl="3"/>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RoleEndpoint</a:t>
            </a:r>
            <a:r>
              <a:rPr lang="en-US" sz="2400" dirty="0">
                <a:ln>
                  <a:solidFill>
                    <a:srgbClr val="FFFFFF">
                      <a:alpha val="0"/>
                    </a:srgbClr>
                  </a:solidFill>
                </a:ln>
                <a:solidFill>
                  <a:srgbClr val="FF0000"/>
                </a:solidFill>
              </a:rPr>
              <a:t> </a:t>
            </a:r>
            <a:r>
              <a:rPr lang="en-US" sz="2400" dirty="0" err="1">
                <a:ln>
                  <a:solidFill>
                    <a:srgbClr val="FFFFFF">
                      <a:alpha val="0"/>
                    </a:srgbClr>
                  </a:solidFill>
                </a:ln>
                <a:solidFill>
                  <a:srgbClr val="FF0000">
                    <a:alpha val="99000"/>
                  </a:srgbClr>
                </a:solidFill>
              </a:rPr>
              <a:t>endpointName</a:t>
            </a:r>
            <a:r>
              <a:rPr lang="en-US" sz="2400" dirty="0">
                <a:ln>
                  <a:solidFill>
                    <a:srgbClr val="FFFFFF">
                      <a:alpha val="0"/>
                    </a:srgbClr>
                  </a:solidFill>
                </a:ln>
                <a:solidFill>
                  <a:srgbClr val="0071BC">
                    <a:alpha val="99000"/>
                  </a:srgbClr>
                </a:solidFill>
              </a:rPr>
              <a:t>="</a:t>
            </a:r>
            <a:r>
              <a:rPr lang="en-US" sz="2400" dirty="0" err="1" smtClean="0">
                <a:ln>
                  <a:solidFill>
                    <a:srgbClr val="FFFFFF">
                      <a:alpha val="0"/>
                    </a:srgbClr>
                  </a:solidFill>
                </a:ln>
                <a:solidFill>
                  <a:srgbClr val="0071BC">
                    <a:alpha val="99000"/>
                  </a:srgbClr>
                </a:solidFill>
              </a:rPr>
              <a:t>ServiceEndpoint</a:t>
            </a:r>
            <a:r>
              <a:rPr lang="en-US" sz="2400" dirty="0" smtClean="0">
                <a:ln>
                  <a:solidFill>
                    <a:srgbClr val="FFFFFF">
                      <a:alpha val="0"/>
                    </a:srgbClr>
                  </a:solidFill>
                </a:ln>
                <a:solidFill>
                  <a:srgbClr val="0071BC">
                    <a:alpha val="99000"/>
                  </a:srgbClr>
                </a:solidFill>
              </a:rPr>
              <a:t>"</a:t>
            </a:r>
          </a:p>
          <a:p>
            <a:pPr marL="2303463" lvl="5" indent="0">
              <a:buNone/>
            </a:pPr>
            <a:r>
              <a:rPr lang="en-US" sz="2400" dirty="0" err="1" smtClean="0">
                <a:solidFill>
                  <a:srgbClr val="FF0000">
                    <a:alpha val="99000"/>
                  </a:srgbClr>
                </a:solidFill>
                <a:latin typeface="Consolas" pitchFamily="49" charset="0"/>
                <a:cs typeface="Consolas" pitchFamily="49" charset="0"/>
              </a:rPr>
              <a:t>roleName</a:t>
            </a:r>
            <a:r>
              <a:rPr lang="en-US" sz="2400" dirty="0" smtClean="0">
                <a:ln>
                  <a:solidFill>
                    <a:srgbClr val="FFFFFF">
                      <a:alpha val="0"/>
                    </a:srgbClr>
                  </a:solidFill>
                </a:ln>
                <a:solidFill>
                  <a:srgbClr val="0071BC">
                    <a:alpha val="99000"/>
                  </a:srgbClr>
                </a:solidFill>
                <a:latin typeface="Consolas" pitchFamily="49" charset="0"/>
                <a:cs typeface="Consolas" pitchFamily="49" charset="0"/>
              </a:rPr>
              <a:t>="WorkerRole1" /&gt;</a:t>
            </a:r>
          </a:p>
          <a:p>
            <a:pPr marL="908050" lvl="1"/>
            <a:r>
              <a:rPr lang="en-US" sz="2400" dirty="0" smtClean="0">
                <a:ln>
                  <a:solidFill>
                    <a:srgbClr val="FFFFFF">
                      <a:alpha val="0"/>
                    </a:srgbClr>
                  </a:solidFill>
                </a:ln>
                <a:solidFill>
                  <a:srgbClr val="0071BC">
                    <a:alpha val="99000"/>
                  </a:srgbClr>
                </a:solidFill>
              </a:rPr>
              <a:t>&lt;/</a:t>
            </a:r>
            <a:r>
              <a:rPr lang="en-US" sz="2400" dirty="0">
                <a:ln>
                  <a:solidFill>
                    <a:srgbClr val="FFFFFF">
                      <a:alpha val="0"/>
                    </a:srgbClr>
                  </a:solidFill>
                </a:ln>
                <a:solidFill>
                  <a:srgbClr val="910091">
                    <a:alpha val="99000"/>
                  </a:srgbClr>
                </a:solidFill>
              </a:rPr>
              <a:t>Destinations</a:t>
            </a:r>
            <a:r>
              <a:rPr lang="en-US" sz="2400" dirty="0">
                <a:ln>
                  <a:solidFill>
                    <a:srgbClr val="FFFFFF">
                      <a:alpha val="0"/>
                    </a:srgbClr>
                  </a:solidFill>
                </a:ln>
                <a:solidFill>
                  <a:srgbClr val="0071BC">
                    <a:alpha val="99000"/>
                  </a:srgbClr>
                </a:solidFill>
              </a:rPr>
              <a:t>&gt;</a:t>
            </a:r>
          </a:p>
          <a:p>
            <a:pPr marL="908050" lvl="1"/>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WhenSource</a:t>
            </a:r>
            <a:r>
              <a:rPr lang="en-US" sz="2400" dirty="0">
                <a:ln>
                  <a:solidFill>
                    <a:srgbClr val="FFFFFF">
                      <a:alpha val="0"/>
                    </a:srgbClr>
                  </a:solidFill>
                </a:ln>
              </a:rPr>
              <a:t> </a:t>
            </a:r>
            <a:r>
              <a:rPr lang="en-US" sz="2400" dirty="0">
                <a:ln>
                  <a:solidFill>
                    <a:srgbClr val="FFFFFF">
                      <a:alpha val="0"/>
                    </a:srgbClr>
                  </a:solidFill>
                </a:ln>
                <a:solidFill>
                  <a:srgbClr val="FF0000">
                    <a:alpha val="99000"/>
                  </a:srgbClr>
                </a:solidFill>
              </a:rPr>
              <a:t>matches</a:t>
            </a:r>
            <a:r>
              <a:rPr lang="en-US" sz="2400" dirty="0">
                <a:ln>
                  <a:solidFill>
                    <a:srgbClr val="FFFFFF">
                      <a:alpha val="0"/>
                    </a:srgbClr>
                  </a:solidFill>
                </a:ln>
                <a:solidFill>
                  <a:srgbClr val="0071BC">
                    <a:alpha val="99000"/>
                  </a:srgbClr>
                </a:solidFill>
              </a:rPr>
              <a:t>="</a:t>
            </a:r>
            <a:r>
              <a:rPr lang="en-US" sz="2400" dirty="0" err="1">
                <a:ln>
                  <a:solidFill>
                    <a:srgbClr val="FFFFFF">
                      <a:alpha val="0"/>
                    </a:srgbClr>
                  </a:solidFill>
                </a:ln>
                <a:solidFill>
                  <a:srgbClr val="0071BC">
                    <a:alpha val="99000"/>
                  </a:srgbClr>
                </a:solidFill>
              </a:rPr>
              <a:t>AnyRule</a:t>
            </a:r>
            <a:r>
              <a:rPr lang="en-US" sz="2400" dirty="0">
                <a:ln>
                  <a:solidFill>
                    <a:srgbClr val="FFFFFF">
                      <a:alpha val="0"/>
                    </a:srgbClr>
                  </a:solidFill>
                </a:ln>
                <a:solidFill>
                  <a:srgbClr val="0071BC">
                    <a:alpha val="99000"/>
                  </a:srgbClr>
                </a:solidFill>
              </a:rPr>
              <a:t>"&gt;</a:t>
            </a:r>
          </a:p>
          <a:p>
            <a:pPr marL="1379538" lvl="2"/>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FromRole</a:t>
            </a:r>
            <a:r>
              <a:rPr lang="en-US" sz="2400" dirty="0">
                <a:ln>
                  <a:solidFill>
                    <a:srgbClr val="FFFFFF">
                      <a:alpha val="0"/>
                    </a:srgbClr>
                  </a:solidFill>
                </a:ln>
              </a:rPr>
              <a:t> </a:t>
            </a:r>
            <a:r>
              <a:rPr lang="en-US" sz="2400" dirty="0" err="1">
                <a:ln>
                  <a:solidFill>
                    <a:srgbClr val="FFFFFF">
                      <a:alpha val="0"/>
                    </a:srgbClr>
                  </a:solidFill>
                </a:ln>
                <a:solidFill>
                  <a:srgbClr val="FF0000">
                    <a:alpha val="99000"/>
                  </a:srgbClr>
                </a:solidFill>
              </a:rPr>
              <a:t>roleName</a:t>
            </a:r>
            <a:r>
              <a:rPr lang="en-US" sz="2400" dirty="0">
                <a:ln>
                  <a:solidFill>
                    <a:srgbClr val="FFFFFF">
                      <a:alpha val="0"/>
                    </a:srgbClr>
                  </a:solidFill>
                </a:ln>
                <a:solidFill>
                  <a:srgbClr val="0071BC">
                    <a:alpha val="99000"/>
                  </a:srgbClr>
                </a:solidFill>
              </a:rPr>
              <a:t>="WebRole1" /&gt;</a:t>
            </a:r>
          </a:p>
          <a:p>
            <a:pPr marL="908050" lvl="1"/>
            <a:r>
              <a:rPr lang="en-US" sz="2400" dirty="0">
                <a:ln>
                  <a:solidFill>
                    <a:srgbClr val="FFFFFF">
                      <a:alpha val="0"/>
                    </a:srgbClr>
                  </a:solidFill>
                </a:ln>
                <a:solidFill>
                  <a:srgbClr val="0071BC">
                    <a:alpha val="99000"/>
                  </a:srgbClr>
                </a:solidFill>
              </a:rPr>
              <a:t>&lt;/</a:t>
            </a:r>
            <a:r>
              <a:rPr lang="en-US" sz="2400" dirty="0" err="1">
                <a:ln>
                  <a:solidFill>
                    <a:srgbClr val="FFFFFF">
                      <a:alpha val="0"/>
                    </a:srgbClr>
                  </a:solidFill>
                </a:ln>
                <a:solidFill>
                  <a:srgbClr val="910091">
                    <a:alpha val="99000"/>
                  </a:srgbClr>
                </a:solidFill>
              </a:rPr>
              <a:t>WhenSource</a:t>
            </a:r>
            <a:r>
              <a:rPr lang="en-US" sz="2400" dirty="0">
                <a:ln>
                  <a:solidFill>
                    <a:srgbClr val="FFFFFF">
                      <a:alpha val="0"/>
                    </a:srgbClr>
                  </a:solidFill>
                </a:ln>
                <a:solidFill>
                  <a:srgbClr val="0071BC">
                    <a:alpha val="99000"/>
                  </a:srgbClr>
                </a:solidFill>
              </a:rPr>
              <a:t>&gt;</a:t>
            </a:r>
          </a:p>
          <a:p>
            <a:pPr marL="914400" lvl="0"/>
            <a:r>
              <a:rPr lang="en-US" dirty="0" smtClean="0">
                <a:ln>
                  <a:solidFill>
                    <a:srgbClr val="FFFFFF">
                      <a:alpha val="0"/>
                    </a:srgbClr>
                  </a:solidFill>
                </a:ln>
                <a:solidFill>
                  <a:srgbClr val="595959">
                    <a:alpha val="99000"/>
                  </a:srgbClr>
                </a:solidFill>
              </a:rPr>
              <a:t>…</a:t>
            </a:r>
            <a:endParaRPr lang="en-US" dirty="0">
              <a:ln>
                <a:solidFill>
                  <a:srgbClr val="FFFFFF">
                    <a:alpha val="0"/>
                  </a:srgbClr>
                </a:solidFill>
              </a:ln>
              <a:solidFill>
                <a:srgbClr val="595959">
                  <a:alpha val="99000"/>
                </a:srgbClr>
              </a:solidFill>
            </a:endParaRPr>
          </a:p>
        </p:txBody>
      </p:sp>
    </p:spTree>
    <p:extLst>
      <p:ext uri="{BB962C8B-B14F-4D97-AF65-F5344CB8AC3E}">
        <p14:creationId xmlns:p14="http://schemas.microsoft.com/office/powerpoint/2010/main" val="692229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VM Role</a:t>
            </a:r>
          </a:p>
        </p:txBody>
      </p:sp>
    </p:spTree>
    <p:extLst>
      <p:ext uri="{BB962C8B-B14F-4D97-AF65-F5344CB8AC3E}">
        <p14:creationId xmlns:p14="http://schemas.microsoft.com/office/powerpoint/2010/main" val="36632356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Only Two Differences</a:t>
            </a:r>
            <a:endParaRPr lang="en-US" dirty="0"/>
          </a:p>
        </p:txBody>
      </p:sp>
      <p:grpSp>
        <p:nvGrpSpPr>
          <p:cNvPr id="15" name="Group 14"/>
          <p:cNvGrpSpPr/>
          <p:nvPr/>
        </p:nvGrpSpPr>
        <p:grpSpPr>
          <a:xfrm>
            <a:off x="517525" y="1362788"/>
            <a:ext cx="10903267" cy="2103120"/>
            <a:chOff x="517525" y="1362788"/>
            <a:chExt cx="10903267" cy="2103120"/>
          </a:xfrm>
        </p:grpSpPr>
        <p:grpSp>
          <p:nvGrpSpPr>
            <p:cNvPr id="8" name="Group 7"/>
            <p:cNvGrpSpPr/>
            <p:nvPr/>
          </p:nvGrpSpPr>
          <p:grpSpPr>
            <a:xfrm>
              <a:off x="517525" y="1362788"/>
              <a:ext cx="2103120" cy="2103120"/>
              <a:chOff x="517525" y="1362788"/>
              <a:chExt cx="2103120" cy="2103120"/>
            </a:xfrm>
          </p:grpSpPr>
          <p:sp>
            <p:nvSpPr>
              <p:cNvPr id="6" name="Rectangle 5"/>
              <p:cNvSpPr/>
              <p:nvPr>
                <p:custDataLst>
                  <p:tags r:id="rId2"/>
                </p:custDataLst>
              </p:nvPr>
            </p:nvSpPr>
            <p:spPr bwMode="auto">
              <a:xfrm>
                <a:off x="517525" y="1362788"/>
                <a:ext cx="2103120" cy="21031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4" name="Freeform 84"/>
              <p:cNvSpPr>
                <a:spLocks noEditPoints="1"/>
              </p:cNvSpPr>
              <p:nvPr/>
            </p:nvSpPr>
            <p:spPr bwMode="black">
              <a:xfrm>
                <a:off x="1040115" y="1782008"/>
                <a:ext cx="1057941" cy="126468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 name="Content Placeholder 8"/>
            <p:cNvSpPr txBox="1">
              <a:spLocks/>
            </p:cNvSpPr>
            <p:nvPr/>
          </p:nvSpPr>
          <p:spPr>
            <a:xfrm>
              <a:off x="2882899" y="2168127"/>
              <a:ext cx="853789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smtClean="0">
                  <a:solidFill>
                    <a:schemeClr val="tx1">
                      <a:lumMod val="75000"/>
                      <a:lumOff val="25000"/>
                      <a:alpha val="99000"/>
                    </a:schemeClr>
                  </a:solidFill>
                  <a:latin typeface="Segoe UI Light" pitchFamily="34" charset="0"/>
                </a:rPr>
                <a:t>Who handles OS servicing</a:t>
              </a:r>
            </a:p>
          </p:txBody>
        </p:sp>
      </p:grpSp>
      <p:grpSp>
        <p:nvGrpSpPr>
          <p:cNvPr id="16" name="Group 15"/>
          <p:cNvGrpSpPr/>
          <p:nvPr/>
        </p:nvGrpSpPr>
        <p:grpSpPr>
          <a:xfrm>
            <a:off x="517525" y="3581400"/>
            <a:ext cx="10903267" cy="2103120"/>
            <a:chOff x="517525" y="3581400"/>
            <a:chExt cx="10903267" cy="2103120"/>
          </a:xfrm>
        </p:grpSpPr>
        <p:grpSp>
          <p:nvGrpSpPr>
            <p:cNvPr id="11" name="Group 10"/>
            <p:cNvGrpSpPr/>
            <p:nvPr/>
          </p:nvGrpSpPr>
          <p:grpSpPr>
            <a:xfrm>
              <a:off x="517525" y="3581400"/>
              <a:ext cx="2103120" cy="2103120"/>
              <a:chOff x="517525" y="3581400"/>
              <a:chExt cx="2103120" cy="2103120"/>
            </a:xfrm>
          </p:grpSpPr>
          <p:sp>
            <p:nvSpPr>
              <p:cNvPr id="10" name="Rectangle 9"/>
              <p:cNvSpPr/>
              <p:nvPr>
                <p:custDataLst>
                  <p:tags r:id="rId1"/>
                </p:custDataLst>
              </p:nvPr>
            </p:nvSpPr>
            <p:spPr bwMode="auto">
              <a:xfrm>
                <a:off x="517525" y="3581400"/>
                <a:ext cx="2103120" cy="21031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5" name="Freeform 74"/>
              <p:cNvSpPr>
                <a:spLocks noEditPoints="1"/>
              </p:cNvSpPr>
              <p:nvPr/>
            </p:nvSpPr>
            <p:spPr bwMode="black">
              <a:xfrm>
                <a:off x="947208" y="4101011"/>
                <a:ext cx="1243755" cy="1063899"/>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3" name="Content Placeholder 8"/>
            <p:cNvSpPr txBox="1">
              <a:spLocks/>
            </p:cNvSpPr>
            <p:nvPr/>
          </p:nvSpPr>
          <p:spPr>
            <a:xfrm>
              <a:off x="2882899" y="4386739"/>
              <a:ext cx="853789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How you package/deploy your application</a:t>
              </a:r>
            </a:p>
          </p:txBody>
        </p:sp>
      </p:grpSp>
    </p:spTree>
    <p:extLst>
      <p:ext uri="{BB962C8B-B14F-4D97-AF65-F5344CB8AC3E}">
        <p14:creationId xmlns:p14="http://schemas.microsoft.com/office/powerpoint/2010/main" val="4216737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Punchline: When to Use VM Role</a:t>
            </a:r>
            <a:endParaRPr lang="en-US" dirty="0"/>
          </a:p>
        </p:txBody>
      </p:sp>
      <p:grpSp>
        <p:nvGrpSpPr>
          <p:cNvPr id="45" name="Group 44"/>
          <p:cNvGrpSpPr/>
          <p:nvPr/>
        </p:nvGrpSpPr>
        <p:grpSpPr>
          <a:xfrm>
            <a:off x="517525" y="2941994"/>
            <a:ext cx="10937875" cy="1502273"/>
            <a:chOff x="517525" y="2941994"/>
            <a:chExt cx="10937875" cy="1502273"/>
          </a:xfrm>
        </p:grpSpPr>
        <p:sp>
          <p:nvSpPr>
            <p:cNvPr id="11" name="Content Placeholder 8"/>
            <p:cNvSpPr txBox="1">
              <a:spLocks/>
            </p:cNvSpPr>
            <p:nvPr/>
          </p:nvSpPr>
          <p:spPr>
            <a:xfrm>
              <a:off x="2207127" y="3517253"/>
              <a:ext cx="924827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Error-prone application installations</a:t>
              </a:r>
            </a:p>
          </p:txBody>
        </p:sp>
        <p:grpSp>
          <p:nvGrpSpPr>
            <p:cNvPr id="42" name="Group 41"/>
            <p:cNvGrpSpPr/>
            <p:nvPr/>
          </p:nvGrpSpPr>
          <p:grpSpPr>
            <a:xfrm>
              <a:off x="517525" y="2941994"/>
              <a:ext cx="1502272" cy="1502273"/>
              <a:chOff x="517525" y="2941994"/>
              <a:chExt cx="1502272" cy="1502273"/>
            </a:xfrm>
          </p:grpSpPr>
          <p:sp>
            <p:nvSpPr>
              <p:cNvPr id="12" name="Rectangle 11"/>
              <p:cNvSpPr/>
              <p:nvPr>
                <p:custDataLst>
                  <p:tags r:id="rId3"/>
                </p:custDataLst>
              </p:nvPr>
            </p:nvSpPr>
            <p:spPr bwMode="auto">
              <a:xfrm>
                <a:off x="517525" y="2941994"/>
                <a:ext cx="1502272" cy="15022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grpSp>
            <p:nvGrpSpPr>
              <p:cNvPr id="21" name="Group 20"/>
              <p:cNvGrpSpPr/>
              <p:nvPr/>
            </p:nvGrpSpPr>
            <p:grpSpPr bwMode="black">
              <a:xfrm>
                <a:off x="861967" y="3277173"/>
                <a:ext cx="813389" cy="831914"/>
                <a:chOff x="307975" y="1987550"/>
                <a:chExt cx="1377950" cy="1409701"/>
              </a:xfrm>
              <a:solidFill>
                <a:srgbClr val="FFFFFF"/>
              </a:solidFill>
            </p:grpSpPr>
            <p:sp>
              <p:nvSpPr>
                <p:cNvPr id="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grpSp>
        <p:nvGrpSpPr>
          <p:cNvPr id="44" name="Group 43"/>
          <p:cNvGrpSpPr/>
          <p:nvPr/>
        </p:nvGrpSpPr>
        <p:grpSpPr>
          <a:xfrm>
            <a:off x="517525" y="1362789"/>
            <a:ext cx="10937875" cy="1502273"/>
            <a:chOff x="517525" y="1362789"/>
            <a:chExt cx="10937875" cy="1502273"/>
          </a:xfrm>
        </p:grpSpPr>
        <p:sp>
          <p:nvSpPr>
            <p:cNvPr id="6" name="Content Placeholder 8"/>
            <p:cNvSpPr txBox="1">
              <a:spLocks/>
            </p:cNvSpPr>
            <p:nvPr/>
          </p:nvSpPr>
          <p:spPr>
            <a:xfrm>
              <a:off x="2207127" y="1938048"/>
              <a:ext cx="924827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Long running application installations</a:t>
              </a:r>
            </a:p>
          </p:txBody>
        </p:sp>
        <p:grpSp>
          <p:nvGrpSpPr>
            <p:cNvPr id="43" name="Group 42"/>
            <p:cNvGrpSpPr/>
            <p:nvPr/>
          </p:nvGrpSpPr>
          <p:grpSpPr>
            <a:xfrm>
              <a:off x="517525" y="1362789"/>
              <a:ext cx="1502272" cy="1502273"/>
              <a:chOff x="517525" y="1362789"/>
              <a:chExt cx="1502272" cy="1502273"/>
            </a:xfrm>
          </p:grpSpPr>
          <p:sp>
            <p:nvSpPr>
              <p:cNvPr id="7" name="Rectangle 6"/>
              <p:cNvSpPr/>
              <p:nvPr>
                <p:custDataLst>
                  <p:tags r:id="rId2"/>
                </p:custDataLst>
              </p:nvPr>
            </p:nvSpPr>
            <p:spPr bwMode="auto">
              <a:xfrm>
                <a:off x="517525" y="1362789"/>
                <a:ext cx="1502272" cy="15022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39" name="Freeform 7"/>
              <p:cNvSpPr>
                <a:spLocks noEditPoints="1"/>
              </p:cNvSpPr>
              <p:nvPr/>
            </p:nvSpPr>
            <p:spPr bwMode="auto">
              <a:xfrm>
                <a:off x="734565" y="1808995"/>
                <a:ext cx="1068192" cy="609861"/>
              </a:xfrm>
              <a:custGeom>
                <a:avLst/>
                <a:gdLst>
                  <a:gd name="T0" fmla="*/ 182 w 242"/>
                  <a:gd name="T1" fmla="*/ 121 h 138"/>
                  <a:gd name="T2" fmla="*/ 229 w 242"/>
                  <a:gd name="T3" fmla="*/ 121 h 138"/>
                  <a:gd name="T4" fmla="*/ 69 w 242"/>
                  <a:gd name="T5" fmla="*/ 9 h 138"/>
                  <a:gd name="T6" fmla="*/ 5 w 242"/>
                  <a:gd name="T7" fmla="*/ 0 h 138"/>
                  <a:gd name="T8" fmla="*/ 32 w 242"/>
                  <a:gd name="T9" fmla="*/ 69 h 138"/>
                  <a:gd name="T10" fmla="*/ 5 w 242"/>
                  <a:gd name="T11" fmla="*/ 138 h 138"/>
                  <a:gd name="T12" fmla="*/ 69 w 242"/>
                  <a:gd name="T13" fmla="*/ 129 h 138"/>
                  <a:gd name="T14" fmla="*/ 39 w 242"/>
                  <a:gd name="T15" fmla="*/ 69 h 138"/>
                  <a:gd name="T16" fmla="*/ 63 w 242"/>
                  <a:gd name="T17" fmla="*/ 128 h 138"/>
                  <a:gd name="T18" fmla="*/ 11 w 242"/>
                  <a:gd name="T19" fmla="*/ 128 h 138"/>
                  <a:gd name="T20" fmla="*/ 35 w 242"/>
                  <a:gd name="T21" fmla="*/ 69 h 138"/>
                  <a:gd name="T22" fmla="*/ 11 w 242"/>
                  <a:gd name="T23" fmla="*/ 11 h 138"/>
                  <a:gd name="T24" fmla="*/ 63 w 242"/>
                  <a:gd name="T25" fmla="*/ 11 h 138"/>
                  <a:gd name="T26" fmla="*/ 39 w 242"/>
                  <a:gd name="T27" fmla="*/ 69 h 138"/>
                  <a:gd name="T28" fmla="*/ 13 w 242"/>
                  <a:gd name="T29" fmla="*/ 19 h 138"/>
                  <a:gd name="T30" fmla="*/ 44 w 242"/>
                  <a:gd name="T31" fmla="*/ 56 h 138"/>
                  <a:gd name="T32" fmla="*/ 238 w 242"/>
                  <a:gd name="T33" fmla="*/ 129 h 138"/>
                  <a:gd name="T34" fmla="*/ 242 w 242"/>
                  <a:gd name="T35" fmla="*/ 5 h 138"/>
                  <a:gd name="T36" fmla="*/ 168 w 242"/>
                  <a:gd name="T37" fmla="*/ 5 h 138"/>
                  <a:gd name="T38" fmla="*/ 173 w 242"/>
                  <a:gd name="T39" fmla="*/ 129 h 138"/>
                  <a:gd name="T40" fmla="*/ 238 w 242"/>
                  <a:gd name="T41" fmla="*/ 138 h 138"/>
                  <a:gd name="T42" fmla="*/ 232 w 242"/>
                  <a:gd name="T43" fmla="*/ 128 h 138"/>
                  <a:gd name="T44" fmla="*/ 179 w 242"/>
                  <a:gd name="T45" fmla="*/ 128 h 138"/>
                  <a:gd name="T46" fmla="*/ 203 w 242"/>
                  <a:gd name="T47" fmla="*/ 69 h 138"/>
                  <a:gd name="T48" fmla="*/ 179 w 242"/>
                  <a:gd name="T49" fmla="*/ 11 h 138"/>
                  <a:gd name="T50" fmla="*/ 232 w 242"/>
                  <a:gd name="T51" fmla="*/ 11 h 138"/>
                  <a:gd name="T52" fmla="*/ 207 w 242"/>
                  <a:gd name="T53" fmla="*/ 69 h 138"/>
                  <a:gd name="T54" fmla="*/ 232 w 242"/>
                  <a:gd name="T55" fmla="*/ 128 h 138"/>
                  <a:gd name="T56" fmla="*/ 153 w 242"/>
                  <a:gd name="T57" fmla="*/ 0 h 138"/>
                  <a:gd name="T58" fmla="*/ 88 w 242"/>
                  <a:gd name="T59" fmla="*/ 9 h 138"/>
                  <a:gd name="T60" fmla="*/ 84 w 242"/>
                  <a:gd name="T61" fmla="*/ 134 h 138"/>
                  <a:gd name="T62" fmla="*/ 158 w 242"/>
                  <a:gd name="T63" fmla="*/ 134 h 138"/>
                  <a:gd name="T64" fmla="*/ 153 w 242"/>
                  <a:gd name="T65" fmla="*/ 9 h 138"/>
                  <a:gd name="T66" fmla="*/ 148 w 242"/>
                  <a:gd name="T67" fmla="*/ 124 h 138"/>
                  <a:gd name="T68" fmla="*/ 98 w 242"/>
                  <a:gd name="T69" fmla="*/ 129 h 138"/>
                  <a:gd name="T70" fmla="*/ 111 w 242"/>
                  <a:gd name="T71" fmla="*/ 83 h 138"/>
                  <a:gd name="T72" fmla="*/ 93 w 242"/>
                  <a:gd name="T73" fmla="*/ 14 h 138"/>
                  <a:gd name="T74" fmla="*/ 144 w 242"/>
                  <a:gd name="T75" fmla="*/ 9 h 138"/>
                  <a:gd name="T76" fmla="*/ 131 w 242"/>
                  <a:gd name="T77" fmla="*/ 55 h 138"/>
                  <a:gd name="T78" fmla="*/ 103 w 242"/>
                  <a:gd name="T79" fmla="*/ 24 h 138"/>
                  <a:gd name="T80" fmla="*/ 121 w 242"/>
                  <a:gd name="T81" fmla="*/ 61 h 138"/>
                  <a:gd name="T82" fmla="*/ 138 w 242"/>
                  <a:gd name="T83" fmla="*/ 24 h 138"/>
                  <a:gd name="T84" fmla="*/ 141 w 242"/>
                  <a:gd name="T85" fmla="*/ 126 h 138"/>
                  <a:gd name="T86" fmla="*/ 97 w 242"/>
                  <a:gd name="T87"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2" h="138">
                    <a:moveTo>
                      <a:pt x="206" y="80"/>
                    </a:moveTo>
                    <a:cubicBezTo>
                      <a:pt x="202" y="80"/>
                      <a:pt x="199" y="82"/>
                      <a:pt x="197" y="84"/>
                    </a:cubicBezTo>
                    <a:cubicBezTo>
                      <a:pt x="190" y="92"/>
                      <a:pt x="183" y="103"/>
                      <a:pt x="182" y="121"/>
                    </a:cubicBezTo>
                    <a:cubicBezTo>
                      <a:pt x="182" y="122"/>
                      <a:pt x="181" y="126"/>
                      <a:pt x="185" y="126"/>
                    </a:cubicBezTo>
                    <a:cubicBezTo>
                      <a:pt x="226" y="126"/>
                      <a:pt x="226" y="126"/>
                      <a:pt x="226" y="126"/>
                    </a:cubicBezTo>
                    <a:cubicBezTo>
                      <a:pt x="230" y="126"/>
                      <a:pt x="229" y="122"/>
                      <a:pt x="229" y="121"/>
                    </a:cubicBezTo>
                    <a:cubicBezTo>
                      <a:pt x="228" y="103"/>
                      <a:pt x="221" y="92"/>
                      <a:pt x="214" y="84"/>
                    </a:cubicBezTo>
                    <a:cubicBezTo>
                      <a:pt x="212" y="82"/>
                      <a:pt x="209" y="80"/>
                      <a:pt x="206" y="80"/>
                    </a:cubicBezTo>
                    <a:close/>
                    <a:moveTo>
                      <a:pt x="69" y="9"/>
                    </a:moveTo>
                    <a:cubicBezTo>
                      <a:pt x="72" y="9"/>
                      <a:pt x="74" y="7"/>
                      <a:pt x="74" y="5"/>
                    </a:cubicBezTo>
                    <a:cubicBezTo>
                      <a:pt x="74" y="2"/>
                      <a:pt x="72" y="0"/>
                      <a:pt x="69" y="0"/>
                    </a:cubicBezTo>
                    <a:cubicBezTo>
                      <a:pt x="5" y="0"/>
                      <a:pt x="5" y="0"/>
                      <a:pt x="5" y="0"/>
                    </a:cubicBezTo>
                    <a:cubicBezTo>
                      <a:pt x="2" y="0"/>
                      <a:pt x="0" y="2"/>
                      <a:pt x="0" y="5"/>
                    </a:cubicBezTo>
                    <a:cubicBezTo>
                      <a:pt x="0" y="7"/>
                      <a:pt x="2" y="9"/>
                      <a:pt x="5" y="9"/>
                    </a:cubicBezTo>
                    <a:cubicBezTo>
                      <a:pt x="5" y="53"/>
                      <a:pt x="32" y="57"/>
                      <a:pt x="32" y="69"/>
                    </a:cubicBezTo>
                    <a:cubicBezTo>
                      <a:pt x="32" y="81"/>
                      <a:pt x="5" y="86"/>
                      <a:pt x="5" y="129"/>
                    </a:cubicBezTo>
                    <a:cubicBezTo>
                      <a:pt x="2" y="129"/>
                      <a:pt x="0" y="131"/>
                      <a:pt x="0" y="134"/>
                    </a:cubicBezTo>
                    <a:cubicBezTo>
                      <a:pt x="0" y="136"/>
                      <a:pt x="2" y="138"/>
                      <a:pt x="5" y="138"/>
                    </a:cubicBezTo>
                    <a:cubicBezTo>
                      <a:pt x="69" y="138"/>
                      <a:pt x="69" y="138"/>
                      <a:pt x="69" y="138"/>
                    </a:cubicBezTo>
                    <a:cubicBezTo>
                      <a:pt x="72" y="138"/>
                      <a:pt x="74" y="136"/>
                      <a:pt x="74" y="134"/>
                    </a:cubicBezTo>
                    <a:cubicBezTo>
                      <a:pt x="74" y="131"/>
                      <a:pt x="72" y="129"/>
                      <a:pt x="69" y="129"/>
                    </a:cubicBezTo>
                    <a:cubicBezTo>
                      <a:pt x="69" y="86"/>
                      <a:pt x="42" y="81"/>
                      <a:pt x="42" y="69"/>
                    </a:cubicBezTo>
                    <a:cubicBezTo>
                      <a:pt x="42" y="57"/>
                      <a:pt x="69" y="53"/>
                      <a:pt x="69" y="9"/>
                    </a:cubicBezTo>
                    <a:close/>
                    <a:moveTo>
                      <a:pt x="39" y="69"/>
                    </a:moveTo>
                    <a:cubicBezTo>
                      <a:pt x="39" y="75"/>
                      <a:pt x="43" y="79"/>
                      <a:pt x="47" y="83"/>
                    </a:cubicBezTo>
                    <a:cubicBezTo>
                      <a:pt x="54" y="91"/>
                      <a:pt x="63" y="101"/>
                      <a:pt x="64" y="124"/>
                    </a:cubicBezTo>
                    <a:cubicBezTo>
                      <a:pt x="65" y="126"/>
                      <a:pt x="64" y="127"/>
                      <a:pt x="63" y="128"/>
                    </a:cubicBezTo>
                    <a:cubicBezTo>
                      <a:pt x="62" y="129"/>
                      <a:pt x="60" y="129"/>
                      <a:pt x="60" y="129"/>
                    </a:cubicBezTo>
                    <a:cubicBezTo>
                      <a:pt x="14" y="129"/>
                      <a:pt x="14" y="129"/>
                      <a:pt x="14" y="129"/>
                    </a:cubicBezTo>
                    <a:cubicBezTo>
                      <a:pt x="14" y="129"/>
                      <a:pt x="12" y="129"/>
                      <a:pt x="11" y="128"/>
                    </a:cubicBezTo>
                    <a:cubicBezTo>
                      <a:pt x="10" y="127"/>
                      <a:pt x="9" y="126"/>
                      <a:pt x="10" y="124"/>
                    </a:cubicBezTo>
                    <a:cubicBezTo>
                      <a:pt x="11" y="101"/>
                      <a:pt x="20" y="91"/>
                      <a:pt x="27" y="83"/>
                    </a:cubicBezTo>
                    <a:cubicBezTo>
                      <a:pt x="31" y="79"/>
                      <a:pt x="35" y="75"/>
                      <a:pt x="35" y="69"/>
                    </a:cubicBezTo>
                    <a:cubicBezTo>
                      <a:pt x="35" y="64"/>
                      <a:pt x="31" y="60"/>
                      <a:pt x="27" y="55"/>
                    </a:cubicBezTo>
                    <a:cubicBezTo>
                      <a:pt x="20" y="47"/>
                      <a:pt x="11" y="38"/>
                      <a:pt x="10" y="14"/>
                    </a:cubicBezTo>
                    <a:cubicBezTo>
                      <a:pt x="9" y="13"/>
                      <a:pt x="10" y="12"/>
                      <a:pt x="11" y="11"/>
                    </a:cubicBezTo>
                    <a:cubicBezTo>
                      <a:pt x="12" y="9"/>
                      <a:pt x="14" y="9"/>
                      <a:pt x="14" y="9"/>
                    </a:cubicBezTo>
                    <a:cubicBezTo>
                      <a:pt x="60" y="9"/>
                      <a:pt x="60" y="9"/>
                      <a:pt x="60" y="9"/>
                    </a:cubicBezTo>
                    <a:cubicBezTo>
                      <a:pt x="60" y="9"/>
                      <a:pt x="62" y="9"/>
                      <a:pt x="63" y="11"/>
                    </a:cubicBezTo>
                    <a:cubicBezTo>
                      <a:pt x="64" y="12"/>
                      <a:pt x="65" y="13"/>
                      <a:pt x="64" y="14"/>
                    </a:cubicBezTo>
                    <a:cubicBezTo>
                      <a:pt x="63" y="38"/>
                      <a:pt x="54" y="47"/>
                      <a:pt x="47" y="55"/>
                    </a:cubicBezTo>
                    <a:cubicBezTo>
                      <a:pt x="43" y="60"/>
                      <a:pt x="39" y="64"/>
                      <a:pt x="39" y="69"/>
                    </a:cubicBezTo>
                    <a:close/>
                    <a:moveTo>
                      <a:pt x="57" y="14"/>
                    </a:moveTo>
                    <a:cubicBezTo>
                      <a:pt x="17" y="14"/>
                      <a:pt x="17" y="14"/>
                      <a:pt x="17" y="14"/>
                    </a:cubicBezTo>
                    <a:cubicBezTo>
                      <a:pt x="13" y="14"/>
                      <a:pt x="13" y="18"/>
                      <a:pt x="13" y="19"/>
                    </a:cubicBezTo>
                    <a:cubicBezTo>
                      <a:pt x="15" y="38"/>
                      <a:pt x="23" y="48"/>
                      <a:pt x="30" y="56"/>
                    </a:cubicBezTo>
                    <a:cubicBezTo>
                      <a:pt x="33" y="59"/>
                      <a:pt x="34" y="61"/>
                      <a:pt x="37" y="61"/>
                    </a:cubicBezTo>
                    <a:cubicBezTo>
                      <a:pt x="40" y="61"/>
                      <a:pt x="41" y="59"/>
                      <a:pt x="44" y="56"/>
                    </a:cubicBezTo>
                    <a:cubicBezTo>
                      <a:pt x="51" y="48"/>
                      <a:pt x="59" y="38"/>
                      <a:pt x="61" y="19"/>
                    </a:cubicBezTo>
                    <a:cubicBezTo>
                      <a:pt x="61" y="18"/>
                      <a:pt x="61" y="14"/>
                      <a:pt x="57" y="14"/>
                    </a:cubicBezTo>
                    <a:close/>
                    <a:moveTo>
                      <a:pt x="238" y="129"/>
                    </a:moveTo>
                    <a:cubicBezTo>
                      <a:pt x="238" y="86"/>
                      <a:pt x="210" y="81"/>
                      <a:pt x="210" y="69"/>
                    </a:cubicBezTo>
                    <a:cubicBezTo>
                      <a:pt x="210" y="57"/>
                      <a:pt x="238" y="53"/>
                      <a:pt x="238" y="9"/>
                    </a:cubicBezTo>
                    <a:cubicBezTo>
                      <a:pt x="240" y="9"/>
                      <a:pt x="242" y="7"/>
                      <a:pt x="242" y="5"/>
                    </a:cubicBezTo>
                    <a:cubicBezTo>
                      <a:pt x="242" y="2"/>
                      <a:pt x="240" y="0"/>
                      <a:pt x="238" y="0"/>
                    </a:cubicBezTo>
                    <a:cubicBezTo>
                      <a:pt x="173" y="0"/>
                      <a:pt x="173" y="0"/>
                      <a:pt x="173" y="0"/>
                    </a:cubicBezTo>
                    <a:cubicBezTo>
                      <a:pt x="170" y="0"/>
                      <a:pt x="168" y="2"/>
                      <a:pt x="168" y="5"/>
                    </a:cubicBezTo>
                    <a:cubicBezTo>
                      <a:pt x="168" y="7"/>
                      <a:pt x="170" y="9"/>
                      <a:pt x="173" y="9"/>
                    </a:cubicBezTo>
                    <a:cubicBezTo>
                      <a:pt x="173" y="53"/>
                      <a:pt x="201" y="57"/>
                      <a:pt x="201" y="69"/>
                    </a:cubicBezTo>
                    <a:cubicBezTo>
                      <a:pt x="201" y="81"/>
                      <a:pt x="173" y="86"/>
                      <a:pt x="173" y="129"/>
                    </a:cubicBezTo>
                    <a:cubicBezTo>
                      <a:pt x="170" y="129"/>
                      <a:pt x="168" y="131"/>
                      <a:pt x="168" y="134"/>
                    </a:cubicBezTo>
                    <a:cubicBezTo>
                      <a:pt x="168" y="136"/>
                      <a:pt x="170" y="138"/>
                      <a:pt x="173" y="138"/>
                    </a:cubicBezTo>
                    <a:cubicBezTo>
                      <a:pt x="238" y="138"/>
                      <a:pt x="238" y="138"/>
                      <a:pt x="238" y="138"/>
                    </a:cubicBezTo>
                    <a:cubicBezTo>
                      <a:pt x="240" y="138"/>
                      <a:pt x="242" y="136"/>
                      <a:pt x="242" y="134"/>
                    </a:cubicBezTo>
                    <a:cubicBezTo>
                      <a:pt x="242" y="131"/>
                      <a:pt x="240" y="129"/>
                      <a:pt x="238" y="129"/>
                    </a:cubicBezTo>
                    <a:close/>
                    <a:moveTo>
                      <a:pt x="232" y="128"/>
                    </a:moveTo>
                    <a:cubicBezTo>
                      <a:pt x="230" y="129"/>
                      <a:pt x="228" y="129"/>
                      <a:pt x="228" y="129"/>
                    </a:cubicBezTo>
                    <a:cubicBezTo>
                      <a:pt x="182" y="129"/>
                      <a:pt x="182" y="129"/>
                      <a:pt x="182" y="129"/>
                    </a:cubicBezTo>
                    <a:cubicBezTo>
                      <a:pt x="182" y="129"/>
                      <a:pt x="180" y="129"/>
                      <a:pt x="179" y="128"/>
                    </a:cubicBezTo>
                    <a:cubicBezTo>
                      <a:pt x="178" y="127"/>
                      <a:pt x="178" y="126"/>
                      <a:pt x="178" y="124"/>
                    </a:cubicBezTo>
                    <a:cubicBezTo>
                      <a:pt x="179" y="101"/>
                      <a:pt x="188" y="91"/>
                      <a:pt x="195" y="83"/>
                    </a:cubicBezTo>
                    <a:cubicBezTo>
                      <a:pt x="200" y="79"/>
                      <a:pt x="203" y="75"/>
                      <a:pt x="203" y="69"/>
                    </a:cubicBezTo>
                    <a:cubicBezTo>
                      <a:pt x="203" y="64"/>
                      <a:pt x="200" y="60"/>
                      <a:pt x="195" y="55"/>
                    </a:cubicBezTo>
                    <a:cubicBezTo>
                      <a:pt x="188" y="47"/>
                      <a:pt x="179" y="38"/>
                      <a:pt x="178" y="14"/>
                    </a:cubicBezTo>
                    <a:cubicBezTo>
                      <a:pt x="178" y="13"/>
                      <a:pt x="178" y="12"/>
                      <a:pt x="179" y="11"/>
                    </a:cubicBezTo>
                    <a:cubicBezTo>
                      <a:pt x="180" y="9"/>
                      <a:pt x="182" y="9"/>
                      <a:pt x="182" y="9"/>
                    </a:cubicBezTo>
                    <a:cubicBezTo>
                      <a:pt x="228" y="9"/>
                      <a:pt x="228" y="9"/>
                      <a:pt x="228" y="9"/>
                    </a:cubicBezTo>
                    <a:cubicBezTo>
                      <a:pt x="228" y="9"/>
                      <a:pt x="230" y="9"/>
                      <a:pt x="232" y="11"/>
                    </a:cubicBezTo>
                    <a:cubicBezTo>
                      <a:pt x="232" y="12"/>
                      <a:pt x="233" y="13"/>
                      <a:pt x="233" y="14"/>
                    </a:cubicBezTo>
                    <a:cubicBezTo>
                      <a:pt x="232" y="38"/>
                      <a:pt x="222" y="47"/>
                      <a:pt x="215" y="55"/>
                    </a:cubicBezTo>
                    <a:cubicBezTo>
                      <a:pt x="211" y="60"/>
                      <a:pt x="207" y="64"/>
                      <a:pt x="207" y="69"/>
                    </a:cubicBezTo>
                    <a:cubicBezTo>
                      <a:pt x="207" y="75"/>
                      <a:pt x="211" y="79"/>
                      <a:pt x="215" y="83"/>
                    </a:cubicBezTo>
                    <a:cubicBezTo>
                      <a:pt x="222" y="91"/>
                      <a:pt x="232" y="101"/>
                      <a:pt x="233" y="124"/>
                    </a:cubicBezTo>
                    <a:cubicBezTo>
                      <a:pt x="233" y="126"/>
                      <a:pt x="232" y="127"/>
                      <a:pt x="232" y="128"/>
                    </a:cubicBezTo>
                    <a:close/>
                    <a:moveTo>
                      <a:pt x="153" y="9"/>
                    </a:moveTo>
                    <a:cubicBezTo>
                      <a:pt x="156" y="9"/>
                      <a:pt x="158" y="7"/>
                      <a:pt x="158" y="5"/>
                    </a:cubicBezTo>
                    <a:cubicBezTo>
                      <a:pt x="158" y="2"/>
                      <a:pt x="156" y="0"/>
                      <a:pt x="153" y="0"/>
                    </a:cubicBezTo>
                    <a:cubicBezTo>
                      <a:pt x="88" y="0"/>
                      <a:pt x="88" y="0"/>
                      <a:pt x="88" y="0"/>
                    </a:cubicBezTo>
                    <a:cubicBezTo>
                      <a:pt x="86" y="0"/>
                      <a:pt x="84" y="2"/>
                      <a:pt x="84" y="5"/>
                    </a:cubicBezTo>
                    <a:cubicBezTo>
                      <a:pt x="84" y="7"/>
                      <a:pt x="86" y="9"/>
                      <a:pt x="88" y="9"/>
                    </a:cubicBezTo>
                    <a:cubicBezTo>
                      <a:pt x="88" y="53"/>
                      <a:pt x="116" y="57"/>
                      <a:pt x="116" y="69"/>
                    </a:cubicBezTo>
                    <a:cubicBezTo>
                      <a:pt x="116" y="81"/>
                      <a:pt x="88" y="86"/>
                      <a:pt x="88" y="129"/>
                    </a:cubicBezTo>
                    <a:cubicBezTo>
                      <a:pt x="86" y="129"/>
                      <a:pt x="84" y="131"/>
                      <a:pt x="84" y="134"/>
                    </a:cubicBezTo>
                    <a:cubicBezTo>
                      <a:pt x="84" y="136"/>
                      <a:pt x="86" y="138"/>
                      <a:pt x="88" y="138"/>
                    </a:cubicBezTo>
                    <a:cubicBezTo>
                      <a:pt x="153" y="138"/>
                      <a:pt x="153" y="138"/>
                      <a:pt x="153" y="138"/>
                    </a:cubicBezTo>
                    <a:cubicBezTo>
                      <a:pt x="156" y="138"/>
                      <a:pt x="158" y="136"/>
                      <a:pt x="158" y="134"/>
                    </a:cubicBezTo>
                    <a:cubicBezTo>
                      <a:pt x="158" y="131"/>
                      <a:pt x="156" y="129"/>
                      <a:pt x="153" y="129"/>
                    </a:cubicBezTo>
                    <a:cubicBezTo>
                      <a:pt x="153" y="86"/>
                      <a:pt x="125" y="81"/>
                      <a:pt x="125" y="69"/>
                    </a:cubicBezTo>
                    <a:cubicBezTo>
                      <a:pt x="125" y="57"/>
                      <a:pt x="153" y="53"/>
                      <a:pt x="153" y="9"/>
                    </a:cubicBezTo>
                    <a:close/>
                    <a:moveTo>
                      <a:pt x="123" y="69"/>
                    </a:moveTo>
                    <a:cubicBezTo>
                      <a:pt x="123" y="75"/>
                      <a:pt x="127" y="79"/>
                      <a:pt x="131" y="83"/>
                    </a:cubicBezTo>
                    <a:cubicBezTo>
                      <a:pt x="138" y="91"/>
                      <a:pt x="147" y="101"/>
                      <a:pt x="148" y="124"/>
                    </a:cubicBezTo>
                    <a:cubicBezTo>
                      <a:pt x="149" y="126"/>
                      <a:pt x="148" y="127"/>
                      <a:pt x="147" y="128"/>
                    </a:cubicBezTo>
                    <a:cubicBezTo>
                      <a:pt x="146" y="129"/>
                      <a:pt x="144" y="129"/>
                      <a:pt x="144" y="129"/>
                    </a:cubicBezTo>
                    <a:cubicBezTo>
                      <a:pt x="98" y="129"/>
                      <a:pt x="98" y="129"/>
                      <a:pt x="98" y="129"/>
                    </a:cubicBezTo>
                    <a:cubicBezTo>
                      <a:pt x="98" y="129"/>
                      <a:pt x="96" y="129"/>
                      <a:pt x="94" y="128"/>
                    </a:cubicBezTo>
                    <a:cubicBezTo>
                      <a:pt x="94" y="127"/>
                      <a:pt x="93" y="126"/>
                      <a:pt x="93" y="124"/>
                    </a:cubicBezTo>
                    <a:cubicBezTo>
                      <a:pt x="94" y="101"/>
                      <a:pt x="104" y="91"/>
                      <a:pt x="111" y="83"/>
                    </a:cubicBezTo>
                    <a:cubicBezTo>
                      <a:pt x="115" y="79"/>
                      <a:pt x="119" y="75"/>
                      <a:pt x="119" y="69"/>
                    </a:cubicBezTo>
                    <a:cubicBezTo>
                      <a:pt x="119" y="64"/>
                      <a:pt x="115" y="60"/>
                      <a:pt x="111" y="55"/>
                    </a:cubicBezTo>
                    <a:cubicBezTo>
                      <a:pt x="104" y="47"/>
                      <a:pt x="94" y="38"/>
                      <a:pt x="93" y="14"/>
                    </a:cubicBezTo>
                    <a:cubicBezTo>
                      <a:pt x="93" y="13"/>
                      <a:pt x="94" y="12"/>
                      <a:pt x="94" y="11"/>
                    </a:cubicBezTo>
                    <a:cubicBezTo>
                      <a:pt x="96" y="9"/>
                      <a:pt x="98" y="9"/>
                      <a:pt x="98" y="9"/>
                    </a:cubicBezTo>
                    <a:cubicBezTo>
                      <a:pt x="144" y="9"/>
                      <a:pt x="144" y="9"/>
                      <a:pt x="144" y="9"/>
                    </a:cubicBezTo>
                    <a:cubicBezTo>
                      <a:pt x="144" y="9"/>
                      <a:pt x="146" y="9"/>
                      <a:pt x="147" y="11"/>
                    </a:cubicBezTo>
                    <a:cubicBezTo>
                      <a:pt x="148" y="12"/>
                      <a:pt x="149" y="13"/>
                      <a:pt x="148" y="14"/>
                    </a:cubicBezTo>
                    <a:cubicBezTo>
                      <a:pt x="147" y="38"/>
                      <a:pt x="138" y="47"/>
                      <a:pt x="131" y="55"/>
                    </a:cubicBezTo>
                    <a:cubicBezTo>
                      <a:pt x="127" y="60"/>
                      <a:pt x="123" y="64"/>
                      <a:pt x="123" y="69"/>
                    </a:cubicBezTo>
                    <a:close/>
                    <a:moveTo>
                      <a:pt x="138" y="24"/>
                    </a:moveTo>
                    <a:cubicBezTo>
                      <a:pt x="103" y="24"/>
                      <a:pt x="103" y="24"/>
                      <a:pt x="103" y="24"/>
                    </a:cubicBezTo>
                    <a:cubicBezTo>
                      <a:pt x="99" y="24"/>
                      <a:pt x="98" y="26"/>
                      <a:pt x="99" y="30"/>
                    </a:cubicBezTo>
                    <a:cubicBezTo>
                      <a:pt x="102" y="42"/>
                      <a:pt x="108" y="50"/>
                      <a:pt x="113" y="56"/>
                    </a:cubicBezTo>
                    <a:cubicBezTo>
                      <a:pt x="116" y="59"/>
                      <a:pt x="118" y="61"/>
                      <a:pt x="121" y="61"/>
                    </a:cubicBezTo>
                    <a:cubicBezTo>
                      <a:pt x="124" y="61"/>
                      <a:pt x="125" y="59"/>
                      <a:pt x="128" y="56"/>
                    </a:cubicBezTo>
                    <a:cubicBezTo>
                      <a:pt x="133" y="50"/>
                      <a:pt x="139" y="42"/>
                      <a:pt x="143" y="30"/>
                    </a:cubicBezTo>
                    <a:cubicBezTo>
                      <a:pt x="143" y="26"/>
                      <a:pt x="142" y="24"/>
                      <a:pt x="138" y="24"/>
                    </a:cubicBezTo>
                    <a:close/>
                    <a:moveTo>
                      <a:pt x="97" y="122"/>
                    </a:moveTo>
                    <a:cubicBezTo>
                      <a:pt x="97" y="124"/>
                      <a:pt x="98" y="126"/>
                      <a:pt x="101" y="126"/>
                    </a:cubicBezTo>
                    <a:cubicBezTo>
                      <a:pt x="141" y="126"/>
                      <a:pt x="141" y="126"/>
                      <a:pt x="141" y="126"/>
                    </a:cubicBezTo>
                    <a:cubicBezTo>
                      <a:pt x="144" y="126"/>
                      <a:pt x="144" y="124"/>
                      <a:pt x="144" y="122"/>
                    </a:cubicBezTo>
                    <a:cubicBezTo>
                      <a:pt x="144" y="120"/>
                      <a:pt x="142" y="103"/>
                      <a:pt x="121" y="103"/>
                    </a:cubicBezTo>
                    <a:cubicBezTo>
                      <a:pt x="100" y="103"/>
                      <a:pt x="97" y="120"/>
                      <a:pt x="97"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6" name="Group 45"/>
          <p:cNvGrpSpPr/>
          <p:nvPr/>
        </p:nvGrpSpPr>
        <p:grpSpPr>
          <a:xfrm>
            <a:off x="517525" y="4521200"/>
            <a:ext cx="10937875" cy="1502273"/>
            <a:chOff x="517525" y="4521200"/>
            <a:chExt cx="10937875" cy="1502273"/>
          </a:xfrm>
        </p:grpSpPr>
        <p:sp>
          <p:nvSpPr>
            <p:cNvPr id="17" name="Content Placeholder 8"/>
            <p:cNvSpPr txBox="1">
              <a:spLocks/>
            </p:cNvSpPr>
            <p:nvPr/>
          </p:nvSpPr>
          <p:spPr>
            <a:xfrm>
              <a:off x="2207127" y="5096459"/>
              <a:ext cx="9248273" cy="49244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pc="-100" dirty="0">
                  <a:solidFill>
                    <a:schemeClr val="tx1">
                      <a:lumMod val="75000"/>
                      <a:lumOff val="25000"/>
                      <a:alpha val="99000"/>
                    </a:schemeClr>
                  </a:solidFill>
                  <a:latin typeface="Segoe UI Light" pitchFamily="34" charset="0"/>
                </a:rPr>
                <a:t>Application installations requiring manual interaction</a:t>
              </a:r>
            </a:p>
          </p:txBody>
        </p:sp>
        <p:grpSp>
          <p:nvGrpSpPr>
            <p:cNvPr id="41" name="Group 40"/>
            <p:cNvGrpSpPr/>
            <p:nvPr/>
          </p:nvGrpSpPr>
          <p:grpSpPr>
            <a:xfrm>
              <a:off x="517525" y="4521200"/>
              <a:ext cx="1502272" cy="1502273"/>
              <a:chOff x="517525" y="4521200"/>
              <a:chExt cx="1502272" cy="1502273"/>
            </a:xfrm>
          </p:grpSpPr>
          <p:sp>
            <p:nvSpPr>
              <p:cNvPr id="18" name="Rectangle 17"/>
              <p:cNvSpPr/>
              <p:nvPr>
                <p:custDataLst>
                  <p:tags r:id="rId1"/>
                </p:custDataLst>
              </p:nvPr>
            </p:nvSpPr>
            <p:spPr bwMode="auto">
              <a:xfrm>
                <a:off x="517525" y="4521200"/>
                <a:ext cx="1502272" cy="15022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endParaRPr lang="en-US" sz="3200" dirty="0">
                  <a:ln>
                    <a:solidFill>
                      <a:schemeClr val="bg1">
                        <a:alpha val="0"/>
                      </a:schemeClr>
                    </a:solidFill>
                  </a:ln>
                  <a:solidFill>
                    <a:schemeClr val="bg1">
                      <a:alpha val="99000"/>
                    </a:schemeClr>
                  </a:solidFill>
                  <a:latin typeface="Segoe UI Light" pitchFamily="34" charset="0"/>
                </a:endParaRPr>
              </a:p>
            </p:txBody>
          </p:sp>
          <p:sp>
            <p:nvSpPr>
              <p:cNvPr id="40" name="Freeform 81"/>
              <p:cNvSpPr>
                <a:spLocks/>
              </p:cNvSpPr>
              <p:nvPr/>
            </p:nvSpPr>
            <p:spPr bwMode="black">
              <a:xfrm>
                <a:off x="896639" y="4765781"/>
                <a:ext cx="744045" cy="101311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56238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75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75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2" y="1799332"/>
            <a:ext cx="11155680" cy="3046988"/>
          </a:xfrm>
        </p:spPr>
        <p:txBody>
          <a:bodyPr/>
          <a:lstStyle/>
          <a:p>
            <a:r>
              <a:rPr lang="en-US" sz="6600" dirty="0"/>
              <a:t>VM Roles are fully integrated in the Windows Azure Platform-as-a-Service model</a:t>
            </a:r>
          </a:p>
        </p:txBody>
      </p:sp>
    </p:spTree>
    <p:extLst>
      <p:ext uri="{BB962C8B-B14F-4D97-AF65-F5344CB8AC3E}">
        <p14:creationId xmlns:p14="http://schemas.microsoft.com/office/powerpoint/2010/main" val="32328041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0"/>
            <a:ext cx="1218882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2" name="Group 11"/>
          <p:cNvGrpSpPr/>
          <p:nvPr/>
        </p:nvGrpSpPr>
        <p:grpSpPr>
          <a:xfrm>
            <a:off x="516572" y="1454149"/>
            <a:ext cx="11155680" cy="1463040"/>
            <a:chOff x="516572" y="1454149"/>
            <a:chExt cx="11155680" cy="1463040"/>
          </a:xfrm>
        </p:grpSpPr>
        <p:sp>
          <p:nvSpPr>
            <p:cNvPr id="5" name="Content Placeholder 3"/>
            <p:cNvSpPr txBox="1">
              <a:spLocks/>
            </p:cNvSpPr>
            <p:nvPr/>
          </p:nvSpPr>
          <p:spPr>
            <a:xfrm>
              <a:off x="2133600" y="1742471"/>
              <a:ext cx="9538652" cy="886397"/>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0"/>
                </a:spcBef>
                <a:buClr>
                  <a:schemeClr val="accent2"/>
                </a:buClr>
                <a:buSzPct val="100000"/>
              </a:pPr>
              <a:r>
                <a:rPr lang="en-US" sz="3600" spc="-100" dirty="0">
                  <a:solidFill>
                    <a:schemeClr val="bg1">
                      <a:alpha val="99000"/>
                    </a:schemeClr>
                  </a:solidFill>
                  <a:latin typeface="Segoe UI Light" pitchFamily="34" charset="0"/>
                </a:rPr>
                <a:t>A Windows Azure application </a:t>
              </a:r>
              <a:r>
                <a:rPr lang="en-US" sz="3600" spc="-100" dirty="0" smtClean="0">
                  <a:solidFill>
                    <a:schemeClr val="bg1">
                      <a:alpha val="99000"/>
                    </a:schemeClr>
                  </a:solidFill>
                  <a:latin typeface="Segoe UI Light" pitchFamily="34" charset="0"/>
                </a:rPr>
                <a:t/>
              </a:r>
              <a:br>
                <a:rPr lang="en-US" sz="3600" spc="-100" dirty="0" smtClean="0">
                  <a:solidFill>
                    <a:schemeClr val="bg1">
                      <a:alpha val="99000"/>
                    </a:schemeClr>
                  </a:solidFill>
                  <a:latin typeface="Segoe UI Light" pitchFamily="34" charset="0"/>
                </a:rPr>
              </a:br>
              <a:r>
                <a:rPr lang="en-US" sz="3600" spc="-100" dirty="0" smtClean="0">
                  <a:solidFill>
                    <a:schemeClr val="bg1">
                      <a:alpha val="99000"/>
                    </a:schemeClr>
                  </a:solidFill>
                  <a:latin typeface="Segoe UI Light" pitchFamily="34" charset="0"/>
                </a:rPr>
                <a:t>is </a:t>
              </a:r>
              <a:r>
                <a:rPr lang="en-US" sz="3600" spc="-100" dirty="0">
                  <a:solidFill>
                    <a:schemeClr val="bg1">
                      <a:alpha val="99000"/>
                    </a:schemeClr>
                  </a:solidFill>
                  <a:latin typeface="Segoe UI Light" pitchFamily="34" charset="0"/>
                </a:rPr>
                <a:t>built from one or more roles</a:t>
              </a:r>
            </a:p>
          </p:txBody>
        </p:sp>
        <p:sp>
          <p:nvSpPr>
            <p:cNvPr id="6" name="Rectangle 5"/>
            <p:cNvSpPr/>
            <p:nvPr/>
          </p:nvSpPr>
          <p:spPr>
            <a:xfrm>
              <a:off x="516572" y="1454149"/>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1</a:t>
              </a:r>
              <a:endParaRPr lang="en-US" sz="5400" dirty="0">
                <a:ln>
                  <a:solidFill>
                    <a:schemeClr val="bg1">
                      <a:alpha val="0"/>
                    </a:schemeClr>
                  </a:solidFill>
                </a:ln>
                <a:solidFill>
                  <a:schemeClr val="accent2">
                    <a:alpha val="99000"/>
                  </a:schemeClr>
                </a:solidFill>
                <a:latin typeface="Segoe UI Light" pitchFamily="34" charset="0"/>
              </a:endParaRPr>
            </a:p>
          </p:txBody>
        </p:sp>
      </p:grpSp>
      <p:grpSp>
        <p:nvGrpSpPr>
          <p:cNvPr id="13" name="Group 12"/>
          <p:cNvGrpSpPr/>
          <p:nvPr/>
        </p:nvGrpSpPr>
        <p:grpSpPr>
          <a:xfrm>
            <a:off x="516572" y="3032125"/>
            <a:ext cx="11155680" cy="1463040"/>
            <a:chOff x="516572" y="3032125"/>
            <a:chExt cx="11155680" cy="1463040"/>
          </a:xfrm>
        </p:grpSpPr>
        <p:sp>
          <p:nvSpPr>
            <p:cNvPr id="7" name="Rectangle 6"/>
            <p:cNvSpPr/>
            <p:nvPr/>
          </p:nvSpPr>
          <p:spPr>
            <a:xfrm>
              <a:off x="516572" y="3032125"/>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2</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9" name="Content Placeholder 3"/>
            <p:cNvSpPr txBox="1">
              <a:spLocks/>
            </p:cNvSpPr>
            <p:nvPr/>
          </p:nvSpPr>
          <p:spPr>
            <a:xfrm>
              <a:off x="2133600" y="3320447"/>
              <a:ext cx="9538652" cy="886397"/>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A Windows Azure application </a:t>
              </a:r>
              <a:r>
                <a:rPr lang="en-US" sz="3600" spc="-100" dirty="0" smtClean="0">
                  <a:solidFill>
                    <a:schemeClr val="bg1">
                      <a:alpha val="99000"/>
                    </a:schemeClr>
                  </a:solidFill>
                  <a:latin typeface="Segoe UI Light" pitchFamily="34" charset="0"/>
                </a:rPr>
                <a:t/>
              </a:r>
              <a:br>
                <a:rPr lang="en-US" sz="3600" spc="-100" dirty="0" smtClean="0">
                  <a:solidFill>
                    <a:schemeClr val="bg1">
                      <a:alpha val="99000"/>
                    </a:schemeClr>
                  </a:solidFill>
                  <a:latin typeface="Segoe UI Light" pitchFamily="34" charset="0"/>
                </a:rPr>
              </a:br>
              <a:r>
                <a:rPr lang="en-US" sz="3600" spc="-100" dirty="0" smtClean="0">
                  <a:solidFill>
                    <a:schemeClr val="bg1">
                      <a:alpha val="99000"/>
                    </a:schemeClr>
                  </a:solidFill>
                  <a:latin typeface="Segoe UI Light" pitchFamily="34" charset="0"/>
                </a:rPr>
                <a:t>runs </a:t>
              </a:r>
              <a:r>
                <a:rPr lang="en-US" sz="3600" spc="-100" dirty="0">
                  <a:solidFill>
                    <a:schemeClr val="bg1">
                      <a:alpha val="99000"/>
                    </a:schemeClr>
                  </a:solidFill>
                  <a:latin typeface="Segoe UI Light" pitchFamily="34" charset="0"/>
                </a:rPr>
                <a:t>multiple instances of each role</a:t>
              </a:r>
            </a:p>
          </p:txBody>
        </p:sp>
      </p:grpSp>
      <p:grpSp>
        <p:nvGrpSpPr>
          <p:cNvPr id="14" name="Group 13"/>
          <p:cNvGrpSpPr/>
          <p:nvPr/>
        </p:nvGrpSpPr>
        <p:grpSpPr>
          <a:xfrm>
            <a:off x="516572" y="4610100"/>
            <a:ext cx="11155680" cy="1463040"/>
            <a:chOff x="516572" y="4610100"/>
            <a:chExt cx="11155680" cy="1463040"/>
          </a:xfrm>
        </p:grpSpPr>
        <p:sp>
          <p:nvSpPr>
            <p:cNvPr id="8" name="Rectangle 7"/>
            <p:cNvSpPr/>
            <p:nvPr/>
          </p:nvSpPr>
          <p:spPr>
            <a:xfrm>
              <a:off x="516572" y="4610100"/>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3</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10" name="Content Placeholder 3"/>
            <p:cNvSpPr txBox="1">
              <a:spLocks/>
            </p:cNvSpPr>
            <p:nvPr/>
          </p:nvSpPr>
          <p:spPr>
            <a:xfrm>
              <a:off x="2133600" y="4898422"/>
              <a:ext cx="9538652" cy="886397"/>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A Windows Azure application behaves </a:t>
              </a:r>
              <a:r>
                <a:rPr lang="en-US" sz="3600" spc="-100" dirty="0" smtClean="0">
                  <a:solidFill>
                    <a:schemeClr val="bg1">
                      <a:alpha val="99000"/>
                    </a:schemeClr>
                  </a:solidFill>
                  <a:latin typeface="Segoe UI Light" pitchFamily="34" charset="0"/>
                </a:rPr>
                <a:t/>
              </a:r>
              <a:br>
                <a:rPr lang="en-US" sz="3600" spc="-100" dirty="0" smtClean="0">
                  <a:solidFill>
                    <a:schemeClr val="bg1">
                      <a:alpha val="99000"/>
                    </a:schemeClr>
                  </a:solidFill>
                  <a:latin typeface="Segoe UI Light" pitchFamily="34" charset="0"/>
                </a:rPr>
              </a:br>
              <a:r>
                <a:rPr lang="en-US" sz="3600" spc="-100" dirty="0" smtClean="0">
                  <a:solidFill>
                    <a:schemeClr val="bg1">
                      <a:alpha val="99000"/>
                    </a:schemeClr>
                  </a:solidFill>
                  <a:latin typeface="Segoe UI Light" pitchFamily="34" charset="0"/>
                </a:rPr>
                <a:t>correctly </a:t>
              </a:r>
              <a:r>
                <a:rPr lang="en-US" sz="3600" spc="-100" dirty="0">
                  <a:solidFill>
                    <a:schemeClr val="bg1">
                      <a:alpha val="99000"/>
                    </a:schemeClr>
                  </a:solidFill>
                  <a:latin typeface="Segoe UI Light" pitchFamily="34" charset="0"/>
                </a:rPr>
                <a:t>when any role instance fails</a:t>
              </a:r>
            </a:p>
          </p:txBody>
        </p:sp>
      </p:grpSp>
      <p:sp>
        <p:nvSpPr>
          <p:cNvPr id="3" name="Title 2"/>
          <p:cNvSpPr>
            <a:spLocks noGrp="1"/>
          </p:cNvSpPr>
          <p:nvPr>
            <p:ph type="title"/>
          </p:nvPr>
        </p:nvSpPr>
        <p:spPr/>
        <p:txBody>
          <a:bodyPr/>
          <a:lstStyle/>
          <a:p>
            <a:r>
              <a:rPr lang="en-US" dirty="0" smtClean="0">
                <a:solidFill>
                  <a:schemeClr val="bg1">
                    <a:alpha val="99000"/>
                  </a:schemeClr>
                </a:solidFill>
              </a:rPr>
              <a:t>WA Programming Model: Three Rules</a:t>
            </a:r>
            <a:endParaRPr lang="en-US" dirty="0">
              <a:solidFill>
                <a:schemeClr val="bg1">
                  <a:alpha val="99000"/>
                </a:schemeClr>
              </a:solidFill>
            </a:endParaRPr>
          </a:p>
        </p:txBody>
      </p:sp>
    </p:spTree>
    <p:extLst>
      <p:ext uri="{BB962C8B-B14F-4D97-AF65-F5344CB8AC3E}">
        <p14:creationId xmlns:p14="http://schemas.microsoft.com/office/powerpoint/2010/main" val="21505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en-US" dirty="0"/>
          </a:p>
        </p:txBody>
      </p:sp>
      <p:sp>
        <p:nvSpPr>
          <p:cNvPr id="4" name="Text Placeholder 3"/>
          <p:cNvSpPr>
            <a:spLocks noGrp="1"/>
          </p:cNvSpPr>
          <p:nvPr>
            <p:ph type="body" sz="quarter" idx="11"/>
          </p:nvPr>
        </p:nvSpPr>
        <p:spPr>
          <a:xfrm>
            <a:off x="3473804" y="1730277"/>
            <a:ext cx="6945312" cy="4616648"/>
          </a:xfrm>
        </p:spPr>
        <p:txBody>
          <a:bodyPr/>
          <a:lstStyle/>
          <a:p>
            <a:r>
              <a:rPr lang="en-US" sz="4000" dirty="0" smtClean="0"/>
              <a:t>Startup tasks</a:t>
            </a:r>
          </a:p>
          <a:p>
            <a:r>
              <a:rPr lang="en-US" sz="4000" dirty="0" smtClean="0"/>
              <a:t>Elevated privileges</a:t>
            </a:r>
          </a:p>
          <a:p>
            <a:r>
              <a:rPr lang="en-US" sz="4000" dirty="0" smtClean="0"/>
              <a:t>Remote Desktop</a:t>
            </a:r>
          </a:p>
          <a:p>
            <a:r>
              <a:rPr lang="en-US" sz="4000" dirty="0" smtClean="0"/>
              <a:t>Network traffic rules</a:t>
            </a:r>
          </a:p>
          <a:p>
            <a:r>
              <a:rPr lang="en-US" sz="4000" dirty="0" smtClean="0"/>
              <a:t>VM role</a:t>
            </a:r>
            <a:endParaRPr lang="en-US" sz="4000" dirty="0"/>
          </a:p>
        </p:txBody>
      </p:sp>
    </p:spTree>
    <p:extLst>
      <p:ext uri="{BB962C8B-B14F-4D97-AF65-F5344CB8AC3E}">
        <p14:creationId xmlns:p14="http://schemas.microsoft.com/office/powerpoint/2010/main" val="14616718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517525"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More available applications</a:t>
            </a:r>
          </a:p>
        </p:txBody>
      </p:sp>
      <p:sp>
        <p:nvSpPr>
          <p:cNvPr id="5" name="Rectangle 4"/>
          <p:cNvSpPr/>
          <p:nvPr>
            <p:custDataLst>
              <p:tags r:id="rId2"/>
            </p:custDataLst>
          </p:nvPr>
        </p:nvSpPr>
        <p:spPr bwMode="auto">
          <a:xfrm>
            <a:off x="6196109"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VM Role has these same benefits (and constraints)</a:t>
            </a:r>
          </a:p>
        </p:txBody>
      </p:sp>
      <p:sp>
        <p:nvSpPr>
          <p:cNvPr id="6" name="Rectangle 5"/>
          <p:cNvSpPr/>
          <p:nvPr>
            <p:custDataLst>
              <p:tags r:id="rId3"/>
            </p:custDataLst>
          </p:nvPr>
        </p:nvSpPr>
        <p:spPr bwMode="auto">
          <a:xfrm>
            <a:off x="517525"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Lower administrative costs</a:t>
            </a:r>
          </a:p>
        </p:txBody>
      </p:sp>
      <p:sp>
        <p:nvSpPr>
          <p:cNvPr id="7" name="Rectangle 6"/>
          <p:cNvSpPr/>
          <p:nvPr>
            <p:custDataLst>
              <p:tags r:id="rId4"/>
            </p:custDataLst>
          </p:nvPr>
        </p:nvSpPr>
        <p:spPr bwMode="auto">
          <a:xfrm>
            <a:off x="6196109"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spc="-100" dirty="0">
                <a:ln>
                  <a:solidFill>
                    <a:schemeClr val="bg1">
                      <a:alpha val="0"/>
                    </a:schemeClr>
                  </a:solidFill>
                </a:ln>
                <a:solidFill>
                  <a:schemeClr val="bg1">
                    <a:alpha val="99000"/>
                  </a:schemeClr>
                </a:solidFill>
                <a:latin typeface="Segoe UI Light" pitchFamily="34" charset="0"/>
              </a:rPr>
              <a:t>More scalable applications</a:t>
            </a:r>
          </a:p>
        </p:txBody>
      </p:sp>
      <p:sp>
        <p:nvSpPr>
          <p:cNvPr id="2" name="Title 1"/>
          <p:cNvSpPr>
            <a:spLocks noGrp="1"/>
          </p:cNvSpPr>
          <p:nvPr>
            <p:ph type="title"/>
          </p:nvPr>
        </p:nvSpPr>
        <p:spPr/>
        <p:txBody>
          <a:bodyPr/>
          <a:lstStyle/>
          <a:p>
            <a:r>
              <a:rPr lang="en-US" smtClean="0"/>
              <a:t>Benefits of This Model</a:t>
            </a:r>
            <a:endParaRPr lang="en-US" dirty="0"/>
          </a:p>
        </p:txBody>
      </p:sp>
    </p:spTree>
    <p:extLst>
      <p:ext uri="{BB962C8B-B14F-4D97-AF65-F5344CB8AC3E}">
        <p14:creationId xmlns:p14="http://schemas.microsoft.com/office/powerpoint/2010/main" val="41365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34" y="228600"/>
            <a:ext cx="11149013" cy="747897"/>
          </a:xfrm>
        </p:spPr>
        <p:txBody>
          <a:bodyPr/>
          <a:lstStyle/>
          <a:p>
            <a:r>
              <a:rPr lang="en-US" dirty="0"/>
              <a:t>Windows Azure Application Platform</a:t>
            </a:r>
          </a:p>
        </p:txBody>
      </p:sp>
      <p:graphicFrame>
        <p:nvGraphicFramePr>
          <p:cNvPr id="5" name="Table 4"/>
          <p:cNvGraphicFramePr>
            <a:graphicFrameLocks noGrp="1"/>
          </p:cNvGraphicFramePr>
          <p:nvPr>
            <p:extLst>
              <p:ext uri="{D42A27DB-BD31-4B8C-83A1-F6EECF244321}">
                <p14:modId xmlns:p14="http://schemas.microsoft.com/office/powerpoint/2010/main" val="246087113"/>
              </p:ext>
            </p:extLst>
          </p:nvPr>
        </p:nvGraphicFramePr>
        <p:xfrm>
          <a:off x="507134" y="1420813"/>
          <a:ext cx="11155680" cy="4773168"/>
        </p:xfrm>
        <a:graphic>
          <a:graphicData uri="http://schemas.openxmlformats.org/drawingml/2006/table">
            <a:tbl>
              <a:tblPr firstRow="1" bandRow="1">
                <a:tableStyleId>{7DF18680-E054-41AD-8BC1-D1AEF772440D}</a:tableStyleId>
              </a:tblPr>
              <a:tblGrid>
                <a:gridCol w="5760720"/>
                <a:gridCol w="3566160"/>
                <a:gridCol w="1828800"/>
              </a:tblGrid>
              <a:tr h="365760">
                <a:tc>
                  <a:txBody>
                    <a:bodyPr/>
                    <a:lstStyle/>
                    <a:p>
                      <a:endParaRPr lang="en-NZ" sz="1600" b="1" dirty="0">
                        <a:ln>
                          <a:solidFill>
                            <a:schemeClr val="bg1">
                              <a:alpha val="0"/>
                            </a:schemeClr>
                          </a:solidFill>
                        </a:ln>
                        <a:solidFill>
                          <a:schemeClr val="lt1">
                            <a:alpha val="99000"/>
                          </a:schemeClr>
                        </a:solidFill>
                      </a:endParaRPr>
                    </a:p>
                  </a:txBody>
                  <a:tcPr marT="27432" marB="27432"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2400" b="0" cap="all" baseline="0" dirty="0" smtClean="0">
                          <a:ln>
                            <a:solidFill>
                              <a:schemeClr val="bg1">
                                <a:alpha val="0"/>
                              </a:schemeClr>
                            </a:solidFill>
                          </a:ln>
                          <a:solidFill>
                            <a:schemeClr val="lt1">
                              <a:alpha val="99000"/>
                            </a:schemeClr>
                          </a:solidFill>
                          <a:latin typeface="Segoe UI Light" pitchFamily="34" charset="0"/>
                        </a:rPr>
                        <a:t>Web/Worker Role</a:t>
                      </a:r>
                    </a:p>
                  </a:txBody>
                  <a:tcPr marT="27432" marB="27432"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NZ" sz="2400" b="0" cap="all" baseline="0" dirty="0" smtClean="0">
                          <a:ln>
                            <a:solidFill>
                              <a:schemeClr val="bg1">
                                <a:alpha val="0"/>
                              </a:schemeClr>
                            </a:solidFill>
                          </a:ln>
                          <a:solidFill>
                            <a:schemeClr val="lt1">
                              <a:alpha val="99000"/>
                            </a:schemeClr>
                          </a:solidFill>
                          <a:latin typeface="Segoe UI Light" pitchFamily="34" charset="0"/>
                        </a:rPr>
                        <a:t>VM Role</a:t>
                      </a:r>
                    </a:p>
                  </a:txBody>
                  <a:tcPr marT="27432" marB="27432"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Automated, Consistent Application Updates</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325"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solidFill>
                              <a:srgbClr val="FFFFFF">
                                <a:alpha val="0"/>
                              </a:srgbClr>
                            </a:solidFill>
                          </a:ln>
                          <a:solidFill>
                            <a:srgbClr val="FF8A00">
                              <a:alpha val="99000"/>
                            </a:srgbClr>
                          </a:solidFill>
                          <a:effectLst/>
                          <a:uLnTx/>
                          <a:uFillTx/>
                          <a:latin typeface="+mn-lt"/>
                          <a:ea typeface="+mn-ea"/>
                          <a:cs typeface="+mn-cs"/>
                          <a:sym typeface="Wingdings"/>
                        </a:rPr>
                        <a:t></a:t>
                      </a:r>
                      <a:endParaRPr kumimoji="0" lang="en-US" sz="4400" b="1" i="0" u="none" strike="noStrike" kern="1200" cap="none" spc="0" normalizeH="0" baseline="0" noProof="0" dirty="0" smtClean="0">
                        <a:ln>
                          <a:solidFill>
                            <a:srgbClr val="FFFFFF">
                              <a:alpha val="0"/>
                            </a:srgbClr>
                          </a:solidFill>
                        </a:ln>
                        <a:solidFill>
                          <a:srgbClr val="FF8A00">
                            <a:alpha val="99000"/>
                          </a:srgbClr>
                        </a:solidFill>
                        <a:effectLst/>
                        <a:uLnTx/>
                        <a:uFillTx/>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Automated, Consistent Configuration Changes</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a:ln>
                            <a:solidFill>
                              <a:schemeClr val="bg1">
                                <a:alpha val="0"/>
                              </a:schemeClr>
                            </a:solidFill>
                          </a:ln>
                          <a:solidFill>
                            <a:srgbClr val="595959">
                              <a:alpha val="99000"/>
                            </a:srgbClr>
                          </a:solidFill>
                          <a:latin typeface="Segoe UI Light" pitchFamily="34" charset="0"/>
                          <a:ea typeface="+mn-ea"/>
                          <a:cs typeface="+mn-cs"/>
                        </a:rPr>
                        <a:t>Multi-Instance </a:t>
                      </a: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Management</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Scale-out</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High Availability</a:t>
                      </a: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4376">
                <a:tc>
                  <a:txBody>
                    <a:bodyPr/>
                    <a:lstStyle/>
                    <a:p>
                      <a:pPr marL="0" marR="0" algn="r" defTabSz="914363" rtl="0" eaLnBrk="1" latinLnBrk="0" hangingPunct="1">
                        <a:lnSpc>
                          <a:spcPct val="115000"/>
                        </a:lnSpc>
                        <a:spcBef>
                          <a:spcPts val="0"/>
                        </a:spcBef>
                        <a:spcAft>
                          <a:spcPts val="0"/>
                        </a:spcAft>
                      </a:pPr>
                      <a:r>
                        <a:rPr lang="en-US" sz="2000" kern="1200" dirty="0" smtClean="0">
                          <a:ln>
                            <a:solidFill>
                              <a:schemeClr val="bg1">
                                <a:alpha val="0"/>
                              </a:schemeClr>
                            </a:solidFill>
                          </a:ln>
                          <a:solidFill>
                            <a:srgbClr val="595959">
                              <a:alpha val="99000"/>
                            </a:srgbClr>
                          </a:solidFill>
                          <a:latin typeface="Segoe UI Light" pitchFamily="34" charset="0"/>
                          <a:ea typeface="+mn-ea"/>
                          <a:cs typeface="+mn-cs"/>
                        </a:rPr>
                        <a:t>Automated, Consistent OS Servicing</a:t>
                      </a:r>
                      <a:endParaRPr lang="en-US" sz="2000" kern="1200" dirty="0">
                        <a:ln>
                          <a:solidFill>
                            <a:schemeClr val="bg1">
                              <a:alpha val="0"/>
                            </a:schemeClr>
                          </a:solidFill>
                        </a:ln>
                        <a:solidFill>
                          <a:srgbClr val="595959">
                            <a:alpha val="99000"/>
                          </a:srgbClr>
                        </a:solidFill>
                        <a:latin typeface="Segoe UI Light" pitchFamily="34" charset="0"/>
                        <a:ea typeface="+mn-ea"/>
                        <a:cs typeface="+mn-cs"/>
                      </a:endParaRPr>
                    </a:p>
                  </a:txBody>
                  <a:tcPr marR="182880"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325" rtl="0" eaLnBrk="1" latinLnBrk="0" hangingPunct="1"/>
                      <a:r>
                        <a:rPr lang="en-US" sz="4400" b="1" kern="1200" dirty="0" smtClean="0">
                          <a:ln>
                            <a:solidFill>
                              <a:schemeClr val="bg1">
                                <a:alpha val="0"/>
                              </a:schemeClr>
                            </a:solidFill>
                          </a:ln>
                          <a:solidFill>
                            <a:schemeClr val="accent1">
                              <a:alpha val="99000"/>
                            </a:schemeClr>
                          </a:solidFill>
                          <a:latin typeface="+mn-lt"/>
                          <a:ea typeface="+mn-ea"/>
                          <a:cs typeface="+mn-cs"/>
                          <a:sym typeface="Wingdings"/>
                        </a:rPr>
                        <a:t></a:t>
                      </a:r>
                      <a:endParaRPr lang="en-US" sz="4400" b="1"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400" kern="1200" dirty="0" smtClean="0">
                        <a:ln>
                          <a:solidFill>
                            <a:schemeClr val="bg1">
                              <a:alpha val="0"/>
                            </a:schemeClr>
                          </a:solidFill>
                        </a:ln>
                        <a:solidFill>
                          <a:schemeClr val="accent5">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Rectangle 3"/>
          <p:cNvSpPr/>
          <p:nvPr/>
        </p:nvSpPr>
        <p:spPr>
          <a:xfrm>
            <a:off x="10441274" y="1824801"/>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6" name="Rectangle 5"/>
          <p:cNvSpPr/>
          <p:nvPr/>
        </p:nvSpPr>
        <p:spPr>
          <a:xfrm>
            <a:off x="10441274" y="2549743"/>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7" name="Rectangle 6"/>
          <p:cNvSpPr/>
          <p:nvPr/>
        </p:nvSpPr>
        <p:spPr>
          <a:xfrm>
            <a:off x="10441274" y="3274685"/>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8" name="Rectangle 7"/>
          <p:cNvSpPr/>
          <p:nvPr/>
        </p:nvSpPr>
        <p:spPr>
          <a:xfrm>
            <a:off x="10441274" y="3999627"/>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9" name="Rectangle 8"/>
          <p:cNvSpPr/>
          <p:nvPr/>
        </p:nvSpPr>
        <p:spPr>
          <a:xfrm>
            <a:off x="10441274" y="4724569"/>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11" name="Rectangle 10"/>
          <p:cNvSpPr/>
          <p:nvPr/>
        </p:nvSpPr>
        <p:spPr>
          <a:xfrm>
            <a:off x="10411619" y="5449510"/>
            <a:ext cx="688009" cy="769441"/>
          </a:xfrm>
          <a:prstGeom prst="rect">
            <a:avLst/>
          </a:prstGeom>
        </p:spPr>
        <p:txBody>
          <a:bodyPr wrap="none">
            <a:spAutoFit/>
          </a:bodyPr>
          <a:lstStyle/>
          <a:p>
            <a:pPr lvl="0" algn="ctr" defTabSz="914325"/>
            <a:r>
              <a:rPr lang="en-US" sz="4400" dirty="0" smtClean="0">
                <a:ln>
                  <a:solidFill>
                    <a:srgbClr val="FFFFFF">
                      <a:alpha val="0"/>
                    </a:srgbClr>
                  </a:solidFill>
                </a:ln>
                <a:solidFill>
                  <a:srgbClr val="FF0000">
                    <a:alpha val="99000"/>
                  </a:srgbClr>
                </a:solidFill>
                <a:sym typeface="Wingdings 2"/>
              </a:rPr>
              <a:t></a:t>
            </a:r>
            <a:endParaRPr lang="en-US" sz="4400" dirty="0">
              <a:ln>
                <a:solidFill>
                  <a:srgbClr val="FFFFFF">
                    <a:alpha val="0"/>
                  </a:srgbClr>
                </a:solidFill>
              </a:ln>
              <a:solidFill>
                <a:srgbClr val="FF0000">
                  <a:alpha val="99000"/>
                </a:srgbClr>
              </a:solidFill>
            </a:endParaRPr>
          </a:p>
        </p:txBody>
      </p:sp>
    </p:spTree>
    <p:extLst>
      <p:ext uri="{BB962C8B-B14F-4D97-AF65-F5344CB8AC3E}">
        <p14:creationId xmlns:p14="http://schemas.microsoft.com/office/powerpoint/2010/main" val="3079909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Platform Capabilities and App Contract</a:t>
            </a:r>
          </a:p>
        </p:txBody>
      </p:sp>
      <p:sp>
        <p:nvSpPr>
          <p:cNvPr id="3" name="Content Placeholder 2"/>
          <p:cNvSpPr>
            <a:spLocks noGrp="1"/>
          </p:cNvSpPr>
          <p:nvPr>
            <p:ph sz="quarter" idx="10"/>
          </p:nvPr>
        </p:nvSpPr>
        <p:spPr>
          <a:xfrm>
            <a:off x="519113" y="1463675"/>
            <a:ext cx="4389120" cy="4225772"/>
          </a:xfrm>
        </p:spPr>
        <p:txBody>
          <a:bodyPr/>
          <a:lstStyle/>
          <a:p>
            <a:pPr marL="3175">
              <a:lnSpc>
                <a:spcPct val="90000"/>
              </a:lnSpc>
              <a:spcBef>
                <a:spcPts val="0"/>
              </a:spcBef>
            </a:pPr>
            <a:r>
              <a:rPr lang="en-US" sz="3600" dirty="0">
                <a:solidFill>
                  <a:schemeClr val="accent2">
                    <a:alpha val="99000"/>
                  </a:schemeClr>
                </a:solidFill>
                <a:latin typeface="Segoe UI Light" pitchFamily="34" charset="0"/>
              </a:rPr>
              <a:t>Stateless Images</a:t>
            </a:r>
          </a:p>
          <a:p>
            <a:pPr>
              <a:lnSpc>
                <a:spcPct val="90000"/>
              </a:lnSpc>
              <a:spcBef>
                <a:spcPts val="600"/>
              </a:spcBef>
            </a:pPr>
            <a:r>
              <a:rPr lang="en-US" sz="2000" dirty="0">
                <a:solidFill>
                  <a:schemeClr val="tx1">
                    <a:lumMod val="75000"/>
                    <a:lumOff val="25000"/>
                    <a:alpha val="99000"/>
                  </a:schemeClr>
                </a:solidFill>
              </a:rPr>
              <a:t>Consistent updates</a:t>
            </a:r>
          </a:p>
          <a:p>
            <a:pPr>
              <a:lnSpc>
                <a:spcPct val="90000"/>
              </a:lnSpc>
              <a:spcBef>
                <a:spcPts val="600"/>
              </a:spcBef>
            </a:pPr>
            <a:r>
              <a:rPr lang="en-US" sz="2000" dirty="0">
                <a:solidFill>
                  <a:schemeClr val="tx1">
                    <a:lumMod val="75000"/>
                    <a:lumOff val="25000"/>
                    <a:alpha val="99000"/>
                  </a:schemeClr>
                </a:solidFill>
              </a:rPr>
              <a:t>Consistent configuration</a:t>
            </a:r>
          </a:p>
          <a:p>
            <a:pPr>
              <a:lnSpc>
                <a:spcPct val="90000"/>
              </a:lnSpc>
              <a:spcBef>
                <a:spcPts val="600"/>
              </a:spcBef>
            </a:pPr>
            <a:r>
              <a:rPr lang="en-US" sz="2000" dirty="0" smtClean="0">
                <a:solidFill>
                  <a:schemeClr val="tx1">
                    <a:lumMod val="75000"/>
                    <a:lumOff val="25000"/>
                    <a:alpha val="99000"/>
                  </a:schemeClr>
                </a:solidFill>
              </a:rPr>
              <a:t>Multi-instance management</a:t>
            </a:r>
            <a:endParaRPr lang="en-US" sz="2400" dirty="0">
              <a:solidFill>
                <a:schemeClr val="tx1">
                  <a:lumMod val="75000"/>
                  <a:lumOff val="25000"/>
                  <a:alpha val="99000"/>
                </a:schemeClr>
              </a:solidFill>
            </a:endParaRPr>
          </a:p>
          <a:p>
            <a:pPr marL="3175">
              <a:lnSpc>
                <a:spcPct val="90000"/>
              </a:lnSpc>
              <a:spcBef>
                <a:spcPts val="1800"/>
              </a:spcBef>
            </a:pPr>
            <a:r>
              <a:rPr lang="en-US" sz="3600" dirty="0">
                <a:solidFill>
                  <a:schemeClr val="accent2">
                    <a:alpha val="99000"/>
                  </a:schemeClr>
                </a:solidFill>
                <a:latin typeface="Segoe UI Light" pitchFamily="34" charset="0"/>
              </a:rPr>
              <a:t>Multiple Instance</a:t>
            </a:r>
          </a:p>
          <a:p>
            <a:pPr>
              <a:lnSpc>
                <a:spcPct val="90000"/>
              </a:lnSpc>
              <a:spcBef>
                <a:spcPts val="600"/>
              </a:spcBef>
            </a:pPr>
            <a:r>
              <a:rPr lang="en-US" sz="2000" dirty="0">
                <a:solidFill>
                  <a:schemeClr val="tx1">
                    <a:lumMod val="75000"/>
                    <a:lumOff val="25000"/>
                    <a:alpha val="99000"/>
                  </a:schemeClr>
                </a:solidFill>
              </a:rPr>
              <a:t>Scale-out</a:t>
            </a:r>
          </a:p>
          <a:p>
            <a:pPr>
              <a:lnSpc>
                <a:spcPct val="90000"/>
              </a:lnSpc>
              <a:spcBef>
                <a:spcPts val="600"/>
              </a:spcBef>
            </a:pPr>
            <a:r>
              <a:rPr lang="en-US" sz="2000" dirty="0">
                <a:solidFill>
                  <a:schemeClr val="tx1">
                    <a:lumMod val="75000"/>
                    <a:lumOff val="25000"/>
                    <a:alpha val="99000"/>
                  </a:schemeClr>
                </a:solidFill>
              </a:rPr>
              <a:t>High Availability</a:t>
            </a:r>
          </a:p>
          <a:p>
            <a:pPr marL="3175">
              <a:lnSpc>
                <a:spcPct val="90000"/>
              </a:lnSpc>
              <a:spcBef>
                <a:spcPts val="1800"/>
              </a:spcBef>
            </a:pPr>
            <a:r>
              <a:rPr lang="en-US" sz="3600" dirty="0">
                <a:solidFill>
                  <a:schemeClr val="accent2">
                    <a:alpha val="99000"/>
                  </a:schemeClr>
                </a:solidFill>
                <a:latin typeface="Segoe UI Light" pitchFamily="34" charset="0"/>
              </a:rPr>
              <a:t>Not all applications can be migrated!</a:t>
            </a:r>
          </a:p>
        </p:txBody>
      </p:sp>
      <p:sp>
        <p:nvSpPr>
          <p:cNvPr id="4" name="Content Placeholder 2"/>
          <p:cNvSpPr txBox="1">
            <a:spLocks/>
          </p:cNvSpPr>
          <p:nvPr/>
        </p:nvSpPr>
        <p:spPr>
          <a:xfrm>
            <a:off x="6189663" y="1420812"/>
            <a:ext cx="5486400" cy="2098010"/>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solidFill>
                  <a:srgbClr val="595959"/>
                </a:solidFill>
                <a:latin typeface="+mn-lt"/>
                <a:ea typeface="+mn-ea"/>
                <a:cs typeface="+mn-cs"/>
              </a:defRPr>
            </a:lvl1pPr>
            <a:lvl2pPr marL="125413" indent="0" algn="l" defTabSz="914363" rtl="0" eaLnBrk="1" latinLnBrk="0" hangingPunct="1">
              <a:lnSpc>
                <a:spcPct val="100000"/>
              </a:lnSpc>
              <a:spcBef>
                <a:spcPts val="600"/>
              </a:spcBef>
              <a:buSzPct val="80000"/>
              <a:buFontTx/>
              <a:buNone/>
              <a:defRPr sz="2800" kern="1200">
                <a:ln>
                  <a:solidFill>
                    <a:schemeClr val="bg1">
                      <a:alpha val="0"/>
                    </a:schemeClr>
                  </a:solidFill>
                </a:ln>
                <a:solidFill>
                  <a:srgbClr val="595959"/>
                </a:solidFill>
                <a:latin typeface="+mn-lt"/>
                <a:ea typeface="+mn-ea"/>
                <a:cs typeface="+mn-cs"/>
              </a:defRPr>
            </a:lvl2pPr>
            <a:lvl3pPr marL="228600" indent="0" algn="l" defTabSz="914363" rtl="0" eaLnBrk="1" latinLnBrk="0" hangingPunct="1">
              <a:lnSpc>
                <a:spcPct val="100000"/>
              </a:lnSpc>
              <a:spcBef>
                <a:spcPts val="300"/>
              </a:spcBef>
              <a:buSzPct val="80000"/>
              <a:buFontTx/>
              <a:buNone/>
              <a:defRPr sz="2400" kern="1200">
                <a:ln>
                  <a:solidFill>
                    <a:schemeClr val="bg1">
                      <a:alpha val="0"/>
                    </a:schemeClr>
                  </a:solidFill>
                </a:ln>
                <a:solidFill>
                  <a:srgbClr val="595959"/>
                </a:solidFill>
                <a:latin typeface="+mn-lt"/>
                <a:ea typeface="+mn-ea"/>
                <a:cs typeface="+mn-cs"/>
              </a:defRPr>
            </a:lvl3pPr>
            <a:lvl4pPr marL="349250" indent="0" algn="l" defTabSz="914363" rtl="0" eaLnBrk="1" latinLnBrk="0" hangingPunct="1">
              <a:lnSpc>
                <a:spcPct val="100000"/>
              </a:lnSpc>
              <a:spcBef>
                <a:spcPts val="300"/>
              </a:spcBef>
              <a:buSzPct val="80000"/>
              <a:buFontTx/>
              <a:buNone/>
              <a:defRPr sz="2000" kern="1200">
                <a:ln>
                  <a:solidFill>
                    <a:schemeClr val="bg1">
                      <a:alpha val="0"/>
                    </a:schemeClr>
                  </a:solidFill>
                </a:ln>
                <a:solidFill>
                  <a:srgbClr val="595959"/>
                </a:solidFill>
                <a:latin typeface="+mn-lt"/>
                <a:ea typeface="+mn-ea"/>
                <a:cs typeface="+mn-cs"/>
              </a:defRPr>
            </a:lvl4pPr>
            <a:lvl5pPr marL="457200" indent="0" algn="l" defTabSz="914363" rtl="0" eaLnBrk="1" latinLnBrk="0" hangingPunct="1">
              <a:lnSpc>
                <a:spcPct val="100000"/>
              </a:lnSpc>
              <a:spcBef>
                <a:spcPts val="300"/>
              </a:spcBef>
              <a:buSzPct val="80000"/>
              <a:buFontTx/>
              <a:buNone/>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2658441"/>
              </p:ext>
            </p:extLst>
          </p:nvPr>
        </p:nvGraphicFramePr>
        <p:xfrm>
          <a:off x="6286500" y="1420813"/>
          <a:ext cx="5376314" cy="4783119"/>
        </p:xfrm>
        <a:graphic>
          <a:graphicData uri="http://schemas.openxmlformats.org/drawingml/2006/table">
            <a:tbl>
              <a:tblPr firstRow="1" bandRow="1">
                <a:tableStyleId>{7DF18680-E054-41AD-8BC1-D1AEF772440D}</a:tableStyleId>
              </a:tblPr>
              <a:tblGrid>
                <a:gridCol w="3543300"/>
                <a:gridCol w="1833014"/>
              </a:tblGrid>
              <a:tr h="365760">
                <a:tc>
                  <a:txBody>
                    <a:bodyPr/>
                    <a:lstStyle/>
                    <a:p>
                      <a:pPr marL="0" algn="ctr" defTabSz="914363" rtl="0" eaLnBrk="1" latinLnBrk="0" hangingPunct="1"/>
                      <a:r>
                        <a:rPr lang="en-NZ" sz="2400" b="0" kern="1200" cap="all" baseline="0" dirty="0" smtClean="0">
                          <a:ln>
                            <a:solidFill>
                              <a:schemeClr val="bg1">
                                <a:alpha val="0"/>
                              </a:schemeClr>
                            </a:solidFill>
                          </a:ln>
                          <a:solidFill>
                            <a:schemeClr val="lt1">
                              <a:alpha val="99000"/>
                            </a:schemeClr>
                          </a:solidFill>
                          <a:latin typeface="Segoe UI Light" pitchFamily="34" charset="0"/>
                          <a:ea typeface="+mn-ea"/>
                          <a:cs typeface="+mn-cs"/>
                        </a:rPr>
                        <a:t>PLATFORM CAPABILITIES</a:t>
                      </a:r>
                    </a:p>
                  </a:txBody>
                  <a:tcPr marT="27432" marB="27432"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algn="ctr" defTabSz="914363" rtl="0" eaLnBrk="1" latinLnBrk="0" hangingPunct="1"/>
                      <a:r>
                        <a:rPr lang="en-NZ" sz="2400" b="0" kern="1200" cap="all" baseline="0" dirty="0" smtClean="0">
                          <a:ln>
                            <a:solidFill>
                              <a:schemeClr val="bg1">
                                <a:alpha val="0"/>
                              </a:schemeClr>
                            </a:solidFill>
                          </a:ln>
                          <a:solidFill>
                            <a:schemeClr val="lt1">
                              <a:alpha val="99000"/>
                            </a:schemeClr>
                          </a:solidFill>
                          <a:latin typeface="Segoe UI Light" pitchFamily="34" charset="0"/>
                          <a:ea typeface="+mn-ea"/>
                          <a:cs typeface="+mn-cs"/>
                        </a:rPr>
                        <a:t>VM Role</a:t>
                      </a:r>
                    </a:p>
                  </a:txBody>
                  <a:tcPr marT="27432" marB="27432"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Automated, Consistent Application Updates</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Automated, Consistent Configuration Changes</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a:ln>
                            <a:solidFill>
                              <a:schemeClr val="bg1">
                                <a:alpha val="0"/>
                              </a:schemeClr>
                            </a:solidFill>
                          </a:ln>
                          <a:solidFill>
                            <a:srgbClr val="595959"/>
                          </a:solidFill>
                          <a:latin typeface="+mn-lt"/>
                          <a:ea typeface="+mn-ea"/>
                          <a:cs typeface="+mn-cs"/>
                        </a:rPr>
                        <a:t>Multi-Instance </a:t>
                      </a:r>
                      <a:r>
                        <a:rPr lang="en-US" sz="2000" kern="1200" dirty="0" smtClean="0">
                          <a:ln>
                            <a:solidFill>
                              <a:schemeClr val="bg1">
                                <a:alpha val="0"/>
                              </a:schemeClr>
                            </a:solidFill>
                          </a:ln>
                          <a:solidFill>
                            <a:srgbClr val="595959"/>
                          </a:solidFill>
                          <a:latin typeface="+mn-lt"/>
                          <a:ea typeface="+mn-ea"/>
                          <a:cs typeface="+mn-cs"/>
                        </a:rPr>
                        <a:t>Management</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Scale-out</a:t>
                      </a:r>
                      <a:endParaRPr lang="en-US" sz="2000" kern="1200" dirty="0">
                        <a:ln>
                          <a:solidFill>
                            <a:schemeClr val="bg1">
                              <a:alpha val="0"/>
                            </a:schemeClr>
                          </a:solidFill>
                        </a:ln>
                        <a:solidFill>
                          <a:srgbClr val="595959"/>
                        </a:solidFill>
                        <a:latin typeface="+mn-lt"/>
                        <a:ea typeface="+mn-ea"/>
                        <a:cs typeface="+mn-cs"/>
                      </a:endParaRP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72499">
                <a:tc>
                  <a:txBody>
                    <a:bodyPr/>
                    <a:lstStyle/>
                    <a:p>
                      <a:pPr marL="0" marR="0" algn="l" defTabSz="914363" rtl="0" eaLnBrk="1" latinLnBrk="0" hangingPunct="1">
                        <a:lnSpc>
                          <a:spcPct val="90000"/>
                        </a:lnSpc>
                        <a:spcBef>
                          <a:spcPts val="0"/>
                        </a:spcBef>
                        <a:spcAft>
                          <a:spcPts val="0"/>
                        </a:spcAft>
                      </a:pPr>
                      <a:r>
                        <a:rPr lang="en-US" sz="2000" kern="1200" dirty="0" smtClean="0">
                          <a:ln>
                            <a:solidFill>
                              <a:schemeClr val="bg1">
                                <a:alpha val="0"/>
                              </a:schemeClr>
                            </a:solidFill>
                          </a:ln>
                          <a:solidFill>
                            <a:srgbClr val="595959"/>
                          </a:solidFill>
                          <a:latin typeface="+mn-lt"/>
                          <a:ea typeface="+mn-ea"/>
                          <a:cs typeface="+mn-cs"/>
                        </a:rPr>
                        <a:t>High Availability</a:t>
                      </a:r>
                    </a:p>
                  </a:txBody>
                  <a:tcPr marL="182880" marT="27432" marB="27432"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325" rtl="0" eaLnBrk="1" latinLnBrk="0" hangingPunct="1"/>
                      <a:endParaRPr lang="en-US" sz="4800" kern="1200" dirty="0" smtClean="0">
                        <a:ln>
                          <a:solidFill>
                            <a:schemeClr val="bg1">
                              <a:alpha val="0"/>
                            </a:schemeClr>
                          </a:solidFill>
                        </a:ln>
                        <a:solidFill>
                          <a:schemeClr val="accent1">
                            <a:alpha val="99000"/>
                          </a:schemeClr>
                        </a:solidFill>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7" name="Rectangle 6"/>
          <p:cNvSpPr/>
          <p:nvPr/>
        </p:nvSpPr>
        <p:spPr>
          <a:xfrm>
            <a:off x="10441274" y="1890118"/>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8" name="Rectangle 7"/>
          <p:cNvSpPr/>
          <p:nvPr/>
        </p:nvSpPr>
        <p:spPr>
          <a:xfrm>
            <a:off x="10441274" y="2761311"/>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9" name="Rectangle 8"/>
          <p:cNvSpPr/>
          <p:nvPr/>
        </p:nvSpPr>
        <p:spPr>
          <a:xfrm>
            <a:off x="10441274" y="3632504"/>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10" name="Rectangle 9"/>
          <p:cNvSpPr/>
          <p:nvPr/>
        </p:nvSpPr>
        <p:spPr>
          <a:xfrm>
            <a:off x="10441274" y="4503697"/>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
        <p:nvSpPr>
          <p:cNvPr id="11" name="Rectangle 10"/>
          <p:cNvSpPr/>
          <p:nvPr/>
        </p:nvSpPr>
        <p:spPr>
          <a:xfrm>
            <a:off x="10441274" y="5374889"/>
            <a:ext cx="628698" cy="769441"/>
          </a:xfrm>
          <a:prstGeom prst="rect">
            <a:avLst/>
          </a:prstGeom>
        </p:spPr>
        <p:txBody>
          <a:bodyPr wrap="none">
            <a:spAutoFit/>
          </a:bodyPr>
          <a:lstStyle/>
          <a:p>
            <a:pPr lvl="0" algn="ctr" defTabSz="914325"/>
            <a:r>
              <a:rPr lang="en-US" sz="4400" b="1" dirty="0">
                <a:ln>
                  <a:solidFill>
                    <a:srgbClr val="FFFFFF">
                      <a:alpha val="0"/>
                    </a:srgbClr>
                  </a:solidFill>
                </a:ln>
                <a:solidFill>
                  <a:srgbClr val="FF8A00">
                    <a:alpha val="99000"/>
                  </a:srgbClr>
                </a:solidFill>
                <a:sym typeface="Wingdings"/>
              </a:rPr>
              <a:t></a:t>
            </a:r>
            <a:endParaRPr lang="en-US" sz="4400" b="1" dirty="0">
              <a:ln>
                <a:solidFill>
                  <a:srgbClr val="FFFFFF">
                    <a:alpha val="0"/>
                  </a:srgbClr>
                </a:solidFill>
              </a:ln>
              <a:solidFill>
                <a:srgbClr val="FF8A00">
                  <a:alpha val="99000"/>
                </a:srgbClr>
              </a:solidFill>
            </a:endParaRPr>
          </a:p>
        </p:txBody>
      </p:sp>
    </p:spTree>
    <p:extLst>
      <p:ext uri="{BB962C8B-B14F-4D97-AF65-F5344CB8AC3E}">
        <p14:creationId xmlns:p14="http://schemas.microsoft.com/office/powerpoint/2010/main" val="493550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p:bldP spid="8" grpId="0" uiExpand="1"/>
      <p:bldP spid="9" grpId="0" uiExpand="1"/>
      <p:bldP spid="10" grpId="0" uiExpand="1"/>
      <p:bldP spid="11" grpId="0" uiExpan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 Role Doesn’t Mean Single-Instance</a:t>
            </a:r>
            <a:endParaRPr lang="en-US" dirty="0"/>
          </a:p>
        </p:txBody>
      </p:sp>
      <p:sp>
        <p:nvSpPr>
          <p:cNvPr id="3" name="Content Placeholder 2"/>
          <p:cNvSpPr>
            <a:spLocks noGrp="1"/>
          </p:cNvSpPr>
          <p:nvPr>
            <p:ph sz="quarter" idx="10"/>
          </p:nvPr>
        </p:nvSpPr>
        <p:spPr>
          <a:xfrm>
            <a:off x="519113" y="1463675"/>
            <a:ext cx="6288087" cy="2723823"/>
          </a:xfrm>
        </p:spPr>
        <p:txBody>
          <a:bodyPr/>
          <a:lstStyle/>
          <a:p>
            <a:pPr marL="3175">
              <a:lnSpc>
                <a:spcPct val="90000"/>
              </a:lnSpc>
              <a:spcBef>
                <a:spcPts val="0"/>
              </a:spcBef>
              <a:spcAft>
                <a:spcPts val="1800"/>
              </a:spcAft>
            </a:pPr>
            <a:r>
              <a:rPr lang="en-US" sz="3600" dirty="0">
                <a:solidFill>
                  <a:schemeClr val="accent2">
                    <a:alpha val="99000"/>
                  </a:schemeClr>
                </a:solidFill>
                <a:latin typeface="Segoe UI Light" pitchFamily="34" charset="0"/>
              </a:rPr>
              <a:t>Rule #2: A Windows Azure application </a:t>
            </a:r>
            <a:r>
              <a:rPr lang="en-US" sz="3600" dirty="0" smtClean="0">
                <a:solidFill>
                  <a:schemeClr val="accent2">
                    <a:alpha val="99000"/>
                  </a:schemeClr>
                </a:solidFill>
                <a:latin typeface="Segoe UI Light" pitchFamily="34" charset="0"/>
              </a:rPr>
              <a:t>runs </a:t>
            </a:r>
            <a:r>
              <a:rPr lang="en-US" sz="3600" dirty="0">
                <a:solidFill>
                  <a:schemeClr val="accent2">
                    <a:alpha val="99000"/>
                  </a:schemeClr>
                </a:solidFill>
                <a:latin typeface="Segoe UI Light" pitchFamily="34" charset="0"/>
              </a:rPr>
              <a:t>multiple instances of each role</a:t>
            </a:r>
          </a:p>
          <a:p>
            <a:pPr marL="3175">
              <a:lnSpc>
                <a:spcPct val="90000"/>
              </a:lnSpc>
              <a:spcBef>
                <a:spcPts val="0"/>
              </a:spcBef>
              <a:spcAft>
                <a:spcPts val="1800"/>
              </a:spcAft>
            </a:pPr>
            <a:r>
              <a:rPr lang="en-US" sz="3600" dirty="0">
                <a:solidFill>
                  <a:schemeClr val="accent2">
                    <a:alpha val="99000"/>
                  </a:schemeClr>
                </a:solidFill>
                <a:latin typeface="Segoe UI Light" pitchFamily="34" charset="0"/>
              </a:rPr>
              <a:t>No high-availability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without </a:t>
            </a:r>
            <a:r>
              <a:rPr lang="en-US" sz="3600" dirty="0">
                <a:solidFill>
                  <a:schemeClr val="accent2">
                    <a:alpha val="99000"/>
                  </a:schemeClr>
                </a:solidFill>
                <a:latin typeface="Segoe UI Light" pitchFamily="34" charset="0"/>
              </a:rPr>
              <a:t>multiple instances</a:t>
            </a:r>
          </a:p>
        </p:txBody>
      </p:sp>
      <p:sp>
        <p:nvSpPr>
          <p:cNvPr id="5" name="Rectangle 4"/>
          <p:cNvSpPr/>
          <p:nvPr/>
        </p:nvSpPr>
        <p:spPr>
          <a:xfrm>
            <a:off x="8252687" y="1308780"/>
            <a:ext cx="2807200" cy="280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13800" dirty="0" smtClean="0">
                <a:ln>
                  <a:solidFill>
                    <a:schemeClr val="bg1">
                      <a:alpha val="0"/>
                    </a:schemeClr>
                  </a:solidFill>
                </a:ln>
                <a:solidFill>
                  <a:schemeClr val="bg1">
                    <a:alpha val="99000"/>
                  </a:schemeClr>
                </a:solidFill>
                <a:latin typeface="Segoe UI Light" pitchFamily="34" charset="0"/>
              </a:rPr>
              <a:t>2</a:t>
            </a:r>
            <a:endParaRPr lang="en-US" sz="138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3108210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 Role Doesn’t Mean “Stateful”</a:t>
            </a:r>
            <a:endParaRPr lang="en-US" dirty="0"/>
          </a:p>
        </p:txBody>
      </p:sp>
      <p:sp>
        <p:nvSpPr>
          <p:cNvPr id="3" name="Content Placeholder 2"/>
          <p:cNvSpPr>
            <a:spLocks noGrp="1"/>
          </p:cNvSpPr>
          <p:nvPr>
            <p:ph sz="quarter" idx="10"/>
          </p:nvPr>
        </p:nvSpPr>
        <p:spPr>
          <a:xfrm>
            <a:off x="519114" y="1463675"/>
            <a:ext cx="6157457" cy="3222421"/>
          </a:xfrm>
        </p:spPr>
        <p:txBody>
          <a:bodyPr/>
          <a:lstStyle/>
          <a:p>
            <a:pPr marL="3175">
              <a:lnSpc>
                <a:spcPct val="90000"/>
              </a:lnSpc>
              <a:spcBef>
                <a:spcPts val="0"/>
              </a:spcBef>
              <a:spcAft>
                <a:spcPts val="1800"/>
              </a:spcAft>
            </a:pPr>
            <a:r>
              <a:rPr lang="en-US" sz="3600" dirty="0">
                <a:solidFill>
                  <a:schemeClr val="accent2">
                    <a:alpha val="99000"/>
                  </a:schemeClr>
                </a:solidFill>
                <a:latin typeface="Segoe UI Light" pitchFamily="34" charset="0"/>
              </a:rPr>
              <a:t>Rule #3: A Windows Azure application behaves correctly when any role instance fails</a:t>
            </a:r>
          </a:p>
          <a:p>
            <a:pPr marL="3175">
              <a:lnSpc>
                <a:spcPct val="90000"/>
              </a:lnSpc>
              <a:spcBef>
                <a:spcPts val="0"/>
              </a:spcBef>
              <a:spcAft>
                <a:spcPts val="1800"/>
              </a:spcAft>
            </a:pPr>
            <a:r>
              <a:rPr lang="en-US" sz="3600" dirty="0">
                <a:solidFill>
                  <a:schemeClr val="accent2">
                    <a:alpha val="99000"/>
                  </a:schemeClr>
                </a:solidFill>
                <a:latin typeface="Segoe UI Light" pitchFamily="34" charset="0"/>
              </a:rPr>
              <a:t>Running a database?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Think </a:t>
            </a:r>
            <a:r>
              <a:rPr lang="en-US" sz="3600" dirty="0">
                <a:solidFill>
                  <a:schemeClr val="accent2">
                    <a:alpha val="99000"/>
                  </a:schemeClr>
                </a:solidFill>
                <a:latin typeface="Segoe UI Light" pitchFamily="34" charset="0"/>
              </a:rPr>
              <a:t>about how the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data </a:t>
            </a:r>
            <a:r>
              <a:rPr lang="en-US" sz="3600" dirty="0">
                <a:solidFill>
                  <a:schemeClr val="accent2">
                    <a:alpha val="99000"/>
                  </a:schemeClr>
                </a:solidFill>
                <a:latin typeface="Segoe UI Light" pitchFamily="34" charset="0"/>
              </a:rPr>
              <a:t>is </a:t>
            </a:r>
            <a:r>
              <a:rPr lang="en-US" sz="3600" dirty="0" smtClean="0">
                <a:solidFill>
                  <a:schemeClr val="accent2">
                    <a:alpha val="99000"/>
                  </a:schemeClr>
                </a:solidFill>
                <a:latin typeface="Segoe UI Light" pitchFamily="34" charset="0"/>
              </a:rPr>
              <a:t>replicated</a:t>
            </a:r>
            <a:endParaRPr lang="en-US" sz="3600" dirty="0">
              <a:solidFill>
                <a:schemeClr val="accent2">
                  <a:alpha val="99000"/>
                </a:schemeClr>
              </a:solidFill>
              <a:latin typeface="Segoe UI Light" pitchFamily="34" charset="0"/>
            </a:endParaRPr>
          </a:p>
        </p:txBody>
      </p:sp>
      <p:sp>
        <p:nvSpPr>
          <p:cNvPr id="4" name="Rectangle 3"/>
          <p:cNvSpPr/>
          <p:nvPr/>
        </p:nvSpPr>
        <p:spPr>
          <a:xfrm>
            <a:off x="8252687" y="1308780"/>
            <a:ext cx="2807200" cy="280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13800" dirty="0" smtClean="0">
                <a:ln>
                  <a:solidFill>
                    <a:schemeClr val="bg1">
                      <a:alpha val="0"/>
                    </a:schemeClr>
                  </a:solidFill>
                </a:ln>
                <a:solidFill>
                  <a:schemeClr val="bg1">
                    <a:alpha val="99000"/>
                  </a:schemeClr>
                </a:solidFill>
                <a:latin typeface="Segoe UI Light" pitchFamily="34" charset="0"/>
              </a:rPr>
              <a:t>3</a:t>
            </a:r>
            <a:endParaRPr lang="en-US" sz="13800" dirty="0">
              <a:ln>
                <a:solidFill>
                  <a:schemeClr val="bg1">
                    <a:alpha val="0"/>
                  </a:schemeClr>
                </a:solidFill>
              </a:ln>
              <a:solidFill>
                <a:schemeClr val="bg1">
                  <a:alpha val="99000"/>
                </a:schemeClr>
              </a:solidFill>
              <a:latin typeface="Segoe UI Light" pitchFamily="34" charset="0"/>
            </a:endParaRPr>
          </a:p>
        </p:txBody>
      </p:sp>
    </p:spTree>
    <p:extLst>
      <p:ext uri="{BB962C8B-B14F-4D97-AF65-F5344CB8AC3E}">
        <p14:creationId xmlns:p14="http://schemas.microsoft.com/office/powerpoint/2010/main" val="7046008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Tradeoff</a:t>
            </a:r>
            <a:endParaRPr lang="en-US" dirty="0"/>
          </a:p>
        </p:txBody>
      </p:sp>
      <p:sp>
        <p:nvSpPr>
          <p:cNvPr id="3" name="Content Placeholder 2"/>
          <p:cNvSpPr>
            <a:spLocks noGrp="1"/>
          </p:cNvSpPr>
          <p:nvPr>
            <p:ph sz="quarter" idx="10"/>
          </p:nvPr>
        </p:nvSpPr>
        <p:spPr>
          <a:xfrm>
            <a:off x="519113" y="1463675"/>
            <a:ext cx="11155680" cy="4081117"/>
          </a:xfrm>
        </p:spPr>
        <p:txBody>
          <a:bodyPr/>
          <a:lstStyle/>
          <a:p>
            <a:pPr marL="3175">
              <a:lnSpc>
                <a:spcPct val="90000"/>
              </a:lnSpc>
              <a:spcBef>
                <a:spcPts val="0"/>
              </a:spcBef>
            </a:pPr>
            <a:r>
              <a:rPr lang="en-US" sz="3600" dirty="0">
                <a:solidFill>
                  <a:schemeClr val="accent2">
                    <a:alpha val="99000"/>
                  </a:schemeClr>
                </a:solidFill>
                <a:latin typeface="Segoe UI Light" pitchFamily="34" charset="0"/>
              </a:rPr>
              <a:t>VM roles and web/worker roles can do the same things</a:t>
            </a:r>
          </a:p>
          <a:p>
            <a:pPr marL="3175">
              <a:lnSpc>
                <a:spcPct val="90000"/>
              </a:lnSpc>
              <a:spcBef>
                <a:spcPts val="1800"/>
              </a:spcBef>
            </a:pPr>
            <a:r>
              <a:rPr lang="en-US" sz="3600" dirty="0">
                <a:solidFill>
                  <a:schemeClr val="accent2">
                    <a:alpha val="99000"/>
                  </a:schemeClr>
                </a:solidFill>
                <a:latin typeface="Segoe UI Light" pitchFamily="34" charset="0"/>
              </a:rPr>
              <a:t>We’re back to the two differences:</a:t>
            </a:r>
          </a:p>
          <a:p>
            <a:pPr marL="0" lvl="1">
              <a:lnSpc>
                <a:spcPct val="90000"/>
              </a:lnSpc>
              <a:spcBef>
                <a:spcPts val="600"/>
              </a:spcBef>
            </a:pPr>
            <a:r>
              <a:rPr lang="en-US" sz="2000" dirty="0">
                <a:solidFill>
                  <a:schemeClr val="tx1">
                    <a:lumMod val="75000"/>
                    <a:lumOff val="25000"/>
                    <a:alpha val="99000"/>
                  </a:schemeClr>
                </a:solidFill>
              </a:rPr>
              <a:t>Who handles OS servicing</a:t>
            </a:r>
          </a:p>
          <a:p>
            <a:pPr marL="0" lvl="1">
              <a:lnSpc>
                <a:spcPct val="90000"/>
              </a:lnSpc>
              <a:spcBef>
                <a:spcPts val="600"/>
              </a:spcBef>
            </a:pPr>
            <a:r>
              <a:rPr lang="en-US" sz="2000" dirty="0">
                <a:solidFill>
                  <a:schemeClr val="tx1">
                    <a:lumMod val="75000"/>
                    <a:lumOff val="25000"/>
                    <a:alpha val="99000"/>
                  </a:schemeClr>
                </a:solidFill>
              </a:rPr>
              <a:t>How you package/deploy your application</a:t>
            </a:r>
          </a:p>
          <a:p>
            <a:pPr marL="3175">
              <a:lnSpc>
                <a:spcPct val="90000"/>
              </a:lnSpc>
              <a:spcBef>
                <a:spcPts val="1800"/>
              </a:spcBef>
            </a:pPr>
            <a:r>
              <a:rPr lang="en-US" sz="3600" dirty="0">
                <a:solidFill>
                  <a:schemeClr val="accent2">
                    <a:alpha val="99000"/>
                  </a:schemeClr>
                </a:solidFill>
                <a:latin typeface="Segoe UI Light" pitchFamily="34" charset="0"/>
              </a:rPr>
              <a:t>To choose, consider:</a:t>
            </a:r>
          </a:p>
          <a:p>
            <a:pPr marL="0" lvl="1">
              <a:lnSpc>
                <a:spcPct val="90000"/>
              </a:lnSpc>
              <a:spcBef>
                <a:spcPts val="600"/>
              </a:spcBef>
            </a:pPr>
            <a:r>
              <a:rPr lang="en-US" sz="2000" dirty="0">
                <a:solidFill>
                  <a:schemeClr val="tx1">
                    <a:lumMod val="75000"/>
                    <a:lumOff val="25000"/>
                    <a:alpha val="99000"/>
                  </a:schemeClr>
                </a:solidFill>
              </a:rPr>
              <a:t>Development cost/effort</a:t>
            </a:r>
          </a:p>
          <a:p>
            <a:pPr marL="0" lvl="1">
              <a:lnSpc>
                <a:spcPct val="90000"/>
              </a:lnSpc>
              <a:spcBef>
                <a:spcPts val="600"/>
              </a:spcBef>
            </a:pPr>
            <a:r>
              <a:rPr lang="en-US" sz="2000" dirty="0">
                <a:solidFill>
                  <a:schemeClr val="tx1">
                    <a:lumMod val="75000"/>
                    <a:lumOff val="25000"/>
                    <a:alpha val="99000"/>
                  </a:schemeClr>
                </a:solidFill>
              </a:rPr>
              <a:t>Operating cost (OS maintenance)</a:t>
            </a:r>
          </a:p>
          <a:p>
            <a:pPr marL="0" lvl="1">
              <a:lnSpc>
                <a:spcPct val="90000"/>
              </a:lnSpc>
              <a:spcBef>
                <a:spcPts val="600"/>
              </a:spcBef>
            </a:pPr>
            <a:r>
              <a:rPr lang="en-US" sz="2000" dirty="0">
                <a:solidFill>
                  <a:schemeClr val="tx1">
                    <a:lumMod val="75000"/>
                    <a:lumOff val="25000"/>
                    <a:alpha val="99000"/>
                  </a:schemeClr>
                </a:solidFill>
              </a:rPr>
              <a:t>VM startup time</a:t>
            </a:r>
          </a:p>
          <a:p>
            <a:pPr marL="0" lvl="1">
              <a:lnSpc>
                <a:spcPct val="90000"/>
              </a:lnSpc>
              <a:spcBef>
                <a:spcPts val="600"/>
              </a:spcBef>
            </a:pPr>
            <a:r>
              <a:rPr lang="en-US" sz="2000" dirty="0">
                <a:solidFill>
                  <a:schemeClr val="tx1">
                    <a:lumMod val="75000"/>
                    <a:lumOff val="25000"/>
                    <a:alpha val="99000"/>
                  </a:schemeClr>
                </a:solidFill>
              </a:rPr>
              <a:t>Skills/resources available</a:t>
            </a:r>
          </a:p>
        </p:txBody>
      </p:sp>
      <p:grpSp>
        <p:nvGrpSpPr>
          <p:cNvPr id="4" name="Group 3"/>
          <p:cNvGrpSpPr/>
          <p:nvPr/>
        </p:nvGrpSpPr>
        <p:grpSpPr bwMode="black">
          <a:xfrm>
            <a:off x="7850842" y="2695186"/>
            <a:ext cx="3376169" cy="2746661"/>
            <a:chOff x="5184775" y="225425"/>
            <a:chExt cx="1500188" cy="1220788"/>
          </a:xfrm>
          <a:solidFill>
            <a:schemeClr val="tx1">
              <a:lumMod val="75000"/>
              <a:lumOff val="25000"/>
            </a:schemeClr>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866774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0"/>
            <a:ext cx="1218882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Content Placeholder 3"/>
          <p:cNvSpPr txBox="1">
            <a:spLocks/>
          </p:cNvSpPr>
          <p:nvPr/>
        </p:nvSpPr>
        <p:spPr>
          <a:xfrm>
            <a:off x="2133600" y="1964070"/>
            <a:ext cx="9538652" cy="443198"/>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0"/>
              </a:spcBef>
              <a:buClr>
                <a:schemeClr val="accent2"/>
              </a:buClr>
              <a:buSzPct val="100000"/>
            </a:pPr>
            <a:r>
              <a:rPr lang="en-US" sz="3600" spc="-100" dirty="0">
                <a:solidFill>
                  <a:schemeClr val="bg1">
                    <a:alpha val="99000"/>
                  </a:schemeClr>
                </a:solidFill>
                <a:latin typeface="Segoe UI Light" pitchFamily="34" charset="0"/>
              </a:rPr>
              <a:t>Lots of flexibility</a:t>
            </a:r>
          </a:p>
        </p:txBody>
      </p:sp>
      <p:sp>
        <p:nvSpPr>
          <p:cNvPr id="7" name="Rectangle 6"/>
          <p:cNvSpPr/>
          <p:nvPr/>
        </p:nvSpPr>
        <p:spPr>
          <a:xfrm>
            <a:off x="516572" y="1454149"/>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 </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9" name="Rectangle 8"/>
          <p:cNvSpPr/>
          <p:nvPr/>
        </p:nvSpPr>
        <p:spPr>
          <a:xfrm>
            <a:off x="516572" y="3032125"/>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 </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10" name="Content Placeholder 3"/>
          <p:cNvSpPr txBox="1">
            <a:spLocks/>
          </p:cNvSpPr>
          <p:nvPr/>
        </p:nvSpPr>
        <p:spPr>
          <a:xfrm>
            <a:off x="2133600" y="3542046"/>
            <a:ext cx="9538652"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Startup tasks + elevated privileges = EVERYTHING</a:t>
            </a:r>
          </a:p>
        </p:txBody>
      </p:sp>
      <p:sp>
        <p:nvSpPr>
          <p:cNvPr id="12" name="Rectangle 11"/>
          <p:cNvSpPr/>
          <p:nvPr/>
        </p:nvSpPr>
        <p:spPr>
          <a:xfrm>
            <a:off x="516572" y="4610100"/>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 </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13" name="Content Placeholder 3"/>
          <p:cNvSpPr txBox="1">
            <a:spLocks/>
          </p:cNvSpPr>
          <p:nvPr/>
        </p:nvSpPr>
        <p:spPr>
          <a:xfrm>
            <a:off x="2133600" y="5120021"/>
            <a:ext cx="9538652"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SzPct val="100000"/>
            </a:pPr>
            <a:r>
              <a:rPr lang="en-US" sz="3600" spc="-100" dirty="0">
                <a:solidFill>
                  <a:schemeClr val="bg1">
                    <a:alpha val="99000"/>
                  </a:schemeClr>
                </a:solidFill>
                <a:latin typeface="Segoe UI Light" pitchFamily="34" charset="0"/>
              </a:rPr>
              <a:t>VM Role available for more control</a:t>
            </a:r>
          </a:p>
        </p:txBody>
      </p:sp>
      <p:sp>
        <p:nvSpPr>
          <p:cNvPr id="2" name="Title 1"/>
          <p:cNvSpPr>
            <a:spLocks noGrp="1"/>
          </p:cNvSpPr>
          <p:nvPr>
            <p:ph type="title"/>
          </p:nvPr>
        </p:nvSpPr>
        <p:spPr/>
        <p:txBody>
          <a:bodyPr/>
          <a:lstStyle/>
          <a:p>
            <a:r>
              <a:rPr lang="en-US" dirty="0" smtClean="0">
                <a:solidFill>
                  <a:schemeClr val="bg1">
                    <a:alpha val="99000"/>
                  </a:schemeClr>
                </a:solidFill>
              </a:rPr>
              <a:t>Summary</a:t>
            </a:r>
            <a:endParaRPr lang="en-US" dirty="0">
              <a:solidFill>
                <a:schemeClr val="bg1">
                  <a:alpha val="99000"/>
                </a:schemeClr>
              </a:solidFill>
            </a:endParaRPr>
          </a:p>
        </p:txBody>
      </p:sp>
      <p:sp>
        <p:nvSpPr>
          <p:cNvPr id="42" name="Freeform 84"/>
          <p:cNvSpPr>
            <a:spLocks noEditPoints="1"/>
          </p:cNvSpPr>
          <p:nvPr/>
        </p:nvSpPr>
        <p:spPr bwMode="black">
          <a:xfrm>
            <a:off x="894312" y="3355912"/>
            <a:ext cx="682161" cy="81546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3" name="Freeform 24"/>
          <p:cNvSpPr>
            <a:spLocks noEditPoints="1"/>
          </p:cNvSpPr>
          <p:nvPr/>
        </p:nvSpPr>
        <p:spPr bwMode="black">
          <a:xfrm>
            <a:off x="810959" y="1722755"/>
            <a:ext cx="798067" cy="92582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4" name="Freeform 6"/>
          <p:cNvSpPr>
            <a:spLocks noEditPoints="1"/>
          </p:cNvSpPr>
          <p:nvPr/>
        </p:nvSpPr>
        <p:spPr bwMode="auto">
          <a:xfrm>
            <a:off x="797101" y="4993791"/>
            <a:ext cx="901982" cy="695659"/>
          </a:xfrm>
          <a:custGeom>
            <a:avLst/>
            <a:gdLst>
              <a:gd name="T0" fmla="*/ 27 w 209"/>
              <a:gd name="T1" fmla="*/ 46 h 161"/>
              <a:gd name="T2" fmla="*/ 18 w 209"/>
              <a:gd name="T3" fmla="*/ 48 h 161"/>
              <a:gd name="T4" fmla="*/ 15 w 209"/>
              <a:gd name="T5" fmla="*/ 106 h 161"/>
              <a:gd name="T6" fmla="*/ 20 w 209"/>
              <a:gd name="T7" fmla="*/ 107 h 161"/>
              <a:gd name="T8" fmla="*/ 2 w 209"/>
              <a:gd name="T9" fmla="*/ 102 h 161"/>
              <a:gd name="T10" fmla="*/ 5 w 209"/>
              <a:gd name="T11" fmla="*/ 90 h 161"/>
              <a:gd name="T12" fmla="*/ 1 w 209"/>
              <a:gd name="T13" fmla="*/ 61 h 161"/>
              <a:gd name="T14" fmla="*/ 0 w 209"/>
              <a:gd name="T15" fmla="*/ 58 h 161"/>
              <a:gd name="T16" fmla="*/ 8 w 209"/>
              <a:gd name="T17" fmla="*/ 50 h 161"/>
              <a:gd name="T18" fmla="*/ 69 w 209"/>
              <a:gd name="T19" fmla="*/ 23 h 161"/>
              <a:gd name="T20" fmla="*/ 1 w 209"/>
              <a:gd name="T21" fmla="*/ 65 h 161"/>
              <a:gd name="T22" fmla="*/ 4 w 209"/>
              <a:gd name="T23" fmla="*/ 85 h 161"/>
              <a:gd name="T24" fmla="*/ 0 w 209"/>
              <a:gd name="T25" fmla="*/ 84 h 161"/>
              <a:gd name="T26" fmla="*/ 173 w 209"/>
              <a:gd name="T27" fmla="*/ 36 h 161"/>
              <a:gd name="T28" fmla="*/ 173 w 209"/>
              <a:gd name="T29" fmla="*/ 36 h 161"/>
              <a:gd name="T30" fmla="*/ 179 w 209"/>
              <a:gd name="T31" fmla="*/ 39 h 161"/>
              <a:gd name="T32" fmla="*/ 156 w 209"/>
              <a:gd name="T33" fmla="*/ 27 h 161"/>
              <a:gd name="T34" fmla="*/ 148 w 209"/>
              <a:gd name="T35" fmla="*/ 17 h 161"/>
              <a:gd name="T36" fmla="*/ 191 w 209"/>
              <a:gd name="T37" fmla="*/ 42 h 161"/>
              <a:gd name="T38" fmla="*/ 206 w 209"/>
              <a:gd name="T39" fmla="*/ 54 h 161"/>
              <a:gd name="T40" fmla="*/ 136 w 209"/>
              <a:gd name="T41" fmla="*/ 16 h 161"/>
              <a:gd name="T42" fmla="*/ 133 w 209"/>
              <a:gd name="T43" fmla="*/ 14 h 161"/>
              <a:gd name="T44" fmla="*/ 101 w 209"/>
              <a:gd name="T45" fmla="*/ 5 h 161"/>
              <a:gd name="T46" fmla="*/ 99 w 209"/>
              <a:gd name="T47" fmla="*/ 11 h 161"/>
              <a:gd name="T48" fmla="*/ 112 w 209"/>
              <a:gd name="T49" fmla="*/ 105 h 161"/>
              <a:gd name="T50" fmla="*/ 113 w 209"/>
              <a:gd name="T51" fmla="*/ 0 h 161"/>
              <a:gd name="T52" fmla="*/ 125 w 209"/>
              <a:gd name="T53" fmla="*/ 4 h 161"/>
              <a:gd name="T54" fmla="*/ 89 w 209"/>
              <a:gd name="T55" fmla="*/ 17 h 161"/>
              <a:gd name="T56" fmla="*/ 74 w 209"/>
              <a:gd name="T57" fmla="*/ 136 h 161"/>
              <a:gd name="T58" fmla="*/ 162 w 209"/>
              <a:gd name="T59" fmla="*/ 122 h 161"/>
              <a:gd name="T60" fmla="*/ 150 w 209"/>
              <a:gd name="T61" fmla="*/ 128 h 161"/>
              <a:gd name="T62" fmla="*/ 164 w 209"/>
              <a:gd name="T63" fmla="*/ 116 h 161"/>
              <a:gd name="T64" fmla="*/ 130 w 209"/>
              <a:gd name="T65" fmla="*/ 141 h 161"/>
              <a:gd name="T66" fmla="*/ 135 w 209"/>
              <a:gd name="T67" fmla="*/ 138 h 161"/>
              <a:gd name="T68" fmla="*/ 181 w 209"/>
              <a:gd name="T69" fmla="*/ 106 h 161"/>
              <a:gd name="T70" fmla="*/ 209 w 209"/>
              <a:gd name="T71" fmla="*/ 67 h 161"/>
              <a:gd name="T72" fmla="*/ 209 w 209"/>
              <a:gd name="T73" fmla="*/ 73 h 161"/>
              <a:gd name="T74" fmla="*/ 207 w 209"/>
              <a:gd name="T75" fmla="*/ 91 h 161"/>
              <a:gd name="T76" fmla="*/ 120 w 209"/>
              <a:gd name="T77" fmla="*/ 157 h 161"/>
              <a:gd name="T78" fmla="*/ 116 w 209"/>
              <a:gd name="T79" fmla="*/ 107 h 161"/>
              <a:gd name="T80" fmla="*/ 185 w 209"/>
              <a:gd name="T81" fmla="*/ 104 h 161"/>
              <a:gd name="T82" fmla="*/ 195 w 209"/>
              <a:gd name="T83" fmla="*/ 98 h 161"/>
              <a:gd name="T84" fmla="*/ 74 w 209"/>
              <a:gd name="T85" fmla="*/ 111 h 161"/>
              <a:gd name="T86" fmla="*/ 73 w 209"/>
              <a:gd name="T87" fmla="*/ 111 h 161"/>
              <a:gd name="T88" fmla="*/ 35 w 209"/>
              <a:gd name="T89" fmla="*/ 77 h 161"/>
              <a:gd name="T90" fmla="*/ 21 w 209"/>
              <a:gd name="T91" fmla="*/ 65 h 161"/>
              <a:gd name="T92" fmla="*/ 113 w 209"/>
              <a:gd name="T93" fmla="*/ 145 h 161"/>
              <a:gd name="T94" fmla="*/ 15 w 209"/>
              <a:gd name="T95" fmla="*/ 61 h 161"/>
              <a:gd name="T96" fmla="*/ 27 w 209"/>
              <a:gd name="T97" fmla="*/ 109 h 161"/>
              <a:gd name="T98" fmla="*/ 27 w 209"/>
              <a:gd name="T99" fmla="*/ 109 h 161"/>
              <a:gd name="T100" fmla="*/ 95 w 209"/>
              <a:gd name="T101" fmla="*/ 111 h 161"/>
              <a:gd name="T102" fmla="*/ 95 w 209"/>
              <a:gd name="T103" fmla="*/ 128 h 161"/>
              <a:gd name="T104" fmla="*/ 36 w 209"/>
              <a:gd name="T105" fmla="*/ 119 h 161"/>
              <a:gd name="T106" fmla="*/ 77 w 209"/>
              <a:gd name="T107" fmla="*/ 142 h 161"/>
              <a:gd name="T108" fmla="*/ 97 w 209"/>
              <a:gd name="T109" fmla="*/ 154 h 161"/>
              <a:gd name="T110" fmla="*/ 92 w 209"/>
              <a:gd name="T111" fmla="*/ 150 h 161"/>
              <a:gd name="T112" fmla="*/ 91 w 209"/>
              <a:gd name="T113" fmla="*/ 155 h 161"/>
              <a:gd name="T114" fmla="*/ 56 w 209"/>
              <a:gd name="T115" fmla="*/ 130 h 161"/>
              <a:gd name="T116" fmla="*/ 114 w 209"/>
              <a:gd name="T117" fmla="*/ 161 h 161"/>
              <a:gd name="T118" fmla="*/ 47 w 209"/>
              <a:gd name="T119" fmla="*/ 1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 h="161">
                <a:moveTo>
                  <a:pt x="46" y="40"/>
                </a:moveTo>
                <a:cubicBezTo>
                  <a:pt x="44" y="37"/>
                  <a:pt x="44" y="37"/>
                  <a:pt x="44" y="37"/>
                </a:cubicBezTo>
                <a:cubicBezTo>
                  <a:pt x="38" y="40"/>
                  <a:pt x="38" y="40"/>
                  <a:pt x="38" y="40"/>
                </a:cubicBezTo>
                <a:cubicBezTo>
                  <a:pt x="40" y="44"/>
                  <a:pt x="40" y="44"/>
                  <a:pt x="40" y="44"/>
                </a:cubicBezTo>
                <a:lnTo>
                  <a:pt x="46" y="40"/>
                </a:lnTo>
                <a:close/>
                <a:moveTo>
                  <a:pt x="36" y="46"/>
                </a:moveTo>
                <a:cubicBezTo>
                  <a:pt x="34" y="42"/>
                  <a:pt x="34" y="42"/>
                  <a:pt x="34" y="42"/>
                </a:cubicBezTo>
                <a:cubicBezTo>
                  <a:pt x="27" y="46"/>
                  <a:pt x="27" y="46"/>
                  <a:pt x="27" y="46"/>
                </a:cubicBezTo>
                <a:cubicBezTo>
                  <a:pt x="29" y="50"/>
                  <a:pt x="29" y="50"/>
                  <a:pt x="29" y="50"/>
                </a:cubicBezTo>
                <a:lnTo>
                  <a:pt x="36" y="46"/>
                </a:lnTo>
                <a:close/>
                <a:moveTo>
                  <a:pt x="22" y="52"/>
                </a:moveTo>
                <a:cubicBezTo>
                  <a:pt x="23" y="52"/>
                  <a:pt x="23" y="52"/>
                  <a:pt x="24" y="52"/>
                </a:cubicBezTo>
                <a:cubicBezTo>
                  <a:pt x="25" y="52"/>
                  <a:pt x="25" y="52"/>
                  <a:pt x="25" y="52"/>
                </a:cubicBezTo>
                <a:cubicBezTo>
                  <a:pt x="24" y="48"/>
                  <a:pt x="24" y="48"/>
                  <a:pt x="24" y="48"/>
                </a:cubicBezTo>
                <a:cubicBezTo>
                  <a:pt x="23" y="48"/>
                  <a:pt x="23" y="48"/>
                  <a:pt x="23" y="48"/>
                </a:cubicBezTo>
                <a:cubicBezTo>
                  <a:pt x="22" y="49"/>
                  <a:pt x="20" y="48"/>
                  <a:pt x="18" y="48"/>
                </a:cubicBezTo>
                <a:cubicBezTo>
                  <a:pt x="17" y="48"/>
                  <a:pt x="17" y="48"/>
                  <a:pt x="17" y="48"/>
                </a:cubicBezTo>
                <a:cubicBezTo>
                  <a:pt x="16" y="51"/>
                  <a:pt x="16" y="51"/>
                  <a:pt x="16" y="51"/>
                </a:cubicBezTo>
                <a:cubicBezTo>
                  <a:pt x="17" y="52"/>
                  <a:pt x="17" y="52"/>
                  <a:pt x="17" y="52"/>
                </a:cubicBezTo>
                <a:cubicBezTo>
                  <a:pt x="19" y="52"/>
                  <a:pt x="21" y="52"/>
                  <a:pt x="22" y="52"/>
                </a:cubicBezTo>
                <a:close/>
                <a:moveTo>
                  <a:pt x="20" y="107"/>
                </a:moveTo>
                <a:cubicBezTo>
                  <a:pt x="20" y="107"/>
                  <a:pt x="20" y="107"/>
                  <a:pt x="20" y="107"/>
                </a:cubicBezTo>
                <a:cubicBezTo>
                  <a:pt x="19" y="107"/>
                  <a:pt x="17" y="107"/>
                  <a:pt x="15" y="106"/>
                </a:cubicBezTo>
                <a:cubicBezTo>
                  <a:pt x="15" y="106"/>
                  <a:pt x="15" y="106"/>
                  <a:pt x="15" y="106"/>
                </a:cubicBezTo>
                <a:cubicBezTo>
                  <a:pt x="13" y="109"/>
                  <a:pt x="13" y="109"/>
                  <a:pt x="13" y="109"/>
                </a:cubicBezTo>
                <a:cubicBezTo>
                  <a:pt x="14" y="110"/>
                  <a:pt x="14" y="110"/>
                  <a:pt x="14" y="110"/>
                </a:cubicBezTo>
                <a:cubicBezTo>
                  <a:pt x="16" y="110"/>
                  <a:pt x="18" y="111"/>
                  <a:pt x="20" y="111"/>
                </a:cubicBezTo>
                <a:cubicBezTo>
                  <a:pt x="20" y="111"/>
                  <a:pt x="20" y="111"/>
                  <a:pt x="20" y="111"/>
                </a:cubicBezTo>
                <a:cubicBezTo>
                  <a:pt x="21" y="111"/>
                  <a:pt x="21" y="111"/>
                  <a:pt x="21" y="111"/>
                </a:cubicBezTo>
                <a:cubicBezTo>
                  <a:pt x="22" y="107"/>
                  <a:pt x="22" y="107"/>
                  <a:pt x="22" y="107"/>
                </a:cubicBezTo>
                <a:cubicBezTo>
                  <a:pt x="21" y="107"/>
                  <a:pt x="21" y="107"/>
                  <a:pt x="21" y="107"/>
                </a:cubicBezTo>
                <a:cubicBezTo>
                  <a:pt x="21" y="107"/>
                  <a:pt x="20" y="107"/>
                  <a:pt x="20" y="107"/>
                </a:cubicBezTo>
                <a:close/>
                <a:moveTo>
                  <a:pt x="57" y="34"/>
                </a:moveTo>
                <a:cubicBezTo>
                  <a:pt x="55" y="31"/>
                  <a:pt x="55" y="31"/>
                  <a:pt x="55" y="31"/>
                </a:cubicBezTo>
                <a:cubicBezTo>
                  <a:pt x="48" y="35"/>
                  <a:pt x="48" y="35"/>
                  <a:pt x="48" y="35"/>
                </a:cubicBezTo>
                <a:cubicBezTo>
                  <a:pt x="50" y="38"/>
                  <a:pt x="50" y="38"/>
                  <a:pt x="50" y="38"/>
                </a:cubicBezTo>
                <a:lnTo>
                  <a:pt x="57" y="34"/>
                </a:lnTo>
                <a:close/>
                <a:moveTo>
                  <a:pt x="6" y="100"/>
                </a:moveTo>
                <a:cubicBezTo>
                  <a:pt x="5" y="100"/>
                  <a:pt x="5" y="100"/>
                  <a:pt x="5" y="100"/>
                </a:cubicBezTo>
                <a:cubicBezTo>
                  <a:pt x="2" y="102"/>
                  <a:pt x="2" y="102"/>
                  <a:pt x="2" y="102"/>
                </a:cubicBezTo>
                <a:cubicBezTo>
                  <a:pt x="3" y="103"/>
                  <a:pt x="3" y="103"/>
                  <a:pt x="3" y="103"/>
                </a:cubicBezTo>
                <a:cubicBezTo>
                  <a:pt x="4" y="105"/>
                  <a:pt x="7" y="106"/>
                  <a:pt x="8" y="107"/>
                </a:cubicBezTo>
                <a:cubicBezTo>
                  <a:pt x="9" y="107"/>
                  <a:pt x="9" y="107"/>
                  <a:pt x="9" y="107"/>
                </a:cubicBezTo>
                <a:cubicBezTo>
                  <a:pt x="11" y="104"/>
                  <a:pt x="11" y="104"/>
                  <a:pt x="11" y="104"/>
                </a:cubicBezTo>
                <a:cubicBezTo>
                  <a:pt x="10" y="103"/>
                  <a:pt x="10" y="103"/>
                  <a:pt x="10" y="103"/>
                </a:cubicBezTo>
                <a:cubicBezTo>
                  <a:pt x="8" y="102"/>
                  <a:pt x="7" y="101"/>
                  <a:pt x="6" y="100"/>
                </a:cubicBezTo>
                <a:close/>
                <a:moveTo>
                  <a:pt x="5" y="96"/>
                </a:moveTo>
                <a:cubicBezTo>
                  <a:pt x="5" y="94"/>
                  <a:pt x="5" y="92"/>
                  <a:pt x="5" y="90"/>
                </a:cubicBezTo>
                <a:cubicBezTo>
                  <a:pt x="4" y="89"/>
                  <a:pt x="4" y="89"/>
                  <a:pt x="4" y="89"/>
                </a:cubicBezTo>
                <a:cubicBezTo>
                  <a:pt x="0" y="89"/>
                  <a:pt x="0" y="89"/>
                  <a:pt x="0" y="89"/>
                </a:cubicBezTo>
                <a:cubicBezTo>
                  <a:pt x="0" y="90"/>
                  <a:pt x="0" y="90"/>
                  <a:pt x="0" y="90"/>
                </a:cubicBezTo>
                <a:cubicBezTo>
                  <a:pt x="1" y="92"/>
                  <a:pt x="1" y="94"/>
                  <a:pt x="1" y="96"/>
                </a:cubicBezTo>
                <a:cubicBezTo>
                  <a:pt x="1" y="97"/>
                  <a:pt x="1" y="97"/>
                  <a:pt x="1" y="97"/>
                </a:cubicBezTo>
                <a:cubicBezTo>
                  <a:pt x="5" y="97"/>
                  <a:pt x="5" y="97"/>
                  <a:pt x="5" y="97"/>
                </a:cubicBezTo>
                <a:lnTo>
                  <a:pt x="5" y="96"/>
                </a:lnTo>
                <a:close/>
                <a:moveTo>
                  <a:pt x="1" y="61"/>
                </a:moveTo>
                <a:cubicBezTo>
                  <a:pt x="5" y="60"/>
                  <a:pt x="5" y="60"/>
                  <a:pt x="5" y="60"/>
                </a:cubicBezTo>
                <a:cubicBezTo>
                  <a:pt x="5" y="60"/>
                  <a:pt x="5" y="60"/>
                  <a:pt x="5" y="60"/>
                </a:cubicBezTo>
                <a:cubicBezTo>
                  <a:pt x="5" y="59"/>
                  <a:pt x="4" y="58"/>
                  <a:pt x="4" y="58"/>
                </a:cubicBezTo>
                <a:cubicBezTo>
                  <a:pt x="4" y="57"/>
                  <a:pt x="5" y="56"/>
                  <a:pt x="5" y="55"/>
                </a:cubicBezTo>
                <a:cubicBezTo>
                  <a:pt x="6" y="54"/>
                  <a:pt x="6" y="54"/>
                  <a:pt x="6" y="54"/>
                </a:cubicBezTo>
                <a:cubicBezTo>
                  <a:pt x="2" y="52"/>
                  <a:pt x="2" y="52"/>
                  <a:pt x="2" y="52"/>
                </a:cubicBezTo>
                <a:cubicBezTo>
                  <a:pt x="2" y="53"/>
                  <a:pt x="2" y="53"/>
                  <a:pt x="2" y="53"/>
                </a:cubicBezTo>
                <a:cubicBezTo>
                  <a:pt x="1" y="54"/>
                  <a:pt x="0" y="56"/>
                  <a:pt x="0" y="58"/>
                </a:cubicBezTo>
                <a:cubicBezTo>
                  <a:pt x="0" y="58"/>
                  <a:pt x="0" y="59"/>
                  <a:pt x="1" y="60"/>
                </a:cubicBezTo>
                <a:lnTo>
                  <a:pt x="1" y="61"/>
                </a:lnTo>
                <a:close/>
                <a:moveTo>
                  <a:pt x="12" y="46"/>
                </a:moveTo>
                <a:cubicBezTo>
                  <a:pt x="10" y="45"/>
                  <a:pt x="9" y="45"/>
                  <a:pt x="7" y="46"/>
                </a:cubicBezTo>
                <a:cubicBezTo>
                  <a:pt x="7" y="46"/>
                  <a:pt x="6" y="47"/>
                  <a:pt x="5" y="48"/>
                </a:cubicBezTo>
                <a:cubicBezTo>
                  <a:pt x="4" y="48"/>
                  <a:pt x="4" y="48"/>
                  <a:pt x="4" y="48"/>
                </a:cubicBezTo>
                <a:cubicBezTo>
                  <a:pt x="7" y="51"/>
                  <a:pt x="7" y="51"/>
                  <a:pt x="7" y="51"/>
                </a:cubicBezTo>
                <a:cubicBezTo>
                  <a:pt x="8" y="50"/>
                  <a:pt x="8" y="50"/>
                  <a:pt x="8" y="50"/>
                </a:cubicBezTo>
                <a:cubicBezTo>
                  <a:pt x="8" y="50"/>
                  <a:pt x="9" y="49"/>
                  <a:pt x="9" y="49"/>
                </a:cubicBezTo>
                <a:cubicBezTo>
                  <a:pt x="9" y="49"/>
                  <a:pt x="10" y="49"/>
                  <a:pt x="11" y="49"/>
                </a:cubicBezTo>
                <a:cubicBezTo>
                  <a:pt x="12" y="50"/>
                  <a:pt x="12" y="50"/>
                  <a:pt x="12" y="50"/>
                </a:cubicBezTo>
                <a:cubicBezTo>
                  <a:pt x="13" y="46"/>
                  <a:pt x="13" y="46"/>
                  <a:pt x="13" y="46"/>
                </a:cubicBezTo>
                <a:cubicBezTo>
                  <a:pt x="12" y="46"/>
                  <a:pt x="12" y="46"/>
                  <a:pt x="12" y="46"/>
                </a:cubicBezTo>
                <a:close/>
                <a:moveTo>
                  <a:pt x="78" y="23"/>
                </a:moveTo>
                <a:cubicBezTo>
                  <a:pt x="76" y="19"/>
                  <a:pt x="76" y="19"/>
                  <a:pt x="76" y="19"/>
                </a:cubicBezTo>
                <a:cubicBezTo>
                  <a:pt x="69" y="23"/>
                  <a:pt x="69" y="23"/>
                  <a:pt x="69" y="23"/>
                </a:cubicBezTo>
                <a:cubicBezTo>
                  <a:pt x="71" y="26"/>
                  <a:pt x="71" y="26"/>
                  <a:pt x="71" y="26"/>
                </a:cubicBezTo>
                <a:lnTo>
                  <a:pt x="78" y="23"/>
                </a:lnTo>
                <a:close/>
                <a:moveTo>
                  <a:pt x="4" y="72"/>
                </a:moveTo>
                <a:cubicBezTo>
                  <a:pt x="5" y="72"/>
                  <a:pt x="5" y="72"/>
                  <a:pt x="5" y="72"/>
                </a:cubicBezTo>
                <a:cubicBezTo>
                  <a:pt x="5" y="71"/>
                  <a:pt x="6" y="69"/>
                  <a:pt x="6" y="67"/>
                </a:cubicBezTo>
                <a:cubicBezTo>
                  <a:pt x="6" y="66"/>
                  <a:pt x="6" y="66"/>
                  <a:pt x="6" y="66"/>
                </a:cubicBezTo>
                <a:cubicBezTo>
                  <a:pt x="5" y="65"/>
                  <a:pt x="5" y="65"/>
                  <a:pt x="5" y="65"/>
                </a:cubicBezTo>
                <a:cubicBezTo>
                  <a:pt x="1" y="65"/>
                  <a:pt x="1" y="65"/>
                  <a:pt x="1" y="65"/>
                </a:cubicBezTo>
                <a:cubicBezTo>
                  <a:pt x="2" y="66"/>
                  <a:pt x="2" y="66"/>
                  <a:pt x="2" y="66"/>
                </a:cubicBezTo>
                <a:cubicBezTo>
                  <a:pt x="2" y="67"/>
                  <a:pt x="2" y="67"/>
                  <a:pt x="2" y="67"/>
                </a:cubicBezTo>
                <a:cubicBezTo>
                  <a:pt x="2" y="69"/>
                  <a:pt x="1" y="69"/>
                  <a:pt x="1" y="70"/>
                </a:cubicBezTo>
                <a:cubicBezTo>
                  <a:pt x="1" y="70"/>
                  <a:pt x="1" y="71"/>
                  <a:pt x="1" y="71"/>
                </a:cubicBezTo>
                <a:cubicBezTo>
                  <a:pt x="0" y="72"/>
                  <a:pt x="0" y="72"/>
                  <a:pt x="0" y="72"/>
                </a:cubicBezTo>
                <a:cubicBezTo>
                  <a:pt x="4" y="73"/>
                  <a:pt x="4" y="73"/>
                  <a:pt x="4" y="73"/>
                </a:cubicBezTo>
                <a:lnTo>
                  <a:pt x="4" y="72"/>
                </a:lnTo>
                <a:close/>
                <a:moveTo>
                  <a:pt x="4" y="85"/>
                </a:moveTo>
                <a:cubicBezTo>
                  <a:pt x="4" y="84"/>
                  <a:pt x="4" y="84"/>
                  <a:pt x="4" y="84"/>
                </a:cubicBezTo>
                <a:cubicBezTo>
                  <a:pt x="4" y="82"/>
                  <a:pt x="4" y="81"/>
                  <a:pt x="4" y="79"/>
                </a:cubicBezTo>
                <a:cubicBezTo>
                  <a:pt x="4" y="78"/>
                  <a:pt x="4" y="78"/>
                  <a:pt x="4" y="78"/>
                </a:cubicBezTo>
                <a:cubicBezTo>
                  <a:pt x="4" y="77"/>
                  <a:pt x="4" y="77"/>
                  <a:pt x="4" y="77"/>
                </a:cubicBezTo>
                <a:cubicBezTo>
                  <a:pt x="0" y="77"/>
                  <a:pt x="0" y="77"/>
                  <a:pt x="0" y="77"/>
                </a:cubicBezTo>
                <a:cubicBezTo>
                  <a:pt x="0" y="78"/>
                  <a:pt x="0" y="78"/>
                  <a:pt x="0" y="78"/>
                </a:cubicBezTo>
                <a:cubicBezTo>
                  <a:pt x="0" y="79"/>
                  <a:pt x="0" y="79"/>
                  <a:pt x="0" y="79"/>
                </a:cubicBezTo>
                <a:cubicBezTo>
                  <a:pt x="0" y="81"/>
                  <a:pt x="0" y="82"/>
                  <a:pt x="0" y="84"/>
                </a:cubicBezTo>
                <a:cubicBezTo>
                  <a:pt x="0" y="85"/>
                  <a:pt x="0" y="85"/>
                  <a:pt x="0" y="85"/>
                </a:cubicBezTo>
                <a:cubicBezTo>
                  <a:pt x="4" y="85"/>
                  <a:pt x="4" y="85"/>
                  <a:pt x="4" y="85"/>
                </a:cubicBezTo>
                <a:close/>
                <a:moveTo>
                  <a:pt x="68" y="29"/>
                </a:moveTo>
                <a:cubicBezTo>
                  <a:pt x="66" y="25"/>
                  <a:pt x="66" y="25"/>
                  <a:pt x="66" y="25"/>
                </a:cubicBezTo>
                <a:cubicBezTo>
                  <a:pt x="59" y="29"/>
                  <a:pt x="59" y="29"/>
                  <a:pt x="59" y="29"/>
                </a:cubicBezTo>
                <a:cubicBezTo>
                  <a:pt x="61" y="32"/>
                  <a:pt x="61" y="32"/>
                  <a:pt x="61" y="32"/>
                </a:cubicBezTo>
                <a:lnTo>
                  <a:pt x="68" y="29"/>
                </a:lnTo>
                <a:close/>
                <a:moveTo>
                  <a:pt x="173" y="36"/>
                </a:moveTo>
                <a:cubicBezTo>
                  <a:pt x="174" y="36"/>
                  <a:pt x="174" y="36"/>
                  <a:pt x="174" y="36"/>
                </a:cubicBezTo>
                <a:cubicBezTo>
                  <a:pt x="176" y="33"/>
                  <a:pt x="176" y="33"/>
                  <a:pt x="176" y="33"/>
                </a:cubicBezTo>
                <a:cubicBezTo>
                  <a:pt x="175" y="32"/>
                  <a:pt x="175" y="32"/>
                  <a:pt x="175" y="32"/>
                </a:cubicBezTo>
                <a:cubicBezTo>
                  <a:pt x="174" y="31"/>
                  <a:pt x="172" y="30"/>
                  <a:pt x="170" y="29"/>
                </a:cubicBezTo>
                <a:cubicBezTo>
                  <a:pt x="169" y="29"/>
                  <a:pt x="169" y="29"/>
                  <a:pt x="169" y="29"/>
                </a:cubicBezTo>
                <a:cubicBezTo>
                  <a:pt x="167" y="32"/>
                  <a:pt x="167" y="32"/>
                  <a:pt x="167" y="32"/>
                </a:cubicBezTo>
                <a:cubicBezTo>
                  <a:pt x="168" y="33"/>
                  <a:pt x="168" y="33"/>
                  <a:pt x="168" y="33"/>
                </a:cubicBezTo>
                <a:cubicBezTo>
                  <a:pt x="170" y="34"/>
                  <a:pt x="172" y="35"/>
                  <a:pt x="173" y="36"/>
                </a:cubicBezTo>
                <a:close/>
                <a:moveTo>
                  <a:pt x="184" y="42"/>
                </a:moveTo>
                <a:cubicBezTo>
                  <a:pt x="184" y="42"/>
                  <a:pt x="184" y="42"/>
                  <a:pt x="184" y="42"/>
                </a:cubicBezTo>
                <a:cubicBezTo>
                  <a:pt x="187" y="39"/>
                  <a:pt x="187" y="39"/>
                  <a:pt x="187" y="39"/>
                </a:cubicBezTo>
                <a:cubicBezTo>
                  <a:pt x="186" y="39"/>
                  <a:pt x="186" y="39"/>
                  <a:pt x="186" y="39"/>
                </a:cubicBezTo>
                <a:cubicBezTo>
                  <a:pt x="184" y="38"/>
                  <a:pt x="183" y="37"/>
                  <a:pt x="181" y="36"/>
                </a:cubicBezTo>
                <a:cubicBezTo>
                  <a:pt x="180" y="35"/>
                  <a:pt x="180" y="35"/>
                  <a:pt x="180" y="35"/>
                </a:cubicBezTo>
                <a:cubicBezTo>
                  <a:pt x="178" y="39"/>
                  <a:pt x="178" y="39"/>
                  <a:pt x="178" y="39"/>
                </a:cubicBezTo>
                <a:cubicBezTo>
                  <a:pt x="179" y="39"/>
                  <a:pt x="179" y="39"/>
                  <a:pt x="179" y="39"/>
                </a:cubicBezTo>
                <a:cubicBezTo>
                  <a:pt x="181" y="40"/>
                  <a:pt x="182" y="41"/>
                  <a:pt x="184" y="42"/>
                </a:cubicBezTo>
                <a:close/>
                <a:moveTo>
                  <a:pt x="163" y="30"/>
                </a:moveTo>
                <a:cubicBezTo>
                  <a:pt x="163" y="30"/>
                  <a:pt x="163" y="30"/>
                  <a:pt x="163" y="30"/>
                </a:cubicBezTo>
                <a:cubicBezTo>
                  <a:pt x="165" y="27"/>
                  <a:pt x="165" y="27"/>
                  <a:pt x="165" y="27"/>
                </a:cubicBezTo>
                <a:cubicBezTo>
                  <a:pt x="165" y="27"/>
                  <a:pt x="165" y="27"/>
                  <a:pt x="165" y="27"/>
                </a:cubicBezTo>
                <a:cubicBezTo>
                  <a:pt x="163" y="25"/>
                  <a:pt x="161" y="24"/>
                  <a:pt x="159" y="24"/>
                </a:cubicBezTo>
                <a:cubicBezTo>
                  <a:pt x="158" y="23"/>
                  <a:pt x="158" y="23"/>
                  <a:pt x="158" y="23"/>
                </a:cubicBezTo>
                <a:cubicBezTo>
                  <a:pt x="156" y="27"/>
                  <a:pt x="156" y="27"/>
                  <a:pt x="156" y="27"/>
                </a:cubicBezTo>
                <a:cubicBezTo>
                  <a:pt x="157" y="27"/>
                  <a:pt x="157" y="27"/>
                  <a:pt x="157" y="27"/>
                </a:cubicBezTo>
                <a:cubicBezTo>
                  <a:pt x="159" y="28"/>
                  <a:pt x="161" y="29"/>
                  <a:pt x="163" y="30"/>
                </a:cubicBezTo>
                <a:close/>
                <a:moveTo>
                  <a:pt x="152" y="24"/>
                </a:moveTo>
                <a:cubicBezTo>
                  <a:pt x="153" y="25"/>
                  <a:pt x="153" y="25"/>
                  <a:pt x="153" y="25"/>
                </a:cubicBezTo>
                <a:cubicBezTo>
                  <a:pt x="154" y="21"/>
                  <a:pt x="154" y="21"/>
                  <a:pt x="154" y="21"/>
                </a:cubicBezTo>
                <a:cubicBezTo>
                  <a:pt x="154" y="21"/>
                  <a:pt x="154" y="21"/>
                  <a:pt x="154" y="21"/>
                </a:cubicBezTo>
                <a:cubicBezTo>
                  <a:pt x="152" y="20"/>
                  <a:pt x="150" y="19"/>
                  <a:pt x="148" y="18"/>
                </a:cubicBezTo>
                <a:cubicBezTo>
                  <a:pt x="148" y="17"/>
                  <a:pt x="148" y="17"/>
                  <a:pt x="148" y="17"/>
                </a:cubicBezTo>
                <a:cubicBezTo>
                  <a:pt x="146" y="21"/>
                  <a:pt x="146" y="21"/>
                  <a:pt x="146" y="21"/>
                </a:cubicBezTo>
                <a:cubicBezTo>
                  <a:pt x="147" y="21"/>
                  <a:pt x="147" y="21"/>
                  <a:pt x="147" y="21"/>
                </a:cubicBezTo>
                <a:cubicBezTo>
                  <a:pt x="148" y="22"/>
                  <a:pt x="150" y="23"/>
                  <a:pt x="152" y="24"/>
                </a:cubicBezTo>
                <a:close/>
                <a:moveTo>
                  <a:pt x="194" y="49"/>
                </a:moveTo>
                <a:cubicBezTo>
                  <a:pt x="194" y="49"/>
                  <a:pt x="194" y="49"/>
                  <a:pt x="194" y="49"/>
                </a:cubicBezTo>
                <a:cubicBezTo>
                  <a:pt x="197" y="46"/>
                  <a:pt x="197" y="46"/>
                  <a:pt x="197" y="46"/>
                </a:cubicBezTo>
                <a:cubicBezTo>
                  <a:pt x="196" y="45"/>
                  <a:pt x="196" y="45"/>
                  <a:pt x="196" y="45"/>
                </a:cubicBezTo>
                <a:cubicBezTo>
                  <a:pt x="195" y="44"/>
                  <a:pt x="193" y="43"/>
                  <a:pt x="191" y="42"/>
                </a:cubicBezTo>
                <a:cubicBezTo>
                  <a:pt x="190" y="41"/>
                  <a:pt x="190" y="41"/>
                  <a:pt x="190" y="41"/>
                </a:cubicBezTo>
                <a:cubicBezTo>
                  <a:pt x="188" y="45"/>
                  <a:pt x="188" y="45"/>
                  <a:pt x="188" y="45"/>
                </a:cubicBezTo>
                <a:cubicBezTo>
                  <a:pt x="189" y="45"/>
                  <a:pt x="189" y="45"/>
                  <a:pt x="189" y="45"/>
                </a:cubicBezTo>
                <a:cubicBezTo>
                  <a:pt x="191" y="46"/>
                  <a:pt x="192" y="48"/>
                  <a:pt x="194" y="49"/>
                </a:cubicBezTo>
                <a:close/>
                <a:moveTo>
                  <a:pt x="202" y="56"/>
                </a:moveTo>
                <a:cubicBezTo>
                  <a:pt x="203" y="56"/>
                  <a:pt x="203" y="56"/>
                  <a:pt x="203" y="56"/>
                </a:cubicBezTo>
                <a:cubicBezTo>
                  <a:pt x="206" y="55"/>
                  <a:pt x="206" y="55"/>
                  <a:pt x="206" y="55"/>
                </a:cubicBezTo>
                <a:cubicBezTo>
                  <a:pt x="206" y="54"/>
                  <a:pt x="206" y="54"/>
                  <a:pt x="206" y="54"/>
                </a:cubicBezTo>
                <a:cubicBezTo>
                  <a:pt x="205" y="52"/>
                  <a:pt x="204" y="51"/>
                  <a:pt x="201" y="49"/>
                </a:cubicBezTo>
                <a:cubicBezTo>
                  <a:pt x="200" y="49"/>
                  <a:pt x="200" y="49"/>
                  <a:pt x="200" y="49"/>
                </a:cubicBezTo>
                <a:cubicBezTo>
                  <a:pt x="198" y="52"/>
                  <a:pt x="198" y="52"/>
                  <a:pt x="198" y="52"/>
                </a:cubicBezTo>
                <a:cubicBezTo>
                  <a:pt x="198" y="52"/>
                  <a:pt x="198" y="52"/>
                  <a:pt x="198" y="52"/>
                </a:cubicBezTo>
                <a:cubicBezTo>
                  <a:pt x="201" y="54"/>
                  <a:pt x="202" y="55"/>
                  <a:pt x="202" y="56"/>
                </a:cubicBezTo>
                <a:close/>
                <a:moveTo>
                  <a:pt x="135" y="15"/>
                </a:moveTo>
                <a:cubicBezTo>
                  <a:pt x="136" y="15"/>
                  <a:pt x="136" y="16"/>
                  <a:pt x="136" y="16"/>
                </a:cubicBezTo>
                <a:cubicBezTo>
                  <a:pt x="136" y="16"/>
                  <a:pt x="136" y="16"/>
                  <a:pt x="136" y="16"/>
                </a:cubicBezTo>
                <a:cubicBezTo>
                  <a:pt x="136" y="16"/>
                  <a:pt x="138" y="17"/>
                  <a:pt x="141" y="18"/>
                </a:cubicBezTo>
                <a:cubicBezTo>
                  <a:pt x="142" y="19"/>
                  <a:pt x="142" y="19"/>
                  <a:pt x="142" y="19"/>
                </a:cubicBezTo>
                <a:cubicBezTo>
                  <a:pt x="144" y="15"/>
                  <a:pt x="144" y="15"/>
                  <a:pt x="144" y="15"/>
                </a:cubicBezTo>
                <a:cubicBezTo>
                  <a:pt x="143" y="15"/>
                  <a:pt x="143" y="15"/>
                  <a:pt x="143" y="15"/>
                </a:cubicBezTo>
                <a:cubicBezTo>
                  <a:pt x="140" y="13"/>
                  <a:pt x="138" y="12"/>
                  <a:pt x="138" y="12"/>
                </a:cubicBezTo>
                <a:cubicBezTo>
                  <a:pt x="138" y="12"/>
                  <a:pt x="137" y="12"/>
                  <a:pt x="136" y="11"/>
                </a:cubicBezTo>
                <a:cubicBezTo>
                  <a:pt x="135" y="10"/>
                  <a:pt x="135" y="10"/>
                  <a:pt x="135" y="10"/>
                </a:cubicBezTo>
                <a:cubicBezTo>
                  <a:pt x="133" y="14"/>
                  <a:pt x="133" y="14"/>
                  <a:pt x="133" y="14"/>
                </a:cubicBezTo>
                <a:cubicBezTo>
                  <a:pt x="133" y="14"/>
                  <a:pt x="133" y="14"/>
                  <a:pt x="133" y="14"/>
                </a:cubicBezTo>
                <a:cubicBezTo>
                  <a:pt x="134" y="14"/>
                  <a:pt x="135" y="15"/>
                  <a:pt x="135" y="15"/>
                </a:cubicBezTo>
                <a:close/>
                <a:moveTo>
                  <a:pt x="104" y="8"/>
                </a:moveTo>
                <a:cubicBezTo>
                  <a:pt x="105" y="7"/>
                  <a:pt x="107" y="6"/>
                  <a:pt x="108" y="5"/>
                </a:cubicBezTo>
                <a:cubicBezTo>
                  <a:pt x="109" y="5"/>
                  <a:pt x="109" y="5"/>
                  <a:pt x="109" y="5"/>
                </a:cubicBezTo>
                <a:cubicBezTo>
                  <a:pt x="107" y="1"/>
                  <a:pt x="107" y="1"/>
                  <a:pt x="107" y="1"/>
                </a:cubicBezTo>
                <a:cubicBezTo>
                  <a:pt x="107" y="1"/>
                  <a:pt x="107" y="1"/>
                  <a:pt x="107" y="1"/>
                </a:cubicBezTo>
                <a:cubicBezTo>
                  <a:pt x="105" y="3"/>
                  <a:pt x="103" y="4"/>
                  <a:pt x="101" y="5"/>
                </a:cubicBezTo>
                <a:cubicBezTo>
                  <a:pt x="101" y="5"/>
                  <a:pt x="101" y="5"/>
                  <a:pt x="101" y="5"/>
                </a:cubicBezTo>
                <a:cubicBezTo>
                  <a:pt x="103" y="9"/>
                  <a:pt x="103" y="9"/>
                  <a:pt x="103" y="9"/>
                </a:cubicBezTo>
                <a:lnTo>
                  <a:pt x="104" y="8"/>
                </a:lnTo>
                <a:close/>
                <a:moveTo>
                  <a:pt x="99" y="11"/>
                </a:moveTo>
                <a:cubicBezTo>
                  <a:pt x="97" y="8"/>
                  <a:pt x="97" y="8"/>
                  <a:pt x="97" y="8"/>
                </a:cubicBezTo>
                <a:cubicBezTo>
                  <a:pt x="91" y="11"/>
                  <a:pt x="91" y="11"/>
                  <a:pt x="91" y="11"/>
                </a:cubicBezTo>
                <a:cubicBezTo>
                  <a:pt x="92" y="15"/>
                  <a:pt x="92" y="15"/>
                  <a:pt x="92" y="15"/>
                </a:cubicBezTo>
                <a:lnTo>
                  <a:pt x="99" y="11"/>
                </a:lnTo>
                <a:close/>
                <a:moveTo>
                  <a:pt x="112" y="105"/>
                </a:moveTo>
                <a:cubicBezTo>
                  <a:pt x="194" y="57"/>
                  <a:pt x="194" y="57"/>
                  <a:pt x="194" y="57"/>
                </a:cubicBezTo>
                <a:cubicBezTo>
                  <a:pt x="194" y="57"/>
                  <a:pt x="194" y="57"/>
                  <a:pt x="193" y="56"/>
                </a:cubicBezTo>
                <a:cubicBezTo>
                  <a:pt x="116" y="11"/>
                  <a:pt x="116" y="11"/>
                  <a:pt x="116" y="11"/>
                </a:cubicBezTo>
                <a:cubicBezTo>
                  <a:pt x="115" y="11"/>
                  <a:pt x="114" y="11"/>
                  <a:pt x="113" y="11"/>
                </a:cubicBezTo>
                <a:cubicBezTo>
                  <a:pt x="112" y="11"/>
                  <a:pt x="111" y="11"/>
                  <a:pt x="110" y="11"/>
                </a:cubicBezTo>
                <a:cubicBezTo>
                  <a:pt x="29" y="58"/>
                  <a:pt x="29" y="58"/>
                  <a:pt x="29" y="58"/>
                </a:cubicBezTo>
                <a:lnTo>
                  <a:pt x="112" y="105"/>
                </a:lnTo>
                <a:close/>
                <a:moveTo>
                  <a:pt x="114" y="3"/>
                </a:moveTo>
                <a:cubicBezTo>
                  <a:pt x="115" y="4"/>
                  <a:pt x="116" y="4"/>
                  <a:pt x="118" y="5"/>
                </a:cubicBezTo>
                <a:cubicBezTo>
                  <a:pt x="119" y="5"/>
                  <a:pt x="119" y="5"/>
                  <a:pt x="119" y="5"/>
                </a:cubicBezTo>
                <a:cubicBezTo>
                  <a:pt x="121" y="2"/>
                  <a:pt x="121" y="2"/>
                  <a:pt x="121" y="2"/>
                </a:cubicBezTo>
                <a:cubicBezTo>
                  <a:pt x="120" y="1"/>
                  <a:pt x="120" y="1"/>
                  <a:pt x="120" y="1"/>
                </a:cubicBezTo>
                <a:cubicBezTo>
                  <a:pt x="118" y="0"/>
                  <a:pt x="116" y="0"/>
                  <a:pt x="115" y="0"/>
                </a:cubicBezTo>
                <a:cubicBezTo>
                  <a:pt x="114" y="0"/>
                  <a:pt x="114" y="0"/>
                  <a:pt x="114" y="0"/>
                </a:cubicBezTo>
                <a:cubicBezTo>
                  <a:pt x="113" y="0"/>
                  <a:pt x="113" y="0"/>
                  <a:pt x="113" y="0"/>
                </a:cubicBezTo>
                <a:cubicBezTo>
                  <a:pt x="113" y="3"/>
                  <a:pt x="113" y="3"/>
                  <a:pt x="113" y="3"/>
                </a:cubicBezTo>
                <a:lnTo>
                  <a:pt x="114" y="3"/>
                </a:lnTo>
                <a:close/>
                <a:moveTo>
                  <a:pt x="129" y="11"/>
                </a:moveTo>
                <a:cubicBezTo>
                  <a:pt x="129" y="11"/>
                  <a:pt x="129" y="11"/>
                  <a:pt x="129" y="11"/>
                </a:cubicBezTo>
                <a:cubicBezTo>
                  <a:pt x="131" y="8"/>
                  <a:pt x="131" y="8"/>
                  <a:pt x="131" y="8"/>
                </a:cubicBezTo>
                <a:cubicBezTo>
                  <a:pt x="131" y="7"/>
                  <a:pt x="131" y="7"/>
                  <a:pt x="131" y="7"/>
                </a:cubicBezTo>
                <a:cubicBezTo>
                  <a:pt x="129" y="6"/>
                  <a:pt x="127" y="5"/>
                  <a:pt x="125" y="4"/>
                </a:cubicBezTo>
                <a:cubicBezTo>
                  <a:pt x="125" y="4"/>
                  <a:pt x="125" y="4"/>
                  <a:pt x="125" y="4"/>
                </a:cubicBezTo>
                <a:cubicBezTo>
                  <a:pt x="123" y="7"/>
                  <a:pt x="123" y="7"/>
                  <a:pt x="123" y="7"/>
                </a:cubicBezTo>
                <a:cubicBezTo>
                  <a:pt x="124" y="8"/>
                  <a:pt x="124" y="8"/>
                  <a:pt x="124" y="8"/>
                </a:cubicBezTo>
                <a:cubicBezTo>
                  <a:pt x="125" y="9"/>
                  <a:pt x="127" y="9"/>
                  <a:pt x="129" y="11"/>
                </a:cubicBezTo>
                <a:close/>
                <a:moveTo>
                  <a:pt x="89" y="17"/>
                </a:moveTo>
                <a:cubicBezTo>
                  <a:pt x="87" y="14"/>
                  <a:pt x="87" y="14"/>
                  <a:pt x="87" y="14"/>
                </a:cubicBezTo>
                <a:cubicBezTo>
                  <a:pt x="80" y="17"/>
                  <a:pt x="80" y="17"/>
                  <a:pt x="80" y="17"/>
                </a:cubicBezTo>
                <a:cubicBezTo>
                  <a:pt x="82" y="21"/>
                  <a:pt x="82" y="21"/>
                  <a:pt x="82" y="21"/>
                </a:cubicBezTo>
                <a:lnTo>
                  <a:pt x="89" y="17"/>
                </a:lnTo>
                <a:close/>
                <a:moveTo>
                  <a:pt x="69" y="133"/>
                </a:moveTo>
                <a:cubicBezTo>
                  <a:pt x="68" y="133"/>
                  <a:pt x="68" y="133"/>
                  <a:pt x="68" y="133"/>
                </a:cubicBezTo>
                <a:cubicBezTo>
                  <a:pt x="67" y="136"/>
                  <a:pt x="67" y="136"/>
                  <a:pt x="67" y="136"/>
                </a:cubicBezTo>
                <a:cubicBezTo>
                  <a:pt x="67" y="137"/>
                  <a:pt x="67" y="137"/>
                  <a:pt x="67" y="137"/>
                </a:cubicBezTo>
                <a:cubicBezTo>
                  <a:pt x="69" y="138"/>
                  <a:pt x="71" y="139"/>
                  <a:pt x="73" y="140"/>
                </a:cubicBezTo>
                <a:cubicBezTo>
                  <a:pt x="73" y="140"/>
                  <a:pt x="73" y="140"/>
                  <a:pt x="73" y="140"/>
                </a:cubicBezTo>
                <a:cubicBezTo>
                  <a:pt x="75" y="137"/>
                  <a:pt x="75" y="137"/>
                  <a:pt x="75" y="137"/>
                </a:cubicBezTo>
                <a:cubicBezTo>
                  <a:pt x="74" y="136"/>
                  <a:pt x="74" y="136"/>
                  <a:pt x="74" y="136"/>
                </a:cubicBezTo>
                <a:cubicBezTo>
                  <a:pt x="73" y="136"/>
                  <a:pt x="71" y="135"/>
                  <a:pt x="69" y="133"/>
                </a:cubicBezTo>
                <a:close/>
                <a:moveTo>
                  <a:pt x="159" y="119"/>
                </a:moveTo>
                <a:cubicBezTo>
                  <a:pt x="157" y="120"/>
                  <a:pt x="155" y="121"/>
                  <a:pt x="154" y="122"/>
                </a:cubicBezTo>
                <a:cubicBezTo>
                  <a:pt x="153" y="122"/>
                  <a:pt x="153" y="122"/>
                  <a:pt x="153" y="122"/>
                </a:cubicBezTo>
                <a:cubicBezTo>
                  <a:pt x="155" y="126"/>
                  <a:pt x="155" y="126"/>
                  <a:pt x="155" y="126"/>
                </a:cubicBezTo>
                <a:cubicBezTo>
                  <a:pt x="156" y="125"/>
                  <a:pt x="156" y="125"/>
                  <a:pt x="156" y="125"/>
                </a:cubicBezTo>
                <a:cubicBezTo>
                  <a:pt x="158" y="124"/>
                  <a:pt x="159" y="123"/>
                  <a:pt x="161" y="122"/>
                </a:cubicBezTo>
                <a:cubicBezTo>
                  <a:pt x="162" y="122"/>
                  <a:pt x="162" y="122"/>
                  <a:pt x="162" y="122"/>
                </a:cubicBezTo>
                <a:cubicBezTo>
                  <a:pt x="160" y="118"/>
                  <a:pt x="160" y="118"/>
                  <a:pt x="160" y="118"/>
                </a:cubicBezTo>
                <a:lnTo>
                  <a:pt x="159" y="119"/>
                </a:lnTo>
                <a:close/>
                <a:moveTo>
                  <a:pt x="148" y="125"/>
                </a:moveTo>
                <a:cubicBezTo>
                  <a:pt x="146" y="126"/>
                  <a:pt x="145" y="127"/>
                  <a:pt x="143" y="128"/>
                </a:cubicBezTo>
                <a:cubicBezTo>
                  <a:pt x="142" y="129"/>
                  <a:pt x="142" y="129"/>
                  <a:pt x="142" y="129"/>
                </a:cubicBezTo>
                <a:cubicBezTo>
                  <a:pt x="144" y="132"/>
                  <a:pt x="144" y="132"/>
                  <a:pt x="144" y="132"/>
                </a:cubicBezTo>
                <a:cubicBezTo>
                  <a:pt x="145" y="132"/>
                  <a:pt x="145" y="132"/>
                  <a:pt x="145" y="132"/>
                </a:cubicBezTo>
                <a:cubicBezTo>
                  <a:pt x="147" y="131"/>
                  <a:pt x="148" y="130"/>
                  <a:pt x="150" y="128"/>
                </a:cubicBezTo>
                <a:cubicBezTo>
                  <a:pt x="151" y="128"/>
                  <a:pt x="151" y="128"/>
                  <a:pt x="151" y="128"/>
                </a:cubicBezTo>
                <a:cubicBezTo>
                  <a:pt x="149" y="124"/>
                  <a:pt x="149" y="124"/>
                  <a:pt x="149" y="124"/>
                </a:cubicBezTo>
                <a:lnTo>
                  <a:pt x="148" y="125"/>
                </a:lnTo>
                <a:close/>
                <a:moveTo>
                  <a:pt x="164" y="116"/>
                </a:moveTo>
                <a:cubicBezTo>
                  <a:pt x="165" y="120"/>
                  <a:pt x="165" y="120"/>
                  <a:pt x="165" y="120"/>
                </a:cubicBezTo>
                <a:cubicBezTo>
                  <a:pt x="172" y="116"/>
                  <a:pt x="172" y="116"/>
                  <a:pt x="172" y="116"/>
                </a:cubicBezTo>
                <a:cubicBezTo>
                  <a:pt x="170" y="112"/>
                  <a:pt x="170" y="112"/>
                  <a:pt x="170" y="112"/>
                </a:cubicBezTo>
                <a:lnTo>
                  <a:pt x="164" y="116"/>
                </a:lnTo>
                <a:close/>
                <a:moveTo>
                  <a:pt x="128" y="138"/>
                </a:moveTo>
                <a:cubicBezTo>
                  <a:pt x="126" y="140"/>
                  <a:pt x="124" y="141"/>
                  <a:pt x="124" y="142"/>
                </a:cubicBezTo>
                <a:cubicBezTo>
                  <a:pt x="124" y="142"/>
                  <a:pt x="123" y="142"/>
                  <a:pt x="123" y="143"/>
                </a:cubicBezTo>
                <a:cubicBezTo>
                  <a:pt x="123" y="143"/>
                  <a:pt x="123" y="143"/>
                  <a:pt x="123" y="143"/>
                </a:cubicBezTo>
                <a:cubicBezTo>
                  <a:pt x="126" y="146"/>
                  <a:pt x="126" y="146"/>
                  <a:pt x="126" y="146"/>
                </a:cubicBezTo>
                <a:cubicBezTo>
                  <a:pt x="127" y="145"/>
                  <a:pt x="127" y="145"/>
                  <a:pt x="127" y="145"/>
                </a:cubicBezTo>
                <a:cubicBezTo>
                  <a:pt x="127" y="145"/>
                  <a:pt x="127" y="144"/>
                  <a:pt x="127" y="144"/>
                </a:cubicBezTo>
                <a:cubicBezTo>
                  <a:pt x="127" y="144"/>
                  <a:pt x="128" y="143"/>
                  <a:pt x="130" y="141"/>
                </a:cubicBezTo>
                <a:cubicBezTo>
                  <a:pt x="131" y="141"/>
                  <a:pt x="131" y="141"/>
                  <a:pt x="131" y="141"/>
                </a:cubicBezTo>
                <a:cubicBezTo>
                  <a:pt x="129" y="137"/>
                  <a:pt x="129" y="137"/>
                  <a:pt x="129" y="137"/>
                </a:cubicBezTo>
                <a:lnTo>
                  <a:pt x="128" y="138"/>
                </a:lnTo>
                <a:close/>
                <a:moveTo>
                  <a:pt x="138" y="131"/>
                </a:moveTo>
                <a:cubicBezTo>
                  <a:pt x="136" y="132"/>
                  <a:pt x="134" y="133"/>
                  <a:pt x="133" y="134"/>
                </a:cubicBezTo>
                <a:cubicBezTo>
                  <a:pt x="132" y="135"/>
                  <a:pt x="132" y="135"/>
                  <a:pt x="132" y="135"/>
                </a:cubicBezTo>
                <a:cubicBezTo>
                  <a:pt x="134" y="138"/>
                  <a:pt x="134" y="138"/>
                  <a:pt x="134" y="138"/>
                </a:cubicBezTo>
                <a:cubicBezTo>
                  <a:pt x="135" y="138"/>
                  <a:pt x="135" y="138"/>
                  <a:pt x="135" y="138"/>
                </a:cubicBezTo>
                <a:cubicBezTo>
                  <a:pt x="137" y="137"/>
                  <a:pt x="138" y="136"/>
                  <a:pt x="140" y="135"/>
                </a:cubicBezTo>
                <a:cubicBezTo>
                  <a:pt x="141" y="134"/>
                  <a:pt x="141" y="134"/>
                  <a:pt x="141" y="134"/>
                </a:cubicBezTo>
                <a:cubicBezTo>
                  <a:pt x="139" y="131"/>
                  <a:pt x="139" y="131"/>
                  <a:pt x="139" y="131"/>
                </a:cubicBezTo>
                <a:lnTo>
                  <a:pt x="138" y="131"/>
                </a:lnTo>
                <a:close/>
                <a:moveTo>
                  <a:pt x="174" y="110"/>
                </a:moveTo>
                <a:cubicBezTo>
                  <a:pt x="176" y="113"/>
                  <a:pt x="176" y="113"/>
                  <a:pt x="176" y="113"/>
                </a:cubicBezTo>
                <a:cubicBezTo>
                  <a:pt x="183" y="110"/>
                  <a:pt x="183" y="110"/>
                  <a:pt x="183" y="110"/>
                </a:cubicBezTo>
                <a:cubicBezTo>
                  <a:pt x="181" y="106"/>
                  <a:pt x="181" y="106"/>
                  <a:pt x="181" y="106"/>
                </a:cubicBezTo>
                <a:lnTo>
                  <a:pt x="174" y="110"/>
                </a:lnTo>
                <a:close/>
                <a:moveTo>
                  <a:pt x="208" y="60"/>
                </a:moveTo>
                <a:cubicBezTo>
                  <a:pt x="208" y="59"/>
                  <a:pt x="208" y="59"/>
                  <a:pt x="208" y="59"/>
                </a:cubicBezTo>
                <a:cubicBezTo>
                  <a:pt x="204" y="60"/>
                  <a:pt x="204" y="60"/>
                  <a:pt x="204" y="60"/>
                </a:cubicBezTo>
                <a:cubicBezTo>
                  <a:pt x="204" y="61"/>
                  <a:pt x="204" y="61"/>
                  <a:pt x="204" y="61"/>
                </a:cubicBezTo>
                <a:cubicBezTo>
                  <a:pt x="204" y="63"/>
                  <a:pt x="205" y="65"/>
                  <a:pt x="205" y="67"/>
                </a:cubicBezTo>
                <a:cubicBezTo>
                  <a:pt x="205" y="68"/>
                  <a:pt x="205" y="68"/>
                  <a:pt x="205" y="68"/>
                </a:cubicBezTo>
                <a:cubicBezTo>
                  <a:pt x="209" y="67"/>
                  <a:pt x="209" y="67"/>
                  <a:pt x="209" y="67"/>
                </a:cubicBezTo>
                <a:cubicBezTo>
                  <a:pt x="209" y="66"/>
                  <a:pt x="209" y="66"/>
                  <a:pt x="209" y="66"/>
                </a:cubicBezTo>
                <a:cubicBezTo>
                  <a:pt x="208" y="64"/>
                  <a:pt x="208" y="62"/>
                  <a:pt x="208" y="60"/>
                </a:cubicBezTo>
                <a:close/>
                <a:moveTo>
                  <a:pt x="205" y="73"/>
                </a:moveTo>
                <a:cubicBezTo>
                  <a:pt x="205" y="75"/>
                  <a:pt x="205" y="77"/>
                  <a:pt x="205" y="79"/>
                </a:cubicBezTo>
                <a:cubicBezTo>
                  <a:pt x="205" y="79"/>
                  <a:pt x="205" y="79"/>
                  <a:pt x="205" y="79"/>
                </a:cubicBezTo>
                <a:cubicBezTo>
                  <a:pt x="208" y="80"/>
                  <a:pt x="208" y="80"/>
                  <a:pt x="208" y="80"/>
                </a:cubicBezTo>
                <a:cubicBezTo>
                  <a:pt x="208" y="79"/>
                  <a:pt x="208" y="79"/>
                  <a:pt x="208" y="79"/>
                </a:cubicBezTo>
                <a:cubicBezTo>
                  <a:pt x="209" y="77"/>
                  <a:pt x="209" y="75"/>
                  <a:pt x="209" y="73"/>
                </a:cubicBezTo>
                <a:cubicBezTo>
                  <a:pt x="209" y="72"/>
                  <a:pt x="209" y="72"/>
                  <a:pt x="209" y="72"/>
                </a:cubicBezTo>
                <a:cubicBezTo>
                  <a:pt x="205" y="72"/>
                  <a:pt x="205" y="72"/>
                  <a:pt x="205" y="72"/>
                </a:cubicBezTo>
                <a:cubicBezTo>
                  <a:pt x="205" y="73"/>
                  <a:pt x="205" y="73"/>
                  <a:pt x="205" y="73"/>
                </a:cubicBezTo>
                <a:close/>
                <a:moveTo>
                  <a:pt x="204" y="84"/>
                </a:moveTo>
                <a:cubicBezTo>
                  <a:pt x="204" y="86"/>
                  <a:pt x="203" y="88"/>
                  <a:pt x="203" y="90"/>
                </a:cubicBezTo>
                <a:cubicBezTo>
                  <a:pt x="202" y="91"/>
                  <a:pt x="202" y="91"/>
                  <a:pt x="202" y="91"/>
                </a:cubicBezTo>
                <a:cubicBezTo>
                  <a:pt x="206" y="92"/>
                  <a:pt x="206" y="92"/>
                  <a:pt x="206" y="92"/>
                </a:cubicBezTo>
                <a:cubicBezTo>
                  <a:pt x="207" y="91"/>
                  <a:pt x="207" y="91"/>
                  <a:pt x="207" y="91"/>
                </a:cubicBezTo>
                <a:cubicBezTo>
                  <a:pt x="207" y="89"/>
                  <a:pt x="208" y="87"/>
                  <a:pt x="208" y="85"/>
                </a:cubicBezTo>
                <a:cubicBezTo>
                  <a:pt x="208" y="84"/>
                  <a:pt x="208" y="84"/>
                  <a:pt x="208" y="84"/>
                </a:cubicBezTo>
                <a:cubicBezTo>
                  <a:pt x="204" y="84"/>
                  <a:pt x="204" y="84"/>
                  <a:pt x="204" y="84"/>
                </a:cubicBezTo>
                <a:close/>
                <a:moveTo>
                  <a:pt x="121" y="148"/>
                </a:moveTo>
                <a:cubicBezTo>
                  <a:pt x="120" y="149"/>
                  <a:pt x="120" y="149"/>
                  <a:pt x="120" y="149"/>
                </a:cubicBezTo>
                <a:cubicBezTo>
                  <a:pt x="119" y="151"/>
                  <a:pt x="118" y="152"/>
                  <a:pt x="118" y="154"/>
                </a:cubicBezTo>
                <a:cubicBezTo>
                  <a:pt x="117" y="154"/>
                  <a:pt x="117" y="154"/>
                  <a:pt x="117" y="154"/>
                </a:cubicBezTo>
                <a:cubicBezTo>
                  <a:pt x="120" y="157"/>
                  <a:pt x="120" y="157"/>
                  <a:pt x="120" y="157"/>
                </a:cubicBezTo>
                <a:cubicBezTo>
                  <a:pt x="121" y="156"/>
                  <a:pt x="121" y="156"/>
                  <a:pt x="121" y="156"/>
                </a:cubicBezTo>
                <a:cubicBezTo>
                  <a:pt x="122" y="154"/>
                  <a:pt x="123" y="152"/>
                  <a:pt x="124" y="150"/>
                </a:cubicBezTo>
                <a:cubicBezTo>
                  <a:pt x="124" y="150"/>
                  <a:pt x="124" y="150"/>
                  <a:pt x="124" y="150"/>
                </a:cubicBezTo>
                <a:cubicBezTo>
                  <a:pt x="123" y="149"/>
                  <a:pt x="123" y="149"/>
                  <a:pt x="123" y="149"/>
                </a:cubicBezTo>
                <a:lnTo>
                  <a:pt x="121" y="148"/>
                </a:lnTo>
                <a:close/>
                <a:moveTo>
                  <a:pt x="196" y="61"/>
                </a:moveTo>
                <a:cubicBezTo>
                  <a:pt x="196" y="61"/>
                  <a:pt x="196" y="61"/>
                  <a:pt x="196" y="60"/>
                </a:cubicBezTo>
                <a:cubicBezTo>
                  <a:pt x="116" y="107"/>
                  <a:pt x="116" y="107"/>
                  <a:pt x="116" y="107"/>
                </a:cubicBezTo>
                <a:cubicBezTo>
                  <a:pt x="118" y="108"/>
                  <a:pt x="119" y="110"/>
                  <a:pt x="119" y="112"/>
                </a:cubicBezTo>
                <a:cubicBezTo>
                  <a:pt x="119" y="112"/>
                  <a:pt x="119" y="112"/>
                  <a:pt x="119" y="134"/>
                </a:cubicBezTo>
                <a:cubicBezTo>
                  <a:pt x="119" y="134"/>
                  <a:pt x="119" y="134"/>
                  <a:pt x="193" y="91"/>
                </a:cubicBezTo>
                <a:cubicBezTo>
                  <a:pt x="195" y="90"/>
                  <a:pt x="196" y="88"/>
                  <a:pt x="196" y="86"/>
                </a:cubicBezTo>
                <a:cubicBezTo>
                  <a:pt x="196" y="86"/>
                  <a:pt x="196" y="86"/>
                  <a:pt x="196" y="61"/>
                </a:cubicBezTo>
                <a:close/>
                <a:moveTo>
                  <a:pt x="191" y="100"/>
                </a:moveTo>
                <a:cubicBezTo>
                  <a:pt x="189" y="101"/>
                  <a:pt x="187" y="102"/>
                  <a:pt x="185" y="104"/>
                </a:cubicBezTo>
                <a:cubicBezTo>
                  <a:pt x="185" y="104"/>
                  <a:pt x="185" y="104"/>
                  <a:pt x="185" y="104"/>
                </a:cubicBezTo>
                <a:cubicBezTo>
                  <a:pt x="187" y="108"/>
                  <a:pt x="187" y="108"/>
                  <a:pt x="187" y="108"/>
                </a:cubicBezTo>
                <a:cubicBezTo>
                  <a:pt x="187" y="107"/>
                  <a:pt x="187" y="107"/>
                  <a:pt x="187" y="107"/>
                </a:cubicBezTo>
                <a:cubicBezTo>
                  <a:pt x="189" y="106"/>
                  <a:pt x="191" y="105"/>
                  <a:pt x="193" y="104"/>
                </a:cubicBezTo>
                <a:cubicBezTo>
                  <a:pt x="193" y="103"/>
                  <a:pt x="193" y="103"/>
                  <a:pt x="193" y="103"/>
                </a:cubicBezTo>
                <a:cubicBezTo>
                  <a:pt x="191" y="100"/>
                  <a:pt x="191" y="100"/>
                  <a:pt x="191" y="100"/>
                </a:cubicBezTo>
                <a:close/>
                <a:moveTo>
                  <a:pt x="200" y="94"/>
                </a:moveTo>
                <a:cubicBezTo>
                  <a:pt x="199" y="95"/>
                  <a:pt x="198" y="96"/>
                  <a:pt x="196" y="97"/>
                </a:cubicBezTo>
                <a:cubicBezTo>
                  <a:pt x="195" y="98"/>
                  <a:pt x="195" y="98"/>
                  <a:pt x="195" y="98"/>
                </a:cubicBezTo>
                <a:cubicBezTo>
                  <a:pt x="197" y="101"/>
                  <a:pt x="197" y="101"/>
                  <a:pt x="197" y="101"/>
                </a:cubicBezTo>
                <a:cubicBezTo>
                  <a:pt x="198" y="100"/>
                  <a:pt x="198" y="100"/>
                  <a:pt x="198" y="100"/>
                </a:cubicBezTo>
                <a:cubicBezTo>
                  <a:pt x="200" y="99"/>
                  <a:pt x="202" y="98"/>
                  <a:pt x="203" y="97"/>
                </a:cubicBezTo>
                <a:cubicBezTo>
                  <a:pt x="203" y="96"/>
                  <a:pt x="203" y="96"/>
                  <a:pt x="203" y="96"/>
                </a:cubicBezTo>
                <a:cubicBezTo>
                  <a:pt x="201" y="93"/>
                  <a:pt x="201" y="93"/>
                  <a:pt x="201" y="93"/>
                </a:cubicBezTo>
                <a:lnTo>
                  <a:pt x="200" y="94"/>
                </a:lnTo>
                <a:close/>
                <a:moveTo>
                  <a:pt x="73" y="111"/>
                </a:moveTo>
                <a:cubicBezTo>
                  <a:pt x="74" y="111"/>
                  <a:pt x="74" y="111"/>
                  <a:pt x="74" y="111"/>
                </a:cubicBezTo>
                <a:cubicBezTo>
                  <a:pt x="75" y="111"/>
                  <a:pt x="76" y="110"/>
                  <a:pt x="76" y="109"/>
                </a:cubicBezTo>
                <a:cubicBezTo>
                  <a:pt x="76" y="109"/>
                  <a:pt x="76" y="109"/>
                  <a:pt x="76" y="107"/>
                </a:cubicBezTo>
                <a:cubicBezTo>
                  <a:pt x="76" y="106"/>
                  <a:pt x="75" y="104"/>
                  <a:pt x="74" y="104"/>
                </a:cubicBezTo>
                <a:cubicBezTo>
                  <a:pt x="74" y="104"/>
                  <a:pt x="74" y="104"/>
                  <a:pt x="51" y="91"/>
                </a:cubicBezTo>
                <a:cubicBezTo>
                  <a:pt x="50" y="90"/>
                  <a:pt x="49" y="91"/>
                  <a:pt x="49" y="92"/>
                </a:cubicBezTo>
                <a:cubicBezTo>
                  <a:pt x="49" y="92"/>
                  <a:pt x="49" y="92"/>
                  <a:pt x="49" y="95"/>
                </a:cubicBezTo>
                <a:cubicBezTo>
                  <a:pt x="49" y="96"/>
                  <a:pt x="50" y="97"/>
                  <a:pt x="51" y="98"/>
                </a:cubicBezTo>
                <a:cubicBezTo>
                  <a:pt x="51" y="98"/>
                  <a:pt x="51" y="98"/>
                  <a:pt x="73" y="111"/>
                </a:cubicBezTo>
                <a:close/>
                <a:moveTo>
                  <a:pt x="28" y="100"/>
                </a:moveTo>
                <a:cubicBezTo>
                  <a:pt x="28" y="100"/>
                  <a:pt x="28" y="100"/>
                  <a:pt x="35" y="96"/>
                </a:cubicBezTo>
                <a:cubicBezTo>
                  <a:pt x="36" y="96"/>
                  <a:pt x="36" y="94"/>
                  <a:pt x="35" y="94"/>
                </a:cubicBezTo>
                <a:cubicBezTo>
                  <a:pt x="35" y="93"/>
                  <a:pt x="33" y="93"/>
                  <a:pt x="32" y="93"/>
                </a:cubicBezTo>
                <a:cubicBezTo>
                  <a:pt x="32" y="93"/>
                  <a:pt x="32" y="93"/>
                  <a:pt x="29" y="95"/>
                </a:cubicBezTo>
                <a:cubicBezTo>
                  <a:pt x="29" y="95"/>
                  <a:pt x="29" y="95"/>
                  <a:pt x="29" y="83"/>
                </a:cubicBezTo>
                <a:cubicBezTo>
                  <a:pt x="29" y="83"/>
                  <a:pt x="29" y="83"/>
                  <a:pt x="35" y="80"/>
                </a:cubicBezTo>
                <a:cubicBezTo>
                  <a:pt x="36" y="79"/>
                  <a:pt x="36" y="78"/>
                  <a:pt x="35" y="77"/>
                </a:cubicBezTo>
                <a:cubicBezTo>
                  <a:pt x="35" y="76"/>
                  <a:pt x="33" y="76"/>
                  <a:pt x="32" y="76"/>
                </a:cubicBezTo>
                <a:cubicBezTo>
                  <a:pt x="32" y="76"/>
                  <a:pt x="32" y="76"/>
                  <a:pt x="25" y="80"/>
                </a:cubicBezTo>
                <a:cubicBezTo>
                  <a:pt x="25" y="81"/>
                  <a:pt x="24" y="82"/>
                  <a:pt x="24" y="82"/>
                </a:cubicBezTo>
                <a:cubicBezTo>
                  <a:pt x="24" y="82"/>
                  <a:pt x="24" y="82"/>
                  <a:pt x="24" y="98"/>
                </a:cubicBezTo>
                <a:cubicBezTo>
                  <a:pt x="24" y="98"/>
                  <a:pt x="25" y="99"/>
                  <a:pt x="25" y="100"/>
                </a:cubicBezTo>
                <a:cubicBezTo>
                  <a:pt x="26" y="100"/>
                  <a:pt x="27" y="101"/>
                  <a:pt x="28" y="100"/>
                </a:cubicBezTo>
                <a:close/>
                <a:moveTo>
                  <a:pt x="21" y="88"/>
                </a:moveTo>
                <a:cubicBezTo>
                  <a:pt x="21" y="88"/>
                  <a:pt x="21" y="88"/>
                  <a:pt x="21" y="65"/>
                </a:cubicBezTo>
                <a:cubicBezTo>
                  <a:pt x="21" y="65"/>
                  <a:pt x="21" y="65"/>
                  <a:pt x="109" y="116"/>
                </a:cubicBezTo>
                <a:cubicBezTo>
                  <a:pt x="109" y="116"/>
                  <a:pt x="109" y="116"/>
                  <a:pt x="109" y="137"/>
                </a:cubicBezTo>
                <a:cubicBezTo>
                  <a:pt x="109" y="137"/>
                  <a:pt x="109" y="137"/>
                  <a:pt x="97" y="131"/>
                </a:cubicBezTo>
                <a:cubicBezTo>
                  <a:pt x="97" y="131"/>
                  <a:pt x="97" y="132"/>
                  <a:pt x="96" y="132"/>
                </a:cubicBezTo>
                <a:cubicBezTo>
                  <a:pt x="96" y="132"/>
                  <a:pt x="96" y="132"/>
                  <a:pt x="91" y="135"/>
                </a:cubicBezTo>
                <a:cubicBezTo>
                  <a:pt x="91" y="135"/>
                  <a:pt x="91" y="135"/>
                  <a:pt x="109" y="145"/>
                </a:cubicBezTo>
                <a:cubicBezTo>
                  <a:pt x="110" y="145"/>
                  <a:pt x="111" y="146"/>
                  <a:pt x="111" y="146"/>
                </a:cubicBezTo>
                <a:cubicBezTo>
                  <a:pt x="112" y="146"/>
                  <a:pt x="113" y="145"/>
                  <a:pt x="113" y="145"/>
                </a:cubicBezTo>
                <a:cubicBezTo>
                  <a:pt x="114" y="145"/>
                  <a:pt x="115" y="143"/>
                  <a:pt x="115" y="142"/>
                </a:cubicBezTo>
                <a:cubicBezTo>
                  <a:pt x="115" y="142"/>
                  <a:pt x="115" y="142"/>
                  <a:pt x="115" y="112"/>
                </a:cubicBezTo>
                <a:cubicBezTo>
                  <a:pt x="115" y="112"/>
                  <a:pt x="115" y="111"/>
                  <a:pt x="114" y="110"/>
                </a:cubicBezTo>
                <a:cubicBezTo>
                  <a:pt x="114" y="110"/>
                  <a:pt x="114" y="110"/>
                  <a:pt x="26" y="61"/>
                </a:cubicBezTo>
                <a:cubicBezTo>
                  <a:pt x="26" y="61"/>
                  <a:pt x="26" y="61"/>
                  <a:pt x="26" y="61"/>
                </a:cubicBezTo>
                <a:cubicBezTo>
                  <a:pt x="26" y="61"/>
                  <a:pt x="26" y="61"/>
                  <a:pt x="21" y="58"/>
                </a:cubicBezTo>
                <a:cubicBezTo>
                  <a:pt x="19" y="57"/>
                  <a:pt x="18" y="57"/>
                  <a:pt x="17" y="58"/>
                </a:cubicBezTo>
                <a:cubicBezTo>
                  <a:pt x="15" y="59"/>
                  <a:pt x="15" y="60"/>
                  <a:pt x="15" y="61"/>
                </a:cubicBezTo>
                <a:cubicBezTo>
                  <a:pt x="15" y="61"/>
                  <a:pt x="15" y="61"/>
                  <a:pt x="15" y="89"/>
                </a:cubicBezTo>
                <a:cubicBezTo>
                  <a:pt x="15" y="89"/>
                  <a:pt x="15" y="89"/>
                  <a:pt x="15" y="91"/>
                </a:cubicBezTo>
                <a:cubicBezTo>
                  <a:pt x="15" y="91"/>
                  <a:pt x="15" y="91"/>
                  <a:pt x="18" y="93"/>
                </a:cubicBezTo>
                <a:cubicBezTo>
                  <a:pt x="18" y="93"/>
                  <a:pt x="18" y="93"/>
                  <a:pt x="22" y="96"/>
                </a:cubicBezTo>
                <a:cubicBezTo>
                  <a:pt x="22" y="96"/>
                  <a:pt x="22" y="96"/>
                  <a:pt x="22" y="88"/>
                </a:cubicBezTo>
                <a:cubicBezTo>
                  <a:pt x="22" y="88"/>
                  <a:pt x="22" y="88"/>
                  <a:pt x="21" y="88"/>
                </a:cubicBezTo>
                <a:cubicBezTo>
                  <a:pt x="21" y="88"/>
                  <a:pt x="21" y="88"/>
                  <a:pt x="21" y="88"/>
                </a:cubicBezTo>
                <a:close/>
                <a:moveTo>
                  <a:pt x="27" y="109"/>
                </a:moveTo>
                <a:cubicBezTo>
                  <a:pt x="27" y="109"/>
                  <a:pt x="27" y="109"/>
                  <a:pt x="27" y="109"/>
                </a:cubicBezTo>
                <a:cubicBezTo>
                  <a:pt x="25" y="113"/>
                  <a:pt x="25" y="113"/>
                  <a:pt x="25" y="113"/>
                </a:cubicBezTo>
                <a:cubicBezTo>
                  <a:pt x="26" y="113"/>
                  <a:pt x="26" y="113"/>
                  <a:pt x="26" y="113"/>
                </a:cubicBezTo>
                <a:cubicBezTo>
                  <a:pt x="27" y="114"/>
                  <a:pt x="29" y="115"/>
                  <a:pt x="31" y="116"/>
                </a:cubicBezTo>
                <a:cubicBezTo>
                  <a:pt x="32" y="116"/>
                  <a:pt x="32" y="116"/>
                  <a:pt x="32" y="116"/>
                </a:cubicBezTo>
                <a:cubicBezTo>
                  <a:pt x="33" y="113"/>
                  <a:pt x="33" y="113"/>
                  <a:pt x="33" y="113"/>
                </a:cubicBezTo>
                <a:cubicBezTo>
                  <a:pt x="33" y="112"/>
                  <a:pt x="33" y="112"/>
                  <a:pt x="33" y="112"/>
                </a:cubicBezTo>
                <a:cubicBezTo>
                  <a:pt x="31" y="111"/>
                  <a:pt x="29" y="110"/>
                  <a:pt x="27" y="109"/>
                </a:cubicBezTo>
                <a:close/>
                <a:moveTo>
                  <a:pt x="36" y="98"/>
                </a:moveTo>
                <a:cubicBezTo>
                  <a:pt x="36" y="98"/>
                  <a:pt x="36" y="98"/>
                  <a:pt x="32" y="101"/>
                </a:cubicBezTo>
                <a:cubicBezTo>
                  <a:pt x="32" y="101"/>
                  <a:pt x="32" y="101"/>
                  <a:pt x="82" y="130"/>
                </a:cubicBezTo>
                <a:cubicBezTo>
                  <a:pt x="82" y="130"/>
                  <a:pt x="82" y="130"/>
                  <a:pt x="82" y="122"/>
                </a:cubicBezTo>
                <a:cubicBezTo>
                  <a:pt x="82" y="122"/>
                  <a:pt x="82" y="122"/>
                  <a:pt x="37" y="97"/>
                </a:cubicBezTo>
                <a:cubicBezTo>
                  <a:pt x="37" y="98"/>
                  <a:pt x="36" y="98"/>
                  <a:pt x="36" y="98"/>
                </a:cubicBezTo>
                <a:close/>
                <a:moveTo>
                  <a:pt x="95" y="114"/>
                </a:moveTo>
                <a:cubicBezTo>
                  <a:pt x="96" y="113"/>
                  <a:pt x="96" y="112"/>
                  <a:pt x="95" y="111"/>
                </a:cubicBezTo>
                <a:cubicBezTo>
                  <a:pt x="95" y="110"/>
                  <a:pt x="93" y="110"/>
                  <a:pt x="92" y="110"/>
                </a:cubicBezTo>
                <a:cubicBezTo>
                  <a:pt x="92" y="110"/>
                  <a:pt x="92" y="110"/>
                  <a:pt x="86" y="114"/>
                </a:cubicBezTo>
                <a:cubicBezTo>
                  <a:pt x="85" y="115"/>
                  <a:pt x="85" y="116"/>
                  <a:pt x="85" y="116"/>
                </a:cubicBezTo>
                <a:cubicBezTo>
                  <a:pt x="85" y="116"/>
                  <a:pt x="85" y="116"/>
                  <a:pt x="85" y="132"/>
                </a:cubicBezTo>
                <a:cubicBezTo>
                  <a:pt x="85" y="132"/>
                  <a:pt x="85" y="133"/>
                  <a:pt x="85" y="134"/>
                </a:cubicBezTo>
                <a:cubicBezTo>
                  <a:pt x="86" y="134"/>
                  <a:pt x="87" y="135"/>
                  <a:pt x="88" y="134"/>
                </a:cubicBezTo>
                <a:cubicBezTo>
                  <a:pt x="88" y="134"/>
                  <a:pt x="88" y="134"/>
                  <a:pt x="95" y="130"/>
                </a:cubicBezTo>
                <a:cubicBezTo>
                  <a:pt x="96" y="130"/>
                  <a:pt x="96" y="128"/>
                  <a:pt x="95" y="128"/>
                </a:cubicBezTo>
                <a:cubicBezTo>
                  <a:pt x="95" y="127"/>
                  <a:pt x="93" y="127"/>
                  <a:pt x="92" y="127"/>
                </a:cubicBezTo>
                <a:cubicBezTo>
                  <a:pt x="92" y="127"/>
                  <a:pt x="92" y="127"/>
                  <a:pt x="89" y="129"/>
                </a:cubicBezTo>
                <a:cubicBezTo>
                  <a:pt x="89" y="129"/>
                  <a:pt x="89" y="129"/>
                  <a:pt x="89" y="117"/>
                </a:cubicBezTo>
                <a:cubicBezTo>
                  <a:pt x="89" y="117"/>
                  <a:pt x="89" y="117"/>
                  <a:pt x="95" y="114"/>
                </a:cubicBezTo>
                <a:close/>
                <a:moveTo>
                  <a:pt x="38" y="115"/>
                </a:moveTo>
                <a:cubicBezTo>
                  <a:pt x="37" y="115"/>
                  <a:pt x="37" y="115"/>
                  <a:pt x="37" y="115"/>
                </a:cubicBezTo>
                <a:cubicBezTo>
                  <a:pt x="35" y="118"/>
                  <a:pt x="35" y="118"/>
                  <a:pt x="35" y="118"/>
                </a:cubicBezTo>
                <a:cubicBezTo>
                  <a:pt x="36" y="119"/>
                  <a:pt x="36" y="119"/>
                  <a:pt x="36" y="119"/>
                </a:cubicBezTo>
                <a:cubicBezTo>
                  <a:pt x="38" y="120"/>
                  <a:pt x="39" y="121"/>
                  <a:pt x="41" y="122"/>
                </a:cubicBezTo>
                <a:cubicBezTo>
                  <a:pt x="42" y="122"/>
                  <a:pt x="42" y="122"/>
                  <a:pt x="42" y="122"/>
                </a:cubicBezTo>
                <a:cubicBezTo>
                  <a:pt x="44" y="119"/>
                  <a:pt x="44" y="119"/>
                  <a:pt x="44" y="119"/>
                </a:cubicBezTo>
                <a:cubicBezTo>
                  <a:pt x="43" y="118"/>
                  <a:pt x="43" y="118"/>
                  <a:pt x="43" y="118"/>
                </a:cubicBezTo>
                <a:cubicBezTo>
                  <a:pt x="41" y="117"/>
                  <a:pt x="40" y="116"/>
                  <a:pt x="38" y="115"/>
                </a:cubicBezTo>
                <a:close/>
                <a:moveTo>
                  <a:pt x="80" y="139"/>
                </a:moveTo>
                <a:cubicBezTo>
                  <a:pt x="79" y="139"/>
                  <a:pt x="79" y="139"/>
                  <a:pt x="79" y="139"/>
                </a:cubicBezTo>
                <a:cubicBezTo>
                  <a:pt x="77" y="142"/>
                  <a:pt x="77" y="142"/>
                  <a:pt x="77" y="142"/>
                </a:cubicBezTo>
                <a:cubicBezTo>
                  <a:pt x="78" y="143"/>
                  <a:pt x="78" y="143"/>
                  <a:pt x="78" y="143"/>
                </a:cubicBezTo>
                <a:cubicBezTo>
                  <a:pt x="82" y="145"/>
                  <a:pt x="83" y="146"/>
                  <a:pt x="84" y="146"/>
                </a:cubicBezTo>
                <a:cubicBezTo>
                  <a:pt x="85" y="146"/>
                  <a:pt x="85" y="146"/>
                  <a:pt x="85" y="146"/>
                </a:cubicBezTo>
                <a:cubicBezTo>
                  <a:pt x="86" y="142"/>
                  <a:pt x="86" y="142"/>
                  <a:pt x="86" y="142"/>
                </a:cubicBezTo>
                <a:cubicBezTo>
                  <a:pt x="85" y="142"/>
                  <a:pt x="85" y="142"/>
                  <a:pt x="85" y="142"/>
                </a:cubicBezTo>
                <a:cubicBezTo>
                  <a:pt x="85" y="142"/>
                  <a:pt x="84" y="141"/>
                  <a:pt x="80" y="139"/>
                </a:cubicBezTo>
                <a:close/>
                <a:moveTo>
                  <a:pt x="98" y="155"/>
                </a:moveTo>
                <a:cubicBezTo>
                  <a:pt x="97" y="154"/>
                  <a:pt x="97" y="154"/>
                  <a:pt x="97" y="154"/>
                </a:cubicBezTo>
                <a:cubicBezTo>
                  <a:pt x="95" y="158"/>
                  <a:pt x="95" y="158"/>
                  <a:pt x="95" y="158"/>
                </a:cubicBezTo>
                <a:cubicBezTo>
                  <a:pt x="96" y="158"/>
                  <a:pt x="96" y="158"/>
                  <a:pt x="96" y="158"/>
                </a:cubicBezTo>
                <a:cubicBezTo>
                  <a:pt x="98" y="159"/>
                  <a:pt x="100" y="159"/>
                  <a:pt x="102" y="160"/>
                </a:cubicBezTo>
                <a:cubicBezTo>
                  <a:pt x="103" y="160"/>
                  <a:pt x="103" y="160"/>
                  <a:pt x="103" y="160"/>
                </a:cubicBezTo>
                <a:cubicBezTo>
                  <a:pt x="104" y="156"/>
                  <a:pt x="104" y="156"/>
                  <a:pt x="104" y="156"/>
                </a:cubicBezTo>
                <a:cubicBezTo>
                  <a:pt x="103" y="156"/>
                  <a:pt x="103" y="156"/>
                  <a:pt x="103" y="156"/>
                </a:cubicBezTo>
                <a:cubicBezTo>
                  <a:pt x="101" y="155"/>
                  <a:pt x="99" y="155"/>
                  <a:pt x="98" y="155"/>
                </a:cubicBezTo>
                <a:close/>
                <a:moveTo>
                  <a:pt x="92" y="150"/>
                </a:moveTo>
                <a:cubicBezTo>
                  <a:pt x="92" y="149"/>
                  <a:pt x="92" y="149"/>
                  <a:pt x="92" y="149"/>
                </a:cubicBezTo>
                <a:cubicBezTo>
                  <a:pt x="92" y="148"/>
                  <a:pt x="91" y="147"/>
                  <a:pt x="90" y="146"/>
                </a:cubicBezTo>
                <a:cubicBezTo>
                  <a:pt x="90" y="146"/>
                  <a:pt x="90" y="146"/>
                  <a:pt x="90" y="146"/>
                </a:cubicBezTo>
                <a:cubicBezTo>
                  <a:pt x="87" y="148"/>
                  <a:pt x="87" y="148"/>
                  <a:pt x="87" y="148"/>
                </a:cubicBezTo>
                <a:cubicBezTo>
                  <a:pt x="87" y="149"/>
                  <a:pt x="87" y="149"/>
                  <a:pt x="87" y="149"/>
                </a:cubicBezTo>
                <a:cubicBezTo>
                  <a:pt x="88" y="150"/>
                  <a:pt x="88" y="151"/>
                  <a:pt x="89" y="151"/>
                </a:cubicBezTo>
                <a:cubicBezTo>
                  <a:pt x="89" y="152"/>
                  <a:pt x="90" y="153"/>
                  <a:pt x="90" y="154"/>
                </a:cubicBezTo>
                <a:cubicBezTo>
                  <a:pt x="91" y="155"/>
                  <a:pt x="91" y="155"/>
                  <a:pt x="91" y="155"/>
                </a:cubicBezTo>
                <a:cubicBezTo>
                  <a:pt x="94" y="152"/>
                  <a:pt x="94" y="152"/>
                  <a:pt x="94" y="152"/>
                </a:cubicBezTo>
                <a:cubicBezTo>
                  <a:pt x="93" y="152"/>
                  <a:pt x="93" y="152"/>
                  <a:pt x="93" y="152"/>
                </a:cubicBezTo>
                <a:cubicBezTo>
                  <a:pt x="93" y="151"/>
                  <a:pt x="93" y="150"/>
                  <a:pt x="92" y="150"/>
                </a:cubicBezTo>
                <a:close/>
                <a:moveTo>
                  <a:pt x="56" y="130"/>
                </a:moveTo>
                <a:cubicBezTo>
                  <a:pt x="63" y="134"/>
                  <a:pt x="63" y="134"/>
                  <a:pt x="63" y="134"/>
                </a:cubicBezTo>
                <a:cubicBezTo>
                  <a:pt x="65" y="131"/>
                  <a:pt x="65" y="131"/>
                  <a:pt x="65" y="131"/>
                </a:cubicBezTo>
                <a:cubicBezTo>
                  <a:pt x="58" y="127"/>
                  <a:pt x="58" y="127"/>
                  <a:pt x="58" y="127"/>
                </a:cubicBezTo>
                <a:lnTo>
                  <a:pt x="56" y="130"/>
                </a:lnTo>
                <a:close/>
                <a:moveTo>
                  <a:pt x="114" y="156"/>
                </a:moveTo>
                <a:cubicBezTo>
                  <a:pt x="114" y="156"/>
                  <a:pt x="114" y="156"/>
                  <a:pt x="114" y="157"/>
                </a:cubicBezTo>
                <a:cubicBezTo>
                  <a:pt x="112" y="157"/>
                  <a:pt x="111" y="157"/>
                  <a:pt x="109" y="157"/>
                </a:cubicBezTo>
                <a:cubicBezTo>
                  <a:pt x="108" y="156"/>
                  <a:pt x="108" y="156"/>
                  <a:pt x="108" y="156"/>
                </a:cubicBezTo>
                <a:cubicBezTo>
                  <a:pt x="107" y="161"/>
                  <a:pt x="107" y="161"/>
                  <a:pt x="107" y="161"/>
                </a:cubicBezTo>
                <a:cubicBezTo>
                  <a:pt x="108" y="161"/>
                  <a:pt x="108" y="161"/>
                  <a:pt x="108" y="161"/>
                </a:cubicBezTo>
                <a:cubicBezTo>
                  <a:pt x="109" y="161"/>
                  <a:pt x="110" y="161"/>
                  <a:pt x="111" y="161"/>
                </a:cubicBezTo>
                <a:cubicBezTo>
                  <a:pt x="112" y="161"/>
                  <a:pt x="113" y="161"/>
                  <a:pt x="114" y="161"/>
                </a:cubicBezTo>
                <a:cubicBezTo>
                  <a:pt x="115" y="161"/>
                  <a:pt x="115" y="161"/>
                  <a:pt x="115" y="160"/>
                </a:cubicBezTo>
                <a:cubicBezTo>
                  <a:pt x="116" y="160"/>
                  <a:pt x="116" y="160"/>
                  <a:pt x="116" y="160"/>
                </a:cubicBezTo>
                <a:cubicBezTo>
                  <a:pt x="115" y="156"/>
                  <a:pt x="115" y="156"/>
                  <a:pt x="115" y="156"/>
                </a:cubicBezTo>
                <a:lnTo>
                  <a:pt x="114" y="156"/>
                </a:lnTo>
                <a:close/>
                <a:moveTo>
                  <a:pt x="49" y="121"/>
                </a:moveTo>
                <a:cubicBezTo>
                  <a:pt x="48" y="121"/>
                  <a:pt x="48" y="121"/>
                  <a:pt x="48" y="121"/>
                </a:cubicBezTo>
                <a:cubicBezTo>
                  <a:pt x="46" y="124"/>
                  <a:pt x="46" y="124"/>
                  <a:pt x="46" y="124"/>
                </a:cubicBezTo>
                <a:cubicBezTo>
                  <a:pt x="47" y="125"/>
                  <a:pt x="47" y="125"/>
                  <a:pt x="47" y="125"/>
                </a:cubicBezTo>
                <a:cubicBezTo>
                  <a:pt x="48" y="126"/>
                  <a:pt x="50" y="127"/>
                  <a:pt x="52" y="128"/>
                </a:cubicBezTo>
                <a:cubicBezTo>
                  <a:pt x="53" y="128"/>
                  <a:pt x="53" y="128"/>
                  <a:pt x="53" y="128"/>
                </a:cubicBezTo>
                <a:cubicBezTo>
                  <a:pt x="55" y="125"/>
                  <a:pt x="55" y="125"/>
                  <a:pt x="55" y="125"/>
                </a:cubicBezTo>
                <a:cubicBezTo>
                  <a:pt x="54" y="124"/>
                  <a:pt x="54" y="124"/>
                  <a:pt x="54" y="124"/>
                </a:cubicBezTo>
                <a:cubicBezTo>
                  <a:pt x="52" y="123"/>
                  <a:pt x="50" y="122"/>
                  <a:pt x="49"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2844347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2" y="2597348"/>
            <a:ext cx="11155680" cy="1354217"/>
          </a:xfrm>
        </p:spPr>
        <p:txBody>
          <a:bodyPr/>
          <a:lstStyle/>
          <a:p>
            <a:r>
              <a:rPr lang="en-US" dirty="0" smtClean="0"/>
              <a:t>Thank You</a:t>
            </a:r>
            <a:endParaRPr lang="en-US" dirty="0"/>
          </a:p>
        </p:txBody>
      </p:sp>
    </p:spTree>
    <p:extLst>
      <p:ext uri="{BB962C8B-B14F-4D97-AF65-F5344CB8AC3E}">
        <p14:creationId xmlns:p14="http://schemas.microsoft.com/office/powerpoint/2010/main" val="193570929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6052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Startup Tasks</a:t>
            </a:r>
          </a:p>
        </p:txBody>
      </p:sp>
    </p:spTree>
    <p:extLst>
      <p:ext uri="{BB962C8B-B14F-4D97-AF65-F5344CB8AC3E}">
        <p14:creationId xmlns:p14="http://schemas.microsoft.com/office/powerpoint/2010/main" val="20746686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228600" y="6091872"/>
            <a:ext cx="2609850" cy="7661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custDataLst>
              <p:tags r:id="rId1"/>
            </p:custDataLst>
          </p:nvPr>
        </p:nvSpPr>
        <p:spPr bwMode="auto">
          <a:xfrm>
            <a:off x="517525"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Generally “scripts”</a:t>
            </a:r>
          </a:p>
        </p:txBody>
      </p:sp>
      <p:sp>
        <p:nvSpPr>
          <p:cNvPr id="6" name="Rectangle 5"/>
          <p:cNvSpPr/>
          <p:nvPr>
            <p:custDataLst>
              <p:tags r:id="rId2"/>
            </p:custDataLst>
          </p:nvPr>
        </p:nvSpPr>
        <p:spPr bwMode="auto">
          <a:xfrm>
            <a:off x="6196109" y="352043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Useful for prepping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the </a:t>
            </a:r>
            <a:r>
              <a:rPr lang="en-US" sz="3200" dirty="0">
                <a:ln>
                  <a:solidFill>
                    <a:schemeClr val="bg1">
                      <a:alpha val="0"/>
                    </a:schemeClr>
                  </a:solidFill>
                </a:ln>
                <a:solidFill>
                  <a:schemeClr val="bg1">
                    <a:alpha val="99000"/>
                  </a:schemeClr>
                </a:solidFill>
                <a:latin typeface="Segoe UI Light" pitchFamily="34" charset="0"/>
              </a:rPr>
              <a:t>VM (install/</a:t>
            </a:r>
            <a:r>
              <a:rPr lang="en-US" sz="3200" dirty="0" err="1">
                <a:ln>
                  <a:solidFill>
                    <a:schemeClr val="bg1">
                      <a:alpha val="0"/>
                    </a:schemeClr>
                  </a:solidFill>
                </a:ln>
                <a:solidFill>
                  <a:schemeClr val="bg1">
                    <a:alpha val="99000"/>
                  </a:schemeClr>
                </a:solidFill>
                <a:latin typeface="Segoe UI Light" pitchFamily="34" charset="0"/>
              </a:rPr>
              <a:t>Config</a:t>
            </a:r>
            <a:r>
              <a:rPr lang="en-US" sz="3200" dirty="0">
                <a:ln>
                  <a:solidFill>
                    <a:schemeClr val="bg1">
                      <a:alpha val="0"/>
                    </a:schemeClr>
                  </a:solidFill>
                </a:ln>
                <a:solidFill>
                  <a:schemeClr val="bg1">
                    <a:alpha val="99000"/>
                  </a:schemeClr>
                </a:solidFill>
                <a:latin typeface="Segoe UI Light" pitchFamily="34" charset="0"/>
              </a:rPr>
              <a:t>)</a:t>
            </a:r>
          </a:p>
        </p:txBody>
      </p:sp>
      <p:sp>
        <p:nvSpPr>
          <p:cNvPr id="7" name="Rectangle 6"/>
          <p:cNvSpPr/>
          <p:nvPr>
            <p:custDataLst>
              <p:tags r:id="rId3"/>
            </p:custDataLst>
          </p:nvPr>
        </p:nvSpPr>
        <p:spPr bwMode="auto">
          <a:xfrm>
            <a:off x="517525"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Introduced with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SDK </a:t>
            </a:r>
            <a:r>
              <a:rPr lang="en-US" sz="3200" dirty="0">
                <a:ln>
                  <a:solidFill>
                    <a:schemeClr val="bg1">
                      <a:alpha val="0"/>
                    </a:schemeClr>
                  </a:solidFill>
                </a:ln>
                <a:solidFill>
                  <a:schemeClr val="bg1">
                    <a:alpha val="99000"/>
                  </a:schemeClr>
                </a:solidFill>
                <a:latin typeface="Segoe UI Light" pitchFamily="34" charset="0"/>
              </a:rPr>
              <a:t>1.3 (PDC ‘10)</a:t>
            </a:r>
          </a:p>
        </p:txBody>
      </p:sp>
      <p:sp>
        <p:nvSpPr>
          <p:cNvPr id="8" name="Rectangle 7"/>
          <p:cNvSpPr/>
          <p:nvPr>
            <p:custDataLst>
              <p:tags r:id="rId4"/>
            </p:custDataLst>
          </p:nvPr>
        </p:nvSpPr>
        <p:spPr bwMode="auto">
          <a:xfrm>
            <a:off x="6196109" y="1292378"/>
            <a:ext cx="5479954" cy="20802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Commands executed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before </a:t>
            </a:r>
            <a:r>
              <a:rPr lang="en-US" sz="3200" dirty="0">
                <a:ln>
                  <a:solidFill>
                    <a:schemeClr val="bg1">
                      <a:alpha val="0"/>
                    </a:schemeClr>
                  </a:solidFill>
                </a:ln>
                <a:solidFill>
                  <a:schemeClr val="bg1">
                    <a:alpha val="99000"/>
                  </a:schemeClr>
                </a:solidFill>
                <a:latin typeface="Segoe UI Light" pitchFamily="34" charset="0"/>
              </a:rPr>
              <a:t>your role is started</a:t>
            </a:r>
          </a:p>
        </p:txBody>
      </p:sp>
      <p:sp>
        <p:nvSpPr>
          <p:cNvPr id="3" name="Title 2"/>
          <p:cNvSpPr>
            <a:spLocks noGrp="1"/>
          </p:cNvSpPr>
          <p:nvPr>
            <p:ph type="title"/>
          </p:nvPr>
        </p:nvSpPr>
        <p:spPr/>
        <p:txBody>
          <a:bodyPr/>
          <a:lstStyle/>
          <a:p>
            <a:r>
              <a:rPr lang="en-US" smtClean="0"/>
              <a:t>What Are Startup Tasks?</a:t>
            </a:r>
            <a:endParaRPr lang="en-US" dirty="0"/>
          </a:p>
        </p:txBody>
      </p:sp>
      <p:sp>
        <p:nvSpPr>
          <p:cNvPr id="9" name="Rectangle 8"/>
          <p:cNvSpPr/>
          <p:nvPr>
            <p:custDataLst>
              <p:tags r:id="rId5"/>
            </p:custDataLst>
          </p:nvPr>
        </p:nvSpPr>
        <p:spPr bwMode="auto">
          <a:xfrm>
            <a:off x="517525" y="5734050"/>
            <a:ext cx="11158538" cy="8953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noAutofit/>
          </a:bodyPr>
          <a:lstStyle/>
          <a:p>
            <a:pPr defTabSz="913788" fontAlgn="base">
              <a:lnSpc>
                <a:spcPct val="90000"/>
              </a:lnSpc>
              <a:spcBef>
                <a:spcPct val="0"/>
              </a:spcBef>
              <a:spcAft>
                <a:spcPct val="0"/>
              </a:spcAft>
            </a:pPr>
            <a:r>
              <a:rPr lang="en-US" sz="3600" spc="-80" dirty="0">
                <a:ln>
                  <a:solidFill>
                    <a:schemeClr val="bg1">
                      <a:alpha val="0"/>
                    </a:schemeClr>
                  </a:solidFill>
                </a:ln>
                <a:solidFill>
                  <a:schemeClr val="bg1">
                    <a:alpha val="99000"/>
                  </a:schemeClr>
                </a:solidFill>
                <a:latin typeface="Segoe UI Light" pitchFamily="34" charset="0"/>
              </a:rPr>
              <a:t>Add lots of flexibility to Windows Azure</a:t>
            </a:r>
          </a:p>
        </p:txBody>
      </p:sp>
    </p:spTree>
    <p:extLst>
      <p:ext uri="{BB962C8B-B14F-4D97-AF65-F5344CB8AC3E}">
        <p14:creationId xmlns:p14="http://schemas.microsoft.com/office/powerpoint/2010/main" val="1775932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Have Startup Tasks?</a:t>
            </a:r>
            <a:endParaRPr lang="en-US" dirty="0"/>
          </a:p>
        </p:txBody>
      </p:sp>
      <p:sp>
        <p:nvSpPr>
          <p:cNvPr id="3" name="Content Placeholder 2"/>
          <p:cNvSpPr>
            <a:spLocks noGrp="1"/>
          </p:cNvSpPr>
          <p:nvPr>
            <p:ph sz="quarter" idx="10"/>
          </p:nvPr>
        </p:nvSpPr>
        <p:spPr>
          <a:xfrm>
            <a:off x="519113" y="1463675"/>
            <a:ext cx="11155680" cy="3862596"/>
          </a:xfrm>
        </p:spPr>
        <p:txBody>
          <a:bodyPr/>
          <a:lstStyle/>
          <a:p>
            <a:r>
              <a:rPr lang="en-US" dirty="0" smtClean="0">
                <a:solidFill>
                  <a:schemeClr val="accent2">
                    <a:alpha val="99000"/>
                  </a:schemeClr>
                </a:solidFill>
                <a:latin typeface="Segoe UI Light" pitchFamily="34" charset="0"/>
              </a:rPr>
              <a:t>Sometimes setup is required before execution</a:t>
            </a:r>
          </a:p>
          <a:p>
            <a:r>
              <a:rPr lang="en-US" dirty="0" smtClean="0">
                <a:solidFill>
                  <a:schemeClr val="accent2">
                    <a:alpha val="99000"/>
                  </a:schemeClr>
                </a:solidFill>
                <a:latin typeface="Segoe UI Light" pitchFamily="34" charset="0"/>
              </a:rPr>
              <a:t>“At the top of the code” isn’t good enough</a:t>
            </a:r>
          </a:p>
          <a:p>
            <a:pPr marL="3175" lvl="1"/>
            <a:r>
              <a:rPr lang="en-US" sz="2000" dirty="0" smtClean="0">
                <a:solidFill>
                  <a:schemeClr val="tx1">
                    <a:lumMod val="75000"/>
                    <a:lumOff val="25000"/>
                    <a:alpha val="99000"/>
                  </a:schemeClr>
                </a:solidFill>
              </a:rPr>
              <a:t>Elevated startup task, non-elevated role</a:t>
            </a:r>
          </a:p>
          <a:p>
            <a:pPr marL="3175" lvl="1"/>
            <a:r>
              <a:rPr lang="en-US" sz="2000" dirty="0" smtClean="0">
                <a:solidFill>
                  <a:schemeClr val="tx1">
                    <a:lumMod val="75000"/>
                    <a:lumOff val="25000"/>
                    <a:alpha val="99000"/>
                  </a:schemeClr>
                </a:solidFill>
              </a:rPr>
              <a:t>Scripting often easier than C#</a:t>
            </a:r>
          </a:p>
          <a:p>
            <a:pPr marL="3175" lvl="1"/>
            <a:r>
              <a:rPr lang="en-US" sz="2000" dirty="0" smtClean="0">
                <a:solidFill>
                  <a:schemeClr val="tx1">
                    <a:lumMod val="75000"/>
                    <a:lumOff val="25000"/>
                    <a:alpha val="99000"/>
                  </a:schemeClr>
                </a:solidFill>
              </a:rPr>
              <a:t>Reusable startup tasks</a:t>
            </a:r>
          </a:p>
          <a:p>
            <a:r>
              <a:rPr lang="en-US" dirty="0" smtClean="0">
                <a:solidFill>
                  <a:schemeClr val="accent2">
                    <a:alpha val="99000"/>
                  </a:schemeClr>
                </a:solidFill>
                <a:latin typeface="Segoe UI Light" pitchFamily="34" charset="0"/>
              </a:rPr>
              <a:t>“Upload a VHD” is overkill</a:t>
            </a:r>
          </a:p>
          <a:p>
            <a:pPr marL="3175" lvl="1"/>
            <a:r>
              <a:rPr lang="en-US" sz="2000" dirty="0">
                <a:solidFill>
                  <a:schemeClr val="tx1">
                    <a:lumMod val="75000"/>
                    <a:lumOff val="25000"/>
                    <a:alpha val="99000"/>
                  </a:schemeClr>
                </a:solidFill>
              </a:rPr>
              <a:t>Often just need to run an MSI, unzip files</a:t>
            </a:r>
          </a:p>
          <a:p>
            <a:pPr marL="3175" lvl="1"/>
            <a:r>
              <a:rPr lang="en-US" sz="2000" dirty="0">
                <a:solidFill>
                  <a:schemeClr val="tx1">
                    <a:lumMod val="75000"/>
                    <a:lumOff val="25000"/>
                    <a:alpha val="99000"/>
                  </a:schemeClr>
                </a:solidFill>
              </a:rPr>
              <a:t>Want full </a:t>
            </a:r>
            <a:r>
              <a:rPr lang="en-US" sz="2000" dirty="0" err="1">
                <a:solidFill>
                  <a:schemeClr val="tx1">
                    <a:lumMod val="75000"/>
                    <a:lumOff val="25000"/>
                    <a:alpha val="99000"/>
                  </a:schemeClr>
                </a:solidFill>
              </a:rPr>
              <a:t>PaaS</a:t>
            </a:r>
            <a:r>
              <a:rPr lang="en-US" sz="2000" dirty="0">
                <a:solidFill>
                  <a:schemeClr val="tx1">
                    <a:lumMod val="75000"/>
                    <a:lumOff val="25000"/>
                    <a:alpha val="99000"/>
                  </a:schemeClr>
                </a:solidFill>
              </a:rPr>
              <a:t> experience, including patching</a:t>
            </a:r>
          </a:p>
          <a:p>
            <a:pPr marL="3175" lvl="1"/>
            <a:r>
              <a:rPr lang="en-US" sz="2000" dirty="0">
                <a:solidFill>
                  <a:schemeClr val="tx1">
                    <a:lumMod val="75000"/>
                    <a:lumOff val="25000"/>
                    <a:alpha val="99000"/>
                  </a:schemeClr>
                </a:solidFill>
              </a:rPr>
              <a:t>VM images aren’t very reusable</a:t>
            </a:r>
          </a:p>
        </p:txBody>
      </p:sp>
      <p:sp>
        <p:nvSpPr>
          <p:cNvPr id="5" name="Freeform 17"/>
          <p:cNvSpPr>
            <a:spLocks noEditPoints="1"/>
          </p:cNvSpPr>
          <p:nvPr/>
        </p:nvSpPr>
        <p:spPr bwMode="black">
          <a:xfrm>
            <a:off x="8712201" y="2289340"/>
            <a:ext cx="2731246" cy="2734391"/>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09384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Startup Task Options</a:t>
            </a:r>
            <a:endParaRPr lang="en-US" dirty="0"/>
          </a:p>
        </p:txBody>
      </p:sp>
      <p:sp>
        <p:nvSpPr>
          <p:cNvPr id="3" name="Content Placeholder 2"/>
          <p:cNvSpPr>
            <a:spLocks noGrp="1"/>
          </p:cNvSpPr>
          <p:nvPr>
            <p:ph sz="quarter" idx="10"/>
          </p:nvPr>
        </p:nvSpPr>
        <p:spPr>
          <a:xfrm>
            <a:off x="519113" y="1463675"/>
            <a:ext cx="11155680" cy="1785104"/>
          </a:xfrm>
        </p:spPr>
        <p:txBody>
          <a:bodyPr/>
          <a:lstStyle/>
          <a:p>
            <a:r>
              <a:rPr lang="en-US" dirty="0">
                <a:solidFill>
                  <a:schemeClr val="accent2">
                    <a:alpha val="99000"/>
                  </a:schemeClr>
                </a:solidFill>
                <a:latin typeface="Segoe UI Light" pitchFamily="34" charset="0"/>
              </a:rPr>
              <a:t>Defined in </a:t>
            </a:r>
            <a:r>
              <a:rPr lang="en-US" dirty="0" err="1">
                <a:solidFill>
                  <a:schemeClr val="accent2">
                    <a:alpha val="99000"/>
                  </a:schemeClr>
                </a:solidFill>
                <a:latin typeface="Segoe UI Light" pitchFamily="34" charset="0"/>
              </a:rPr>
              <a:t>ServiceDefinition.csdef</a:t>
            </a:r>
            <a:endParaRPr lang="en-US"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Can run elevated or not</a:t>
            </a:r>
          </a:p>
          <a:p>
            <a:r>
              <a:rPr lang="en-US" dirty="0">
                <a:solidFill>
                  <a:schemeClr val="accent2">
                    <a:alpha val="99000"/>
                  </a:schemeClr>
                </a:solidFill>
                <a:latin typeface="Segoe UI Light" pitchFamily="34" charset="0"/>
              </a:rPr>
              <a:t>Three execution modes</a:t>
            </a:r>
            <a:r>
              <a:rPr lang="en-US" dirty="0" smtClean="0">
                <a:solidFill>
                  <a:schemeClr val="accent2">
                    <a:alpha val="99000"/>
                  </a:schemeClr>
                </a:solidFill>
                <a:latin typeface="Segoe UI Light" pitchFamily="34" charset="0"/>
              </a:rPr>
              <a:t>:</a:t>
            </a:r>
            <a:endParaRPr lang="en-US" dirty="0">
              <a:solidFill>
                <a:schemeClr val="accent2">
                  <a:alpha val="99000"/>
                </a:schemeClr>
              </a:solidFill>
              <a:latin typeface="Segoe UI Light" pitchFamily="34" charset="0"/>
            </a:endParaRPr>
          </a:p>
        </p:txBody>
      </p:sp>
      <p:sp>
        <p:nvSpPr>
          <p:cNvPr id="4" name="Rectangle 3"/>
          <p:cNvSpPr/>
          <p:nvPr>
            <p:custDataLst>
              <p:tags r:id="rId1"/>
            </p:custDataLst>
          </p:nvPr>
        </p:nvSpPr>
        <p:spPr bwMode="auto">
          <a:xfrm>
            <a:off x="533400" y="3399227"/>
            <a:ext cx="3693657" cy="16994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dirty="0">
                <a:ln>
                  <a:solidFill>
                    <a:schemeClr val="bg1">
                      <a:alpha val="0"/>
                    </a:schemeClr>
                  </a:solidFill>
                </a:ln>
                <a:solidFill>
                  <a:schemeClr val="bg1">
                    <a:alpha val="99000"/>
                  </a:schemeClr>
                </a:solidFill>
                <a:latin typeface="Segoe UI Light" pitchFamily="34" charset="0"/>
              </a:rPr>
              <a:t>Simple (default) </a:t>
            </a:r>
          </a:p>
        </p:txBody>
      </p:sp>
      <p:sp>
        <p:nvSpPr>
          <p:cNvPr id="7" name="Text Placeholder 3"/>
          <p:cNvSpPr txBox="1">
            <a:spLocks/>
          </p:cNvSpPr>
          <p:nvPr/>
        </p:nvSpPr>
        <p:spPr>
          <a:xfrm>
            <a:off x="533402" y="5098713"/>
            <a:ext cx="3693657" cy="321873"/>
          </a:xfrm>
          <a:prstGeom prst="rect">
            <a:avLst/>
          </a:prstGeom>
        </p:spPr>
        <p:txBody>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75000"/>
                    <a:lumOff val="25000"/>
                    <a:alpha val="99000"/>
                  </a:schemeClr>
                </a:solidFill>
              </a:rPr>
              <a:t>synchronous</a:t>
            </a:r>
          </a:p>
        </p:txBody>
      </p:sp>
      <p:sp>
        <p:nvSpPr>
          <p:cNvPr id="5" name="Rectangle 4"/>
          <p:cNvSpPr/>
          <p:nvPr>
            <p:custDataLst>
              <p:tags r:id="rId2"/>
            </p:custDataLst>
          </p:nvPr>
        </p:nvSpPr>
        <p:spPr bwMode="auto">
          <a:xfrm>
            <a:off x="4287272" y="3399227"/>
            <a:ext cx="3693657" cy="16994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dirty="0">
                <a:ln>
                  <a:solidFill>
                    <a:schemeClr val="bg1">
                      <a:alpha val="0"/>
                    </a:schemeClr>
                  </a:solidFill>
                </a:ln>
                <a:solidFill>
                  <a:schemeClr val="bg1">
                    <a:alpha val="99000"/>
                  </a:schemeClr>
                </a:solidFill>
                <a:latin typeface="Segoe UI Light" pitchFamily="34" charset="0"/>
              </a:rPr>
              <a:t>Foreground </a:t>
            </a:r>
          </a:p>
        </p:txBody>
      </p:sp>
      <p:sp>
        <p:nvSpPr>
          <p:cNvPr id="9" name="Text Placeholder 3"/>
          <p:cNvSpPr txBox="1">
            <a:spLocks/>
          </p:cNvSpPr>
          <p:nvPr/>
        </p:nvSpPr>
        <p:spPr>
          <a:xfrm>
            <a:off x="4287272" y="5098713"/>
            <a:ext cx="3693657" cy="321873"/>
          </a:xfrm>
          <a:prstGeom prst="rect">
            <a:avLst/>
          </a:prstGeom>
        </p:spPr>
        <p:txBody>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75000"/>
                    <a:lumOff val="25000"/>
                    <a:alpha val="99000"/>
                  </a:schemeClr>
                </a:solidFill>
              </a:rPr>
              <a:t>asynchronous, </a:t>
            </a:r>
            <a:r>
              <a:rPr lang="en-US" sz="2000" dirty="0" smtClean="0">
                <a:solidFill>
                  <a:schemeClr val="tx1">
                    <a:lumMod val="75000"/>
                    <a:lumOff val="25000"/>
                    <a:alpha val="99000"/>
                  </a:schemeClr>
                </a:solidFill>
              </a:rPr>
              <a:t/>
            </a:r>
            <a:br>
              <a:rPr lang="en-US" sz="2000" dirty="0" smtClean="0">
                <a:solidFill>
                  <a:schemeClr val="tx1">
                    <a:lumMod val="75000"/>
                    <a:lumOff val="25000"/>
                    <a:alpha val="99000"/>
                  </a:schemeClr>
                </a:solidFill>
              </a:rPr>
            </a:br>
            <a:r>
              <a:rPr lang="en-US" sz="2000" dirty="0" smtClean="0">
                <a:solidFill>
                  <a:schemeClr val="tx1">
                    <a:lumMod val="75000"/>
                    <a:lumOff val="25000"/>
                    <a:alpha val="99000"/>
                  </a:schemeClr>
                </a:solidFill>
              </a:rPr>
              <a:t>block </a:t>
            </a:r>
            <a:r>
              <a:rPr lang="en-US" sz="2000" dirty="0">
                <a:solidFill>
                  <a:schemeClr val="tx1">
                    <a:lumMod val="75000"/>
                    <a:lumOff val="25000"/>
                    <a:alpha val="99000"/>
                  </a:schemeClr>
                </a:solidFill>
              </a:rPr>
              <a:t>shutdown</a:t>
            </a:r>
          </a:p>
        </p:txBody>
      </p:sp>
      <p:sp>
        <p:nvSpPr>
          <p:cNvPr id="6" name="Rectangle 5"/>
          <p:cNvSpPr/>
          <p:nvPr>
            <p:custDataLst>
              <p:tags r:id="rId3"/>
            </p:custDataLst>
          </p:nvPr>
        </p:nvSpPr>
        <p:spPr bwMode="auto">
          <a:xfrm>
            <a:off x="8041143" y="3399227"/>
            <a:ext cx="3693657" cy="16994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3600" dirty="0">
                <a:ln>
                  <a:solidFill>
                    <a:schemeClr val="bg1">
                      <a:alpha val="0"/>
                    </a:schemeClr>
                  </a:solidFill>
                </a:ln>
                <a:solidFill>
                  <a:schemeClr val="bg1">
                    <a:alpha val="99000"/>
                  </a:schemeClr>
                </a:solidFill>
                <a:latin typeface="Segoe UI Light" pitchFamily="34" charset="0"/>
              </a:rPr>
              <a:t>Background </a:t>
            </a:r>
          </a:p>
        </p:txBody>
      </p:sp>
      <p:sp>
        <p:nvSpPr>
          <p:cNvPr id="10" name="Text Placeholder 3"/>
          <p:cNvSpPr txBox="1">
            <a:spLocks/>
          </p:cNvSpPr>
          <p:nvPr/>
        </p:nvSpPr>
        <p:spPr>
          <a:xfrm>
            <a:off x="8041143" y="5098713"/>
            <a:ext cx="3693657" cy="321873"/>
          </a:xfrm>
          <a:prstGeom prst="rect">
            <a:avLst/>
          </a:prstGeom>
        </p:spPr>
        <p:txBody>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75000"/>
                    <a:lumOff val="25000"/>
                    <a:alpha val="99000"/>
                  </a:schemeClr>
                </a:solidFill>
              </a:rPr>
              <a:t>asynchronous, </a:t>
            </a:r>
            <a:r>
              <a:rPr lang="en-US" sz="2000" dirty="0" smtClean="0">
                <a:solidFill>
                  <a:schemeClr val="tx1">
                    <a:lumMod val="75000"/>
                    <a:lumOff val="25000"/>
                    <a:alpha val="99000"/>
                  </a:schemeClr>
                </a:solidFill>
              </a:rPr>
              <a:t/>
            </a:r>
            <a:br>
              <a:rPr lang="en-US" sz="2000" dirty="0" smtClean="0">
                <a:solidFill>
                  <a:schemeClr val="tx1">
                    <a:lumMod val="75000"/>
                    <a:lumOff val="25000"/>
                    <a:alpha val="99000"/>
                  </a:schemeClr>
                </a:solidFill>
              </a:rPr>
            </a:br>
            <a:r>
              <a:rPr lang="en-US" sz="2000" dirty="0" smtClean="0">
                <a:solidFill>
                  <a:schemeClr val="tx1">
                    <a:lumMod val="75000"/>
                    <a:lumOff val="25000"/>
                    <a:alpha val="99000"/>
                  </a:schemeClr>
                </a:solidFill>
              </a:rPr>
              <a:t>don’t </a:t>
            </a:r>
            <a:r>
              <a:rPr lang="en-US" sz="2000" dirty="0">
                <a:solidFill>
                  <a:schemeClr val="tx1">
                    <a:lumMod val="75000"/>
                    <a:lumOff val="25000"/>
                    <a:alpha val="99000"/>
                  </a:schemeClr>
                </a:solidFill>
              </a:rPr>
              <a:t>block shutdown</a:t>
            </a:r>
          </a:p>
        </p:txBody>
      </p:sp>
    </p:spTree>
    <p:extLst>
      <p:ext uri="{BB962C8B-B14F-4D97-AF65-F5344CB8AC3E}">
        <p14:creationId xmlns:p14="http://schemas.microsoft.com/office/powerpoint/2010/main" val="10549619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Startup Task Tips</a:t>
            </a:r>
            <a:endParaRPr lang="en-US" dirty="0"/>
          </a:p>
        </p:txBody>
      </p:sp>
      <p:sp>
        <p:nvSpPr>
          <p:cNvPr id="3" name="Content Placeholder 2"/>
          <p:cNvSpPr>
            <a:spLocks noGrp="1"/>
          </p:cNvSpPr>
          <p:nvPr>
            <p:ph sz="quarter" idx="10"/>
          </p:nvPr>
        </p:nvSpPr>
        <p:spPr>
          <a:xfrm>
            <a:off x="519113" y="1463675"/>
            <a:ext cx="11155680" cy="4455066"/>
          </a:xfrm>
        </p:spPr>
        <p:txBody>
          <a:bodyPr/>
          <a:lstStyle/>
          <a:p>
            <a:r>
              <a:rPr lang="en-US" sz="2800" dirty="0" smtClean="0">
                <a:solidFill>
                  <a:schemeClr val="accent2">
                    <a:alpha val="99000"/>
                  </a:schemeClr>
                </a:solidFill>
                <a:latin typeface="Segoe UI Light" pitchFamily="34" charset="0"/>
              </a:rPr>
              <a:t>Log everything:</a:t>
            </a:r>
          </a:p>
          <a:p>
            <a:pPr marL="3175" lvl="1"/>
            <a:r>
              <a:rPr lang="en-US" sz="2000" dirty="0">
                <a:solidFill>
                  <a:schemeClr val="tx1">
                    <a:lumMod val="75000"/>
                    <a:lumOff val="25000"/>
                    <a:alpha val="99000"/>
                  </a:schemeClr>
                </a:solidFill>
              </a:rPr>
              <a:t>command &gt;&gt; %~dp0log.txt 2&gt;&gt; %~dp0err.txt</a:t>
            </a:r>
          </a:p>
          <a:p>
            <a:r>
              <a:rPr lang="en-US" sz="2800" dirty="0" smtClean="0">
                <a:solidFill>
                  <a:schemeClr val="accent2">
                    <a:alpha val="99000"/>
                  </a:schemeClr>
                </a:solidFill>
                <a:latin typeface="Segoe UI Light" pitchFamily="34" charset="0"/>
              </a:rPr>
              <a:t>/y everything:</a:t>
            </a:r>
          </a:p>
          <a:p>
            <a:pPr marL="3175" lvl="1"/>
            <a:r>
              <a:rPr lang="en-US" sz="2000" dirty="0" smtClean="0">
                <a:solidFill>
                  <a:schemeClr val="tx1">
                    <a:lumMod val="75000"/>
                    <a:lumOff val="25000"/>
                    <a:alpha val="99000"/>
                  </a:schemeClr>
                </a:solidFill>
              </a:rPr>
              <a:t>copy /y foo bar</a:t>
            </a:r>
          </a:p>
          <a:p>
            <a:pPr marL="3175" lvl="1"/>
            <a:r>
              <a:rPr lang="en-US" sz="2000" dirty="0" smtClean="0">
                <a:solidFill>
                  <a:schemeClr val="tx1">
                    <a:lumMod val="75000"/>
                    <a:lumOff val="25000"/>
                    <a:alpha val="99000"/>
                  </a:schemeClr>
                </a:solidFill>
              </a:rPr>
              <a:t>echo y| </a:t>
            </a:r>
            <a:r>
              <a:rPr lang="en-US" sz="2000" dirty="0" err="1" smtClean="0">
                <a:solidFill>
                  <a:schemeClr val="tx1">
                    <a:lumMod val="75000"/>
                    <a:lumOff val="25000"/>
                    <a:alpha val="99000"/>
                  </a:schemeClr>
                </a:solidFill>
              </a:rPr>
              <a:t>cacls</a:t>
            </a:r>
            <a:r>
              <a:rPr lang="en-US" sz="2000" dirty="0" smtClean="0">
                <a:solidFill>
                  <a:schemeClr val="tx1">
                    <a:lumMod val="75000"/>
                    <a:lumOff val="25000"/>
                    <a:alpha val="99000"/>
                  </a:schemeClr>
                </a:solidFill>
              </a:rPr>
              <a:t> … [Note no space after “y”]</a:t>
            </a:r>
            <a:endParaRPr lang="en-US" sz="2400" dirty="0" smtClean="0">
              <a:solidFill>
                <a:schemeClr val="tx1">
                  <a:lumMod val="75000"/>
                  <a:lumOff val="25000"/>
                  <a:alpha val="99000"/>
                </a:schemeClr>
              </a:solidFill>
            </a:endParaRPr>
          </a:p>
          <a:p>
            <a:r>
              <a:rPr lang="en-US" sz="2800" dirty="0" smtClean="0">
                <a:solidFill>
                  <a:schemeClr val="accent2">
                    <a:alpha val="99000"/>
                  </a:schemeClr>
                </a:solidFill>
                <a:latin typeface="Segoe UI Light" pitchFamily="34" charset="0"/>
              </a:rPr>
              <a:t>Use local storage (guaranteed space)</a:t>
            </a:r>
          </a:p>
          <a:p>
            <a:r>
              <a:rPr lang="en-US" sz="2800" dirty="0" smtClean="0">
                <a:solidFill>
                  <a:schemeClr val="accent2">
                    <a:alpha val="99000"/>
                  </a:schemeClr>
                </a:solidFill>
                <a:latin typeface="Segoe UI Light" pitchFamily="34" charset="0"/>
              </a:rPr>
              <a:t>Reboots are fine, but don’t enter an infinite loop</a:t>
            </a:r>
          </a:p>
          <a:p>
            <a:r>
              <a:rPr lang="en-US" sz="2800" dirty="0" smtClean="0">
                <a:solidFill>
                  <a:schemeClr val="accent2">
                    <a:alpha val="99000"/>
                  </a:schemeClr>
                </a:solidFill>
                <a:latin typeface="Segoe UI Light" pitchFamily="34" charset="0"/>
              </a:rPr>
              <a:t>Use “</a:t>
            </a:r>
            <a:r>
              <a:rPr lang="en-US" sz="2800" dirty="0" err="1" smtClean="0">
                <a:solidFill>
                  <a:schemeClr val="accent2">
                    <a:alpha val="99000"/>
                  </a:schemeClr>
                </a:solidFill>
                <a:latin typeface="Segoe UI Light" pitchFamily="34" charset="0"/>
              </a:rPr>
              <a:t>psexec</a:t>
            </a:r>
            <a:r>
              <a:rPr lang="en-US" sz="2800" dirty="0" smtClean="0">
                <a:solidFill>
                  <a:schemeClr val="accent2">
                    <a:alpha val="99000"/>
                  </a:schemeClr>
                </a:solidFill>
                <a:latin typeface="Segoe UI Light" pitchFamily="34" charset="0"/>
              </a:rPr>
              <a:t> -s” to test (“local system” is a weird user)</a:t>
            </a:r>
          </a:p>
          <a:p>
            <a:r>
              <a:rPr lang="en-US" sz="2800" dirty="0" smtClean="0">
                <a:solidFill>
                  <a:schemeClr val="accent2">
                    <a:alpha val="99000"/>
                  </a:schemeClr>
                </a:solidFill>
                <a:latin typeface="Segoe UI Light" pitchFamily="34" charset="0"/>
              </a:rPr>
              <a:t>Consider “exit /b 0”</a:t>
            </a:r>
            <a:endParaRPr lang="en-US" sz="2800" dirty="0">
              <a:solidFill>
                <a:schemeClr val="accent2">
                  <a:alpha val="99000"/>
                </a:schemeClr>
              </a:solidFill>
              <a:latin typeface="Segoe UI Light" pitchFamily="34" charset="0"/>
            </a:endParaRPr>
          </a:p>
        </p:txBody>
      </p:sp>
      <p:sp>
        <p:nvSpPr>
          <p:cNvPr id="4" name="Freeform 18"/>
          <p:cNvSpPr>
            <a:spLocks noEditPoints="1"/>
          </p:cNvSpPr>
          <p:nvPr/>
        </p:nvSpPr>
        <p:spPr bwMode="black">
          <a:xfrm>
            <a:off x="8813800" y="1895106"/>
            <a:ext cx="2514600" cy="306778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675546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Not To Use Startup Tasks</a:t>
            </a:r>
            <a:endParaRPr lang="en-US" dirty="0"/>
          </a:p>
        </p:txBody>
      </p:sp>
      <p:sp>
        <p:nvSpPr>
          <p:cNvPr id="3" name="Content Placeholder 2"/>
          <p:cNvSpPr>
            <a:spLocks noGrp="1"/>
          </p:cNvSpPr>
          <p:nvPr>
            <p:ph sz="quarter" idx="10"/>
          </p:nvPr>
        </p:nvSpPr>
        <p:spPr>
          <a:xfrm>
            <a:off x="519113" y="1463675"/>
            <a:ext cx="8383587" cy="3377848"/>
          </a:xfrm>
        </p:spPr>
        <p:txBody>
          <a:bodyPr/>
          <a:lstStyle/>
          <a:p>
            <a:r>
              <a:rPr lang="en-US" sz="2800" dirty="0">
                <a:solidFill>
                  <a:schemeClr val="accent2">
                    <a:alpha val="99000"/>
                  </a:schemeClr>
                </a:solidFill>
                <a:latin typeface="Segoe UI Light" pitchFamily="34" charset="0"/>
              </a:rPr>
              <a:t>Long, manual, or fragile installations</a:t>
            </a:r>
          </a:p>
          <a:p>
            <a:pPr marL="3175" lvl="1"/>
            <a:r>
              <a:rPr lang="en-US" sz="2000" dirty="0" smtClean="0"/>
              <a:t>Use VM Role</a:t>
            </a:r>
          </a:p>
          <a:p>
            <a:r>
              <a:rPr lang="en-US" sz="2800" dirty="0">
                <a:solidFill>
                  <a:schemeClr val="accent2">
                    <a:alpha val="99000"/>
                  </a:schemeClr>
                </a:solidFill>
                <a:latin typeface="Segoe UI Light" pitchFamily="34" charset="0"/>
              </a:rPr>
              <a:t>Things that require the IIS pool to exist already</a:t>
            </a:r>
          </a:p>
          <a:p>
            <a:pPr marL="3175" lvl="1"/>
            <a:r>
              <a:rPr lang="en-US" sz="2000" dirty="0" smtClean="0"/>
              <a:t>Use </a:t>
            </a:r>
            <a:r>
              <a:rPr lang="en-US" sz="2000" dirty="0" err="1" smtClean="0">
                <a:latin typeface="Consolas" pitchFamily="49" charset="0"/>
                <a:cs typeface="Consolas" pitchFamily="49" charset="0"/>
              </a:rPr>
              <a:t>OnStart</a:t>
            </a:r>
            <a:r>
              <a:rPr lang="en-US" sz="2000" dirty="0" smtClean="0">
                <a:latin typeface="Consolas" pitchFamily="49" charset="0"/>
                <a:cs typeface="Consolas" pitchFamily="49" charset="0"/>
              </a:rPr>
              <a:t>() </a:t>
            </a:r>
            <a:r>
              <a:rPr lang="en-US" sz="2000" dirty="0" smtClean="0"/>
              <a:t>in an elevated web role</a:t>
            </a:r>
          </a:p>
          <a:p>
            <a:r>
              <a:rPr lang="en-US" sz="2800" dirty="0">
                <a:solidFill>
                  <a:schemeClr val="accent2">
                    <a:alpha val="99000"/>
                  </a:schemeClr>
                </a:solidFill>
                <a:latin typeface="Segoe UI Light" pitchFamily="34" charset="0"/>
              </a:rPr>
              <a:t>Processes that need to be monitored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a:t>
            </a:r>
            <a:r>
              <a:rPr lang="en-US" sz="2800" dirty="0">
                <a:solidFill>
                  <a:schemeClr val="accent2">
                    <a:alpha val="99000"/>
                  </a:schemeClr>
                </a:solidFill>
                <a:latin typeface="Segoe UI Light" pitchFamily="34" charset="0"/>
              </a:rPr>
              <a:t>for the most part)</a:t>
            </a:r>
          </a:p>
          <a:p>
            <a:pPr marL="3175" lvl="1"/>
            <a:r>
              <a:rPr lang="en-US" sz="2000" dirty="0" smtClean="0"/>
              <a:t>Easier to write </a:t>
            </a:r>
            <a:r>
              <a:rPr lang="en-US" sz="2000" dirty="0" err="1" smtClean="0">
                <a:latin typeface="Consolas" pitchFamily="49" charset="0"/>
                <a:cs typeface="Consolas" pitchFamily="49" charset="0"/>
              </a:rPr>
              <a:t>proc.Start</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err="1" smtClean="0">
                <a:latin typeface="Consolas" pitchFamily="49" charset="0"/>
                <a:cs typeface="Consolas" pitchFamily="49" charset="0"/>
              </a:rPr>
              <a:t>proc.WaitForExit</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grpSp>
        <p:nvGrpSpPr>
          <p:cNvPr id="4" name="Group 3"/>
          <p:cNvGrpSpPr/>
          <p:nvPr/>
        </p:nvGrpSpPr>
        <p:grpSpPr bwMode="black">
          <a:xfrm>
            <a:off x="8779972" y="2244231"/>
            <a:ext cx="2548428" cy="2553563"/>
            <a:chOff x="1566863" y="2774950"/>
            <a:chExt cx="698500" cy="700088"/>
          </a:xfrm>
          <a:solidFill>
            <a:srgbClr val="FFFFFF"/>
          </a:solidFill>
        </p:grpSpPr>
        <p:sp>
          <p:nvSpPr>
            <p:cNvPr id="5" name="Freeform 8"/>
            <p:cNvSpPr>
              <a:spLocks noEditPoints="1"/>
            </p:cNvSpPr>
            <p:nvPr/>
          </p:nvSpPr>
          <p:spPr bwMode="black">
            <a:xfrm>
              <a:off x="1566863" y="2774950"/>
              <a:ext cx="698500" cy="700088"/>
            </a:xfrm>
            <a:custGeom>
              <a:avLst/>
              <a:gdLst>
                <a:gd name="T0" fmla="*/ 333 w 393"/>
                <a:gd name="T1" fmla="*/ 0 h 394"/>
                <a:gd name="T2" fmla="*/ 61 w 393"/>
                <a:gd name="T3" fmla="*/ 0 h 394"/>
                <a:gd name="T4" fmla="*/ 0 w 393"/>
                <a:gd name="T5" fmla="*/ 61 h 394"/>
                <a:gd name="T6" fmla="*/ 0 w 393"/>
                <a:gd name="T7" fmla="*/ 333 h 394"/>
                <a:gd name="T8" fmla="*/ 61 w 393"/>
                <a:gd name="T9" fmla="*/ 394 h 394"/>
                <a:gd name="T10" fmla="*/ 333 w 393"/>
                <a:gd name="T11" fmla="*/ 394 h 394"/>
                <a:gd name="T12" fmla="*/ 393 w 393"/>
                <a:gd name="T13" fmla="*/ 333 h 394"/>
                <a:gd name="T14" fmla="*/ 393 w 393"/>
                <a:gd name="T15" fmla="*/ 61 h 394"/>
                <a:gd name="T16" fmla="*/ 333 w 393"/>
                <a:gd name="T17" fmla="*/ 0 h 394"/>
                <a:gd name="T18" fmla="*/ 376 w 393"/>
                <a:gd name="T19" fmla="*/ 333 h 394"/>
                <a:gd name="T20" fmla="*/ 333 w 393"/>
                <a:gd name="T21" fmla="*/ 376 h 394"/>
                <a:gd name="T22" fmla="*/ 61 w 393"/>
                <a:gd name="T23" fmla="*/ 376 h 394"/>
                <a:gd name="T24" fmla="*/ 18 w 393"/>
                <a:gd name="T25" fmla="*/ 333 h 394"/>
                <a:gd name="T26" fmla="*/ 18 w 393"/>
                <a:gd name="T27" fmla="*/ 61 h 394"/>
                <a:gd name="T28" fmla="*/ 61 w 393"/>
                <a:gd name="T29" fmla="*/ 18 h 394"/>
                <a:gd name="T30" fmla="*/ 333 w 393"/>
                <a:gd name="T31" fmla="*/ 18 h 394"/>
                <a:gd name="T32" fmla="*/ 376 w 393"/>
                <a:gd name="T33" fmla="*/ 61 h 394"/>
                <a:gd name="T34" fmla="*/ 376 w 393"/>
                <a:gd name="T35" fmla="*/ 33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3" h="394">
                  <a:moveTo>
                    <a:pt x="333" y="0"/>
                  </a:moveTo>
                  <a:cubicBezTo>
                    <a:pt x="61" y="0"/>
                    <a:pt x="61" y="0"/>
                    <a:pt x="61" y="0"/>
                  </a:cubicBezTo>
                  <a:cubicBezTo>
                    <a:pt x="28" y="0"/>
                    <a:pt x="0" y="28"/>
                    <a:pt x="0" y="61"/>
                  </a:cubicBezTo>
                  <a:cubicBezTo>
                    <a:pt x="0" y="333"/>
                    <a:pt x="0" y="333"/>
                    <a:pt x="0" y="333"/>
                  </a:cubicBezTo>
                  <a:cubicBezTo>
                    <a:pt x="0" y="366"/>
                    <a:pt x="28" y="394"/>
                    <a:pt x="61" y="394"/>
                  </a:cubicBezTo>
                  <a:cubicBezTo>
                    <a:pt x="333" y="394"/>
                    <a:pt x="333" y="394"/>
                    <a:pt x="333" y="394"/>
                  </a:cubicBezTo>
                  <a:cubicBezTo>
                    <a:pt x="366" y="394"/>
                    <a:pt x="393" y="366"/>
                    <a:pt x="393" y="333"/>
                  </a:cubicBezTo>
                  <a:cubicBezTo>
                    <a:pt x="393" y="61"/>
                    <a:pt x="393" y="61"/>
                    <a:pt x="393" y="61"/>
                  </a:cubicBezTo>
                  <a:cubicBezTo>
                    <a:pt x="393" y="28"/>
                    <a:pt x="366" y="0"/>
                    <a:pt x="333" y="0"/>
                  </a:cubicBezTo>
                  <a:close/>
                  <a:moveTo>
                    <a:pt x="376" y="333"/>
                  </a:moveTo>
                  <a:cubicBezTo>
                    <a:pt x="376" y="357"/>
                    <a:pt x="357" y="376"/>
                    <a:pt x="333" y="376"/>
                  </a:cubicBezTo>
                  <a:cubicBezTo>
                    <a:pt x="61" y="376"/>
                    <a:pt x="61" y="376"/>
                    <a:pt x="61" y="376"/>
                  </a:cubicBezTo>
                  <a:cubicBezTo>
                    <a:pt x="37" y="376"/>
                    <a:pt x="18" y="357"/>
                    <a:pt x="18" y="333"/>
                  </a:cubicBezTo>
                  <a:cubicBezTo>
                    <a:pt x="18" y="61"/>
                    <a:pt x="18" y="61"/>
                    <a:pt x="18" y="61"/>
                  </a:cubicBezTo>
                  <a:cubicBezTo>
                    <a:pt x="18" y="37"/>
                    <a:pt x="37" y="18"/>
                    <a:pt x="61" y="18"/>
                  </a:cubicBezTo>
                  <a:cubicBezTo>
                    <a:pt x="333" y="18"/>
                    <a:pt x="333" y="18"/>
                    <a:pt x="333" y="18"/>
                  </a:cubicBezTo>
                  <a:cubicBezTo>
                    <a:pt x="357" y="18"/>
                    <a:pt x="376" y="37"/>
                    <a:pt x="376" y="61"/>
                  </a:cubicBezTo>
                  <a:lnTo>
                    <a:pt x="376" y="333"/>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Freeform 9"/>
            <p:cNvSpPr>
              <a:spLocks/>
            </p:cNvSpPr>
            <p:nvPr/>
          </p:nvSpPr>
          <p:spPr bwMode="black">
            <a:xfrm>
              <a:off x="1827213" y="2951163"/>
              <a:ext cx="263525" cy="290513"/>
            </a:xfrm>
            <a:custGeom>
              <a:avLst/>
              <a:gdLst>
                <a:gd name="T0" fmla="*/ 50 w 148"/>
                <a:gd name="T1" fmla="*/ 0 h 163"/>
                <a:gd name="T2" fmla="*/ 0 w 148"/>
                <a:gd name="T3" fmla="*/ 13 h 163"/>
                <a:gd name="T4" fmla="*/ 124 w 148"/>
                <a:gd name="T5" fmla="*/ 163 h 163"/>
                <a:gd name="T6" fmla="*/ 148 w 148"/>
                <a:gd name="T7" fmla="*/ 98 h 163"/>
                <a:gd name="T8" fmla="*/ 50 w 148"/>
                <a:gd name="T9" fmla="*/ 0 h 163"/>
              </a:gdLst>
              <a:ahLst/>
              <a:cxnLst>
                <a:cxn ang="0">
                  <a:pos x="T0" y="T1"/>
                </a:cxn>
                <a:cxn ang="0">
                  <a:pos x="T2" y="T3"/>
                </a:cxn>
                <a:cxn ang="0">
                  <a:pos x="T4" y="T5"/>
                </a:cxn>
                <a:cxn ang="0">
                  <a:pos x="T6" y="T7"/>
                </a:cxn>
                <a:cxn ang="0">
                  <a:pos x="T8" y="T9"/>
                </a:cxn>
              </a:cxnLst>
              <a:rect l="0" t="0" r="r" b="b"/>
              <a:pathLst>
                <a:path w="148" h="163">
                  <a:moveTo>
                    <a:pt x="50" y="0"/>
                  </a:moveTo>
                  <a:cubicBezTo>
                    <a:pt x="32" y="0"/>
                    <a:pt x="15" y="5"/>
                    <a:pt x="0" y="13"/>
                  </a:cubicBezTo>
                  <a:cubicBezTo>
                    <a:pt x="124" y="163"/>
                    <a:pt x="124" y="163"/>
                    <a:pt x="124" y="163"/>
                  </a:cubicBezTo>
                  <a:cubicBezTo>
                    <a:pt x="139" y="145"/>
                    <a:pt x="148" y="123"/>
                    <a:pt x="148" y="98"/>
                  </a:cubicBezTo>
                  <a:cubicBezTo>
                    <a:pt x="148" y="44"/>
                    <a:pt x="104" y="0"/>
                    <a:pt x="50" y="0"/>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10"/>
            <p:cNvSpPr>
              <a:spLocks/>
            </p:cNvSpPr>
            <p:nvPr/>
          </p:nvSpPr>
          <p:spPr bwMode="black">
            <a:xfrm>
              <a:off x="1743075" y="3011488"/>
              <a:ext cx="260350" cy="287338"/>
            </a:xfrm>
            <a:custGeom>
              <a:avLst/>
              <a:gdLst>
                <a:gd name="T0" fmla="*/ 0 w 147"/>
                <a:gd name="T1" fmla="*/ 64 h 162"/>
                <a:gd name="T2" fmla="*/ 98 w 147"/>
                <a:gd name="T3" fmla="*/ 162 h 162"/>
                <a:gd name="T4" fmla="*/ 147 w 147"/>
                <a:gd name="T5" fmla="*/ 149 h 162"/>
                <a:gd name="T6" fmla="*/ 23 w 147"/>
                <a:gd name="T7" fmla="*/ 0 h 162"/>
                <a:gd name="T8" fmla="*/ 0 w 147"/>
                <a:gd name="T9" fmla="*/ 64 h 162"/>
              </a:gdLst>
              <a:ahLst/>
              <a:cxnLst>
                <a:cxn ang="0">
                  <a:pos x="T0" y="T1"/>
                </a:cxn>
                <a:cxn ang="0">
                  <a:pos x="T2" y="T3"/>
                </a:cxn>
                <a:cxn ang="0">
                  <a:pos x="T4" y="T5"/>
                </a:cxn>
                <a:cxn ang="0">
                  <a:pos x="T6" y="T7"/>
                </a:cxn>
                <a:cxn ang="0">
                  <a:pos x="T8" y="T9"/>
                </a:cxn>
              </a:cxnLst>
              <a:rect l="0" t="0" r="r" b="b"/>
              <a:pathLst>
                <a:path w="147" h="162">
                  <a:moveTo>
                    <a:pt x="0" y="64"/>
                  </a:moveTo>
                  <a:cubicBezTo>
                    <a:pt x="0" y="118"/>
                    <a:pt x="44" y="162"/>
                    <a:pt x="98" y="162"/>
                  </a:cubicBezTo>
                  <a:cubicBezTo>
                    <a:pt x="116" y="162"/>
                    <a:pt x="132" y="158"/>
                    <a:pt x="147" y="149"/>
                  </a:cubicBezTo>
                  <a:cubicBezTo>
                    <a:pt x="23" y="0"/>
                    <a:pt x="23" y="0"/>
                    <a:pt x="23" y="0"/>
                  </a:cubicBezTo>
                  <a:cubicBezTo>
                    <a:pt x="9" y="17"/>
                    <a:pt x="0" y="40"/>
                    <a:pt x="0" y="64"/>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11"/>
            <p:cNvSpPr>
              <a:spLocks noEditPoints="1"/>
            </p:cNvSpPr>
            <p:nvPr/>
          </p:nvSpPr>
          <p:spPr bwMode="black">
            <a:xfrm>
              <a:off x="1628775" y="2836863"/>
              <a:ext cx="576263" cy="576263"/>
            </a:xfrm>
            <a:custGeom>
              <a:avLst/>
              <a:gdLst>
                <a:gd name="T0" fmla="*/ 298 w 324"/>
                <a:gd name="T1" fmla="*/ 0 h 324"/>
                <a:gd name="T2" fmla="*/ 26 w 324"/>
                <a:gd name="T3" fmla="*/ 0 h 324"/>
                <a:gd name="T4" fmla="*/ 0 w 324"/>
                <a:gd name="T5" fmla="*/ 26 h 324"/>
                <a:gd name="T6" fmla="*/ 0 w 324"/>
                <a:gd name="T7" fmla="*/ 298 h 324"/>
                <a:gd name="T8" fmla="*/ 26 w 324"/>
                <a:gd name="T9" fmla="*/ 324 h 324"/>
                <a:gd name="T10" fmla="*/ 298 w 324"/>
                <a:gd name="T11" fmla="*/ 324 h 324"/>
                <a:gd name="T12" fmla="*/ 324 w 324"/>
                <a:gd name="T13" fmla="*/ 298 h 324"/>
                <a:gd name="T14" fmla="*/ 324 w 324"/>
                <a:gd name="T15" fmla="*/ 26 h 324"/>
                <a:gd name="T16" fmla="*/ 298 w 324"/>
                <a:gd name="T17" fmla="*/ 0 h 324"/>
                <a:gd name="T18" fmla="*/ 162 w 324"/>
                <a:gd name="T19" fmla="*/ 296 h 324"/>
                <a:gd name="T20" fmla="*/ 28 w 324"/>
                <a:gd name="T21" fmla="*/ 162 h 324"/>
                <a:gd name="T22" fmla="*/ 162 w 324"/>
                <a:gd name="T23" fmla="*/ 28 h 324"/>
                <a:gd name="T24" fmla="*/ 296 w 324"/>
                <a:gd name="T25" fmla="*/ 162 h 324"/>
                <a:gd name="T26" fmla="*/ 162 w 324"/>
                <a:gd name="T27" fmla="*/ 29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324">
                  <a:moveTo>
                    <a:pt x="298" y="0"/>
                  </a:moveTo>
                  <a:cubicBezTo>
                    <a:pt x="26" y="0"/>
                    <a:pt x="26" y="0"/>
                    <a:pt x="26" y="0"/>
                  </a:cubicBezTo>
                  <a:cubicBezTo>
                    <a:pt x="12" y="0"/>
                    <a:pt x="0" y="12"/>
                    <a:pt x="0" y="26"/>
                  </a:cubicBezTo>
                  <a:cubicBezTo>
                    <a:pt x="0" y="298"/>
                    <a:pt x="0" y="298"/>
                    <a:pt x="0" y="298"/>
                  </a:cubicBezTo>
                  <a:cubicBezTo>
                    <a:pt x="0" y="312"/>
                    <a:pt x="12" y="324"/>
                    <a:pt x="26" y="324"/>
                  </a:cubicBezTo>
                  <a:cubicBezTo>
                    <a:pt x="298" y="324"/>
                    <a:pt x="298" y="324"/>
                    <a:pt x="298" y="324"/>
                  </a:cubicBezTo>
                  <a:cubicBezTo>
                    <a:pt x="312" y="324"/>
                    <a:pt x="324" y="312"/>
                    <a:pt x="324" y="298"/>
                  </a:cubicBezTo>
                  <a:cubicBezTo>
                    <a:pt x="324" y="26"/>
                    <a:pt x="324" y="26"/>
                    <a:pt x="324" y="26"/>
                  </a:cubicBezTo>
                  <a:cubicBezTo>
                    <a:pt x="324" y="12"/>
                    <a:pt x="312" y="0"/>
                    <a:pt x="298" y="0"/>
                  </a:cubicBezTo>
                  <a:close/>
                  <a:moveTo>
                    <a:pt x="162" y="296"/>
                  </a:moveTo>
                  <a:cubicBezTo>
                    <a:pt x="88" y="296"/>
                    <a:pt x="28" y="236"/>
                    <a:pt x="28" y="162"/>
                  </a:cubicBezTo>
                  <a:cubicBezTo>
                    <a:pt x="28" y="88"/>
                    <a:pt x="88" y="28"/>
                    <a:pt x="162" y="28"/>
                  </a:cubicBezTo>
                  <a:cubicBezTo>
                    <a:pt x="236" y="28"/>
                    <a:pt x="296" y="88"/>
                    <a:pt x="296" y="162"/>
                  </a:cubicBezTo>
                  <a:cubicBezTo>
                    <a:pt x="296" y="236"/>
                    <a:pt x="236" y="296"/>
                    <a:pt x="162" y="296"/>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193823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Elevated Privileges for the Role</a:t>
            </a:r>
          </a:p>
        </p:txBody>
      </p:sp>
      <p:sp>
        <p:nvSpPr>
          <p:cNvPr id="3" name="Content Placeholder 2"/>
          <p:cNvSpPr>
            <a:spLocks noGrp="1"/>
          </p:cNvSpPr>
          <p:nvPr>
            <p:ph sz="quarter" idx="10"/>
          </p:nvPr>
        </p:nvSpPr>
        <p:spPr>
          <a:xfrm>
            <a:off x="519113" y="1463675"/>
            <a:ext cx="11155680" cy="1969770"/>
          </a:xfrm>
        </p:spPr>
        <p:txBody>
          <a:bodyPr/>
          <a:lstStyle/>
          <a:p>
            <a:pPr>
              <a:spcAft>
                <a:spcPts val="1200"/>
              </a:spcAft>
            </a:pPr>
            <a:r>
              <a:rPr lang="en-US" dirty="0">
                <a:solidFill>
                  <a:schemeClr val="accent2">
                    <a:alpha val="99000"/>
                  </a:schemeClr>
                </a:solidFill>
                <a:latin typeface="Segoe UI Light" pitchFamily="34" charset="0"/>
              </a:rPr>
              <a:t>Entire role can run elevated</a:t>
            </a:r>
          </a:p>
          <a:p>
            <a:pPr>
              <a:spcAft>
                <a:spcPts val="1200"/>
              </a:spcAft>
            </a:pPr>
            <a:r>
              <a:rPr lang="en-US" sz="2000" dirty="0">
                <a:latin typeface="Consolas" pitchFamily="49" charset="0"/>
                <a:cs typeface="Consolas" pitchFamily="49" charset="0"/>
              </a:rPr>
              <a:t>&lt;Runtime </a:t>
            </a:r>
            <a:r>
              <a:rPr lang="en-US" sz="2000" dirty="0">
                <a:latin typeface="Consolas" pitchFamily="49" charset="0"/>
                <a:cs typeface="Consolas" pitchFamily="49" charset="0"/>
              </a:rPr>
              <a:t>executionContext="elevated" /&gt;</a:t>
            </a:r>
          </a:p>
          <a:p>
            <a:pPr>
              <a:spcAft>
                <a:spcPts val="1200"/>
              </a:spcAft>
            </a:pPr>
            <a:r>
              <a:rPr lang="en-US" dirty="0">
                <a:solidFill>
                  <a:schemeClr val="accent2">
                    <a:alpha val="99000"/>
                  </a:schemeClr>
                </a:solidFill>
                <a:latin typeface="Segoe UI Light" pitchFamily="34" charset="0"/>
              </a:rPr>
              <a:t>For web roles, doesn’t affect web app (IIS)</a:t>
            </a:r>
          </a:p>
        </p:txBody>
      </p:sp>
      <p:sp>
        <p:nvSpPr>
          <p:cNvPr id="5" name="Freeform 84"/>
          <p:cNvSpPr>
            <a:spLocks noEditPoints="1"/>
          </p:cNvSpPr>
          <p:nvPr/>
        </p:nvSpPr>
        <p:spPr bwMode="black">
          <a:xfrm>
            <a:off x="8779972" y="1905784"/>
            <a:ext cx="2548428" cy="304643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2255357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8RTBIUTSUKKrL36vw9fE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431</TotalTime>
  <Words>657</Words>
  <Application>Microsoft Office PowerPoint</Application>
  <PresentationFormat>Custom</PresentationFormat>
  <Paragraphs>177</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Segoe UI Light</vt:lpstr>
      <vt:lpstr>Segoe UI</vt:lpstr>
      <vt:lpstr>Consolas</vt:lpstr>
      <vt:lpstr>Wingdings</vt:lpstr>
      <vt:lpstr>Wingdings 2</vt:lpstr>
      <vt:lpstr>MS1444_Windows Azure Template 16x9_r08b</vt:lpstr>
      <vt:lpstr>White with Consolas font for code slides</vt:lpstr>
      <vt:lpstr>Windows Azure Advanced Scenarios</vt:lpstr>
      <vt:lpstr>Agenda</vt:lpstr>
      <vt:lpstr>PowerPoint Presentation</vt:lpstr>
      <vt:lpstr>What Are Startup Tasks?</vt:lpstr>
      <vt:lpstr>Why Do We Have Startup Tasks?</vt:lpstr>
      <vt:lpstr>Startup Task Options</vt:lpstr>
      <vt:lpstr>Startup Task Tips</vt:lpstr>
      <vt:lpstr>When Not To Use Startup Tasks</vt:lpstr>
      <vt:lpstr>Elevated Privileges for the Role</vt:lpstr>
      <vt:lpstr>PowerPoint Presentation</vt:lpstr>
      <vt:lpstr>Remote Desktop</vt:lpstr>
      <vt:lpstr>Remote Desktop</vt:lpstr>
      <vt:lpstr>PowerPoint Presentation</vt:lpstr>
      <vt:lpstr>Specifying Traffic Rules</vt:lpstr>
      <vt:lpstr>PowerPoint Presentation</vt:lpstr>
      <vt:lpstr>Only Two Differences</vt:lpstr>
      <vt:lpstr>Punchline: When to Use VM Role</vt:lpstr>
      <vt:lpstr>PowerPoint Presentation</vt:lpstr>
      <vt:lpstr>WA Programming Model: Three Rules</vt:lpstr>
      <vt:lpstr>Benefits of This Model</vt:lpstr>
      <vt:lpstr>Windows Azure Application Platform</vt:lpstr>
      <vt:lpstr>Platform Capabilities and App Contract</vt:lpstr>
      <vt:lpstr>VM Role Doesn’t Mean Single-Instance</vt:lpstr>
      <vt:lpstr>VM Role Doesn’t Mean “Stateful”</vt:lpstr>
      <vt:lpstr>The Tradeoff</vt:lpstr>
      <vt:lpstr>Summary</vt:lpstr>
      <vt:lpstr>PowerPoint Presentation</vt:lpstr>
      <vt:lpstr>PowerPoint Presentation</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Wenwen</cp:lastModifiedBy>
  <cp:revision>53</cp:revision>
  <dcterms:created xsi:type="dcterms:W3CDTF">2011-12-07T03:47:39Z</dcterms:created>
  <dcterms:modified xsi:type="dcterms:W3CDTF">2011-12-10T18:05:23Z</dcterms:modified>
</cp:coreProperties>
</file>