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1" r:id="rId4"/>
    <p:sldMasterId id="2147483749" r:id="rId5"/>
  </p:sldMasterIdLst>
  <p:notesMasterIdLst>
    <p:notesMasterId r:id="rId19"/>
  </p:notesMasterIdLst>
  <p:handoutMasterIdLst>
    <p:handoutMasterId r:id="rId20"/>
  </p:handoutMasterIdLst>
  <p:sldIdLst>
    <p:sldId id="370" r:id="rId6"/>
    <p:sldId id="374" r:id="rId7"/>
    <p:sldId id="375" r:id="rId8"/>
    <p:sldId id="376" r:id="rId9"/>
    <p:sldId id="377" r:id="rId10"/>
    <p:sldId id="379" r:id="rId11"/>
    <p:sldId id="387" r:id="rId12"/>
    <p:sldId id="380" r:id="rId13"/>
    <p:sldId id="382" r:id="rId14"/>
    <p:sldId id="383" r:id="rId15"/>
    <p:sldId id="388" r:id="rId16"/>
    <p:sldId id="385" r:id="rId17"/>
    <p:sldId id="386" r:id="rId18"/>
  </p:sldIdLst>
  <p:sldSz cx="12188825" cy="6858000"/>
  <p:notesSz cx="6858000" cy="9296400"/>
  <p:embeddedFontLst>
    <p:embeddedFont>
      <p:font typeface="Segoe UI Light" pitchFamily="34" charset="0"/>
      <p:regular r:id="rId21"/>
    </p:embeddedFont>
    <p:embeddedFont>
      <p:font typeface="Segoe UI" pitchFamily="34" charset="0"/>
      <p:regular r:id="rId22"/>
      <p:bold r:id="rId23"/>
      <p:italic r:id="rId24"/>
      <p:boldItalic r:id="rId25"/>
    </p:embeddedFont>
    <p:embeddedFont>
      <p:font typeface="Consolas" pitchFamily="49" charset="0"/>
      <p:regular r:id="rId26"/>
      <p:bold r:id="rId27"/>
      <p:italic r:id="rId28"/>
      <p:boldItalic r:id="rId29"/>
    </p:embeddedFont>
  </p:embeddedFontLst>
  <p:custDataLst>
    <p:tags r:id="rId3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595959"/>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8387" autoAdjust="0"/>
  </p:normalViewPr>
  <p:slideViewPr>
    <p:cSldViewPr snapToGrid="0">
      <p:cViewPr>
        <p:scale>
          <a:sx n="115" d="100"/>
          <a:sy n="115" d="100"/>
        </p:scale>
        <p:origin x="-864" y="-378"/>
      </p:cViewPr>
      <p:guideLst>
        <p:guide orient="horz" pos="895"/>
        <p:guide orient="horz" pos="719"/>
        <p:guide orient="horz" pos="4176"/>
        <p:guide orient="horz" pos="3946"/>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12/8/2011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12/8/2011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830469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18545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24320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5229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825463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180606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471105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84465159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25142881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00156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3919971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653087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449277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6759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6025295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2960159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56765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87703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667554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04534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695450"/>
            <a:ext cx="11155680"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Azure </a:t>
            </a:r>
            <a:r>
              <a:rPr lang="en-US" dirty="0" smtClean="0"/>
              <a:t>Connect</a:t>
            </a:r>
            <a:endParaRPr lang="en-US" dirty="0"/>
          </a:p>
        </p:txBody>
      </p:sp>
      <p:sp>
        <p:nvSpPr>
          <p:cNvPr id="5" name="Text Placeholder 4"/>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6872088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Directory Domain Join</a:t>
            </a:r>
          </a:p>
        </p:txBody>
      </p:sp>
      <p:sp>
        <p:nvSpPr>
          <p:cNvPr id="7" name="Content Placeholder 6"/>
          <p:cNvSpPr>
            <a:spLocks noGrp="1"/>
          </p:cNvSpPr>
          <p:nvPr>
            <p:ph type="body" sz="quarter" idx="10"/>
          </p:nvPr>
        </p:nvSpPr>
        <p:spPr>
          <a:xfrm>
            <a:off x="516572" y="1420812"/>
            <a:ext cx="11155680" cy="4658198"/>
          </a:xfrm>
        </p:spPr>
        <p:txBody>
          <a:bodyPr/>
          <a:lstStyle/>
          <a:p>
            <a:pPr defTabSz="913788" fontAlgn="base">
              <a:spcBef>
                <a:spcPts val="1000"/>
              </a:spcBef>
              <a:spcAft>
                <a:spcPts val="1200"/>
              </a:spcAft>
            </a:pPr>
            <a:r>
              <a:rPr lang="en-US" sz="2200" dirty="0">
                <a:solidFill>
                  <a:schemeClr val="accent2">
                    <a:alpha val="99000"/>
                  </a:schemeClr>
                </a:solidFill>
                <a:latin typeface="Segoe UI Light" pitchFamily="34" charset="0"/>
              </a:rPr>
              <a:t>Connect plug-in supports domain-join of WA Roles to on-premises Active </a:t>
            </a:r>
            <a:r>
              <a:rPr lang="en-US" sz="2200" dirty="0" smtClean="0">
                <a:solidFill>
                  <a:schemeClr val="accent2">
                    <a:alpha val="99000"/>
                  </a:schemeClr>
                </a:solidFill>
                <a:latin typeface="Segoe UI Light" pitchFamily="34" charset="0"/>
              </a:rPr>
              <a:t>Directory</a:t>
            </a:r>
            <a:endParaRPr lang="en-US" sz="1600" dirty="0"/>
          </a:p>
          <a:p>
            <a:pPr defTabSz="913788" fontAlgn="base">
              <a:spcBef>
                <a:spcPts val="1000"/>
              </a:spcBef>
              <a:spcAft>
                <a:spcPct val="0"/>
              </a:spcAft>
            </a:pPr>
            <a:r>
              <a:rPr lang="en-US" sz="2200" dirty="0" smtClean="0">
                <a:solidFill>
                  <a:schemeClr val="accent2">
                    <a:alpha val="99000"/>
                  </a:schemeClr>
                </a:solidFill>
                <a:latin typeface="Segoe UI Light" pitchFamily="34" charset="0"/>
              </a:rPr>
              <a:t>Scenarios </a:t>
            </a:r>
            <a:r>
              <a:rPr lang="en-US" sz="2200" dirty="0">
                <a:solidFill>
                  <a:schemeClr val="accent2">
                    <a:alpha val="99000"/>
                  </a:schemeClr>
                </a:solidFill>
                <a:latin typeface="Segoe UI Light" pitchFamily="34" charset="0"/>
              </a:rPr>
              <a:t>enabled:</a:t>
            </a:r>
          </a:p>
          <a:p>
            <a:pPr marL="0" lvl="1" indent="0" fontAlgn="base">
              <a:spcBef>
                <a:spcPts val="500"/>
              </a:spcBef>
              <a:spcAft>
                <a:spcPts val="600"/>
              </a:spcAft>
              <a:buNone/>
            </a:pPr>
            <a:r>
              <a:rPr lang="en-US" sz="1400" dirty="0"/>
              <a:t>Log into WA role instances using domain accounts</a:t>
            </a:r>
          </a:p>
          <a:p>
            <a:pPr marL="0" lvl="1" indent="0" fontAlgn="base">
              <a:spcBef>
                <a:spcPts val="500"/>
              </a:spcBef>
              <a:spcAft>
                <a:spcPts val="600"/>
              </a:spcAft>
              <a:buNone/>
            </a:pPr>
            <a:r>
              <a:rPr lang="en-US" sz="1400" dirty="0"/>
              <a:t>Connect to on-premise SQL server using Windows Integrated Auth</a:t>
            </a:r>
          </a:p>
          <a:p>
            <a:pPr marL="0" lvl="1" indent="0">
              <a:spcBef>
                <a:spcPts val="500"/>
              </a:spcBef>
              <a:buNone/>
            </a:pPr>
            <a:r>
              <a:rPr lang="en-US" sz="1400" dirty="0"/>
              <a:t>Migrate LOB apps to cloud that assume domain-joined environment</a:t>
            </a:r>
            <a:r>
              <a:rPr lang="en-US" sz="1600" dirty="0"/>
              <a:t/>
            </a:r>
            <a:br>
              <a:rPr lang="en-US" sz="1600" dirty="0"/>
            </a:br>
            <a:endParaRPr lang="en-US" sz="1600" dirty="0" smtClean="0"/>
          </a:p>
          <a:p>
            <a:pPr defTabSz="913788" fontAlgn="base">
              <a:spcBef>
                <a:spcPts val="1000"/>
              </a:spcBef>
              <a:spcAft>
                <a:spcPct val="0"/>
              </a:spcAft>
            </a:pPr>
            <a:r>
              <a:rPr lang="en-US" sz="2200" dirty="0">
                <a:solidFill>
                  <a:schemeClr val="accent2">
                    <a:alpha val="99000"/>
                  </a:schemeClr>
                </a:solidFill>
                <a:latin typeface="Segoe UI Light" pitchFamily="34" charset="0"/>
              </a:rPr>
              <a:t>Process to enable:</a:t>
            </a:r>
          </a:p>
          <a:p>
            <a:pPr marL="0" lvl="1" indent="0">
              <a:spcBef>
                <a:spcPts val="500"/>
              </a:spcBef>
              <a:buNone/>
            </a:pPr>
            <a:r>
              <a:rPr lang="en-US" sz="1400" dirty="0"/>
              <a:t>Install Connect agent on DC / DNS server(s)</a:t>
            </a:r>
          </a:p>
          <a:p>
            <a:pPr marL="11113" lvl="1" indent="0">
              <a:spcBef>
                <a:spcPts val="500"/>
              </a:spcBef>
              <a:spcAft>
                <a:spcPts val="600"/>
              </a:spcAft>
              <a:buNone/>
            </a:pPr>
            <a:r>
              <a:rPr lang="en-US" sz="1200" dirty="0"/>
              <a:t>For multiple DC environment, recommend creating dedicated Site</a:t>
            </a:r>
          </a:p>
          <a:p>
            <a:pPr marL="0" lvl="1" indent="0" fontAlgn="base">
              <a:spcBef>
                <a:spcPts val="500"/>
              </a:spcBef>
              <a:spcAft>
                <a:spcPct val="0"/>
              </a:spcAft>
              <a:buNone/>
            </a:pPr>
            <a:r>
              <a:rPr lang="en-US" sz="1400" dirty="0"/>
              <a:t>Configure Connect plug-in to automatically join WA role instances to AD</a:t>
            </a:r>
          </a:p>
          <a:p>
            <a:pPr marL="346075" lvl="1" indent="-346075">
              <a:spcBef>
                <a:spcPts val="500"/>
              </a:spcBef>
              <a:buNone/>
            </a:pPr>
            <a:r>
              <a:rPr lang="en-US" sz="1200" dirty="0"/>
              <a:t>Specify credentials used for domain-join operation</a:t>
            </a:r>
          </a:p>
          <a:p>
            <a:pPr marL="346075" lvl="1" indent="-346075">
              <a:spcBef>
                <a:spcPts val="500"/>
              </a:spcBef>
              <a:buNone/>
            </a:pPr>
            <a:r>
              <a:rPr lang="en-US" sz="1200" dirty="0"/>
              <a:t>Specify target OU for WA role instances</a:t>
            </a:r>
          </a:p>
          <a:p>
            <a:pPr marL="11113" lvl="1" indent="0">
              <a:spcBef>
                <a:spcPts val="500"/>
              </a:spcBef>
              <a:spcAft>
                <a:spcPts val="600"/>
              </a:spcAft>
              <a:buNone/>
            </a:pPr>
            <a:r>
              <a:rPr lang="en-US" sz="1200" dirty="0"/>
              <a:t>Specify list of domain users / groups to add to local Administrators group</a:t>
            </a:r>
          </a:p>
          <a:p>
            <a:pPr marL="0" lvl="1" indent="0" fontAlgn="base">
              <a:spcBef>
                <a:spcPts val="500"/>
              </a:spcBef>
              <a:spcAft>
                <a:spcPts val="600"/>
              </a:spcAft>
              <a:buNone/>
            </a:pPr>
            <a:r>
              <a:rPr lang="en-US" sz="1400" dirty="0"/>
              <a:t>Configure network policy to enable connectivity between WA roles and DC / DNS servers</a:t>
            </a:r>
          </a:p>
          <a:p>
            <a:pPr marL="0" lvl="1" indent="0" fontAlgn="base">
              <a:spcBef>
                <a:spcPts val="500"/>
              </a:spcBef>
              <a:spcAft>
                <a:spcPct val="0"/>
              </a:spcAft>
              <a:buNone/>
            </a:pPr>
            <a:r>
              <a:rPr lang="en-US" sz="1400" dirty="0"/>
              <a:t>New WA role instances will automatically be domain-joined</a:t>
            </a:r>
          </a:p>
        </p:txBody>
      </p:sp>
      <p:sp>
        <p:nvSpPr>
          <p:cNvPr id="4" name="Freeform 80"/>
          <p:cNvSpPr>
            <a:spLocks noEditPoints="1"/>
          </p:cNvSpPr>
          <p:nvPr/>
        </p:nvSpPr>
        <p:spPr bwMode="black">
          <a:xfrm>
            <a:off x="9934575" y="4006447"/>
            <a:ext cx="1741488" cy="1920715"/>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506615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Connect - Roadmap</a:t>
            </a:r>
          </a:p>
        </p:txBody>
      </p:sp>
      <p:sp>
        <p:nvSpPr>
          <p:cNvPr id="4" name="Rounded Rectangle 3"/>
          <p:cNvSpPr/>
          <p:nvPr/>
        </p:nvSpPr>
        <p:spPr bwMode="auto">
          <a:xfrm>
            <a:off x="2212402" y="1150173"/>
            <a:ext cx="3657600" cy="230893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5" name="Rectangle 4"/>
          <p:cNvSpPr/>
          <p:nvPr/>
        </p:nvSpPr>
        <p:spPr>
          <a:xfrm>
            <a:off x="2269552" y="2830512"/>
            <a:ext cx="3283523" cy="523220"/>
          </a:xfrm>
          <a:prstGeom prst="rect">
            <a:avLst/>
          </a:prstGeom>
        </p:spPr>
        <p:txBody>
          <a:bodyPr wrap="square" anchor="b">
            <a:spAutoFit/>
          </a:bodyPr>
          <a:lstStyle/>
          <a:p>
            <a:pPr defTabSz="914361">
              <a:defRPr/>
            </a:pPr>
            <a:r>
              <a:rPr lang="en-US" sz="2800" kern="0" dirty="0">
                <a:gradFill>
                  <a:gsLst>
                    <a:gs pos="0">
                      <a:srgbClr val="FFFFFF"/>
                    </a:gs>
                    <a:gs pos="100000">
                      <a:srgbClr val="FFFFFF"/>
                    </a:gs>
                  </a:gsLst>
                  <a:lin ang="5400000" scaled="0"/>
                </a:gradFill>
              </a:rPr>
              <a:t>CTP Available Now</a:t>
            </a:r>
          </a:p>
        </p:txBody>
      </p:sp>
      <p:sp>
        <p:nvSpPr>
          <p:cNvPr id="6" name="Rounded Rectangle 5"/>
          <p:cNvSpPr/>
          <p:nvPr/>
        </p:nvSpPr>
        <p:spPr bwMode="auto">
          <a:xfrm>
            <a:off x="6129491" y="1150173"/>
            <a:ext cx="3657600" cy="2308934"/>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6234090" y="2830512"/>
            <a:ext cx="3338535" cy="523220"/>
          </a:xfrm>
          <a:prstGeom prst="rect">
            <a:avLst/>
          </a:prstGeom>
        </p:spPr>
        <p:txBody>
          <a:bodyPr wrap="square" anchor="b">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Future release</a:t>
            </a:r>
          </a:p>
        </p:txBody>
      </p:sp>
      <p:sp>
        <p:nvSpPr>
          <p:cNvPr id="18" name="Freeform 84"/>
          <p:cNvSpPr>
            <a:spLocks noEditPoints="1"/>
          </p:cNvSpPr>
          <p:nvPr/>
        </p:nvSpPr>
        <p:spPr bwMode="black">
          <a:xfrm>
            <a:off x="3540807" y="1443372"/>
            <a:ext cx="1000791" cy="119636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Freeform 58"/>
          <p:cNvSpPr>
            <a:spLocks noEditPoints="1"/>
          </p:cNvSpPr>
          <p:nvPr/>
        </p:nvSpPr>
        <p:spPr bwMode="black">
          <a:xfrm>
            <a:off x="7381925" y="1423794"/>
            <a:ext cx="1152732" cy="1235518"/>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1" name="Rectangle 20"/>
          <p:cNvSpPr/>
          <p:nvPr/>
        </p:nvSpPr>
        <p:spPr>
          <a:xfrm>
            <a:off x="2212403" y="3617397"/>
            <a:ext cx="3657600" cy="2636619"/>
          </a:xfrm>
          <a:prstGeom prst="rect">
            <a:avLst/>
          </a:prstGeom>
        </p:spPr>
        <p:txBody>
          <a:bodyPr wrap="square">
            <a:spAutoFit/>
          </a:bodyPr>
          <a:lstStyle/>
          <a:p>
            <a:pPr lvl="0" defTabSz="913788" fontAlgn="base">
              <a:spcBef>
                <a:spcPts val="1200"/>
              </a:spcBef>
              <a:spcAft>
                <a:spcPct val="0"/>
              </a:spcAft>
              <a:buSzPct val="80000"/>
            </a:pPr>
            <a:r>
              <a:rPr lang="en-US" dirty="0">
                <a:ln>
                  <a:solidFill>
                    <a:schemeClr val="bg1">
                      <a:alpha val="0"/>
                    </a:schemeClr>
                  </a:solidFill>
                </a:ln>
                <a:solidFill>
                  <a:schemeClr val="accent2"/>
                </a:solidFill>
                <a:latin typeface="Segoe UI Light" pitchFamily="34" charset="0"/>
              </a:rPr>
              <a:t>On-premises agent for non-Windows Azure resources</a:t>
            </a:r>
          </a:p>
          <a:p>
            <a:pPr lvl="0" defTabSz="913788" fontAlgn="base">
              <a:spcBef>
                <a:spcPts val="800"/>
              </a:spcBef>
              <a:spcAft>
                <a:spcPct val="0"/>
              </a:spcAft>
              <a:buSzPct val="80000"/>
            </a:pPr>
            <a:r>
              <a:rPr lang="en-US" sz="1600" dirty="0">
                <a:ln>
                  <a:solidFill>
                    <a:schemeClr val="bg1">
                      <a:alpha val="0"/>
                    </a:schemeClr>
                  </a:solidFill>
                </a:ln>
                <a:solidFill>
                  <a:srgbClr val="595959"/>
                </a:solidFill>
              </a:rPr>
              <a:t>Supports Windows Server 2008 R2, Windows Server 2008, Windows 7, Windows Vista SP1, and up</a:t>
            </a:r>
          </a:p>
          <a:p>
            <a:pPr lvl="0" defTabSz="913788" fontAlgn="base">
              <a:spcBef>
                <a:spcPts val="800"/>
              </a:spcBef>
              <a:spcAft>
                <a:spcPct val="0"/>
              </a:spcAft>
              <a:buSzPct val="80000"/>
            </a:pPr>
            <a:r>
              <a:rPr lang="en-US" sz="1600" dirty="0">
                <a:ln>
                  <a:solidFill>
                    <a:schemeClr val="bg1">
                      <a:alpha val="0"/>
                    </a:schemeClr>
                  </a:solidFill>
                </a:ln>
                <a:solidFill>
                  <a:srgbClr val="595959"/>
                </a:solidFill>
              </a:rPr>
              <a:t>Sign up on Windows Azure Portal under ‘Beta’ programs</a:t>
            </a:r>
          </a:p>
        </p:txBody>
      </p:sp>
      <p:sp>
        <p:nvSpPr>
          <p:cNvPr id="22" name="Rectangle 21"/>
          <p:cNvSpPr/>
          <p:nvPr/>
        </p:nvSpPr>
        <p:spPr>
          <a:xfrm>
            <a:off x="6129491" y="3617397"/>
            <a:ext cx="3657600" cy="1200329"/>
          </a:xfrm>
          <a:prstGeom prst="rect">
            <a:avLst/>
          </a:prstGeom>
        </p:spPr>
        <p:txBody>
          <a:bodyPr wrap="square">
            <a:spAutoFit/>
          </a:bodyPr>
          <a:lstStyle/>
          <a:p>
            <a:pPr lvl="0" defTabSz="913788" fontAlgn="base">
              <a:spcBef>
                <a:spcPts val="1200"/>
              </a:spcBef>
              <a:spcAft>
                <a:spcPct val="0"/>
              </a:spcAft>
              <a:buSzPct val="80000"/>
            </a:pPr>
            <a:r>
              <a:rPr lang="en-US" dirty="0">
                <a:ln>
                  <a:solidFill>
                    <a:schemeClr val="bg1">
                      <a:alpha val="0"/>
                    </a:schemeClr>
                  </a:solidFill>
                </a:ln>
                <a:solidFill>
                  <a:schemeClr val="accent2"/>
                </a:solidFill>
                <a:latin typeface="Segoe UI Light" pitchFamily="34" charset="0"/>
              </a:rPr>
              <a:t>Enable connectivity using existing on-premises VPN devices</a:t>
            </a:r>
          </a:p>
        </p:txBody>
      </p:sp>
    </p:spTree>
    <p:extLst>
      <p:ext uri="{BB962C8B-B14F-4D97-AF65-F5344CB8AC3E}">
        <p14:creationId xmlns:p14="http://schemas.microsoft.com/office/powerpoint/2010/main" val="18352003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type="body" sz="quarter" idx="10"/>
          </p:nvPr>
        </p:nvSpPr>
        <p:spPr>
          <a:xfrm>
            <a:off x="516572" y="1420812"/>
            <a:ext cx="11155680" cy="3739485"/>
          </a:xfrm>
        </p:spPr>
        <p:txBody>
          <a:bodyPr/>
          <a:lstStyle/>
          <a:p>
            <a:pPr defTabSz="913788" fontAlgn="base">
              <a:spcAft>
                <a:spcPts val="1800"/>
              </a:spcAft>
            </a:pPr>
            <a:r>
              <a:rPr lang="en-US" sz="2800" dirty="0">
                <a:solidFill>
                  <a:schemeClr val="accent2"/>
                </a:solidFill>
                <a:latin typeface="Segoe UI Light" pitchFamily="34" charset="0"/>
              </a:rPr>
              <a:t>Windows Azure Connect enables secure network connectivity between Windows Azure services and on-premises </a:t>
            </a:r>
            <a:r>
              <a:rPr lang="en-US" sz="2800" dirty="0" smtClean="0">
                <a:solidFill>
                  <a:schemeClr val="accent2"/>
                </a:solidFill>
                <a:latin typeface="Segoe UI Light" pitchFamily="34" charset="0"/>
              </a:rPr>
              <a:t>resources</a:t>
            </a:r>
            <a:endParaRPr lang="en-US" sz="2800" dirty="0">
              <a:solidFill>
                <a:schemeClr val="accent2"/>
              </a:solidFill>
              <a:latin typeface="Segoe UI Light" pitchFamily="34" charset="0"/>
            </a:endParaRPr>
          </a:p>
          <a:p>
            <a:pPr defTabSz="913788" fontAlgn="base">
              <a:spcAft>
                <a:spcPct val="0"/>
              </a:spcAft>
            </a:pPr>
            <a:r>
              <a:rPr lang="en-US" sz="2800" dirty="0">
                <a:solidFill>
                  <a:schemeClr val="accent2"/>
                </a:solidFill>
                <a:latin typeface="Segoe UI Light" pitchFamily="34" charset="0"/>
              </a:rPr>
              <a:t>Simple to setup &amp; manage</a:t>
            </a:r>
          </a:p>
          <a:p>
            <a:pPr marL="457200" indent="-457200" defTabSz="913788" fontAlgn="base">
              <a:spcBef>
                <a:spcPts val="300"/>
              </a:spcBef>
              <a:spcAft>
                <a:spcPct val="0"/>
              </a:spcAft>
            </a:pPr>
            <a:r>
              <a:rPr lang="en-US" sz="1800" dirty="0"/>
              <a:t>Enable WA Roles using Connect plug-in</a:t>
            </a:r>
          </a:p>
          <a:p>
            <a:pPr marL="457200" indent="-457200" defTabSz="913788" fontAlgn="base">
              <a:spcBef>
                <a:spcPts val="300"/>
              </a:spcBef>
              <a:spcAft>
                <a:spcPct val="0"/>
              </a:spcAft>
            </a:pPr>
            <a:r>
              <a:rPr lang="en-US" sz="1800" dirty="0"/>
              <a:t>Install Connect agent on local computers</a:t>
            </a:r>
          </a:p>
          <a:p>
            <a:pPr marL="457200" indent="-457200" defTabSz="913788" fontAlgn="base">
              <a:spcBef>
                <a:spcPts val="300"/>
              </a:spcBef>
              <a:spcAft>
                <a:spcPts val="1800"/>
              </a:spcAft>
            </a:pPr>
            <a:r>
              <a:rPr lang="en-US" sz="1800" dirty="0"/>
              <a:t>Configure network policy</a:t>
            </a:r>
          </a:p>
          <a:p>
            <a:pPr defTabSz="913788" fontAlgn="base">
              <a:spcAft>
                <a:spcPct val="0"/>
              </a:spcAft>
            </a:pPr>
            <a:r>
              <a:rPr lang="en-US" sz="2800" dirty="0" smtClean="0">
                <a:solidFill>
                  <a:schemeClr val="accent2"/>
                </a:solidFill>
                <a:latin typeface="Segoe UI Light" pitchFamily="34" charset="0"/>
              </a:rPr>
              <a:t>Useful </a:t>
            </a:r>
            <a:r>
              <a:rPr lang="en-US" sz="2800" dirty="0">
                <a:solidFill>
                  <a:schemeClr val="accent2"/>
                </a:solidFill>
                <a:latin typeface="Segoe UI Light" pitchFamily="34" charset="0"/>
              </a:rPr>
              <a:t>scenarios:</a:t>
            </a:r>
          </a:p>
          <a:p>
            <a:pPr marL="457200" indent="-457200" defTabSz="913788" fontAlgn="base">
              <a:spcBef>
                <a:spcPts val="300"/>
              </a:spcBef>
              <a:spcAft>
                <a:spcPct val="0"/>
              </a:spcAft>
            </a:pPr>
            <a:r>
              <a:rPr lang="en-US" sz="1800" dirty="0"/>
              <a:t>Remote administration &amp; troubleshooting</a:t>
            </a:r>
          </a:p>
          <a:p>
            <a:pPr marL="457200" indent="-457200" defTabSz="913788" fontAlgn="base">
              <a:spcBef>
                <a:spcPts val="300"/>
              </a:spcBef>
              <a:spcAft>
                <a:spcPct val="0"/>
              </a:spcAft>
            </a:pPr>
            <a:r>
              <a:rPr lang="en-US" sz="1800" dirty="0"/>
              <a:t>Windows Azure app access to on-premises servers</a:t>
            </a:r>
          </a:p>
          <a:p>
            <a:pPr marL="457200" indent="-457200" defTabSz="913788" fontAlgn="base">
              <a:spcBef>
                <a:spcPts val="300"/>
              </a:spcBef>
              <a:spcAft>
                <a:spcPct val="0"/>
              </a:spcAft>
            </a:pPr>
            <a:r>
              <a:rPr lang="en-US" sz="1800" dirty="0"/>
              <a:t>Domain-join Windows Azure roles</a:t>
            </a:r>
          </a:p>
        </p:txBody>
      </p:sp>
      <p:sp>
        <p:nvSpPr>
          <p:cNvPr id="5" name="Freeform 18"/>
          <p:cNvSpPr>
            <a:spLocks noEditPoints="1"/>
          </p:cNvSpPr>
          <p:nvPr/>
        </p:nvSpPr>
        <p:spPr bwMode="black">
          <a:xfrm>
            <a:off x="9858376" y="4046714"/>
            <a:ext cx="1817688" cy="221756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047001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3921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Windows Azure Connect</a:t>
            </a:r>
          </a:p>
        </p:txBody>
      </p:sp>
      <p:sp>
        <p:nvSpPr>
          <p:cNvPr id="5" name="Content Placeholder 4"/>
          <p:cNvSpPr>
            <a:spLocks noGrp="1"/>
          </p:cNvSpPr>
          <p:nvPr>
            <p:ph type="body" sz="quarter" idx="10"/>
          </p:nvPr>
        </p:nvSpPr>
        <p:spPr>
          <a:xfrm>
            <a:off x="516572" y="1420812"/>
            <a:ext cx="6035040" cy="4218078"/>
          </a:xfrm>
        </p:spPr>
        <p:txBody>
          <a:bodyPr/>
          <a:lstStyle/>
          <a:p>
            <a:pPr defTabSz="913788" fontAlgn="base">
              <a:spcAft>
                <a:spcPct val="0"/>
              </a:spcAft>
            </a:pPr>
            <a:r>
              <a:rPr lang="en-US" sz="2800" dirty="0">
                <a:solidFill>
                  <a:schemeClr val="accent2"/>
                </a:solidFill>
                <a:latin typeface="Segoe UI Light" pitchFamily="34" charset="0"/>
              </a:rPr>
              <a:t>Secure network connectivity between on-premises and cloud</a:t>
            </a:r>
          </a:p>
          <a:p>
            <a:pPr defTabSz="913788" fontAlgn="base">
              <a:spcBef>
                <a:spcPts val="600"/>
              </a:spcBef>
              <a:spcAft>
                <a:spcPct val="0"/>
              </a:spcAft>
            </a:pPr>
            <a:r>
              <a:rPr lang="en-US" sz="1800" dirty="0"/>
              <a:t>Supports standard IP </a:t>
            </a:r>
            <a:r>
              <a:rPr lang="en-US" sz="1800" dirty="0"/>
              <a:t>protocols</a:t>
            </a:r>
          </a:p>
          <a:p>
            <a:pPr defTabSz="913788" fontAlgn="base">
              <a:spcBef>
                <a:spcPts val="600"/>
              </a:spcBef>
              <a:spcAft>
                <a:spcPct val="0"/>
              </a:spcAft>
            </a:pPr>
            <a:r>
              <a:rPr lang="en-US" sz="1800" dirty="0"/>
              <a:t/>
            </a:r>
            <a:br>
              <a:rPr lang="en-US" sz="1800" dirty="0"/>
            </a:br>
            <a:r>
              <a:rPr lang="en-US" sz="2800" dirty="0">
                <a:solidFill>
                  <a:schemeClr val="accent2"/>
                </a:solidFill>
                <a:latin typeface="Segoe UI Light" pitchFamily="34" charset="0"/>
              </a:rPr>
              <a:t>Example use cases:</a:t>
            </a:r>
          </a:p>
          <a:p>
            <a:pPr defTabSz="913788" fontAlgn="base">
              <a:spcBef>
                <a:spcPts val="600"/>
              </a:spcBef>
              <a:spcAft>
                <a:spcPct val="0"/>
              </a:spcAft>
            </a:pPr>
            <a:r>
              <a:rPr lang="en-US" sz="1800" dirty="0"/>
              <a:t>Enterprise app migrated to Windows Azure that requires access to on-premise SQL Server</a:t>
            </a:r>
          </a:p>
          <a:p>
            <a:pPr defTabSz="913788" fontAlgn="base">
              <a:spcBef>
                <a:spcPts val="600"/>
              </a:spcBef>
              <a:spcAft>
                <a:spcPct val="0"/>
              </a:spcAft>
            </a:pPr>
            <a:r>
              <a:rPr lang="en-US" sz="1800" dirty="0"/>
              <a:t>Windows Azure app domain-joined to corporate Active Directory </a:t>
            </a:r>
          </a:p>
          <a:p>
            <a:pPr defTabSz="913788" fontAlgn="base">
              <a:spcBef>
                <a:spcPts val="600"/>
              </a:spcBef>
              <a:spcAft>
                <a:spcPct val="0"/>
              </a:spcAft>
            </a:pPr>
            <a:r>
              <a:rPr lang="en-US" sz="1800" dirty="0"/>
              <a:t>Remote administration and trouble-shooting of Windows Azure </a:t>
            </a:r>
            <a:r>
              <a:rPr lang="en-US" sz="1800" dirty="0" smtClean="0"/>
              <a:t>Roles</a:t>
            </a:r>
          </a:p>
          <a:p>
            <a:pPr defTabSz="913788" fontAlgn="base">
              <a:spcBef>
                <a:spcPts val="300"/>
              </a:spcBef>
              <a:spcAft>
                <a:spcPct val="0"/>
              </a:spcAft>
            </a:pPr>
            <a:r>
              <a:rPr lang="en-US" sz="1800" dirty="0"/>
              <a:t/>
            </a:r>
            <a:br>
              <a:rPr lang="en-US" sz="1800" dirty="0"/>
            </a:br>
            <a:r>
              <a:rPr lang="en-US" sz="2800" dirty="0">
                <a:solidFill>
                  <a:schemeClr val="accent2"/>
                </a:solidFill>
                <a:latin typeface="Segoe UI Light" pitchFamily="34" charset="0"/>
              </a:rPr>
              <a:t>Simple setup and management</a:t>
            </a:r>
          </a:p>
        </p:txBody>
      </p:sp>
      <p:sp>
        <p:nvSpPr>
          <p:cNvPr id="29" name="Content Placeholder 4"/>
          <p:cNvSpPr txBox="1">
            <a:spLocks/>
          </p:cNvSpPr>
          <p:nvPr/>
        </p:nvSpPr>
        <p:spPr>
          <a:xfrm>
            <a:off x="6465473" y="1420811"/>
            <a:ext cx="5212080" cy="4846320"/>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solidFill>
                  <a:srgbClr val="595959"/>
                </a:solidFill>
                <a:latin typeface="+mn-lt"/>
                <a:ea typeface="+mn-ea"/>
                <a:cs typeface="+mn-cs"/>
              </a:defRPr>
            </a:lvl1pPr>
            <a:lvl2pPr marL="125413" indent="0" algn="l" defTabSz="914363" rtl="0" eaLnBrk="1" latinLnBrk="0" hangingPunct="1">
              <a:lnSpc>
                <a:spcPct val="100000"/>
              </a:lnSpc>
              <a:spcBef>
                <a:spcPts val="600"/>
              </a:spcBef>
              <a:buSzPct val="80000"/>
              <a:buFontTx/>
              <a:buNone/>
              <a:defRPr sz="2800" kern="1200">
                <a:ln>
                  <a:solidFill>
                    <a:schemeClr val="bg1">
                      <a:alpha val="0"/>
                    </a:schemeClr>
                  </a:solidFill>
                </a:ln>
                <a:solidFill>
                  <a:srgbClr val="595959"/>
                </a:solidFill>
                <a:latin typeface="+mn-lt"/>
                <a:ea typeface="+mn-ea"/>
                <a:cs typeface="+mn-cs"/>
              </a:defRPr>
            </a:lvl2pPr>
            <a:lvl3pPr marL="228600" indent="0" algn="l" defTabSz="914363" rtl="0" eaLnBrk="1" latinLnBrk="0" hangingPunct="1">
              <a:lnSpc>
                <a:spcPct val="100000"/>
              </a:lnSpc>
              <a:spcBef>
                <a:spcPts val="300"/>
              </a:spcBef>
              <a:buSzPct val="80000"/>
              <a:buFontTx/>
              <a:buNone/>
              <a:defRPr sz="2400" kern="1200">
                <a:ln>
                  <a:solidFill>
                    <a:schemeClr val="bg1">
                      <a:alpha val="0"/>
                    </a:schemeClr>
                  </a:solidFill>
                </a:ln>
                <a:solidFill>
                  <a:srgbClr val="595959"/>
                </a:solidFill>
                <a:latin typeface="+mn-lt"/>
                <a:ea typeface="+mn-ea"/>
                <a:cs typeface="+mn-cs"/>
              </a:defRPr>
            </a:lvl3pPr>
            <a:lvl4pPr marL="34925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4pPr>
            <a:lvl5pPr marL="45720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788" fontAlgn="base">
              <a:spcAft>
                <a:spcPct val="0"/>
              </a:spcAft>
            </a:pPr>
            <a:endParaRPr lang="en-US" sz="2800" dirty="0">
              <a:solidFill>
                <a:schemeClr val="accent2"/>
              </a:solidFill>
              <a:latin typeface="Segoe UI Light" pitchFamily="34" charset="0"/>
            </a:endParaRPr>
          </a:p>
        </p:txBody>
      </p:sp>
      <p:sp>
        <p:nvSpPr>
          <p:cNvPr id="18" name="Oval 17"/>
          <p:cNvSpPr/>
          <p:nvPr/>
        </p:nvSpPr>
        <p:spPr>
          <a:xfrm>
            <a:off x="7339379" y="3924301"/>
            <a:ext cx="3520440" cy="201483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8" fontAlgn="base">
              <a:spcBef>
                <a:spcPct val="0"/>
              </a:spcBef>
              <a:spcAft>
                <a:spcPct val="0"/>
              </a:spcAft>
            </a:pPr>
            <a:endParaRPr lang="en-US">
              <a:ln>
                <a:solidFill>
                  <a:schemeClr val="bg1">
                    <a:alpha val="0"/>
                  </a:schemeClr>
                </a:solidFill>
              </a:ln>
              <a:solidFill>
                <a:schemeClr val="bg1"/>
              </a:solidFill>
            </a:endParaRPr>
          </a:p>
        </p:txBody>
      </p:sp>
      <p:sp>
        <p:nvSpPr>
          <p:cNvPr id="7" name="Cloud 6"/>
          <p:cNvSpPr/>
          <p:nvPr/>
        </p:nvSpPr>
        <p:spPr>
          <a:xfrm>
            <a:off x="6700653" y="1414070"/>
            <a:ext cx="4773956" cy="1981200"/>
          </a:xfrm>
          <a:prstGeom prst="cloud">
            <a:avLst/>
          </a:prstGeom>
          <a:solidFill>
            <a:schemeClr val="bg2">
              <a:lumMod val="50000"/>
            </a:schemeClr>
          </a:solidFill>
          <a:ln>
            <a:noFill/>
          </a:ln>
        </p:spPr>
        <p:txBody>
          <a:bodyPr vert="horz" wrap="square" lIns="182880" tIns="91440" rIns="182880" bIns="91440" numCol="1" anchor="t" anchorCtr="0" compatLnSpc="1">
            <a:prstTxWarp prst="textNoShape">
              <a:avLst/>
            </a:prstTxWarp>
          </a:bodyPr>
          <a:lstStyle/>
          <a:p>
            <a:pPr algn="r" defTabSz="913788" fontAlgn="base">
              <a:spcBef>
                <a:spcPts val="1200"/>
              </a:spcBef>
              <a:spcAft>
                <a:spcPct val="0"/>
              </a:spcAft>
              <a:buSzPct val="80000"/>
            </a:pPr>
            <a:r>
              <a:rPr lang="en-US" sz="2800" dirty="0">
                <a:ln>
                  <a:solidFill>
                    <a:schemeClr val="bg1">
                      <a:alpha val="0"/>
                    </a:schemeClr>
                  </a:solidFill>
                </a:ln>
                <a:solidFill>
                  <a:schemeClr val="bg1">
                    <a:alpha val="99000"/>
                  </a:schemeClr>
                </a:solidFill>
                <a:latin typeface="Segoe UI Light" pitchFamily="34" charset="0"/>
              </a:rPr>
              <a:t>Windows Azure</a:t>
            </a:r>
          </a:p>
        </p:txBody>
      </p:sp>
      <p:sp>
        <p:nvSpPr>
          <p:cNvPr id="16" name="Rectangle 15"/>
          <p:cNvSpPr/>
          <p:nvPr/>
        </p:nvSpPr>
        <p:spPr>
          <a:xfrm>
            <a:off x="7326553" y="2679493"/>
            <a:ext cx="1463040" cy="2330256"/>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a:ln>
                <a:solidFill>
                  <a:schemeClr val="bg1">
                    <a:alpha val="0"/>
                  </a:schemeClr>
                </a:solidFill>
              </a:ln>
              <a:solidFill>
                <a:srgbClr val="595959"/>
              </a:solidFill>
            </a:endParaRPr>
          </a:p>
        </p:txBody>
      </p:sp>
      <p:sp>
        <p:nvSpPr>
          <p:cNvPr id="17" name="Rectangle 16"/>
          <p:cNvSpPr/>
          <p:nvPr/>
        </p:nvSpPr>
        <p:spPr>
          <a:xfrm>
            <a:off x="9390493" y="2679493"/>
            <a:ext cx="1463040" cy="2330256"/>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a:ln>
                <a:solidFill>
                  <a:schemeClr val="bg1">
                    <a:alpha val="0"/>
                  </a:schemeClr>
                </a:solidFill>
              </a:ln>
              <a:solidFill>
                <a:srgbClr val="595959"/>
              </a:solidFill>
            </a:endParaRPr>
          </a:p>
        </p:txBody>
      </p:sp>
      <p:sp>
        <p:nvSpPr>
          <p:cNvPr id="15" name="Freeform 88"/>
          <p:cNvSpPr>
            <a:spLocks noEditPoints="1"/>
          </p:cNvSpPr>
          <p:nvPr/>
        </p:nvSpPr>
        <p:spPr bwMode="black">
          <a:xfrm>
            <a:off x="7692313" y="4437482"/>
            <a:ext cx="731520" cy="457200"/>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595959"/>
          </a:solidFill>
          <a:ln>
            <a:noFill/>
          </a:ln>
          <a:extLst/>
        </p:spPr>
        <p:txBody>
          <a:bodyPr vert="horz" wrap="square" lIns="82305" tIns="41153" rIns="82305" bIns="41153" numCol="1" anchor="ctr" anchorCtr="0" compatLnSpc="1">
            <a:prstTxWarp prst="textNoShape">
              <a:avLst/>
            </a:prstTxWarp>
          </a:bodyPr>
          <a:lstStyle/>
          <a:p>
            <a:pPr algn="ctr" defTabSz="913788" fontAlgn="base">
              <a:spcBef>
                <a:spcPts val="1200"/>
              </a:spcBef>
              <a:spcAft>
                <a:spcPct val="0"/>
              </a:spcAft>
              <a:buSzPct val="80000"/>
            </a:pPr>
            <a:endParaRPr lang="en-US" sz="2800" dirty="0">
              <a:ln>
                <a:solidFill>
                  <a:schemeClr val="bg1">
                    <a:alpha val="0"/>
                  </a:schemeClr>
                </a:solidFill>
              </a:ln>
              <a:solidFill>
                <a:schemeClr val="accent2"/>
              </a:solidFill>
              <a:latin typeface="Segoe UI Light" pitchFamily="34" charset="0"/>
            </a:endParaRPr>
          </a:p>
        </p:txBody>
      </p:sp>
      <p:pic>
        <p:nvPicPr>
          <p:cNvPr id="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83854" y="5236352"/>
            <a:ext cx="333549" cy="548640"/>
          </a:xfrm>
          <a:prstGeom prst="rect">
            <a:avLst/>
          </a:prstGeom>
          <a:noFill/>
        </p:spPr>
      </p:pic>
      <p:pic>
        <p:nvPicPr>
          <p:cNvPr id="22"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979111" y="5236352"/>
            <a:ext cx="333549" cy="548640"/>
          </a:xfrm>
          <a:prstGeom prst="rect">
            <a:avLst/>
          </a:prstGeom>
          <a:noFill/>
        </p:spPr>
      </p:pic>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574368" y="5236352"/>
            <a:ext cx="333549" cy="548640"/>
          </a:xfrm>
          <a:prstGeom prst="rect">
            <a:avLst/>
          </a:prstGeom>
          <a:noFill/>
        </p:spPr>
      </p:pic>
      <p:pic>
        <p:nvPicPr>
          <p:cNvPr id="26"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628863" y="4391762"/>
            <a:ext cx="333549" cy="548640"/>
          </a:xfrm>
          <a:prstGeom prst="rect">
            <a:avLst/>
          </a:prstGeom>
          <a:noFill/>
        </p:spPr>
      </p:pic>
      <p:pic>
        <p:nvPicPr>
          <p:cNvPr id="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168875" y="4391762"/>
            <a:ext cx="333549" cy="548640"/>
          </a:xfrm>
          <a:prstGeom prst="rect">
            <a:avLst/>
          </a:prstGeom>
          <a:noFill/>
        </p:spPr>
      </p:pic>
      <p:sp>
        <p:nvSpPr>
          <p:cNvPr id="3" name="Rounded Rectangle 2"/>
          <p:cNvSpPr/>
          <p:nvPr/>
        </p:nvSpPr>
        <p:spPr bwMode="auto">
          <a:xfrm>
            <a:off x="7619598" y="5954126"/>
            <a:ext cx="2960003"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latin typeface="Segoe UI Light" pitchFamily="34" charset="0"/>
              </a:rPr>
              <a:t>Enterprise</a:t>
            </a:r>
          </a:p>
        </p:txBody>
      </p:sp>
      <p:sp>
        <p:nvSpPr>
          <p:cNvPr id="31" name="Up-Down Arrow 30"/>
          <p:cNvSpPr/>
          <p:nvPr/>
        </p:nvSpPr>
        <p:spPr bwMode="auto">
          <a:xfrm>
            <a:off x="7893181" y="2434443"/>
            <a:ext cx="329783" cy="1645920"/>
          </a:xfrm>
          <a:prstGeom prst="up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chemeClr val="bg1"/>
              </a:solidFill>
            </a:endParaRPr>
          </a:p>
        </p:txBody>
      </p:sp>
      <p:sp>
        <p:nvSpPr>
          <p:cNvPr id="32" name="Up-Down Arrow 31"/>
          <p:cNvSpPr/>
          <p:nvPr/>
        </p:nvSpPr>
        <p:spPr bwMode="auto">
          <a:xfrm>
            <a:off x="9945951" y="2434443"/>
            <a:ext cx="329783" cy="1645920"/>
          </a:xfrm>
          <a:prstGeom prst="up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chemeClr val="bg1"/>
              </a:solidFill>
            </a:endParaRPr>
          </a:p>
        </p:txBody>
      </p:sp>
    </p:spTree>
    <p:extLst>
      <p:ext uri="{BB962C8B-B14F-4D97-AF65-F5344CB8AC3E}">
        <p14:creationId xmlns:p14="http://schemas.microsoft.com/office/powerpoint/2010/main" val="29369842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loud 34"/>
          <p:cNvSpPr/>
          <p:nvPr/>
        </p:nvSpPr>
        <p:spPr>
          <a:xfrm>
            <a:off x="6700653" y="1414070"/>
            <a:ext cx="4773956" cy="1981200"/>
          </a:xfrm>
          <a:prstGeom prst="cloud">
            <a:avLst/>
          </a:prstGeom>
          <a:solidFill>
            <a:schemeClr val="bg2">
              <a:lumMod val="50000"/>
            </a:schemeClr>
          </a:solidFill>
          <a:ln>
            <a:noFill/>
          </a:ln>
        </p:spPr>
        <p:txBody>
          <a:bodyPr vert="horz" wrap="square" lIns="182880" tIns="91440" rIns="182880" bIns="91440" numCol="1" anchor="t" anchorCtr="0" compatLnSpc="1">
            <a:prstTxWarp prst="textNoShape">
              <a:avLst/>
            </a:prstTxWarp>
          </a:bodyPr>
          <a:lstStyle/>
          <a:p>
            <a:pPr algn="r" defTabSz="913788" fontAlgn="base">
              <a:spcBef>
                <a:spcPts val="1200"/>
              </a:spcBef>
              <a:spcAft>
                <a:spcPct val="0"/>
              </a:spcAft>
              <a:buSzPct val="80000"/>
            </a:pPr>
            <a:r>
              <a:rPr lang="en-US" sz="2800" dirty="0">
                <a:ln>
                  <a:solidFill>
                    <a:schemeClr val="bg1">
                      <a:alpha val="0"/>
                    </a:schemeClr>
                  </a:solidFill>
                </a:ln>
                <a:solidFill>
                  <a:schemeClr val="bg1">
                    <a:alpha val="99000"/>
                  </a:schemeClr>
                </a:solidFill>
                <a:latin typeface="Segoe UI Light" pitchFamily="34" charset="0"/>
              </a:rPr>
              <a:t>Windows Azure</a:t>
            </a:r>
          </a:p>
        </p:txBody>
      </p:sp>
      <p:sp>
        <p:nvSpPr>
          <p:cNvPr id="2" name="Title 1"/>
          <p:cNvSpPr>
            <a:spLocks noGrp="1"/>
          </p:cNvSpPr>
          <p:nvPr>
            <p:ph type="title"/>
          </p:nvPr>
        </p:nvSpPr>
        <p:spPr/>
        <p:txBody>
          <a:bodyPr/>
          <a:lstStyle/>
          <a:p>
            <a:r>
              <a:rPr lang="en-US" dirty="0"/>
              <a:t>Windows Azure Connect – Closer Look</a:t>
            </a:r>
          </a:p>
        </p:txBody>
      </p:sp>
      <p:sp>
        <p:nvSpPr>
          <p:cNvPr id="3" name="Content Placeholder 2"/>
          <p:cNvSpPr>
            <a:spLocks noGrp="1"/>
          </p:cNvSpPr>
          <p:nvPr>
            <p:ph type="body" sz="quarter" idx="10"/>
          </p:nvPr>
        </p:nvSpPr>
        <p:spPr>
          <a:xfrm>
            <a:off x="516572" y="1420812"/>
            <a:ext cx="6035040" cy="4152932"/>
          </a:xfrm>
        </p:spPr>
        <p:txBody>
          <a:bodyPr/>
          <a:lstStyle/>
          <a:p>
            <a:pPr defTabSz="913788" fontAlgn="base">
              <a:spcBef>
                <a:spcPts val="1200"/>
              </a:spcBef>
              <a:spcAft>
                <a:spcPct val="0"/>
              </a:spcAft>
            </a:pPr>
            <a:r>
              <a:rPr lang="en-US" sz="2200" dirty="0">
                <a:solidFill>
                  <a:schemeClr val="accent2">
                    <a:alpha val="99000"/>
                  </a:schemeClr>
                </a:solidFill>
                <a:latin typeface="Segoe UI Light" pitchFamily="34" charset="0"/>
              </a:rPr>
              <a:t>Enable Windows Azure (WA) Roles for external connectivity via service model</a:t>
            </a:r>
          </a:p>
          <a:p>
            <a:pPr defTabSz="913788" fontAlgn="base">
              <a:spcBef>
                <a:spcPts val="1200"/>
              </a:spcBef>
              <a:spcAft>
                <a:spcPct val="0"/>
              </a:spcAft>
            </a:pPr>
            <a:r>
              <a:rPr lang="en-US" sz="2200" dirty="0">
                <a:solidFill>
                  <a:schemeClr val="accent2">
                    <a:alpha val="99000"/>
                  </a:schemeClr>
                </a:solidFill>
                <a:latin typeface="Segoe UI Light" pitchFamily="34" charset="0"/>
              </a:rPr>
              <a:t>Enable local computers for connectivity by </a:t>
            </a:r>
            <a:r>
              <a:rPr lang="en-US" sz="2200" dirty="0" smtClean="0">
                <a:solidFill>
                  <a:schemeClr val="accent2">
                    <a:alpha val="99000"/>
                  </a:schemeClr>
                </a:solidFill>
                <a:latin typeface="Segoe UI Light" pitchFamily="34" charset="0"/>
              </a:rPr>
              <a:t/>
            </a:r>
            <a:br>
              <a:rPr lang="en-US" sz="2200" dirty="0" smtClean="0">
                <a:solidFill>
                  <a:schemeClr val="accent2">
                    <a:alpha val="99000"/>
                  </a:schemeClr>
                </a:solidFill>
                <a:latin typeface="Segoe UI Light" pitchFamily="34" charset="0"/>
              </a:rPr>
            </a:br>
            <a:r>
              <a:rPr lang="en-US" sz="2200" dirty="0" smtClean="0">
                <a:solidFill>
                  <a:schemeClr val="accent2">
                    <a:alpha val="99000"/>
                  </a:schemeClr>
                </a:solidFill>
                <a:latin typeface="Segoe UI Light" pitchFamily="34" charset="0"/>
              </a:rPr>
              <a:t>installing </a:t>
            </a:r>
            <a:r>
              <a:rPr lang="en-US" sz="2200" dirty="0">
                <a:solidFill>
                  <a:schemeClr val="accent2">
                    <a:alpha val="99000"/>
                  </a:schemeClr>
                </a:solidFill>
                <a:latin typeface="Segoe UI Light" pitchFamily="34" charset="0"/>
              </a:rPr>
              <a:t>WA Connect agent</a:t>
            </a:r>
          </a:p>
          <a:p>
            <a:pPr defTabSz="913788" fontAlgn="base">
              <a:spcBef>
                <a:spcPts val="1200"/>
              </a:spcBef>
              <a:spcAft>
                <a:spcPct val="0"/>
              </a:spcAft>
            </a:pPr>
            <a:r>
              <a:rPr lang="en-US" sz="2200" dirty="0">
                <a:solidFill>
                  <a:schemeClr val="accent2">
                    <a:alpha val="99000"/>
                  </a:schemeClr>
                </a:solidFill>
                <a:latin typeface="Segoe UI Light" pitchFamily="34" charset="0"/>
              </a:rPr>
              <a:t>Network policy managed through WA portal</a:t>
            </a:r>
          </a:p>
          <a:p>
            <a:pPr marL="228600" indent="-228600" defTabSz="913788" fontAlgn="base">
              <a:spcBef>
                <a:spcPts val="500"/>
              </a:spcBef>
              <a:spcAft>
                <a:spcPct val="0"/>
              </a:spcAft>
            </a:pPr>
            <a:r>
              <a:rPr lang="en-US" sz="1800" dirty="0"/>
              <a:t>Granular control over connectivity</a:t>
            </a:r>
          </a:p>
          <a:p>
            <a:pPr defTabSz="913788" fontAlgn="base">
              <a:spcBef>
                <a:spcPts val="1200"/>
              </a:spcBef>
              <a:spcAft>
                <a:spcPct val="0"/>
              </a:spcAft>
            </a:pPr>
            <a:r>
              <a:rPr lang="en-US" sz="2200" dirty="0">
                <a:solidFill>
                  <a:schemeClr val="accent2">
                    <a:alpha val="99000"/>
                  </a:schemeClr>
                </a:solidFill>
                <a:latin typeface="Segoe UI Light" pitchFamily="34" charset="0"/>
              </a:rPr>
              <a:t>Automatic setup of secure IP-level network between connected role instances and </a:t>
            </a:r>
            <a:r>
              <a:rPr lang="en-US" sz="2200" dirty="0" smtClean="0">
                <a:solidFill>
                  <a:schemeClr val="accent2">
                    <a:alpha val="99000"/>
                  </a:schemeClr>
                </a:solidFill>
                <a:latin typeface="Segoe UI Light" pitchFamily="34" charset="0"/>
              </a:rPr>
              <a:t/>
            </a:r>
            <a:br>
              <a:rPr lang="en-US" sz="2200" dirty="0" smtClean="0">
                <a:solidFill>
                  <a:schemeClr val="accent2">
                    <a:alpha val="99000"/>
                  </a:schemeClr>
                </a:solidFill>
                <a:latin typeface="Segoe UI Light" pitchFamily="34" charset="0"/>
              </a:rPr>
            </a:br>
            <a:r>
              <a:rPr lang="en-US" sz="2200" dirty="0" smtClean="0">
                <a:solidFill>
                  <a:schemeClr val="accent2">
                    <a:alpha val="99000"/>
                  </a:schemeClr>
                </a:solidFill>
                <a:latin typeface="Segoe UI Light" pitchFamily="34" charset="0"/>
              </a:rPr>
              <a:t>local </a:t>
            </a:r>
            <a:r>
              <a:rPr lang="en-US" sz="2200" dirty="0">
                <a:solidFill>
                  <a:schemeClr val="accent2">
                    <a:alpha val="99000"/>
                  </a:schemeClr>
                </a:solidFill>
                <a:latin typeface="Segoe UI Light" pitchFamily="34" charset="0"/>
              </a:rPr>
              <a:t>computers</a:t>
            </a:r>
          </a:p>
          <a:p>
            <a:pPr marL="228600" indent="-228600" defTabSz="913788" fontAlgn="base">
              <a:spcBef>
                <a:spcPts val="500"/>
              </a:spcBef>
              <a:spcAft>
                <a:spcPct val="0"/>
              </a:spcAft>
            </a:pPr>
            <a:r>
              <a:rPr lang="en-US" sz="1800" dirty="0"/>
              <a:t>Tunnel firewalls/NAT’s through hosted relay service</a:t>
            </a:r>
          </a:p>
          <a:p>
            <a:pPr marL="228600" indent="-228600" defTabSz="913788" fontAlgn="base">
              <a:spcBef>
                <a:spcPts val="500"/>
              </a:spcBef>
              <a:spcAft>
                <a:spcPct val="0"/>
              </a:spcAft>
            </a:pPr>
            <a:r>
              <a:rPr lang="en-US" sz="1800" dirty="0"/>
              <a:t>Secured via end-to-end IPSec</a:t>
            </a:r>
          </a:p>
          <a:p>
            <a:pPr marL="228600" indent="-228600" defTabSz="913788" fontAlgn="base">
              <a:spcBef>
                <a:spcPts val="500"/>
              </a:spcBef>
              <a:spcAft>
                <a:spcPct val="0"/>
              </a:spcAft>
            </a:pPr>
            <a:r>
              <a:rPr lang="en-US" sz="1800" dirty="0"/>
              <a:t>DNS name resolution</a:t>
            </a:r>
          </a:p>
        </p:txBody>
      </p:sp>
      <p:sp>
        <p:nvSpPr>
          <p:cNvPr id="5" name="Oval 4"/>
          <p:cNvSpPr/>
          <p:nvPr/>
        </p:nvSpPr>
        <p:spPr>
          <a:xfrm>
            <a:off x="7339379" y="4293216"/>
            <a:ext cx="4336684" cy="164592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8" fontAlgn="base">
              <a:spcBef>
                <a:spcPct val="0"/>
              </a:spcBef>
              <a:spcAft>
                <a:spcPct val="0"/>
              </a:spcAft>
            </a:pPr>
            <a:endParaRPr lang="en-US">
              <a:ln>
                <a:solidFill>
                  <a:schemeClr val="bg1">
                    <a:alpha val="0"/>
                  </a:schemeClr>
                </a:solidFill>
              </a:ln>
              <a:solidFill>
                <a:schemeClr val="bg1"/>
              </a:solidFill>
            </a:endParaRP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298128" y="5007752"/>
            <a:ext cx="389139" cy="640080"/>
          </a:xfrm>
          <a:prstGeom prst="rect">
            <a:avLst/>
          </a:prstGeom>
          <a:noFill/>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867247" y="5007752"/>
            <a:ext cx="389139" cy="640080"/>
          </a:xfrm>
          <a:prstGeom prst="rect">
            <a:avLst/>
          </a:prstGeom>
          <a:noFill/>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488642" y="5007752"/>
            <a:ext cx="389139" cy="640080"/>
          </a:xfrm>
          <a:prstGeom prst="rect">
            <a:avLst/>
          </a:prstGeom>
          <a:noFill/>
        </p:spPr>
      </p:pic>
      <p:sp>
        <p:nvSpPr>
          <p:cNvPr id="15" name="Rounded Rectangle 14"/>
          <p:cNvSpPr/>
          <p:nvPr/>
        </p:nvSpPr>
        <p:spPr bwMode="auto">
          <a:xfrm>
            <a:off x="8730481" y="5954126"/>
            <a:ext cx="1554480"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latin typeface="Segoe UI Light" pitchFamily="34" charset="0"/>
              </a:rPr>
              <a:t>Enterprise</a:t>
            </a:r>
          </a:p>
        </p:txBody>
      </p:sp>
      <p:sp>
        <p:nvSpPr>
          <p:cNvPr id="18" name="Rectangle 17"/>
          <p:cNvSpPr/>
          <p:nvPr/>
        </p:nvSpPr>
        <p:spPr>
          <a:xfrm rot="16200000">
            <a:off x="8909644" y="1187226"/>
            <a:ext cx="914400" cy="2926080"/>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a:ln>
                <a:solidFill>
                  <a:schemeClr val="bg1">
                    <a:alpha val="0"/>
                  </a:schemeClr>
                </a:solidFill>
              </a:ln>
              <a:solidFill>
                <a:srgbClr val="595959"/>
              </a:solidFill>
            </a:endParaRPr>
          </a:p>
        </p:txBody>
      </p:sp>
      <p:sp>
        <p:nvSpPr>
          <p:cNvPr id="21" name="Rectangle 20"/>
          <p:cNvSpPr/>
          <p:nvPr/>
        </p:nvSpPr>
        <p:spPr>
          <a:xfrm>
            <a:off x="8863924" y="2666756"/>
            <a:ext cx="100584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lnSpc>
                <a:spcPct val="90000"/>
              </a:lnSpc>
            </a:pPr>
            <a:r>
              <a:rPr lang="en-US" sz="1200" dirty="0" smtClean="0">
                <a:solidFill>
                  <a:schemeClr val="bg1"/>
                </a:solidFill>
              </a:rPr>
              <a:t>Role C</a:t>
            </a:r>
          </a:p>
          <a:p>
            <a:pPr algn="ctr">
              <a:lnSpc>
                <a:spcPct val="90000"/>
              </a:lnSpc>
            </a:pPr>
            <a:r>
              <a:rPr lang="en-US" sz="1000" dirty="0" smtClean="0">
                <a:solidFill>
                  <a:schemeClr val="bg1"/>
                </a:solidFill>
              </a:rPr>
              <a:t>(Multiple VM’s)</a:t>
            </a:r>
          </a:p>
        </p:txBody>
      </p:sp>
      <p:sp>
        <p:nvSpPr>
          <p:cNvPr id="24" name="Rectangle 23"/>
          <p:cNvSpPr/>
          <p:nvPr/>
        </p:nvSpPr>
        <p:spPr>
          <a:xfrm>
            <a:off x="8018353" y="2268016"/>
            <a:ext cx="914400" cy="2846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bg1"/>
                </a:solidFill>
              </a:rPr>
              <a:t>Role A</a:t>
            </a:r>
          </a:p>
        </p:txBody>
      </p:sp>
      <p:sp>
        <p:nvSpPr>
          <p:cNvPr id="25" name="Rectangle 24"/>
          <p:cNvSpPr/>
          <p:nvPr/>
        </p:nvSpPr>
        <p:spPr>
          <a:xfrm>
            <a:off x="9825404" y="2268016"/>
            <a:ext cx="914400" cy="2846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bg1"/>
                </a:solidFill>
              </a:rPr>
              <a:t>Role B</a:t>
            </a:r>
          </a:p>
        </p:txBody>
      </p:sp>
      <p:sp>
        <p:nvSpPr>
          <p:cNvPr id="29" name="Freeform 7"/>
          <p:cNvSpPr>
            <a:spLocks/>
          </p:cNvSpPr>
          <p:nvPr/>
        </p:nvSpPr>
        <p:spPr bwMode="auto">
          <a:xfrm>
            <a:off x="6623644" y="2834241"/>
            <a:ext cx="1280160" cy="7370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lumMod val="75000"/>
            </a:schemeClr>
          </a:solidFill>
          <a:ln>
            <a:noFill/>
          </a:ln>
        </p:spPr>
        <p:txBody>
          <a:bodyPr vert="horz" wrap="square" lIns="91440" tIns="0" rIns="91440" bIns="137160" numCol="1" anchor="b" anchorCtr="0" compatLnSpc="1">
            <a:prstTxWarp prst="textNoShape">
              <a:avLst/>
            </a:prstTxWarp>
          </a:bodyPr>
          <a:lstStyle/>
          <a:p>
            <a:pPr algn="ctr"/>
            <a:r>
              <a:rPr lang="en-US" sz="1800" dirty="0" smtClean="0"/>
              <a:t>Relay</a:t>
            </a:r>
            <a:endParaRPr lang="en-US" sz="1800" dirty="0"/>
          </a:p>
        </p:txBody>
      </p:sp>
      <p:sp>
        <p:nvSpPr>
          <p:cNvPr id="30" name="Rectangle 29"/>
          <p:cNvSpPr/>
          <p:nvPr/>
        </p:nvSpPr>
        <p:spPr>
          <a:xfrm>
            <a:off x="10166916" y="4704695"/>
            <a:ext cx="1463040" cy="822961"/>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rgbClr val="595959"/>
              </a:solidFill>
            </a:endParaRPr>
          </a:p>
        </p:txBody>
      </p:sp>
      <p:sp>
        <p:nvSpPr>
          <p:cNvPr id="31" name="Rectangle 30"/>
          <p:cNvSpPr/>
          <p:nvPr/>
        </p:nvSpPr>
        <p:spPr>
          <a:xfrm>
            <a:off x="6476837" y="4704696"/>
            <a:ext cx="1628937" cy="822960"/>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rgbClr val="595959"/>
              </a:solidFill>
            </a:endParaRPr>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35913" y="4835907"/>
            <a:ext cx="389139" cy="640080"/>
          </a:xfrm>
          <a:prstGeom prst="rect">
            <a:avLst/>
          </a:prstGeom>
          <a:noFill/>
        </p:spPr>
      </p:pic>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063615" y="4835907"/>
            <a:ext cx="389139" cy="640080"/>
          </a:xfrm>
          <a:prstGeom prst="rect">
            <a:avLst/>
          </a:prstGeom>
          <a:noFill/>
        </p:spPr>
      </p:pic>
      <p:sp>
        <p:nvSpPr>
          <p:cNvPr id="32" name="Freeform 88"/>
          <p:cNvSpPr>
            <a:spLocks noEditPoints="1"/>
          </p:cNvSpPr>
          <p:nvPr/>
        </p:nvSpPr>
        <p:spPr bwMode="black">
          <a:xfrm>
            <a:off x="6633453" y="4933296"/>
            <a:ext cx="548640" cy="365760"/>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595959"/>
          </a:solidFill>
          <a:ln>
            <a:noFill/>
          </a:ln>
          <a:extLst/>
        </p:spPr>
        <p:txBody>
          <a:bodyPr vert="horz" wrap="square" lIns="82305" tIns="41153" rIns="82305" bIns="41153" numCol="1" anchor="ctr" anchorCtr="0" compatLnSpc="1">
            <a:prstTxWarp prst="textNoShape">
              <a:avLst/>
            </a:prstTxWarp>
          </a:bodyPr>
          <a:lstStyle/>
          <a:p>
            <a:pPr algn="ctr" defTabSz="913788" fontAlgn="base">
              <a:spcBef>
                <a:spcPts val="1200"/>
              </a:spcBef>
              <a:spcAft>
                <a:spcPct val="0"/>
              </a:spcAft>
              <a:buSzPct val="80000"/>
            </a:pPr>
            <a:endParaRPr lang="en-US" sz="2800" dirty="0">
              <a:ln>
                <a:solidFill>
                  <a:schemeClr val="bg1">
                    <a:alpha val="0"/>
                  </a:schemeClr>
                </a:solidFill>
              </a:ln>
              <a:solidFill>
                <a:schemeClr val="accent2"/>
              </a:solidFill>
              <a:latin typeface="Segoe UI Light" pitchFamily="34" charset="0"/>
            </a:endParaRPr>
          </a:p>
        </p:txBody>
      </p:sp>
      <p:sp>
        <p:nvSpPr>
          <p:cNvPr id="33" name="Freeform 88"/>
          <p:cNvSpPr>
            <a:spLocks noEditPoints="1"/>
          </p:cNvSpPr>
          <p:nvPr/>
        </p:nvSpPr>
        <p:spPr bwMode="black">
          <a:xfrm>
            <a:off x="7444173" y="4933296"/>
            <a:ext cx="548640" cy="365760"/>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595959"/>
          </a:solidFill>
          <a:ln>
            <a:noFill/>
          </a:ln>
          <a:extLst/>
        </p:spPr>
        <p:txBody>
          <a:bodyPr vert="horz" wrap="square" lIns="82305" tIns="41153" rIns="82305" bIns="41153" numCol="1" anchor="ctr" anchorCtr="0" compatLnSpc="1">
            <a:prstTxWarp prst="textNoShape">
              <a:avLst/>
            </a:prstTxWarp>
          </a:bodyPr>
          <a:lstStyle/>
          <a:p>
            <a:pPr algn="ctr" defTabSz="913788" fontAlgn="base">
              <a:spcBef>
                <a:spcPts val="1200"/>
              </a:spcBef>
              <a:spcAft>
                <a:spcPct val="0"/>
              </a:spcAft>
              <a:buSzPct val="80000"/>
            </a:pPr>
            <a:endParaRPr lang="en-US" sz="2800" dirty="0">
              <a:ln>
                <a:solidFill>
                  <a:schemeClr val="bg1">
                    <a:alpha val="0"/>
                  </a:schemeClr>
                </a:solidFill>
              </a:ln>
              <a:solidFill>
                <a:schemeClr val="accent2"/>
              </a:solidFill>
              <a:latin typeface="Segoe UI Light" pitchFamily="34" charset="0"/>
            </a:endParaRPr>
          </a:p>
        </p:txBody>
      </p:sp>
      <p:sp>
        <p:nvSpPr>
          <p:cNvPr id="34" name="Rounded Rectangle 33"/>
          <p:cNvSpPr/>
          <p:nvPr/>
        </p:nvSpPr>
        <p:spPr bwMode="auto">
          <a:xfrm>
            <a:off x="6476836" y="5527656"/>
            <a:ext cx="1628937"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solidFill>
              </a:rPr>
              <a:t>Dev Machines</a:t>
            </a:r>
          </a:p>
        </p:txBody>
      </p:sp>
      <p:sp>
        <p:nvSpPr>
          <p:cNvPr id="36" name="Rounded Rectangle 35"/>
          <p:cNvSpPr/>
          <p:nvPr/>
        </p:nvSpPr>
        <p:spPr bwMode="auto">
          <a:xfrm>
            <a:off x="10166916" y="5513814"/>
            <a:ext cx="1463040"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solidFill>
              </a:rPr>
              <a:t>Databases</a:t>
            </a:r>
          </a:p>
        </p:txBody>
      </p:sp>
      <p:cxnSp>
        <p:nvCxnSpPr>
          <p:cNvPr id="37" name="Straight Arrow Connector 36"/>
          <p:cNvCxnSpPr/>
          <p:nvPr/>
        </p:nvCxnSpPr>
        <p:spPr>
          <a:xfrm flipH="1" flipV="1">
            <a:off x="7161888" y="3462841"/>
            <a:ext cx="0" cy="1234440"/>
          </a:xfrm>
          <a:prstGeom prst="straightConnector1">
            <a:avLst/>
          </a:prstGeom>
          <a:ln w="19050">
            <a:solidFill>
              <a:schemeClr val="accent2"/>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722275" y="3296918"/>
            <a:ext cx="3256178" cy="1359070"/>
          </a:xfrm>
          <a:prstGeom prst="straightConnector1">
            <a:avLst/>
          </a:prstGeom>
          <a:ln w="19050">
            <a:solidFill>
              <a:schemeClr val="accent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0425728" y="2552700"/>
            <a:ext cx="832458" cy="2145298"/>
          </a:xfrm>
          <a:prstGeom prst="straightConnector1">
            <a:avLst/>
          </a:prstGeom>
          <a:ln>
            <a:solidFill>
              <a:schemeClr val="accent2"/>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p:nvPr/>
        </p:nvCxnSpPr>
        <p:spPr>
          <a:xfrm flipV="1">
            <a:off x="7324457" y="3032516"/>
            <a:ext cx="2025907" cy="1665481"/>
          </a:xfrm>
          <a:prstGeom prst="straightConnector1">
            <a:avLst/>
          </a:prstGeom>
          <a:ln>
            <a:solidFill>
              <a:schemeClr val="accent2"/>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57" name="Straight Connector 56"/>
          <p:cNvCxnSpPr>
            <a:endCxn id="25" idx="1"/>
          </p:cNvCxnSpPr>
          <p:nvPr/>
        </p:nvCxnSpPr>
        <p:spPr>
          <a:xfrm>
            <a:off x="8932753" y="2410358"/>
            <a:ext cx="89265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492697" y="2552700"/>
            <a:ext cx="357548" cy="280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7718493" y="2849636"/>
            <a:ext cx="1145431" cy="317334"/>
          </a:xfrm>
          <a:prstGeom prst="straightConnector1">
            <a:avLst/>
          </a:prstGeom>
          <a:ln w="19050">
            <a:solidFill>
              <a:schemeClr val="accent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528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Azure </a:t>
            </a:r>
            <a:r>
              <a:rPr lang="en-US" dirty="0" smtClean="0"/>
              <a:t>Connect</a:t>
            </a:r>
            <a:endParaRPr lang="en-US" dirty="0"/>
          </a:p>
        </p:txBody>
      </p:sp>
      <p:sp>
        <p:nvSpPr>
          <p:cNvPr id="3" name="Subtitle 2"/>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039502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Deployment</a:t>
            </a:r>
          </a:p>
        </p:txBody>
      </p:sp>
      <p:sp>
        <p:nvSpPr>
          <p:cNvPr id="11" name="Content Placeholder 10"/>
          <p:cNvSpPr>
            <a:spLocks noGrp="1"/>
          </p:cNvSpPr>
          <p:nvPr>
            <p:ph type="body" sz="quarter" idx="10"/>
          </p:nvPr>
        </p:nvSpPr>
        <p:spPr>
          <a:xfrm>
            <a:off x="516572" y="1420812"/>
            <a:ext cx="11155680" cy="4068806"/>
          </a:xfrm>
        </p:spPr>
        <p:txBody>
          <a:bodyPr/>
          <a:lstStyle/>
          <a:p>
            <a:r>
              <a:rPr lang="en-US" sz="2800" dirty="0">
                <a:solidFill>
                  <a:schemeClr val="accent2"/>
                </a:solidFill>
                <a:latin typeface="Segoe UI Light" pitchFamily="34" charset="0"/>
              </a:rPr>
              <a:t>To use Connect with a WA service, enable one or more of its Roles</a:t>
            </a:r>
          </a:p>
          <a:p>
            <a:pPr marL="0" lvl="1" indent="0" defTabSz="913788" fontAlgn="base">
              <a:spcBef>
                <a:spcPts val="1200"/>
              </a:spcBef>
              <a:spcAft>
                <a:spcPct val="0"/>
              </a:spcAft>
              <a:buNone/>
            </a:pPr>
            <a:r>
              <a:rPr lang="en-US" sz="1800" dirty="0"/>
              <a:t>For Web &amp; Worker Role, include the Connect plug-in as part of Service Model (.csdef file)</a:t>
            </a:r>
          </a:p>
          <a:p>
            <a:pPr marL="0" lvl="1" indent="0" defTabSz="913788" fontAlgn="base">
              <a:spcBef>
                <a:spcPts val="1200"/>
              </a:spcBef>
              <a:spcAft>
                <a:spcPct val="0"/>
              </a:spcAft>
              <a:buNone/>
            </a:pPr>
            <a:r>
              <a:rPr lang="en-US" sz="1800" dirty="0"/>
              <a:t>For VM role, install the Connect agent in VHD image using the Connect VM install package</a:t>
            </a:r>
          </a:p>
          <a:p>
            <a:pPr marL="0" lvl="1" indent="0" defTabSz="913788" fontAlgn="base">
              <a:spcBef>
                <a:spcPts val="1200"/>
              </a:spcBef>
              <a:spcAft>
                <a:spcPct val="0"/>
              </a:spcAft>
              <a:buNone/>
            </a:pPr>
            <a:r>
              <a:rPr lang="en-US" sz="1800" dirty="0"/>
              <a:t>Connect agent will automatically be deployed for each new role instance that starts </a:t>
            </a:r>
            <a:r>
              <a:rPr lang="en-US" sz="1800" dirty="0" smtClean="0"/>
              <a:t>up</a:t>
            </a:r>
          </a:p>
          <a:p>
            <a:pPr marL="0" lvl="1" indent="0" defTabSz="913788" fontAlgn="base">
              <a:spcBef>
                <a:spcPts val="1200"/>
              </a:spcBef>
              <a:spcAft>
                <a:spcPct val="0"/>
              </a:spcAft>
              <a:buNone/>
            </a:pPr>
            <a:r>
              <a:rPr lang="en-US" sz="2400" dirty="0"/>
              <a:t/>
            </a:r>
            <a:br>
              <a:rPr lang="en-US" sz="2400" dirty="0"/>
            </a:br>
            <a:r>
              <a:rPr lang="en-US" dirty="0">
                <a:solidFill>
                  <a:schemeClr val="accent2"/>
                </a:solidFill>
                <a:latin typeface="Segoe UI Light" pitchFamily="34" charset="0"/>
              </a:rPr>
              <a:t>Connect agent configuration managed through the </a:t>
            </a:r>
            <a:r>
              <a:rPr lang="en-US" dirty="0" smtClean="0">
                <a:solidFill>
                  <a:schemeClr val="accent2"/>
                </a:solidFill>
                <a:latin typeface="Segoe UI Light" pitchFamily="34" charset="0"/>
              </a:rPr>
              <a:t>Service Configuration </a:t>
            </a:r>
            <a:r>
              <a:rPr lang="en-US" dirty="0">
                <a:solidFill>
                  <a:schemeClr val="accent2"/>
                </a:solidFill>
                <a:latin typeface="Segoe UI Light" pitchFamily="34" charset="0"/>
              </a:rPr>
              <a:t>(.cscfg) file</a:t>
            </a:r>
          </a:p>
          <a:p>
            <a:pPr marL="0" lvl="1" indent="0" defTabSz="913788" fontAlgn="base">
              <a:spcBef>
                <a:spcPts val="1200"/>
              </a:spcBef>
              <a:spcAft>
                <a:spcPct val="0"/>
              </a:spcAft>
              <a:buNone/>
            </a:pPr>
            <a:r>
              <a:rPr lang="en-US" sz="1800" dirty="0"/>
              <a:t>One required setting - “ActivationToken” </a:t>
            </a:r>
            <a:endParaRPr lang="en-US" sz="1800" dirty="0" smtClean="0"/>
          </a:p>
          <a:p>
            <a:pPr marL="0" lvl="1" indent="0" defTabSz="913788" fontAlgn="base">
              <a:spcBef>
                <a:spcPts val="1200"/>
              </a:spcBef>
              <a:spcAft>
                <a:spcPct val="0"/>
              </a:spcAft>
              <a:buNone/>
            </a:pPr>
            <a:r>
              <a:rPr lang="en-US" sz="1800" dirty="0"/>
              <a:t>Unique </a:t>
            </a:r>
            <a:r>
              <a:rPr lang="en-US" sz="1800" dirty="0"/>
              <a:t>per-subscription token, accessed from Admin UI</a:t>
            </a:r>
          </a:p>
          <a:p>
            <a:pPr marL="0" lvl="1" indent="0" defTabSz="913788" fontAlgn="base">
              <a:spcBef>
                <a:spcPts val="1200"/>
              </a:spcBef>
              <a:spcAft>
                <a:spcPct val="0"/>
              </a:spcAft>
              <a:buNone/>
            </a:pPr>
            <a:r>
              <a:rPr lang="en-US" sz="1800" dirty="0"/>
              <a:t>Optional settings for managing AD domain-join and service </a:t>
            </a:r>
            <a:r>
              <a:rPr lang="en-US" sz="1800" dirty="0" smtClean="0"/>
              <a:t>availability</a:t>
            </a:r>
            <a:endParaRPr lang="en-US" sz="1800" dirty="0"/>
          </a:p>
        </p:txBody>
      </p:sp>
      <p:sp>
        <p:nvSpPr>
          <p:cNvPr id="8" name="Freeform 73"/>
          <p:cNvSpPr>
            <a:spLocks noEditPoints="1"/>
          </p:cNvSpPr>
          <p:nvPr/>
        </p:nvSpPr>
        <p:spPr bwMode="black">
          <a:xfrm>
            <a:off x="9543008" y="4261272"/>
            <a:ext cx="2074863" cy="2003003"/>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28728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Deployment</a:t>
            </a:r>
          </a:p>
        </p:txBody>
      </p:sp>
      <p:sp>
        <p:nvSpPr>
          <p:cNvPr id="3" name="Content Placeholder 2"/>
          <p:cNvSpPr>
            <a:spLocks noGrp="1"/>
          </p:cNvSpPr>
          <p:nvPr>
            <p:ph type="body" sz="quarter" idx="10"/>
          </p:nvPr>
        </p:nvSpPr>
        <p:spPr>
          <a:xfrm>
            <a:off x="516572" y="1420812"/>
            <a:ext cx="11155680" cy="4727448"/>
          </a:xfrm>
        </p:spPr>
        <p:txBody>
          <a:bodyPr/>
          <a:lstStyle/>
          <a:p>
            <a:pPr defTabSz="913788" fontAlgn="base">
              <a:spcBef>
                <a:spcPts val="1200"/>
              </a:spcBef>
              <a:spcAft>
                <a:spcPct val="0"/>
              </a:spcAft>
            </a:pPr>
            <a:r>
              <a:rPr lang="en-US" sz="2200" dirty="0">
                <a:solidFill>
                  <a:schemeClr val="accent2">
                    <a:alpha val="99000"/>
                  </a:schemeClr>
                </a:solidFill>
                <a:latin typeface="Segoe UI Light" pitchFamily="34" charset="0"/>
              </a:rPr>
              <a:t>Local computers are enabled for connectivity by installing &amp; activating the Connect agent</a:t>
            </a:r>
          </a:p>
          <a:p>
            <a:pPr>
              <a:spcBef>
                <a:spcPts val="500"/>
              </a:spcBef>
            </a:pPr>
            <a:r>
              <a:rPr lang="en-US" sz="1400" dirty="0"/>
              <a:t>Web-based installation link </a:t>
            </a:r>
          </a:p>
          <a:p>
            <a:pPr marL="288925" indent="-288925" defTabSz="913788" fontAlgn="base">
              <a:spcBef>
                <a:spcPts val="200"/>
              </a:spcBef>
              <a:spcAft>
                <a:spcPct val="0"/>
              </a:spcAft>
            </a:pPr>
            <a:r>
              <a:rPr lang="en-US" sz="1200" dirty="0">
                <a:solidFill>
                  <a:srgbClr val="6F6F6F"/>
                </a:solidFill>
              </a:rPr>
              <a:t>Retrieved from admin UI</a:t>
            </a:r>
          </a:p>
          <a:p>
            <a:pPr marL="288925" indent="-288925" defTabSz="913788" fontAlgn="base">
              <a:spcBef>
                <a:spcPts val="200"/>
              </a:spcBef>
              <a:spcAft>
                <a:spcPct val="0"/>
              </a:spcAft>
            </a:pPr>
            <a:r>
              <a:rPr lang="en-US" sz="1200" dirty="0">
                <a:solidFill>
                  <a:srgbClr val="6F6F6F"/>
                </a:solidFill>
              </a:rPr>
              <a:t>Contains per-subscription activation token embedded in URL</a:t>
            </a:r>
          </a:p>
          <a:p>
            <a:pPr defTabSz="913788" fontAlgn="base">
              <a:spcBef>
                <a:spcPts val="1200"/>
              </a:spcBef>
              <a:spcAft>
                <a:spcPct val="0"/>
              </a:spcAft>
            </a:pPr>
            <a:r>
              <a:rPr lang="en-US" sz="2200" dirty="0">
                <a:solidFill>
                  <a:schemeClr val="accent2">
                    <a:alpha val="99000"/>
                  </a:schemeClr>
                </a:solidFill>
                <a:latin typeface="Segoe UI Light" pitchFamily="34" charset="0"/>
              </a:rPr>
              <a:t>Standalone install package</a:t>
            </a:r>
          </a:p>
          <a:p>
            <a:pPr>
              <a:spcBef>
                <a:spcPts val="500"/>
              </a:spcBef>
            </a:pPr>
            <a:r>
              <a:rPr lang="en-US" sz="1400" dirty="0"/>
              <a:t>Reads activation token from registry key</a:t>
            </a:r>
          </a:p>
          <a:p>
            <a:pPr>
              <a:spcBef>
                <a:spcPts val="500"/>
              </a:spcBef>
            </a:pPr>
            <a:r>
              <a:rPr lang="en-US" sz="1400" dirty="0"/>
              <a:t>Enables installation using existing S/W distribution tools</a:t>
            </a:r>
          </a:p>
          <a:p>
            <a:pPr defTabSz="913788" fontAlgn="base">
              <a:spcBef>
                <a:spcPts val="1200"/>
              </a:spcBef>
              <a:spcAft>
                <a:spcPct val="0"/>
              </a:spcAft>
            </a:pPr>
            <a:r>
              <a:rPr lang="en-US" sz="2200" dirty="0">
                <a:solidFill>
                  <a:schemeClr val="accent2">
                    <a:alpha val="99000"/>
                  </a:schemeClr>
                </a:solidFill>
                <a:latin typeface="Segoe UI Light" pitchFamily="34" charset="0"/>
              </a:rPr>
              <a:t>Connect agent tray icon &amp; client UI</a:t>
            </a:r>
          </a:p>
          <a:p>
            <a:pPr>
              <a:spcBef>
                <a:spcPts val="500"/>
              </a:spcBef>
            </a:pPr>
            <a:r>
              <a:rPr lang="en-US" sz="1400" dirty="0"/>
              <a:t>View activation state &amp; connectivity status </a:t>
            </a:r>
          </a:p>
          <a:p>
            <a:pPr>
              <a:spcBef>
                <a:spcPts val="500"/>
              </a:spcBef>
            </a:pPr>
            <a:r>
              <a:rPr lang="en-US" sz="1400" dirty="0"/>
              <a:t>Refresh network policy </a:t>
            </a:r>
          </a:p>
          <a:p>
            <a:pPr defTabSz="913788" fontAlgn="base">
              <a:spcBef>
                <a:spcPts val="1200"/>
              </a:spcBef>
              <a:spcAft>
                <a:spcPct val="0"/>
              </a:spcAft>
            </a:pPr>
            <a:r>
              <a:rPr lang="en-US" sz="2200" dirty="0">
                <a:solidFill>
                  <a:schemeClr val="accent2">
                    <a:alpha val="99000"/>
                  </a:schemeClr>
                </a:solidFill>
                <a:latin typeface="Segoe UI Light" pitchFamily="34" charset="0"/>
              </a:rPr>
              <a:t>Connect agent automatically manages network connectivity </a:t>
            </a:r>
          </a:p>
          <a:p>
            <a:pPr>
              <a:spcBef>
                <a:spcPts val="500"/>
              </a:spcBef>
            </a:pPr>
            <a:r>
              <a:rPr lang="en-US" sz="1400" dirty="0"/>
              <a:t>Sets up virtual network adapter</a:t>
            </a:r>
          </a:p>
          <a:p>
            <a:pPr>
              <a:spcBef>
                <a:spcPts val="500"/>
              </a:spcBef>
            </a:pPr>
            <a:r>
              <a:rPr lang="en-US" sz="1400" dirty="0"/>
              <a:t>“Auto-connects” to Connect relay service as needed</a:t>
            </a:r>
          </a:p>
          <a:p>
            <a:pPr>
              <a:spcBef>
                <a:spcPts val="500"/>
              </a:spcBef>
            </a:pPr>
            <a:r>
              <a:rPr lang="en-US" sz="1400" dirty="0"/>
              <a:t>Configures IPSec policy based on network policy </a:t>
            </a:r>
          </a:p>
          <a:p>
            <a:pPr>
              <a:spcBef>
                <a:spcPts val="500"/>
              </a:spcBef>
            </a:pPr>
            <a:r>
              <a:rPr lang="en-US" sz="1400" dirty="0"/>
              <a:t>Enables DNS name resolution </a:t>
            </a:r>
          </a:p>
          <a:p>
            <a:pPr>
              <a:spcBef>
                <a:spcPts val="500"/>
              </a:spcBef>
            </a:pPr>
            <a:r>
              <a:rPr lang="en-US" sz="1400" dirty="0"/>
              <a:t>Automatically syncs </a:t>
            </a:r>
            <a:r>
              <a:rPr lang="en-US" sz="1400" dirty="0" smtClean="0"/>
              <a:t>latest </a:t>
            </a:r>
            <a:r>
              <a:rPr lang="en-US" sz="1400" dirty="0"/>
              <a:t>network policies</a:t>
            </a:r>
          </a:p>
        </p:txBody>
      </p:sp>
      <p:grpSp>
        <p:nvGrpSpPr>
          <p:cNvPr id="4" name="Group 3"/>
          <p:cNvGrpSpPr/>
          <p:nvPr/>
        </p:nvGrpSpPr>
        <p:grpSpPr bwMode="black">
          <a:xfrm>
            <a:off x="9374393" y="3857626"/>
            <a:ext cx="2301671" cy="2369554"/>
            <a:chOff x="3422650" y="3467100"/>
            <a:chExt cx="533400" cy="549275"/>
          </a:xfrm>
          <a:solidFill>
            <a:schemeClr val="accent2"/>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492174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of Network Policy</a:t>
            </a:r>
          </a:p>
        </p:txBody>
      </p:sp>
      <p:sp>
        <p:nvSpPr>
          <p:cNvPr id="4" name="Content Placeholder 3"/>
          <p:cNvSpPr>
            <a:spLocks noGrp="1"/>
          </p:cNvSpPr>
          <p:nvPr>
            <p:ph type="body" sz="quarter" idx="10"/>
          </p:nvPr>
        </p:nvSpPr>
        <p:spPr>
          <a:xfrm>
            <a:off x="516572" y="1420812"/>
            <a:ext cx="11155680" cy="4459682"/>
          </a:xfrm>
        </p:spPr>
        <p:txBody>
          <a:bodyPr/>
          <a:lstStyle/>
          <a:p>
            <a:pPr defTabSz="913788" fontAlgn="base">
              <a:spcBef>
                <a:spcPts val="1200"/>
              </a:spcBef>
              <a:spcAft>
                <a:spcPct val="0"/>
              </a:spcAft>
            </a:pPr>
            <a:r>
              <a:rPr lang="en-US" sz="2400" dirty="0">
                <a:solidFill>
                  <a:schemeClr val="accent2">
                    <a:alpha val="99000"/>
                  </a:schemeClr>
                </a:solidFill>
                <a:latin typeface="Segoe UI Light" pitchFamily="34" charset="0"/>
              </a:rPr>
              <a:t>Connect network policy managed through Windows Azure admin portal</a:t>
            </a:r>
          </a:p>
          <a:p>
            <a:pPr>
              <a:spcBef>
                <a:spcPts val="800"/>
              </a:spcBef>
            </a:pPr>
            <a:r>
              <a:rPr lang="en-US" sz="1400" dirty="0"/>
              <a:t>Managed on a per-subscription basis</a:t>
            </a:r>
          </a:p>
          <a:p>
            <a:pPr defTabSz="913788" fontAlgn="base">
              <a:spcBef>
                <a:spcPts val="1200"/>
              </a:spcBef>
              <a:spcAft>
                <a:spcPct val="0"/>
              </a:spcAft>
            </a:pPr>
            <a:r>
              <a:rPr lang="en-US" sz="2400" dirty="0">
                <a:solidFill>
                  <a:schemeClr val="accent2">
                    <a:alpha val="99000"/>
                  </a:schemeClr>
                </a:solidFill>
                <a:latin typeface="Segoe UI Light" pitchFamily="34" charset="0"/>
              </a:rPr>
              <a:t>Local computers are organized into Groups</a:t>
            </a:r>
          </a:p>
          <a:p>
            <a:pPr fontAlgn="base">
              <a:spcBef>
                <a:spcPts val="800"/>
              </a:spcBef>
              <a:spcAft>
                <a:spcPct val="0"/>
              </a:spcAft>
            </a:pPr>
            <a:r>
              <a:rPr lang="en-US" sz="1400" dirty="0"/>
              <a:t>E.g. “SQL Servers”, “My Laptops”, “Project Foo”</a:t>
            </a:r>
          </a:p>
          <a:p>
            <a:pPr fontAlgn="base">
              <a:spcBef>
                <a:spcPts val="800"/>
              </a:spcBef>
              <a:spcAft>
                <a:spcPct val="0"/>
              </a:spcAft>
            </a:pPr>
            <a:r>
              <a:rPr lang="en-US" sz="1400" dirty="0"/>
              <a:t>A computer can only belong to a single group at a time</a:t>
            </a:r>
          </a:p>
          <a:p>
            <a:pPr fontAlgn="base">
              <a:spcBef>
                <a:spcPts val="800"/>
              </a:spcBef>
              <a:spcAft>
                <a:spcPct val="0"/>
              </a:spcAft>
            </a:pPr>
            <a:r>
              <a:rPr lang="en-US" sz="1400" dirty="0"/>
              <a:t>Newly activated computers are ‘unassigned’ by default</a:t>
            </a:r>
          </a:p>
          <a:p>
            <a:pPr defTabSz="913788" fontAlgn="base">
              <a:spcBef>
                <a:spcPts val="1200"/>
              </a:spcBef>
              <a:spcAft>
                <a:spcPct val="0"/>
              </a:spcAft>
            </a:pPr>
            <a:r>
              <a:rPr lang="en-US" sz="2400" dirty="0">
                <a:solidFill>
                  <a:schemeClr val="accent2">
                    <a:alpha val="99000"/>
                  </a:schemeClr>
                </a:solidFill>
                <a:latin typeface="Segoe UI Light" pitchFamily="34" charset="0"/>
              </a:rPr>
              <a:t>WA Roles can be connected to Groups</a:t>
            </a:r>
          </a:p>
          <a:p>
            <a:pPr fontAlgn="base">
              <a:spcBef>
                <a:spcPts val="800"/>
              </a:spcBef>
              <a:spcAft>
                <a:spcPct val="0"/>
              </a:spcAft>
            </a:pPr>
            <a:r>
              <a:rPr lang="en-US" sz="1400" dirty="0"/>
              <a:t>Enables network connectivity between all Role instances (VM’s) and local computers in the Group</a:t>
            </a:r>
          </a:p>
          <a:p>
            <a:pPr fontAlgn="base">
              <a:spcBef>
                <a:spcPts val="800"/>
              </a:spcBef>
              <a:spcAft>
                <a:spcPct val="0"/>
              </a:spcAft>
            </a:pPr>
            <a:r>
              <a:rPr lang="en-US" sz="1400" dirty="0"/>
              <a:t>WA Connect does not control connectivity between Roles or Role instances (done through existing mechanisms)</a:t>
            </a:r>
          </a:p>
          <a:p>
            <a:pPr defTabSz="913788" fontAlgn="base">
              <a:spcBef>
                <a:spcPts val="1200"/>
              </a:spcBef>
              <a:spcAft>
                <a:spcPct val="0"/>
              </a:spcAft>
            </a:pPr>
            <a:r>
              <a:rPr lang="en-US" sz="2400" dirty="0">
                <a:solidFill>
                  <a:schemeClr val="accent2">
                    <a:alpha val="99000"/>
                  </a:schemeClr>
                </a:solidFill>
                <a:latin typeface="Segoe UI Light" pitchFamily="34" charset="0"/>
              </a:rPr>
              <a:t>Groups can be connected to other Groups</a:t>
            </a:r>
          </a:p>
          <a:p>
            <a:pPr fontAlgn="base">
              <a:spcBef>
                <a:spcPts val="800"/>
              </a:spcBef>
              <a:spcAft>
                <a:spcPct val="0"/>
              </a:spcAft>
            </a:pPr>
            <a:r>
              <a:rPr lang="en-US" sz="1400" dirty="0"/>
              <a:t>Enables network connectivity between computers in each group</a:t>
            </a:r>
          </a:p>
          <a:p>
            <a:pPr fontAlgn="base">
              <a:spcBef>
                <a:spcPts val="800"/>
              </a:spcBef>
              <a:spcAft>
                <a:spcPct val="0"/>
              </a:spcAft>
            </a:pPr>
            <a:r>
              <a:rPr lang="en-US" sz="1400" dirty="0"/>
              <a:t>In addition, a Group can be ‘interconnected’ - enables connectivity within a group</a:t>
            </a:r>
          </a:p>
          <a:p>
            <a:pPr fontAlgn="base">
              <a:spcBef>
                <a:spcPts val="800"/>
              </a:spcBef>
              <a:spcAft>
                <a:spcPct val="0"/>
              </a:spcAft>
            </a:pPr>
            <a:r>
              <a:rPr lang="en-US" sz="1400" dirty="0"/>
              <a:t>Useful for ad-hoc &amp; roaming scenarios</a:t>
            </a:r>
          </a:p>
        </p:txBody>
      </p:sp>
      <p:sp>
        <p:nvSpPr>
          <p:cNvPr id="5" name="Freeform 83"/>
          <p:cNvSpPr>
            <a:spLocks noEditPoints="1"/>
          </p:cNvSpPr>
          <p:nvPr/>
        </p:nvSpPr>
        <p:spPr bwMode="black">
          <a:xfrm>
            <a:off x="9717578" y="3997335"/>
            <a:ext cx="1958485" cy="2067429"/>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0548564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Network Policy - Example</a:t>
            </a:r>
            <a:endParaRPr lang="en-US" dirty="0"/>
          </a:p>
        </p:txBody>
      </p:sp>
      <p:sp>
        <p:nvSpPr>
          <p:cNvPr id="5" name="Rectangle 4"/>
          <p:cNvSpPr/>
          <p:nvPr>
            <p:custDataLst>
              <p:tags r:id="rId1"/>
            </p:custDataLst>
          </p:nvPr>
        </p:nvSpPr>
        <p:spPr bwMode="auto">
          <a:xfrm>
            <a:off x="1166144" y="1435157"/>
            <a:ext cx="9881268" cy="48353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8" name="Cloud 7"/>
          <p:cNvSpPr/>
          <p:nvPr/>
        </p:nvSpPr>
        <p:spPr>
          <a:xfrm>
            <a:off x="1430972" y="1566813"/>
            <a:ext cx="9326880" cy="2651760"/>
          </a:xfrm>
          <a:prstGeom prst="cloud">
            <a:avLst/>
          </a:prstGeom>
          <a:solidFill>
            <a:schemeClr val="bg2">
              <a:lumMod val="50000"/>
            </a:schemeClr>
          </a:solidFill>
          <a:ln>
            <a:noFill/>
          </a:ln>
        </p:spPr>
        <p:txBody>
          <a:bodyPr vert="horz" wrap="square" lIns="182880" tIns="91440" rIns="182880" bIns="91440" numCol="1" anchor="t" anchorCtr="0" compatLnSpc="1">
            <a:prstTxWarp prst="textNoShape">
              <a:avLst/>
            </a:prstTxWarp>
          </a:bodyPr>
          <a:lstStyle/>
          <a:p>
            <a:pPr algn="ctr" defTabSz="913788" fontAlgn="base">
              <a:spcBef>
                <a:spcPts val="1200"/>
              </a:spcBef>
              <a:spcAft>
                <a:spcPct val="0"/>
              </a:spcAft>
              <a:buSzPct val="80000"/>
            </a:pPr>
            <a:r>
              <a:rPr lang="en-US" sz="2800" dirty="0">
                <a:ln>
                  <a:solidFill>
                    <a:schemeClr val="bg1">
                      <a:alpha val="0"/>
                    </a:schemeClr>
                  </a:solidFill>
                </a:ln>
                <a:solidFill>
                  <a:schemeClr val="bg1">
                    <a:alpha val="99000"/>
                  </a:schemeClr>
                </a:solidFill>
                <a:latin typeface="Segoe UI Light" pitchFamily="34" charset="0"/>
              </a:rPr>
              <a:t>Windows Azure</a:t>
            </a:r>
          </a:p>
        </p:txBody>
      </p:sp>
      <p:sp>
        <p:nvSpPr>
          <p:cNvPr id="9" name="Rectangle 8"/>
          <p:cNvSpPr/>
          <p:nvPr/>
        </p:nvSpPr>
        <p:spPr>
          <a:xfrm rot="16200000">
            <a:off x="2871251" y="3028948"/>
            <a:ext cx="1463040" cy="4396845"/>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lnSpc>
                <a:spcPct val="90000"/>
              </a:lnSpc>
              <a:spcBef>
                <a:spcPct val="0"/>
              </a:spcBef>
              <a:spcAft>
                <a:spcPct val="0"/>
              </a:spcAft>
            </a:pPr>
            <a:endParaRPr lang="en-US" sz="1800">
              <a:ln>
                <a:solidFill>
                  <a:schemeClr val="bg1">
                    <a:alpha val="0"/>
                  </a:schemeClr>
                </a:solidFill>
              </a:ln>
              <a:solidFill>
                <a:schemeClr val="bg1"/>
              </a:solidFill>
            </a:endParaRPr>
          </a:p>
        </p:txBody>
      </p:sp>
      <p:sp>
        <p:nvSpPr>
          <p:cNvPr id="41" name="Rectangle 40"/>
          <p:cNvSpPr/>
          <p:nvPr/>
        </p:nvSpPr>
        <p:spPr>
          <a:xfrm>
            <a:off x="4432980" y="5739827"/>
            <a:ext cx="184731" cy="292388"/>
          </a:xfrm>
          <a:prstGeom prst="rect">
            <a:avLst/>
          </a:prstGeom>
        </p:spPr>
        <p:txBody>
          <a:bodyPr wrap="none">
            <a:spAutoFit/>
          </a:bodyPr>
          <a:lstStyle/>
          <a:p>
            <a:pPr algn="ctr"/>
            <a:endParaRPr lang="en-US" sz="1300" dirty="0">
              <a:solidFill>
                <a:schemeClr val="tx1">
                  <a:alpha val="99000"/>
                </a:schemeClr>
              </a:solidFill>
              <a:ea typeface="Segoe UI" pitchFamily="34" charset="0"/>
              <a:cs typeface="Segoe UI" pitchFamily="34" charset="0"/>
            </a:endParaRPr>
          </a:p>
        </p:txBody>
      </p:sp>
      <p:sp>
        <p:nvSpPr>
          <p:cNvPr id="48" name="Rectangle 47"/>
          <p:cNvSpPr/>
          <p:nvPr/>
        </p:nvSpPr>
        <p:spPr>
          <a:xfrm>
            <a:off x="2429630" y="2552454"/>
            <a:ext cx="3310698" cy="970233"/>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lnSpc>
                <a:spcPct val="90000"/>
              </a:lnSpc>
              <a:spcBef>
                <a:spcPct val="0"/>
              </a:spcBef>
              <a:spcAft>
                <a:spcPct val="0"/>
              </a:spcAft>
            </a:pPr>
            <a:r>
              <a:rPr lang="en-US" sz="1800" dirty="0">
                <a:ln>
                  <a:solidFill>
                    <a:schemeClr val="bg1">
                      <a:alpha val="0"/>
                    </a:schemeClr>
                  </a:solidFill>
                </a:ln>
                <a:solidFill>
                  <a:schemeClr val="bg1"/>
                </a:solidFill>
              </a:rPr>
              <a:t>Role A</a:t>
            </a:r>
          </a:p>
          <a:p>
            <a:pPr algn="ctr" defTabSz="914099" fontAlgn="base">
              <a:spcBef>
                <a:spcPct val="0"/>
              </a:spcBef>
              <a:spcAft>
                <a:spcPct val="0"/>
              </a:spcAft>
            </a:pPr>
            <a:endParaRPr lang="en-US" sz="1800" dirty="0">
              <a:ln>
                <a:solidFill>
                  <a:schemeClr val="bg1">
                    <a:alpha val="0"/>
                  </a:schemeClr>
                </a:solidFill>
              </a:ln>
              <a:solidFill>
                <a:srgbClr val="595959"/>
              </a:solidFill>
            </a:endParaRPr>
          </a:p>
        </p:txBody>
      </p:sp>
      <p:sp>
        <p:nvSpPr>
          <p:cNvPr id="54" name="Rectangle 53"/>
          <p:cNvSpPr/>
          <p:nvPr/>
        </p:nvSpPr>
        <p:spPr>
          <a:xfrm>
            <a:off x="2951132" y="2899227"/>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chemeClr val="bg1"/>
              </a:solidFill>
            </a:endParaRPr>
          </a:p>
        </p:txBody>
      </p:sp>
      <p:sp>
        <p:nvSpPr>
          <p:cNvPr id="55" name="Rectangle 54"/>
          <p:cNvSpPr/>
          <p:nvPr/>
        </p:nvSpPr>
        <p:spPr>
          <a:xfrm>
            <a:off x="3123427" y="2986202"/>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chemeClr val="bg1"/>
              </a:solidFill>
            </a:endParaRPr>
          </a:p>
        </p:txBody>
      </p:sp>
      <p:sp>
        <p:nvSpPr>
          <p:cNvPr id="56" name="Rectangle 55"/>
          <p:cNvSpPr/>
          <p:nvPr/>
        </p:nvSpPr>
        <p:spPr>
          <a:xfrm>
            <a:off x="3262700" y="3078917"/>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Instance</a:t>
            </a:r>
            <a:endParaRPr lang="en-US" sz="1800" dirty="0">
              <a:ln>
                <a:solidFill>
                  <a:schemeClr val="bg1">
                    <a:alpha val="0"/>
                  </a:schemeClr>
                </a:solidFill>
              </a:ln>
              <a:solidFill>
                <a:schemeClr val="bg1"/>
              </a:solidFill>
            </a:endParaRPr>
          </a:p>
        </p:txBody>
      </p:sp>
      <p:sp>
        <p:nvSpPr>
          <p:cNvPr id="50" name="Rectangle 49"/>
          <p:cNvSpPr/>
          <p:nvPr/>
        </p:nvSpPr>
        <p:spPr>
          <a:xfrm>
            <a:off x="6072942" y="2552454"/>
            <a:ext cx="3310698" cy="970233"/>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lnSpc>
                <a:spcPct val="90000"/>
              </a:lnSpc>
              <a:spcBef>
                <a:spcPct val="0"/>
              </a:spcBef>
              <a:spcAft>
                <a:spcPct val="0"/>
              </a:spcAft>
            </a:pPr>
            <a:r>
              <a:rPr lang="en-US" sz="1800" dirty="0">
                <a:ln>
                  <a:solidFill>
                    <a:schemeClr val="bg1">
                      <a:alpha val="0"/>
                    </a:schemeClr>
                  </a:solidFill>
                </a:ln>
                <a:solidFill>
                  <a:schemeClr val="bg1"/>
                </a:solidFill>
              </a:rPr>
              <a:t>Role B</a:t>
            </a:r>
          </a:p>
          <a:p>
            <a:pPr algn="ctr" defTabSz="914099" fontAlgn="base">
              <a:lnSpc>
                <a:spcPct val="90000"/>
              </a:lnSpc>
              <a:spcBef>
                <a:spcPct val="0"/>
              </a:spcBef>
              <a:spcAft>
                <a:spcPct val="0"/>
              </a:spcAft>
            </a:pPr>
            <a:endParaRPr lang="en-US" sz="1800" dirty="0">
              <a:ln>
                <a:solidFill>
                  <a:schemeClr val="bg1">
                    <a:alpha val="0"/>
                  </a:schemeClr>
                </a:solidFill>
              </a:ln>
              <a:solidFill>
                <a:schemeClr val="bg1"/>
              </a:solidFill>
            </a:endParaRPr>
          </a:p>
        </p:txBody>
      </p:sp>
      <p:sp>
        <p:nvSpPr>
          <p:cNvPr id="57" name="Rectangle 56"/>
          <p:cNvSpPr/>
          <p:nvPr/>
        </p:nvSpPr>
        <p:spPr>
          <a:xfrm>
            <a:off x="6594444" y="2899227"/>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chemeClr val="bg1"/>
              </a:solidFill>
            </a:endParaRPr>
          </a:p>
        </p:txBody>
      </p:sp>
      <p:sp>
        <p:nvSpPr>
          <p:cNvPr id="58" name="Rectangle 57"/>
          <p:cNvSpPr/>
          <p:nvPr/>
        </p:nvSpPr>
        <p:spPr>
          <a:xfrm>
            <a:off x="6766739" y="2986202"/>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chemeClr val="bg1"/>
              </a:solidFill>
            </a:endParaRPr>
          </a:p>
        </p:txBody>
      </p:sp>
      <p:sp>
        <p:nvSpPr>
          <p:cNvPr id="59" name="Rectangle 58"/>
          <p:cNvSpPr/>
          <p:nvPr/>
        </p:nvSpPr>
        <p:spPr>
          <a:xfrm>
            <a:off x="6906012" y="3078917"/>
            <a:ext cx="1956126" cy="323850"/>
          </a:xfrm>
          <a:prstGeom prst="rect">
            <a:avLst/>
          </a:prstGeom>
          <a:solidFill>
            <a:schemeClr val="accent2"/>
          </a:solidFill>
          <a:ln w="19050">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Instance</a:t>
            </a:r>
            <a:endParaRPr lang="en-US" sz="1800" dirty="0">
              <a:ln>
                <a:solidFill>
                  <a:schemeClr val="bg1">
                    <a:alpha val="0"/>
                  </a:schemeClr>
                </a:solidFill>
              </a:ln>
              <a:solidFill>
                <a:schemeClr val="bg1"/>
              </a:solidFill>
            </a:endParaRPr>
          </a:p>
        </p:txBody>
      </p:sp>
      <p:sp>
        <p:nvSpPr>
          <p:cNvPr id="61" name="Rectangle 60"/>
          <p:cNvSpPr/>
          <p:nvPr/>
        </p:nvSpPr>
        <p:spPr>
          <a:xfrm rot="16200000">
            <a:off x="7825364" y="3028238"/>
            <a:ext cx="1463040" cy="4398264"/>
          </a:xfrm>
          <a:prstGeom prst="rect">
            <a:avLst/>
          </a:prstGeom>
          <a:no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lnSpc>
                <a:spcPct val="90000"/>
              </a:lnSpc>
              <a:spcBef>
                <a:spcPct val="0"/>
              </a:spcBef>
              <a:spcAft>
                <a:spcPct val="0"/>
              </a:spcAft>
            </a:pPr>
            <a:endParaRPr lang="en-US" sz="1800">
              <a:ln>
                <a:solidFill>
                  <a:schemeClr val="bg1">
                    <a:alpha val="0"/>
                  </a:schemeClr>
                </a:solidFill>
              </a:ln>
              <a:solidFill>
                <a:schemeClr val="bg1"/>
              </a:solidFill>
            </a:endParaRPr>
          </a:p>
        </p:txBody>
      </p:sp>
      <p:sp>
        <p:nvSpPr>
          <p:cNvPr id="17" name="Rounded Rectangle 16"/>
          <p:cNvSpPr/>
          <p:nvPr/>
        </p:nvSpPr>
        <p:spPr bwMode="auto">
          <a:xfrm>
            <a:off x="6444709" y="4540820"/>
            <a:ext cx="1737360"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chemeClr val="tx2"/>
                </a:solidFill>
                <a:latin typeface="Segoe UI Light" pitchFamily="34" charset="0"/>
              </a:rPr>
              <a:t>My Laptops</a:t>
            </a:r>
          </a:p>
        </p:txBody>
      </p:sp>
      <p:sp>
        <p:nvSpPr>
          <p:cNvPr id="65" name="Rounded Rectangle 64"/>
          <p:cNvSpPr/>
          <p:nvPr/>
        </p:nvSpPr>
        <p:spPr bwMode="auto">
          <a:xfrm>
            <a:off x="6809666" y="5643331"/>
            <a:ext cx="1552347" cy="18288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tx2"/>
                </a:solidFill>
              </a:rPr>
              <a:t>DEV_LAPTOP1</a:t>
            </a:r>
          </a:p>
        </p:txBody>
      </p:sp>
      <p:sp>
        <p:nvSpPr>
          <p:cNvPr id="66" name="Rounded Rectangle 65"/>
          <p:cNvSpPr/>
          <p:nvPr/>
        </p:nvSpPr>
        <p:spPr bwMode="auto">
          <a:xfrm>
            <a:off x="8811116" y="5643331"/>
            <a:ext cx="1552347" cy="18288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tx2"/>
                </a:solidFill>
              </a:rPr>
              <a:t>DEV_LAPTOP2</a:t>
            </a:r>
          </a:p>
        </p:txBody>
      </p:sp>
      <p:sp>
        <p:nvSpPr>
          <p:cNvPr id="67" name="Rounded Rectangle 66"/>
          <p:cNvSpPr/>
          <p:nvPr/>
        </p:nvSpPr>
        <p:spPr bwMode="auto">
          <a:xfrm>
            <a:off x="1584997" y="5643331"/>
            <a:ext cx="1005840" cy="18288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chemeClr val="tx2"/>
                </a:solidFill>
              </a:rPr>
              <a:t>SERVER1</a:t>
            </a:r>
            <a:endParaRPr lang="en-US" dirty="0">
              <a:ln>
                <a:solidFill>
                  <a:schemeClr val="bg1">
                    <a:alpha val="0"/>
                  </a:schemeClr>
                </a:solidFill>
              </a:ln>
              <a:solidFill>
                <a:schemeClr val="tx2"/>
              </a:solidFill>
            </a:endParaRPr>
          </a:p>
        </p:txBody>
      </p:sp>
      <p:sp>
        <p:nvSpPr>
          <p:cNvPr id="68" name="Rounded Rectangle 67"/>
          <p:cNvSpPr/>
          <p:nvPr/>
        </p:nvSpPr>
        <p:spPr bwMode="auto">
          <a:xfrm>
            <a:off x="3102796" y="5643331"/>
            <a:ext cx="1005840" cy="18288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chemeClr val="tx2"/>
                </a:solidFill>
              </a:rPr>
              <a:t>SERVER2</a:t>
            </a:r>
            <a:endParaRPr lang="en-US" dirty="0">
              <a:ln>
                <a:solidFill>
                  <a:schemeClr val="bg1">
                    <a:alpha val="0"/>
                  </a:schemeClr>
                </a:solidFill>
              </a:ln>
              <a:solidFill>
                <a:schemeClr val="tx2"/>
              </a:solidFill>
            </a:endParaRPr>
          </a:p>
        </p:txBody>
      </p:sp>
      <p:sp>
        <p:nvSpPr>
          <p:cNvPr id="69" name="Rounded Rectangle 68"/>
          <p:cNvSpPr/>
          <p:nvPr/>
        </p:nvSpPr>
        <p:spPr bwMode="auto">
          <a:xfrm>
            <a:off x="4620595" y="5643331"/>
            <a:ext cx="1005840" cy="182880"/>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chemeClr val="tx2"/>
                </a:solidFill>
              </a:rPr>
              <a:t>SERVER3</a:t>
            </a:r>
            <a:endParaRPr lang="en-US" dirty="0">
              <a:ln>
                <a:solidFill>
                  <a:schemeClr val="bg1">
                    <a:alpha val="0"/>
                  </a:schemeClr>
                </a:solidFill>
              </a:ln>
              <a:solidFill>
                <a:schemeClr val="tx2"/>
              </a:solidFill>
            </a:endParaRPr>
          </a:p>
        </p:txBody>
      </p:sp>
      <p:sp>
        <p:nvSpPr>
          <p:cNvPr id="72" name="Rounded Rectangle 71"/>
          <p:cNvSpPr/>
          <p:nvPr/>
        </p:nvSpPr>
        <p:spPr bwMode="auto">
          <a:xfrm>
            <a:off x="1488895" y="4540820"/>
            <a:ext cx="1737360" cy="268035"/>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chemeClr val="tx2"/>
                </a:solidFill>
                <a:latin typeface="Segoe UI Light" pitchFamily="34" charset="0"/>
              </a:rPr>
              <a:t>My Servers</a:t>
            </a:r>
          </a:p>
        </p:txBody>
      </p:sp>
      <p:cxnSp>
        <p:nvCxnSpPr>
          <p:cNvPr id="73" name="Straight Arrow Connector 72"/>
          <p:cNvCxnSpPr/>
          <p:nvPr/>
        </p:nvCxnSpPr>
        <p:spPr>
          <a:xfrm flipV="1">
            <a:off x="4084979" y="3546658"/>
            <a:ext cx="0" cy="960120"/>
          </a:xfrm>
          <a:prstGeom prst="straightConnector1">
            <a:avLst/>
          </a:prstGeom>
          <a:ln w="38100">
            <a:headEnd type="triangle"/>
            <a:tailEnd type="triangle"/>
          </a:ln>
          <a:effectLst/>
        </p:spPr>
        <p:style>
          <a:lnRef idx="2">
            <a:schemeClr val="accent4"/>
          </a:lnRef>
          <a:fillRef idx="0">
            <a:schemeClr val="accent4"/>
          </a:fillRef>
          <a:effectRef idx="1">
            <a:schemeClr val="accent4"/>
          </a:effectRef>
          <a:fontRef idx="minor">
            <a:schemeClr val="tx1"/>
          </a:fontRef>
        </p:style>
      </p:cxnSp>
      <p:cxnSp>
        <p:nvCxnSpPr>
          <p:cNvPr id="77" name="Straight Arrow Connector 76"/>
          <p:cNvCxnSpPr/>
          <p:nvPr/>
        </p:nvCxnSpPr>
        <p:spPr>
          <a:xfrm flipH="1" flipV="1">
            <a:off x="4624117" y="3552122"/>
            <a:ext cx="2560320" cy="914400"/>
          </a:xfrm>
          <a:prstGeom prst="straightConnector1">
            <a:avLst/>
          </a:prstGeom>
          <a:ln w="38100">
            <a:headEnd type="triangle"/>
            <a:tailEnd type="triangle"/>
          </a:ln>
          <a:effectLst/>
        </p:spPr>
        <p:style>
          <a:lnRef idx="2">
            <a:schemeClr val="accent4"/>
          </a:lnRef>
          <a:fillRef idx="0">
            <a:schemeClr val="accent4"/>
          </a:fillRef>
          <a:effectRef idx="1">
            <a:schemeClr val="accent4"/>
          </a:effectRef>
          <a:fontRef idx="minor">
            <a:schemeClr val="tx1"/>
          </a:fontRef>
        </p:style>
      </p:cxnSp>
      <p:cxnSp>
        <p:nvCxnSpPr>
          <p:cNvPr id="80" name="Straight Arrow Connector 79"/>
          <p:cNvCxnSpPr/>
          <p:nvPr/>
        </p:nvCxnSpPr>
        <p:spPr>
          <a:xfrm flipH="1" flipV="1">
            <a:off x="7723576" y="3541794"/>
            <a:ext cx="9431" cy="954056"/>
          </a:xfrm>
          <a:prstGeom prst="straightConnector1">
            <a:avLst/>
          </a:prstGeom>
          <a:ln w="38100">
            <a:headEnd type="triangle"/>
            <a:tailEnd type="triangle"/>
          </a:ln>
          <a:effectLst/>
        </p:spPr>
        <p:style>
          <a:lnRef idx="2">
            <a:schemeClr val="accent4"/>
          </a:lnRef>
          <a:fillRef idx="0">
            <a:schemeClr val="accent4"/>
          </a:fillRef>
          <a:effectRef idx="1">
            <a:schemeClr val="accent4"/>
          </a:effectRef>
          <a:fontRef idx="minor">
            <a:schemeClr val="tx1"/>
          </a:fontRef>
        </p:style>
      </p:cxnSp>
      <p:pic>
        <p:nvPicPr>
          <p:cNvPr id="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93347" y="4905364"/>
            <a:ext cx="389139" cy="640080"/>
          </a:xfrm>
          <a:prstGeom prst="rect">
            <a:avLst/>
          </a:prstGeom>
          <a:noFill/>
        </p:spPr>
      </p:pic>
      <p:pic>
        <p:nvPicPr>
          <p:cNvPr id="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11146" y="4905364"/>
            <a:ext cx="389139" cy="640080"/>
          </a:xfrm>
          <a:prstGeom prst="rect">
            <a:avLst/>
          </a:prstGeom>
          <a:noFill/>
        </p:spPr>
      </p:pic>
      <p:pic>
        <p:nvPicPr>
          <p:cNvPr id="3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28945" y="4905364"/>
            <a:ext cx="389139" cy="640080"/>
          </a:xfrm>
          <a:prstGeom prst="rect">
            <a:avLst/>
          </a:prstGeom>
          <a:noFill/>
        </p:spPr>
      </p:pic>
      <p:sp>
        <p:nvSpPr>
          <p:cNvPr id="34" name="Freeform 20"/>
          <p:cNvSpPr>
            <a:spLocks noEditPoints="1"/>
          </p:cNvSpPr>
          <p:nvPr/>
        </p:nvSpPr>
        <p:spPr bwMode="black">
          <a:xfrm>
            <a:off x="7135673" y="4919500"/>
            <a:ext cx="900332" cy="62594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2"/>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35" name="Freeform 20"/>
          <p:cNvSpPr>
            <a:spLocks noEditPoints="1"/>
          </p:cNvSpPr>
          <p:nvPr/>
        </p:nvSpPr>
        <p:spPr bwMode="black">
          <a:xfrm>
            <a:off x="9175350" y="4919500"/>
            <a:ext cx="900332" cy="62594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2"/>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Tree>
    <p:extLst>
      <p:ext uri="{BB962C8B-B14F-4D97-AF65-F5344CB8AC3E}">
        <p14:creationId xmlns:p14="http://schemas.microsoft.com/office/powerpoint/2010/main" val="29272069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Behavior</a:t>
            </a:r>
          </a:p>
        </p:txBody>
      </p:sp>
      <p:sp>
        <p:nvSpPr>
          <p:cNvPr id="3" name="Content Placeholder 2"/>
          <p:cNvSpPr>
            <a:spLocks noGrp="1"/>
          </p:cNvSpPr>
          <p:nvPr>
            <p:ph type="body" sz="quarter" idx="10"/>
          </p:nvPr>
        </p:nvSpPr>
        <p:spPr>
          <a:xfrm>
            <a:off x="516572" y="1420812"/>
            <a:ext cx="11155680" cy="4420697"/>
          </a:xfrm>
        </p:spPr>
        <p:txBody>
          <a:bodyPr/>
          <a:lstStyle/>
          <a:p>
            <a:pPr defTabSz="913788" fontAlgn="base">
              <a:spcBef>
                <a:spcPts val="1200"/>
              </a:spcBef>
              <a:spcAft>
                <a:spcPct val="0"/>
              </a:spcAft>
            </a:pPr>
            <a:r>
              <a:rPr lang="en-US" sz="2400" dirty="0">
                <a:solidFill>
                  <a:schemeClr val="accent2">
                    <a:alpha val="99000"/>
                  </a:schemeClr>
                </a:solidFill>
                <a:latin typeface="Segoe UI Light" pitchFamily="34" charset="0"/>
              </a:rPr>
              <a:t>Connected resources (WA Role instances and external machines) have secure IP-level network connectivity</a:t>
            </a:r>
          </a:p>
          <a:p>
            <a:pPr defTabSz="913788" fontAlgn="base">
              <a:spcBef>
                <a:spcPts val="800"/>
              </a:spcBef>
              <a:spcAft>
                <a:spcPct val="0"/>
              </a:spcAft>
            </a:pPr>
            <a:r>
              <a:rPr lang="en-US" sz="1600" dirty="0"/>
              <a:t>Regardless of physical network topology (Firewalls / NAT’s) so long as outbound HTTPS access to Connect Relay service</a:t>
            </a:r>
          </a:p>
          <a:p>
            <a:pPr defTabSz="913788" fontAlgn="base">
              <a:spcBef>
                <a:spcPts val="1200"/>
              </a:spcBef>
              <a:spcAft>
                <a:spcPct val="0"/>
              </a:spcAft>
            </a:pPr>
            <a:r>
              <a:rPr lang="en-US" sz="2400" dirty="0">
                <a:solidFill>
                  <a:schemeClr val="accent2">
                    <a:alpha val="99000"/>
                  </a:schemeClr>
                </a:solidFill>
                <a:latin typeface="Segoe UI Light" pitchFamily="34" charset="0"/>
              </a:rPr>
              <a:t>Each connected machine has a routable IPv6 address</a:t>
            </a:r>
          </a:p>
          <a:p>
            <a:pPr defTabSz="913788" fontAlgn="base">
              <a:spcBef>
                <a:spcPts val="800"/>
              </a:spcBef>
              <a:spcAft>
                <a:spcPct val="0"/>
              </a:spcAft>
            </a:pPr>
            <a:r>
              <a:rPr lang="en-US" sz="1600" dirty="0"/>
              <a:t>Connect agent sets up virtual network adapter </a:t>
            </a:r>
          </a:p>
          <a:p>
            <a:pPr defTabSz="913788" fontAlgn="base">
              <a:spcBef>
                <a:spcPts val="800"/>
              </a:spcBef>
              <a:spcAft>
                <a:spcPct val="0"/>
              </a:spcAft>
            </a:pPr>
            <a:r>
              <a:rPr lang="en-US" sz="1600" dirty="0"/>
              <a:t>No changes to existing networks (additive model)</a:t>
            </a:r>
          </a:p>
          <a:p>
            <a:pPr defTabSz="913788" fontAlgn="base">
              <a:spcBef>
                <a:spcPts val="1200"/>
              </a:spcBef>
              <a:spcAft>
                <a:spcPct val="0"/>
              </a:spcAft>
            </a:pPr>
            <a:r>
              <a:rPr lang="en-US" sz="2400" dirty="0">
                <a:solidFill>
                  <a:schemeClr val="accent2">
                    <a:alpha val="99000"/>
                  </a:schemeClr>
                </a:solidFill>
                <a:latin typeface="Segoe UI Light" pitchFamily="34" charset="0"/>
              </a:rPr>
              <a:t>Communication between resources is secured via end-to-end certificate-based IPSec </a:t>
            </a:r>
          </a:p>
          <a:p>
            <a:pPr defTabSz="913788" fontAlgn="base">
              <a:spcBef>
                <a:spcPts val="800"/>
              </a:spcBef>
              <a:spcAft>
                <a:spcPct val="0"/>
              </a:spcAft>
            </a:pPr>
            <a:r>
              <a:rPr lang="en-US" sz="1600" dirty="0"/>
              <a:t>Scoped to Connect virtual network</a:t>
            </a:r>
          </a:p>
          <a:p>
            <a:pPr defTabSz="913788" fontAlgn="base">
              <a:spcBef>
                <a:spcPts val="800"/>
              </a:spcBef>
              <a:spcAft>
                <a:spcPct val="0"/>
              </a:spcAft>
            </a:pPr>
            <a:r>
              <a:rPr lang="en-US" sz="1600" dirty="0"/>
              <a:t>Automated management of  IPSec certificates</a:t>
            </a:r>
          </a:p>
          <a:p>
            <a:pPr defTabSz="913788" fontAlgn="base">
              <a:spcBef>
                <a:spcPts val="1200"/>
              </a:spcBef>
              <a:spcAft>
                <a:spcPct val="0"/>
              </a:spcAft>
            </a:pPr>
            <a:r>
              <a:rPr lang="en-US" sz="2400" dirty="0">
                <a:solidFill>
                  <a:schemeClr val="accent2">
                    <a:alpha val="99000"/>
                  </a:schemeClr>
                </a:solidFill>
                <a:latin typeface="Segoe UI Light" pitchFamily="34" charset="0"/>
              </a:rPr>
              <a:t>DNS</a:t>
            </a:r>
            <a:r>
              <a:rPr lang="en-US" sz="2600" dirty="0">
                <a:solidFill>
                  <a:schemeClr val="accent2">
                    <a:alpha val="99000"/>
                  </a:schemeClr>
                </a:solidFill>
                <a:latin typeface="Segoe UI Light" pitchFamily="34" charset="0"/>
              </a:rPr>
              <a:t> </a:t>
            </a:r>
            <a:r>
              <a:rPr lang="en-US" sz="2400" dirty="0">
                <a:solidFill>
                  <a:schemeClr val="accent2">
                    <a:alpha val="99000"/>
                  </a:schemeClr>
                </a:solidFill>
                <a:latin typeface="Segoe UI Light" pitchFamily="34" charset="0"/>
              </a:rPr>
              <a:t>name resolution for connected resources based on machine names </a:t>
            </a:r>
            <a:endParaRPr lang="en-US" sz="2600" dirty="0">
              <a:solidFill>
                <a:schemeClr val="accent2">
                  <a:alpha val="99000"/>
                </a:schemeClr>
              </a:solidFill>
              <a:latin typeface="Segoe UI Light" pitchFamily="34" charset="0"/>
            </a:endParaRPr>
          </a:p>
          <a:p>
            <a:pPr defTabSz="913788" fontAlgn="base">
              <a:spcBef>
                <a:spcPts val="800"/>
              </a:spcBef>
              <a:spcAft>
                <a:spcPct val="0"/>
              </a:spcAft>
            </a:pPr>
            <a:r>
              <a:rPr lang="en-US" sz="1600" dirty="0"/>
              <a:t>Windows Azure instance </a:t>
            </a:r>
            <a:r>
              <a:rPr lang="en-US" sz="1600" dirty="0">
                <a:sym typeface="Wingdings" pitchFamily="2" charset="2"/>
              </a:rPr>
              <a:t></a:t>
            </a:r>
            <a:r>
              <a:rPr lang="en-US" sz="1600" dirty="0" smtClean="0"/>
              <a:t> </a:t>
            </a:r>
            <a:r>
              <a:rPr lang="en-US" sz="1600" dirty="0"/>
              <a:t>local computer</a:t>
            </a:r>
          </a:p>
          <a:p>
            <a:pPr defTabSz="913788" fontAlgn="base">
              <a:spcBef>
                <a:spcPts val="800"/>
              </a:spcBef>
              <a:spcAft>
                <a:spcPct val="0"/>
              </a:spcAft>
            </a:pPr>
            <a:r>
              <a:rPr lang="en-US" sz="1600" dirty="0"/>
              <a:t>Local computer </a:t>
            </a:r>
            <a:r>
              <a:rPr lang="en-US" sz="1600" dirty="0">
                <a:sym typeface="Wingdings" pitchFamily="2" charset="2"/>
              </a:rPr>
              <a:t></a:t>
            </a:r>
            <a:r>
              <a:rPr lang="en-US" sz="1600" dirty="0" smtClean="0"/>
              <a:t> </a:t>
            </a:r>
            <a:r>
              <a:rPr lang="en-US" sz="1600" dirty="0"/>
              <a:t>Windows Azure instance </a:t>
            </a:r>
          </a:p>
        </p:txBody>
      </p:sp>
      <p:sp>
        <p:nvSpPr>
          <p:cNvPr id="4" name="Freeform 78"/>
          <p:cNvSpPr>
            <a:spLocks noEditPoints="1"/>
          </p:cNvSpPr>
          <p:nvPr/>
        </p:nvSpPr>
        <p:spPr bwMode="black">
          <a:xfrm>
            <a:off x="9925396" y="4214777"/>
            <a:ext cx="1750667" cy="1675414"/>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1846161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230e9df3-be65-4c73-a93b-d1236ebd677e"/>
    <ds:schemaRef ds:uri="http://schemas.openxmlformats.org/package/2006/metadata/core-propertie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2561</TotalTime>
  <Words>649</Words>
  <Application>Microsoft Office PowerPoint</Application>
  <PresentationFormat>Custom</PresentationFormat>
  <Paragraphs>134</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Wingdings</vt:lpstr>
      <vt:lpstr>Segoe UI Light</vt:lpstr>
      <vt:lpstr>Segoe UI</vt:lpstr>
      <vt:lpstr>Consolas</vt:lpstr>
      <vt:lpstr>MS1444_Windows Azure Template 16x9_r08b</vt:lpstr>
      <vt:lpstr>White with Consolas font for code slides</vt:lpstr>
      <vt:lpstr>Windows Azure Connect</vt:lpstr>
      <vt:lpstr>Introducing Windows Azure Connect</vt:lpstr>
      <vt:lpstr>Windows Azure Connect – Closer Look</vt:lpstr>
      <vt:lpstr>Windows Azure Connect</vt:lpstr>
      <vt:lpstr>Windows Azure Service Deployment</vt:lpstr>
      <vt:lpstr>On-Premises Deployment</vt:lpstr>
      <vt:lpstr>Management of Network Policy</vt:lpstr>
      <vt:lpstr>Network Policy - Example</vt:lpstr>
      <vt:lpstr>Networking Behavior</vt:lpstr>
      <vt:lpstr>Active Directory Domain Join</vt:lpstr>
      <vt:lpstr>Windows Azure Connect - Roadmap</vt:lpstr>
      <vt:lpstr>Summary</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Wenwen</cp:lastModifiedBy>
  <cp:revision>199</cp:revision>
  <cp:lastPrinted>2011-10-11T14:25:22Z</cp:lastPrinted>
  <dcterms:created xsi:type="dcterms:W3CDTF">2011-03-29T16:07:22Z</dcterms:created>
  <dcterms:modified xsi:type="dcterms:W3CDTF">2011-12-08T18:28:39Z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