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1" r:id="rId4"/>
    <p:sldMasterId id="2147483771" r:id="rId5"/>
  </p:sldMasterIdLst>
  <p:notesMasterIdLst>
    <p:notesMasterId r:id="rId22"/>
  </p:notesMasterIdLst>
  <p:handoutMasterIdLst>
    <p:handoutMasterId r:id="rId23"/>
  </p:handoutMasterIdLst>
  <p:sldIdLst>
    <p:sldId id="433" r:id="rId6"/>
    <p:sldId id="432" r:id="rId7"/>
    <p:sldId id="416" r:id="rId8"/>
    <p:sldId id="417" r:id="rId9"/>
    <p:sldId id="418" r:id="rId10"/>
    <p:sldId id="419" r:id="rId11"/>
    <p:sldId id="420" r:id="rId12"/>
    <p:sldId id="430" r:id="rId13"/>
    <p:sldId id="422" r:id="rId14"/>
    <p:sldId id="423" r:id="rId15"/>
    <p:sldId id="424" r:id="rId16"/>
    <p:sldId id="431" r:id="rId17"/>
    <p:sldId id="426" r:id="rId18"/>
    <p:sldId id="427" r:id="rId19"/>
    <p:sldId id="428" r:id="rId20"/>
    <p:sldId id="429" r:id="rId21"/>
  </p:sldIdLst>
  <p:sldSz cx="12188825" cy="6858000"/>
  <p:notesSz cx="6858000" cy="9296400"/>
  <p:embeddedFontLst>
    <p:embeddedFont>
      <p:font typeface="Segoe UI Semibold" pitchFamily="34" charset="0"/>
      <p:bold r:id="rId24"/>
    </p:embeddedFont>
    <p:embeddedFont>
      <p:font typeface="Segoe UI Light" pitchFamily="34" charset="0"/>
      <p:regular r:id="rId25"/>
    </p:embeddedFont>
    <p:embeddedFont>
      <p:font typeface="Segoe UI" pitchFamily="34" charset="0"/>
      <p:regular r:id="rId26"/>
      <p:bold r:id="rId27"/>
      <p:italic r:id="rId28"/>
      <p:boldItalic r:id="rId29"/>
    </p:embeddedFont>
    <p:embeddedFont>
      <p:font typeface="Consolas" pitchFamily="49" charset="0"/>
      <p:regular r:id="rId30"/>
      <p:bold r:id="rId31"/>
      <p:italic r:id="rId32"/>
      <p:boldItalic r:id="rId33"/>
    </p:embeddedFont>
  </p:embeddedFontLst>
  <p:custDataLst>
    <p:tags r:id="rId3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1E200"/>
    <a:srgbClr val="FFF4E7"/>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24" autoAdjust="0"/>
    <p:restoredTop sz="94097" autoAdjust="0"/>
  </p:normalViewPr>
  <p:slideViewPr>
    <p:cSldViewPr snapToGrid="0" snapToObjects="1">
      <p:cViewPr>
        <p:scale>
          <a:sx n="66" d="100"/>
          <a:sy n="66" d="100"/>
        </p:scale>
        <p:origin x="-1962" y="-882"/>
      </p:cViewPr>
      <p:guideLst>
        <p:guide orient="horz" pos="895"/>
        <p:guide orient="horz" pos="719"/>
        <p:guide orient="horz" pos="4243"/>
        <p:guide orient="horz" pos="3984"/>
        <p:guide orient="horz" pos="1068"/>
        <p:guide orient="horz" pos="4290"/>
        <p:guide orient="horz"/>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napToObjects="1"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12/9/2011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12/9/2011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65019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https://publishing.marketplace.windowsazure.com/</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064438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11" name="Group 10"/>
          <p:cNvGrpSpPr/>
          <p:nvPr userDrawn="1"/>
        </p:nvGrpSpPr>
        <p:grpSpPr bwMode="black">
          <a:xfrm>
            <a:off x="7904572" y="2242931"/>
            <a:ext cx="3176914"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userDrawn="1"/>
        </p:nvGrpSpPr>
        <p:grpSpPr>
          <a:xfrm>
            <a:off x="8882758" y="1905000"/>
            <a:ext cx="1277596"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5"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
        <p:nvSpPr>
          <p:cNvPr id="6" name="Text Placeholder 5"/>
          <p:cNvSpPr>
            <a:spLocks noGrp="1"/>
          </p:cNvSpPr>
          <p:nvPr>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8" name="Text Placeholder 8"/>
          <p:cNvSpPr>
            <a:spLocks noGrp="1"/>
          </p:cNvSpPr>
          <p:nvPr>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9" name="Picture 8"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10" name="Picture 9"/>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userDrawn="1"/>
        </p:nvGrpSpPr>
        <p:grpSpPr>
          <a:xfrm>
            <a:off x="7713385" y="2136047"/>
            <a:ext cx="3499128" cy="2114058"/>
            <a:chOff x="1411369" y="3975421"/>
            <a:chExt cx="1714604" cy="1035908"/>
          </a:xfrm>
        </p:grpSpPr>
        <p:sp>
          <p:nvSpPr>
            <p:cNvPr id="10"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7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hyperlink" Target="http://go.microsoft.com/fwlink/?LinkId=221323" TargetMode="External"/><Relationship Id="rId13" Type="http://schemas.openxmlformats.org/officeDocument/2006/relationships/hyperlink" Target="https://publishing.marketplace.windowsazure.com/" TargetMode="External"/><Relationship Id="rId3" Type="http://schemas.openxmlformats.org/officeDocument/2006/relationships/tags" Target="../tags/tag21.xml"/><Relationship Id="rId7" Type="http://schemas.openxmlformats.org/officeDocument/2006/relationships/image" Target="../media/image9.emf"/><Relationship Id="rId12" Type="http://schemas.openxmlformats.org/officeDocument/2006/relationships/hyperlink" Target="https://publishing.marketplace.windowsazure.com/Agreement" TargetMode="External"/><Relationship Id="rId2" Type="http://schemas.openxmlformats.org/officeDocument/2006/relationships/tags" Target="../tags/tag20.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hyperlink" Target="http://marketplace.windowsazure.com/publishing" TargetMode="External"/><Relationship Id="rId5" Type="http://schemas.openxmlformats.org/officeDocument/2006/relationships/notesSlide" Target="../notesSlides/notesSlide1.xml"/><Relationship Id="rId10" Type="http://schemas.openxmlformats.org/officeDocument/2006/relationships/hyperlink" Target="http://www.youtube.com/user/azuredatamarket" TargetMode="External"/><Relationship Id="rId4" Type="http://schemas.openxmlformats.org/officeDocument/2006/relationships/slideLayout" Target="../slideLayouts/slideLayout6.xml"/><Relationship Id="rId9" Type="http://schemas.openxmlformats.org/officeDocument/2006/relationships/hyperlink" Target="http://msdn.microsoft.com/en-us/hh328543" TargetMode="External"/><Relationship Id="rId14" Type="http://schemas.openxmlformats.org/officeDocument/2006/relationships/hyperlink" Target="mailto:appmarketbd@microsoft.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hyperlink" Target="https://support.microsoft.com/oas/default.aspx?gprid=15821&amp;st=1&amp;wfxredirect=1&amp;sd=gn" TargetMode="Externa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3.xml"/><Relationship Id="rId5" Type="http://schemas.openxmlformats.org/officeDocument/2006/relationships/tags" Target="../tags/tag6.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9.emf"/><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png"/><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 to Windows Azure Marketplace for Applications</a:t>
            </a:r>
          </a:p>
        </p:txBody>
      </p:sp>
      <p:sp>
        <p:nvSpPr>
          <p:cNvPr id="5" name="Text Placeholder 4"/>
          <p:cNvSpPr>
            <a:spLocks noGrp="1"/>
          </p:cNvSpPr>
          <p:nvPr>
            <p:ph type="body" sz="quarter" idx="11"/>
          </p:nvPr>
        </p:nvSpPr>
        <p:spPr>
          <a:xfrm>
            <a:off x="519113" y="4612341"/>
            <a:ext cx="5454333" cy="1551194"/>
          </a:xfrm>
        </p:spPr>
        <p:txBody>
          <a:bodyPr/>
          <a:lstStyle/>
          <a:p>
            <a:r>
              <a:rPr lang="en-US" dirty="0"/>
              <a:t>Name</a:t>
            </a:r>
          </a:p>
          <a:p>
            <a:r>
              <a:rPr lang="en-US" dirty="0"/>
              <a:t>Title</a:t>
            </a:r>
          </a:p>
          <a:p>
            <a:r>
              <a:rPr lang="en-US" dirty="0" smtClean="0"/>
              <a:t>Microsoft Corporation</a:t>
            </a:r>
            <a:endParaRPr lang="en-US" dirty="0"/>
          </a:p>
          <a:p>
            <a:endParaRPr lang="en-US" dirty="0"/>
          </a:p>
        </p:txBody>
      </p:sp>
    </p:spTree>
    <p:extLst>
      <p:ext uri="{BB962C8B-B14F-4D97-AF65-F5344CB8AC3E}">
        <p14:creationId xmlns:p14="http://schemas.microsoft.com/office/powerpoint/2010/main" val="87840347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Adding Support for Unsubscribe</a:t>
            </a:r>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8470343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Publishing Application</a:t>
            </a:r>
          </a:p>
        </p:txBody>
      </p:sp>
    </p:spTree>
    <p:extLst>
      <p:ext uri="{BB962C8B-B14F-4D97-AF65-F5344CB8AC3E}">
        <p14:creationId xmlns:p14="http://schemas.microsoft.com/office/powerpoint/2010/main" val="35150916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0375" y="1146630"/>
            <a:ext cx="3566160" cy="264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defTabSz="913788" fontAlgn="base">
              <a:lnSpc>
                <a:spcPct val="80000"/>
              </a:lnSpc>
              <a:spcBef>
                <a:spcPct val="0"/>
              </a:spcBef>
              <a:spcAft>
                <a:spcPct val="0"/>
              </a:spcAft>
            </a:pP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Get Your </a:t>
            </a:r>
            <a:r>
              <a:rPr lang="en-US" sz="3200" dirty="0" smtClean="0">
                <a:ln>
                  <a:solidFill>
                    <a:schemeClr val="bg1">
                      <a:alpha val="0"/>
                    </a:schemeClr>
                  </a:solidFill>
                </a:ln>
                <a:gradFill>
                  <a:gsLst>
                    <a:gs pos="0">
                      <a:srgbClr val="FFFFFF"/>
                    </a:gs>
                    <a:gs pos="100000">
                      <a:srgbClr val="FFFFFF"/>
                    </a:gs>
                  </a:gsLst>
                  <a:lin ang="5400000" scaled="0"/>
                </a:gradFill>
                <a:latin typeface="Segoe UI Light" pitchFamily="34" charset="0"/>
              </a:rPr>
              <a:t/>
            </a:r>
            <a:br>
              <a:rPr lang="en-US" sz="3200" dirty="0" smtClean="0">
                <a:ln>
                  <a:solidFill>
                    <a:schemeClr val="bg1">
                      <a:alpha val="0"/>
                    </a:schemeClr>
                  </a:solidFill>
                </a:ln>
                <a:gradFill>
                  <a:gsLst>
                    <a:gs pos="0">
                      <a:srgbClr val="FFFFFF"/>
                    </a:gs>
                    <a:gs pos="100000">
                      <a:srgbClr val="FFFFFF"/>
                    </a:gs>
                  </a:gsLst>
                  <a:lin ang="5400000" scaled="0"/>
                </a:gradFill>
                <a:latin typeface="Segoe UI Light" pitchFamily="34" charset="0"/>
              </a:rPr>
            </a:br>
            <a:r>
              <a:rPr lang="en-US" sz="3200" dirty="0" smtClean="0">
                <a:ln>
                  <a:solidFill>
                    <a:schemeClr val="bg1">
                      <a:alpha val="0"/>
                    </a:schemeClr>
                  </a:solidFill>
                </a:ln>
                <a:gradFill>
                  <a:gsLst>
                    <a:gs pos="0">
                      <a:srgbClr val="FFFFFF"/>
                    </a:gs>
                    <a:gs pos="100000">
                      <a:srgbClr val="FFFFFF"/>
                    </a:gs>
                  </a:gsLst>
                  <a:lin ang="5400000" scaled="0"/>
                </a:gradFill>
                <a:latin typeface="Segoe UI Light" pitchFamily="34" charset="0"/>
              </a:rPr>
              <a:t>App </a:t>
            </a: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Ready</a:t>
            </a:r>
          </a:p>
        </p:txBody>
      </p:sp>
      <p:sp>
        <p:nvSpPr>
          <p:cNvPr id="15" name="Rectangle 14"/>
          <p:cNvSpPr/>
          <p:nvPr/>
        </p:nvSpPr>
        <p:spPr>
          <a:xfrm>
            <a:off x="4312285" y="1146630"/>
            <a:ext cx="3566160" cy="264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defTabSz="913788" fontAlgn="base">
              <a:lnSpc>
                <a:spcPct val="80000"/>
              </a:lnSpc>
              <a:spcBef>
                <a:spcPct val="0"/>
              </a:spcBef>
              <a:spcAft>
                <a:spcPct val="0"/>
              </a:spcAft>
            </a:pP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Submit Your Application</a:t>
            </a:r>
          </a:p>
        </p:txBody>
      </p:sp>
      <p:sp>
        <p:nvSpPr>
          <p:cNvPr id="16" name="Rectangle 15"/>
          <p:cNvSpPr/>
          <p:nvPr/>
        </p:nvSpPr>
        <p:spPr>
          <a:xfrm>
            <a:off x="8107045" y="1146630"/>
            <a:ext cx="3566160" cy="264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b" anchorCtr="0" compatLnSpc="1">
            <a:prstTxWarp prst="textNoShape">
              <a:avLst/>
            </a:prstTxWarp>
          </a:bodyPr>
          <a:lstStyle/>
          <a:p>
            <a:pPr defTabSz="913788" fontAlgn="base">
              <a:lnSpc>
                <a:spcPct val="80000"/>
              </a:lnSpc>
              <a:spcBef>
                <a:spcPct val="0"/>
              </a:spcBef>
              <a:spcAft>
                <a:spcPct val="0"/>
              </a:spcAft>
            </a:pP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Questions or Edits to Your Application </a:t>
            </a:r>
          </a:p>
        </p:txBody>
      </p:sp>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36993202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5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Publishing Steps</a:t>
            </a:r>
          </a:p>
        </p:txBody>
      </p:sp>
      <p:sp>
        <p:nvSpPr>
          <p:cNvPr id="10" name="Freeform 18"/>
          <p:cNvSpPr>
            <a:spLocks noEditPoints="1"/>
          </p:cNvSpPr>
          <p:nvPr/>
        </p:nvSpPr>
        <p:spPr bwMode="black">
          <a:xfrm>
            <a:off x="1753046" y="1432082"/>
            <a:ext cx="980819" cy="119659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1" name="Freeform 25"/>
          <p:cNvSpPr>
            <a:spLocks noEditPoints="1"/>
          </p:cNvSpPr>
          <p:nvPr/>
        </p:nvSpPr>
        <p:spPr bwMode="black">
          <a:xfrm>
            <a:off x="5410775" y="1425507"/>
            <a:ext cx="1369181" cy="1165820"/>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26"/>
          <p:cNvSpPr>
            <a:spLocks noChangeAspect="1" noEditPoints="1"/>
          </p:cNvSpPr>
          <p:nvPr/>
        </p:nvSpPr>
        <p:spPr bwMode="auto">
          <a:xfrm>
            <a:off x="9208789" y="1413053"/>
            <a:ext cx="1362673" cy="1107528"/>
          </a:xfrm>
          <a:custGeom>
            <a:avLst/>
            <a:gdLst>
              <a:gd name="T0" fmla="*/ 343 w 504"/>
              <a:gd name="T1" fmla="*/ 175 h 410"/>
              <a:gd name="T2" fmla="*/ 390 w 504"/>
              <a:gd name="T3" fmla="*/ 150 h 410"/>
              <a:gd name="T4" fmla="*/ 343 w 504"/>
              <a:gd name="T5" fmla="*/ 128 h 410"/>
              <a:gd name="T6" fmla="*/ 293 w 504"/>
              <a:gd name="T7" fmla="*/ 140 h 410"/>
              <a:gd name="T8" fmla="*/ 444 w 504"/>
              <a:gd name="T9" fmla="*/ 19 h 410"/>
              <a:gd name="T10" fmla="*/ 481 w 504"/>
              <a:gd name="T11" fmla="*/ 52 h 410"/>
              <a:gd name="T12" fmla="*/ 461 w 504"/>
              <a:gd name="T13" fmla="*/ 84 h 410"/>
              <a:gd name="T14" fmla="*/ 435 w 504"/>
              <a:gd name="T15" fmla="*/ 115 h 410"/>
              <a:gd name="T16" fmla="*/ 430 w 504"/>
              <a:gd name="T17" fmla="*/ 145 h 410"/>
              <a:gd name="T18" fmla="*/ 456 w 504"/>
              <a:gd name="T19" fmla="*/ 125 h 410"/>
              <a:gd name="T20" fmla="*/ 476 w 504"/>
              <a:gd name="T21" fmla="*/ 99 h 410"/>
              <a:gd name="T22" fmla="*/ 504 w 504"/>
              <a:gd name="T23" fmla="*/ 52 h 410"/>
              <a:gd name="T24" fmla="*/ 444 w 504"/>
              <a:gd name="T25" fmla="*/ 0 h 410"/>
              <a:gd name="T26" fmla="*/ 383 w 504"/>
              <a:gd name="T27" fmla="*/ 57 h 410"/>
              <a:gd name="T28" fmla="*/ 419 w 504"/>
              <a:gd name="T29" fmla="*/ 29 h 410"/>
              <a:gd name="T30" fmla="*/ 350 w 504"/>
              <a:gd name="T31" fmla="*/ 47 h 410"/>
              <a:gd name="T32" fmla="*/ 299 w 504"/>
              <a:gd name="T33" fmla="*/ 37 h 410"/>
              <a:gd name="T34" fmla="*/ 252 w 504"/>
              <a:gd name="T35" fmla="*/ 59 h 410"/>
              <a:gd name="T36" fmla="*/ 299 w 504"/>
              <a:gd name="T37" fmla="*/ 83 h 410"/>
              <a:gd name="T38" fmla="*/ 454 w 504"/>
              <a:gd name="T39" fmla="*/ 187 h 410"/>
              <a:gd name="T40" fmla="*/ 430 w 504"/>
              <a:gd name="T41" fmla="*/ 165 h 410"/>
              <a:gd name="T42" fmla="*/ 429 w 504"/>
              <a:gd name="T43" fmla="*/ 333 h 410"/>
              <a:gd name="T44" fmla="*/ 298 w 504"/>
              <a:gd name="T45" fmla="*/ 346 h 410"/>
              <a:gd name="T46" fmla="*/ 293 w 504"/>
              <a:gd name="T47" fmla="*/ 308 h 410"/>
              <a:gd name="T48" fmla="*/ 368 w 504"/>
              <a:gd name="T49" fmla="*/ 288 h 410"/>
              <a:gd name="T50" fmla="*/ 274 w 504"/>
              <a:gd name="T51" fmla="*/ 274 h 410"/>
              <a:gd name="T52" fmla="*/ 150 w 504"/>
              <a:gd name="T53" fmla="*/ 264 h 410"/>
              <a:gd name="T54" fmla="*/ 79 w 504"/>
              <a:gd name="T55" fmla="*/ 370 h 410"/>
              <a:gd name="T56" fmla="*/ 385 w 504"/>
              <a:gd name="T57" fmla="*/ 392 h 410"/>
              <a:gd name="T58" fmla="*/ 479 w 504"/>
              <a:gd name="T59" fmla="*/ 341 h 410"/>
              <a:gd name="T60" fmla="*/ 504 w 504"/>
              <a:gd name="T61" fmla="*/ 319 h 410"/>
              <a:gd name="T62" fmla="*/ 429 w 504"/>
              <a:gd name="T63" fmla="*/ 333 h 410"/>
              <a:gd name="T64" fmla="*/ 212 w 504"/>
              <a:gd name="T65" fmla="*/ 128 h 410"/>
              <a:gd name="T66" fmla="*/ 257 w 504"/>
              <a:gd name="T67" fmla="*/ 187 h 410"/>
              <a:gd name="T68" fmla="*/ 165 w 504"/>
              <a:gd name="T69" fmla="*/ 0 h 410"/>
              <a:gd name="T70" fmla="*/ 126 w 504"/>
              <a:gd name="T71" fmla="*/ 187 h 410"/>
              <a:gd name="T72" fmla="*/ 168 w 504"/>
              <a:gd name="T73" fmla="*/ 56 h 410"/>
              <a:gd name="T74" fmla="*/ 188 w 504"/>
              <a:gd name="T75" fmla="*/ 56 h 410"/>
              <a:gd name="T76" fmla="*/ 150 w 504"/>
              <a:gd name="T77" fmla="*/ 109 h 410"/>
              <a:gd name="T78" fmla="*/ 57 w 504"/>
              <a:gd name="T79" fmla="*/ 272 h 410"/>
              <a:gd name="T80" fmla="*/ 0 w 504"/>
              <a:gd name="T81" fmla="*/ 383 h 410"/>
              <a:gd name="T82" fmla="*/ 66 w 504"/>
              <a:gd name="T83" fmla="*/ 377 h 410"/>
              <a:gd name="T84" fmla="*/ 57 w 504"/>
              <a:gd name="T85" fmla="*/ 27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4" h="410">
                <a:moveTo>
                  <a:pt x="293" y="140"/>
                </a:moveTo>
                <a:cubicBezTo>
                  <a:pt x="343" y="175"/>
                  <a:pt x="343" y="175"/>
                  <a:pt x="343" y="175"/>
                </a:cubicBezTo>
                <a:cubicBezTo>
                  <a:pt x="343" y="175"/>
                  <a:pt x="343" y="175"/>
                  <a:pt x="343" y="150"/>
                </a:cubicBezTo>
                <a:cubicBezTo>
                  <a:pt x="343" y="150"/>
                  <a:pt x="343" y="150"/>
                  <a:pt x="390" y="150"/>
                </a:cubicBezTo>
                <a:cubicBezTo>
                  <a:pt x="390" y="150"/>
                  <a:pt x="390" y="150"/>
                  <a:pt x="390" y="128"/>
                </a:cubicBezTo>
                <a:cubicBezTo>
                  <a:pt x="390" y="128"/>
                  <a:pt x="390" y="128"/>
                  <a:pt x="343" y="128"/>
                </a:cubicBezTo>
                <a:cubicBezTo>
                  <a:pt x="343" y="128"/>
                  <a:pt x="343" y="128"/>
                  <a:pt x="343" y="104"/>
                </a:cubicBezTo>
                <a:cubicBezTo>
                  <a:pt x="343" y="104"/>
                  <a:pt x="343" y="104"/>
                  <a:pt x="293" y="140"/>
                </a:cubicBezTo>
                <a:close/>
                <a:moveTo>
                  <a:pt x="419" y="29"/>
                </a:moveTo>
                <a:cubicBezTo>
                  <a:pt x="425" y="22"/>
                  <a:pt x="434" y="19"/>
                  <a:pt x="444" y="19"/>
                </a:cubicBezTo>
                <a:cubicBezTo>
                  <a:pt x="454" y="19"/>
                  <a:pt x="466" y="22"/>
                  <a:pt x="472" y="29"/>
                </a:cubicBezTo>
                <a:cubicBezTo>
                  <a:pt x="479" y="36"/>
                  <a:pt x="481" y="42"/>
                  <a:pt x="481" y="52"/>
                </a:cubicBezTo>
                <a:cubicBezTo>
                  <a:pt x="481" y="57"/>
                  <a:pt x="479" y="62"/>
                  <a:pt x="476" y="67"/>
                </a:cubicBezTo>
                <a:cubicBezTo>
                  <a:pt x="474" y="71"/>
                  <a:pt x="469" y="78"/>
                  <a:pt x="461" y="84"/>
                </a:cubicBezTo>
                <a:cubicBezTo>
                  <a:pt x="452" y="91"/>
                  <a:pt x="447" y="96"/>
                  <a:pt x="444" y="99"/>
                </a:cubicBezTo>
                <a:cubicBezTo>
                  <a:pt x="440" y="104"/>
                  <a:pt x="437" y="109"/>
                  <a:pt x="435" y="115"/>
                </a:cubicBezTo>
                <a:cubicBezTo>
                  <a:pt x="432" y="121"/>
                  <a:pt x="430" y="130"/>
                  <a:pt x="430" y="138"/>
                </a:cubicBezTo>
                <a:cubicBezTo>
                  <a:pt x="430" y="145"/>
                  <a:pt x="430" y="145"/>
                  <a:pt x="430" y="145"/>
                </a:cubicBezTo>
                <a:cubicBezTo>
                  <a:pt x="454" y="145"/>
                  <a:pt x="454" y="145"/>
                  <a:pt x="454" y="145"/>
                </a:cubicBezTo>
                <a:cubicBezTo>
                  <a:pt x="454" y="136"/>
                  <a:pt x="454" y="130"/>
                  <a:pt x="456" y="125"/>
                </a:cubicBezTo>
                <a:cubicBezTo>
                  <a:pt x="457" y="121"/>
                  <a:pt x="459" y="118"/>
                  <a:pt x="461" y="115"/>
                </a:cubicBezTo>
                <a:cubicBezTo>
                  <a:pt x="462" y="111"/>
                  <a:pt x="467" y="106"/>
                  <a:pt x="476" y="99"/>
                </a:cubicBezTo>
                <a:cubicBezTo>
                  <a:pt x="486" y="89"/>
                  <a:pt x="494" y="81"/>
                  <a:pt x="498" y="74"/>
                </a:cubicBezTo>
                <a:cubicBezTo>
                  <a:pt x="503" y="67"/>
                  <a:pt x="504" y="59"/>
                  <a:pt x="504" y="52"/>
                </a:cubicBezTo>
                <a:cubicBezTo>
                  <a:pt x="504" y="37"/>
                  <a:pt x="498" y="25"/>
                  <a:pt x="487" y="15"/>
                </a:cubicBezTo>
                <a:cubicBezTo>
                  <a:pt x="476" y="5"/>
                  <a:pt x="462" y="0"/>
                  <a:pt x="444" y="0"/>
                </a:cubicBezTo>
                <a:cubicBezTo>
                  <a:pt x="425" y="0"/>
                  <a:pt x="412" y="5"/>
                  <a:pt x="402" y="14"/>
                </a:cubicBezTo>
                <a:cubicBezTo>
                  <a:pt x="388" y="25"/>
                  <a:pt x="383" y="41"/>
                  <a:pt x="383" y="57"/>
                </a:cubicBezTo>
                <a:cubicBezTo>
                  <a:pt x="407" y="57"/>
                  <a:pt x="407" y="57"/>
                  <a:pt x="407" y="57"/>
                </a:cubicBezTo>
                <a:cubicBezTo>
                  <a:pt x="408" y="44"/>
                  <a:pt x="408" y="36"/>
                  <a:pt x="419" y="29"/>
                </a:cubicBezTo>
                <a:close/>
                <a:moveTo>
                  <a:pt x="299" y="83"/>
                </a:moveTo>
                <a:cubicBezTo>
                  <a:pt x="299" y="83"/>
                  <a:pt x="299" y="83"/>
                  <a:pt x="350" y="47"/>
                </a:cubicBezTo>
                <a:cubicBezTo>
                  <a:pt x="299" y="12"/>
                  <a:pt x="299" y="12"/>
                  <a:pt x="299" y="12"/>
                </a:cubicBezTo>
                <a:cubicBezTo>
                  <a:pt x="299" y="12"/>
                  <a:pt x="299" y="12"/>
                  <a:pt x="299" y="37"/>
                </a:cubicBezTo>
                <a:cubicBezTo>
                  <a:pt x="299" y="37"/>
                  <a:pt x="299" y="37"/>
                  <a:pt x="252" y="37"/>
                </a:cubicBezTo>
                <a:cubicBezTo>
                  <a:pt x="252" y="37"/>
                  <a:pt x="252" y="37"/>
                  <a:pt x="252" y="59"/>
                </a:cubicBezTo>
                <a:cubicBezTo>
                  <a:pt x="252" y="59"/>
                  <a:pt x="252" y="59"/>
                  <a:pt x="299" y="59"/>
                </a:cubicBezTo>
                <a:cubicBezTo>
                  <a:pt x="299" y="59"/>
                  <a:pt x="299" y="59"/>
                  <a:pt x="299" y="83"/>
                </a:cubicBezTo>
                <a:close/>
                <a:moveTo>
                  <a:pt x="430" y="187"/>
                </a:moveTo>
                <a:cubicBezTo>
                  <a:pt x="454" y="187"/>
                  <a:pt x="454" y="187"/>
                  <a:pt x="454" y="187"/>
                </a:cubicBezTo>
                <a:cubicBezTo>
                  <a:pt x="454" y="165"/>
                  <a:pt x="454" y="165"/>
                  <a:pt x="454" y="165"/>
                </a:cubicBezTo>
                <a:cubicBezTo>
                  <a:pt x="430" y="165"/>
                  <a:pt x="430" y="165"/>
                  <a:pt x="430" y="165"/>
                </a:cubicBezTo>
                <a:cubicBezTo>
                  <a:pt x="430" y="187"/>
                  <a:pt x="430" y="187"/>
                  <a:pt x="430" y="187"/>
                </a:cubicBezTo>
                <a:close/>
                <a:moveTo>
                  <a:pt x="429" y="333"/>
                </a:moveTo>
                <a:cubicBezTo>
                  <a:pt x="405" y="335"/>
                  <a:pt x="395" y="343"/>
                  <a:pt x="375" y="348"/>
                </a:cubicBezTo>
                <a:cubicBezTo>
                  <a:pt x="351" y="346"/>
                  <a:pt x="324" y="343"/>
                  <a:pt x="298" y="346"/>
                </a:cubicBezTo>
                <a:cubicBezTo>
                  <a:pt x="272" y="333"/>
                  <a:pt x="261" y="326"/>
                  <a:pt x="242" y="319"/>
                </a:cubicBezTo>
                <a:cubicBezTo>
                  <a:pt x="261" y="313"/>
                  <a:pt x="262" y="306"/>
                  <a:pt x="293" y="308"/>
                </a:cubicBezTo>
                <a:cubicBezTo>
                  <a:pt x="318" y="308"/>
                  <a:pt x="311" y="309"/>
                  <a:pt x="338" y="308"/>
                </a:cubicBezTo>
                <a:cubicBezTo>
                  <a:pt x="350" y="308"/>
                  <a:pt x="368" y="298"/>
                  <a:pt x="368" y="288"/>
                </a:cubicBezTo>
                <a:cubicBezTo>
                  <a:pt x="370" y="277"/>
                  <a:pt x="351" y="266"/>
                  <a:pt x="333" y="266"/>
                </a:cubicBezTo>
                <a:cubicBezTo>
                  <a:pt x="304" y="266"/>
                  <a:pt x="296" y="272"/>
                  <a:pt x="274" y="274"/>
                </a:cubicBezTo>
                <a:cubicBezTo>
                  <a:pt x="249" y="276"/>
                  <a:pt x="234" y="274"/>
                  <a:pt x="219" y="269"/>
                </a:cubicBezTo>
                <a:cubicBezTo>
                  <a:pt x="195" y="262"/>
                  <a:pt x="173" y="261"/>
                  <a:pt x="150" y="264"/>
                </a:cubicBezTo>
                <a:cubicBezTo>
                  <a:pt x="116" y="269"/>
                  <a:pt x="108" y="286"/>
                  <a:pt x="79" y="294"/>
                </a:cubicBezTo>
                <a:cubicBezTo>
                  <a:pt x="79" y="308"/>
                  <a:pt x="79" y="370"/>
                  <a:pt x="79" y="370"/>
                </a:cubicBezTo>
                <a:cubicBezTo>
                  <a:pt x="235" y="410"/>
                  <a:pt x="240" y="398"/>
                  <a:pt x="284" y="407"/>
                </a:cubicBezTo>
                <a:cubicBezTo>
                  <a:pt x="314" y="398"/>
                  <a:pt x="356" y="392"/>
                  <a:pt x="385" y="392"/>
                </a:cubicBezTo>
                <a:cubicBezTo>
                  <a:pt x="400" y="383"/>
                  <a:pt x="432" y="368"/>
                  <a:pt x="447" y="368"/>
                </a:cubicBezTo>
                <a:cubicBezTo>
                  <a:pt x="462" y="356"/>
                  <a:pt x="471" y="348"/>
                  <a:pt x="479" y="341"/>
                </a:cubicBezTo>
                <a:cubicBezTo>
                  <a:pt x="481" y="341"/>
                  <a:pt x="484" y="335"/>
                  <a:pt x="484" y="335"/>
                </a:cubicBezTo>
                <a:cubicBezTo>
                  <a:pt x="503" y="321"/>
                  <a:pt x="504" y="319"/>
                  <a:pt x="504" y="319"/>
                </a:cubicBezTo>
                <a:cubicBezTo>
                  <a:pt x="504" y="319"/>
                  <a:pt x="492" y="308"/>
                  <a:pt x="482" y="306"/>
                </a:cubicBezTo>
                <a:cubicBezTo>
                  <a:pt x="464" y="303"/>
                  <a:pt x="444" y="321"/>
                  <a:pt x="429" y="333"/>
                </a:cubicBezTo>
                <a:close/>
                <a:moveTo>
                  <a:pt x="145" y="128"/>
                </a:moveTo>
                <a:cubicBezTo>
                  <a:pt x="212" y="128"/>
                  <a:pt x="212" y="128"/>
                  <a:pt x="212" y="128"/>
                </a:cubicBezTo>
                <a:cubicBezTo>
                  <a:pt x="212" y="128"/>
                  <a:pt x="212" y="128"/>
                  <a:pt x="232" y="187"/>
                </a:cubicBezTo>
                <a:cubicBezTo>
                  <a:pt x="232" y="187"/>
                  <a:pt x="232" y="187"/>
                  <a:pt x="257" y="187"/>
                </a:cubicBezTo>
                <a:cubicBezTo>
                  <a:pt x="257" y="187"/>
                  <a:pt x="257" y="187"/>
                  <a:pt x="193" y="0"/>
                </a:cubicBezTo>
                <a:cubicBezTo>
                  <a:pt x="193" y="0"/>
                  <a:pt x="193" y="0"/>
                  <a:pt x="165" y="0"/>
                </a:cubicBezTo>
                <a:cubicBezTo>
                  <a:pt x="165" y="0"/>
                  <a:pt x="165" y="0"/>
                  <a:pt x="101" y="187"/>
                </a:cubicBezTo>
                <a:cubicBezTo>
                  <a:pt x="101" y="187"/>
                  <a:pt x="101" y="187"/>
                  <a:pt x="126" y="187"/>
                </a:cubicBezTo>
                <a:cubicBezTo>
                  <a:pt x="126" y="187"/>
                  <a:pt x="126" y="187"/>
                  <a:pt x="145" y="128"/>
                </a:cubicBezTo>
                <a:close/>
                <a:moveTo>
                  <a:pt x="168" y="56"/>
                </a:moveTo>
                <a:cubicBezTo>
                  <a:pt x="172" y="44"/>
                  <a:pt x="175" y="32"/>
                  <a:pt x="178" y="22"/>
                </a:cubicBezTo>
                <a:cubicBezTo>
                  <a:pt x="182" y="32"/>
                  <a:pt x="183" y="44"/>
                  <a:pt x="188" y="56"/>
                </a:cubicBezTo>
                <a:cubicBezTo>
                  <a:pt x="188" y="56"/>
                  <a:pt x="188" y="56"/>
                  <a:pt x="207" y="109"/>
                </a:cubicBezTo>
                <a:cubicBezTo>
                  <a:pt x="150" y="109"/>
                  <a:pt x="150" y="109"/>
                  <a:pt x="150" y="109"/>
                </a:cubicBezTo>
                <a:cubicBezTo>
                  <a:pt x="150" y="109"/>
                  <a:pt x="150" y="109"/>
                  <a:pt x="168" y="56"/>
                </a:cubicBezTo>
                <a:close/>
                <a:moveTo>
                  <a:pt x="57" y="272"/>
                </a:moveTo>
                <a:cubicBezTo>
                  <a:pt x="0" y="272"/>
                  <a:pt x="0" y="272"/>
                  <a:pt x="0" y="272"/>
                </a:cubicBezTo>
                <a:cubicBezTo>
                  <a:pt x="0" y="383"/>
                  <a:pt x="0" y="383"/>
                  <a:pt x="0" y="383"/>
                </a:cubicBezTo>
                <a:cubicBezTo>
                  <a:pt x="57" y="383"/>
                  <a:pt x="57" y="383"/>
                  <a:pt x="57" y="383"/>
                </a:cubicBezTo>
                <a:cubicBezTo>
                  <a:pt x="62" y="383"/>
                  <a:pt x="66" y="380"/>
                  <a:pt x="66" y="377"/>
                </a:cubicBezTo>
                <a:cubicBezTo>
                  <a:pt x="66" y="279"/>
                  <a:pt x="66" y="279"/>
                  <a:pt x="66" y="279"/>
                </a:cubicBezTo>
                <a:cubicBezTo>
                  <a:pt x="66" y="276"/>
                  <a:pt x="62" y="272"/>
                  <a:pt x="57"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460375" y="3918856"/>
            <a:ext cx="3566160" cy="29391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spcBef>
                <a:spcPts val="600"/>
              </a:spcBef>
            </a:pPr>
            <a:r>
              <a:rPr lang="en-US" sz="1600" dirty="0">
                <a:ln>
                  <a:solidFill>
                    <a:schemeClr val="bg1">
                      <a:alpha val="0"/>
                    </a:schemeClr>
                  </a:solidFill>
                </a:ln>
                <a:solidFill>
                  <a:schemeClr val="tx1">
                    <a:lumMod val="75000"/>
                    <a:lumOff val="25000"/>
                  </a:schemeClr>
                </a:solidFill>
              </a:rPr>
              <a:t>Download the </a:t>
            </a:r>
            <a:r>
              <a:rPr lang="en-US" sz="1600" dirty="0">
                <a:ln>
                  <a:solidFill>
                    <a:schemeClr val="bg1">
                      <a:alpha val="0"/>
                    </a:schemeClr>
                  </a:solidFill>
                </a:ln>
                <a:solidFill>
                  <a:schemeClr val="tx1">
                    <a:lumMod val="75000"/>
                    <a:lumOff val="25000"/>
                  </a:schemeClr>
                </a:solidFill>
                <a:hlinkClick r:id="rId8"/>
              </a:rPr>
              <a:t>Publishing Kit</a:t>
            </a:r>
            <a:r>
              <a:rPr lang="en-US" sz="1600" dirty="0">
                <a:ln>
                  <a:solidFill>
                    <a:schemeClr val="bg1">
                      <a:alpha val="0"/>
                    </a:schemeClr>
                  </a:solidFill>
                </a:ln>
                <a:solidFill>
                  <a:schemeClr val="tx1">
                    <a:lumMod val="75000"/>
                    <a:lumOff val="25000"/>
                  </a:schemeClr>
                </a:solidFill>
              </a:rPr>
              <a:t> for a simple guide to readying your data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or </a:t>
            </a:r>
            <a:r>
              <a:rPr lang="en-US" sz="1600" dirty="0">
                <a:ln>
                  <a:solidFill>
                    <a:schemeClr val="bg1">
                      <a:alpha val="0"/>
                    </a:schemeClr>
                  </a:solidFill>
                </a:ln>
                <a:solidFill>
                  <a:schemeClr val="tx1">
                    <a:lumMod val="75000"/>
                    <a:lumOff val="25000"/>
                  </a:schemeClr>
                </a:solidFill>
              </a:rPr>
              <a:t>application</a:t>
            </a:r>
          </a:p>
          <a:p>
            <a:pPr>
              <a:spcBef>
                <a:spcPts val="1200"/>
              </a:spcBef>
            </a:pPr>
            <a:r>
              <a:rPr lang="en-US" sz="1600" dirty="0">
                <a:ln>
                  <a:solidFill>
                    <a:schemeClr val="bg1">
                      <a:alpha val="0"/>
                    </a:schemeClr>
                  </a:solidFill>
                </a:ln>
                <a:solidFill>
                  <a:schemeClr val="tx1">
                    <a:lumMod val="75000"/>
                    <a:lumOff val="25000"/>
                  </a:schemeClr>
                </a:solidFill>
              </a:rPr>
              <a:t>Use the </a:t>
            </a:r>
            <a:r>
              <a:rPr lang="en-US" sz="1600" dirty="0">
                <a:ln>
                  <a:solidFill>
                    <a:schemeClr val="bg1">
                      <a:alpha val="0"/>
                    </a:schemeClr>
                  </a:solidFill>
                </a:ln>
                <a:solidFill>
                  <a:schemeClr val="tx1">
                    <a:lumMod val="75000"/>
                    <a:lumOff val="25000"/>
                  </a:schemeClr>
                </a:solidFill>
                <a:hlinkClick r:id="rId9"/>
              </a:rPr>
              <a:t>Tutorial</a:t>
            </a:r>
            <a:r>
              <a:rPr lang="en-US" sz="1600" dirty="0">
                <a:ln>
                  <a:solidFill>
                    <a:schemeClr val="bg1">
                      <a:alpha val="0"/>
                    </a:schemeClr>
                  </a:solidFill>
                </a:ln>
                <a:solidFill>
                  <a:schemeClr val="tx1">
                    <a:lumMod val="75000"/>
                    <a:lumOff val="25000"/>
                  </a:schemeClr>
                </a:solidFill>
              </a:rPr>
              <a:t> online or in the Kit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to </a:t>
            </a:r>
            <a:r>
              <a:rPr lang="en-US" sz="1600" dirty="0">
                <a:ln>
                  <a:solidFill>
                    <a:schemeClr val="bg1">
                      <a:alpha val="0"/>
                    </a:schemeClr>
                  </a:solidFill>
                </a:ln>
                <a:solidFill>
                  <a:schemeClr val="tx1">
                    <a:lumMod val="75000"/>
                    <a:lumOff val="25000"/>
                  </a:schemeClr>
                </a:solidFill>
              </a:rPr>
              <a:t>learn for a step by step example</a:t>
            </a:r>
          </a:p>
          <a:p>
            <a:pPr>
              <a:spcBef>
                <a:spcPts val="1200"/>
              </a:spcBef>
            </a:pPr>
            <a:r>
              <a:rPr lang="en-US" sz="1600" dirty="0">
                <a:ln>
                  <a:solidFill>
                    <a:schemeClr val="bg1">
                      <a:alpha val="0"/>
                    </a:schemeClr>
                  </a:solidFill>
                </a:ln>
                <a:solidFill>
                  <a:schemeClr val="tx1">
                    <a:lumMod val="75000"/>
                    <a:lumOff val="25000"/>
                  </a:schemeClr>
                </a:solidFill>
              </a:rPr>
              <a:t>Watch the </a:t>
            </a:r>
            <a:r>
              <a:rPr lang="en-US" sz="1600" dirty="0">
                <a:ln>
                  <a:solidFill>
                    <a:schemeClr val="bg1">
                      <a:alpha val="0"/>
                    </a:schemeClr>
                  </a:solidFill>
                </a:ln>
                <a:solidFill>
                  <a:schemeClr val="tx1">
                    <a:lumMod val="75000"/>
                    <a:lumOff val="25000"/>
                  </a:schemeClr>
                </a:solidFill>
                <a:hlinkClick r:id="rId10"/>
              </a:rPr>
              <a:t>How To Videos</a:t>
            </a:r>
            <a:r>
              <a:rPr lang="en-US" sz="1600" dirty="0">
                <a:ln>
                  <a:solidFill>
                    <a:schemeClr val="bg1">
                      <a:alpha val="0"/>
                    </a:schemeClr>
                  </a:solidFill>
                </a:ln>
                <a:solidFill>
                  <a:schemeClr val="tx1">
                    <a:lumMod val="75000"/>
                    <a:lumOff val="25000"/>
                  </a:schemeClr>
                </a:solidFill>
              </a:rPr>
              <a:t> or visit, </a:t>
            </a:r>
            <a:r>
              <a:rPr lang="en-US" sz="1600" dirty="0">
                <a:ln>
                  <a:solidFill>
                    <a:schemeClr val="bg1">
                      <a:alpha val="0"/>
                    </a:schemeClr>
                  </a:solidFill>
                </a:ln>
                <a:solidFill>
                  <a:schemeClr val="tx1">
                    <a:lumMod val="75000"/>
                    <a:lumOff val="25000"/>
                  </a:schemeClr>
                </a:solidFill>
                <a:hlinkClick r:id="rId11"/>
              </a:rPr>
              <a:t>http://marketplace.windowsazure.com/publishing</a:t>
            </a:r>
            <a:endParaRPr lang="en-US" sz="1600" dirty="0">
              <a:ln>
                <a:solidFill>
                  <a:schemeClr val="bg1">
                    <a:alpha val="0"/>
                  </a:schemeClr>
                </a:solidFill>
              </a:ln>
              <a:solidFill>
                <a:schemeClr val="tx1">
                  <a:lumMod val="75000"/>
                  <a:lumOff val="25000"/>
                </a:schemeClr>
              </a:solidFill>
            </a:endParaRPr>
          </a:p>
        </p:txBody>
      </p:sp>
      <p:sp>
        <p:nvSpPr>
          <p:cNvPr id="19" name="Rectangle 18"/>
          <p:cNvSpPr/>
          <p:nvPr/>
        </p:nvSpPr>
        <p:spPr>
          <a:xfrm>
            <a:off x="4312285" y="3918856"/>
            <a:ext cx="3566160" cy="29391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spcBef>
                <a:spcPts val="300"/>
              </a:spcBef>
            </a:pPr>
            <a:r>
              <a:rPr lang="en-US" sz="1600" dirty="0">
                <a:ln>
                  <a:solidFill>
                    <a:schemeClr val="bg1">
                      <a:alpha val="0"/>
                    </a:schemeClr>
                  </a:solidFill>
                </a:ln>
                <a:solidFill>
                  <a:schemeClr val="tx1">
                    <a:lumMod val="75000"/>
                    <a:lumOff val="25000"/>
                  </a:schemeClr>
                </a:solidFill>
              </a:rPr>
              <a:t>Sign </a:t>
            </a:r>
            <a:r>
              <a:rPr lang="en-US" sz="1600" dirty="0">
                <a:ln>
                  <a:solidFill>
                    <a:schemeClr val="bg1">
                      <a:alpha val="0"/>
                    </a:schemeClr>
                  </a:solidFill>
                </a:ln>
                <a:solidFill>
                  <a:schemeClr val="tx1">
                    <a:lumMod val="75000"/>
                    <a:lumOff val="25000"/>
                  </a:schemeClr>
                </a:solidFill>
                <a:hlinkClick r:id="rId12"/>
              </a:rPr>
              <a:t>Marketplace Agreement</a:t>
            </a:r>
            <a:r>
              <a:rPr lang="en-US" sz="1600" dirty="0">
                <a:ln>
                  <a:solidFill>
                    <a:schemeClr val="bg1">
                      <a:alpha val="0"/>
                    </a:schemeClr>
                  </a:solidFill>
                </a:ln>
                <a:solidFill>
                  <a:schemeClr val="tx1">
                    <a:lumMod val="75000"/>
                    <a:lumOff val="25000"/>
                  </a:schemeClr>
                </a:solidFill>
              </a:rPr>
              <a:t>.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Visit </a:t>
            </a:r>
            <a:r>
              <a:rPr lang="en-US" sz="1600" dirty="0">
                <a:ln>
                  <a:solidFill>
                    <a:schemeClr val="bg1">
                      <a:alpha val="0"/>
                    </a:schemeClr>
                  </a:solidFill>
                </a:ln>
                <a:solidFill>
                  <a:schemeClr val="tx1">
                    <a:lumMod val="75000"/>
                    <a:lumOff val="25000"/>
                  </a:schemeClr>
                </a:solidFill>
              </a:rPr>
              <a:t>the </a:t>
            </a:r>
            <a:r>
              <a:rPr lang="en-US" sz="1600" dirty="0">
                <a:ln>
                  <a:solidFill>
                    <a:schemeClr val="bg1">
                      <a:alpha val="0"/>
                    </a:schemeClr>
                  </a:solidFill>
                </a:ln>
                <a:solidFill>
                  <a:schemeClr val="tx1">
                    <a:lumMod val="75000"/>
                    <a:lumOff val="25000"/>
                  </a:schemeClr>
                </a:solidFill>
                <a:hlinkClick r:id="rId13"/>
              </a:rPr>
              <a:t>submission portal</a:t>
            </a:r>
            <a:r>
              <a:rPr lang="en-US" sz="1600" dirty="0">
                <a:ln>
                  <a:solidFill>
                    <a:schemeClr val="bg1">
                      <a:alpha val="0"/>
                    </a:schemeClr>
                  </a:solidFill>
                </a:ln>
                <a:solidFill>
                  <a:schemeClr val="tx1">
                    <a:lumMod val="75000"/>
                    <a:lumOff val="25000"/>
                  </a:schemeClr>
                </a:solidFill>
              </a:rPr>
              <a:t> to submit new offering, select </a:t>
            </a:r>
            <a:r>
              <a:rPr lang="en-US" sz="1600" b="1" dirty="0">
                <a:ln>
                  <a:solidFill>
                    <a:schemeClr val="bg1">
                      <a:alpha val="0"/>
                    </a:schemeClr>
                  </a:solidFill>
                </a:ln>
                <a:solidFill>
                  <a:schemeClr val="tx1">
                    <a:lumMod val="75000"/>
                    <a:lumOff val="25000"/>
                  </a:schemeClr>
                </a:solidFill>
              </a:rPr>
              <a:t>Commercial application, </a:t>
            </a:r>
            <a:r>
              <a:rPr lang="en-US" sz="1600" dirty="0">
                <a:ln>
                  <a:solidFill>
                    <a:schemeClr val="bg1">
                      <a:alpha val="0"/>
                    </a:schemeClr>
                  </a:solidFill>
                </a:ln>
                <a:solidFill>
                  <a:schemeClr val="tx1">
                    <a:lumMod val="75000"/>
                    <a:lumOff val="25000"/>
                  </a:schemeClr>
                </a:solidFill>
              </a:rPr>
              <a:t>complete required information. And submit. Once submitted your application will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be </a:t>
            </a:r>
            <a:r>
              <a:rPr lang="en-US" sz="1600" dirty="0">
                <a:ln>
                  <a:solidFill>
                    <a:schemeClr val="bg1">
                      <a:alpha val="0"/>
                    </a:schemeClr>
                  </a:solidFill>
                </a:ln>
                <a:solidFill>
                  <a:schemeClr val="tx1">
                    <a:lumMod val="75000"/>
                    <a:lumOff val="25000"/>
                  </a:schemeClr>
                </a:solidFill>
              </a:rPr>
              <a:t>added to the Windows Azure Marketplace publishing queue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and </a:t>
            </a:r>
            <a:r>
              <a:rPr lang="en-US" sz="1600" dirty="0">
                <a:ln>
                  <a:solidFill>
                    <a:schemeClr val="bg1">
                      <a:alpha val="0"/>
                    </a:schemeClr>
                  </a:solidFill>
                </a:ln>
                <a:solidFill>
                  <a:schemeClr val="tx1">
                    <a:lumMod val="75000"/>
                    <a:lumOff val="25000"/>
                  </a:schemeClr>
                </a:solidFill>
              </a:rPr>
              <a:t>you will be contacted by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a </a:t>
            </a:r>
            <a:r>
              <a:rPr lang="en-US" sz="1600" dirty="0">
                <a:ln>
                  <a:solidFill>
                    <a:schemeClr val="bg1">
                      <a:alpha val="0"/>
                    </a:schemeClr>
                  </a:solidFill>
                </a:ln>
                <a:solidFill>
                  <a:schemeClr val="tx1">
                    <a:lumMod val="75000"/>
                    <a:lumOff val="25000"/>
                  </a:schemeClr>
                </a:solidFill>
              </a:rPr>
              <a:t>marketplace representative.</a:t>
            </a:r>
          </a:p>
        </p:txBody>
      </p:sp>
      <p:sp>
        <p:nvSpPr>
          <p:cNvPr id="20" name="Rectangle 19"/>
          <p:cNvSpPr/>
          <p:nvPr/>
        </p:nvSpPr>
        <p:spPr>
          <a:xfrm>
            <a:off x="8107045" y="3918856"/>
            <a:ext cx="3566160" cy="29391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spcBef>
                <a:spcPts val="300"/>
              </a:spcBef>
            </a:pPr>
            <a:r>
              <a:rPr lang="en-US" sz="1600" dirty="0">
                <a:ln>
                  <a:solidFill>
                    <a:schemeClr val="bg1">
                      <a:alpha val="0"/>
                    </a:schemeClr>
                  </a:solidFill>
                </a:ln>
                <a:solidFill>
                  <a:schemeClr val="tx1">
                    <a:lumMod val="75000"/>
                    <a:lumOff val="25000"/>
                  </a:schemeClr>
                </a:solidFill>
              </a:rPr>
              <a:t>If you have questions or need </a:t>
            </a:r>
            <a:r>
              <a:rPr lang="en-US" sz="1600" dirty="0" smtClean="0">
                <a:ln>
                  <a:solidFill>
                    <a:schemeClr val="bg1">
                      <a:alpha val="0"/>
                    </a:schemeClr>
                  </a:solidFill>
                </a:ln>
                <a:solidFill>
                  <a:schemeClr val="tx1">
                    <a:lumMod val="75000"/>
                    <a:lumOff val="25000"/>
                  </a:schemeClr>
                </a:solidFill>
              </a:rPr>
              <a:t/>
            </a:r>
            <a:br>
              <a:rPr lang="en-US" sz="1600" dirty="0" smtClean="0">
                <a:ln>
                  <a:solidFill>
                    <a:schemeClr val="bg1">
                      <a:alpha val="0"/>
                    </a:schemeClr>
                  </a:solidFill>
                </a:ln>
                <a:solidFill>
                  <a:schemeClr val="tx1">
                    <a:lumMod val="75000"/>
                    <a:lumOff val="25000"/>
                  </a:schemeClr>
                </a:solidFill>
              </a:rPr>
            </a:br>
            <a:r>
              <a:rPr lang="en-US" sz="1600" dirty="0" smtClean="0">
                <a:ln>
                  <a:solidFill>
                    <a:schemeClr val="bg1">
                      <a:alpha val="0"/>
                    </a:schemeClr>
                  </a:solidFill>
                </a:ln>
                <a:solidFill>
                  <a:schemeClr val="tx1">
                    <a:lumMod val="75000"/>
                    <a:lumOff val="25000"/>
                  </a:schemeClr>
                </a:solidFill>
              </a:rPr>
              <a:t>to </a:t>
            </a:r>
            <a:r>
              <a:rPr lang="en-US" sz="1600" dirty="0">
                <a:ln>
                  <a:solidFill>
                    <a:schemeClr val="bg1">
                      <a:alpha val="0"/>
                    </a:schemeClr>
                  </a:solidFill>
                </a:ln>
                <a:solidFill>
                  <a:schemeClr val="tx1">
                    <a:lumMod val="75000"/>
                    <a:lumOff val="25000"/>
                  </a:schemeClr>
                </a:solidFill>
              </a:rPr>
              <a:t>make edits to your application once published, please contact </a:t>
            </a:r>
            <a:r>
              <a:rPr lang="en-US" sz="1600" dirty="0">
                <a:ln>
                  <a:solidFill>
                    <a:schemeClr val="bg1">
                      <a:alpha val="0"/>
                    </a:schemeClr>
                  </a:solidFill>
                </a:ln>
                <a:solidFill>
                  <a:schemeClr val="tx1">
                    <a:lumMod val="75000"/>
                    <a:lumOff val="25000"/>
                  </a:schemeClr>
                </a:solidFill>
                <a:hlinkClick r:id="rId14"/>
              </a:rPr>
              <a:t>appmarketbd@microsoft.com</a:t>
            </a:r>
            <a:r>
              <a:rPr lang="en-US" sz="1600" dirty="0">
                <a:ln>
                  <a:solidFill>
                    <a:schemeClr val="bg1">
                      <a:alpha val="0"/>
                    </a:schemeClr>
                  </a:solidFill>
                </a:ln>
                <a:solidFill>
                  <a:schemeClr val="tx1">
                    <a:lumMod val="75000"/>
                    <a:lumOff val="25000"/>
                  </a:schemeClr>
                </a:solidFill>
              </a:rPr>
              <a:t>.</a:t>
            </a:r>
          </a:p>
        </p:txBody>
      </p:sp>
    </p:spTree>
    <p:extLst>
      <p:ext uri="{BB962C8B-B14F-4D97-AF65-F5344CB8AC3E}">
        <p14:creationId xmlns:p14="http://schemas.microsoft.com/office/powerpoint/2010/main" val="19885254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54480" y="2384584"/>
            <a:ext cx="5943600" cy="738664"/>
          </a:xfrm>
        </p:spPr>
        <p:txBody>
          <a:bodyPr/>
          <a:lstStyle/>
          <a:p>
            <a:r>
              <a:rPr lang="en-US" dirty="0"/>
              <a:t>Submission Portal</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654674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 y="2055416"/>
            <a:ext cx="12656454" cy="3887752"/>
            <a:chOff x="3" y="-2457415"/>
            <a:chExt cx="12174311" cy="3887752"/>
          </a:xfrm>
        </p:grpSpPr>
        <p:pic>
          <p:nvPicPr>
            <p:cNvPr id="10" name="Picture 6" descr="\\server3\InternalBin\Resource DVD\DVD_ART36\Artwork_Imagery\Icons - Illustrations\Maps Globes\world map Transparent blue.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457415"/>
              <a:ext cx="4799013" cy="3878227"/>
            </a:xfrm>
            <a:prstGeom prst="rect">
              <a:avLst/>
            </a:prstGeom>
            <a:noFill/>
          </p:spPr>
        </p:pic>
        <p:pic>
          <p:nvPicPr>
            <p:cNvPr id="11" name="Picture 10" descr="\\server3\InternalBin\Resource DVD\DVD_ART36\Artwork_Imagery\Icons - Illustrations\Maps Globes\world map Transparent blue.png"/>
            <p:cNvPicPr>
              <a:picLocks noChangeAspect="1" noChangeArrowheads="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4810126" y="-2447890"/>
              <a:ext cx="2590800" cy="3878227"/>
            </a:xfrm>
            <a:prstGeom prst="rect">
              <a:avLst/>
            </a:prstGeom>
            <a:noFill/>
          </p:spPr>
        </p:pic>
        <p:pic>
          <p:nvPicPr>
            <p:cNvPr id="12"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395939" y="-2447890"/>
              <a:ext cx="4778375" cy="3878227"/>
            </a:xfrm>
            <a:prstGeom prst="rect">
              <a:avLst/>
            </a:prstGeom>
            <a:noFill/>
          </p:spPr>
        </p:pic>
      </p:grpSp>
      <p:sp>
        <p:nvSpPr>
          <p:cNvPr id="5" name="Title 4"/>
          <p:cNvSpPr>
            <a:spLocks noGrp="1"/>
          </p:cNvSpPr>
          <p:nvPr>
            <p:ph type="title"/>
          </p:nvPr>
        </p:nvSpPr>
        <p:spPr/>
        <p:txBody>
          <a:bodyPr/>
          <a:lstStyle/>
          <a:p>
            <a:r>
              <a:rPr lang="en-US" dirty="0"/>
              <a:t>International Availability</a:t>
            </a:r>
          </a:p>
        </p:txBody>
      </p:sp>
      <p:sp>
        <p:nvSpPr>
          <p:cNvPr id="6" name="Content Placeholder 5"/>
          <p:cNvSpPr>
            <a:spLocks noGrp="1"/>
          </p:cNvSpPr>
          <p:nvPr>
            <p:ph type="body" sz="quarter" idx="10"/>
          </p:nvPr>
        </p:nvSpPr>
        <p:spPr>
          <a:xfrm>
            <a:off x="516572" y="1226913"/>
            <a:ext cx="11155680" cy="387798"/>
          </a:xfrm>
        </p:spPr>
        <p:txBody>
          <a:bodyPr/>
          <a:lstStyle/>
          <a:p>
            <a:r>
              <a:rPr lang="en-US" sz="2800" dirty="0">
                <a:latin typeface="Segoe UI Light" pitchFamily="34" charset="0"/>
              </a:rPr>
              <a:t>Expand Your Reach – 26 countries world </a:t>
            </a:r>
            <a:r>
              <a:rPr lang="en-US" sz="2800" dirty="0" smtClean="0">
                <a:latin typeface="Segoe UI Light" pitchFamily="34" charset="0"/>
              </a:rPr>
              <a:t>wide</a:t>
            </a:r>
            <a:endParaRPr lang="en-US" sz="2800" dirty="0">
              <a:latin typeface="Segoe UI Light"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68896614"/>
              </p:ext>
            </p:extLst>
          </p:nvPr>
        </p:nvGraphicFramePr>
        <p:xfrm>
          <a:off x="517525" y="1648280"/>
          <a:ext cx="5486400" cy="4428744"/>
        </p:xfrm>
        <a:graphic>
          <a:graphicData uri="http://schemas.openxmlformats.org/drawingml/2006/table">
            <a:tbl>
              <a:tblPr firstRow="1" bandRow="1">
                <a:tableStyleId>{72833802-FEF1-4C79-8D5D-14CF1EAF98D9}</a:tableStyleId>
              </a:tblPr>
              <a:tblGrid>
                <a:gridCol w="2819170"/>
                <a:gridCol w="2667230"/>
              </a:tblGrid>
              <a:tr h="0">
                <a:tc>
                  <a:txBody>
                    <a:bodyPr/>
                    <a:lstStyle/>
                    <a:p>
                      <a:pPr algn="ctr" fontAlgn="b"/>
                      <a:r>
                        <a:rPr lang="en-US" sz="1600" b="1" kern="1200" cap="all" baseline="0" dirty="0" smtClean="0">
                          <a:solidFill>
                            <a:schemeClr val="lt1">
                              <a:alpha val="99000"/>
                            </a:schemeClr>
                          </a:solidFill>
                          <a:latin typeface="+mn-lt"/>
                          <a:ea typeface="+mn-ea"/>
                          <a:cs typeface="+mn-cs"/>
                        </a:rPr>
                        <a:t>Country</a:t>
                      </a:r>
                      <a:endParaRPr lang="en-US" sz="1600" b="1" kern="1200" cap="all" baseline="0" dirty="0">
                        <a:solidFill>
                          <a:schemeClr val="lt1">
                            <a:alpha val="99000"/>
                          </a:schemeClr>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600" b="1" kern="1200" cap="all" baseline="0" dirty="0" smtClean="0">
                          <a:solidFill>
                            <a:schemeClr val="lt1">
                              <a:alpha val="99000"/>
                            </a:schemeClr>
                          </a:solidFill>
                          <a:latin typeface="+mn-lt"/>
                          <a:ea typeface="+mn-ea"/>
                          <a:cs typeface="+mn-cs"/>
                        </a:rPr>
                        <a:t>Currency</a:t>
                      </a:r>
                      <a:endParaRPr lang="en-US" sz="1600" b="1" kern="1200" cap="all" baseline="0" dirty="0">
                        <a:solidFill>
                          <a:schemeClr val="lt1">
                            <a:alpha val="99000"/>
                          </a:schemeClr>
                        </a:solidFill>
                        <a:latin typeface="+mn-lt"/>
                        <a:ea typeface="+mn-ea"/>
                        <a:cs typeface="+mn-cs"/>
                      </a:endParaRPr>
                    </a:p>
                  </a:txBody>
                  <a:tcPr marT="91440" marB="9144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Austria</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Belgium</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Canada</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CAD</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Czech</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CZK</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Denmark</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DKK</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Finland</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France</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Germany</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Hungary</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HUF</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Ireland</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Italy</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Netherlands</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0">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Norway</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NOK</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18811623"/>
              </p:ext>
            </p:extLst>
          </p:nvPr>
        </p:nvGraphicFramePr>
        <p:xfrm>
          <a:off x="6189663" y="1648280"/>
          <a:ext cx="5486400" cy="4428744"/>
        </p:xfrm>
        <a:graphic>
          <a:graphicData uri="http://schemas.openxmlformats.org/drawingml/2006/table">
            <a:tbl>
              <a:tblPr firstRow="1" bandRow="1">
                <a:tableStyleId>{72833802-FEF1-4C79-8D5D-14CF1EAF98D9}</a:tableStyleId>
              </a:tblPr>
              <a:tblGrid>
                <a:gridCol w="2855712"/>
                <a:gridCol w="2630688"/>
              </a:tblGrid>
              <a:tr h="0">
                <a:tc>
                  <a:txBody>
                    <a:bodyPr/>
                    <a:lstStyle/>
                    <a:p>
                      <a:pPr algn="ctr" fontAlgn="b"/>
                      <a:r>
                        <a:rPr lang="en-US" sz="1600" b="1" kern="1200" cap="all" baseline="0" dirty="0" smtClean="0">
                          <a:solidFill>
                            <a:schemeClr val="lt1">
                              <a:alpha val="99000"/>
                            </a:schemeClr>
                          </a:solidFill>
                          <a:latin typeface="+mn-lt"/>
                          <a:ea typeface="+mn-ea"/>
                          <a:cs typeface="+mn-cs"/>
                        </a:rPr>
                        <a:t>Country*</a:t>
                      </a:r>
                      <a:endParaRPr lang="en-US" sz="1600" b="1" kern="1200" cap="all" baseline="0" dirty="0">
                        <a:solidFill>
                          <a:schemeClr val="lt1">
                            <a:alpha val="99000"/>
                          </a:schemeClr>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600" b="1" kern="1200" cap="all" baseline="0" dirty="0" smtClean="0">
                          <a:solidFill>
                            <a:schemeClr val="lt1">
                              <a:alpha val="99000"/>
                            </a:schemeClr>
                          </a:solidFill>
                          <a:latin typeface="+mn-lt"/>
                          <a:ea typeface="+mn-ea"/>
                          <a:cs typeface="+mn-cs"/>
                        </a:rPr>
                        <a:t>Currency</a:t>
                      </a:r>
                      <a:endParaRPr lang="en-US" sz="1600" b="1" kern="1200" cap="all" baseline="0" dirty="0">
                        <a:solidFill>
                          <a:schemeClr val="lt1">
                            <a:alpha val="99000"/>
                          </a:schemeClr>
                        </a:solidFill>
                        <a:latin typeface="+mn-lt"/>
                        <a:ea typeface="+mn-ea"/>
                        <a:cs typeface="+mn-cs"/>
                      </a:endParaRPr>
                    </a:p>
                  </a:txBody>
                  <a:tcPr marT="91440" marB="91440"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r>
              <a:tr h="197273">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Poland</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a:solidFill>
                            <a:schemeClr val="tx2">
                              <a:lumMod val="75000"/>
                              <a:alpha val="99000"/>
                            </a:schemeClr>
                          </a:solidFill>
                          <a:latin typeface="+mn-lt"/>
                          <a:ea typeface="+mn-ea"/>
                          <a:cs typeface="+mn-cs"/>
                        </a:rPr>
                        <a:t>PLN</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23575">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Portugal</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36727">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Spain</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EUR</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197272">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Sweden</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SEK</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36726">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Switzerland</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CHF</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10425">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UK</a:t>
                      </a: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GBP</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10425">
                <a:tc>
                  <a:txBody>
                    <a:bodyPr/>
                    <a:lstStyle/>
                    <a:p>
                      <a:pPr marL="0" algn="ctr" defTabSz="914325" rtl="0" eaLnBrk="1" fontAlgn="b" latinLnBrk="0" hangingPunct="1"/>
                      <a:r>
                        <a:rPr lang="en-US" sz="1300" kern="1200" dirty="0" smtClean="0">
                          <a:solidFill>
                            <a:schemeClr val="tx2">
                              <a:lumMod val="75000"/>
                              <a:alpha val="99000"/>
                            </a:schemeClr>
                          </a:solidFill>
                          <a:latin typeface="+mn-lt"/>
                          <a:ea typeface="+mn-ea"/>
                          <a:cs typeface="+mn-cs"/>
                        </a:rPr>
                        <a:t>US</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smtClean="0">
                          <a:solidFill>
                            <a:schemeClr val="tx2">
                              <a:lumMod val="75000"/>
                              <a:alpha val="99000"/>
                            </a:schemeClr>
                          </a:solidFill>
                          <a:latin typeface="+mn-lt"/>
                          <a:ea typeface="+mn-ea"/>
                          <a:cs typeface="+mn-cs"/>
                        </a:rPr>
                        <a:t>USD</a:t>
                      </a:r>
                      <a:endParaRPr lang="en-US" sz="1300" kern="1200" dirty="0">
                        <a:solidFill>
                          <a:schemeClr val="tx2">
                            <a:lumMod val="75000"/>
                            <a:alpha val="99000"/>
                          </a:schemeClr>
                        </a:solidFill>
                        <a:latin typeface="+mn-lt"/>
                        <a:ea typeface="+mn-ea"/>
                        <a:cs typeface="+mn-cs"/>
                      </a:endParaRP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197273">
                <a:tc>
                  <a:txBody>
                    <a:bodyPr/>
                    <a:lstStyle/>
                    <a:p>
                      <a:pPr marL="0" algn="ctr" defTabSz="914325" rtl="0" eaLnBrk="1" fontAlgn="b" latinLnBrk="0" hangingPunct="1"/>
                      <a:r>
                        <a:rPr lang="en-US" sz="1300" kern="1200" dirty="0" smtClean="0">
                          <a:solidFill>
                            <a:schemeClr val="tx2">
                              <a:lumMod val="75000"/>
                              <a:alpha val="99000"/>
                            </a:schemeClr>
                          </a:solidFill>
                          <a:latin typeface="+mn-lt"/>
                          <a:ea typeface="+mn-ea"/>
                          <a:cs typeface="+mn-cs"/>
                        </a:rPr>
                        <a:t>Australia*</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AUD</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197272">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Hong </a:t>
                      </a:r>
                      <a:r>
                        <a:rPr lang="en-US" sz="1300" kern="1200" dirty="0" smtClean="0">
                          <a:solidFill>
                            <a:schemeClr val="tx2">
                              <a:lumMod val="75000"/>
                              <a:alpha val="99000"/>
                            </a:schemeClr>
                          </a:solidFill>
                          <a:latin typeface="+mn-lt"/>
                          <a:ea typeface="+mn-ea"/>
                          <a:cs typeface="+mn-cs"/>
                        </a:rPr>
                        <a:t>Kong*</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HKD</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23575">
                <a:tc>
                  <a:txBody>
                    <a:bodyPr/>
                    <a:lstStyle/>
                    <a:p>
                      <a:pPr marL="0" algn="ctr" defTabSz="914325" rtl="0" eaLnBrk="1" fontAlgn="b" latinLnBrk="0" hangingPunct="1"/>
                      <a:r>
                        <a:rPr lang="en-US" sz="1300" kern="1200" dirty="0" smtClean="0">
                          <a:solidFill>
                            <a:schemeClr val="tx2">
                              <a:lumMod val="75000"/>
                              <a:alpha val="99000"/>
                            </a:schemeClr>
                          </a:solidFill>
                          <a:latin typeface="+mn-lt"/>
                          <a:ea typeface="+mn-ea"/>
                          <a:cs typeface="+mn-cs"/>
                        </a:rPr>
                        <a:t>Japan*</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JPY</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36727">
                <a:tc>
                  <a:txBody>
                    <a:bodyPr/>
                    <a:lstStyle/>
                    <a:p>
                      <a:pPr marL="0" algn="ctr" defTabSz="914325" rtl="0" eaLnBrk="1" fontAlgn="b" latinLnBrk="0" hangingPunct="1"/>
                      <a:r>
                        <a:rPr lang="en-US" sz="1300" kern="1200" dirty="0" smtClean="0">
                          <a:solidFill>
                            <a:schemeClr val="tx2">
                              <a:lumMod val="75000"/>
                              <a:alpha val="99000"/>
                            </a:schemeClr>
                          </a:solidFill>
                          <a:latin typeface="+mn-lt"/>
                          <a:ea typeface="+mn-ea"/>
                          <a:cs typeface="+mn-cs"/>
                        </a:rPr>
                        <a:t>Mexico*</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MXN</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296771">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New </a:t>
                      </a:r>
                      <a:r>
                        <a:rPr lang="en-US" sz="1300" kern="1200" dirty="0" smtClean="0">
                          <a:solidFill>
                            <a:schemeClr val="tx2">
                              <a:lumMod val="75000"/>
                              <a:alpha val="99000"/>
                            </a:schemeClr>
                          </a:solidFill>
                          <a:latin typeface="+mn-lt"/>
                          <a:ea typeface="+mn-ea"/>
                          <a:cs typeface="+mn-cs"/>
                        </a:rPr>
                        <a:t>Zealand*</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NZD</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alpha val="60000"/>
                      </a:schemeClr>
                    </a:solidFill>
                  </a:tcPr>
                </a:tc>
              </a:tr>
              <a:tr h="197272">
                <a:tc>
                  <a:txBody>
                    <a:bodyPr/>
                    <a:lstStyle/>
                    <a:p>
                      <a:pPr marL="0" algn="ctr" defTabSz="914325" rtl="0" eaLnBrk="1" fontAlgn="b" latinLnBrk="0" hangingPunct="1"/>
                      <a:r>
                        <a:rPr lang="en-US" sz="1300" kern="1200" dirty="0" smtClean="0">
                          <a:solidFill>
                            <a:schemeClr val="tx2">
                              <a:lumMod val="75000"/>
                              <a:alpha val="99000"/>
                            </a:schemeClr>
                          </a:solidFill>
                          <a:latin typeface="+mn-lt"/>
                          <a:ea typeface="+mn-ea"/>
                          <a:cs typeface="+mn-cs"/>
                        </a:rPr>
                        <a:t>Singapore*</a:t>
                      </a:r>
                      <a:endParaRPr lang="en-US" sz="1300" kern="1200" dirty="0">
                        <a:solidFill>
                          <a:schemeClr val="tx2">
                            <a:lumMod val="75000"/>
                            <a:alpha val="99000"/>
                          </a:schemeClr>
                        </a:solidFill>
                        <a:latin typeface="+mn-lt"/>
                        <a:ea typeface="+mn-ea"/>
                        <a:cs typeface="+mn-cs"/>
                      </a:endParaRPr>
                    </a:p>
                  </a:txBody>
                  <a:tcPr marT="54864" marB="5486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tc>
                  <a:txBody>
                    <a:bodyPr/>
                    <a:lstStyle/>
                    <a:p>
                      <a:pPr marL="0" algn="ctr" defTabSz="914325" rtl="0" eaLnBrk="1" fontAlgn="b" latinLnBrk="0" hangingPunct="1"/>
                      <a:r>
                        <a:rPr lang="en-US" sz="1300" kern="1200" dirty="0">
                          <a:solidFill>
                            <a:schemeClr val="tx2">
                              <a:lumMod val="75000"/>
                              <a:alpha val="99000"/>
                            </a:schemeClr>
                          </a:solidFill>
                          <a:latin typeface="+mn-lt"/>
                          <a:ea typeface="+mn-ea"/>
                          <a:cs typeface="+mn-cs"/>
                        </a:rPr>
                        <a:t>SGD</a:t>
                      </a:r>
                    </a:p>
                  </a:txBody>
                  <a:tcPr marT="54864" marB="5486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alpha val="60000"/>
                      </a:schemeClr>
                    </a:solidFill>
                  </a:tcPr>
                </a:tc>
              </a:tr>
            </a:tbl>
          </a:graphicData>
        </a:graphic>
      </p:graphicFrame>
      <p:sp>
        <p:nvSpPr>
          <p:cNvPr id="9" name="Rectangle 8"/>
          <p:cNvSpPr/>
          <p:nvPr/>
        </p:nvSpPr>
        <p:spPr>
          <a:xfrm>
            <a:off x="517525" y="6282257"/>
            <a:ext cx="7464929" cy="369332"/>
          </a:xfrm>
          <a:prstGeom prst="rect">
            <a:avLst/>
          </a:prstGeom>
          <a:solidFill>
            <a:schemeClr val="bg1"/>
          </a:solidFill>
        </p:spPr>
        <p:txBody>
          <a:bodyPr wrap="none" lIns="0" tIns="0" rIns="0" bIns="0" anchor="b" anchorCtr="0">
            <a:spAutoFit/>
          </a:bodyPr>
          <a:lstStyle/>
          <a:p>
            <a:r>
              <a:rPr lang="en-US" sz="1200" i="1" dirty="0">
                <a:ln>
                  <a:solidFill>
                    <a:schemeClr val="bg1">
                      <a:alpha val="0"/>
                    </a:schemeClr>
                  </a:solidFill>
                </a:ln>
                <a:solidFill>
                  <a:srgbClr val="595959"/>
                </a:solidFill>
              </a:rPr>
              <a:t>*ISV must legally send tax invoices to all of his customers through extra step. Details in Publishing Guidance deck</a:t>
            </a:r>
          </a:p>
          <a:p>
            <a:r>
              <a:rPr lang="en-US" sz="1200" i="1" dirty="0">
                <a:ln>
                  <a:solidFill>
                    <a:schemeClr val="bg1">
                      <a:alpha val="0"/>
                    </a:schemeClr>
                  </a:solidFill>
                </a:ln>
                <a:solidFill>
                  <a:srgbClr val="595959"/>
                </a:solidFill>
              </a:rPr>
              <a:t>**Marketplace currently in English in all 26 countries, localized versions of sites will rollout in December 2011</a:t>
            </a:r>
          </a:p>
        </p:txBody>
      </p:sp>
    </p:spTree>
    <p:extLst>
      <p:ext uri="{BB962C8B-B14F-4D97-AF65-F5344CB8AC3E}">
        <p14:creationId xmlns:p14="http://schemas.microsoft.com/office/powerpoint/2010/main" val="11810430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ISV Remittance Process</a:t>
            </a:r>
          </a:p>
        </p:txBody>
      </p:sp>
      <p:sp>
        <p:nvSpPr>
          <p:cNvPr id="3" name="Content Placeholder 2"/>
          <p:cNvSpPr>
            <a:spLocks noGrp="1"/>
          </p:cNvSpPr>
          <p:nvPr>
            <p:ph type="body" sz="quarter" idx="10"/>
          </p:nvPr>
        </p:nvSpPr>
        <p:spPr>
          <a:xfrm>
            <a:off x="516572" y="1420812"/>
            <a:ext cx="11155680" cy="692497"/>
          </a:xfrm>
        </p:spPr>
        <p:txBody>
          <a:bodyPr/>
          <a:lstStyle/>
          <a:p>
            <a:pPr>
              <a:spcBef>
                <a:spcPts val="600"/>
              </a:spcBef>
            </a:pPr>
            <a:r>
              <a:rPr lang="en-US" sz="2000" dirty="0"/>
              <a:t>Countries: Australia, Hong Kong, Japan, Mexico, New Zealand, Singapore</a:t>
            </a:r>
          </a:p>
          <a:p>
            <a:pPr>
              <a:spcBef>
                <a:spcPts val="600"/>
              </a:spcBef>
            </a:pPr>
            <a:r>
              <a:rPr lang="en-US" sz="2000" dirty="0"/>
              <a:t>ISV must legally send tax invoice to all </a:t>
            </a:r>
            <a:r>
              <a:rPr lang="en-US" sz="2000" dirty="0" smtClean="0"/>
              <a:t>customers</a:t>
            </a:r>
            <a:endParaRPr lang="en-US" sz="2000" dirty="0"/>
          </a:p>
        </p:txBody>
      </p:sp>
      <p:sp>
        <p:nvSpPr>
          <p:cNvPr id="4" name="Rectangle 3"/>
          <p:cNvSpPr/>
          <p:nvPr>
            <p:custDataLst>
              <p:tags r:id="rId1"/>
            </p:custDataLst>
          </p:nvPr>
        </p:nvSpPr>
        <p:spPr>
          <a:xfrm>
            <a:off x="517525" y="2380933"/>
            <a:ext cx="11150600" cy="1051560"/>
          </a:xfrm>
          <a:prstGeom prst="rect">
            <a:avLst/>
          </a:prstGeom>
          <a:solidFill>
            <a:schemeClr val="accent2"/>
          </a:solidFill>
          <a:ln w="9525" cap="flat" cmpd="sng" algn="ctr">
            <a:noFill/>
            <a:prstDash val="solid"/>
          </a:ln>
          <a:effectLst/>
        </p:spPr>
        <p:txBody>
          <a:bodyPr lIns="822960" rtlCol="0" anchor="ctr" anchorCtr="0"/>
          <a:lstStyle/>
          <a:p>
            <a:pPr marL="228600" defTabSz="1218936">
              <a:spcBef>
                <a:spcPts val="300"/>
              </a:spcBef>
            </a:pPr>
            <a:r>
              <a:rPr lang="en-US" sz="1800" dirty="0" smtClean="0">
                <a:ln>
                  <a:solidFill>
                    <a:schemeClr val="bg1">
                      <a:alpha val="0"/>
                    </a:schemeClr>
                  </a:solidFill>
                </a:ln>
                <a:solidFill>
                  <a:schemeClr val="bg1">
                    <a:alpha val="99000"/>
                  </a:schemeClr>
                </a:solidFill>
                <a:ea typeface="Segoe UI" pitchFamily="34" charset="0"/>
                <a:cs typeface="Segoe UI" pitchFamily="34" charset="0"/>
              </a:rPr>
              <a:t>ISV </a:t>
            </a:r>
            <a:r>
              <a:rPr lang="en-US" sz="1800" dirty="0">
                <a:ln>
                  <a:solidFill>
                    <a:schemeClr val="bg1">
                      <a:alpha val="0"/>
                    </a:schemeClr>
                  </a:solidFill>
                </a:ln>
                <a:solidFill>
                  <a:schemeClr val="bg1">
                    <a:alpha val="99000"/>
                  </a:schemeClr>
                </a:solidFill>
                <a:ea typeface="Segoe UI" pitchFamily="34" charset="0"/>
                <a:cs typeface="Segoe UI" pitchFamily="34" charset="0"/>
              </a:rPr>
              <a:t>publishes Tax Invoice Request Process</a:t>
            </a:r>
          </a:p>
          <a:p>
            <a:pPr marL="228600" defTabSz="1218936">
              <a:spcBef>
                <a:spcPts val="300"/>
              </a:spcBef>
            </a:pPr>
            <a:r>
              <a:rPr lang="en-US" sz="1800" dirty="0">
                <a:ln>
                  <a:solidFill>
                    <a:schemeClr val="bg1">
                      <a:alpha val="0"/>
                    </a:schemeClr>
                  </a:solidFill>
                </a:ln>
                <a:solidFill>
                  <a:schemeClr val="bg1">
                    <a:alpha val="99000"/>
                  </a:schemeClr>
                </a:solidFill>
                <a:ea typeface="Segoe UI" pitchFamily="34" charset="0"/>
                <a:cs typeface="Segoe UI" pitchFamily="34" charset="0"/>
              </a:rPr>
              <a:t>Customer requests tax invoice - including required information for ISV</a:t>
            </a:r>
          </a:p>
        </p:txBody>
      </p:sp>
      <p:sp>
        <p:nvSpPr>
          <p:cNvPr id="5" name="Rectangle 4"/>
          <p:cNvSpPr/>
          <p:nvPr>
            <p:custDataLst>
              <p:tags r:id="rId2"/>
            </p:custDataLst>
          </p:nvPr>
        </p:nvSpPr>
        <p:spPr>
          <a:xfrm>
            <a:off x="517525" y="3579518"/>
            <a:ext cx="11150600" cy="1051560"/>
          </a:xfrm>
          <a:prstGeom prst="rect">
            <a:avLst/>
          </a:prstGeom>
          <a:solidFill>
            <a:schemeClr val="accent4"/>
          </a:solidFill>
          <a:ln w="9525" cap="flat" cmpd="sng" algn="ctr">
            <a:noFill/>
            <a:prstDash val="solid"/>
          </a:ln>
          <a:effectLst/>
        </p:spPr>
        <p:txBody>
          <a:bodyPr lIns="822960" rtlCol="0" anchor="ctr" anchorCtr="0"/>
          <a:lstStyle/>
          <a:p>
            <a:pPr marL="228600" defTabSz="1218936">
              <a:spcBef>
                <a:spcPts val="300"/>
              </a:spcBef>
            </a:pPr>
            <a:r>
              <a:rPr lang="en-US" sz="1800" dirty="0" smtClean="0">
                <a:ln>
                  <a:solidFill>
                    <a:schemeClr val="bg1">
                      <a:alpha val="0"/>
                    </a:schemeClr>
                  </a:solidFill>
                </a:ln>
                <a:solidFill>
                  <a:schemeClr val="bg1">
                    <a:alpha val="99000"/>
                  </a:schemeClr>
                </a:solidFill>
                <a:ea typeface="Segoe UI" pitchFamily="34" charset="0"/>
                <a:cs typeface="Segoe UI" pitchFamily="34" charset="0"/>
              </a:rPr>
              <a:t>ISV </a:t>
            </a:r>
            <a:r>
              <a:rPr lang="en-US" sz="1800" dirty="0">
                <a:ln>
                  <a:solidFill>
                    <a:schemeClr val="bg1">
                      <a:alpha val="0"/>
                    </a:schemeClr>
                  </a:solidFill>
                </a:ln>
                <a:solidFill>
                  <a:schemeClr val="bg1">
                    <a:alpha val="99000"/>
                  </a:schemeClr>
                </a:solidFill>
                <a:ea typeface="Segoe UI" pitchFamily="34" charset="0"/>
                <a:cs typeface="Segoe UI" pitchFamily="34" charset="0"/>
              </a:rPr>
              <a:t>contacts Microsoft Support to request customer transactions &amp; tax info</a:t>
            </a:r>
          </a:p>
          <a:p>
            <a:pPr marL="228600" defTabSz="1218936">
              <a:spcBef>
                <a:spcPts val="300"/>
              </a:spcBef>
            </a:pPr>
            <a:r>
              <a:rPr lang="en-US" sz="1800" dirty="0">
                <a:ln>
                  <a:solidFill>
                    <a:schemeClr val="bg1">
                      <a:alpha val="0"/>
                    </a:schemeClr>
                  </a:solidFill>
                </a:ln>
                <a:solidFill>
                  <a:schemeClr val="bg1">
                    <a:alpha val="99000"/>
                  </a:schemeClr>
                </a:solidFill>
                <a:ea typeface="Segoe UI" pitchFamily="34" charset="0"/>
                <a:cs typeface="Segoe UI" pitchFamily="34" charset="0"/>
              </a:rPr>
              <a:t>Microsoft Support provides detailed information on customer transactions and applicable tax</a:t>
            </a:r>
          </a:p>
        </p:txBody>
      </p:sp>
      <p:sp>
        <p:nvSpPr>
          <p:cNvPr id="6" name="Rectangle 5"/>
          <p:cNvSpPr/>
          <p:nvPr>
            <p:custDataLst>
              <p:tags r:id="rId3"/>
            </p:custDataLst>
          </p:nvPr>
        </p:nvSpPr>
        <p:spPr>
          <a:xfrm>
            <a:off x="517525" y="4778103"/>
            <a:ext cx="11150600" cy="1051560"/>
          </a:xfrm>
          <a:prstGeom prst="rect">
            <a:avLst/>
          </a:prstGeom>
          <a:solidFill>
            <a:schemeClr val="accent1"/>
          </a:solidFill>
          <a:ln w="9525" cap="flat" cmpd="sng" algn="ctr">
            <a:noFill/>
            <a:prstDash val="solid"/>
          </a:ln>
          <a:effectLst/>
        </p:spPr>
        <p:txBody>
          <a:bodyPr lIns="822960" rtlCol="0" anchor="ctr" anchorCtr="0"/>
          <a:lstStyle/>
          <a:p>
            <a:pPr marL="228600" defTabSz="1218936">
              <a:spcBef>
                <a:spcPts val="300"/>
              </a:spcBef>
            </a:pPr>
            <a:r>
              <a:rPr lang="en-US" sz="1800" dirty="0" smtClean="0">
                <a:ln>
                  <a:solidFill>
                    <a:schemeClr val="bg1">
                      <a:alpha val="0"/>
                    </a:schemeClr>
                  </a:solidFill>
                </a:ln>
                <a:solidFill>
                  <a:schemeClr val="bg1">
                    <a:alpha val="99000"/>
                  </a:schemeClr>
                </a:solidFill>
                <a:ea typeface="Segoe UI" pitchFamily="34" charset="0"/>
                <a:cs typeface="Segoe UI" pitchFamily="34" charset="0"/>
              </a:rPr>
              <a:t>ISV </a:t>
            </a:r>
            <a:r>
              <a:rPr lang="en-US" sz="1800" dirty="0">
                <a:ln>
                  <a:solidFill>
                    <a:schemeClr val="bg1">
                      <a:alpha val="0"/>
                    </a:schemeClr>
                  </a:solidFill>
                </a:ln>
                <a:solidFill>
                  <a:schemeClr val="bg1">
                    <a:alpha val="99000"/>
                  </a:schemeClr>
                </a:solidFill>
                <a:ea typeface="Segoe UI" pitchFamily="34" charset="0"/>
                <a:cs typeface="Segoe UI" pitchFamily="34" charset="0"/>
              </a:rPr>
              <a:t>generates tax invoice that satisfies country specific requirements</a:t>
            </a:r>
          </a:p>
          <a:p>
            <a:pPr marL="228600" defTabSz="1218936">
              <a:spcBef>
                <a:spcPts val="300"/>
              </a:spcBef>
            </a:pPr>
            <a:r>
              <a:rPr lang="en-US" sz="1800" dirty="0" smtClean="0">
                <a:ln>
                  <a:solidFill>
                    <a:schemeClr val="bg1">
                      <a:alpha val="0"/>
                    </a:schemeClr>
                  </a:solidFill>
                </a:ln>
                <a:solidFill>
                  <a:schemeClr val="bg1">
                    <a:alpha val="99000"/>
                  </a:schemeClr>
                </a:solidFill>
                <a:ea typeface="Segoe UI" pitchFamily="34" charset="0"/>
                <a:cs typeface="Segoe UI" pitchFamily="34" charset="0"/>
              </a:rPr>
              <a:t>ISV </a:t>
            </a:r>
            <a:r>
              <a:rPr lang="en-US" sz="1800" dirty="0">
                <a:ln>
                  <a:solidFill>
                    <a:schemeClr val="bg1">
                      <a:alpha val="0"/>
                    </a:schemeClr>
                  </a:solidFill>
                </a:ln>
                <a:solidFill>
                  <a:schemeClr val="bg1">
                    <a:alpha val="99000"/>
                  </a:schemeClr>
                </a:solidFill>
                <a:ea typeface="Segoe UI" pitchFamily="34" charset="0"/>
                <a:cs typeface="Segoe UI" pitchFamily="34" charset="0"/>
              </a:rPr>
              <a:t>sends tax invoice to customer</a:t>
            </a:r>
          </a:p>
        </p:txBody>
      </p:sp>
      <p:sp>
        <p:nvSpPr>
          <p:cNvPr id="9" name="Rectangle 8"/>
          <p:cNvSpPr/>
          <p:nvPr/>
        </p:nvSpPr>
        <p:spPr>
          <a:xfrm>
            <a:off x="6380845" y="6200633"/>
            <a:ext cx="5287280" cy="253926"/>
          </a:xfrm>
          <a:prstGeom prst="rect">
            <a:avLst/>
          </a:prstGeom>
          <a:ln>
            <a:noFill/>
          </a:ln>
        </p:spPr>
        <p:txBody>
          <a:bodyPr wrap="square" lIns="45720" tIns="34295" rIns="45720" bIns="34295">
            <a:spAutoFit/>
          </a:bodyPr>
          <a:lstStyle/>
          <a:p>
            <a:pPr algn="r"/>
            <a:r>
              <a:rPr lang="en-US" sz="1200" dirty="0">
                <a:ln>
                  <a:solidFill>
                    <a:schemeClr val="bg1">
                      <a:alpha val="0"/>
                    </a:schemeClr>
                  </a:solidFill>
                </a:ln>
                <a:solidFill>
                  <a:srgbClr val="595959">
                    <a:alpha val="99000"/>
                  </a:srgbClr>
                </a:solidFill>
              </a:rPr>
              <a:t>Microsoft </a:t>
            </a:r>
            <a:r>
              <a:rPr lang="en-US" sz="1200" dirty="0" smtClean="0">
                <a:ln>
                  <a:solidFill>
                    <a:schemeClr val="bg1">
                      <a:alpha val="0"/>
                    </a:schemeClr>
                  </a:solidFill>
                </a:ln>
                <a:solidFill>
                  <a:srgbClr val="595959">
                    <a:alpha val="99000"/>
                  </a:srgbClr>
                </a:solidFill>
              </a:rPr>
              <a:t>Support 866-MSONLINE </a:t>
            </a:r>
            <a:r>
              <a:rPr lang="en-US" sz="1200" dirty="0">
                <a:ln>
                  <a:solidFill>
                    <a:schemeClr val="bg1">
                      <a:alpha val="0"/>
                    </a:schemeClr>
                  </a:solidFill>
                </a:ln>
                <a:solidFill>
                  <a:srgbClr val="595959">
                    <a:alpha val="99000"/>
                  </a:srgbClr>
                </a:solidFill>
              </a:rPr>
              <a:t>(</a:t>
            </a:r>
            <a:r>
              <a:rPr lang="en-US" sz="1200" dirty="0" smtClean="0">
                <a:ln>
                  <a:solidFill>
                    <a:schemeClr val="bg1">
                      <a:alpha val="0"/>
                    </a:schemeClr>
                  </a:solidFill>
                </a:ln>
                <a:solidFill>
                  <a:srgbClr val="595959">
                    <a:alpha val="99000"/>
                  </a:srgbClr>
                </a:solidFill>
              </a:rPr>
              <a:t>676-6546) or </a:t>
            </a:r>
            <a:r>
              <a:rPr lang="en-US" sz="1200" dirty="0">
                <a:ln>
                  <a:solidFill>
                    <a:schemeClr val="bg1">
                      <a:alpha val="0"/>
                    </a:schemeClr>
                  </a:solidFill>
                </a:ln>
                <a:solidFill>
                  <a:srgbClr val="595959">
                    <a:alpha val="99000"/>
                  </a:srgbClr>
                </a:solidFill>
              </a:rPr>
              <a:t>visit </a:t>
            </a:r>
            <a:r>
              <a:rPr lang="en-US" sz="1200" dirty="0">
                <a:ln>
                  <a:solidFill>
                    <a:schemeClr val="bg1">
                      <a:alpha val="0"/>
                    </a:schemeClr>
                  </a:solidFill>
                </a:ln>
                <a:solidFill>
                  <a:srgbClr val="595959">
                    <a:alpha val="99000"/>
                  </a:srgbClr>
                </a:solidFill>
                <a:hlinkClick r:id="rId5"/>
              </a:rPr>
              <a:t>Microsoft Support</a:t>
            </a:r>
            <a:r>
              <a:rPr lang="en-US" sz="1200" dirty="0">
                <a:ln>
                  <a:solidFill>
                    <a:schemeClr val="bg1">
                      <a:alpha val="0"/>
                    </a:schemeClr>
                  </a:solidFill>
                </a:ln>
                <a:solidFill>
                  <a:srgbClr val="595959">
                    <a:alpha val="99000"/>
                  </a:srgbClr>
                </a:solidFill>
              </a:rPr>
              <a:t>.</a:t>
            </a:r>
          </a:p>
        </p:txBody>
      </p:sp>
      <p:sp>
        <p:nvSpPr>
          <p:cNvPr id="8" name="TextBox 7"/>
          <p:cNvSpPr txBox="1"/>
          <p:nvPr/>
        </p:nvSpPr>
        <p:spPr>
          <a:xfrm>
            <a:off x="662668" y="2380934"/>
            <a:ext cx="798286" cy="1051560"/>
          </a:xfrm>
          <a:prstGeom prst="rect">
            <a:avLst/>
          </a:prstGeom>
          <a:noFill/>
        </p:spPr>
        <p:txBody>
          <a:bodyPr wrap="square" lIns="0" tIns="0" rIns="0" bIns="0" rtlCol="0" anchor="ctr" anchorCtr="0">
            <a:noAutofit/>
          </a:bodyPr>
          <a:lstStyle/>
          <a:p>
            <a:pPr algn="ctr">
              <a:lnSpc>
                <a:spcPct val="90000"/>
              </a:lnSpc>
              <a:spcBef>
                <a:spcPct val="20000"/>
              </a:spcBef>
              <a:buSzPct val="80000"/>
            </a:pPr>
            <a:r>
              <a:rPr lang="en-US" sz="6000" dirty="0" smtClean="0">
                <a:solidFill>
                  <a:schemeClr val="bg1">
                    <a:alpha val="99000"/>
                  </a:schemeClr>
                </a:solidFill>
                <a:latin typeface="Segoe UI Light" pitchFamily="34" charset="0"/>
              </a:rPr>
              <a:t>1</a:t>
            </a:r>
            <a:endParaRPr lang="en-US" sz="6000" dirty="0">
              <a:solidFill>
                <a:schemeClr val="bg1">
                  <a:alpha val="99000"/>
                </a:schemeClr>
              </a:solidFill>
              <a:latin typeface="Segoe UI Light" pitchFamily="34" charset="0"/>
            </a:endParaRPr>
          </a:p>
        </p:txBody>
      </p:sp>
      <p:sp>
        <p:nvSpPr>
          <p:cNvPr id="12" name="TextBox 11"/>
          <p:cNvSpPr txBox="1"/>
          <p:nvPr/>
        </p:nvSpPr>
        <p:spPr>
          <a:xfrm>
            <a:off x="662668" y="3581400"/>
            <a:ext cx="798286" cy="1051560"/>
          </a:xfrm>
          <a:prstGeom prst="rect">
            <a:avLst/>
          </a:prstGeom>
          <a:noFill/>
        </p:spPr>
        <p:txBody>
          <a:bodyPr wrap="square" lIns="0" tIns="0" rIns="0" bIns="0" rtlCol="0" anchor="ctr" anchorCtr="0">
            <a:noAutofit/>
          </a:bodyPr>
          <a:lstStyle/>
          <a:p>
            <a:pPr algn="ctr">
              <a:lnSpc>
                <a:spcPct val="90000"/>
              </a:lnSpc>
              <a:spcBef>
                <a:spcPct val="20000"/>
              </a:spcBef>
              <a:buSzPct val="80000"/>
            </a:pPr>
            <a:r>
              <a:rPr lang="en-US" sz="6000" dirty="0" smtClean="0">
                <a:solidFill>
                  <a:schemeClr val="bg1">
                    <a:alpha val="99000"/>
                  </a:schemeClr>
                </a:solidFill>
                <a:latin typeface="Segoe UI Light" pitchFamily="34" charset="0"/>
              </a:rPr>
              <a:t>2</a:t>
            </a:r>
            <a:endParaRPr lang="en-US" sz="6000" dirty="0">
              <a:solidFill>
                <a:schemeClr val="bg1">
                  <a:alpha val="99000"/>
                </a:schemeClr>
              </a:solidFill>
              <a:latin typeface="Segoe UI Light" pitchFamily="34" charset="0"/>
            </a:endParaRPr>
          </a:p>
        </p:txBody>
      </p:sp>
      <p:sp>
        <p:nvSpPr>
          <p:cNvPr id="13" name="TextBox 12"/>
          <p:cNvSpPr txBox="1"/>
          <p:nvPr/>
        </p:nvSpPr>
        <p:spPr>
          <a:xfrm>
            <a:off x="662668" y="4778103"/>
            <a:ext cx="798286" cy="1051560"/>
          </a:xfrm>
          <a:prstGeom prst="rect">
            <a:avLst/>
          </a:prstGeom>
          <a:noFill/>
        </p:spPr>
        <p:txBody>
          <a:bodyPr wrap="square" lIns="0" tIns="0" rIns="0" bIns="0" rtlCol="0" anchor="ctr" anchorCtr="0">
            <a:noAutofit/>
          </a:bodyPr>
          <a:lstStyle/>
          <a:p>
            <a:pPr algn="ctr">
              <a:lnSpc>
                <a:spcPct val="90000"/>
              </a:lnSpc>
              <a:spcBef>
                <a:spcPct val="20000"/>
              </a:spcBef>
              <a:buSzPct val="80000"/>
            </a:pPr>
            <a:r>
              <a:rPr lang="en-US" sz="6000" dirty="0" smtClean="0">
                <a:solidFill>
                  <a:schemeClr val="bg1">
                    <a:alpha val="99000"/>
                  </a:schemeClr>
                </a:solidFill>
                <a:latin typeface="Segoe UI Light" pitchFamily="34" charset="0"/>
              </a:rPr>
              <a:t>3</a:t>
            </a:r>
            <a:endParaRPr lang="en-US" sz="6000" dirty="0">
              <a:solidFill>
                <a:schemeClr val="bg1">
                  <a:alpha val="99000"/>
                </a:schemeClr>
              </a:solidFill>
              <a:latin typeface="Segoe UI Light" pitchFamily="34" charset="0"/>
            </a:endParaRPr>
          </a:p>
        </p:txBody>
      </p:sp>
    </p:spTree>
    <p:extLst>
      <p:ext uri="{BB962C8B-B14F-4D97-AF65-F5344CB8AC3E}">
        <p14:creationId xmlns:p14="http://schemas.microsoft.com/office/powerpoint/2010/main" val="35921836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27450063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Text Placeholder 3"/>
          <p:cNvSpPr>
            <a:spLocks noGrp="1"/>
          </p:cNvSpPr>
          <p:nvPr>
            <p:ph type="body" sz="quarter" idx="11"/>
          </p:nvPr>
        </p:nvSpPr>
        <p:spPr>
          <a:xfrm>
            <a:off x="3473803" y="3336870"/>
            <a:ext cx="8194321" cy="1403461"/>
          </a:xfrm>
        </p:spPr>
        <p:txBody>
          <a:bodyPr/>
          <a:lstStyle/>
          <a:p>
            <a:pPr marL="0" indent="3175"/>
            <a:r>
              <a:rPr lang="en-US" dirty="0"/>
              <a:t>The Windows Azure </a:t>
            </a:r>
            <a:r>
              <a:rPr lang="en-US" dirty="0" smtClean="0"/>
              <a:t>Marketplace</a:t>
            </a:r>
            <a:endParaRPr lang="en-US" dirty="0"/>
          </a:p>
        </p:txBody>
      </p:sp>
    </p:spTree>
    <p:extLst>
      <p:ext uri="{BB962C8B-B14F-4D97-AF65-F5344CB8AC3E}">
        <p14:creationId xmlns:p14="http://schemas.microsoft.com/office/powerpoint/2010/main" val="15471696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Momentum</a:t>
            </a:r>
            <a:endParaRPr lang="en-US" dirty="0"/>
          </a:p>
        </p:txBody>
      </p:sp>
      <p:sp>
        <p:nvSpPr>
          <p:cNvPr id="6" name="Rectangle 5"/>
          <p:cNvSpPr/>
          <p:nvPr>
            <p:custDataLst>
              <p:tags r:id="rId1"/>
            </p:custDataLst>
          </p:nvPr>
        </p:nvSpPr>
        <p:spPr bwMode="auto">
          <a:xfrm>
            <a:off x="533119" y="1487532"/>
            <a:ext cx="3635353" cy="28161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b" anchorCtr="0" compatLnSpc="1">
            <a:prstTxWarp prst="textNoShape">
              <a:avLst/>
            </a:prstTxWarp>
          </a:bodyPr>
          <a:lstStyle/>
          <a:p>
            <a:pPr defTabSz="913788" fontAlgn="base">
              <a:lnSpc>
                <a:spcPct val="90000"/>
              </a:lnSpc>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Launched Windows Azure Marketplace with </a:t>
            </a:r>
            <a:r>
              <a:rPr lang="en-US" sz="3200" dirty="0" err="1">
                <a:ln>
                  <a:solidFill>
                    <a:schemeClr val="bg1">
                      <a:alpha val="0"/>
                    </a:schemeClr>
                  </a:solidFill>
                </a:ln>
                <a:solidFill>
                  <a:schemeClr val="bg1">
                    <a:alpha val="99000"/>
                  </a:schemeClr>
                </a:solidFill>
                <a:latin typeface="Segoe UI Light" pitchFamily="34" charset="0"/>
              </a:rPr>
              <a:t>DataMarket</a:t>
            </a:r>
            <a:r>
              <a:rPr lang="en-US" sz="3200" dirty="0">
                <a:ln>
                  <a:solidFill>
                    <a:schemeClr val="bg1">
                      <a:alpha val="0"/>
                    </a:schemeClr>
                  </a:solidFill>
                </a:ln>
                <a:solidFill>
                  <a:schemeClr val="bg1">
                    <a:alpha val="99000"/>
                  </a:schemeClr>
                </a:solidFill>
                <a:latin typeface="Segoe UI Light" pitchFamily="34" charset="0"/>
              </a:rPr>
              <a:t> at Nov 2010</a:t>
            </a:r>
          </a:p>
        </p:txBody>
      </p:sp>
      <p:sp>
        <p:nvSpPr>
          <p:cNvPr id="7" name="Rectangle 6"/>
          <p:cNvSpPr/>
          <p:nvPr>
            <p:custDataLst>
              <p:tags r:id="rId2"/>
            </p:custDataLst>
          </p:nvPr>
        </p:nvSpPr>
        <p:spPr bwMode="auto">
          <a:xfrm>
            <a:off x="4270208" y="1487532"/>
            <a:ext cx="3635353" cy="28161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b" anchorCtr="0" compatLnSpc="1">
            <a:prstTxWarp prst="textNoShape">
              <a:avLst/>
            </a:prstTxWarp>
          </a:bodyPr>
          <a:lstStyle/>
          <a:p>
            <a:pPr defTabSz="913788" fontAlgn="base">
              <a:lnSpc>
                <a:spcPct val="90000"/>
              </a:lnSpc>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Launched Windows Azure Marketplace </a:t>
            </a:r>
            <a:r>
              <a:rPr lang="en-US" sz="3200" dirty="0" smtClean="0">
                <a:ln>
                  <a:solidFill>
                    <a:schemeClr val="bg1">
                      <a:alpha val="0"/>
                    </a:schemeClr>
                  </a:solidFill>
                </a:ln>
                <a:solidFill>
                  <a:schemeClr val="bg1">
                    <a:alpha val="99000"/>
                  </a:schemeClr>
                </a:solidFill>
                <a:latin typeface="Segoe UI Light" pitchFamily="34" charset="0"/>
              </a:rPr>
              <a:t> combining </a:t>
            </a:r>
            <a:r>
              <a:rPr lang="en-US" sz="3200" dirty="0">
                <a:ln>
                  <a:solidFill>
                    <a:schemeClr val="bg1">
                      <a:alpha val="0"/>
                    </a:schemeClr>
                  </a:solidFill>
                </a:ln>
                <a:solidFill>
                  <a:schemeClr val="bg1">
                    <a:alpha val="99000"/>
                  </a:schemeClr>
                </a:solidFill>
                <a:latin typeface="Segoe UI Light" pitchFamily="34" charset="0"/>
              </a:rPr>
              <a:t>Data and Applications </a:t>
            </a:r>
            <a:r>
              <a:rPr lang="en-US" sz="3200" dirty="0" smtClean="0">
                <a:ln>
                  <a:solidFill>
                    <a:schemeClr val="bg1">
                      <a:alpha val="0"/>
                    </a:schemeClr>
                  </a:solidFill>
                </a:ln>
                <a:solidFill>
                  <a:schemeClr val="bg1">
                    <a:alpha val="99000"/>
                  </a:schemeClr>
                </a:solidFill>
                <a:latin typeface="Segoe UI Light" pitchFamily="34" charset="0"/>
              </a:rPr>
              <a:t/>
            </a:r>
            <a:br>
              <a:rPr lang="en-US" sz="3200" dirty="0" smtClean="0">
                <a:ln>
                  <a:solidFill>
                    <a:schemeClr val="bg1">
                      <a:alpha val="0"/>
                    </a:schemeClr>
                  </a:solidFill>
                </a:ln>
                <a:solidFill>
                  <a:schemeClr val="bg1">
                    <a:alpha val="99000"/>
                  </a:schemeClr>
                </a:solidFill>
                <a:latin typeface="Segoe UI Light" pitchFamily="34" charset="0"/>
              </a:rPr>
            </a:br>
            <a:r>
              <a:rPr lang="en-US" sz="3200" dirty="0" smtClean="0">
                <a:ln>
                  <a:solidFill>
                    <a:schemeClr val="bg1">
                      <a:alpha val="0"/>
                    </a:schemeClr>
                  </a:solidFill>
                </a:ln>
                <a:solidFill>
                  <a:schemeClr val="bg1">
                    <a:alpha val="99000"/>
                  </a:schemeClr>
                </a:solidFill>
                <a:latin typeface="Segoe UI Light" pitchFamily="34" charset="0"/>
              </a:rPr>
              <a:t>at </a:t>
            </a:r>
            <a:r>
              <a:rPr lang="en-US" sz="3200" dirty="0">
                <a:ln>
                  <a:solidFill>
                    <a:schemeClr val="bg1">
                      <a:alpha val="0"/>
                    </a:schemeClr>
                  </a:solidFill>
                </a:ln>
                <a:solidFill>
                  <a:schemeClr val="bg1">
                    <a:alpha val="99000"/>
                  </a:schemeClr>
                </a:solidFill>
                <a:latin typeface="Segoe UI Light" pitchFamily="34" charset="0"/>
              </a:rPr>
              <a:t>WPC2011</a:t>
            </a:r>
          </a:p>
        </p:txBody>
      </p:sp>
      <p:sp>
        <p:nvSpPr>
          <p:cNvPr id="8" name="Rectangle 7"/>
          <p:cNvSpPr/>
          <p:nvPr>
            <p:custDataLst>
              <p:tags r:id="rId3"/>
            </p:custDataLst>
          </p:nvPr>
        </p:nvSpPr>
        <p:spPr bwMode="auto">
          <a:xfrm>
            <a:off x="8007297" y="1487532"/>
            <a:ext cx="3635353" cy="28161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91440" bIns="45718" numCol="1" rtlCol="0" anchor="b" anchorCtr="0" compatLnSpc="1">
            <a:prstTxWarp prst="textNoShape">
              <a:avLst/>
            </a:prstTxWarp>
          </a:bodyPr>
          <a:lstStyle/>
          <a:p>
            <a:pPr defTabSz="913788" fontAlgn="base">
              <a:lnSpc>
                <a:spcPct val="90000"/>
              </a:lnSpc>
              <a:spcBef>
                <a:spcPct val="0"/>
              </a:spcBef>
              <a:spcAft>
                <a:spcPct val="0"/>
              </a:spcAft>
            </a:pPr>
            <a:r>
              <a:rPr lang="en-US" sz="3200" dirty="0">
                <a:ln>
                  <a:solidFill>
                    <a:schemeClr val="bg1">
                      <a:alpha val="0"/>
                    </a:schemeClr>
                  </a:solidFill>
                </a:ln>
                <a:solidFill>
                  <a:schemeClr val="bg1">
                    <a:alpha val="99000"/>
                  </a:schemeClr>
                </a:solidFill>
                <a:latin typeface="Segoe UI Light" pitchFamily="34" charset="0"/>
              </a:rPr>
              <a:t>Today </a:t>
            </a:r>
          </a:p>
        </p:txBody>
      </p:sp>
      <p:sp>
        <p:nvSpPr>
          <p:cNvPr id="11" name="Rectangle 10"/>
          <p:cNvSpPr/>
          <p:nvPr>
            <p:custDataLst>
              <p:tags r:id="rId4"/>
            </p:custDataLst>
          </p:nvPr>
        </p:nvSpPr>
        <p:spPr bwMode="auto">
          <a:xfrm>
            <a:off x="533119" y="4303668"/>
            <a:ext cx="3635353" cy="11079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spcCol="0" rtlCol="0" anchor="t" anchorCtr="0" compatLnSpc="1">
            <a:prstTxWarp prst="textNoShape">
              <a:avLst/>
            </a:prstTxWarp>
            <a:spAutoFit/>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First Information marketplace with premium and public domain datasets</a:t>
            </a:r>
          </a:p>
        </p:txBody>
      </p:sp>
      <p:sp>
        <p:nvSpPr>
          <p:cNvPr id="12" name="Rectangle 11"/>
          <p:cNvSpPr/>
          <p:nvPr>
            <p:custDataLst>
              <p:tags r:id="rId5"/>
            </p:custDataLst>
          </p:nvPr>
        </p:nvSpPr>
        <p:spPr bwMode="auto">
          <a:xfrm>
            <a:off x="8007297" y="4303668"/>
            <a:ext cx="3635353" cy="12618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spcCol="0" rtlCol="0" anchor="t" anchorCtr="0" compatLnSpc="1">
            <a:prstTxWarp prst="textNoShape">
              <a:avLst/>
            </a:prstTxWarp>
            <a:spAutoFit/>
          </a:bodyPr>
          <a:lstStyle/>
          <a:p>
            <a:pPr defTabSz="913788" fontAlgn="base">
              <a:spcBef>
                <a:spcPts val="600"/>
              </a:spcBef>
              <a:spcAft>
                <a:spcPct val="0"/>
              </a:spcAft>
            </a:pPr>
            <a:r>
              <a:rPr lang="en-US" sz="2000" dirty="0">
                <a:ln>
                  <a:solidFill>
                    <a:schemeClr val="bg1">
                      <a:alpha val="0"/>
                    </a:schemeClr>
                  </a:solidFill>
                </a:ln>
                <a:solidFill>
                  <a:srgbClr val="595959">
                    <a:alpha val="99000"/>
                  </a:srgbClr>
                </a:solidFill>
              </a:rPr>
              <a:t>Hundreds of Applications</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Thousands of subscribers</a:t>
            </a:r>
          </a:p>
          <a:p>
            <a:pPr defTabSz="913788" fontAlgn="base">
              <a:spcBef>
                <a:spcPts val="600"/>
              </a:spcBef>
              <a:spcAft>
                <a:spcPct val="0"/>
              </a:spcAft>
            </a:pPr>
            <a:r>
              <a:rPr lang="en-US" sz="2000" dirty="0">
                <a:ln>
                  <a:solidFill>
                    <a:schemeClr val="bg1">
                      <a:alpha val="0"/>
                    </a:schemeClr>
                  </a:solidFill>
                </a:ln>
                <a:solidFill>
                  <a:srgbClr val="595959">
                    <a:alpha val="99000"/>
                  </a:srgbClr>
                </a:solidFill>
              </a:rPr>
              <a:t>Millions of transactions</a:t>
            </a:r>
          </a:p>
        </p:txBody>
      </p:sp>
    </p:spTree>
    <p:extLst>
      <p:ext uri="{BB962C8B-B14F-4D97-AF65-F5344CB8AC3E}">
        <p14:creationId xmlns:p14="http://schemas.microsoft.com/office/powerpoint/2010/main" val="35390486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13768369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30"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t>Windows Azure Marketplace</a:t>
            </a:r>
          </a:p>
        </p:txBody>
      </p:sp>
      <p:sp>
        <p:nvSpPr>
          <p:cNvPr id="5" name="Rectangle 4"/>
          <p:cNvSpPr/>
          <p:nvPr>
            <p:custDataLst>
              <p:tags r:id="rId4"/>
            </p:custDataLst>
          </p:nvPr>
        </p:nvSpPr>
        <p:spPr bwMode="auto">
          <a:xfrm>
            <a:off x="517525" y="1501524"/>
            <a:ext cx="11158538" cy="6462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spAutoFit/>
          </a:bodyPr>
          <a:lstStyle/>
          <a:p>
            <a:pPr defTabSz="913788" fontAlgn="base">
              <a:lnSpc>
                <a:spcPct val="90000"/>
              </a:lnSpc>
              <a:spcBef>
                <a:spcPct val="0"/>
              </a:spcBef>
              <a:spcAft>
                <a:spcPct val="0"/>
              </a:spcAft>
            </a:pPr>
            <a:r>
              <a:rPr lang="en-US" sz="2000" b="1" spc="-80" dirty="0">
                <a:ln>
                  <a:solidFill>
                    <a:schemeClr val="bg1">
                      <a:alpha val="0"/>
                    </a:schemeClr>
                  </a:solidFill>
                </a:ln>
                <a:solidFill>
                  <a:schemeClr val="bg1">
                    <a:alpha val="99000"/>
                  </a:schemeClr>
                </a:solidFill>
                <a:latin typeface="Segoe UI Light" pitchFamily="34" charset="0"/>
              </a:rPr>
              <a:t>Windows Azure Marketplace is a </a:t>
            </a:r>
            <a:r>
              <a:rPr lang="en-US" sz="2000" spc="-80" dirty="0">
                <a:ln>
                  <a:solidFill>
                    <a:schemeClr val="bg1">
                      <a:alpha val="0"/>
                    </a:schemeClr>
                  </a:solidFill>
                </a:ln>
                <a:solidFill>
                  <a:schemeClr val="bg1">
                    <a:alpha val="99000"/>
                  </a:schemeClr>
                </a:solidFill>
                <a:latin typeface="Segoe UI Semibold" pitchFamily="34" charset="0"/>
              </a:rPr>
              <a:t>Global</a:t>
            </a:r>
            <a:r>
              <a:rPr lang="en-US" sz="2000" b="1" i="1" spc="-80" dirty="0">
                <a:ln>
                  <a:solidFill>
                    <a:schemeClr val="bg1">
                      <a:alpha val="0"/>
                    </a:schemeClr>
                  </a:solidFill>
                </a:ln>
                <a:solidFill>
                  <a:schemeClr val="bg1">
                    <a:alpha val="99000"/>
                  </a:schemeClr>
                </a:solidFill>
                <a:latin typeface="Segoe UI Light" pitchFamily="34" charset="0"/>
              </a:rPr>
              <a:t> </a:t>
            </a:r>
            <a:r>
              <a:rPr lang="en-US" sz="2000" b="1" spc="-80" dirty="0">
                <a:ln>
                  <a:solidFill>
                    <a:schemeClr val="bg1">
                      <a:alpha val="0"/>
                    </a:schemeClr>
                  </a:solidFill>
                </a:ln>
                <a:solidFill>
                  <a:schemeClr val="bg1">
                    <a:alpha val="99000"/>
                  </a:schemeClr>
                </a:solidFill>
                <a:latin typeface="Segoe UI Light" pitchFamily="34" charset="0"/>
              </a:rPr>
              <a:t>marketplace for cloud applications </a:t>
            </a:r>
            <a:r>
              <a:rPr lang="en-US" sz="2000" b="1" spc="-80" dirty="0" smtClean="0">
                <a:ln>
                  <a:solidFill>
                    <a:schemeClr val="bg1">
                      <a:alpha val="0"/>
                    </a:schemeClr>
                  </a:solidFill>
                </a:ln>
                <a:solidFill>
                  <a:schemeClr val="bg1">
                    <a:alpha val="99000"/>
                  </a:schemeClr>
                </a:solidFill>
                <a:latin typeface="Segoe UI Light" pitchFamily="34" charset="0"/>
              </a:rPr>
              <a:t/>
            </a:r>
            <a:br>
              <a:rPr lang="en-US" sz="2000" b="1" spc="-80" dirty="0" smtClean="0">
                <a:ln>
                  <a:solidFill>
                    <a:schemeClr val="bg1">
                      <a:alpha val="0"/>
                    </a:schemeClr>
                  </a:solidFill>
                </a:ln>
                <a:solidFill>
                  <a:schemeClr val="bg1">
                    <a:alpha val="99000"/>
                  </a:schemeClr>
                </a:solidFill>
                <a:latin typeface="Segoe UI Light" pitchFamily="34" charset="0"/>
              </a:rPr>
            </a:br>
            <a:r>
              <a:rPr lang="en-US" sz="2000" b="1" spc="-80" dirty="0" smtClean="0">
                <a:ln>
                  <a:solidFill>
                    <a:schemeClr val="bg1">
                      <a:alpha val="0"/>
                    </a:schemeClr>
                  </a:solidFill>
                </a:ln>
                <a:solidFill>
                  <a:schemeClr val="bg1">
                    <a:alpha val="99000"/>
                  </a:schemeClr>
                </a:solidFill>
                <a:latin typeface="Segoe UI Light" pitchFamily="34" charset="0"/>
              </a:rPr>
              <a:t>and </a:t>
            </a:r>
            <a:r>
              <a:rPr lang="en-US" sz="2000" b="1" spc="-80" dirty="0">
                <a:ln>
                  <a:solidFill>
                    <a:schemeClr val="bg1">
                      <a:alpha val="0"/>
                    </a:schemeClr>
                  </a:solidFill>
                </a:ln>
                <a:solidFill>
                  <a:schemeClr val="bg1">
                    <a:alpha val="99000"/>
                  </a:schemeClr>
                </a:solidFill>
                <a:latin typeface="Segoe UI Light" pitchFamily="34" charset="0"/>
              </a:rPr>
              <a:t>data providing </a:t>
            </a:r>
            <a:r>
              <a:rPr lang="en-US" sz="2000" spc="-80" dirty="0">
                <a:ln>
                  <a:solidFill>
                    <a:schemeClr val="bg1">
                      <a:alpha val="0"/>
                    </a:schemeClr>
                  </a:solidFill>
                </a:ln>
                <a:solidFill>
                  <a:schemeClr val="bg1">
                    <a:alpha val="99000"/>
                  </a:schemeClr>
                </a:solidFill>
                <a:latin typeface="Segoe UI Semibold" pitchFamily="34" charset="0"/>
              </a:rPr>
              <a:t>Premium</a:t>
            </a:r>
            <a:r>
              <a:rPr lang="en-US" sz="2000" b="1" spc="-80" dirty="0">
                <a:ln>
                  <a:solidFill>
                    <a:schemeClr val="bg1">
                      <a:alpha val="0"/>
                    </a:schemeClr>
                  </a:solidFill>
                </a:ln>
                <a:solidFill>
                  <a:schemeClr val="bg1">
                    <a:alpha val="99000"/>
                  </a:schemeClr>
                </a:solidFill>
                <a:latin typeface="Segoe UI Light" pitchFamily="34" charset="0"/>
              </a:rPr>
              <a:t> experiences with </a:t>
            </a:r>
            <a:r>
              <a:rPr lang="en-US" sz="2000" spc="-80" dirty="0">
                <a:ln>
                  <a:solidFill>
                    <a:schemeClr val="bg1">
                      <a:alpha val="0"/>
                    </a:schemeClr>
                  </a:solidFill>
                </a:ln>
                <a:solidFill>
                  <a:schemeClr val="bg1">
                    <a:alpha val="99000"/>
                  </a:schemeClr>
                </a:solidFill>
                <a:latin typeface="Segoe UI Semibold" pitchFamily="34" charset="0"/>
              </a:rPr>
              <a:t>Secure</a:t>
            </a:r>
            <a:r>
              <a:rPr lang="en-US" sz="2000" b="1" i="1" spc="-80" dirty="0">
                <a:ln>
                  <a:solidFill>
                    <a:schemeClr val="bg1">
                      <a:alpha val="0"/>
                    </a:schemeClr>
                  </a:solidFill>
                </a:ln>
                <a:solidFill>
                  <a:schemeClr val="bg1">
                    <a:alpha val="99000"/>
                  </a:schemeClr>
                </a:solidFill>
                <a:latin typeface="Segoe UI Light" pitchFamily="34" charset="0"/>
              </a:rPr>
              <a:t> </a:t>
            </a:r>
            <a:r>
              <a:rPr lang="en-US" sz="2000" spc="-80" dirty="0">
                <a:ln>
                  <a:solidFill>
                    <a:schemeClr val="bg1">
                      <a:alpha val="0"/>
                    </a:schemeClr>
                  </a:solidFill>
                </a:ln>
                <a:solidFill>
                  <a:schemeClr val="bg1">
                    <a:alpha val="99000"/>
                  </a:schemeClr>
                </a:solidFill>
                <a:latin typeface="Segoe UI Semibold" pitchFamily="34" charset="0"/>
              </a:rPr>
              <a:t>commerce</a:t>
            </a:r>
            <a:r>
              <a:rPr lang="en-US" sz="2000" b="1" i="1" spc="-80" dirty="0">
                <a:ln>
                  <a:solidFill>
                    <a:schemeClr val="bg1">
                      <a:alpha val="0"/>
                    </a:schemeClr>
                  </a:solidFill>
                </a:ln>
                <a:solidFill>
                  <a:schemeClr val="bg1">
                    <a:alpha val="99000"/>
                  </a:schemeClr>
                </a:solidFill>
                <a:latin typeface="Segoe UI Light" pitchFamily="34" charset="0"/>
              </a:rPr>
              <a:t> </a:t>
            </a:r>
            <a:r>
              <a:rPr lang="en-US" sz="2000" b="1" spc="-80" dirty="0">
                <a:ln>
                  <a:solidFill>
                    <a:schemeClr val="bg1">
                      <a:alpha val="0"/>
                    </a:schemeClr>
                  </a:solidFill>
                </a:ln>
                <a:solidFill>
                  <a:schemeClr val="bg1">
                    <a:alpha val="99000"/>
                  </a:schemeClr>
                </a:solidFill>
                <a:latin typeface="Segoe UI Light" pitchFamily="34" charset="0"/>
              </a:rPr>
              <a:t>platform. </a:t>
            </a:r>
          </a:p>
        </p:txBody>
      </p:sp>
      <p:sp>
        <p:nvSpPr>
          <p:cNvPr id="6" name="Rectangle 5"/>
          <p:cNvSpPr/>
          <p:nvPr>
            <p:custDataLst>
              <p:tags r:id="rId5"/>
            </p:custDataLst>
          </p:nvPr>
        </p:nvSpPr>
        <p:spPr>
          <a:xfrm>
            <a:off x="517525" y="2227792"/>
            <a:ext cx="1834261" cy="1051560"/>
          </a:xfrm>
          <a:prstGeom prst="rect">
            <a:avLst/>
          </a:prstGeom>
          <a:solidFill>
            <a:schemeClr val="accent2"/>
          </a:solidFill>
          <a:ln w="9525" cap="flat" cmpd="sng" algn="ctr">
            <a:noFill/>
            <a:prstDash val="solid"/>
          </a:ln>
          <a:effectLst/>
        </p:spPr>
        <p:txBody>
          <a:bodyPr rtlCol="0" anchor="b" anchorCtr="0"/>
          <a:lstStyle/>
          <a:p>
            <a:pPr defTabSz="1218936">
              <a:lnSpc>
                <a:spcPct val="90000"/>
              </a:lnSpc>
            </a:pPr>
            <a:r>
              <a:rPr lang="en-US" sz="180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Global </a:t>
            </a:r>
            <a: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
            </a:r>
            <a:b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br>
            <a: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Reach </a:t>
            </a:r>
            <a:endParaRPr lang="en-US" sz="180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sp>
        <p:nvSpPr>
          <p:cNvPr id="7" name="Rectangle 6"/>
          <p:cNvSpPr/>
          <p:nvPr>
            <p:custDataLst>
              <p:tags r:id="rId6"/>
            </p:custDataLst>
          </p:nvPr>
        </p:nvSpPr>
        <p:spPr bwMode="auto">
          <a:xfrm>
            <a:off x="2351786" y="2227792"/>
            <a:ext cx="9324277" cy="1051560"/>
          </a:xfrm>
          <a:prstGeom prst="rect">
            <a:avLst/>
          </a:prstGeom>
          <a:solidFill>
            <a:schemeClr val="bg1">
              <a:lumMod val="95000"/>
            </a:schemeClr>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Global marketplace </a:t>
            </a:r>
            <a:r>
              <a:rPr lang="en-US" sz="1200" dirty="0">
                <a:ln>
                  <a:solidFill>
                    <a:schemeClr val="bg1">
                      <a:alpha val="0"/>
                    </a:schemeClr>
                  </a:solidFill>
                </a:ln>
                <a:solidFill>
                  <a:srgbClr val="595959">
                    <a:alpha val="99000"/>
                  </a:srgbClr>
                </a:solidFill>
              </a:rPr>
              <a:t>for applications and datasets </a:t>
            </a:r>
          </a:p>
          <a:p>
            <a:pPr defTabSz="914099" fontAlgn="base">
              <a:lnSpc>
                <a:spcPct val="90000"/>
              </a:lnSpc>
              <a:spcBef>
                <a:spcPct val="0"/>
              </a:spcBef>
              <a:spcAft>
                <a:spcPts val="600"/>
              </a:spcAft>
            </a:pPr>
            <a:r>
              <a:rPr lang="en-US" sz="1200" dirty="0">
                <a:ln>
                  <a:solidFill>
                    <a:schemeClr val="bg1">
                      <a:alpha val="0"/>
                    </a:schemeClr>
                  </a:solidFill>
                </a:ln>
                <a:solidFill>
                  <a:srgbClr val="595959">
                    <a:alpha val="99000"/>
                  </a:srgbClr>
                </a:solidFill>
              </a:rPr>
              <a:t>Rich ISV and developer </a:t>
            </a:r>
            <a:r>
              <a:rPr lang="en-US" sz="1200" b="1" dirty="0">
                <a:ln>
                  <a:solidFill>
                    <a:schemeClr val="bg1">
                      <a:alpha val="0"/>
                    </a:schemeClr>
                  </a:solidFill>
                </a:ln>
                <a:solidFill>
                  <a:srgbClr val="595959">
                    <a:alpha val="99000"/>
                  </a:srgbClr>
                </a:solidFill>
              </a:rPr>
              <a:t>eco-system</a:t>
            </a:r>
            <a:r>
              <a:rPr lang="en-US" sz="1200" dirty="0">
                <a:ln>
                  <a:solidFill>
                    <a:schemeClr val="bg1">
                      <a:alpha val="0"/>
                    </a:schemeClr>
                  </a:solidFill>
                </a:ln>
                <a:solidFill>
                  <a:srgbClr val="595959">
                    <a:alpha val="99000"/>
                  </a:srgbClr>
                </a:solidFill>
              </a:rPr>
              <a:t> building and delivering applications</a:t>
            </a:r>
          </a:p>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Commerce platform </a:t>
            </a:r>
            <a:r>
              <a:rPr lang="en-US" sz="1200" dirty="0">
                <a:ln>
                  <a:solidFill>
                    <a:schemeClr val="bg1">
                      <a:alpha val="0"/>
                    </a:schemeClr>
                  </a:solidFill>
                </a:ln>
                <a:solidFill>
                  <a:srgbClr val="595959">
                    <a:alpha val="99000"/>
                  </a:srgbClr>
                </a:solidFill>
              </a:rPr>
              <a:t>that can scale globally</a:t>
            </a:r>
          </a:p>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Reach IWs </a:t>
            </a:r>
            <a:r>
              <a:rPr lang="en-US" sz="1200" dirty="0">
                <a:ln>
                  <a:solidFill>
                    <a:schemeClr val="bg1">
                      <a:alpha val="0"/>
                    </a:schemeClr>
                  </a:solidFill>
                </a:ln>
                <a:solidFill>
                  <a:srgbClr val="595959">
                    <a:alpha val="99000"/>
                  </a:srgbClr>
                </a:solidFill>
              </a:rPr>
              <a:t>across the globe through Excel, </a:t>
            </a:r>
            <a:r>
              <a:rPr lang="en-US" sz="1200" dirty="0" err="1">
                <a:ln>
                  <a:solidFill>
                    <a:schemeClr val="bg1">
                      <a:alpha val="0"/>
                    </a:schemeClr>
                  </a:solidFill>
                </a:ln>
                <a:solidFill>
                  <a:srgbClr val="595959">
                    <a:alpha val="99000"/>
                  </a:srgbClr>
                </a:solidFill>
              </a:rPr>
              <a:t>PowerPivot</a:t>
            </a:r>
            <a:r>
              <a:rPr lang="en-US" sz="1200" dirty="0">
                <a:ln>
                  <a:solidFill>
                    <a:schemeClr val="bg1">
                      <a:alpha val="0"/>
                    </a:schemeClr>
                  </a:solidFill>
                </a:ln>
                <a:solidFill>
                  <a:srgbClr val="595959">
                    <a:alpha val="99000"/>
                  </a:srgbClr>
                </a:solidFill>
              </a:rPr>
              <a:t>, SQL Server, Bing integrations</a:t>
            </a:r>
          </a:p>
        </p:txBody>
      </p:sp>
      <p:sp>
        <p:nvSpPr>
          <p:cNvPr id="20" name="Freeform 62"/>
          <p:cNvSpPr>
            <a:spLocks noEditPoints="1"/>
          </p:cNvSpPr>
          <p:nvPr/>
        </p:nvSpPr>
        <p:spPr bwMode="black">
          <a:xfrm>
            <a:off x="1584777" y="2419501"/>
            <a:ext cx="668316" cy="66814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Rectangle 8"/>
          <p:cNvSpPr/>
          <p:nvPr>
            <p:custDataLst>
              <p:tags r:id="rId7"/>
            </p:custDataLst>
          </p:nvPr>
        </p:nvSpPr>
        <p:spPr>
          <a:xfrm>
            <a:off x="517525" y="3368196"/>
            <a:ext cx="1834261" cy="1287030"/>
          </a:xfrm>
          <a:prstGeom prst="rect">
            <a:avLst/>
          </a:prstGeom>
          <a:solidFill>
            <a:schemeClr val="accent2"/>
          </a:solidFill>
          <a:ln w="9525" cap="flat" cmpd="sng" algn="ctr">
            <a:noFill/>
            <a:prstDash val="solid"/>
          </a:ln>
          <a:effectLst/>
        </p:spPr>
        <p:txBody>
          <a:bodyPr rtlCol="0" anchor="b" anchorCtr="0"/>
          <a:lstStyle/>
          <a:p>
            <a:pPr defTabSz="1218936">
              <a:lnSpc>
                <a:spcPct val="90000"/>
              </a:lnSpc>
            </a:pPr>
            <a: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Premium Marketplace </a:t>
            </a:r>
            <a:endParaRPr lang="en-US" sz="180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sp>
        <p:nvSpPr>
          <p:cNvPr id="10" name="Rectangle 9"/>
          <p:cNvSpPr/>
          <p:nvPr>
            <p:custDataLst>
              <p:tags r:id="rId8"/>
            </p:custDataLst>
          </p:nvPr>
        </p:nvSpPr>
        <p:spPr bwMode="auto">
          <a:xfrm>
            <a:off x="2351786" y="3368196"/>
            <a:ext cx="9324277" cy="1287030"/>
          </a:xfrm>
          <a:prstGeom prst="rect">
            <a:avLst/>
          </a:prstGeom>
          <a:solidFill>
            <a:schemeClr val="bg1">
              <a:lumMod val="95000"/>
            </a:schemeClr>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Curated Applications and Datasets </a:t>
            </a:r>
            <a:r>
              <a:rPr lang="en-US" sz="1200" dirty="0">
                <a:ln>
                  <a:solidFill>
                    <a:schemeClr val="bg1">
                      <a:alpha val="0"/>
                    </a:schemeClr>
                  </a:solidFill>
                </a:ln>
                <a:solidFill>
                  <a:srgbClr val="595959">
                    <a:alpha val="99000"/>
                  </a:srgbClr>
                </a:solidFill>
              </a:rPr>
              <a:t>provided by trusted partners of Microsoft </a:t>
            </a:r>
          </a:p>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Easy </a:t>
            </a:r>
            <a:r>
              <a:rPr lang="en-US" sz="1200" dirty="0">
                <a:ln>
                  <a:solidFill>
                    <a:schemeClr val="bg1">
                      <a:alpha val="0"/>
                    </a:schemeClr>
                  </a:solidFill>
                </a:ln>
                <a:solidFill>
                  <a:srgbClr val="595959">
                    <a:alpha val="99000"/>
                  </a:srgbClr>
                </a:solidFill>
              </a:rPr>
              <a:t>discovery, subscriptions and purchase, </a:t>
            </a:r>
          </a:p>
          <a:p>
            <a:pPr defTabSz="914099" fontAlgn="base">
              <a:lnSpc>
                <a:spcPct val="90000"/>
              </a:lnSpc>
              <a:spcBef>
                <a:spcPct val="0"/>
              </a:spcBef>
              <a:spcAft>
                <a:spcPts val="600"/>
              </a:spcAft>
            </a:pPr>
            <a:r>
              <a:rPr lang="en-US" sz="1200" dirty="0">
                <a:ln>
                  <a:solidFill>
                    <a:schemeClr val="bg1">
                      <a:alpha val="0"/>
                    </a:schemeClr>
                  </a:solidFill>
                </a:ln>
                <a:solidFill>
                  <a:srgbClr val="595959">
                    <a:alpha val="99000"/>
                  </a:srgbClr>
                </a:solidFill>
              </a:rPr>
              <a:t>Trial offers to try before you buy with </a:t>
            </a:r>
            <a:r>
              <a:rPr lang="en-US" sz="1200" b="1" dirty="0">
                <a:ln>
                  <a:solidFill>
                    <a:schemeClr val="bg1">
                      <a:alpha val="0"/>
                    </a:schemeClr>
                  </a:solidFill>
                </a:ln>
                <a:solidFill>
                  <a:srgbClr val="595959">
                    <a:alpha val="99000"/>
                  </a:srgbClr>
                </a:solidFill>
              </a:rPr>
              <a:t>no credit card requirement</a:t>
            </a:r>
          </a:p>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Insightful experiences </a:t>
            </a:r>
            <a:r>
              <a:rPr lang="en-US" sz="1200" dirty="0">
                <a:ln>
                  <a:solidFill>
                    <a:schemeClr val="bg1">
                      <a:alpha val="0"/>
                    </a:schemeClr>
                  </a:solidFill>
                </a:ln>
                <a:solidFill>
                  <a:srgbClr val="595959">
                    <a:alpha val="99000"/>
                  </a:srgbClr>
                </a:solidFill>
              </a:rPr>
              <a:t>and rich visualizations around datasets</a:t>
            </a:r>
          </a:p>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Seamless integration </a:t>
            </a:r>
            <a:r>
              <a:rPr lang="en-US" sz="1200" dirty="0">
                <a:ln>
                  <a:solidFill>
                    <a:schemeClr val="bg1">
                      <a:alpha val="0"/>
                    </a:schemeClr>
                  </a:solidFill>
                </a:ln>
                <a:solidFill>
                  <a:srgbClr val="595959">
                    <a:alpha val="99000"/>
                  </a:srgbClr>
                </a:solidFill>
              </a:rPr>
              <a:t>with applications on marketplace providing rich integrated experience for information workers</a:t>
            </a:r>
          </a:p>
        </p:txBody>
      </p:sp>
      <p:sp>
        <p:nvSpPr>
          <p:cNvPr id="28" name="Freeform 159"/>
          <p:cNvSpPr>
            <a:spLocks noEditPoints="1"/>
          </p:cNvSpPr>
          <p:nvPr/>
        </p:nvSpPr>
        <p:spPr bwMode="black">
          <a:xfrm>
            <a:off x="1655593" y="3615729"/>
            <a:ext cx="507420" cy="763272"/>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1" name="Rectangle 10"/>
          <p:cNvSpPr/>
          <p:nvPr>
            <p:custDataLst>
              <p:tags r:id="rId9"/>
            </p:custDataLst>
          </p:nvPr>
        </p:nvSpPr>
        <p:spPr>
          <a:xfrm>
            <a:off x="517525" y="4744070"/>
            <a:ext cx="1834261" cy="1051560"/>
          </a:xfrm>
          <a:prstGeom prst="rect">
            <a:avLst/>
          </a:prstGeom>
          <a:solidFill>
            <a:schemeClr val="accent2"/>
          </a:solidFill>
          <a:ln w="9525" cap="flat" cmpd="sng" algn="ctr">
            <a:noFill/>
            <a:prstDash val="solid"/>
          </a:ln>
          <a:effectLst/>
        </p:spPr>
        <p:txBody>
          <a:bodyPr rtlCol="0" anchor="b" anchorCtr="0"/>
          <a:lstStyle/>
          <a:p>
            <a:pPr defTabSz="1218936">
              <a:lnSpc>
                <a:spcPct val="90000"/>
              </a:lnSpc>
            </a:pPr>
            <a:r>
              <a:rPr lang="en-US" sz="180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Secure </a:t>
            </a:r>
            <a: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
            </a:r>
            <a:b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br>
            <a:r>
              <a:rPr lang="en-US" sz="1800" dirty="0" smtClean="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rPr>
              <a:t>Platform</a:t>
            </a:r>
            <a:endParaRPr lang="en-US" sz="1800" dirty="0">
              <a:ln>
                <a:solidFill>
                  <a:schemeClr val="bg1">
                    <a:alpha val="0"/>
                  </a:schemeClr>
                </a:solidFill>
              </a:ln>
              <a:solidFill>
                <a:schemeClr val="bg1">
                  <a:alpha val="99000"/>
                </a:schemeClr>
              </a:solidFill>
              <a:latin typeface="Segoe UI Light" pitchFamily="34" charset="0"/>
              <a:ea typeface="Segoe UI" pitchFamily="34" charset="0"/>
              <a:cs typeface="Segoe UI" pitchFamily="34" charset="0"/>
            </a:endParaRPr>
          </a:p>
        </p:txBody>
      </p:sp>
      <p:sp>
        <p:nvSpPr>
          <p:cNvPr id="12" name="Rectangle 11"/>
          <p:cNvSpPr/>
          <p:nvPr>
            <p:custDataLst>
              <p:tags r:id="rId10"/>
            </p:custDataLst>
          </p:nvPr>
        </p:nvSpPr>
        <p:spPr bwMode="auto">
          <a:xfrm>
            <a:off x="2351786" y="4744070"/>
            <a:ext cx="9324277" cy="1051560"/>
          </a:xfrm>
          <a:prstGeom prst="rect">
            <a:avLst/>
          </a:prstGeom>
          <a:solidFill>
            <a:schemeClr val="bg1">
              <a:lumMod val="95000"/>
            </a:schemeClr>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Secure commerce platform </a:t>
            </a:r>
            <a:r>
              <a:rPr lang="en-US" sz="1200" dirty="0">
                <a:ln>
                  <a:solidFill>
                    <a:schemeClr val="bg1">
                      <a:alpha val="0"/>
                    </a:schemeClr>
                  </a:solidFill>
                </a:ln>
                <a:solidFill>
                  <a:srgbClr val="595959">
                    <a:alpha val="99000"/>
                  </a:srgbClr>
                </a:solidFill>
              </a:rPr>
              <a:t>with integrated billing and reporting providing peace of mind to end users</a:t>
            </a:r>
          </a:p>
          <a:p>
            <a:pPr defTabSz="914099" fontAlgn="base">
              <a:lnSpc>
                <a:spcPct val="90000"/>
              </a:lnSpc>
              <a:spcBef>
                <a:spcPct val="0"/>
              </a:spcBef>
              <a:spcAft>
                <a:spcPts val="600"/>
              </a:spcAft>
            </a:pPr>
            <a:r>
              <a:rPr lang="en-US" sz="1200" dirty="0">
                <a:ln>
                  <a:solidFill>
                    <a:schemeClr val="bg1">
                      <a:alpha val="0"/>
                    </a:schemeClr>
                  </a:solidFill>
                </a:ln>
                <a:solidFill>
                  <a:srgbClr val="595959">
                    <a:alpha val="99000"/>
                  </a:srgbClr>
                </a:solidFill>
              </a:rPr>
              <a:t>Consistent, flexible and context </a:t>
            </a:r>
            <a:r>
              <a:rPr lang="en-US" sz="1200" dirty="0" smtClean="0">
                <a:ln>
                  <a:solidFill>
                    <a:schemeClr val="bg1">
                      <a:alpha val="0"/>
                    </a:schemeClr>
                  </a:solidFill>
                </a:ln>
                <a:solidFill>
                  <a:srgbClr val="595959">
                    <a:alpha val="99000"/>
                  </a:srgbClr>
                </a:solidFill>
              </a:rPr>
              <a:t>optimized </a:t>
            </a:r>
            <a:r>
              <a:rPr lang="en-US" sz="1200" b="1" dirty="0" smtClean="0">
                <a:ln>
                  <a:solidFill>
                    <a:schemeClr val="bg1">
                      <a:alpha val="0"/>
                    </a:schemeClr>
                  </a:solidFill>
                </a:ln>
                <a:solidFill>
                  <a:srgbClr val="595959">
                    <a:alpha val="99000"/>
                  </a:srgbClr>
                </a:solidFill>
              </a:rPr>
              <a:t>secure </a:t>
            </a:r>
            <a:r>
              <a:rPr lang="en-US" sz="1200" b="1" dirty="0">
                <a:ln>
                  <a:solidFill>
                    <a:schemeClr val="bg1">
                      <a:alpha val="0"/>
                    </a:schemeClr>
                  </a:solidFill>
                </a:ln>
                <a:solidFill>
                  <a:srgbClr val="595959">
                    <a:alpha val="99000"/>
                  </a:srgbClr>
                </a:solidFill>
              </a:rPr>
              <a:t>APIs </a:t>
            </a:r>
            <a:r>
              <a:rPr lang="en-US" sz="1200" dirty="0">
                <a:ln>
                  <a:solidFill>
                    <a:schemeClr val="bg1">
                      <a:alpha val="0"/>
                    </a:schemeClr>
                  </a:solidFill>
                </a:ln>
                <a:solidFill>
                  <a:srgbClr val="595959">
                    <a:alpha val="99000"/>
                  </a:srgbClr>
                </a:solidFill>
              </a:rPr>
              <a:t>for Developers to power any application on any platform and any screen size</a:t>
            </a:r>
          </a:p>
          <a:p>
            <a:pPr defTabSz="914099" fontAlgn="base">
              <a:lnSpc>
                <a:spcPct val="90000"/>
              </a:lnSpc>
              <a:spcBef>
                <a:spcPct val="0"/>
              </a:spcBef>
              <a:spcAft>
                <a:spcPts val="600"/>
              </a:spcAft>
            </a:pPr>
            <a:r>
              <a:rPr lang="en-US" sz="1200" b="1" dirty="0">
                <a:ln>
                  <a:solidFill>
                    <a:schemeClr val="bg1">
                      <a:alpha val="0"/>
                    </a:schemeClr>
                  </a:solidFill>
                </a:ln>
                <a:solidFill>
                  <a:srgbClr val="595959">
                    <a:alpha val="99000"/>
                  </a:srgbClr>
                </a:solidFill>
              </a:rPr>
              <a:t>Authorization &amp; authentication </a:t>
            </a:r>
            <a:r>
              <a:rPr lang="en-US" sz="1200" dirty="0">
                <a:ln>
                  <a:solidFill>
                    <a:schemeClr val="bg1">
                      <a:alpha val="0"/>
                    </a:schemeClr>
                  </a:solidFill>
                </a:ln>
                <a:solidFill>
                  <a:srgbClr val="595959">
                    <a:alpha val="99000"/>
                  </a:srgbClr>
                </a:solidFill>
              </a:rPr>
              <a:t>model that allows simple access to subscriptions</a:t>
            </a:r>
          </a:p>
        </p:txBody>
      </p:sp>
      <p:sp>
        <p:nvSpPr>
          <p:cNvPr id="31" name="Freeform 164"/>
          <p:cNvSpPr>
            <a:spLocks noEditPoints="1"/>
          </p:cNvSpPr>
          <p:nvPr/>
        </p:nvSpPr>
        <p:spPr bwMode="black">
          <a:xfrm>
            <a:off x="1662686" y="4914585"/>
            <a:ext cx="512499" cy="710531"/>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32" name="Rectangle 31"/>
          <p:cNvSpPr/>
          <p:nvPr>
            <p:custDataLst>
              <p:tags r:id="rId11"/>
            </p:custDataLst>
          </p:nvPr>
        </p:nvSpPr>
        <p:spPr bwMode="auto">
          <a:xfrm>
            <a:off x="517525" y="5873952"/>
            <a:ext cx="5532120" cy="7173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noAutofit/>
          </a:bodyPr>
          <a:lstStyle/>
          <a:p>
            <a:pPr defTabSz="913788" fontAlgn="base">
              <a:lnSpc>
                <a:spcPct val="90000"/>
              </a:lnSpc>
              <a:spcBef>
                <a:spcPct val="0"/>
              </a:spcBef>
              <a:spcAft>
                <a:spcPct val="0"/>
              </a:spcAft>
            </a:pPr>
            <a:r>
              <a:rPr lang="en-US" sz="2200" b="1" spc="-80" dirty="0">
                <a:ln>
                  <a:solidFill>
                    <a:schemeClr val="bg1">
                      <a:alpha val="0"/>
                    </a:schemeClr>
                  </a:solidFill>
                </a:ln>
                <a:solidFill>
                  <a:schemeClr val="bg1">
                    <a:alpha val="99000"/>
                  </a:schemeClr>
                </a:solidFill>
                <a:latin typeface="Segoe UI Light" pitchFamily="34" charset="0"/>
              </a:rPr>
              <a:t>One Stop Shop for Cloud Data and </a:t>
            </a:r>
            <a:r>
              <a:rPr lang="en-US" sz="2200" b="1" spc="-80" dirty="0" smtClean="0">
                <a:ln>
                  <a:solidFill>
                    <a:schemeClr val="bg1">
                      <a:alpha val="0"/>
                    </a:schemeClr>
                  </a:solidFill>
                </a:ln>
                <a:solidFill>
                  <a:schemeClr val="bg1">
                    <a:alpha val="99000"/>
                  </a:schemeClr>
                </a:solidFill>
                <a:latin typeface="Segoe UI Light" pitchFamily="34" charset="0"/>
              </a:rPr>
              <a:t>Applications</a:t>
            </a:r>
            <a:endParaRPr lang="en-US" sz="2200" b="1" spc="-80" dirty="0">
              <a:ln>
                <a:solidFill>
                  <a:schemeClr val="bg1">
                    <a:alpha val="0"/>
                  </a:schemeClr>
                </a:solidFill>
              </a:ln>
              <a:solidFill>
                <a:schemeClr val="bg1">
                  <a:alpha val="99000"/>
                </a:schemeClr>
              </a:solidFill>
              <a:latin typeface="Segoe UI Light" pitchFamily="34" charset="0"/>
            </a:endParaRPr>
          </a:p>
        </p:txBody>
      </p:sp>
      <p:sp>
        <p:nvSpPr>
          <p:cNvPr id="33" name="Rectangle 32"/>
          <p:cNvSpPr/>
          <p:nvPr>
            <p:custDataLst>
              <p:tags r:id="rId12"/>
            </p:custDataLst>
          </p:nvPr>
        </p:nvSpPr>
        <p:spPr bwMode="auto">
          <a:xfrm>
            <a:off x="6143943" y="5873952"/>
            <a:ext cx="5532120" cy="7173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noAutofit/>
          </a:bodyPr>
          <a:lstStyle/>
          <a:p>
            <a:pPr defTabSz="913788" fontAlgn="base">
              <a:lnSpc>
                <a:spcPct val="90000"/>
              </a:lnSpc>
              <a:spcBef>
                <a:spcPct val="0"/>
              </a:spcBef>
              <a:spcAft>
                <a:spcPct val="0"/>
              </a:spcAft>
            </a:pPr>
            <a:r>
              <a:rPr lang="en-US" sz="2200" b="1" spc="-80" dirty="0" smtClean="0">
                <a:ln>
                  <a:solidFill>
                    <a:schemeClr val="bg1">
                      <a:alpha val="0"/>
                    </a:schemeClr>
                  </a:solidFill>
                </a:ln>
                <a:solidFill>
                  <a:schemeClr val="bg1">
                    <a:alpha val="99000"/>
                  </a:schemeClr>
                </a:solidFill>
                <a:latin typeface="Segoe UI Light" pitchFamily="34" charset="0"/>
              </a:rPr>
              <a:t>Built </a:t>
            </a:r>
            <a:r>
              <a:rPr lang="en-US" sz="2200" b="1" spc="-80" dirty="0">
                <a:ln>
                  <a:solidFill>
                    <a:schemeClr val="bg1">
                      <a:alpha val="0"/>
                    </a:schemeClr>
                  </a:solidFill>
                </a:ln>
                <a:solidFill>
                  <a:schemeClr val="bg1">
                    <a:alpha val="99000"/>
                  </a:schemeClr>
                </a:solidFill>
                <a:latin typeface="Segoe UI Light" pitchFamily="34" charset="0"/>
              </a:rPr>
              <a:t>completely on the Windows Azure platform</a:t>
            </a:r>
          </a:p>
        </p:txBody>
      </p:sp>
    </p:spTree>
    <p:extLst>
      <p:ext uri="{BB962C8B-B14F-4D97-AF65-F5344CB8AC3E}">
        <p14:creationId xmlns:p14="http://schemas.microsoft.com/office/powerpoint/2010/main" val="3238935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0"/>
            <a:ext cx="1218882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7525" y="228600"/>
            <a:ext cx="11149013" cy="747897"/>
          </a:xfrm>
        </p:spPr>
        <p:txBody>
          <a:bodyPr/>
          <a:lstStyle/>
          <a:p>
            <a:r>
              <a:rPr lang="en-US" dirty="0">
                <a:solidFill>
                  <a:schemeClr val="bg1">
                    <a:alpha val="99000"/>
                  </a:schemeClr>
                </a:solidFill>
              </a:rPr>
              <a:t>Getting Started</a:t>
            </a:r>
          </a:p>
        </p:txBody>
      </p:sp>
      <p:sp>
        <p:nvSpPr>
          <p:cNvPr id="4" name="Rectangle 3"/>
          <p:cNvSpPr/>
          <p:nvPr/>
        </p:nvSpPr>
        <p:spPr bwMode="auto">
          <a:xfrm>
            <a:off x="517525" y="4309917"/>
            <a:ext cx="11155680" cy="194210"/>
          </a:xfrm>
          <a:prstGeom prst="rect">
            <a:avLst/>
          </a:prstGeom>
          <a:solidFill>
            <a:schemeClr val="bg1"/>
          </a:solidFill>
          <a:ln w="3175">
            <a:noFill/>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82302" tIns="731520" rIns="7040880" bIns="41151" numCol="1" rtlCol="0" anchor="ctr" anchorCtr="0" compatLnSpc="1">
            <a:prstTxWarp prst="textNoShape">
              <a:avLst/>
            </a:prstTxWarp>
          </a:bodyPr>
          <a:lstStyle/>
          <a:p>
            <a:pPr marL="345327" indent="-345327" fontAlgn="base">
              <a:spcBef>
                <a:spcPts val="900"/>
              </a:spcBef>
              <a:spcAft>
                <a:spcPct val="0"/>
              </a:spcAft>
              <a:buSzPct val="100000"/>
              <a:buBlip>
                <a:blip r:embed="rId2"/>
              </a:buBlip>
            </a:pPr>
            <a:endParaRPr lang="en-IN" dirty="0">
              <a:gradFill>
                <a:gsLst>
                  <a:gs pos="0">
                    <a:schemeClr val="tx1"/>
                  </a:gs>
                  <a:gs pos="86000">
                    <a:schemeClr val="tx1"/>
                  </a:gs>
                </a:gsLst>
                <a:lin ang="5400000" scaled="0"/>
              </a:gradFill>
            </a:endParaRPr>
          </a:p>
        </p:txBody>
      </p:sp>
      <p:sp>
        <p:nvSpPr>
          <p:cNvPr id="5" name="Rectangle 4"/>
          <p:cNvSpPr/>
          <p:nvPr/>
        </p:nvSpPr>
        <p:spPr>
          <a:xfrm>
            <a:off x="1207692" y="3428999"/>
            <a:ext cx="2071526" cy="69586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b" anchorCtr="0" compatLnSpc="1">
            <a:prstTxWarp prst="textNoShape">
              <a:avLst/>
            </a:prstTxWarp>
          </a:bodyPr>
          <a:lstStyle/>
          <a:p>
            <a:pPr algn="ctr" defTabSz="913788" fontAlgn="base">
              <a:spcBef>
                <a:spcPct val="0"/>
              </a:spcBef>
              <a:spcAft>
                <a:spcPct val="0"/>
              </a:spcAft>
            </a:pP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Ready</a:t>
            </a:r>
          </a:p>
        </p:txBody>
      </p:sp>
      <p:sp>
        <p:nvSpPr>
          <p:cNvPr id="6" name="Plus 5"/>
          <p:cNvSpPr/>
          <p:nvPr/>
        </p:nvSpPr>
        <p:spPr>
          <a:xfrm>
            <a:off x="3769068" y="2241840"/>
            <a:ext cx="850216" cy="895140"/>
          </a:xfrm>
          <a:prstGeom prst="mathPlus">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ctr" anchorCtr="0" compatLnSpc="1">
            <a:prstTxWarp prst="textNoShape">
              <a:avLst/>
            </a:prstTxWarp>
          </a:bodyPr>
          <a:lstStyle/>
          <a:p>
            <a:pPr algn="ctr" defTabSz="913788" fontAlgn="base">
              <a:spcBef>
                <a:spcPct val="0"/>
              </a:spcBef>
              <a:spcAft>
                <a:spcPct val="0"/>
              </a:spcAft>
            </a:pPr>
            <a:endParaRPr lang="en-US" sz="1800" i="1">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a:xfrm>
            <a:off x="5059602" y="3428999"/>
            <a:ext cx="2071526" cy="69586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b" anchorCtr="0" compatLnSpc="1">
            <a:prstTxWarp prst="textNoShape">
              <a:avLst/>
            </a:prstTxWarp>
          </a:bodyPr>
          <a:lstStyle/>
          <a:p>
            <a:pPr algn="ctr" defTabSz="913788" fontAlgn="base">
              <a:spcBef>
                <a:spcPct val="0"/>
              </a:spcBef>
              <a:spcAft>
                <a:spcPct val="0"/>
              </a:spcAft>
            </a:pP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Publish</a:t>
            </a:r>
          </a:p>
        </p:txBody>
      </p:sp>
      <p:sp>
        <p:nvSpPr>
          <p:cNvPr id="8" name="Equal 7"/>
          <p:cNvSpPr/>
          <p:nvPr/>
        </p:nvSpPr>
        <p:spPr>
          <a:xfrm>
            <a:off x="7556209" y="2241840"/>
            <a:ext cx="850216" cy="895140"/>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ctr" anchorCtr="0" compatLnSpc="1">
            <a:prstTxWarp prst="textNoShape">
              <a:avLst/>
            </a:prstTxWarp>
          </a:bodyPr>
          <a:lstStyle/>
          <a:p>
            <a:pPr algn="ctr" defTabSz="913788" fontAlgn="base">
              <a:spcBef>
                <a:spcPct val="0"/>
              </a:spcBef>
              <a:spcAft>
                <a:spcPct val="0"/>
              </a:spcAft>
            </a:pPr>
            <a:endParaRPr lang="en-US" sz="1800" i="1">
              <a:ln>
                <a:solidFill>
                  <a:schemeClr val="bg1">
                    <a:alpha val="0"/>
                  </a:schemeClr>
                </a:solidFill>
              </a:ln>
              <a:gradFill>
                <a:gsLst>
                  <a:gs pos="0">
                    <a:srgbClr val="FFFFFF"/>
                  </a:gs>
                  <a:gs pos="100000">
                    <a:srgbClr val="FFFFFF"/>
                  </a:gs>
                </a:gsLst>
                <a:lin ang="5400000" scaled="0"/>
              </a:gradFill>
            </a:endParaRPr>
          </a:p>
        </p:txBody>
      </p:sp>
      <p:sp>
        <p:nvSpPr>
          <p:cNvPr id="10" name="Rectangle 9"/>
          <p:cNvSpPr/>
          <p:nvPr/>
        </p:nvSpPr>
        <p:spPr>
          <a:xfrm>
            <a:off x="8854362" y="3428999"/>
            <a:ext cx="2071526" cy="69586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b" anchorCtr="0" compatLnSpc="1">
            <a:prstTxWarp prst="textNoShape">
              <a:avLst/>
            </a:prstTxWarp>
          </a:bodyPr>
          <a:lstStyle/>
          <a:p>
            <a:pPr algn="ctr" defTabSz="913788" fontAlgn="base">
              <a:spcBef>
                <a:spcPct val="0"/>
              </a:spcBef>
              <a:spcAft>
                <a:spcPct val="0"/>
              </a:spcAft>
            </a:pPr>
            <a:r>
              <a:rPr lang="en-US" sz="3200" dirty="0">
                <a:ln>
                  <a:solidFill>
                    <a:schemeClr val="bg1">
                      <a:alpha val="0"/>
                    </a:schemeClr>
                  </a:solidFill>
                </a:ln>
                <a:gradFill>
                  <a:gsLst>
                    <a:gs pos="0">
                      <a:srgbClr val="FFFFFF"/>
                    </a:gs>
                    <a:gs pos="100000">
                      <a:srgbClr val="FFFFFF"/>
                    </a:gs>
                  </a:gsLst>
                  <a:lin ang="5400000" scaled="0"/>
                </a:gradFill>
                <a:latin typeface="Segoe UI Light" pitchFamily="34" charset="0"/>
              </a:rPr>
              <a:t>Sell </a:t>
            </a:r>
          </a:p>
        </p:txBody>
      </p:sp>
      <p:sp>
        <p:nvSpPr>
          <p:cNvPr id="11" name="Rectangle 10"/>
          <p:cNvSpPr/>
          <p:nvPr/>
        </p:nvSpPr>
        <p:spPr>
          <a:xfrm>
            <a:off x="517525" y="4504126"/>
            <a:ext cx="3566160" cy="9441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ctr" anchorCtr="0" compatLnSpc="1">
            <a:prstTxWarp prst="textNoShape">
              <a:avLst/>
            </a:prstTxWarp>
          </a:bodyPr>
          <a:lstStyle/>
          <a:p>
            <a:pPr marL="0" lvl="1" defTabSz="913788" fontAlgn="base">
              <a:spcBef>
                <a:spcPts val="1200"/>
              </a:spcBef>
              <a:spcAft>
                <a:spcPct val="0"/>
              </a:spcAft>
            </a:pPr>
            <a:r>
              <a:rPr lang="en-IN" sz="1600" dirty="0">
                <a:ln>
                  <a:solidFill>
                    <a:schemeClr val="bg1">
                      <a:alpha val="0"/>
                    </a:schemeClr>
                  </a:solidFill>
                </a:ln>
                <a:solidFill>
                  <a:srgbClr val="595959"/>
                </a:solidFill>
              </a:rPr>
              <a:t>Ensure your App meets Qualifications</a:t>
            </a:r>
          </a:p>
          <a:p>
            <a:pPr marL="0" lvl="1" defTabSz="913788" fontAlgn="base">
              <a:spcBef>
                <a:spcPts val="1200"/>
              </a:spcBef>
              <a:spcAft>
                <a:spcPct val="0"/>
              </a:spcAft>
            </a:pPr>
            <a:r>
              <a:rPr lang="en-IN" sz="1600" dirty="0">
                <a:ln>
                  <a:solidFill>
                    <a:schemeClr val="bg1">
                      <a:alpha val="0"/>
                    </a:schemeClr>
                  </a:solidFill>
                </a:ln>
                <a:solidFill>
                  <a:srgbClr val="595959"/>
                </a:solidFill>
              </a:rPr>
              <a:t>Ready your App with Publishing Kit</a:t>
            </a:r>
          </a:p>
        </p:txBody>
      </p:sp>
      <p:sp>
        <p:nvSpPr>
          <p:cNvPr id="12" name="Rectangle 11"/>
          <p:cNvSpPr/>
          <p:nvPr/>
        </p:nvSpPr>
        <p:spPr>
          <a:xfrm>
            <a:off x="4312285" y="4504126"/>
            <a:ext cx="3566160" cy="9441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ctr" anchorCtr="0" compatLnSpc="1">
            <a:prstTxWarp prst="textNoShape">
              <a:avLst/>
            </a:prstTxWarp>
          </a:bodyPr>
          <a:lstStyle/>
          <a:p>
            <a:pPr marL="0" lvl="1" defTabSz="913788" fontAlgn="base">
              <a:spcBef>
                <a:spcPts val="1200"/>
              </a:spcBef>
              <a:spcAft>
                <a:spcPct val="0"/>
              </a:spcAft>
            </a:pPr>
            <a:r>
              <a:rPr lang="en-IN" sz="1600" dirty="0">
                <a:ln>
                  <a:solidFill>
                    <a:schemeClr val="bg1">
                      <a:alpha val="0"/>
                    </a:schemeClr>
                  </a:solidFill>
                </a:ln>
                <a:solidFill>
                  <a:srgbClr val="595959"/>
                </a:solidFill>
              </a:rPr>
              <a:t>Submit Commerce Ready App</a:t>
            </a:r>
          </a:p>
          <a:p>
            <a:pPr marL="0" lvl="1" defTabSz="913788" fontAlgn="base">
              <a:spcBef>
                <a:spcPts val="1200"/>
              </a:spcBef>
              <a:spcAft>
                <a:spcPct val="0"/>
              </a:spcAft>
            </a:pPr>
            <a:r>
              <a:rPr lang="en-IN" sz="1600" dirty="0">
                <a:ln>
                  <a:solidFill>
                    <a:schemeClr val="bg1">
                      <a:alpha val="0"/>
                    </a:schemeClr>
                  </a:solidFill>
                </a:ln>
                <a:solidFill>
                  <a:srgbClr val="595959"/>
                </a:solidFill>
              </a:rPr>
              <a:t>Sign online Agreement</a:t>
            </a:r>
          </a:p>
        </p:txBody>
      </p:sp>
      <p:sp>
        <p:nvSpPr>
          <p:cNvPr id="13" name="Rectangle 12"/>
          <p:cNvSpPr/>
          <p:nvPr/>
        </p:nvSpPr>
        <p:spPr>
          <a:xfrm>
            <a:off x="8107045" y="4504126"/>
            <a:ext cx="3566160" cy="9441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ctr" anchorCtr="0" compatLnSpc="1">
            <a:prstTxWarp prst="textNoShape">
              <a:avLst/>
            </a:prstTxWarp>
          </a:bodyPr>
          <a:lstStyle/>
          <a:p>
            <a:pPr marL="0" lvl="1" defTabSz="913788" fontAlgn="base">
              <a:spcBef>
                <a:spcPts val="1200"/>
              </a:spcBef>
              <a:spcAft>
                <a:spcPct val="0"/>
              </a:spcAft>
            </a:pPr>
            <a:r>
              <a:rPr lang="en-IN" sz="1600" dirty="0">
                <a:ln>
                  <a:solidFill>
                    <a:schemeClr val="bg1">
                      <a:alpha val="0"/>
                    </a:schemeClr>
                  </a:solidFill>
                </a:ln>
                <a:solidFill>
                  <a:srgbClr val="595959"/>
                </a:solidFill>
              </a:rPr>
              <a:t>Start selling</a:t>
            </a:r>
          </a:p>
          <a:p>
            <a:pPr marL="0" lvl="1" defTabSz="913788" fontAlgn="base">
              <a:spcBef>
                <a:spcPts val="1200"/>
              </a:spcBef>
              <a:spcAft>
                <a:spcPct val="0"/>
              </a:spcAft>
            </a:pPr>
            <a:r>
              <a:rPr lang="en-IN" sz="1600" dirty="0">
                <a:ln>
                  <a:solidFill>
                    <a:schemeClr val="bg1">
                      <a:alpha val="0"/>
                    </a:schemeClr>
                  </a:solidFill>
                </a:ln>
                <a:solidFill>
                  <a:srgbClr val="595959"/>
                </a:solidFill>
              </a:rPr>
              <a:t>80/20 Revenue Share</a:t>
            </a:r>
          </a:p>
        </p:txBody>
      </p:sp>
      <p:sp>
        <p:nvSpPr>
          <p:cNvPr id="17" name="Freeform 18"/>
          <p:cNvSpPr>
            <a:spLocks noEditPoints="1"/>
          </p:cNvSpPr>
          <p:nvPr/>
        </p:nvSpPr>
        <p:spPr bwMode="black">
          <a:xfrm>
            <a:off x="1705413" y="1963281"/>
            <a:ext cx="1190385" cy="14522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Freeform 25"/>
          <p:cNvSpPr>
            <a:spLocks noEditPoints="1"/>
          </p:cNvSpPr>
          <p:nvPr/>
        </p:nvSpPr>
        <p:spPr bwMode="black">
          <a:xfrm>
            <a:off x="5264502" y="1981953"/>
            <a:ext cx="1661726" cy="1414914"/>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0" name="Freeform 159"/>
          <p:cNvSpPr>
            <a:spLocks noEditPoints="1"/>
          </p:cNvSpPr>
          <p:nvPr/>
        </p:nvSpPr>
        <p:spPr bwMode="black">
          <a:xfrm>
            <a:off x="9329544" y="1846171"/>
            <a:ext cx="1121163" cy="1686478"/>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0096829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Qualification Criteria</a:t>
            </a:r>
          </a:p>
        </p:txBody>
      </p:sp>
      <p:sp>
        <p:nvSpPr>
          <p:cNvPr id="4" name="Content Placeholder 3"/>
          <p:cNvSpPr>
            <a:spLocks noGrp="1"/>
          </p:cNvSpPr>
          <p:nvPr>
            <p:ph type="body" sz="quarter" idx="10"/>
          </p:nvPr>
        </p:nvSpPr>
        <p:spPr>
          <a:xfrm>
            <a:off x="516571" y="1306512"/>
            <a:ext cx="7945242" cy="4779770"/>
          </a:xfrm>
        </p:spPr>
        <p:txBody>
          <a:bodyPr/>
          <a:lstStyle/>
          <a:p>
            <a:pPr>
              <a:spcAft>
                <a:spcPts val="600"/>
              </a:spcAft>
            </a:pPr>
            <a:r>
              <a:rPr lang="en-US" sz="2800" dirty="0">
                <a:solidFill>
                  <a:schemeClr val="accent2">
                    <a:alpha val="99000"/>
                  </a:schemeClr>
                </a:solidFill>
                <a:latin typeface="Segoe UI Light" pitchFamily="34" charset="0"/>
              </a:rPr>
              <a:t>All Apps Must: </a:t>
            </a:r>
          </a:p>
          <a:p>
            <a:pPr marL="3175" lvl="1" indent="0">
              <a:spcAft>
                <a:spcPts val="600"/>
              </a:spcAft>
              <a:buNone/>
            </a:pPr>
            <a:r>
              <a:rPr lang="en-US" sz="1600" dirty="0">
                <a:solidFill>
                  <a:schemeClr val="tx1">
                    <a:lumMod val="75000"/>
                    <a:lumOff val="25000"/>
                    <a:alpha val="99000"/>
                  </a:schemeClr>
                </a:solidFill>
              </a:rPr>
              <a:t>Use some part of the Windows Azure Platform (verified by Marketplace publishing team)</a:t>
            </a:r>
          </a:p>
          <a:p>
            <a:pPr marL="3175" lvl="1" indent="0">
              <a:spcAft>
                <a:spcPts val="600"/>
              </a:spcAft>
              <a:buNone/>
            </a:pPr>
            <a:r>
              <a:rPr lang="en-US" sz="1600" dirty="0">
                <a:solidFill>
                  <a:schemeClr val="tx1">
                    <a:lumMod val="75000"/>
                    <a:lumOff val="25000"/>
                    <a:alpha val="99000"/>
                  </a:schemeClr>
                </a:solidFill>
              </a:rPr>
              <a:t>Be commercially available (not sample code, not beta)</a:t>
            </a:r>
          </a:p>
          <a:p>
            <a:pPr marL="3175" lvl="1" indent="0">
              <a:spcAft>
                <a:spcPts val="600"/>
              </a:spcAft>
              <a:buNone/>
            </a:pPr>
            <a:r>
              <a:rPr lang="en-US" sz="1600" dirty="0">
                <a:solidFill>
                  <a:schemeClr val="tx1">
                    <a:lumMod val="75000"/>
                    <a:lumOff val="25000"/>
                    <a:alpha val="99000"/>
                  </a:schemeClr>
                </a:solidFill>
              </a:rPr>
              <a:t>Be supported by the publisher or a </a:t>
            </a:r>
            <a:r>
              <a:rPr lang="en-US" sz="1600" dirty="0" smtClean="0">
                <a:solidFill>
                  <a:schemeClr val="tx1">
                    <a:lumMod val="75000"/>
                    <a:lumOff val="25000"/>
                    <a:alpha val="99000"/>
                  </a:schemeClr>
                </a:solidFill>
              </a:rPr>
              <a:t>3</a:t>
            </a:r>
            <a:r>
              <a:rPr lang="en-US" sz="1600" baseline="30000" dirty="0" smtClean="0">
                <a:solidFill>
                  <a:schemeClr val="tx1">
                    <a:lumMod val="75000"/>
                    <a:lumOff val="25000"/>
                    <a:alpha val="99000"/>
                  </a:schemeClr>
                </a:solidFill>
              </a:rPr>
              <a:t>rd</a:t>
            </a:r>
            <a:r>
              <a:rPr lang="en-US" sz="1600" dirty="0" smtClean="0">
                <a:solidFill>
                  <a:schemeClr val="tx1">
                    <a:lumMod val="75000"/>
                    <a:lumOff val="25000"/>
                    <a:alpha val="99000"/>
                  </a:schemeClr>
                </a:solidFill>
              </a:rPr>
              <a:t> party </a:t>
            </a:r>
            <a:r>
              <a:rPr lang="en-US" sz="1600" dirty="0">
                <a:solidFill>
                  <a:schemeClr val="tx1">
                    <a:lumMod val="75000"/>
                    <a:lumOff val="25000"/>
                    <a:alpha val="99000"/>
                  </a:schemeClr>
                </a:solidFill>
              </a:rPr>
              <a:t>(support contacts provided)</a:t>
            </a:r>
          </a:p>
          <a:p>
            <a:pPr marL="3175" lvl="1" indent="0">
              <a:spcAft>
                <a:spcPts val="600"/>
              </a:spcAft>
              <a:buNone/>
            </a:pPr>
            <a:r>
              <a:rPr lang="en-US" sz="1600" dirty="0">
                <a:solidFill>
                  <a:schemeClr val="tx1">
                    <a:lumMod val="75000"/>
                    <a:lumOff val="25000"/>
                    <a:alpha val="99000"/>
                  </a:schemeClr>
                </a:solidFill>
              </a:rPr>
              <a:t>Be highly available (99.9% SLA of application)</a:t>
            </a:r>
          </a:p>
          <a:p>
            <a:pPr marL="3175" lvl="1" indent="0">
              <a:spcAft>
                <a:spcPts val="600"/>
              </a:spcAft>
              <a:buNone/>
            </a:pPr>
            <a:r>
              <a:rPr lang="en-US" sz="1600" dirty="0">
                <a:solidFill>
                  <a:schemeClr val="tx1">
                    <a:lumMod val="75000"/>
                    <a:lumOff val="25000"/>
                    <a:alpha val="99000"/>
                  </a:schemeClr>
                </a:solidFill>
              </a:rPr>
              <a:t>Of a nature and quality suitable for public display and distribution</a:t>
            </a:r>
          </a:p>
          <a:p>
            <a:pPr marL="3175" lvl="1" indent="0">
              <a:spcAft>
                <a:spcPts val="600"/>
              </a:spcAft>
              <a:buNone/>
            </a:pPr>
            <a:r>
              <a:rPr lang="en-US" sz="1600" dirty="0">
                <a:solidFill>
                  <a:schemeClr val="tx1">
                    <a:lumMod val="75000"/>
                    <a:lumOff val="25000"/>
                    <a:alpha val="99000"/>
                  </a:schemeClr>
                </a:solidFill>
              </a:rPr>
              <a:t>Of no less quality than equivalent offerings published, sold </a:t>
            </a:r>
            <a:r>
              <a:rPr lang="en-US" sz="1600" dirty="0" smtClean="0">
                <a:solidFill>
                  <a:schemeClr val="tx1">
                    <a:lumMod val="75000"/>
                    <a:lumOff val="25000"/>
                    <a:alpha val="99000"/>
                  </a:schemeClr>
                </a:solidFill>
              </a:rPr>
              <a:t/>
            </a:r>
            <a:br>
              <a:rPr lang="en-US" sz="1600" dirty="0" smtClean="0">
                <a:solidFill>
                  <a:schemeClr val="tx1">
                    <a:lumMod val="75000"/>
                    <a:lumOff val="25000"/>
                    <a:alpha val="99000"/>
                  </a:schemeClr>
                </a:solidFill>
              </a:rPr>
            </a:br>
            <a:r>
              <a:rPr lang="en-US" sz="1600" dirty="0" smtClean="0">
                <a:solidFill>
                  <a:schemeClr val="tx1">
                    <a:lumMod val="75000"/>
                    <a:lumOff val="25000"/>
                    <a:alpha val="99000"/>
                  </a:schemeClr>
                </a:solidFill>
              </a:rPr>
              <a:t>or </a:t>
            </a:r>
            <a:r>
              <a:rPr lang="en-US" sz="1600" dirty="0">
                <a:solidFill>
                  <a:schemeClr val="tx1">
                    <a:lumMod val="75000"/>
                    <a:lumOff val="25000"/>
                    <a:alpha val="99000"/>
                  </a:schemeClr>
                </a:solidFill>
              </a:rPr>
              <a:t>licensed by Publisher through other distribution channels</a:t>
            </a:r>
          </a:p>
          <a:p>
            <a:pPr marL="3175" lvl="1" indent="0">
              <a:spcAft>
                <a:spcPts val="600"/>
              </a:spcAft>
              <a:buNone/>
            </a:pPr>
            <a:r>
              <a:rPr lang="en-US" sz="1600" dirty="0">
                <a:solidFill>
                  <a:schemeClr val="tx1">
                    <a:lumMod val="75000"/>
                    <a:lumOff val="25000"/>
                    <a:alpha val="99000"/>
                  </a:schemeClr>
                </a:solidFill>
              </a:rPr>
              <a:t>Not automatically install any software on a User’s </a:t>
            </a:r>
            <a:r>
              <a:rPr lang="en-US" sz="1600" dirty="0" smtClean="0">
                <a:solidFill>
                  <a:schemeClr val="tx1">
                    <a:lumMod val="75000"/>
                    <a:lumOff val="25000"/>
                    <a:alpha val="99000"/>
                  </a:schemeClr>
                </a:solidFill>
              </a:rPr>
              <a:t>computer </a:t>
            </a:r>
            <a:br>
              <a:rPr lang="en-US" sz="1600" dirty="0" smtClean="0">
                <a:solidFill>
                  <a:schemeClr val="tx1">
                    <a:lumMod val="75000"/>
                    <a:lumOff val="25000"/>
                    <a:alpha val="99000"/>
                  </a:schemeClr>
                </a:solidFill>
              </a:rPr>
            </a:br>
            <a:r>
              <a:rPr lang="en-US" sz="1600" dirty="0" smtClean="0">
                <a:solidFill>
                  <a:schemeClr val="tx1">
                    <a:lumMod val="75000"/>
                    <a:lumOff val="25000"/>
                    <a:alpha val="99000"/>
                  </a:schemeClr>
                </a:solidFill>
              </a:rPr>
              <a:t>or </a:t>
            </a:r>
            <a:r>
              <a:rPr lang="en-US" sz="1600" dirty="0">
                <a:solidFill>
                  <a:schemeClr val="tx1">
                    <a:lumMod val="75000"/>
                    <a:lumOff val="25000"/>
                    <a:alpha val="99000"/>
                  </a:schemeClr>
                </a:solidFill>
              </a:rPr>
              <a:t>device without affirmative consent from the User</a:t>
            </a:r>
          </a:p>
          <a:p>
            <a:pPr>
              <a:spcBef>
                <a:spcPts val="600"/>
              </a:spcBef>
            </a:pPr>
            <a:r>
              <a:rPr lang="en-US" sz="2800" dirty="0">
                <a:solidFill>
                  <a:schemeClr val="accent2">
                    <a:alpha val="99000"/>
                  </a:schemeClr>
                </a:solidFill>
                <a:latin typeface="Segoe UI Light" pitchFamily="34" charset="0"/>
              </a:rPr>
              <a:t>All pricing info and documentation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for </a:t>
            </a:r>
            <a:r>
              <a:rPr lang="en-US" sz="2800" dirty="0">
                <a:solidFill>
                  <a:schemeClr val="accent2">
                    <a:alpha val="99000"/>
                  </a:schemeClr>
                </a:solidFill>
                <a:latin typeface="Segoe UI Light" pitchFamily="34" charset="0"/>
              </a:rPr>
              <a:t>app must be provided</a:t>
            </a:r>
          </a:p>
          <a:p>
            <a:pPr>
              <a:spcBef>
                <a:spcPts val="1200"/>
              </a:spcBef>
            </a:pPr>
            <a:r>
              <a:rPr lang="en-US" sz="2800" dirty="0">
                <a:solidFill>
                  <a:schemeClr val="accent2">
                    <a:alpha val="99000"/>
                  </a:schemeClr>
                </a:solidFill>
                <a:latin typeface="Segoe UI Light" pitchFamily="34" charset="0"/>
              </a:rPr>
              <a:t>Windows Azure Marketplace Agreement </a:t>
            </a:r>
            <a:r>
              <a:rPr lang="en-US" sz="2800" dirty="0" smtClean="0">
                <a:solidFill>
                  <a:schemeClr val="accent2">
                    <a:alpha val="99000"/>
                  </a:schemeClr>
                </a:solidFill>
                <a:latin typeface="Segoe UI Light" pitchFamily="34" charset="0"/>
              </a:rPr>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has </a:t>
            </a:r>
            <a:r>
              <a:rPr lang="en-US" sz="2800" dirty="0">
                <a:solidFill>
                  <a:schemeClr val="accent2">
                    <a:alpha val="99000"/>
                  </a:schemeClr>
                </a:solidFill>
                <a:latin typeface="Segoe UI Light" pitchFamily="34" charset="0"/>
              </a:rPr>
              <a:t>been signed &amp; received</a:t>
            </a:r>
          </a:p>
        </p:txBody>
      </p:sp>
      <p:sp>
        <p:nvSpPr>
          <p:cNvPr id="5" name="Freeform 18"/>
          <p:cNvSpPr>
            <a:spLocks noEditPoints="1"/>
          </p:cNvSpPr>
          <p:nvPr/>
        </p:nvSpPr>
        <p:spPr bwMode="black">
          <a:xfrm>
            <a:off x="8461813" y="2229981"/>
            <a:ext cx="2618937" cy="31950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7846518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54480" y="1645920"/>
            <a:ext cx="7040880" cy="1477328"/>
          </a:xfrm>
        </p:spPr>
        <p:txBody>
          <a:bodyPr/>
          <a:lstStyle/>
          <a:p>
            <a:r>
              <a:rPr lang="en-US"/>
              <a:t>Modifying </a:t>
            </a:r>
            <a:r>
              <a:rPr lang="en-US" smtClean="0"/>
              <a:t>an Application </a:t>
            </a:r>
            <a:r>
              <a:rPr lang="en-US" dirty="0"/>
              <a:t>to Support Windows Azure Marketplace Subscriptions</a:t>
            </a:r>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8072597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1133718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4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519112" y="228600"/>
            <a:ext cx="11149013" cy="734047"/>
          </a:xfrm>
        </p:spPr>
        <p:txBody>
          <a:bodyPr/>
          <a:lstStyle/>
          <a:p>
            <a:r>
              <a:rPr lang="en-US" sz="5200" dirty="0" smtClean="0"/>
              <a:t>Purchase/Cancel </a:t>
            </a:r>
            <a:r>
              <a:rPr lang="en-US" sz="5200" dirty="0"/>
              <a:t>Subscription Token Flow</a:t>
            </a:r>
          </a:p>
        </p:txBody>
      </p:sp>
      <p:sp>
        <p:nvSpPr>
          <p:cNvPr id="26" name="Rectangle 25"/>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3" name="Freeform 7"/>
          <p:cNvSpPr>
            <a:spLocks/>
          </p:cNvSpPr>
          <p:nvPr/>
        </p:nvSpPr>
        <p:spPr bwMode="auto">
          <a:xfrm>
            <a:off x="5973014" y="2287019"/>
            <a:ext cx="4041329" cy="215644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2"/>
          <p:cNvSpPr txBox="1">
            <a:spLocks/>
          </p:cNvSpPr>
          <p:nvPr/>
        </p:nvSpPr>
        <p:spPr>
          <a:xfrm>
            <a:off x="519112" y="1447799"/>
            <a:ext cx="4909231" cy="3385542"/>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400"/>
              </a:spcAft>
              <a:buNone/>
            </a:pPr>
            <a:r>
              <a:rPr lang="en-US" sz="2800" dirty="0" smtClean="0">
                <a:solidFill>
                  <a:schemeClr val="accent2">
                    <a:alpha val="99000"/>
                  </a:schemeClr>
                </a:solidFill>
                <a:latin typeface="Segoe UI Light" pitchFamily="34" charset="0"/>
              </a:rPr>
              <a:t>Purchase</a:t>
            </a:r>
          </a:p>
          <a:p>
            <a:pPr marL="0" indent="0">
              <a:spcAft>
                <a:spcPts val="2400"/>
              </a:spcAft>
              <a:buNone/>
            </a:pPr>
            <a:r>
              <a:rPr lang="en-US" sz="2800" dirty="0">
                <a:solidFill>
                  <a:schemeClr val="accent2">
                    <a:alpha val="99000"/>
                  </a:schemeClr>
                </a:solidFill>
                <a:latin typeface="Segoe UI Light" pitchFamily="34" charset="0"/>
              </a:rPr>
              <a:t>Purchase Confirmation + Redirect (</a:t>
            </a:r>
            <a:r>
              <a:rPr lang="en-US" sz="2800" dirty="0" err="1">
                <a:solidFill>
                  <a:schemeClr val="accent2">
                    <a:alpha val="99000"/>
                  </a:schemeClr>
                </a:solidFill>
                <a:latin typeface="Segoe UI Light" pitchFamily="34" charset="0"/>
              </a:rPr>
              <a:t>incl</a:t>
            </a:r>
            <a:r>
              <a:rPr lang="en-US" sz="2800" dirty="0">
                <a:solidFill>
                  <a:schemeClr val="accent2">
                    <a:alpha val="99000"/>
                  </a:schemeClr>
                </a:solidFill>
                <a:latin typeface="Segoe UI Light" pitchFamily="34" charset="0"/>
              </a:rPr>
              <a:t> Token)</a:t>
            </a:r>
          </a:p>
          <a:p>
            <a:pPr marL="0" indent="0">
              <a:spcAft>
                <a:spcPts val="2400"/>
              </a:spcAft>
              <a:buNone/>
            </a:pPr>
            <a:r>
              <a:rPr lang="en-US" sz="2800" dirty="0">
                <a:solidFill>
                  <a:schemeClr val="accent2">
                    <a:alpha val="99000"/>
                  </a:schemeClr>
                </a:solidFill>
                <a:latin typeface="Segoe UI Light" pitchFamily="34" charset="0"/>
              </a:rPr>
              <a:t>User Redirect (</a:t>
            </a:r>
            <a:r>
              <a:rPr lang="en-US" sz="2800" dirty="0" err="1">
                <a:solidFill>
                  <a:schemeClr val="accent2">
                    <a:alpha val="99000"/>
                  </a:schemeClr>
                </a:solidFill>
                <a:latin typeface="Segoe UI Light" pitchFamily="34" charset="0"/>
              </a:rPr>
              <a:t>incl</a:t>
            </a:r>
            <a:r>
              <a:rPr lang="en-US" sz="2800" dirty="0">
                <a:solidFill>
                  <a:schemeClr val="accent2">
                    <a:alpha val="99000"/>
                  </a:schemeClr>
                </a:solidFill>
                <a:latin typeface="Segoe UI Light" pitchFamily="34" charset="0"/>
              </a:rPr>
              <a:t> Token)</a:t>
            </a:r>
          </a:p>
          <a:p>
            <a:pPr marL="0" indent="0">
              <a:spcAft>
                <a:spcPts val="2400"/>
              </a:spcAft>
              <a:buNone/>
            </a:pPr>
            <a:r>
              <a:rPr lang="en-US" sz="2800" dirty="0">
                <a:solidFill>
                  <a:schemeClr val="accent2">
                    <a:alpha val="99000"/>
                  </a:schemeClr>
                </a:solidFill>
                <a:latin typeface="Segoe UI Light" pitchFamily="34" charset="0"/>
              </a:rPr>
              <a:t>Cancel Subscription (</a:t>
            </a:r>
            <a:r>
              <a:rPr lang="en-US" sz="2800" dirty="0" err="1">
                <a:solidFill>
                  <a:schemeClr val="accent2">
                    <a:alpha val="99000"/>
                  </a:schemeClr>
                </a:solidFill>
                <a:latin typeface="Segoe UI Light" pitchFamily="34" charset="0"/>
              </a:rPr>
              <a:t>incl</a:t>
            </a:r>
            <a:r>
              <a:rPr lang="en-US" sz="2800" dirty="0">
                <a:solidFill>
                  <a:schemeClr val="accent2">
                    <a:alpha val="99000"/>
                  </a:schemeClr>
                </a:solidFill>
                <a:latin typeface="Segoe UI Light" pitchFamily="34" charset="0"/>
              </a:rPr>
              <a:t> Token</a:t>
            </a:r>
            <a:r>
              <a:rPr lang="en-US" sz="2800" dirty="0" smtClean="0">
                <a:solidFill>
                  <a:schemeClr val="accent2">
                    <a:alpha val="99000"/>
                  </a:schemeClr>
                </a:solidFill>
                <a:latin typeface="Segoe UI Light" pitchFamily="34" charset="0"/>
              </a:rPr>
              <a:t>)</a:t>
            </a:r>
            <a:endParaRPr lang="en-US" sz="2800" dirty="0">
              <a:solidFill>
                <a:schemeClr val="accent2">
                  <a:alpha val="99000"/>
                </a:schemeClr>
              </a:solidFill>
              <a:latin typeface="Segoe UI Light" pitchFamily="34" charset="0"/>
            </a:endParaRPr>
          </a:p>
        </p:txBody>
      </p:sp>
      <p:cxnSp>
        <p:nvCxnSpPr>
          <p:cNvPr id="35" name="Straight Connector 34"/>
          <p:cNvCxnSpPr/>
          <p:nvPr/>
        </p:nvCxnSpPr>
        <p:spPr>
          <a:xfrm flipH="1" flipV="1">
            <a:off x="9017169" y="4197506"/>
            <a:ext cx="900042" cy="79994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6" name="TextBox 35"/>
          <p:cNvSpPr txBox="1"/>
          <p:nvPr/>
        </p:nvSpPr>
        <p:spPr>
          <a:xfrm>
            <a:off x="9055219" y="461789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7" name="TextBox 36"/>
          <p:cNvSpPr txBox="1"/>
          <p:nvPr/>
        </p:nvSpPr>
        <p:spPr>
          <a:xfrm>
            <a:off x="9304350" y="262322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(4)</a:t>
            </a:r>
            <a:endParaRPr lang="en-US" sz="2800" dirty="0">
              <a:solidFill>
                <a:schemeClr val="accent4">
                  <a:alpha val="99000"/>
                </a:schemeClr>
              </a:solidFill>
            </a:endParaRPr>
          </a:p>
        </p:txBody>
      </p:sp>
      <p:grpSp>
        <p:nvGrpSpPr>
          <p:cNvPr id="6" name="Group 5"/>
          <p:cNvGrpSpPr/>
          <p:nvPr/>
        </p:nvGrpSpPr>
        <p:grpSpPr>
          <a:xfrm>
            <a:off x="9984870" y="1735368"/>
            <a:ext cx="1356170" cy="1103304"/>
            <a:chOff x="11510740" y="3640069"/>
            <a:chExt cx="1356170" cy="1103304"/>
          </a:xfrm>
        </p:grpSpPr>
        <p:sp>
          <p:nvSpPr>
            <p:cNvPr id="51" name="Freeform 86"/>
            <p:cNvSpPr>
              <a:spLocks noEditPoints="1"/>
            </p:cNvSpPr>
            <p:nvPr/>
          </p:nvSpPr>
          <p:spPr bwMode="black">
            <a:xfrm>
              <a:off x="11510740" y="3747674"/>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52" name="Oval 87"/>
            <p:cNvSpPr>
              <a:spLocks noChangeArrowheads="1"/>
            </p:cNvSpPr>
            <p:nvPr/>
          </p:nvSpPr>
          <p:spPr bwMode="black">
            <a:xfrm>
              <a:off x="11914004" y="4170917"/>
              <a:ext cx="183693" cy="183645"/>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53" name="Freeform 88"/>
            <p:cNvSpPr>
              <a:spLocks noEditPoints="1"/>
            </p:cNvSpPr>
            <p:nvPr/>
          </p:nvSpPr>
          <p:spPr bwMode="black">
            <a:xfrm>
              <a:off x="12364625" y="3640069"/>
              <a:ext cx="502285" cy="54089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grpSp>
      <p:sp>
        <p:nvSpPr>
          <p:cNvPr id="50" name="Text Placeholder 2"/>
          <p:cNvSpPr txBox="1">
            <a:spLocks/>
          </p:cNvSpPr>
          <p:nvPr/>
        </p:nvSpPr>
        <p:spPr>
          <a:xfrm>
            <a:off x="6201901" y="3659431"/>
            <a:ext cx="2462167"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a:solidFill>
                  <a:schemeClr val="accent1">
                    <a:alpha val="99000"/>
                  </a:schemeClr>
                </a:solidFill>
                <a:latin typeface="+mj-lt"/>
              </a:rPr>
              <a:t>Windows Azure </a:t>
            </a:r>
            <a:r>
              <a:rPr lang="en-US" spc="-100" dirty="0" smtClean="0">
                <a:solidFill>
                  <a:schemeClr val="accent1">
                    <a:alpha val="99000"/>
                  </a:schemeClr>
                </a:solidFill>
                <a:latin typeface="+mj-lt"/>
              </a:rPr>
              <a:t/>
            </a:r>
            <a:br>
              <a:rPr lang="en-US" spc="-100" dirty="0" smtClean="0">
                <a:solidFill>
                  <a:schemeClr val="accent1">
                    <a:alpha val="99000"/>
                  </a:schemeClr>
                </a:solidFill>
                <a:latin typeface="+mj-lt"/>
              </a:rPr>
            </a:br>
            <a:r>
              <a:rPr lang="en-US" spc="-100" dirty="0" smtClean="0">
                <a:solidFill>
                  <a:schemeClr val="accent1">
                    <a:alpha val="99000"/>
                  </a:schemeClr>
                </a:solidFill>
                <a:latin typeface="+mj-lt"/>
              </a:rPr>
              <a:t>Marketplace</a:t>
            </a:r>
            <a:endParaRPr lang="en-US" spc="-100" dirty="0">
              <a:solidFill>
                <a:schemeClr val="accent1">
                  <a:alpha val="99000"/>
                </a:schemeClr>
              </a:solidFill>
              <a:latin typeface="+mj-lt"/>
            </a:endParaRPr>
          </a:p>
        </p:txBody>
      </p:sp>
      <p:cxnSp>
        <p:nvCxnSpPr>
          <p:cNvPr id="57" name="Straight Connector 56"/>
          <p:cNvCxnSpPr/>
          <p:nvPr/>
        </p:nvCxnSpPr>
        <p:spPr>
          <a:xfrm flipV="1">
            <a:off x="9092300" y="2838672"/>
            <a:ext cx="1061490" cy="58701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8" name="Freeform 159"/>
          <p:cNvSpPr>
            <a:spLocks noEditPoints="1"/>
          </p:cNvSpPr>
          <p:nvPr/>
        </p:nvSpPr>
        <p:spPr bwMode="black">
          <a:xfrm>
            <a:off x="8310886" y="2921871"/>
            <a:ext cx="807965" cy="1215358"/>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Text Placeholder 2"/>
          <p:cNvSpPr txBox="1">
            <a:spLocks/>
          </p:cNvSpPr>
          <p:nvPr/>
        </p:nvSpPr>
        <p:spPr>
          <a:xfrm>
            <a:off x="9917211" y="2936478"/>
            <a:ext cx="166699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a:solidFill>
                  <a:schemeClr val="bg1">
                    <a:alpha val="99000"/>
                  </a:schemeClr>
                </a:solidFill>
                <a:latin typeface="+mj-lt"/>
              </a:rPr>
              <a:t>Your </a:t>
            </a:r>
            <a:r>
              <a:rPr lang="en-US" spc="-100" dirty="0" smtClean="0">
                <a:solidFill>
                  <a:schemeClr val="bg1">
                    <a:alpha val="99000"/>
                  </a:schemeClr>
                </a:solidFill>
                <a:latin typeface="+mj-lt"/>
              </a:rPr>
              <a:t/>
            </a:r>
            <a:br>
              <a:rPr lang="en-US" spc="-100" dirty="0" smtClean="0">
                <a:solidFill>
                  <a:schemeClr val="bg1">
                    <a:alpha val="99000"/>
                  </a:schemeClr>
                </a:solidFill>
                <a:latin typeface="+mj-lt"/>
              </a:rPr>
            </a:br>
            <a:r>
              <a:rPr lang="en-US" spc="-100" dirty="0" smtClean="0">
                <a:solidFill>
                  <a:schemeClr val="bg1">
                    <a:alpha val="99000"/>
                  </a:schemeClr>
                </a:solidFill>
                <a:latin typeface="+mj-lt"/>
              </a:rPr>
              <a:t>Application</a:t>
            </a:r>
            <a:endParaRPr lang="en-US" spc="-100" dirty="0">
              <a:solidFill>
                <a:schemeClr val="bg1">
                  <a:alpha val="99000"/>
                </a:schemeClr>
              </a:solidFill>
              <a:latin typeface="+mj-lt"/>
            </a:endParaRPr>
          </a:p>
        </p:txBody>
      </p:sp>
      <p:grpSp>
        <p:nvGrpSpPr>
          <p:cNvPr id="17" name="Group 16"/>
          <p:cNvGrpSpPr/>
          <p:nvPr/>
        </p:nvGrpSpPr>
        <p:grpSpPr>
          <a:xfrm>
            <a:off x="9422903" y="4723342"/>
            <a:ext cx="1666994" cy="1527337"/>
            <a:chOff x="8904833" y="4633584"/>
            <a:chExt cx="1666994" cy="1527337"/>
          </a:xfrm>
        </p:grpSpPr>
        <p:sp>
          <p:nvSpPr>
            <p:cNvPr id="67" name="Freeform 6"/>
            <p:cNvSpPr>
              <a:spLocks noEditPoints="1"/>
            </p:cNvSpPr>
            <p:nvPr/>
          </p:nvSpPr>
          <p:spPr bwMode="auto">
            <a:xfrm>
              <a:off x="9510336" y="4633584"/>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 Placeholder 2"/>
            <p:cNvSpPr txBox="1">
              <a:spLocks/>
            </p:cNvSpPr>
            <p:nvPr/>
          </p:nvSpPr>
          <p:spPr>
            <a:xfrm>
              <a:off x="8904833" y="5883922"/>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User</a:t>
              </a:r>
              <a:endParaRPr lang="en-US" spc="-100" dirty="0">
                <a:solidFill>
                  <a:schemeClr val="bg1">
                    <a:alpha val="99000"/>
                  </a:schemeClr>
                </a:solidFill>
                <a:latin typeface="+mj-lt"/>
              </a:endParaRPr>
            </a:p>
          </p:txBody>
        </p:sp>
      </p:grpSp>
      <p:cxnSp>
        <p:nvCxnSpPr>
          <p:cNvPr id="73" name="Straight Connector 72"/>
          <p:cNvCxnSpPr/>
          <p:nvPr/>
        </p:nvCxnSpPr>
        <p:spPr>
          <a:xfrm>
            <a:off x="9118851" y="3991329"/>
            <a:ext cx="900042" cy="79994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74" name="TextBox 73"/>
          <p:cNvSpPr txBox="1"/>
          <p:nvPr/>
        </p:nvSpPr>
        <p:spPr>
          <a:xfrm>
            <a:off x="9780929" y="4012575"/>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cxnSp>
        <p:nvCxnSpPr>
          <p:cNvPr id="75" name="Straight Connector 74"/>
          <p:cNvCxnSpPr/>
          <p:nvPr/>
        </p:nvCxnSpPr>
        <p:spPr>
          <a:xfrm flipV="1">
            <a:off x="10522715" y="3490476"/>
            <a:ext cx="227993" cy="142093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77" name="TextBox 76"/>
          <p:cNvSpPr txBox="1"/>
          <p:nvPr/>
        </p:nvSpPr>
        <p:spPr>
          <a:xfrm>
            <a:off x="10769103" y="4012575"/>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Tree>
    <p:extLst>
      <p:ext uri="{BB962C8B-B14F-4D97-AF65-F5344CB8AC3E}">
        <p14:creationId xmlns:p14="http://schemas.microsoft.com/office/powerpoint/2010/main" val="1477080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Effect transition="in" filter="fade">
                                      <p:cBhvr>
                                        <p:cTn id="13" dur="500"/>
                                        <p:tgtEl>
                                          <p:spTgt spid="3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nodeType="withEffect">
                                  <p:stCondLst>
                                    <p:cond delay="0"/>
                                  </p:stCondLst>
                                  <p:childTnLst>
                                    <p:set>
                                      <p:cBhvr>
                                        <p:cTn id="23" dur="1" fill="hold">
                                          <p:stCondLst>
                                            <p:cond delay="0"/>
                                          </p:stCondLst>
                                        </p:cTn>
                                        <p:tgtEl>
                                          <p:spTgt spid="34">
                                            <p:txEl>
                                              <p:pRg st="1" end="1"/>
                                            </p:txEl>
                                          </p:spTgt>
                                        </p:tgtEl>
                                        <p:attrNameLst>
                                          <p:attrName>style.visibility</p:attrName>
                                        </p:attrNameLst>
                                      </p:cBhvr>
                                      <p:to>
                                        <p:strVal val="visible"/>
                                      </p:to>
                                    </p:set>
                                    <p:animEffect transition="in" filter="fade">
                                      <p:cBhvr>
                                        <p:cTn id="24" dur="500"/>
                                        <p:tgtEl>
                                          <p:spTgt spid="3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down)">
                                      <p:cBhvr>
                                        <p:cTn id="29" dur="500"/>
                                        <p:tgtEl>
                                          <p:spTgt spid="7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xEl>
                                              <p:pRg st="2" end="2"/>
                                            </p:txEl>
                                          </p:spTgt>
                                        </p:tgtEl>
                                        <p:attrNameLst>
                                          <p:attrName>style.visibility</p:attrName>
                                        </p:attrNameLst>
                                      </p:cBhvr>
                                      <p:to>
                                        <p:strVal val="visible"/>
                                      </p:to>
                                    </p:set>
                                    <p:animEffect transition="in" filter="fade">
                                      <p:cBhvr>
                                        <p:cTn id="35" dur="500"/>
                                        <p:tgtEl>
                                          <p:spTgt spid="3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xEl>
                                              <p:pRg st="3" end="3"/>
                                            </p:txEl>
                                          </p:spTgt>
                                        </p:tgtEl>
                                        <p:attrNameLst>
                                          <p:attrName>style.visibility</p:attrName>
                                        </p:attrNameLst>
                                      </p:cBhvr>
                                      <p:to>
                                        <p:strVal val="visible"/>
                                      </p:to>
                                    </p:set>
                                    <p:animEffect transition="in" filter="fade">
                                      <p:cBhvr>
                                        <p:cTn id="46"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74"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0"/>
            <a:ext cx="1218882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solidFill>
                  <a:schemeClr val="bg1">
                    <a:alpha val="99000"/>
                  </a:schemeClr>
                </a:solidFill>
              </a:rPr>
              <a:t>1-2-3</a:t>
            </a:r>
          </a:p>
        </p:txBody>
      </p:sp>
      <p:sp>
        <p:nvSpPr>
          <p:cNvPr id="4" name="Content Placeholder 3"/>
          <p:cNvSpPr>
            <a:spLocks noGrp="1"/>
          </p:cNvSpPr>
          <p:nvPr>
            <p:ph type="body" sz="quarter" idx="10"/>
          </p:nvPr>
        </p:nvSpPr>
        <p:spPr>
          <a:xfrm>
            <a:off x="1979612" y="1991770"/>
            <a:ext cx="9692640" cy="387798"/>
          </a:xfrm>
        </p:spPr>
        <p:txBody>
          <a:bodyPr lIns="182880"/>
          <a:lstStyle/>
          <a:p>
            <a:pPr>
              <a:buClr>
                <a:schemeClr val="accent2"/>
              </a:buClr>
              <a:buSzPct val="100000"/>
            </a:pPr>
            <a:r>
              <a:rPr lang="en-US" sz="2800" dirty="0">
                <a:solidFill>
                  <a:schemeClr val="bg1">
                    <a:alpha val="99000"/>
                  </a:schemeClr>
                </a:solidFill>
              </a:rPr>
              <a:t>Register My </a:t>
            </a:r>
            <a:r>
              <a:rPr lang="en-US" sz="2800" dirty="0" smtClean="0">
                <a:solidFill>
                  <a:schemeClr val="bg1">
                    <a:alpha val="99000"/>
                  </a:schemeClr>
                </a:solidFill>
              </a:rPr>
              <a:t>Application</a:t>
            </a:r>
            <a:endParaRPr lang="en-US" sz="2800" dirty="0">
              <a:solidFill>
                <a:schemeClr val="bg1">
                  <a:alpha val="99000"/>
                </a:schemeClr>
              </a:solidFill>
            </a:endParaRPr>
          </a:p>
        </p:txBody>
      </p:sp>
      <p:sp>
        <p:nvSpPr>
          <p:cNvPr id="6" name="Rectangle 5"/>
          <p:cNvSpPr/>
          <p:nvPr/>
        </p:nvSpPr>
        <p:spPr>
          <a:xfrm>
            <a:off x="516572" y="1454149"/>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1</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7" name="Rectangle 6"/>
          <p:cNvSpPr/>
          <p:nvPr/>
        </p:nvSpPr>
        <p:spPr>
          <a:xfrm>
            <a:off x="516572" y="3032125"/>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2</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8" name="Rectangle 7"/>
          <p:cNvSpPr/>
          <p:nvPr/>
        </p:nvSpPr>
        <p:spPr>
          <a:xfrm>
            <a:off x="516572" y="4610100"/>
            <a:ext cx="1463040" cy="14630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r>
              <a:rPr lang="en-US" sz="5400" dirty="0" smtClean="0">
                <a:ln>
                  <a:solidFill>
                    <a:schemeClr val="bg1">
                      <a:alpha val="0"/>
                    </a:schemeClr>
                  </a:solidFill>
                </a:ln>
                <a:solidFill>
                  <a:schemeClr val="accent2">
                    <a:alpha val="99000"/>
                  </a:schemeClr>
                </a:solidFill>
                <a:latin typeface="Segoe UI Light" pitchFamily="34" charset="0"/>
              </a:rPr>
              <a:t>3</a:t>
            </a:r>
            <a:endParaRPr lang="en-US" sz="5400" dirty="0">
              <a:ln>
                <a:solidFill>
                  <a:schemeClr val="bg1">
                    <a:alpha val="0"/>
                  </a:schemeClr>
                </a:solidFill>
              </a:ln>
              <a:solidFill>
                <a:schemeClr val="accent2">
                  <a:alpha val="99000"/>
                </a:schemeClr>
              </a:solidFill>
              <a:latin typeface="Segoe UI Light" pitchFamily="34" charset="0"/>
            </a:endParaRPr>
          </a:p>
        </p:txBody>
      </p:sp>
      <p:sp>
        <p:nvSpPr>
          <p:cNvPr id="9" name="Content Placeholder 3"/>
          <p:cNvSpPr txBox="1">
            <a:spLocks/>
          </p:cNvSpPr>
          <p:nvPr/>
        </p:nvSpPr>
        <p:spPr>
          <a:xfrm>
            <a:off x="1979612" y="3569746"/>
            <a:ext cx="9692640" cy="3877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z="2800" dirty="0" smtClean="0">
                <a:solidFill>
                  <a:schemeClr val="bg1">
                    <a:alpha val="99000"/>
                  </a:schemeClr>
                </a:solidFill>
              </a:rPr>
              <a:t>Create Endpoint &amp; Handle Incoming Subscription Request</a:t>
            </a:r>
          </a:p>
        </p:txBody>
      </p:sp>
      <p:sp>
        <p:nvSpPr>
          <p:cNvPr id="10" name="Content Placeholder 3"/>
          <p:cNvSpPr txBox="1">
            <a:spLocks/>
          </p:cNvSpPr>
          <p:nvPr/>
        </p:nvSpPr>
        <p:spPr>
          <a:xfrm>
            <a:off x="1979612" y="5147721"/>
            <a:ext cx="9692640" cy="3877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sz="2800" dirty="0" smtClean="0">
                <a:solidFill>
                  <a:schemeClr val="bg1">
                    <a:alpha val="99000"/>
                  </a:schemeClr>
                </a:solidFill>
              </a:rPr>
              <a:t>Associate Subscription with New or Existing User</a:t>
            </a:r>
            <a:endParaRPr lang="en-US" sz="2800" dirty="0">
              <a:solidFill>
                <a:schemeClr val="bg1">
                  <a:alpha val="99000"/>
                </a:schemeClr>
              </a:solidFill>
            </a:endParaRPr>
          </a:p>
        </p:txBody>
      </p:sp>
    </p:spTree>
    <p:extLst>
      <p:ext uri="{BB962C8B-B14F-4D97-AF65-F5344CB8AC3E}">
        <p14:creationId xmlns:p14="http://schemas.microsoft.com/office/powerpoint/2010/main" val="52101976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3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HiPbEDYOEqXRoliUL9jl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7VR5HytmEOYB5n5CpZi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ig_sz6fCUqvHKQcq_pSv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VAce9WX.Uu2LKHZ4AbT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Hulok2f7UatdvAqV.GN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tEwvsBpMkq2eDvr.5Zxz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8RTBIUTSUKKrL36vw9fE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8RTBIUTSUKKrL36vw9f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UvTG6g.Wk26wDqJW1.6_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WYGRdKYEOplfQ5ST40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8edUjn7g0qzX8tKbHQD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6ZTF6W.xkW_7Dw1.LW9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6ZTF6W.xkW_7Dw1.LW9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GGovhbVxUiWZ5P_FaSN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8RTBIUTSUKKrL36vw9fE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230e9df3-be65-4c73-a93b-d1236ebd677e"/>
    <ds:schemaRef ds:uri="http://schemas.microsoft.com/office/2006/documentManagement/types"/>
    <ds:schemaRef ds:uri="http://purl.org/dc/elements/1.1/"/>
    <ds:schemaRef ds:uri="http://purl.org/dc/dcmitype/"/>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2880</TotalTime>
  <Words>657</Words>
  <Application>Microsoft Office PowerPoint</Application>
  <PresentationFormat>Custom</PresentationFormat>
  <Paragraphs>167</Paragraphs>
  <Slides>16</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Segoe UI Semibold</vt:lpstr>
      <vt:lpstr>Segoe UI Light</vt:lpstr>
      <vt:lpstr>Segoe UI</vt:lpstr>
      <vt:lpstr>Consolas</vt:lpstr>
      <vt:lpstr>MS1444_Windows Azure Template 16x9_r08b</vt:lpstr>
      <vt:lpstr>1_White with Consolas font for code slides</vt:lpstr>
      <vt:lpstr>think-cell Slide</vt:lpstr>
      <vt:lpstr>Introduction to Windows Azure Marketplace for Applications</vt:lpstr>
      <vt:lpstr>Agenda</vt:lpstr>
      <vt:lpstr>Momentum</vt:lpstr>
      <vt:lpstr>Windows Azure Marketplace</vt:lpstr>
      <vt:lpstr>Getting Started</vt:lpstr>
      <vt:lpstr>Application Qualification Criteria</vt:lpstr>
      <vt:lpstr>Modifying an Application to Support Windows Azure Marketplace Subscriptions</vt:lpstr>
      <vt:lpstr>Purchase/Cancel Subscription Token Flow</vt:lpstr>
      <vt:lpstr>1-2-3</vt:lpstr>
      <vt:lpstr>Adding Support for Unsubscribe</vt:lpstr>
      <vt:lpstr>PowerPoint Presentation</vt:lpstr>
      <vt:lpstr>Publishing Steps</vt:lpstr>
      <vt:lpstr>Submission Portal</vt:lpstr>
      <vt:lpstr>International Availability</vt:lpstr>
      <vt:lpstr>ISV Remittance Process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Wenwen</cp:lastModifiedBy>
  <cp:revision>232</cp:revision>
  <cp:lastPrinted>2011-10-11T14:25:22Z</cp:lastPrinted>
  <dcterms:created xsi:type="dcterms:W3CDTF">2011-03-29T16:07:22Z</dcterms:created>
  <dcterms:modified xsi:type="dcterms:W3CDTF">2011-12-09T18:07:20Z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