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 id="2147483727" r:id="rId5"/>
  </p:sldMasterIdLst>
  <p:notesMasterIdLst>
    <p:notesMasterId r:id="rId58"/>
  </p:notesMasterIdLst>
  <p:handoutMasterIdLst>
    <p:handoutMasterId r:id="rId59"/>
  </p:handoutMasterIdLst>
  <p:sldIdLst>
    <p:sldId id="256" r:id="rId6"/>
    <p:sldId id="309" r:id="rId7"/>
    <p:sldId id="257" r:id="rId8"/>
    <p:sldId id="310" r:id="rId9"/>
    <p:sldId id="329" r:id="rId10"/>
    <p:sldId id="308" r:id="rId11"/>
    <p:sldId id="259" r:id="rId12"/>
    <p:sldId id="260" r:id="rId13"/>
    <p:sldId id="305" r:id="rId14"/>
    <p:sldId id="261" r:id="rId15"/>
    <p:sldId id="311" r:id="rId16"/>
    <p:sldId id="263" r:id="rId17"/>
    <p:sldId id="312" r:id="rId18"/>
    <p:sldId id="265" r:id="rId19"/>
    <p:sldId id="313" r:id="rId20"/>
    <p:sldId id="315" r:id="rId21"/>
    <p:sldId id="266" r:id="rId22"/>
    <p:sldId id="267" r:id="rId23"/>
    <p:sldId id="316" r:id="rId24"/>
    <p:sldId id="269" r:id="rId25"/>
    <p:sldId id="317" r:id="rId26"/>
    <p:sldId id="318" r:id="rId27"/>
    <p:sldId id="307" r:id="rId28"/>
    <p:sldId id="273" r:id="rId29"/>
    <p:sldId id="274" r:id="rId30"/>
    <p:sldId id="275" r:id="rId31"/>
    <p:sldId id="276" r:id="rId32"/>
    <p:sldId id="277" r:id="rId33"/>
    <p:sldId id="278" r:id="rId34"/>
    <p:sldId id="279" r:id="rId35"/>
    <p:sldId id="280" r:id="rId36"/>
    <p:sldId id="328" r:id="rId37"/>
    <p:sldId id="281" r:id="rId38"/>
    <p:sldId id="282" r:id="rId39"/>
    <p:sldId id="319" r:id="rId40"/>
    <p:sldId id="284" r:id="rId41"/>
    <p:sldId id="285" r:id="rId42"/>
    <p:sldId id="320" r:id="rId43"/>
    <p:sldId id="324" r:id="rId44"/>
    <p:sldId id="288" r:id="rId45"/>
    <p:sldId id="321" r:id="rId46"/>
    <p:sldId id="322" r:id="rId47"/>
    <p:sldId id="291" r:id="rId48"/>
    <p:sldId id="325" r:id="rId49"/>
    <p:sldId id="293" r:id="rId50"/>
    <p:sldId id="326" r:id="rId51"/>
    <p:sldId id="327" r:id="rId52"/>
    <p:sldId id="296" r:id="rId53"/>
    <p:sldId id="323" r:id="rId54"/>
    <p:sldId id="297" r:id="rId55"/>
    <p:sldId id="298" r:id="rId56"/>
    <p:sldId id="299" r:id="rId57"/>
  </p:sldIdLst>
  <p:sldSz cx="12188825" cy="6858000"/>
  <p:notesSz cx="6858000" cy="9144000"/>
  <p:embeddedFontLst>
    <p:embeddedFont>
      <p:font typeface="Segoe UI" pitchFamily="34" charset="0"/>
      <p:regular r:id="rId60"/>
      <p:bold r:id="rId61"/>
      <p:italic r:id="rId62"/>
      <p:boldItalic r:id="rId63"/>
    </p:embeddedFont>
    <p:embeddedFont>
      <p:font typeface="Calibri" pitchFamily="34" charset="0"/>
      <p:regular r:id="rId64"/>
      <p:bold r:id="rId65"/>
      <p:italic r:id="rId66"/>
      <p:boldItalic r:id="rId67"/>
    </p:embeddedFont>
    <p:embeddedFont>
      <p:font typeface="Consolas" pitchFamily="49" charset="0"/>
      <p:regular r:id="rId68"/>
      <p:bold r:id="rId69"/>
      <p:italic r:id="rId70"/>
      <p:boldItalic r:id="rId71"/>
    </p:embeddedFont>
    <p:embeddedFont>
      <p:font typeface="Segoe UI Light" pitchFamily="34" charset="0"/>
      <p:regular r:id="rId72"/>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7" clrIdx="0"/>
  <p:cmAuthor id="1" name="Greg" initials="G"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4" autoAdjust="0"/>
    <p:restoredTop sz="88606" autoAdjust="0"/>
  </p:normalViewPr>
  <p:slideViewPr>
    <p:cSldViewPr snapToGrid="0">
      <p:cViewPr varScale="1">
        <p:scale>
          <a:sx n="105" d="100"/>
          <a:sy n="105" d="100"/>
        </p:scale>
        <p:origin x="-324" y="-96"/>
      </p:cViewPr>
      <p:guideLst>
        <p:guide orient="horz" pos="2160"/>
        <p:guide orient="horz" pos="145"/>
        <p:guide orient="horz" pos="4174"/>
        <p:guide orient="horz" pos="911"/>
        <p:guide orient="horz" pos="1196"/>
        <p:guide orient="horz" pos="1487"/>
        <p:guide orient="horz" pos="3913"/>
        <p:guide pos="3839"/>
        <p:guide pos="327"/>
        <p:guide pos="7352"/>
        <p:guide pos="61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font" Target="fonts/font2.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font" Target="fonts/font12.fntdata"/><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72D5E-F791-4DD0-8A28-1F28E5FF1B0E}" type="datetimeFigureOut">
              <a:rPr lang="en-US" smtClean="0"/>
              <a:t>12/10/2011</a:t>
            </a:fld>
            <a:endParaRPr lang="en-US"/>
          </a:p>
        </p:txBody>
      </p:sp>
      <p:sp>
        <p:nvSpPr>
          <p:cNvPr id="4" name="Footer Placeholder 3"/>
          <p:cNvSpPr>
            <a:spLocks noGrp="1"/>
          </p:cNvSpPr>
          <p:nvPr>
            <p:ph type="ftr" sz="quarter" idx="2"/>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
        <p:nvSpPr>
          <p:cNvPr id="5" name="Slide Number Placeholder 4"/>
          <p:cNvSpPr>
            <a:spLocks noGrp="1"/>
          </p:cNvSpPr>
          <p:nvPr>
            <p:ph type="sldNum" sz="quarter" idx="3"/>
          </p:nvPr>
        </p:nvSpPr>
        <p:spPr>
          <a:xfrm>
            <a:off x="6424551" y="8685213"/>
            <a:ext cx="431862" cy="457200"/>
          </a:xfrm>
          <a:prstGeom prst="rect">
            <a:avLst/>
          </a:prstGeom>
        </p:spPr>
        <p:txBody>
          <a:bodyPr vert="horz" lIns="91440" tIns="45720" rIns="91440" bIns="45720" rtlCol="0" anchor="b"/>
          <a:lstStyle>
            <a:lvl1pPr algn="r">
              <a:defRPr sz="1200"/>
            </a:lvl1pPr>
          </a:lstStyle>
          <a:p>
            <a:fld id="{80AD3469-5DF0-4AE2-A12E-13E5C5E91748}" type="slidenum">
              <a:rPr lang="en-US" smtClean="0"/>
              <a:t>‹#›</a:t>
            </a:fld>
            <a:endParaRPr lang="en-US"/>
          </a:p>
        </p:txBody>
      </p:sp>
    </p:spTree>
    <p:extLst>
      <p:ext uri="{BB962C8B-B14F-4D97-AF65-F5344CB8AC3E}">
        <p14:creationId xmlns:p14="http://schemas.microsoft.com/office/powerpoint/2010/main" val="3429669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9A561-BE0C-49CB-8FB2-47CFDE66E6AD}" type="datetimeFigureOut">
              <a:rPr lang="en-US" smtClean="0"/>
              <a:t>12/10/2011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424551" y="8685213"/>
            <a:ext cx="431862" cy="457200"/>
          </a:xfrm>
          <a:prstGeom prst="rect">
            <a:avLst/>
          </a:prstGeom>
        </p:spPr>
        <p:txBody>
          <a:bodyPr vert="horz" lIns="91440" tIns="45720" rIns="91440" bIns="45720" rtlCol="0" anchor="b"/>
          <a:lstStyle>
            <a:lvl1pPr algn="r">
              <a:defRPr sz="1200"/>
            </a:lvl1pPr>
          </a:lstStyle>
          <a:p>
            <a:fld id="{94A25E58-20C3-47A2-B67C-8A1FCB5D4422}" type="slidenum">
              <a:rPr lang="en-US" smtClean="0"/>
              <a:t>‹#›</a:t>
            </a:fld>
            <a:endParaRPr lang="en-US"/>
          </a:p>
        </p:txBody>
      </p:sp>
      <p:sp>
        <p:nvSpPr>
          <p:cNvPr id="8" name="Footer Placeholder 3"/>
          <p:cNvSpPr>
            <a:spLocks noGrp="1"/>
          </p:cNvSpPr>
          <p:nvPr>
            <p:ph type="ftr" sz="quarter" idx="4"/>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Tree>
    <p:extLst>
      <p:ext uri="{BB962C8B-B14F-4D97-AF65-F5344CB8AC3E}">
        <p14:creationId xmlns:p14="http://schemas.microsoft.com/office/powerpoint/2010/main" val="99374676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msdn.microsoft.com/en-us/library/microsoft.windowsazure.storageclient.clouddrive.snapshot.aspx"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msdn.microsoft.com/en-us/library/microsoft.windowsazure.storageclient.clouddrive.initializecache.aspx"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1</a:t>
            </a:fld>
            <a:endParaRPr lang="en-US"/>
          </a:p>
        </p:txBody>
      </p:sp>
    </p:spTree>
    <p:extLst>
      <p:ext uri="{BB962C8B-B14F-4D97-AF65-F5344CB8AC3E}">
        <p14:creationId xmlns:p14="http://schemas.microsoft.com/office/powerpoint/2010/main" val="398827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Windows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should be a recap as this</a:t>
            </a:r>
            <a:r>
              <a:rPr lang="en-US" baseline="0" dirty="0" smtClean="0"/>
              <a:t> session will dig deeper into the services.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060656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777803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997919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basic concept of a CDN</a:t>
            </a:r>
          </a:p>
          <a:p>
            <a:pPr marL="171450" indent="-171450">
              <a:buFont typeface="Arial" pitchFamily="34" charset="0"/>
              <a:buChar char="•"/>
            </a:pPr>
            <a:r>
              <a:rPr lang="en-US" b="0" dirty="0" smtClean="0"/>
              <a:t>Understand at a high level how Windows Azure CDN works</a:t>
            </a:r>
          </a:p>
          <a:p>
            <a:endParaRPr lang="en-US" dirty="0" smtClean="0"/>
          </a:p>
          <a:p>
            <a:r>
              <a:rPr lang="en-US" b="1" dirty="0" smtClean="0"/>
              <a:t>Speaker Notes</a:t>
            </a:r>
          </a:p>
          <a:p>
            <a:pPr marL="171450" indent="-171450">
              <a:buFont typeface="Arial" pitchFamily="34" charset="0"/>
              <a:buChar char="•"/>
            </a:pPr>
            <a:r>
              <a:rPr lang="en-US" baseline="0" dirty="0" smtClean="0"/>
              <a:t>The Windows Azure CDN provides edge nodes around the world</a:t>
            </a:r>
          </a:p>
          <a:p>
            <a:pPr marL="171450" indent="-171450">
              <a:buFont typeface="Arial" pitchFamily="34" charset="0"/>
              <a:buChar char="•"/>
            </a:pPr>
            <a:r>
              <a:rPr lang="en-US" baseline="0" dirty="0" smtClean="0"/>
              <a:t>Data stored in CDN enabled storage accounts is retrieved from the origin storage container and cached at each edge node in a lazy load fashion</a:t>
            </a:r>
          </a:p>
          <a:p>
            <a:pPr marL="171450" indent="-171450">
              <a:buFont typeface="Arial" pitchFamily="34" charset="0"/>
              <a:buChar char="•"/>
            </a:pPr>
            <a:r>
              <a:rPr lang="en-US" baseline="0" dirty="0" smtClean="0"/>
              <a:t>Windows Azure Customers have control over how long data is cached for.</a:t>
            </a:r>
          </a:p>
          <a:p>
            <a:pPr marL="171450" indent="-171450">
              <a:buFont typeface="Arial" pitchFamily="34" charset="0"/>
              <a:buChar char="•"/>
            </a:pPr>
            <a:r>
              <a:rPr lang="en-NZ" dirty="0" smtClean="0"/>
              <a:t>Windows Azure CDN has 18 locations globally (United States, Europe, Asia, Australia and South America) and continues to expand</a:t>
            </a:r>
          </a:p>
          <a:p>
            <a:pPr marL="171450" indent="-171450">
              <a:buFont typeface="Arial" pitchFamily="34" charset="0"/>
              <a:buChar char="•"/>
            </a:pPr>
            <a:r>
              <a:rPr lang="en-NZ" dirty="0" smtClean="0"/>
              <a:t>The benefit of using a CDN is better performance and user experience for users who are farther from the source of the content stored in the Windows Azure Blob service. </a:t>
            </a:r>
          </a:p>
          <a:p>
            <a:pPr marL="171450" indent="-171450">
              <a:buFont typeface="Arial" pitchFamily="34" charset="0"/>
              <a:buChar char="•"/>
            </a:pPr>
            <a:r>
              <a:rPr lang="en-NZ" dirty="0" smtClean="0"/>
              <a:t>Windows Azure CDN provides worldwide high-bandwidth access to serve content for popular events.</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4188058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indent="-171450">
              <a:buFont typeface="Arial" pitchFamily="34" charset="0"/>
              <a:buChar char="•"/>
            </a:pPr>
            <a:r>
              <a:rPr lang="en-US" b="0" dirty="0" smtClean="0"/>
              <a:t>Backed by Page blobs</a:t>
            </a:r>
          </a:p>
          <a:p>
            <a:pPr marL="171450" indent="-171450">
              <a:buFont typeface="Arial" pitchFamily="34" charset="0"/>
              <a:buChar char="•"/>
            </a:pPr>
            <a:r>
              <a:rPr lang="en-US" b="0" dirty="0" smtClean="0"/>
              <a:t>Allows Page blob to be accessed as a drive letter on a Compute instance</a:t>
            </a:r>
          </a:p>
          <a:p>
            <a:pPr marL="171450" indent="-171450">
              <a:buFont typeface="Arial" pitchFamily="34" charset="0"/>
              <a:buChar char="•"/>
            </a:pPr>
            <a:r>
              <a:rPr lang="en-US" b="0" dirty="0" smtClean="0"/>
              <a:t>Read write is limited to a single instance as a time.</a:t>
            </a:r>
          </a:p>
          <a:p>
            <a:pPr marL="171450" indent="-171450">
              <a:buFont typeface="Arial" pitchFamily="34" charset="0"/>
              <a:buChar char="•"/>
            </a:pPr>
            <a:r>
              <a:rPr lang="en-US" b="0" baseline="0" dirty="0" smtClean="0"/>
              <a:t>Data is cached for reads on local instance</a:t>
            </a:r>
          </a:p>
          <a:p>
            <a:pPr marL="171450" indent="-171450">
              <a:buFont typeface="Arial" pitchFamily="34" charset="0"/>
              <a:buChar char="•"/>
            </a:pPr>
            <a:r>
              <a:rPr lang="en-US" b="0" baseline="0" dirty="0" smtClean="0"/>
              <a:t>All write flushed operations are immediately committed</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indent="-171450">
              <a:buFont typeface="Arial" pitchFamily="34" charset="0"/>
              <a:buChar char="•"/>
            </a:pPr>
            <a:r>
              <a:rPr lang="en-US" b="0" dirty="0" smtClean="0"/>
              <a:t>Backed by Page blobs</a:t>
            </a:r>
          </a:p>
          <a:p>
            <a:pPr marL="171450" indent="-171450">
              <a:buFont typeface="Arial" pitchFamily="34" charset="0"/>
              <a:buChar char="•"/>
            </a:pPr>
            <a:r>
              <a:rPr lang="en-US" b="0" dirty="0" smtClean="0"/>
              <a:t>Allows Page blob to be accessed as a drive letter on a Compute instance</a:t>
            </a:r>
          </a:p>
          <a:p>
            <a:pPr marL="171450" indent="-171450">
              <a:buFont typeface="Arial" pitchFamily="34" charset="0"/>
              <a:buChar char="•"/>
            </a:pPr>
            <a:r>
              <a:rPr lang="en-US" b="0" dirty="0" smtClean="0"/>
              <a:t>Read write is limited to a single instance as a time.</a:t>
            </a:r>
          </a:p>
          <a:p>
            <a:pPr marL="171450" indent="-171450">
              <a:buFont typeface="Arial" pitchFamily="34" charset="0"/>
              <a:buChar char="•"/>
            </a:pPr>
            <a:r>
              <a:rPr lang="en-US" b="0" baseline="0" dirty="0" smtClean="0"/>
              <a:t>Data is cached for reads on local instance</a:t>
            </a:r>
          </a:p>
          <a:p>
            <a:pPr marL="171450" indent="-171450">
              <a:buFont typeface="Arial" pitchFamily="34" charset="0"/>
              <a:buChar char="•"/>
            </a:pPr>
            <a:r>
              <a:rPr lang="en-US" b="0" baseline="0" dirty="0" smtClean="0"/>
              <a:t>All write flushed operations are immediately committed</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Cannot specify the drive letter to mount to. </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	The mounted letter is returned as the result to MountDrive call</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To snapshot Should flush</a:t>
            </a:r>
            <a:r>
              <a:rPr lang="en-US" baseline="0" dirty="0" smtClean="0"/>
              <a:t> all writes and then block with a lease while snapshotting drive</a:t>
            </a:r>
          </a:p>
          <a:p>
            <a:pPr marL="286539" marR="0" lvl="2" indent="-171450" algn="l" defTabSz="914363" rtl="0" eaLnBrk="1" fontAlgn="auto" latinLnBrk="0" hangingPunct="1">
              <a:lnSpc>
                <a:spcPct val="90000"/>
              </a:lnSpc>
              <a:spcBef>
                <a:spcPts val="0"/>
              </a:spcBef>
              <a:spcAft>
                <a:spcPts val="333"/>
              </a:spcAft>
              <a:buClrTx/>
              <a:buSzTx/>
              <a:tabLst/>
              <a:defRPr/>
            </a:pPr>
            <a:r>
              <a:rPr lang="en-US" baseline="0" dirty="0" smtClean="0"/>
              <a:t>Then can mount new snapshot</a:t>
            </a:r>
          </a:p>
          <a:p>
            <a:pPr marL="171450" marR="0" lvl="1" indent="-171450" algn="l" defTabSz="914363" rtl="0" eaLnBrk="1" fontAlgn="auto" latinLnBrk="0" hangingPunct="1">
              <a:lnSpc>
                <a:spcPct val="90000"/>
              </a:lnSpc>
              <a:spcBef>
                <a:spcPts val="0"/>
              </a:spcBef>
              <a:spcAft>
                <a:spcPts val="333"/>
              </a:spcAft>
              <a:buClrTx/>
              <a:buSzTx/>
              <a:tabLst/>
              <a:defRPr/>
            </a:pPr>
            <a:r>
              <a:rPr lang="en-US" baseline="0" dirty="0" smtClean="0"/>
              <a:t>Harder to predict storage charges due to unknown transaction counts- be careful and test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Mounting and Caching</a:t>
            </a:r>
          </a:p>
          <a:p>
            <a:endParaRPr lang="en-US" dirty="0" smtClean="0"/>
          </a:p>
          <a:p>
            <a:r>
              <a:rPr lang="en-US" b="1" dirty="0" smtClean="0"/>
              <a:t>Speaker Notes</a:t>
            </a:r>
          </a:p>
          <a:p>
            <a:pPr marL="171450" indent="-171450">
              <a:buFont typeface="Arial" pitchFamily="34" charset="0"/>
              <a:buChar char="•"/>
            </a:pPr>
            <a:r>
              <a:rPr lang="en-NZ" dirty="0" smtClean="0"/>
              <a:t>A Windows Azure drive acts as a local drive mounted on the file system and is accessible to code running in a role. </a:t>
            </a:r>
          </a:p>
          <a:p>
            <a:pPr marL="171450" indent="-171450">
              <a:buFont typeface="Arial" pitchFamily="34" charset="0"/>
              <a:buChar char="•"/>
            </a:pPr>
            <a:r>
              <a:rPr lang="en-NZ" dirty="0" smtClean="0"/>
              <a:t>The data written to a Windows Azure drive is stored in a page blob defined within the Windows Azure Blob service, and cached on the local file system.</a:t>
            </a:r>
          </a:p>
          <a:p>
            <a:pPr marL="171450" indent="-171450">
              <a:buFont typeface="Arial" pitchFamily="34" charset="0"/>
              <a:buChar char="•"/>
            </a:pPr>
            <a:r>
              <a:rPr lang="en-NZ" dirty="0" smtClean="0"/>
              <a:t>Because data written to the drive is stored in a page blob, the data is Durable.</a:t>
            </a: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API</a:t>
            </a:r>
          </a:p>
          <a:p>
            <a:endParaRPr lang="en-US" dirty="0" smtClean="0"/>
          </a:p>
          <a:p>
            <a:r>
              <a:rPr lang="en-US" b="1" dirty="0" smtClean="0"/>
              <a:t>Speaker Notes</a:t>
            </a:r>
          </a:p>
          <a:p>
            <a:pPr marL="171450" indent="-171450">
              <a:buFont typeface="Arial" pitchFamily="34" charset="0"/>
              <a:buChar char="•"/>
            </a:pPr>
            <a:r>
              <a:rPr lang="en-US" b="0" dirty="0" smtClean="0"/>
              <a:t>In</a:t>
            </a:r>
            <a:r>
              <a:rPr lang="en-US" b="0" baseline="0" dirty="0" smtClean="0"/>
              <a:t> Storage Client API</a:t>
            </a:r>
          </a:p>
          <a:p>
            <a:pPr marL="384431" lvl="1" indent="-171450">
              <a:buFont typeface="Arial" pitchFamily="34" charset="0"/>
              <a:buChar char="•"/>
            </a:pPr>
            <a:r>
              <a:rPr lang="en-US" b="0" baseline="0" dirty="0" smtClean="0"/>
              <a:t>No equivalent REST calls</a:t>
            </a:r>
          </a:p>
          <a:p>
            <a:pPr marL="171450" lvl="0" indent="-171450">
              <a:buFont typeface="Arial" pitchFamily="34" charset="0"/>
              <a:buChar char="•"/>
            </a:pPr>
            <a:r>
              <a:rPr lang="en-NZ" dirty="0" smtClean="0"/>
              <a:t>A Windows Azure drive may be mounted as a writable drive, or as a read-only drive if it is created from a snapshot of a page blob.</a:t>
            </a:r>
          </a:p>
          <a:p>
            <a:pPr marL="384431" lvl="1" indent="-171450">
              <a:buFont typeface="Arial" pitchFamily="34" charset="0"/>
              <a:buChar char="•"/>
            </a:pPr>
            <a:r>
              <a:rPr lang="en-NZ" dirty="0" smtClean="0"/>
              <a:t>To create a read-only drive, call the </a:t>
            </a:r>
            <a:r>
              <a:rPr lang="en-NZ" dirty="0" smtClean="0">
                <a:hlinkClick r:id="rId3"/>
              </a:rPr>
              <a:t>Snapshot</a:t>
            </a:r>
            <a:r>
              <a:rPr lang="en-NZ" dirty="0" smtClean="0"/>
              <a:t> method to create a new snapshot and return the snapshot's URI, then create a new instance of the </a:t>
            </a:r>
            <a:r>
              <a:rPr lang="en-NZ" b="1" dirty="0" smtClean="0"/>
              <a:t>CloudDrive</a:t>
            </a:r>
            <a:r>
              <a:rPr lang="en-NZ" dirty="0" smtClean="0"/>
              <a:t> object from the snapshot's URI and mount the drive	</a:t>
            </a:r>
          </a:p>
          <a:p>
            <a:pPr marL="171450" lvl="0" indent="-171450">
              <a:buFont typeface="Arial" pitchFamily="34" charset="0"/>
              <a:buChar char="•"/>
            </a:pPr>
            <a:r>
              <a:rPr lang="en-NZ" dirty="0" smtClean="0"/>
              <a:t>Before a role instance mounts a drive for the first time, it must initialize the cache by calling the </a:t>
            </a:r>
            <a:r>
              <a:rPr lang="en-NZ" dirty="0" smtClean="0">
                <a:hlinkClick r:id="rId4"/>
              </a:rPr>
              <a:t>InitializeCache</a:t>
            </a:r>
            <a:r>
              <a:rPr lang="en-NZ" dirty="0" smtClean="0"/>
              <a:t> method.</a:t>
            </a:r>
            <a:endParaRPr lang="en-US" b="0" baseline="0" dirty="0" smtClean="0"/>
          </a:p>
          <a:p>
            <a:pPr marL="171450" lvl="0" indent="-171450">
              <a:buFont typeface="Arial" pitchFamily="34" charset="0"/>
              <a:buChar char="•"/>
            </a:pPr>
            <a:r>
              <a:rPr lang="en-NZ" dirty="0" smtClean="0"/>
              <a:t>When a role instance mounts a writable drive, it acquires an exclusive-write lease on the associated page blob that it retains as long as the drive is mounted. </a:t>
            </a:r>
          </a:p>
          <a:p>
            <a:pPr marL="384431" lvl="1" indent="-171450">
              <a:buFont typeface="Arial" pitchFamily="34" charset="0"/>
              <a:buChar char="•"/>
            </a:pPr>
            <a:r>
              <a:rPr lang="en-NZ" dirty="0" smtClean="0"/>
              <a:t>If the same role instance attempts to mount a drive with the same URI a second time, the operation is ignored and the Mount method returns the local path to the existing drive.</a:t>
            </a:r>
            <a:endParaRPr lang="en-US" b="0" baseline="0" dirty="0" smtClean="0"/>
          </a:p>
          <a:p>
            <a:pPr marL="171450" indent="-171450">
              <a:buFont typeface="Arial" pitchFamily="34" charset="0"/>
              <a:buChar char="•"/>
            </a:pP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http://msdn.microsoft.com/en-us/library/microsoft.windowsazure.storageclient.clouddrive_members.aspx</a:t>
            </a:r>
          </a:p>
          <a:p>
            <a:r>
              <a:rPr lang="en-US" dirty="0" smtClean="0"/>
              <a:t>http://msdn.microsoft.com/en-us/library/microsoft.windowsazure.storageclient.clouddrive.mount.aspx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Drives under</a:t>
            </a:r>
            <a:r>
              <a:rPr lang="en-US" b="0" baseline="0" dirty="0" smtClean="0"/>
              <a:t> Failure scenarios</a:t>
            </a:r>
            <a:endParaRPr lang="en-US" b="0" dirty="0" smtClean="0"/>
          </a:p>
          <a:p>
            <a:endParaRPr lang="en-US" dirty="0" smtClean="0"/>
          </a:p>
          <a:p>
            <a:r>
              <a:rPr lang="en-US" b="1" dirty="0" smtClean="0"/>
              <a:t>Speaker Notes</a:t>
            </a:r>
          </a:p>
          <a:p>
            <a:pPr marL="171450" indent="-171450">
              <a:buFont typeface="Arial" pitchFamily="34" charset="0"/>
              <a:buChar char="•"/>
            </a:pPr>
            <a:r>
              <a:rPr lang="en-US" b="0" dirty="0" smtClean="0"/>
              <a:t>All writes must be flushed to be persisted to the underlying Page Blob</a:t>
            </a:r>
          </a:p>
          <a:p>
            <a:pPr marL="171450" indent="-171450">
              <a:buFont typeface="Arial" pitchFamily="34" charset="0"/>
              <a:buChar char="•"/>
            </a:pPr>
            <a:endParaRPr lang="en-US" b="0" dirty="0" smtClean="0"/>
          </a:p>
          <a:p>
            <a:pPr marL="171450" indent="-171450">
              <a:buFont typeface="Arial" pitchFamily="34" charset="0"/>
              <a:buChar char="•"/>
            </a:pPr>
            <a:r>
              <a:rPr lang="en-US" b="0" dirty="0" smtClean="0"/>
              <a:t>Read/Write drives maintain a lease</a:t>
            </a:r>
          </a:p>
          <a:p>
            <a:pPr marL="384431" lvl="1" indent="-171450">
              <a:buFont typeface="Arial" pitchFamily="34" charset="0"/>
              <a:buChar char="•"/>
            </a:pPr>
            <a:r>
              <a:rPr lang="en-US" b="0" dirty="0" smtClean="0"/>
              <a:t>Unmount drives in OnStop method of Role</a:t>
            </a:r>
          </a:p>
          <a:p>
            <a:pPr marL="384431" lvl="1" indent="-171450">
              <a:buFont typeface="Arial" pitchFamily="34" charset="0"/>
              <a:buChar char="•"/>
            </a:pPr>
            <a:r>
              <a:rPr lang="en-US" b="0" dirty="0" smtClean="0"/>
              <a:t>In failure will need to wait for lease to expire &lt; 1 minute</a:t>
            </a:r>
            <a:r>
              <a:rPr lang="en-US" b="0" baseline="0" dirty="0" smtClean="0"/>
              <a:t> before remounting</a:t>
            </a: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http://social.msdn.microsoft.com/Forums/en/windowsazure/thread/5742e360-6ea9-44b4-bd59-edf4c95d5e2a</a:t>
            </a:r>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450796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3487632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08C3800-5C46-4493-B456-B5C0A0B190CA}" type="slidenum">
              <a:rPr lang="en-US" smtClean="0"/>
              <a:pPr/>
              <a:t>44</a:t>
            </a:fld>
            <a:endParaRPr lang="en-US" dirty="0"/>
          </a:p>
        </p:txBody>
      </p:sp>
    </p:spTree>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4156127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Queues</a:t>
            </a:r>
          </a:p>
          <a:p>
            <a:endParaRPr lang="en-US" dirty="0" smtClean="0"/>
          </a:p>
          <a:p>
            <a:r>
              <a:rPr lang="en-US" b="1" dirty="0" smtClean="0"/>
              <a:t>Speaker Notes</a:t>
            </a:r>
          </a:p>
          <a:p>
            <a:pPr marL="171450" indent="-171450">
              <a:buFont typeface="Arial" pitchFamily="34" charset="0"/>
              <a:buChar char="•"/>
            </a:pPr>
            <a:r>
              <a:rPr lang="en-NZ" dirty="0" smtClean="0"/>
              <a:t>The Queue service provides reliable, persistent messaging within and between services. The REST API for the Queue service exposes two resources: queues and messages.</a:t>
            </a:r>
          </a:p>
          <a:p>
            <a:pPr marL="171450" indent="-171450">
              <a:buFont typeface="Arial" pitchFamily="34" charset="0"/>
              <a:buChar char="•"/>
            </a:pPr>
            <a:endParaRPr lang="en-NZ"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http://msdn.microsoft.com/en-us/library/dd573356.aspx</a:t>
            </a:r>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Value</a:t>
            </a:r>
            <a:r>
              <a:rPr lang="en-US" b="0" baseline="0" dirty="0" smtClean="0"/>
              <a:t> of Queues</a:t>
            </a:r>
            <a:endParaRPr lang="en-US" b="0" dirty="0" smtClean="0"/>
          </a:p>
          <a:p>
            <a:endParaRPr lang="en-US" dirty="0" smtClean="0"/>
          </a:p>
          <a:p>
            <a:r>
              <a:rPr lang="en-US" b="1" dirty="0" smtClean="0"/>
              <a:t>Speaker Notes</a:t>
            </a:r>
          </a:p>
          <a:p>
            <a:pPr marL="171450" indent="-171450">
              <a:buFont typeface="Arial" pitchFamily="34" charset="0"/>
              <a:buChar char="•"/>
            </a:pPr>
            <a:r>
              <a:rPr lang="en-US" baseline="0" dirty="0" smtClean="0"/>
              <a:t>Queues allow the apparent perf of app to be improved</a:t>
            </a:r>
          </a:p>
          <a:p>
            <a:pPr marL="171450" indent="-171450">
              <a:buFont typeface="Arial" pitchFamily="34" charset="0"/>
              <a:buChar char="•"/>
            </a:pPr>
            <a:r>
              <a:rPr lang="en-US" baseline="0" dirty="0" smtClean="0"/>
              <a:t>Work can be buffered in queue and performed later</a:t>
            </a:r>
          </a:p>
          <a:p>
            <a:pPr marL="171450" indent="-171450">
              <a:buFont typeface="Arial" pitchFamily="34" charset="0"/>
              <a:buChar char="•"/>
            </a:pPr>
            <a:r>
              <a:rPr lang="en-US" baseline="0" dirty="0" smtClean="0"/>
              <a:t>Allows simple async comms between roles</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More on this Day 2</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http://blogs.msdn.com/b/eugeniop/archive/2010/05/11/windows-azure-guidance-the-get-delete-pattern-for-reading-messages-from-queues.aspx</a:t>
            </a:r>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Queues in Detail</a:t>
            </a:r>
          </a:p>
          <a:p>
            <a:endParaRPr lang="en-US" dirty="0" smtClean="0"/>
          </a:p>
          <a:p>
            <a:r>
              <a:rPr lang="en-US" b="1" dirty="0" smtClean="0"/>
              <a:t>Speaker Notes</a:t>
            </a:r>
          </a:p>
          <a:p>
            <a:pPr marL="171450" indent="-171450">
              <a:buFont typeface="Arial" pitchFamily="34" charset="0"/>
              <a:buChar char="•"/>
            </a:pPr>
            <a:r>
              <a:rPr lang="en-NZ" dirty="0" smtClean="0"/>
              <a:t>The Queue service provides reliable, persistent messaging within and between services. </a:t>
            </a:r>
          </a:p>
          <a:p>
            <a:pPr marL="171450" indent="-171450">
              <a:buFont typeface="Arial" pitchFamily="34" charset="0"/>
              <a:buChar char="•"/>
            </a:pPr>
            <a:r>
              <a:rPr lang="en-NZ" dirty="0" smtClean="0"/>
              <a:t>The REST API for the Queue service exposes two resources: </a:t>
            </a:r>
          </a:p>
          <a:p>
            <a:pPr marL="384431" lvl="1" indent="-171450">
              <a:buFont typeface="Arial" pitchFamily="34" charset="0"/>
              <a:buChar char="•"/>
            </a:pPr>
            <a:r>
              <a:rPr lang="en-NZ" dirty="0" smtClean="0"/>
              <a:t>Queues</a:t>
            </a:r>
          </a:p>
          <a:p>
            <a:pPr marL="384431" lvl="1" indent="-171450">
              <a:buFont typeface="Arial" pitchFamily="34" charset="0"/>
              <a:buChar char="•"/>
            </a:pPr>
            <a:r>
              <a:rPr lang="en-NZ" dirty="0" smtClean="0"/>
              <a:t>messages.</a:t>
            </a:r>
          </a:p>
          <a:p>
            <a:pPr marL="171450" indent="-171450">
              <a:buFont typeface="Arial" pitchFamily="34" charset="0"/>
              <a:buChar char="•"/>
            </a:pPr>
            <a:r>
              <a:rPr lang="en-NZ" dirty="0" smtClean="0"/>
              <a:t>Queues support user-defined metadata in the form of name-value pairs specified as headers on a request operation.</a:t>
            </a:r>
          </a:p>
          <a:p>
            <a:pPr marL="171450" indent="-171450">
              <a:buFont typeface="Arial" pitchFamily="34" charset="0"/>
              <a:buChar char="•"/>
            </a:pPr>
            <a:r>
              <a:rPr lang="en-NZ" dirty="0" smtClean="0"/>
              <a:t>Each storage account may have an unlimited number of message queues that are named uniquely within the account. Each message queue may contain an unlimited number of messages. The maximum size for a message is limited to 8 KB. </a:t>
            </a:r>
          </a:p>
          <a:p>
            <a:pPr marL="171450" indent="-171450">
              <a:buFont typeface="Arial" pitchFamily="34" charset="0"/>
              <a:buChar char="•"/>
            </a:pPr>
            <a:r>
              <a:rPr lang="en-NZ" dirty="0" smtClean="0"/>
              <a:t>When a message is read from the queue, the consumer is expected to process the message and then delete it.</a:t>
            </a:r>
          </a:p>
          <a:p>
            <a:pPr marL="384431" lvl="1" indent="-171450">
              <a:buFont typeface="Arial" pitchFamily="34" charset="0"/>
              <a:buChar char="•"/>
            </a:pPr>
            <a:r>
              <a:rPr lang="en-NZ" dirty="0" smtClean="0"/>
              <a:t> After the message is read, it is made invisible to other consumers for a specified interval.</a:t>
            </a:r>
          </a:p>
          <a:p>
            <a:pPr marL="384431" lvl="1" indent="-171450">
              <a:buFont typeface="Arial" pitchFamily="34" charset="0"/>
              <a:buChar char="•"/>
            </a:pPr>
            <a:r>
              <a:rPr lang="en-NZ" dirty="0" smtClean="0"/>
              <a:t> If the message has not yet been deleted at the time the interval expires, its visibility is restored, so that another consumer may process it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http://msdn.microsoft.com/en-us/library/dd573356.aspx</a:t>
            </a:r>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Queues in Detail</a:t>
            </a:r>
          </a:p>
          <a:p>
            <a:endParaRPr lang="en-US" dirty="0" smtClean="0"/>
          </a:p>
          <a:p>
            <a:r>
              <a:rPr lang="en-US" b="1" dirty="0" smtClean="0"/>
              <a:t>Speaker Notes</a:t>
            </a:r>
          </a:p>
          <a:p>
            <a:pPr marL="171450" indent="-171450">
              <a:buFont typeface="Arial" pitchFamily="34" charset="0"/>
              <a:buChar char="•"/>
            </a:pPr>
            <a:r>
              <a:rPr lang="en-NZ" dirty="0" smtClean="0"/>
              <a:t>The Queue service provides reliable, persistent messaging within and between services. </a:t>
            </a:r>
          </a:p>
          <a:p>
            <a:pPr marL="171450" indent="-171450">
              <a:buFont typeface="Arial" pitchFamily="34" charset="0"/>
              <a:buChar char="•"/>
            </a:pPr>
            <a:r>
              <a:rPr lang="en-NZ" dirty="0" smtClean="0"/>
              <a:t>The REST API for the Queue service exposes two resources: </a:t>
            </a:r>
          </a:p>
          <a:p>
            <a:pPr marL="384431" lvl="1" indent="-171450">
              <a:buFont typeface="Arial" pitchFamily="34" charset="0"/>
              <a:buChar char="•"/>
            </a:pPr>
            <a:r>
              <a:rPr lang="en-NZ" dirty="0" smtClean="0"/>
              <a:t>Queues</a:t>
            </a:r>
          </a:p>
          <a:p>
            <a:pPr marL="384431" lvl="1" indent="-171450">
              <a:buFont typeface="Arial" pitchFamily="34" charset="0"/>
              <a:buChar char="•"/>
            </a:pPr>
            <a:r>
              <a:rPr lang="en-NZ" dirty="0" smtClean="0"/>
              <a:t>messages.</a:t>
            </a:r>
          </a:p>
          <a:p>
            <a:pPr marL="171450" indent="-171450">
              <a:buFont typeface="Arial" pitchFamily="34" charset="0"/>
              <a:buChar char="•"/>
            </a:pPr>
            <a:r>
              <a:rPr lang="en-NZ" dirty="0" smtClean="0"/>
              <a:t>Queues support user-defined metadata in the form of name-value pairs specified as headers on a request operation.</a:t>
            </a:r>
          </a:p>
          <a:p>
            <a:pPr marL="171450" indent="-171450">
              <a:buFont typeface="Arial" pitchFamily="34" charset="0"/>
              <a:buChar char="•"/>
            </a:pPr>
            <a:r>
              <a:rPr lang="en-NZ" dirty="0" smtClean="0"/>
              <a:t>Each storage account may have an unlimited number of message queues that are named uniquely within the account. Each message queue may contain an unlimited number of messages. The maximum size for a message is limited to 8 KB. </a:t>
            </a:r>
          </a:p>
          <a:p>
            <a:pPr marL="171450" indent="-171450">
              <a:buFont typeface="Arial" pitchFamily="34" charset="0"/>
              <a:buChar char="•"/>
            </a:pPr>
            <a:r>
              <a:rPr lang="en-NZ" dirty="0" smtClean="0"/>
              <a:t>When a message is read from the queue, the consumer is expected to process the message and then delete it.</a:t>
            </a:r>
          </a:p>
          <a:p>
            <a:pPr marL="384431" lvl="1" indent="-171450">
              <a:buFont typeface="Arial" pitchFamily="34" charset="0"/>
              <a:buChar char="•"/>
            </a:pPr>
            <a:r>
              <a:rPr lang="en-NZ" dirty="0" smtClean="0"/>
              <a:t> After the message is read, it is made invisible to other consumers for a specified interval.</a:t>
            </a:r>
          </a:p>
          <a:p>
            <a:pPr marL="384431" lvl="1" indent="-171450">
              <a:buFont typeface="Arial" pitchFamily="34" charset="0"/>
              <a:buChar char="•"/>
            </a:pPr>
            <a:r>
              <a:rPr lang="en-NZ" dirty="0" smtClean="0"/>
              <a:t> If the message has not yet been deleted at the time the interval expires, its visibility is restored, so that another consumer may process it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http://msdn.microsoft.com/en-us/library/dd573356.aspx</a:t>
            </a:r>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Value</a:t>
            </a:r>
            <a:r>
              <a:rPr lang="en-US" b="0" baseline="0" dirty="0" smtClean="0"/>
              <a:t> of Queues</a:t>
            </a:r>
            <a:endParaRPr lang="en-US" b="0" dirty="0" smtClean="0"/>
          </a:p>
          <a:p>
            <a:endParaRPr lang="en-US" dirty="0" smtClean="0"/>
          </a:p>
          <a:p>
            <a:r>
              <a:rPr lang="en-US" b="1" dirty="0" smtClean="0"/>
              <a:t>Speaker Notes</a:t>
            </a:r>
          </a:p>
          <a:p>
            <a:pPr marL="171450" indent="-171450">
              <a:buFont typeface="Arial" pitchFamily="34" charset="0"/>
              <a:buChar char="•"/>
            </a:pPr>
            <a:r>
              <a:rPr lang="en-US" baseline="0" dirty="0" smtClean="0"/>
              <a:t>Queues allow the apparent perf of app to be improved</a:t>
            </a:r>
          </a:p>
          <a:p>
            <a:pPr marL="171450" indent="-171450">
              <a:buFont typeface="Arial" pitchFamily="34" charset="0"/>
              <a:buChar char="•"/>
            </a:pPr>
            <a:r>
              <a:rPr lang="en-US" baseline="0" dirty="0" smtClean="0"/>
              <a:t>Work can be buffered in queue and performed later</a:t>
            </a:r>
          </a:p>
          <a:p>
            <a:pPr marL="171450" indent="-171450">
              <a:buFont typeface="Arial" pitchFamily="34" charset="0"/>
              <a:buChar char="•"/>
            </a:pPr>
            <a:r>
              <a:rPr lang="en-US" baseline="0" dirty="0" smtClean="0"/>
              <a:t>Allows simple async comms between roles</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More on this Day 2</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http://blogs.msdn.com/b/eugeniop/archive/2010/05/11/windows-azure-guidance-the-get-delete-pattern-for-reading-messages-from-queues.aspx</a:t>
            </a:r>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8" name="Slide Number Placeholder 7"/>
          <p:cNvSpPr>
            <a:spLocks noGrp="1"/>
          </p:cNvSpPr>
          <p:nvPr>
            <p:ph type="sldNum" sz="quarter" idx="13"/>
          </p:nvPr>
        </p:nvSpPr>
        <p:spPr/>
        <p:txBody>
          <a:bodyPr/>
          <a:lstStyle/>
          <a:p>
            <a:fld id="{8B263312-38AA-4E1E-B2B5-0F8F122B24FE}"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the Development Storage Service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Client side simulator of storage in the cloud. </a:t>
            </a:r>
          </a:p>
          <a:p>
            <a:pPr marL="171450" indent="-171450">
              <a:buFont typeface="Arial" pitchFamily="34" charset="0"/>
              <a:buChar char="•"/>
            </a:pPr>
            <a:r>
              <a:rPr lang="en-US" dirty="0" smtClean="0"/>
              <a:t>Allows completely disconnected (e.g. while travelling on a plane) development of Windows Azure apps</a:t>
            </a:r>
          </a:p>
          <a:p>
            <a:pPr marL="171450" indent="-171450">
              <a:buFont typeface="Arial" pitchFamily="34" charset="0"/>
              <a:buChar char="•"/>
            </a:pPr>
            <a:r>
              <a:rPr lang="en-US" dirty="0" smtClean="0"/>
              <a:t>Can consume just like Cloud storage- from Development Fabric, from another application running locally</a:t>
            </a:r>
          </a:p>
          <a:p>
            <a:pPr marL="171450" indent="-171450">
              <a:buFont typeface="Arial" pitchFamily="34" charset="0"/>
              <a:buChar char="•"/>
            </a:pPr>
            <a:r>
              <a:rPr lang="en-US" dirty="0" smtClean="0"/>
              <a:t>Is locked down so that it cannot be called from off the box</a:t>
            </a:r>
          </a:p>
          <a:p>
            <a:pPr marL="384431" lvl="1" indent="-171450">
              <a:buFont typeface="Arial" pitchFamily="34" charset="0"/>
              <a:buChar char="•"/>
            </a:pPr>
            <a:r>
              <a:rPr lang="en-US" dirty="0" smtClean="0"/>
              <a:t>If you need this capability run a reverse proxy on the dev machine</a:t>
            </a:r>
          </a:p>
          <a:p>
            <a:pPr marL="171450" lvl="0" indent="-171450">
              <a:buFont typeface="Arial" pitchFamily="34" charset="0"/>
              <a:buChar char="•"/>
            </a:pPr>
            <a:r>
              <a:rPr lang="en-US" dirty="0" smtClean="0"/>
              <a:t>Can use CSRun</a:t>
            </a:r>
            <a:r>
              <a:rPr lang="en-US" baseline="0" dirty="0" smtClean="0"/>
              <a:t> to start and stop service</a:t>
            </a:r>
          </a:p>
          <a:p>
            <a:pPr marL="384431" lvl="1" indent="-171450">
              <a:buFont typeface="Arial" pitchFamily="34" charset="0"/>
              <a:buChar char="•"/>
            </a:pPr>
            <a:r>
              <a:rPr lang="en-US" baseline="0" dirty="0" smtClean="0"/>
              <a:t>More on this in Day 3</a:t>
            </a:r>
          </a:p>
          <a:p>
            <a:pPr marL="171450" lvl="0" indent="-171450">
              <a:buFont typeface="Arial" pitchFamily="34" charset="0"/>
              <a:buChar char="•"/>
            </a:pPr>
            <a:r>
              <a:rPr lang="en-US" baseline="0" dirty="0" smtClean="0"/>
              <a:t>Uses a single fixed account. The account name and key are always the same</a:t>
            </a:r>
          </a:p>
          <a:p>
            <a:pPr marL="384431" lvl="1" indent="-171450">
              <a:buFont typeface="Arial" pitchFamily="34" charset="0"/>
              <a:buChar char="•"/>
            </a:pPr>
            <a:r>
              <a:rPr lang="en-US" baseline="0" dirty="0" smtClean="0"/>
              <a:t>Anyone memorized the Account key yet? Eby8vd…..</a:t>
            </a:r>
            <a:endParaRPr lang="en-US" dirty="0"/>
          </a:p>
          <a:p>
            <a:pPr marL="384431" lvl="1" indent="-171450">
              <a:buFont typeface="Arial" pitchFamily="34" charset="0"/>
              <a:buChar char="•"/>
            </a:pPr>
            <a:endParaRPr lang="en-US" dirty="0"/>
          </a:p>
          <a:p>
            <a:pPr marL="212981" lvl="1" indent="0">
              <a:buFont typeface="Arial" pitchFamily="34" charset="0"/>
              <a:buNone/>
            </a:pPr>
            <a:r>
              <a:rPr lang="en-US" b="1" dirty="0" smtClean="0"/>
              <a:t>Notes</a:t>
            </a:r>
          </a:p>
          <a:p>
            <a:pPr marL="212981" lvl="1" indent="0">
              <a:buFont typeface="Arial" pitchFamily="34" charset="0"/>
              <a:buNone/>
            </a:pPr>
            <a:r>
              <a:rPr lang="en-US" b="0" dirty="0" smtClean="0"/>
              <a:t>http://msdn.microsoft.com/en-us/library/dd179339.aspx</a:t>
            </a:r>
          </a:p>
          <a:p>
            <a:r>
              <a:rPr lang="en-NZ" dirty="0" smtClean="0"/>
              <a:t>The Windows® Azure™ SDK development environment includes development storage, a utility that simulates the Blob, Queue, and Table services available in the cloud. If you are building a hosted service that employs storage services or writing any external application that calls storage services, you can test locally against development storage.</a:t>
            </a:r>
          </a:p>
          <a:p>
            <a:r>
              <a:rPr lang="en-NZ" dirty="0" smtClean="0"/>
              <a:t>The development storage utility provides a user interface to view the status of the local storage services and to start, stop, and reset them.</a:t>
            </a:r>
          </a:p>
          <a:p>
            <a:r>
              <a:rPr lang="en-NZ" dirty="0" smtClean="0"/>
              <a:t>This topic contains the following subtopics:</a:t>
            </a:r>
          </a:p>
          <a:p>
            <a:pPr marL="212981" lvl="1" indent="0">
              <a:buFont typeface="Arial" pitchFamily="34" charset="0"/>
              <a:buNone/>
            </a:pPr>
            <a:endParaRPr lang="en-US" b="1" dirty="0" smtClean="0"/>
          </a:p>
          <a:p>
            <a:pPr marL="212981" lvl="1"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 the underlying</a:t>
            </a:r>
            <a:r>
              <a:rPr lang="en-US" baseline="0" dirty="0" smtClean="0"/>
              <a:t> REST API</a:t>
            </a:r>
          </a:p>
          <a:p>
            <a:pPr marL="171450" indent="-171450">
              <a:buFont typeface="Arial" pitchFamily="34" charset="0"/>
              <a:buChar char="•"/>
            </a:pPr>
            <a:r>
              <a:rPr lang="en-US" baseline="0" dirty="0" smtClean="0"/>
              <a:t>Discuss the Client API in the SDK- that provides convenient way to call REST service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Windows Azure Storage is exposed as RESTdful</a:t>
            </a:r>
            <a:r>
              <a:rPr lang="en-US" baseline="0" dirty="0" smtClean="0"/>
              <a:t> web service</a:t>
            </a:r>
          </a:p>
          <a:p>
            <a:pPr marL="171450" indent="-171450">
              <a:buFont typeface="Arial" pitchFamily="34" charset="0"/>
              <a:buChar char="•"/>
            </a:pPr>
            <a:r>
              <a:rPr lang="en-US" baseline="0" dirty="0" smtClean="0"/>
              <a:t>Can be called from any HTTP client</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For .NET developers Microsoft ships a client SDK</a:t>
            </a:r>
          </a:p>
          <a:p>
            <a:pPr marL="171450" indent="-171450">
              <a:buFont typeface="Arial" pitchFamily="34" charset="0"/>
              <a:buChar char="•"/>
            </a:pPr>
            <a:r>
              <a:rPr lang="en-US" baseline="0" dirty="0" smtClean="0"/>
              <a:t>Managed code library for calling the RESTful services</a:t>
            </a:r>
          </a:p>
          <a:p>
            <a:pPr marL="171450" indent="-171450">
              <a:buFont typeface="Arial" pitchFamily="34" charset="0"/>
              <a:buChar char="•"/>
            </a:pPr>
            <a:r>
              <a:rPr lang="en-US" baseline="0" dirty="0" smtClean="0"/>
              <a:t>Hides many of the complexities of the service</a:t>
            </a:r>
          </a:p>
          <a:p>
            <a:pPr marL="384431" lvl="1" indent="-171450">
              <a:buFont typeface="Arial" pitchFamily="34" charset="0"/>
              <a:buChar char="•"/>
            </a:pPr>
            <a:r>
              <a:rPr lang="en-US" baseline="0" dirty="0" smtClean="0"/>
              <a:t>Auto retries</a:t>
            </a:r>
          </a:p>
          <a:p>
            <a:pPr marL="171450" lvl="0" indent="-171450">
              <a:buFont typeface="Arial" pitchFamily="34" charset="0"/>
              <a:buChar char="•"/>
            </a:pPr>
            <a:r>
              <a:rPr lang="en-US" baseline="0" dirty="0" smtClean="0"/>
              <a:t>Also provide a lower level Protocol library with useful helper tools</a:t>
            </a:r>
          </a:p>
          <a:p>
            <a:pPr marL="384431" lvl="1" indent="-171450">
              <a:buFont typeface="Arial" pitchFamily="34" charset="0"/>
              <a:buChar char="•"/>
            </a:pPr>
            <a:endParaRPr lang="en-US" baseline="0" dirty="0" smtClean="0"/>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Important to understand the fundamentals of the REST APIs.</a:t>
            </a:r>
          </a:p>
          <a:p>
            <a:pPr marL="171450" lvl="0" indent="-171450">
              <a:buFont typeface="Arial" pitchFamily="34" charset="0"/>
              <a:buChar char="•"/>
            </a:pPr>
            <a:r>
              <a:rPr lang="en-US" baseline="0" dirty="0" smtClean="0"/>
              <a:t>This deck discusses the REST APIs</a:t>
            </a:r>
          </a:p>
          <a:p>
            <a:pPr marL="171450" lvl="0" indent="-171450">
              <a:buFont typeface="Arial" pitchFamily="34" charset="0"/>
              <a:buChar char="•"/>
            </a:pPr>
            <a:r>
              <a:rPr lang="en-US" baseline="0" dirty="0" smtClean="0"/>
              <a:t>Hands on lab demonstrates the SDK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82761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950527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each of the storage types at a high level</a:t>
            </a:r>
          </a:p>
          <a:p>
            <a:endParaRPr lang="en-US" b="0" dirty="0" smtClean="0"/>
          </a:p>
          <a:p>
            <a:r>
              <a:rPr lang="en-US" b="1" dirty="0" smtClean="0"/>
              <a:t>Speaker Notes</a:t>
            </a:r>
          </a:p>
          <a:p>
            <a:r>
              <a:rPr lang="en-NZ" dirty="0" smtClean="0"/>
              <a:t>The Windows Azure storage services provide storage for binary and text data, messages, and structured data in Windows Azure. The storage services include:</a:t>
            </a:r>
          </a:p>
          <a:p>
            <a:pPr marL="171450" indent="-171450">
              <a:buFont typeface="Arial" pitchFamily="34" charset="0"/>
              <a:buChar char="•"/>
            </a:pPr>
            <a:r>
              <a:rPr lang="en-NZ" dirty="0" smtClean="0"/>
              <a:t>The Blob service, for storing binary and text data</a:t>
            </a:r>
          </a:p>
          <a:p>
            <a:pPr marL="171450" indent="-171450">
              <a:buFont typeface="Arial" pitchFamily="34" charset="0"/>
              <a:buChar char="•"/>
            </a:pPr>
            <a:r>
              <a:rPr lang="en-NZ" dirty="0" smtClean="0"/>
              <a:t>The Queue service, for storing messages that may be accessed by a client</a:t>
            </a:r>
          </a:p>
          <a:p>
            <a:pPr marL="171450" indent="-171450">
              <a:buFont typeface="Arial" pitchFamily="34" charset="0"/>
              <a:buChar char="•"/>
            </a:pPr>
            <a:r>
              <a:rPr lang="en-NZ" dirty="0" smtClean="0"/>
              <a:t>The Table service, for structured storage for non-relational data</a:t>
            </a:r>
          </a:p>
          <a:p>
            <a:pPr marL="171450" indent="-171450">
              <a:buFont typeface="Arial" pitchFamily="34" charset="0"/>
              <a:buChar char="•"/>
            </a:pPr>
            <a:r>
              <a:rPr lang="en-NZ" dirty="0" smtClean="0"/>
              <a:t>Windows Azure drives, for mounting an NTFS volume accessible to code running in your Windows Azure service</a:t>
            </a:r>
            <a:br>
              <a:rPr lang="en-NZ" dirty="0" smtClean="0"/>
            </a:br>
            <a:endParaRPr lang="en-NZ" dirty="0" smtClean="0"/>
          </a:p>
          <a:p>
            <a:r>
              <a:rPr lang="en-NZ" dirty="0" smtClean="0"/>
              <a:t>Programmatic access to the Blob, Queue, and Table services is available via the Windows Azure Managed Library and the Windows Azure storage services REST API</a:t>
            </a:r>
          </a:p>
          <a:p>
            <a:endParaRPr lang="en-US" b="1" dirty="0" smtClean="0"/>
          </a:p>
          <a:p>
            <a:r>
              <a:rPr lang="en-US" b="1" dirty="0" smtClean="0"/>
              <a:t>Notes</a:t>
            </a:r>
          </a:p>
          <a:p>
            <a:r>
              <a:rPr lang="en-US" b="0" dirty="0" smtClean="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801715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445419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7437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4261343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6701834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73226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175494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617785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060100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5603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96789406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60856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997344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39758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260377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493456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2612194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3995125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10156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371529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910986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409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43429032"/>
      </p:ext>
    </p:extLst>
  </p:cSld>
  <p:clrMap bg1="lt1" tx1="dk1" bg2="lt2" tx2="dk2" accent1="accent1" accent2="accent2" accent3="accent3" accent4="accent4" accent5="accent5" accent6="accent6" hlink="hlink" folHlink="folHlink"/>
  <p:sldLayoutIdLst>
    <p:sldLayoutId id="2147483728"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mages.blob.core.windows.ne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ally.blob.cdn.core.windows.ne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0.png"/><Relationship Id="rId4" Type="http://schemas.microsoft.com/office/2007/relationships/hdphoto" Target="../media/hdphoto4.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msdn.microsoft.com/en-us/gg433135" TargetMode="External"/><Relationship Id="rId4" Type="http://schemas.microsoft.com/office/2007/relationships/hdphoto" Target="../media/hdphoto7.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Windows </a:t>
            </a:r>
            <a:r>
              <a:rPr lang="en-US"/>
              <a:t>Azure </a:t>
            </a:r>
            <a:r>
              <a:rPr lang="en-US" smtClean="0"/>
              <a:t>Storage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171993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Storage Security</a:t>
            </a:r>
            <a:endParaRPr lang="en-NZ" dirty="0"/>
          </a:p>
        </p:txBody>
      </p:sp>
      <p:sp>
        <p:nvSpPr>
          <p:cNvPr id="3" name="Content Placeholder 2"/>
          <p:cNvSpPr>
            <a:spLocks noGrp="1"/>
          </p:cNvSpPr>
          <p:nvPr>
            <p:ph type="body" sz="quarter" idx="10"/>
          </p:nvPr>
        </p:nvSpPr>
        <p:spPr>
          <a:xfrm>
            <a:off x="519112" y="1447799"/>
            <a:ext cx="11149013" cy="3831818"/>
          </a:xfrm>
        </p:spPr>
        <p:txBody>
          <a:bodyPr/>
          <a:lstStyle/>
          <a:p>
            <a:r>
              <a:rPr lang="en-NZ" dirty="0" smtClean="0">
                <a:solidFill>
                  <a:schemeClr val="accent2">
                    <a:alpha val="99000"/>
                  </a:schemeClr>
                </a:solidFill>
              </a:rPr>
              <a:t>Windows Azure Storage provides simple security for calls to storage service</a:t>
            </a:r>
          </a:p>
          <a:p>
            <a:pPr lvl="1"/>
            <a:r>
              <a:rPr lang="en-NZ" dirty="0" smtClean="0"/>
              <a:t>HTTPS endpoint</a:t>
            </a:r>
          </a:p>
          <a:p>
            <a:pPr lvl="1"/>
            <a:r>
              <a:rPr lang="en-NZ" dirty="0" smtClean="0"/>
              <a:t>Digitally sign requests for privileged operations</a:t>
            </a:r>
          </a:p>
          <a:p>
            <a:pPr lvl="1"/>
            <a:endParaRPr lang="en-NZ" dirty="0" smtClean="0"/>
          </a:p>
          <a:p>
            <a:r>
              <a:rPr lang="en-NZ" dirty="0" smtClean="0">
                <a:solidFill>
                  <a:schemeClr val="accent2">
                    <a:alpha val="99000"/>
                  </a:schemeClr>
                </a:solidFill>
              </a:rPr>
              <a:t>Two 512bit symmetric keys per storage account</a:t>
            </a:r>
          </a:p>
          <a:p>
            <a:pPr lvl="1"/>
            <a:r>
              <a:rPr lang="en-NZ" dirty="0" smtClean="0"/>
              <a:t>Can be regenerated independently</a:t>
            </a:r>
          </a:p>
          <a:p>
            <a:pPr lvl="1"/>
            <a:endParaRPr lang="en-NZ" dirty="0" smtClean="0"/>
          </a:p>
          <a:p>
            <a:r>
              <a:rPr lang="en-NZ" dirty="0" smtClean="0">
                <a:solidFill>
                  <a:schemeClr val="accent2">
                    <a:alpha val="99000"/>
                  </a:schemeClr>
                </a:solidFill>
              </a:rPr>
              <a:t>More granular security via Shared Access Signatures</a:t>
            </a:r>
            <a:endParaRPr lang="en-NZ" dirty="0">
              <a:solidFill>
                <a:schemeClr val="accent2">
                  <a:alpha val="99000"/>
                </a:schemeClr>
              </a:solidFill>
            </a:endParaRPr>
          </a:p>
        </p:txBody>
      </p:sp>
    </p:spTree>
    <p:extLst>
      <p:ext uri="{BB962C8B-B14F-4D97-AF65-F5344CB8AC3E}">
        <p14:creationId xmlns:p14="http://schemas.microsoft.com/office/powerpoint/2010/main" val="23377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Abstractions</a:t>
            </a:r>
            <a:endParaRPr lang="en-US" dirty="0"/>
          </a:p>
        </p:txBody>
      </p:sp>
      <p:grpSp>
        <p:nvGrpSpPr>
          <p:cNvPr id="25" name="Group 24"/>
          <p:cNvGrpSpPr/>
          <p:nvPr/>
        </p:nvGrpSpPr>
        <p:grpSpPr>
          <a:xfrm>
            <a:off x="5800005" y="1746611"/>
            <a:ext cx="2488654" cy="3364778"/>
            <a:chOff x="519113" y="1446214"/>
            <a:chExt cx="2488654" cy="3364778"/>
          </a:xfrm>
        </p:grpSpPr>
        <p:sp>
          <p:nvSpPr>
            <p:cNvPr id="6" name="Rectangle 5"/>
            <p:cNvSpPr/>
            <p:nvPr/>
          </p:nvSpPr>
          <p:spPr bwMode="auto">
            <a:xfrm>
              <a:off x="51911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Tables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Structured storage.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table is a set of entities; an entity is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set of properties.</a:t>
              </a: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8440451" y="1746611"/>
            <a:ext cx="2488654" cy="3364778"/>
            <a:chOff x="5988943" y="1446214"/>
            <a:chExt cx="2488654" cy="3364778"/>
          </a:xfrm>
        </p:grpSpPr>
        <p:sp>
          <p:nvSpPr>
            <p:cNvPr id="9" name="Rectangle 8"/>
            <p:cNvSpPr/>
            <p:nvPr/>
          </p:nvSpPr>
          <p:spPr bwMode="auto">
            <a:xfrm>
              <a:off x="598894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Queues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Reliable storage and delivery of messages for an application.</a:t>
              </a: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519113" y="1746611"/>
            <a:ext cx="2488654" cy="3364778"/>
            <a:chOff x="3254028" y="1446214"/>
            <a:chExt cx="2488654" cy="3364778"/>
          </a:xfrm>
        </p:grpSpPr>
        <p:sp>
          <p:nvSpPr>
            <p:cNvPr id="12" name="Rectangle 11"/>
            <p:cNvSpPr/>
            <p:nvPr/>
          </p:nvSpPr>
          <p:spPr bwMode="auto">
            <a:xfrm>
              <a:off x="3254028"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Blobs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Simple named files along with metadata for the </a:t>
              </a:r>
              <a:r>
                <a:rPr lang="en-US" sz="1800" dirty="0" smtClean="0">
                  <a:gradFill>
                    <a:gsLst>
                      <a:gs pos="0">
                        <a:srgbClr val="FFFFFF"/>
                      </a:gs>
                      <a:gs pos="100000">
                        <a:srgbClr val="FFFFFF"/>
                      </a:gs>
                    </a:gsLst>
                    <a:lin ang="5400000" scaled="0"/>
                  </a:gradFill>
                  <a:latin typeface="+mj-lt"/>
                </a:rPr>
                <a:t>file. </a:t>
              </a:r>
              <a:endParaRPr lang="en-US" sz="1800" dirty="0">
                <a:gradFill>
                  <a:gsLst>
                    <a:gs pos="0">
                      <a:srgbClr val="FFFFFF"/>
                    </a:gs>
                    <a:gs pos="100000">
                      <a:srgbClr val="FFFFFF"/>
                    </a:gs>
                  </a:gsLst>
                  <a:lin ang="5400000" scaled="0"/>
                </a:gradFill>
                <a:latin typeface="+mj-lt"/>
              </a:endParaRP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3159559" y="1746611"/>
            <a:ext cx="2488654" cy="3364778"/>
            <a:chOff x="3159559" y="1746611"/>
            <a:chExt cx="2488654" cy="3364778"/>
          </a:xfrm>
        </p:grpSpPr>
        <p:sp>
          <p:nvSpPr>
            <p:cNvPr id="15" name="Rectangle 14"/>
            <p:cNvSpPr/>
            <p:nvPr/>
          </p:nvSpPr>
          <p:spPr bwMode="auto">
            <a:xfrm>
              <a:off x="3159559" y="1746611"/>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Drives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Durable NTFS volumes for Windows Azure applications to use. Based on Blobs.</a:t>
              </a:r>
            </a:p>
          </p:txBody>
        </p:sp>
        <p:sp>
          <p:nvSpPr>
            <p:cNvPr id="26"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962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Blob Storage</a:t>
            </a:r>
            <a:endParaRPr lang="en-US" dirty="0"/>
          </a:p>
        </p:txBody>
      </p:sp>
    </p:spTree>
    <p:extLst>
      <p:ext uri="{BB962C8B-B14F-4D97-AF65-F5344CB8AC3E}">
        <p14:creationId xmlns:p14="http://schemas.microsoft.com/office/powerpoint/2010/main" val="22890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759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428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1911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lvl="0"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19113"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solidFill>
                  <a:srgbClr val="FFFFFF">
                    <a:alpha val="99000"/>
                  </a:srgbClr>
                </a:solidFill>
                <a:latin typeface="Consolas" pitchFamily="49" charset="0"/>
                <a:cs typeface="Consolas" pitchFamily="49" charset="0"/>
              </a:rPr>
              <a:t>http://&lt;account&gt;.</a:t>
            </a:r>
            <a:r>
              <a:rPr lang="en-US" sz="2000" b="1" dirty="0" smtClean="0">
                <a:solidFill>
                  <a:srgbClr val="FFFFFF">
                    <a:alpha val="99000"/>
                  </a:srgbClr>
                </a:solidFill>
                <a:latin typeface="Consolas" pitchFamily="49" charset="0"/>
                <a:cs typeface="Consolas" pitchFamily="49" charset="0"/>
              </a:rPr>
              <a:t>blob</a:t>
            </a:r>
            <a:r>
              <a:rPr lang="en-US" sz="2000" dirty="0" smtClean="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5347"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0577"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29368" y="1803399"/>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7078"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5959" y="4551218"/>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5568"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670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368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0950" y="3709554"/>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095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5159"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476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500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5788"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557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500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PIC02.JPG</a:t>
            </a:r>
            <a:endParaRPr lang="en-US" sz="2000" dirty="0">
              <a:solidFill>
                <a:schemeClr val="lt1">
                  <a:alpha val="99000"/>
                </a:schemeClr>
              </a:solidFill>
            </a:endParaRPr>
          </a:p>
        </p:txBody>
      </p:sp>
      <p:sp>
        <p:nvSpPr>
          <p:cNvPr id="79" name="Rectangle 78"/>
          <p:cNvSpPr/>
          <p:nvPr/>
        </p:nvSpPr>
        <p:spPr>
          <a:xfrm>
            <a:off x="352022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500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VID1.AVI</a:t>
            </a:r>
            <a:endParaRPr lang="en-US" sz="2000" dirty="0">
              <a:solidFill>
                <a:schemeClr val="lt1">
                  <a:alpha val="99000"/>
                </a:schemeClr>
              </a:solidFill>
            </a:endParaRPr>
          </a:p>
        </p:txBody>
      </p:sp>
      <p:sp>
        <p:nvSpPr>
          <p:cNvPr id="92" name="Rectangle 91"/>
          <p:cNvSpPr/>
          <p:nvPr/>
        </p:nvSpPr>
        <p:spPr>
          <a:xfrm>
            <a:off x="3520220"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204196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smtClean="0">
                <a:solidFill>
                  <a:schemeClr val="accent2">
                    <a:alpha val="99000"/>
                  </a:schemeClr>
                </a:solidFill>
              </a:rPr>
              <a:t>Main Web Service Operations</a:t>
            </a:r>
          </a:p>
        </p:txBody>
      </p:sp>
      <p:sp>
        <p:nvSpPr>
          <p:cNvPr id="8" name="Rectangle 7"/>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8812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661993"/>
          </a:xfrm>
        </p:spPr>
        <p:txBody>
          <a:bodyPr/>
          <a:lstStyle/>
          <a:p>
            <a:pPr algn="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6032"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smtClean="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smtClean="0">
              <a:gradFill>
                <a:gsLst>
                  <a:gs pos="0">
                    <a:srgbClr val="FFFFFF"/>
                  </a:gs>
                  <a:gs pos="100000">
                    <a:srgbClr val="FFFFFF"/>
                  </a:gs>
                </a:gsLst>
                <a:lin ang="5400000" scaled="0"/>
              </a:gradFill>
            </a:endParaRPr>
          </a:p>
          <a:p>
            <a:pPr defTabSz="914099" fontAlgn="base">
              <a:spcBef>
                <a:spcPct val="0"/>
              </a:spcBef>
              <a:spcAft>
                <a:spcPct val="0"/>
              </a:spcAft>
            </a:pPr>
            <a:r>
              <a:rPr lang="en-US" dirty="0" smtClean="0">
                <a:gradFill>
                  <a:gsLst>
                    <a:gs pos="0">
                      <a:srgbClr val="FFFFFF"/>
                    </a:gs>
                    <a:gs pos="100000">
                      <a:srgbClr val="FFFFFF"/>
                    </a:gs>
                  </a:gsLst>
                  <a:lin ang="5400000" scaled="0"/>
                </a:gradFill>
              </a:rPr>
              <a:t>Either </a:t>
            </a:r>
            <a:r>
              <a:rPr lang="en-US" dirty="0">
                <a:gradFill>
                  <a:gsLst>
                    <a:gs pos="0">
                      <a:srgbClr val="FFFFFF"/>
                    </a:gs>
                    <a:gs pos="100000">
                      <a:srgbClr val="FFFFFF"/>
                    </a:gs>
                  </a:gsLst>
                  <a:lin ang="5400000" scaled="0"/>
                </a:gradFill>
              </a:rPr>
              <a:t>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979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a:solidFill>
                  <a:schemeClr val="accent2">
                    <a:alpha val="99000"/>
                  </a:schemeClr>
                </a:solidFill>
              </a:rPr>
              <a:t>Blob always accessed by name</a:t>
            </a:r>
          </a:p>
        </p:txBody>
      </p:sp>
      <p:sp>
        <p:nvSpPr>
          <p:cNvPr id="6" name="Rectangle 5"/>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r>
              <a:rPr lang="en-US" sz="2800" dirty="0" smtClean="0">
                <a:gradFill>
                  <a:gsLst>
                    <a:gs pos="0">
                      <a:srgbClr val="FFFFFF"/>
                    </a:gs>
                    <a:gs pos="100000">
                      <a:srgbClr val="FFFFFF"/>
                    </a:gs>
                  </a:gsLst>
                  <a:lin ang="5400000" scaled="0"/>
                </a:gradFill>
              </a:rPr>
              <a:t/>
            </a:r>
            <a:br>
              <a:rPr lang="en-US" sz="2800" dirty="0" smtClean="0">
                <a:gradFill>
                  <a:gsLst>
                    <a:gs pos="0">
                      <a:srgbClr val="FFFFFF"/>
                    </a:gs>
                    <a:gs pos="100000">
                      <a:srgbClr val="FFFFFF"/>
                    </a:gs>
                  </a:gsLst>
                  <a:lin ang="5400000" scaled="0"/>
                </a:gradFill>
              </a:rPr>
            </a:br>
            <a:r>
              <a:rPr lang="en-US" sz="2800" dirty="0" err="1" smtClean="0">
                <a:gradFill>
                  <a:gsLst>
                    <a:gs pos="0">
                      <a:srgbClr val="FFFFFF"/>
                    </a:gs>
                    <a:gs pos="100000">
                      <a:srgbClr val="FFFFFF"/>
                    </a:gs>
                  </a:gsLst>
                  <a:lin ang="5400000" scaled="0"/>
                </a:gradFill>
              </a:rPr>
              <a:t>delimeter</a:t>
            </a:r>
            <a:r>
              <a:rPr lang="en-US" sz="2800" dirty="0" smtClean="0">
                <a:gradFill>
                  <a:gsLst>
                    <a:gs pos="0">
                      <a:srgbClr val="FFFFFF"/>
                    </a:gs>
                    <a:gs pos="100000">
                      <a:srgbClr val="FFFFFF"/>
                    </a:gs>
                  </a:gsLst>
                  <a:lin ang="5400000" scaled="0"/>
                </a:gradFill>
              </a:rPr>
              <a:t> in </a:t>
            </a:r>
            <a:r>
              <a:rPr lang="en-US" sz="2800" dirty="0">
                <a:gradFill>
                  <a:gsLst>
                    <a:gs pos="0">
                      <a:srgbClr val="FFFFFF"/>
                    </a:gs>
                    <a:gs pos="100000">
                      <a:srgbClr val="FFFFFF"/>
                    </a:gs>
                  </a:gsLst>
                  <a:lin ang="5400000" scaled="0"/>
                </a:gradFill>
              </a:rPr>
              <a:t>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0875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Containers</a:t>
            </a:r>
            <a:endParaRPr lang="en-US" dirty="0"/>
          </a:p>
        </p:txBody>
      </p:sp>
      <p:sp>
        <p:nvSpPr>
          <p:cNvPr id="3" name="Content Placeholder 2"/>
          <p:cNvSpPr>
            <a:spLocks noGrp="1"/>
          </p:cNvSpPr>
          <p:nvPr>
            <p:ph type="body" sz="quarter" idx="10"/>
          </p:nvPr>
        </p:nvSpPr>
        <p:spPr>
          <a:xfrm>
            <a:off x="5048655" y="1447799"/>
            <a:ext cx="6619470" cy="4727448"/>
          </a:xfrm>
        </p:spPr>
        <p:txBody>
          <a:bodyPr/>
          <a:lstStyle/>
          <a:p>
            <a:r>
              <a:rPr lang="en-US" sz="3200" dirty="0" smtClean="0">
                <a:solidFill>
                  <a:schemeClr val="accent2">
                    <a:alpha val="99000"/>
                  </a:schemeClr>
                </a:solidFill>
              </a:rPr>
              <a:t>Multiple Containers per Account</a:t>
            </a:r>
          </a:p>
          <a:p>
            <a:pPr lvl="1"/>
            <a:r>
              <a:rPr lang="en-US" dirty="0" smtClean="0"/>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t>A container holds a set of blobs</a:t>
            </a:r>
          </a:p>
          <a:p>
            <a:pPr lvl="1"/>
            <a:r>
              <a:rPr lang="en-US" dirty="0" smtClean="0"/>
              <a:t>Set access policies at the container level </a:t>
            </a:r>
          </a:p>
          <a:p>
            <a:pPr lvl="1"/>
            <a:r>
              <a:rPr lang="en-US" dirty="0" smtClean="0"/>
              <a:t>Associate Metadata with Container</a:t>
            </a:r>
          </a:p>
          <a:p>
            <a:pPr lvl="1"/>
            <a:r>
              <a:rPr lang="en-US" dirty="0" smtClean="0"/>
              <a:t>List the blobs in a container</a:t>
            </a:r>
          </a:p>
          <a:p>
            <a:pPr lvl="1"/>
            <a:r>
              <a:rPr lang="en-US" sz="1600" spc="-51" dirty="0"/>
              <a:t>Including Blob Metadata and MD5 </a:t>
            </a:r>
          </a:p>
          <a:p>
            <a:pPr lvl="1"/>
            <a:r>
              <a:rPr lang="en-US" sz="1600" spc="-51" dirty="0"/>
              <a:t>NO search/query. i.e. no WHERE </a:t>
            </a:r>
            <a:r>
              <a:rPr lang="en-US" sz="1600" spc="-51" dirty="0" err="1"/>
              <a:t>MetadataValue</a:t>
            </a:r>
            <a:r>
              <a:rPr lang="en-US" sz="1600" spc="-51"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t>Effectively in Partition of 1</a:t>
            </a:r>
          </a:p>
          <a:p>
            <a:pPr lvl="1"/>
            <a:r>
              <a:rPr lang="en-US" dirty="0" smtClean="0"/>
              <a:t>Target of 60MB/s per Blob</a:t>
            </a:r>
            <a:endParaRPr lang="en-US" dirty="0"/>
          </a:p>
        </p:txBody>
      </p:sp>
      <p:grpSp>
        <p:nvGrpSpPr>
          <p:cNvPr id="6" name="Group 5"/>
          <p:cNvGrpSpPr/>
          <p:nvPr/>
        </p:nvGrpSpPr>
        <p:grpSpPr>
          <a:xfrm>
            <a:off x="1481097"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3928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NZ" smtClean="0"/>
              <a:t>Enumerating Blobs</a:t>
            </a:r>
            <a:endParaRPr lang="en-NZ" dirty="0"/>
          </a:p>
        </p:txBody>
      </p:sp>
      <p:sp>
        <p:nvSpPr>
          <p:cNvPr id="3" name="Content Placeholder 2"/>
          <p:cNvSpPr>
            <a:spLocks noGrp="1"/>
          </p:cNvSpPr>
          <p:nvPr>
            <p:ph type="body" sz="quarter" idx="10"/>
          </p:nvPr>
        </p:nvSpPr>
        <p:spPr>
          <a:xfrm>
            <a:off x="519112" y="2794890"/>
            <a:ext cx="5575301" cy="2054409"/>
          </a:xfrm>
        </p:spPr>
        <p:txBody>
          <a:bodyPr/>
          <a:lstStyle/>
          <a:p>
            <a:r>
              <a:rPr lang="en-NZ" dirty="0" smtClean="0">
                <a:solidFill>
                  <a:schemeClr val="accent2">
                    <a:alpha val="99000"/>
                  </a:schemeClr>
                </a:solidFill>
              </a:rPr>
              <a:t>GET Blob operation </a:t>
            </a:r>
            <a:br>
              <a:rPr lang="en-NZ" dirty="0" smtClean="0">
                <a:solidFill>
                  <a:schemeClr val="accent2">
                    <a:alpha val="99000"/>
                  </a:schemeClr>
                </a:solidFill>
              </a:rPr>
            </a:br>
            <a:r>
              <a:rPr lang="en-NZ" dirty="0" smtClean="0">
                <a:solidFill>
                  <a:schemeClr val="accent2">
                    <a:alpha val="99000"/>
                  </a:schemeClr>
                </a:solidFill>
              </a:rPr>
              <a:t>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Products/Bikes/SuperDuperCycle.jpg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Products/Bikes/FastBike.jpg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Products/Canoes/Whitewater.jpg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Products/Canoes/Flatwater.jpg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Products/Canoes/Hybrid.jpg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Products/Tents/PalaceTent.jpg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Products/Tents/ShedTent.jpg</a:t>
            </a:r>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20870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lstStyle/>
          <a:p>
            <a:r>
              <a:rPr lang="en-NZ" dirty="0"/>
              <a:t>Pagination</a:t>
            </a:r>
          </a:p>
        </p:txBody>
      </p:sp>
      <p:sp>
        <p:nvSpPr>
          <p:cNvPr id="3" name="Content Placeholder 2"/>
          <p:cNvSpPr>
            <a:spLocks noGrp="1"/>
          </p:cNvSpPr>
          <p:nvPr>
            <p:ph type="body" sz="quarter" idx="10"/>
          </p:nvPr>
        </p:nvSpPr>
        <p:spPr>
          <a:xfrm>
            <a:off x="519112" y="2794890"/>
            <a:ext cx="5575301" cy="1777410"/>
          </a:xfrm>
        </p:spPr>
        <p:txBody>
          <a:bodyPr/>
          <a:lstStyle/>
          <a:p>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103315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844154"/>
            <a:ext cx="6945312" cy="4388894"/>
          </a:xfrm>
        </p:spPr>
        <p:txBody>
          <a:bodyPr/>
          <a:lstStyle/>
          <a:p>
            <a:r>
              <a:rPr lang="en-US" dirty="0" smtClean="0"/>
              <a:t>Windows Azure Storage</a:t>
            </a:r>
          </a:p>
          <a:p>
            <a:r>
              <a:rPr lang="en-US" dirty="0" smtClean="0"/>
              <a:t>Blob Storage</a:t>
            </a:r>
          </a:p>
          <a:p>
            <a:r>
              <a:rPr lang="en-US" dirty="0" smtClean="0"/>
              <a:t>Drives</a:t>
            </a:r>
          </a:p>
          <a:p>
            <a:r>
              <a:rPr lang="en-US" dirty="0" smtClean="0"/>
              <a:t>Tables</a:t>
            </a:r>
          </a:p>
          <a:p>
            <a:r>
              <a:rPr lang="en-US" dirty="0" smtClean="0"/>
              <a:t>Queues</a:t>
            </a:r>
            <a:endParaRPr lang="en-US" dirty="0"/>
          </a:p>
        </p:txBody>
      </p:sp>
    </p:spTree>
    <p:extLst>
      <p:ext uri="{BB962C8B-B14F-4D97-AF65-F5344CB8AC3E}">
        <p14:creationId xmlns:p14="http://schemas.microsoft.com/office/powerpoint/2010/main" val="42439957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89125" y="3615771"/>
            <a:ext cx="8872538" cy="1274538"/>
          </a:xfrm>
        </p:spPr>
        <p:txBody>
          <a:bodyPr/>
          <a:lstStyle/>
          <a:p>
            <a:r>
              <a:rPr lang="en-US" dirty="0" smtClean="0"/>
              <a:t>demo</a:t>
            </a:r>
            <a:endParaRPr lang="en-US" dirty="0"/>
          </a:p>
        </p:txBody>
      </p:sp>
      <p:sp>
        <p:nvSpPr>
          <p:cNvPr id="5" name="Freeform 118"/>
          <p:cNvSpPr>
            <a:spLocks noEditPoints="1"/>
          </p:cNvSpPr>
          <p:nvPr/>
        </p:nvSpPr>
        <p:spPr bwMode="black">
          <a:xfrm>
            <a:off x="7432761" y="2197383"/>
            <a:ext cx="2891110" cy="1999864"/>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181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7641" y="1746611"/>
            <a:ext cx="4220035" cy="413392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Block Blob</a:t>
            </a:r>
            <a:endParaRPr lang="en-US" sz="32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streaming </a:t>
            </a:r>
            <a:r>
              <a:rPr lang="en-US" sz="1800" dirty="0" smtClean="0">
                <a:gradFill>
                  <a:gsLst>
                    <a:gs pos="0">
                      <a:srgbClr val="FFFFFF"/>
                    </a:gs>
                    <a:gs pos="100000">
                      <a:srgbClr val="FFFFFF"/>
                    </a:gs>
                  </a:gsLst>
                  <a:lin ang="5400000" scaled="0"/>
                </a:gradFill>
                <a:latin typeface="+mj-lt"/>
              </a:rPr>
              <a:t>workloads</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sequence of blocks</a:t>
            </a:r>
            <a:endParaRPr lang="en-US" sz="1600" dirty="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block is identified by a Block ID</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200GB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Concurrency via </a:t>
            </a:r>
            <a:r>
              <a:rPr lang="en-US" sz="1800" dirty="0" err="1">
                <a:gradFill>
                  <a:gsLst>
                    <a:gs pos="0">
                      <a:srgbClr val="FFFFFF"/>
                    </a:gs>
                    <a:gs pos="100000">
                      <a:srgbClr val="FFFFFF"/>
                    </a:gs>
                  </a:gsLst>
                  <a:lin ang="5400000" scaled="0"/>
                </a:gradFill>
                <a:latin typeface="+mj-lt"/>
              </a:rPr>
              <a:t>Etags</a:t>
            </a:r>
            <a:endParaRPr lang="en-US" sz="1800" dirty="0">
              <a:gradFill>
                <a:gsLst>
                  <a:gs pos="0">
                    <a:srgbClr val="FFFFFF"/>
                  </a:gs>
                  <a:gs pos="100000">
                    <a:srgbClr val="FFFFFF"/>
                  </a:gs>
                </a:gsLst>
                <a:lin ang="5400000" scaled="0"/>
              </a:gradFill>
              <a:latin typeface="+mj-lt"/>
            </a:endParaRPr>
          </a:p>
        </p:txBody>
      </p:sp>
      <p:sp>
        <p:nvSpPr>
          <p:cNvPr id="8" name="Rectangle 7"/>
          <p:cNvSpPr/>
          <p:nvPr/>
        </p:nvSpPr>
        <p:spPr bwMode="auto">
          <a:xfrm>
            <a:off x="6192325" y="1746610"/>
            <a:ext cx="4220035" cy="41339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random read/write workloads</a:t>
            </a: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an array of pages </a:t>
            </a: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page is identified by its offset from the start of the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1TB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or Pessimistic (locking) concurrency via leases</a:t>
            </a:r>
          </a:p>
        </p:txBody>
      </p:sp>
    </p:spTree>
    <p:extLst>
      <p:ext uri="{BB962C8B-B14F-4D97-AF65-F5344CB8AC3E}">
        <p14:creationId xmlns:p14="http://schemas.microsoft.com/office/powerpoint/2010/main" val="374715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5147"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0800"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smtClean="0">
                <a:solidFill>
                  <a:srgbClr val="FFFFFF">
                    <a:alpha val="99000"/>
                  </a:srgbClr>
                </a:solidFill>
              </a:rPr>
              <a:t>TheBlob.wmv</a:t>
            </a:r>
            <a:endParaRPr lang="en-US" sz="1400" dirty="0">
              <a:solidFill>
                <a:srgbClr val="FFFFFF">
                  <a:alpha val="99000"/>
                </a:srgbClr>
              </a:solidFill>
            </a:endParaRPr>
          </a:p>
        </p:txBody>
      </p:sp>
      <p:sp>
        <p:nvSpPr>
          <p:cNvPr id="2" name="Title 1"/>
          <p:cNvSpPr>
            <a:spLocks noGrp="1"/>
          </p:cNvSpPr>
          <p:nvPr>
            <p:ph type="title"/>
          </p:nvPr>
        </p:nvSpPr>
        <p:spPr/>
        <p:txBody>
          <a:bodyPr/>
          <a:lstStyle/>
          <a:p>
            <a:r>
              <a:rPr lang="en-US" smtClean="0"/>
              <a:t>Uploading a Block Blob</a:t>
            </a:r>
            <a:endParaRPr lang="en-US" dirty="0"/>
          </a:p>
        </p:txBody>
      </p:sp>
      <p:sp>
        <p:nvSpPr>
          <p:cNvPr id="4" name="Content Placeholder 3"/>
          <p:cNvSpPr>
            <a:spLocks noGrp="1"/>
          </p:cNvSpPr>
          <p:nvPr>
            <p:ph type="body" sz="quarter" idx="10"/>
          </p:nvPr>
        </p:nvSpPr>
        <p:spPr/>
        <p:txBody>
          <a:bodyPr/>
          <a:lstStyle/>
          <a:p>
            <a:r>
              <a:rPr lang="en-US" dirty="0" smtClean="0"/>
              <a:t>Uploading a large blob</a:t>
            </a:r>
            <a:endParaRPr lang="en-US" dirty="0"/>
          </a:p>
        </p:txBody>
      </p:sp>
      <p:sp>
        <p:nvSpPr>
          <p:cNvPr id="45" name="Rectangle 44"/>
          <p:cNvSpPr/>
          <p:nvPr/>
        </p:nvSpPr>
        <p:spPr>
          <a:xfrm>
            <a:off x="2185888"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smtClean="0">
                <a:solidFill>
                  <a:srgbClr val="FFFFFF">
                    <a:alpha val="99000"/>
                  </a:srgbClr>
                </a:solidFill>
              </a:rPr>
              <a:t>10 GB Movie</a:t>
            </a:r>
            <a:endParaRPr lang="en-US" dirty="0">
              <a:solidFill>
                <a:srgbClr val="FFFFFF">
                  <a:alpha val="99000"/>
                </a:srgbClr>
              </a:solidFill>
            </a:endParaRPr>
          </a:p>
        </p:txBody>
      </p:sp>
      <p:sp>
        <p:nvSpPr>
          <p:cNvPr id="63" name="Rectangle 62"/>
          <p:cNvSpPr/>
          <p:nvPr/>
        </p:nvSpPr>
        <p:spPr>
          <a:xfrm>
            <a:off x="1821796"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7021" y="3249349"/>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rgbClr val="595959">
                      <a:alpha val="99000"/>
                    </a:srgb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2162"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42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3213"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70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5842"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800" dirty="0" smtClean="0">
                <a:solidFill>
                  <a:srgbClr val="FFFFFF">
                    <a:alpha val="99000"/>
                  </a:srgbClr>
                </a:solidFill>
              </a:rPr>
              <a:t>TheBlob.wmv</a:t>
            </a:r>
            <a:endParaRPr lang="en-US" sz="1800" dirty="0">
              <a:solidFill>
                <a:srgbClr val="FFFFFF">
                  <a:alpha val="99000"/>
                </a:srgbClr>
              </a:solidFill>
            </a:endParaRPr>
          </a:p>
        </p:txBody>
      </p:sp>
      <p:sp>
        <p:nvSpPr>
          <p:cNvPr id="77" name="Oval 76"/>
          <p:cNvSpPr/>
          <p:nvPr/>
        </p:nvSpPr>
        <p:spPr bwMode="auto">
          <a:xfrm>
            <a:off x="5795941"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5564" y="4353197"/>
            <a:ext cx="4052526" cy="1698927"/>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gradFill>
                  <a:gsLst>
                    <a:gs pos="0">
                      <a:srgbClr val="595959"/>
                    </a:gs>
                    <a:gs pos="86000">
                      <a:srgbClr val="595959"/>
                    </a:gs>
                  </a:gsLst>
                  <a:lin ang="5400000" scaled="0"/>
                </a:gradFill>
                <a:latin typeface="Segoe UI Light" pitchFamily="34" charset="0"/>
              </a:rPr>
              <a:t>Benefit</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Efficient </a:t>
            </a:r>
            <a:r>
              <a:rPr lang="en-US" spc="-51" dirty="0">
                <a:gradFill>
                  <a:gsLst>
                    <a:gs pos="0">
                      <a:srgbClr val="595959"/>
                    </a:gs>
                    <a:gs pos="86000">
                      <a:srgbClr val="595959"/>
                    </a:gs>
                  </a:gsLst>
                  <a:lin ang="5400000" scaled="0"/>
                </a:gradFill>
              </a:rPr>
              <a:t>continuation and </a:t>
            </a:r>
            <a:r>
              <a:rPr lang="en-US" spc="-51" dirty="0" smtClean="0">
                <a:gradFill>
                  <a:gsLst>
                    <a:gs pos="0">
                      <a:srgbClr val="595959"/>
                    </a:gs>
                    <a:gs pos="86000">
                      <a:srgbClr val="595959"/>
                    </a:gs>
                  </a:gsLst>
                  <a:lin ang="5400000" scaled="0"/>
                </a:gradFill>
              </a:rPr>
              <a:t>retry</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Parallel </a:t>
            </a:r>
            <a:r>
              <a:rPr lang="en-US" spc="-51" dirty="0">
                <a:gradFill>
                  <a:gsLst>
                    <a:gs pos="0">
                      <a:srgbClr val="595959"/>
                    </a:gs>
                    <a:gs pos="86000">
                      <a:srgbClr val="595959"/>
                    </a:gs>
                  </a:gsLst>
                  <a:lin ang="5400000" scaled="0"/>
                </a:gradFill>
              </a:rPr>
              <a:t>and out of order upload of blocks</a:t>
            </a:r>
          </a:p>
        </p:txBody>
      </p:sp>
      <p:sp>
        <p:nvSpPr>
          <p:cNvPr id="37" name="Content Placeholder 3"/>
          <p:cNvSpPr txBox="1">
            <a:spLocks/>
          </p:cNvSpPr>
          <p:nvPr/>
        </p:nvSpPr>
        <p:spPr>
          <a:xfrm>
            <a:off x="6396049"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accent2">
                    <a:alpha val="99000"/>
                  </a:schemeClr>
                </a:solidFill>
                <a:latin typeface="Segoe UI" pitchFamily="34" charset="0"/>
                <a:ea typeface="Segoe UI" pitchFamily="34" charset="0"/>
                <a:cs typeface="Segoe UI" pitchFamily="34" charset="0"/>
              </a:rPr>
              <a:t>THE BLOB</a:t>
            </a:r>
            <a:endParaRPr lang="en-US" dirty="0">
              <a:solidFill>
                <a:schemeClr val="accent2">
                  <a:alpha val="99000"/>
                </a:schemeClr>
              </a:solidFill>
              <a:latin typeface="Segoe UI" pitchFamily="34" charset="0"/>
              <a:ea typeface="Segoe UI" pitchFamily="34" charset="0"/>
              <a:cs typeface="Segoe UI" pitchFamily="34" charset="0"/>
            </a:endParaRPr>
          </a:p>
        </p:txBody>
      </p:sp>
      <p:sp>
        <p:nvSpPr>
          <p:cNvPr id="5" name="Rectangle 4"/>
          <p:cNvSpPr/>
          <p:nvPr/>
        </p:nvSpPr>
        <p:spPr>
          <a:xfrm>
            <a:off x="9048674" y="5565557"/>
            <a:ext cx="1765420" cy="646331"/>
          </a:xfrm>
          <a:prstGeom prst="rect">
            <a:avLst/>
          </a:prstGeom>
        </p:spPr>
        <p:txBody>
          <a:bodyPr wrap="none">
            <a:spAutoFit/>
          </a:bodyPr>
          <a:lstStyle/>
          <a:p>
            <a:r>
              <a:rPr lang="en-US" sz="1800" dirty="0">
                <a:solidFill>
                  <a:srgbClr val="595959">
                    <a:alpha val="99000"/>
                  </a:srgbClr>
                </a:solidFill>
              </a:rPr>
              <a:t>Windows </a:t>
            </a:r>
            <a:r>
              <a:rPr lang="en-US" sz="1800" dirty="0" smtClean="0">
                <a:solidFill>
                  <a:srgbClr val="595959">
                    <a:alpha val="99000"/>
                  </a:srgbClr>
                </a:solidFill>
              </a:rPr>
              <a:t>Azure</a:t>
            </a:r>
            <a:br>
              <a:rPr lang="en-US" sz="1800" dirty="0" smtClean="0">
                <a:solidFill>
                  <a:srgbClr val="595959">
                    <a:alpha val="99000"/>
                  </a:srgbClr>
                </a:solidFill>
              </a:rPr>
            </a:br>
            <a:r>
              <a:rPr lang="en-US" sz="1800" dirty="0" smtClean="0">
                <a:solidFill>
                  <a:srgbClr val="595959">
                    <a:alpha val="99000"/>
                  </a:srgbClr>
                </a:solidFill>
              </a:rPr>
              <a:t>Storage</a:t>
            </a:r>
            <a:endParaRPr lang="en-US" sz="2000" dirty="0"/>
          </a:p>
        </p:txBody>
      </p:sp>
      <p:grpSp>
        <p:nvGrpSpPr>
          <p:cNvPr id="3" name="Group 2"/>
          <p:cNvGrpSpPr/>
          <p:nvPr/>
        </p:nvGrpSpPr>
        <p:grpSpPr>
          <a:xfrm>
            <a:off x="1881089"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354123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19112" y="1446212"/>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5126"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smtClean="0">
                <a:solidFill>
                  <a:srgbClr val="595959">
                    <a:alpha val="99000"/>
                  </a:srgbClr>
                </a:solidFill>
              </a:rPr>
              <a:t>Specify Blob Size = 10 </a:t>
            </a:r>
            <a:r>
              <a:rPr lang="en-US" sz="1600" dirty="0" err="1" smtClean="0">
                <a:solidFill>
                  <a:srgbClr val="595959">
                    <a:alpha val="99000"/>
                  </a:srgbClr>
                </a:solidFill>
              </a:rPr>
              <a:t>Gbytes</a:t>
            </a:r>
            <a:endParaRPr lang="en-US" sz="1600" dirty="0" smtClean="0">
              <a:solidFill>
                <a:srgbClr val="595959">
                  <a:alpha val="99000"/>
                </a:srgbClr>
              </a:solidFill>
            </a:endParaRPr>
          </a:p>
          <a:p>
            <a:pPr marL="533306" lvl="1" indent="0">
              <a:buNone/>
            </a:pPr>
            <a:r>
              <a:rPr lang="en-US" sz="1600" dirty="0" smtClean="0">
                <a:solidFill>
                  <a:srgbClr val="595959">
                    <a:alpha val="99000"/>
                  </a:srgbClr>
                </a:solidFill>
              </a:rPr>
              <a:t>Sparse storage - Only charged for pages with data stored in them</a:t>
            </a:r>
          </a:p>
          <a:p>
            <a:pPr marL="0" indent="0">
              <a:buNone/>
            </a:pPr>
            <a:r>
              <a:rPr lang="en-US" sz="1800" dirty="0" smtClean="0">
                <a:solidFill>
                  <a:srgbClr val="595959">
                    <a:alpha val="99000"/>
                  </a:srgbClr>
                </a:solidFill>
              </a:rPr>
              <a:t>Fixed Page Size = 512 bytes</a:t>
            </a:r>
          </a:p>
          <a:p>
            <a:pPr marL="0" indent="0">
              <a:buNone/>
            </a:pPr>
            <a:r>
              <a:rPr lang="en-US" sz="1800" dirty="0" smtClean="0">
                <a:solidFill>
                  <a:srgbClr val="595959">
                    <a:alpha val="99000"/>
                  </a:srgbClr>
                </a:solidFill>
              </a:rPr>
              <a:t>Random Access Operations</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[512, 2048)</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[0, 1024)</a:t>
            </a:r>
          </a:p>
          <a:p>
            <a:pPr marL="533306" lvl="1" indent="0">
              <a:buNone/>
            </a:pPr>
            <a:r>
              <a:rPr lang="en-US" sz="1600" b="1" dirty="0" err="1" smtClean="0">
                <a:solidFill>
                  <a:srgbClr val="595959">
                    <a:alpha val="99000"/>
                  </a:srgbClr>
                </a:solidFill>
              </a:rPr>
              <a:t>ClearPage</a:t>
            </a:r>
            <a:r>
              <a:rPr lang="en-US" sz="1600" dirty="0" smtClean="0">
                <a:solidFill>
                  <a:srgbClr val="595959">
                    <a:alpha val="99000"/>
                  </a:srgbClr>
                </a:solidFill>
              </a:rPr>
              <a:t>[512, 1536)</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[2048,2560)</a:t>
            </a:r>
          </a:p>
          <a:p>
            <a:pPr marL="0" indent="0">
              <a:buNone/>
            </a:pPr>
            <a:r>
              <a:rPr lang="en-US" sz="1800" b="1" dirty="0" err="1" smtClean="0">
                <a:solidFill>
                  <a:srgbClr val="595959">
                    <a:alpha val="99000"/>
                  </a:srgbClr>
                </a:solidFill>
              </a:rPr>
              <a:t>GetPageRange</a:t>
            </a:r>
            <a:r>
              <a:rPr lang="en-US" sz="1800" dirty="0" smtClean="0">
                <a:solidFill>
                  <a:srgbClr val="595959">
                    <a:alpha val="99000"/>
                  </a:srgbClr>
                </a:solidFill>
              </a:rPr>
              <a:t>[0, 4096) returns valid data ranges:</a:t>
            </a:r>
          </a:p>
          <a:p>
            <a:pPr marL="533306" lvl="1" indent="0">
              <a:buNone/>
            </a:pPr>
            <a:r>
              <a:rPr lang="en-US" sz="1600" dirty="0" smtClean="0">
                <a:solidFill>
                  <a:srgbClr val="595959">
                    <a:alpha val="99000"/>
                  </a:srgbClr>
                </a:solidFill>
              </a:rPr>
              <a:t>[0,512) , [1536,2560)</a:t>
            </a:r>
          </a:p>
          <a:p>
            <a:pPr marL="0" indent="0">
              <a:buNone/>
            </a:pPr>
            <a:r>
              <a:rPr lang="en-US" sz="1800" b="1" dirty="0" err="1" smtClean="0">
                <a:solidFill>
                  <a:srgbClr val="595959">
                    <a:alpha val="99000"/>
                  </a:srgbClr>
                </a:solidFill>
              </a:rPr>
              <a:t>GetBlob</a:t>
            </a:r>
            <a:r>
              <a:rPr lang="en-US" sz="1800" dirty="0" smtClean="0">
                <a:solidFill>
                  <a:srgbClr val="595959">
                    <a:alpha val="99000"/>
                  </a:srgbClr>
                </a:solidFill>
              </a:rPr>
              <a:t>[1000, 2048) returns</a:t>
            </a:r>
          </a:p>
          <a:p>
            <a:pPr marL="533306" lvl="1" indent="0">
              <a:buNone/>
            </a:pPr>
            <a:r>
              <a:rPr lang="en-US" sz="1600" dirty="0" smtClean="0">
                <a:solidFill>
                  <a:srgbClr val="595959">
                    <a:alpha val="99000"/>
                  </a:srgbClr>
                </a:solidFill>
              </a:rPr>
              <a:t>All 0 for first 536 bytes</a:t>
            </a:r>
          </a:p>
          <a:p>
            <a:pPr marL="533306" lvl="1" indent="0">
              <a:buNone/>
            </a:pPr>
            <a:r>
              <a:rPr lang="en-US" sz="1600" dirty="0" smtClean="0">
                <a:solidFill>
                  <a:srgbClr val="595959">
                    <a:alpha val="99000"/>
                  </a:srgbClr>
                </a:solidFill>
              </a:rPr>
              <a:t>Next 512 bytes are data stored in [1536,2048)</a:t>
            </a:r>
          </a:p>
        </p:txBody>
      </p:sp>
      <p:sp>
        <p:nvSpPr>
          <p:cNvPr id="41" name="TextBox 40"/>
          <p:cNvSpPr txBox="1"/>
          <p:nvPr/>
        </p:nvSpPr>
        <p:spPr>
          <a:xfrm>
            <a:off x="1857455" y="1766872"/>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6827" y="5431651"/>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2590"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0280"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59982"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6626"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7491"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7491"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7491"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7491"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7491"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7491"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7491"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7491"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7491"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7491"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7491"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6626"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6626"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6626"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7691"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7691" y="2425699"/>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434691" y="3499110"/>
            <a:ext cx="3045962" cy="461665"/>
          </a:xfrm>
          <a:prstGeom prst="rect">
            <a:avLst/>
          </a:prstGeom>
        </p:spPr>
        <p:txBody>
          <a:bodyPr wrap="none">
            <a:spAutoFit/>
          </a:bodyPr>
          <a:lstStyle/>
          <a:p>
            <a:pPr lvl="0" algn="ctr" defTabSz="914061"/>
            <a:r>
              <a:rPr lang="en-US" dirty="0">
                <a:solidFill>
                  <a:srgbClr val="FFFFFF">
                    <a:alpha val="99000"/>
                  </a:srgbClr>
                </a:solidFill>
              </a:rPr>
              <a:t>10 GB Address Space</a:t>
            </a:r>
          </a:p>
        </p:txBody>
      </p:sp>
      <p:sp>
        <p:nvSpPr>
          <p:cNvPr id="79" name="Rectangle 78"/>
          <p:cNvSpPr/>
          <p:nvPr/>
        </p:nvSpPr>
        <p:spPr>
          <a:xfrm rot="5400000">
            <a:off x="2474191"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6591"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7492"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78991"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650959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Access </a:t>
            </a:r>
            <a:r>
              <a:rPr lang="en-NZ" dirty="0"/>
              <a:t>Signatures</a:t>
            </a:r>
          </a:p>
        </p:txBody>
      </p:sp>
      <p:sp>
        <p:nvSpPr>
          <p:cNvPr id="3" name="Content Placeholder 2"/>
          <p:cNvSpPr>
            <a:spLocks noGrp="1"/>
          </p:cNvSpPr>
          <p:nvPr>
            <p:ph type="body" sz="quarter" idx="10"/>
          </p:nvPr>
        </p:nvSpPr>
        <p:spPr>
          <a:xfrm>
            <a:off x="519112" y="1447799"/>
            <a:ext cx="11149013" cy="4339650"/>
          </a:xfrm>
        </p:spPr>
        <p:txBody>
          <a:bodyPr/>
          <a:lstStyle/>
          <a:p>
            <a:r>
              <a:rPr lang="en-NZ" dirty="0">
                <a:solidFill>
                  <a:schemeClr val="accent2">
                    <a:alpha val="99000"/>
                  </a:schemeClr>
                </a:solidFill>
              </a:rPr>
              <a:t>Fine grain access rights to blobs and containers</a:t>
            </a:r>
          </a:p>
          <a:p>
            <a:r>
              <a:rPr lang="en-NZ" dirty="0">
                <a:solidFill>
                  <a:schemeClr val="accent2">
                    <a:alpha val="99000"/>
                  </a:schemeClr>
                </a:solidFill>
              </a:rPr>
              <a:t>Sign URL with storage key – permit elevated rights</a:t>
            </a:r>
          </a:p>
          <a:p>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a:t>
            </a:r>
            <a:r>
              <a:rPr lang="en-NZ" sz="2400" spc="-51" dirty="0" smtClean="0"/>
              <a:t>deleted</a:t>
            </a:r>
          </a:p>
          <a:p>
            <a:pPr lvl="1"/>
            <a:endParaRPr lang="en-NZ" sz="2400" spc="-51" dirty="0"/>
          </a:p>
          <a:p>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6266"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7589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 Hoc </a:t>
            </a:r>
            <a:r>
              <a:rPr lang="en-NZ" dirty="0"/>
              <a:t>Signatures</a:t>
            </a:r>
          </a:p>
        </p:txBody>
      </p:sp>
      <p:sp>
        <p:nvSpPr>
          <p:cNvPr id="3" name="Content Placeholder 2"/>
          <p:cNvSpPr>
            <a:spLocks noGrp="1"/>
          </p:cNvSpPr>
          <p:nvPr>
            <p:ph type="body" sz="quarter" idx="10"/>
          </p:nvPr>
        </p:nvSpPr>
        <p:spPr>
          <a:xfrm>
            <a:off x="519112" y="1447799"/>
            <a:ext cx="11149013" cy="2779222"/>
          </a:xfrm>
        </p:spPr>
        <p:txBody>
          <a:bodyPr/>
          <a:lstStyle/>
          <a:p>
            <a:r>
              <a:rPr lang="en-NZ" sz="3200" dirty="0">
                <a:solidFill>
                  <a:schemeClr val="accent2">
                    <a:alpha val="99000"/>
                  </a:schemeClr>
                </a:solidFill>
              </a:rPr>
              <a:t>Create Short Dated Shared Access Signature</a:t>
            </a:r>
          </a:p>
          <a:p>
            <a:pPr lvl="1"/>
            <a:r>
              <a:rPr lang="en-US" spc="-51" dirty="0" err="1"/>
              <a:t>Signedresource</a:t>
            </a:r>
            <a:r>
              <a:rPr lang="en-US" spc="-51" dirty="0"/>
              <a:t> </a:t>
            </a:r>
            <a:r>
              <a:rPr lang="en-NZ" spc="-51" dirty="0"/>
              <a:t>Blob or Container</a:t>
            </a:r>
          </a:p>
          <a:p>
            <a:pPr lvl="1"/>
            <a:r>
              <a:rPr lang="en-US" spc="-51" dirty="0" err="1"/>
              <a:t>AccessPolicy</a:t>
            </a:r>
            <a:r>
              <a:rPr lang="en-US" spc="-51" dirty="0"/>
              <a:t> </a:t>
            </a:r>
            <a:r>
              <a:rPr lang="en-NZ" spc="-51" dirty="0"/>
              <a:t>Start, Expiry and Permissions</a:t>
            </a:r>
          </a:p>
          <a:p>
            <a:pPr lvl="1"/>
            <a:r>
              <a:rPr lang="en-US" spc="-51" dirty="0"/>
              <a:t>Signature </a:t>
            </a:r>
            <a:r>
              <a:rPr lang="en-NZ" spc="-51" dirty="0"/>
              <a:t>HMAC-SHA256 of above </a:t>
            </a:r>
            <a:r>
              <a:rPr lang="en-NZ" spc="-51" dirty="0" smtClean="0"/>
              <a:t>fields</a:t>
            </a:r>
          </a:p>
          <a:p>
            <a:pPr lvl="1"/>
            <a:endParaRPr lang="en-NZ" dirty="0" smtClean="0"/>
          </a:p>
          <a:p>
            <a:r>
              <a:rPr lang="en-NZ" sz="3200" dirty="0">
                <a:solidFill>
                  <a:schemeClr val="accent2">
                    <a:alpha val="99000"/>
                  </a:schemeClr>
                </a:solidFill>
              </a:rPr>
              <a:t>Use case</a:t>
            </a:r>
          </a:p>
          <a:p>
            <a:pPr lvl="1"/>
            <a:r>
              <a:rPr lang="en-NZ" spc="-51" dirty="0"/>
              <a:t>Single use URLs</a:t>
            </a:r>
          </a:p>
          <a:p>
            <a:pPr lvl="1"/>
            <a:r>
              <a:rPr lang="en-NZ" spc="-51" dirty="0"/>
              <a:t>E.g. Provide URL to Silverlight client to upload to container </a:t>
            </a:r>
          </a:p>
        </p:txBody>
      </p:sp>
      <p:sp>
        <p:nvSpPr>
          <p:cNvPr id="5" name="Rectangle 4"/>
          <p:cNvSpPr/>
          <p:nvPr/>
        </p:nvSpPr>
        <p:spPr bwMode="auto">
          <a:xfrm>
            <a:off x="2141968"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612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7881"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712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7236"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09197"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4211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058034"/>
          </a:xfrm>
        </p:spPr>
        <p:txBody>
          <a:bodyPr/>
          <a:lstStyle/>
          <a:p>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a:t>
            </a:r>
            <a:r>
              <a:rPr lang="en-US" spc="-51" dirty="0" smtClean="0"/>
              <a:t>Permissions</a:t>
            </a:r>
          </a:p>
          <a:p>
            <a:pPr lvl="1"/>
            <a:endParaRPr lang="en-NZ" spc="-51" dirty="0"/>
          </a:p>
          <a:p>
            <a:r>
              <a:rPr lang="en-NZ" sz="3600" dirty="0">
                <a:solidFill>
                  <a:schemeClr val="accent2">
                    <a:alpha val="99000"/>
                  </a:schemeClr>
                </a:solidFill>
              </a:rPr>
              <a:t>Create Shared Access Signature URL</a:t>
            </a:r>
          </a:p>
          <a:p>
            <a:pPr lvl="1"/>
            <a:r>
              <a:rPr lang="en-US" spc="-51" dirty="0" err="1"/>
              <a:t>Signedresource</a:t>
            </a:r>
            <a:r>
              <a:rPr lang="en-US" spc="-51" dirty="0"/>
              <a:t> </a:t>
            </a:r>
            <a:r>
              <a:rPr lang="en-NZ" spc="-51" dirty="0"/>
              <a:t>Blob or Container</a:t>
            </a:r>
          </a:p>
          <a:p>
            <a:pPr lvl="1"/>
            <a:r>
              <a:rPr lang="en-US" spc="-51" dirty="0" err="1"/>
              <a:t>Signedidentifier</a:t>
            </a:r>
            <a:r>
              <a:rPr lang="en-US" spc="-51" dirty="0"/>
              <a:t> </a:t>
            </a:r>
            <a:r>
              <a:rPr lang="en-NZ" spc="-51" dirty="0"/>
              <a:t>Optional pointer to container policy</a:t>
            </a:r>
          </a:p>
          <a:p>
            <a:pPr lvl="1"/>
            <a:r>
              <a:rPr lang="en-US" spc="-51" dirty="0"/>
              <a:t>Signature </a:t>
            </a:r>
            <a:r>
              <a:rPr lang="en-NZ" spc="-51" dirty="0"/>
              <a:t>HMAC-SHA256 of above </a:t>
            </a:r>
            <a:r>
              <a:rPr lang="en-NZ" spc="-51" dirty="0" smtClean="0"/>
              <a:t>fields</a:t>
            </a:r>
          </a:p>
          <a:p>
            <a:pPr lvl="1"/>
            <a:endParaRPr lang="en-NZ" spc="-51" dirty="0">
              <a:solidFill>
                <a:schemeClr val="accent2">
                  <a:alpha val="99000"/>
                </a:schemeClr>
              </a:solidFill>
            </a:endParaRPr>
          </a:p>
          <a:p>
            <a:pPr lvl="1">
              <a:spcAft>
                <a:spcPts val="900"/>
              </a:spcAft>
            </a:pPr>
            <a:r>
              <a:rPr lang="en-NZ" sz="3600" spc="-100" dirty="0">
                <a:solidFill>
                  <a:schemeClr val="accent2">
                    <a:alpha val="99000"/>
                  </a:schemeClr>
                </a:solidFill>
                <a:latin typeface="Segoe UI Light" pitchFamily="34" charset="0"/>
              </a:rPr>
              <a:t>Use case</a:t>
            </a:r>
          </a:p>
          <a:p>
            <a:pPr lvl="1"/>
            <a:r>
              <a:rPr lang="en-NZ" spc="-51" dirty="0"/>
              <a:t>Providing revocable permissions to certain users/groups</a:t>
            </a:r>
          </a:p>
          <a:p>
            <a:pPr lvl="1"/>
            <a:r>
              <a:rPr lang="en-NZ" spc="-51" dirty="0"/>
              <a:t>To revoke: Delete or update container policy </a:t>
            </a:r>
          </a:p>
        </p:txBody>
      </p:sp>
      <p:sp>
        <p:nvSpPr>
          <p:cNvPr id="9" name="Rectangle 8"/>
          <p:cNvSpPr/>
          <p:nvPr/>
        </p:nvSpPr>
        <p:spPr bwMode="auto">
          <a:xfrm>
            <a:off x="5776346" y="383531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2" name="Title 1"/>
          <p:cNvSpPr>
            <a:spLocks noGrp="1"/>
          </p:cNvSpPr>
          <p:nvPr>
            <p:ph type="title"/>
          </p:nvPr>
        </p:nvSpPr>
        <p:spPr/>
        <p:txBody>
          <a:bodyPr/>
          <a:lstStyle/>
          <a:p>
            <a:r>
              <a:rPr lang="en-NZ" dirty="0" smtClean="0"/>
              <a:t>Policy Based </a:t>
            </a:r>
            <a:r>
              <a:rPr lang="en-NZ" dirty="0"/>
              <a:t>Signatures</a:t>
            </a:r>
          </a:p>
        </p:txBody>
      </p:sp>
      <p:sp>
        <p:nvSpPr>
          <p:cNvPr id="6" name="Down Arrow 5"/>
          <p:cNvSpPr/>
          <p:nvPr/>
        </p:nvSpPr>
        <p:spPr bwMode="auto">
          <a:xfrm rot="10800000" flipV="1">
            <a:off x="6998620"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9051928"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8197359" y="4741939"/>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5597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dirty="0"/>
              <a:t>Delivery Network (CDN)</a:t>
            </a:r>
          </a:p>
        </p:txBody>
      </p:sp>
      <p:sp>
        <p:nvSpPr>
          <p:cNvPr id="3" name="Content Placeholder 2"/>
          <p:cNvSpPr>
            <a:spLocks noGrp="1"/>
          </p:cNvSpPr>
          <p:nvPr>
            <p:ph type="body" sz="quarter" idx="10"/>
          </p:nvPr>
        </p:nvSpPr>
        <p:spPr/>
        <p:txBody>
          <a:bodyPr/>
          <a:lstStyle/>
          <a:p>
            <a:r>
              <a:rPr lang="en-US" dirty="0">
                <a:solidFill>
                  <a:schemeClr val="accent2">
                    <a:alpha val="99000"/>
                  </a:schemeClr>
                </a:solidFill>
              </a:rPr>
              <a:t>High-bandwidth global blob content delivery</a:t>
            </a:r>
          </a:p>
          <a:p>
            <a:pPr lvl="1"/>
            <a:r>
              <a:rPr lang="en-US" sz="2400" spc="-51" dirty="0"/>
              <a:t>24 locations globally (US, Europe, Asia, Australia and South America), and </a:t>
            </a:r>
            <a:r>
              <a:rPr lang="en-US" sz="2400" spc="-51" dirty="0" smtClean="0"/>
              <a:t>growing</a:t>
            </a:r>
          </a:p>
          <a:p>
            <a:pPr lvl="1"/>
            <a:endParaRPr lang="en-US" sz="1200" spc="-51" dirty="0"/>
          </a:p>
          <a:p>
            <a:pPr lvl="1"/>
            <a:r>
              <a:rPr lang="en-US" sz="2400" spc="-51" dirty="0"/>
              <a:t>Same experience for users no matter how far they are from the geo-location where the storage account is </a:t>
            </a:r>
            <a:r>
              <a:rPr lang="en-US" sz="2400" spc="-51" dirty="0" smtClean="0"/>
              <a:t>hosted</a:t>
            </a:r>
          </a:p>
          <a:p>
            <a:pPr lvl="1"/>
            <a:endParaRPr lang="en-US" sz="2400" spc="-51" dirty="0"/>
          </a:p>
          <a:p>
            <a:r>
              <a:rPr lang="en-US" dirty="0">
                <a:solidFill>
                  <a:schemeClr val="accent2">
                    <a:alpha val="99000"/>
                  </a:schemeClr>
                </a:solidFill>
              </a:rPr>
              <a:t>Blob service URL </a:t>
            </a:r>
            <a:r>
              <a:rPr lang="en-US" dirty="0" smtClean="0">
                <a:solidFill>
                  <a:schemeClr val="accent2">
                    <a:alpha val="99000"/>
                  </a:schemeClr>
                </a:solidFill>
              </a:rPr>
              <a:t>vs. </a:t>
            </a:r>
            <a:r>
              <a:rPr lang="en-US" dirty="0">
                <a:solidFill>
                  <a:schemeClr val="accent2">
                    <a:alpha val="99000"/>
                  </a:schemeClr>
                </a:solidFill>
              </a:rPr>
              <a:t>CDN URL:</a:t>
            </a:r>
          </a:p>
          <a:p>
            <a:pPr lvl="1"/>
            <a:r>
              <a:rPr lang="en-US" sz="2400" spc="-51" dirty="0"/>
              <a:t>Windows Azure Blob URL: </a:t>
            </a:r>
            <a:r>
              <a:rPr lang="en-US" sz="2400" spc="-51" dirty="0">
                <a:hlinkClick r:id="rId3"/>
              </a:rPr>
              <a:t>http://images.blob.core.windows.net</a:t>
            </a:r>
            <a:r>
              <a:rPr lang="en-US" sz="2400" spc="-51" dirty="0" smtClean="0">
                <a:hlinkClick r:id="rId3"/>
              </a:rPr>
              <a:t>/</a:t>
            </a:r>
            <a:endParaRPr lang="en-US" sz="2400" spc="-51" dirty="0" smtClean="0"/>
          </a:p>
          <a:p>
            <a:pPr lvl="1"/>
            <a:endParaRPr lang="en-US" sz="1200" spc="-51" dirty="0"/>
          </a:p>
          <a:p>
            <a:pPr lvl="1"/>
            <a:r>
              <a:rPr lang="en-US" sz="2400" spc="-51" dirty="0"/>
              <a:t>Windows Azure CDN URL: </a:t>
            </a:r>
            <a:r>
              <a:rPr lang="en-US" sz="2400" spc="-51" dirty="0">
                <a:hlinkClick r:id="rId4"/>
              </a:rPr>
              <a:t>http://&lt;id&gt;.vo.msecnd.net/ </a:t>
            </a:r>
            <a:endParaRPr lang="en-US" sz="2400" spc="-51" dirty="0" smtClean="0"/>
          </a:p>
          <a:p>
            <a:pPr lvl="1"/>
            <a:endParaRPr lang="en-US" sz="1200" spc="-51" dirty="0"/>
          </a:p>
          <a:p>
            <a:pPr lvl="1"/>
            <a:r>
              <a:rPr lang="en-US" sz="2400" spc="-51" dirty="0"/>
              <a:t>Custom Domain Name for CDN: </a:t>
            </a:r>
            <a:r>
              <a:rPr lang="en-US" sz="2400" spc="-51" dirty="0">
                <a:hlinkClick r:id="rId4"/>
              </a:rPr>
              <a:t>http://cdn.contoso.com/ </a:t>
            </a:r>
            <a:endParaRPr lang="en-US" sz="2400" spc="-51" dirty="0"/>
          </a:p>
        </p:txBody>
      </p:sp>
    </p:spTree>
    <p:extLst>
      <p:ext uri="{BB962C8B-B14F-4D97-AF65-F5344CB8AC3E}">
        <p14:creationId xmlns:p14="http://schemas.microsoft.com/office/powerpoint/2010/main" val="286874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82"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59" name="Rectangle 58"/>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5" name="Title 4"/>
          <p:cNvSpPr>
            <a:spLocks noGrp="1"/>
          </p:cNvSpPr>
          <p:nvPr>
            <p:ph type="title"/>
          </p:nvPr>
        </p:nvSpPr>
        <p:spPr/>
        <p:txBody>
          <a:bodyPr/>
          <a:lstStyle/>
          <a:p>
            <a:r>
              <a:rPr lang="en-US" smtClean="0"/>
              <a:t>Windows Azure CDN</a:t>
            </a:r>
            <a:endParaRPr lang="en-US" dirty="0"/>
          </a:p>
        </p:txBody>
      </p:sp>
      <p:sp>
        <p:nvSpPr>
          <p:cNvPr id="39"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3975" indent="0">
              <a:buNone/>
              <a:defRPr/>
            </a:pPr>
            <a:r>
              <a:rPr lang="en-US" sz="2400" spc="-51" dirty="0">
                <a:gradFill>
                  <a:gsLst>
                    <a:gs pos="0">
                      <a:srgbClr val="595959"/>
                    </a:gs>
                    <a:gs pos="86000">
                      <a:srgbClr val="595959"/>
                    </a:gs>
                  </a:gsLst>
                  <a:lin ang="5400000" scaled="0"/>
                </a:gradFill>
              </a:rPr>
              <a:t>Register for CDN via </a:t>
            </a:r>
            <a:r>
              <a:rPr lang="en-US" sz="2400" spc="-51" dirty="0" err="1">
                <a:gradFill>
                  <a:gsLst>
                    <a:gs pos="0">
                      <a:srgbClr val="595959"/>
                    </a:gs>
                    <a:gs pos="86000">
                      <a:srgbClr val="595959"/>
                    </a:gs>
                  </a:gsLst>
                  <a:lin ang="5400000" scaled="0"/>
                </a:gradFill>
              </a:rPr>
              <a:t>Dev</a:t>
            </a:r>
            <a:r>
              <a:rPr lang="en-US" sz="2400" spc="-51" dirty="0">
                <a:gradFill>
                  <a:gsLst>
                    <a:gs pos="0">
                      <a:srgbClr val="595959"/>
                    </a:gs>
                    <a:gs pos="86000">
                      <a:srgbClr val="595959"/>
                    </a:gs>
                  </a:gsLst>
                  <a:lin ang="5400000" scaled="0"/>
                </a:gradFill>
              </a:rPr>
              <a:t> Portal</a:t>
            </a:r>
          </a:p>
          <a:p>
            <a:pPr marL="53975" indent="0">
              <a:buNone/>
              <a:defRPr/>
            </a:pPr>
            <a:r>
              <a:rPr lang="en-US" sz="2400" spc="-51" dirty="0">
                <a:gradFill>
                  <a:gsLst>
                    <a:gs pos="0">
                      <a:srgbClr val="595959"/>
                    </a:gs>
                    <a:gs pos="86000">
                      <a:srgbClr val="595959"/>
                    </a:gs>
                  </a:gsLst>
                  <a:lin ang="5400000" scaled="0"/>
                </a:gradFill>
              </a:rPr>
              <a:t>Set container images to public</a:t>
            </a:r>
          </a:p>
        </p:txBody>
      </p:sp>
      <p:sp>
        <p:nvSpPr>
          <p:cNvPr id="41" name="Rectangle 40"/>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9" name="Straight Arrow Connector 48"/>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0" name="TextBox 49"/>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51" name="TextBox 50"/>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52" name="TextBox 51"/>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53" name="Straight Arrow Connector 52"/>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5" name="Rectangle 54"/>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7" name="Straight Arrow Connector 56"/>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8" name="TextBox 57"/>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60" name="TextBox 59"/>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61" name="Oval 60"/>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62" name="Oval 61"/>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63" name="Oval 62"/>
          <p:cNvSpPr/>
          <p:nvPr/>
        </p:nvSpPr>
        <p:spPr bwMode="auto">
          <a:xfrm>
            <a:off x="7044373" y="1160591"/>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4" name="Group 3"/>
          <p:cNvGrpSpPr/>
          <p:nvPr/>
        </p:nvGrpSpPr>
        <p:grpSpPr>
          <a:xfrm>
            <a:off x="6756564" y="812827"/>
            <a:ext cx="331995" cy="843336"/>
            <a:chOff x="1171557" y="1055314"/>
            <a:chExt cx="331995" cy="843336"/>
          </a:xfrm>
        </p:grpSpPr>
        <p:sp>
          <p:nvSpPr>
            <p:cNvPr id="31"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32" name="Freeform 31"/>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11" name="Rectangle 10"/>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4" name="Rectangle 63"/>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8"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0" name="Group 69"/>
          <p:cNvGrpSpPr/>
          <p:nvPr/>
        </p:nvGrpSpPr>
        <p:grpSpPr>
          <a:xfrm>
            <a:off x="6903277" y="2360613"/>
            <a:ext cx="1090309" cy="581070"/>
            <a:chOff x="9475898" y="2480441"/>
            <a:chExt cx="1090309" cy="581070"/>
          </a:xfrm>
        </p:grpSpPr>
        <p:sp>
          <p:nvSpPr>
            <p:cNvPr id="71" name="Rectangle 70"/>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2"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a:off x="8204145" y="1898650"/>
            <a:ext cx="1090309" cy="581070"/>
            <a:chOff x="9475898" y="2480441"/>
            <a:chExt cx="1090309" cy="581070"/>
          </a:xfrm>
        </p:grpSpPr>
        <p:sp>
          <p:nvSpPr>
            <p:cNvPr id="77" name="Rectangle 76"/>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8"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9412835" y="2360613"/>
            <a:ext cx="1090309" cy="581070"/>
            <a:chOff x="9475898" y="2480441"/>
            <a:chExt cx="1090309" cy="581070"/>
          </a:xfrm>
        </p:grpSpPr>
        <p:sp>
          <p:nvSpPr>
            <p:cNvPr id="80" name="Rectangle 79"/>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81"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540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fade">
                                      <p:cBhvr>
                                        <p:cTn id="7" dur="500"/>
                                        <p:tgtEl>
                                          <p:spTgt spid="39">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9">
                                            <p:txEl>
                                              <p:pRg st="2" end="2"/>
                                            </p:txEl>
                                          </p:spTgt>
                                        </p:tgtEl>
                                        <p:attrNameLst>
                                          <p:attrName>style.visibility</p:attrName>
                                        </p:attrNameLst>
                                      </p:cBhvr>
                                      <p:to>
                                        <p:strVal val="visible"/>
                                      </p:to>
                                    </p:set>
                                    <p:animEffect transition="in" filter="fade">
                                      <p:cBhvr>
                                        <p:cTn id="21" dur="500"/>
                                        <p:tgtEl>
                                          <p:spTgt spid="39">
                                            <p:txEl>
                                              <p:pRg st="2" end="2"/>
                                            </p:txEl>
                                          </p:spTgt>
                                        </p:tgtEl>
                                      </p:cBhvr>
                                    </p:animEffect>
                                  </p:childTnLst>
                                </p:cTn>
                              </p:par>
                              <p:par>
                                <p:cTn id="22" presetID="10" presetClass="exit" presetSubtype="0" fill="hold" grpId="3" nodeType="withEffect">
                                  <p:stCondLst>
                                    <p:cond delay="0"/>
                                  </p:stCondLst>
                                  <p:childTnLst>
                                    <p:animEffect transition="out" filter="fade">
                                      <p:cBhvr>
                                        <p:cTn id="23" dur="500"/>
                                        <p:tgtEl>
                                          <p:spTgt spid="61"/>
                                        </p:tgtEl>
                                      </p:cBhvr>
                                    </p:animEffect>
                                    <p:set>
                                      <p:cBhvr>
                                        <p:cTn id="24" dur="1" fill="hold">
                                          <p:stCondLst>
                                            <p:cond delay="499"/>
                                          </p:stCondLst>
                                        </p:cTn>
                                        <p:tgtEl>
                                          <p:spTgt spid="6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par>
                                <p:cTn id="33" presetID="10" presetClass="exit" presetSubtype="0" fill="hold" grpId="1" nodeType="withEffect">
                                  <p:stCondLst>
                                    <p:cond delay="0"/>
                                  </p:stCondLst>
                                  <p:childTnLst>
                                    <p:animEffect transition="out" filter="fade">
                                      <p:cBhvr>
                                        <p:cTn id="34" dur="500"/>
                                        <p:tgtEl>
                                          <p:spTgt spid="62"/>
                                        </p:tgtEl>
                                      </p:cBhvr>
                                    </p:animEffect>
                                    <p:set>
                                      <p:cBhvr>
                                        <p:cTn id="35" dur="1" fill="hold">
                                          <p:stCondLst>
                                            <p:cond delay="499"/>
                                          </p:stCondLst>
                                        </p:cTn>
                                        <p:tgtEl>
                                          <p:spTgt spid="62"/>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3"/>
                                        </p:tgtEl>
                                      </p:cBhvr>
                                    </p:animEffect>
                                    <p:set>
                                      <p:cBhvr>
                                        <p:cTn id="43" dur="1" fill="hold">
                                          <p:stCondLst>
                                            <p:cond delay="499"/>
                                          </p:stCondLst>
                                        </p:cTn>
                                        <p:tgtEl>
                                          <p:spTgt spid="6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xit" presetSubtype="0" fill="hold" grpId="1" nodeType="withEffect">
                                  <p:stCondLst>
                                    <p:cond delay="0"/>
                                  </p:stCondLst>
                                  <p:childTnLst>
                                    <p:animEffect transition="out" filter="fade">
                                      <p:cBhvr>
                                        <p:cTn id="60" dur="500"/>
                                        <p:tgtEl>
                                          <p:spTgt spid="61"/>
                                        </p:tgtEl>
                                      </p:cBhvr>
                                    </p:animEffect>
                                    <p:set>
                                      <p:cBhvr>
                                        <p:cTn id="61" dur="1" fill="hold">
                                          <p:stCondLst>
                                            <p:cond delay="499"/>
                                          </p:stCondLst>
                                        </p:cTn>
                                        <p:tgtEl>
                                          <p:spTgt spid="61"/>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0" presetClass="path" presetSubtype="0" decel="100000" fill="hold" grpId="1" nodeType="withEffect">
                                  <p:stCondLst>
                                    <p:cond delay="0"/>
                                  </p:stCondLst>
                                  <p:childTnLst>
                                    <p:animMotion origin="layout" path="M -4.16938E-6 4.81481E-6 L -0.11413 -0.41042 " pathEditMode="relative" rAng="0" ptsTypes="AA">
                                      <p:cBhvr>
                                        <p:cTn id="70" dur="1000" fill="hold"/>
                                        <p:tgtEl>
                                          <p:spTgt spid="55"/>
                                        </p:tgtEl>
                                        <p:attrNameLst>
                                          <p:attrName>ppt_x</p:attrName>
                                          <p:attrName>ppt_y</p:attrName>
                                        </p:attrNameLst>
                                      </p:cBhvr>
                                      <p:rCtr x="-5707" y="-20532"/>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par>
                                <p:cTn id="76" presetID="10" presetClass="entr" presetSubtype="0" fill="hold" nodeType="withEffect">
                                  <p:stCondLst>
                                    <p:cond delay="0"/>
                                  </p:stCondLst>
                                  <p:childTnLst>
                                    <p:set>
                                      <p:cBhvr>
                                        <p:cTn id="77" dur="1" fill="hold">
                                          <p:stCondLst>
                                            <p:cond delay="0"/>
                                          </p:stCondLst>
                                        </p:cTn>
                                        <p:tgtEl>
                                          <p:spTgt spid="60">
                                            <p:txEl>
                                              <p:pRg st="0" end="0"/>
                                            </p:txEl>
                                          </p:spTgt>
                                        </p:tgtEl>
                                        <p:attrNameLst>
                                          <p:attrName>style.visibility</p:attrName>
                                        </p:attrNameLst>
                                      </p:cBhvr>
                                      <p:to>
                                        <p:strVal val="visible"/>
                                      </p:to>
                                    </p:set>
                                    <p:animEffect transition="in" filter="fade">
                                      <p:cBhvr>
                                        <p:cTn id="78" dur="500"/>
                                        <p:tgtEl>
                                          <p:spTgt spid="60">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57"/>
                                        </p:tgtEl>
                                      </p:cBhvr>
                                    </p:animEffect>
                                    <p:set>
                                      <p:cBhvr>
                                        <p:cTn id="88" dur="1" fill="hold">
                                          <p:stCondLst>
                                            <p:cond delay="499"/>
                                          </p:stCondLst>
                                        </p:cTn>
                                        <p:tgtEl>
                                          <p:spTgt spid="57"/>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9"/>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53"/>
                                        </p:tgtEl>
                                      </p:cBhvr>
                                    </p:animEffect>
                                    <p:set>
                                      <p:cBhvr>
                                        <p:cTn id="93" dur="1" fill="hold">
                                          <p:stCondLst>
                                            <p:cond delay="499"/>
                                          </p:stCondLst>
                                        </p:cTn>
                                        <p:tgtEl>
                                          <p:spTgt spid="53"/>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54"/>
                                        </p:tgtEl>
                                      </p:cBhvr>
                                    </p:animEffect>
                                    <p:set>
                                      <p:cBhvr>
                                        <p:cTn id="96" dur="1" fill="hold">
                                          <p:stCondLst>
                                            <p:cond delay="499"/>
                                          </p:stCondLst>
                                        </p:cTn>
                                        <p:tgtEl>
                                          <p:spTgt spid="5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childTnLst>
                          </p:cTn>
                        </p:par>
                        <p:par>
                          <p:cTn id="102" fill="hold">
                            <p:stCondLst>
                              <p:cond delay="500"/>
                            </p:stCondLst>
                            <p:childTnLst>
                              <p:par>
                                <p:cTn id="103" presetID="26" presetClass="emph" presetSubtype="0" fill="hold" grpId="2" nodeType="afterEffect">
                                  <p:stCondLst>
                                    <p:cond delay="0"/>
                                  </p:stCondLst>
                                  <p:childTnLst>
                                    <p:animEffect transition="out" filter="fade">
                                      <p:cBhvr>
                                        <p:cTn id="104" dur="500" tmFilter="0, 0; .2, .5; .8, .5; 1, 0"/>
                                        <p:tgtEl>
                                          <p:spTgt spid="55"/>
                                        </p:tgtEl>
                                      </p:cBhvr>
                                    </p:animEffect>
                                    <p:animScale>
                                      <p:cBhvr>
                                        <p:cTn id="105" dur="250" autoRev="1" fill="hold"/>
                                        <p:tgtEl>
                                          <p:spTgt spid="55"/>
                                        </p:tgtEl>
                                      </p:cBhvr>
                                      <p:by x="105000" y="105000"/>
                                    </p:animScale>
                                  </p:childTnLst>
                                </p:cTn>
                              </p:par>
                            </p:childTnLst>
                          </p:cTn>
                        </p:par>
                        <p:par>
                          <p:cTn id="106" fill="hold">
                            <p:stCondLst>
                              <p:cond delay="1000"/>
                            </p:stCondLst>
                            <p:childTnLst>
                              <p:par>
                                <p:cTn id="107" presetID="10" presetClass="entr" presetSubtype="0" fill="hold" nodeType="after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fade">
                                      <p:cBhvr>
                                        <p:cTn id="109" dur="500"/>
                                        <p:tgtEl>
                                          <p:spTgt spid="5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57"/>
                                        </p:tgtEl>
                                      </p:cBhvr>
                                    </p:animEffect>
                                    <p:set>
                                      <p:cBhvr>
                                        <p:cTn id="114" dur="1" fill="hold">
                                          <p:stCondLst>
                                            <p:cond delay="499"/>
                                          </p:stCondLst>
                                        </p:cTn>
                                        <p:tgtEl>
                                          <p:spTgt spid="57"/>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49"/>
                                        </p:tgtEl>
                                      </p:cBhvr>
                                    </p:animEffect>
                                    <p:set>
                                      <p:cBhvr>
                                        <p:cTn id="117" dur="1" fill="hold">
                                          <p:stCondLst>
                                            <p:cond delay="499"/>
                                          </p:stCondLst>
                                        </p:cTn>
                                        <p:tgtEl>
                                          <p:spTgt spid="49"/>
                                        </p:tgtEl>
                                        <p:attrNameLst>
                                          <p:attrName>style.visibility</p:attrName>
                                        </p:attrNameLst>
                                      </p:cBhvr>
                                      <p:to>
                                        <p:strVal val="hidden"/>
                                      </p:to>
                                    </p:set>
                                  </p:childTnLst>
                                </p:cTn>
                              </p:par>
                            </p:childTnLst>
                          </p:cTn>
                        </p:par>
                        <p:par>
                          <p:cTn id="118" fill="hold">
                            <p:stCondLst>
                              <p:cond delay="500"/>
                            </p:stCondLst>
                            <p:childTnLst>
                              <p:par>
                                <p:cTn id="119" presetID="10" presetClass="exit" presetSubtype="0" fill="hold" grpId="1" nodeType="afterEffect">
                                  <p:stCondLst>
                                    <p:cond delay="0"/>
                                  </p:stCondLst>
                                  <p:childTnLst>
                                    <p:animEffect transition="out" filter="fade">
                                      <p:cBhvr>
                                        <p:cTn id="120" dur="500"/>
                                        <p:tgtEl>
                                          <p:spTgt spid="68"/>
                                        </p:tgtEl>
                                      </p:cBhvr>
                                    </p:animEffect>
                                    <p:set>
                                      <p:cBhvr>
                                        <p:cTn id="121" dur="1" fill="hold">
                                          <p:stCondLst>
                                            <p:cond delay="499"/>
                                          </p:stCondLst>
                                        </p:cTn>
                                        <p:tgtEl>
                                          <p:spTgt spid="68"/>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60">
                                            <p:txEl>
                                              <p:pRg st="0" end="0"/>
                                            </p:txEl>
                                          </p:spTgt>
                                        </p:tgtEl>
                                      </p:cBhvr>
                                    </p:animEffect>
                                    <p:set>
                                      <p:cBhvr>
                                        <p:cTn id="124" dur="1" fill="hold">
                                          <p:stCondLst>
                                            <p:cond delay="499"/>
                                          </p:stCondLst>
                                        </p:cTn>
                                        <p:tgtEl>
                                          <p:spTgt spid="60">
                                            <p:txEl>
                                              <p:pRg st="0" end="0"/>
                                            </p:txEl>
                                          </p:spTgt>
                                        </p:tgtEl>
                                        <p:attrNameLst>
                                          <p:attrName>style.visibility</p:attrName>
                                        </p:attrNameLst>
                                      </p:cBhvr>
                                      <p:to>
                                        <p:strVal val="hidden"/>
                                      </p:to>
                                    </p:set>
                                  </p:childTnLst>
                                </p:cTn>
                              </p:par>
                              <p:par>
                                <p:cTn id="125" presetID="10" presetClass="exit" presetSubtype="0" fill="hold" grpId="3" nodeType="withEffect">
                                  <p:stCondLst>
                                    <p:cond delay="0"/>
                                  </p:stCondLst>
                                  <p:childTnLst>
                                    <p:animEffect transition="out" filter="fade">
                                      <p:cBhvr>
                                        <p:cTn id="126" dur="500"/>
                                        <p:tgtEl>
                                          <p:spTgt spid="55"/>
                                        </p:tgtEl>
                                      </p:cBhvr>
                                    </p:animEffect>
                                    <p:set>
                                      <p:cBhvr>
                                        <p:cTn id="127" dur="1" fill="hold">
                                          <p:stCondLst>
                                            <p:cond delay="499"/>
                                          </p:stCondLst>
                                        </p:cTn>
                                        <p:tgtEl>
                                          <p:spTgt spid="5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fade">
                                      <p:cBhvr>
                                        <p:cTn id="132" dur="500"/>
                                        <p:tgtEl>
                                          <p:spTgt spid="49"/>
                                        </p:tgtEl>
                                      </p:cBhvr>
                                    </p:animEffect>
                                  </p:childTnLst>
                                </p:cTn>
                              </p:par>
                            </p:childTnLst>
                          </p:cTn>
                        </p:par>
                        <p:par>
                          <p:cTn id="133" fill="hold">
                            <p:stCondLst>
                              <p:cond delay="500"/>
                            </p:stCondLst>
                            <p:childTnLst>
                              <p:par>
                                <p:cTn id="134" presetID="10" presetClass="entr" presetSubtype="0" fill="hold" nodeType="after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fade">
                                      <p:cBhvr>
                                        <p:cTn id="136" dur="500"/>
                                        <p:tgtEl>
                                          <p:spTgt spid="5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500"/>
                                        <p:tgtEl>
                                          <p:spTgt spid="54"/>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59"/>
                                        </p:tgtEl>
                                        <p:attrNameLst>
                                          <p:attrName>style.visibility</p:attrName>
                                        </p:attrNameLst>
                                      </p:cBhvr>
                                      <p:to>
                                        <p:strVal val="visible"/>
                                      </p:to>
                                    </p:set>
                                  </p:childTnLst>
                                </p:cTn>
                              </p:par>
                            </p:childTnLst>
                          </p:cTn>
                        </p:par>
                        <p:par>
                          <p:cTn id="145" fill="hold">
                            <p:stCondLst>
                              <p:cond delay="500"/>
                            </p:stCondLst>
                            <p:childTnLst>
                              <p:par>
                                <p:cTn id="146" presetID="0" presetClass="path" presetSubtype="0" accel="50000" decel="50000" fill="hold" grpId="1" nodeType="afterEffect">
                                  <p:stCondLst>
                                    <p:cond delay="0"/>
                                  </p:stCondLst>
                                  <p:childTnLst>
                                    <p:animMotion origin="layout" path="M -4.9759E-7 -3.7037E-7 L -0.10225 -0.40509 " pathEditMode="relative" rAng="0" ptsTypes="AA">
                                      <p:cBhvr>
                                        <p:cTn id="147" dur="750" fill="hold"/>
                                        <p:tgtEl>
                                          <p:spTgt spid="59"/>
                                        </p:tgtEl>
                                        <p:attrNameLst>
                                          <p:attrName>ppt_x</p:attrName>
                                          <p:attrName>ppt_y</p:attrName>
                                        </p:attrNameLst>
                                      </p:cBhvr>
                                      <p:rCtr x="-5119" y="-20255"/>
                                    </p:animMotion>
                                  </p:childTnLst>
                                </p:cTn>
                              </p:par>
                            </p:childTnLst>
                          </p:cTn>
                        </p:par>
                        <p:par>
                          <p:cTn id="148" fill="hold">
                            <p:stCondLst>
                              <p:cond delay="1250"/>
                            </p:stCondLst>
                            <p:childTnLst>
                              <p:par>
                                <p:cTn id="149" presetID="10" presetClass="entr" presetSubtype="0" fill="hold" grpId="2" nodeType="afterEffect">
                                  <p:stCondLst>
                                    <p:cond delay="0"/>
                                  </p:stCondLst>
                                  <p:childTnLst>
                                    <p:set>
                                      <p:cBhvr>
                                        <p:cTn id="150" dur="1" fill="hold">
                                          <p:stCondLst>
                                            <p:cond delay="0"/>
                                          </p:stCondLst>
                                        </p:cTn>
                                        <p:tgtEl>
                                          <p:spTgt spid="68"/>
                                        </p:tgtEl>
                                        <p:attrNameLst>
                                          <p:attrName>style.visibility</p:attrName>
                                        </p:attrNameLst>
                                      </p:cBhvr>
                                      <p:to>
                                        <p:strVal val="visible"/>
                                      </p:to>
                                    </p:set>
                                    <p:animEffect transition="in" filter="fade">
                                      <p:cBhvr>
                                        <p:cTn id="151" dur="500"/>
                                        <p:tgtEl>
                                          <p:spTgt spid="68"/>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60">
                                            <p:txEl>
                                              <p:pRg st="0" end="0"/>
                                            </p:txEl>
                                          </p:spTgt>
                                        </p:tgtEl>
                                        <p:attrNameLst>
                                          <p:attrName>style.visibility</p:attrName>
                                        </p:attrNameLst>
                                      </p:cBhvr>
                                      <p:to>
                                        <p:strVal val="visible"/>
                                      </p:to>
                                    </p:set>
                                    <p:animEffect transition="in" filter="fade">
                                      <p:cBhvr>
                                        <p:cTn id="154" dur="500"/>
                                        <p:tgtEl>
                                          <p:spTgt spid="60">
                                            <p:txEl>
                                              <p:pRg st="0" end="0"/>
                                            </p:txEl>
                                          </p:spTgt>
                                        </p:tgtEl>
                                      </p:cBhvr>
                                    </p:animEffect>
                                  </p:childTnLst>
                                </p:cTn>
                              </p:par>
                            </p:childTnLst>
                          </p:cTn>
                        </p:par>
                        <p:par>
                          <p:cTn id="155" fill="hold">
                            <p:stCondLst>
                              <p:cond delay="1750"/>
                            </p:stCondLst>
                            <p:childTnLst>
                              <p:par>
                                <p:cTn id="156" presetID="10" presetClass="entr" presetSubtype="0" fill="hold" nodeType="after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fade">
                                      <p:cBhvr>
                                        <p:cTn id="158" dur="500"/>
                                        <p:tgtEl>
                                          <p:spTgt spid="5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54"/>
                                        </p:tgtEl>
                                      </p:cBhvr>
                                    </p:animEffect>
                                    <p:set>
                                      <p:cBhvr>
                                        <p:cTn id="163" dur="1" fill="hold">
                                          <p:stCondLst>
                                            <p:cond delay="499"/>
                                          </p:stCondLst>
                                        </p:cTn>
                                        <p:tgtEl>
                                          <p:spTgt spid="54"/>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53"/>
                                        </p:tgtEl>
                                      </p:cBhvr>
                                    </p:animEffect>
                                    <p:set>
                                      <p:cBhvr>
                                        <p:cTn id="166" dur="1" fill="hold">
                                          <p:stCondLst>
                                            <p:cond delay="499"/>
                                          </p:stCondLst>
                                        </p:cTn>
                                        <p:tgtEl>
                                          <p:spTgt spid="53"/>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childTnLst>
                          </p:cTn>
                        </p:par>
                        <p:par>
                          <p:cTn id="173" fill="hold">
                            <p:stCondLst>
                              <p:cond delay="500"/>
                            </p:stCondLst>
                            <p:childTnLst>
                              <p:par>
                                <p:cTn id="174" presetID="10" presetClass="exit" presetSubtype="0" fill="hold" grpId="0" nodeType="afterEffect">
                                  <p:stCondLst>
                                    <p:cond delay="0"/>
                                  </p:stCondLst>
                                  <p:childTnLst>
                                    <p:animEffect transition="out" filter="fade">
                                      <p:cBhvr>
                                        <p:cTn id="175" dur="750"/>
                                        <p:tgtEl>
                                          <p:spTgt spid="41"/>
                                        </p:tgtEl>
                                      </p:cBhvr>
                                    </p:animEffect>
                                    <p:set>
                                      <p:cBhvr>
                                        <p:cTn id="176" dur="1" fill="hold">
                                          <p:stCondLst>
                                            <p:cond delay="749"/>
                                          </p:stCondLst>
                                        </p:cTn>
                                        <p:tgtEl>
                                          <p:spTgt spid="41"/>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750"/>
                                        <p:tgtEl>
                                          <p:spTgt spid="51"/>
                                        </p:tgtEl>
                                      </p:cBhvr>
                                    </p:animEffect>
                                    <p:set>
                                      <p:cBhvr>
                                        <p:cTn id="179" dur="1" fill="hold">
                                          <p:stCondLst>
                                            <p:cond delay="749"/>
                                          </p:stCondLst>
                                        </p:cTn>
                                        <p:tgtEl>
                                          <p:spTgt spid="51"/>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fade">
                                      <p:cBhvr>
                                        <p:cTn id="184" dur="500"/>
                                        <p:tgtEl>
                                          <p:spTgt spid="49"/>
                                        </p:tgtEl>
                                      </p:cBhvr>
                                    </p:animEffect>
                                  </p:childTnLst>
                                </p:cTn>
                              </p:par>
                            </p:childTnLst>
                          </p:cTn>
                        </p:par>
                        <p:par>
                          <p:cTn id="185" fill="hold">
                            <p:stCondLst>
                              <p:cond delay="500"/>
                            </p:stCondLst>
                            <p:childTnLst>
                              <p:par>
                                <p:cTn id="186" presetID="26" presetClass="emph" presetSubtype="0" fill="hold" grpId="2" nodeType="afterEffect">
                                  <p:stCondLst>
                                    <p:cond delay="0"/>
                                  </p:stCondLst>
                                  <p:childTnLst>
                                    <p:animEffect transition="out" filter="fade">
                                      <p:cBhvr>
                                        <p:cTn id="187" dur="500" tmFilter="0, 0; .2, .5; .8, .5; 1, 0"/>
                                        <p:tgtEl>
                                          <p:spTgt spid="59"/>
                                        </p:tgtEl>
                                      </p:cBhvr>
                                    </p:animEffect>
                                    <p:animScale>
                                      <p:cBhvr>
                                        <p:cTn id="188" dur="250" autoRev="1" fill="hold"/>
                                        <p:tgtEl>
                                          <p:spTgt spid="59"/>
                                        </p:tgtEl>
                                      </p:cBhvr>
                                      <p:by x="105000" y="105000"/>
                                    </p:animScale>
                                  </p:childTnLst>
                                </p:cTn>
                              </p:par>
                            </p:childTnLst>
                          </p:cTn>
                        </p:par>
                        <p:par>
                          <p:cTn id="189" fill="hold">
                            <p:stCondLst>
                              <p:cond delay="1000"/>
                            </p:stCondLst>
                            <p:childTnLst>
                              <p:par>
                                <p:cTn id="190" presetID="10" presetClass="entr" presetSubtype="0" fill="hold" nodeType="after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fade">
                                      <p:cBhvr>
                                        <p:cTn id="192" dur="500"/>
                                        <p:tgtEl>
                                          <p:spTgt spid="57"/>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nodeType="clickEffect">
                                  <p:stCondLst>
                                    <p:cond delay="0"/>
                                  </p:stCondLst>
                                  <p:childTnLst>
                                    <p:animEffect transition="out" filter="fade">
                                      <p:cBhvr>
                                        <p:cTn id="196" dur="500"/>
                                        <p:tgtEl>
                                          <p:spTgt spid="57"/>
                                        </p:tgtEl>
                                      </p:cBhvr>
                                    </p:animEffect>
                                    <p:set>
                                      <p:cBhvr>
                                        <p:cTn id="197" dur="1" fill="hold">
                                          <p:stCondLst>
                                            <p:cond delay="499"/>
                                          </p:stCondLst>
                                        </p:cTn>
                                        <p:tgtEl>
                                          <p:spTgt spid="57"/>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49"/>
                                        </p:tgtEl>
                                      </p:cBhvr>
                                    </p:animEffect>
                                    <p:set>
                                      <p:cBhvr>
                                        <p:cTn id="200" dur="1" fill="hold">
                                          <p:stCondLst>
                                            <p:cond delay="499"/>
                                          </p:stCondLst>
                                        </p:cTn>
                                        <p:tgtEl>
                                          <p:spTgt spid="49"/>
                                        </p:tgtEl>
                                        <p:attrNameLst>
                                          <p:attrName>style.visibility</p:attrName>
                                        </p:attrNameLst>
                                      </p:cBhvr>
                                      <p:to>
                                        <p:strVal val="hidden"/>
                                      </p:to>
                                    </p:set>
                                  </p:childTnLst>
                                </p:cTn>
                              </p:par>
                            </p:childTnLst>
                          </p:cTn>
                        </p:par>
                        <p:par>
                          <p:cTn id="201" fill="hold">
                            <p:stCondLst>
                              <p:cond delay="500"/>
                            </p:stCondLst>
                            <p:childTnLst>
                              <p:par>
                                <p:cTn id="202" presetID="10" presetClass="exit" presetSubtype="0" fill="hold" grpId="3" nodeType="afterEffect">
                                  <p:stCondLst>
                                    <p:cond delay="0"/>
                                  </p:stCondLst>
                                  <p:childTnLst>
                                    <p:animEffect transition="out" filter="fade">
                                      <p:cBhvr>
                                        <p:cTn id="203" dur="500"/>
                                        <p:tgtEl>
                                          <p:spTgt spid="68"/>
                                        </p:tgtEl>
                                      </p:cBhvr>
                                    </p:animEffect>
                                    <p:set>
                                      <p:cBhvr>
                                        <p:cTn id="204" dur="1" fill="hold">
                                          <p:stCondLst>
                                            <p:cond delay="499"/>
                                          </p:stCondLst>
                                        </p:cTn>
                                        <p:tgtEl>
                                          <p:spTgt spid="68"/>
                                        </p:tgtEl>
                                        <p:attrNameLst>
                                          <p:attrName>style.visibility</p:attrName>
                                        </p:attrNameLst>
                                      </p:cBhvr>
                                      <p:to>
                                        <p:strVal val="hidden"/>
                                      </p:to>
                                    </p:set>
                                  </p:childTnLst>
                                </p:cTn>
                              </p:par>
                              <p:par>
                                <p:cTn id="205" presetID="10" presetClass="exit" presetSubtype="0" fill="hold" grpId="2" nodeType="withEffect">
                                  <p:stCondLst>
                                    <p:cond delay="0"/>
                                  </p:stCondLst>
                                  <p:childTnLst>
                                    <p:animEffect transition="out" filter="fade">
                                      <p:cBhvr>
                                        <p:cTn id="206" dur="500"/>
                                        <p:tgtEl>
                                          <p:spTgt spid="60">
                                            <p:txEl>
                                              <p:pRg st="0" end="0"/>
                                            </p:txEl>
                                          </p:spTgt>
                                        </p:tgtEl>
                                      </p:cBhvr>
                                    </p:animEffect>
                                    <p:set>
                                      <p:cBhvr>
                                        <p:cTn id="207" dur="1" fill="hold">
                                          <p:stCondLst>
                                            <p:cond delay="499"/>
                                          </p:stCondLst>
                                        </p:cTn>
                                        <p:tgtEl>
                                          <p:spTgt spid="60">
                                            <p:txEl>
                                              <p:pRg st="0" end="0"/>
                                            </p:txEl>
                                          </p:spTgt>
                                        </p:tgtEl>
                                        <p:attrNameLst>
                                          <p:attrName>style.visibility</p:attrName>
                                        </p:attrNameLst>
                                      </p:cBhvr>
                                      <p:to>
                                        <p:strVal val="hidden"/>
                                      </p:to>
                                    </p:set>
                                  </p:childTnLst>
                                </p:cTn>
                              </p:par>
                              <p:par>
                                <p:cTn id="208" presetID="10" presetClass="exit" presetSubtype="0" fill="hold" grpId="3" nodeType="withEffect">
                                  <p:stCondLst>
                                    <p:cond delay="0"/>
                                  </p:stCondLst>
                                  <p:childTnLst>
                                    <p:animEffect transition="out" filter="fade">
                                      <p:cBhvr>
                                        <p:cTn id="209" dur="500"/>
                                        <p:tgtEl>
                                          <p:spTgt spid="59"/>
                                        </p:tgtEl>
                                      </p:cBhvr>
                                    </p:animEffect>
                                    <p:set>
                                      <p:cBhvr>
                                        <p:cTn id="210" dur="1" fill="hold">
                                          <p:stCondLst>
                                            <p:cond delay="499"/>
                                          </p:stCondLst>
                                        </p:cTn>
                                        <p:tgtEl>
                                          <p:spTgt spid="5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49"/>
                                        </p:tgtEl>
                                        <p:attrNameLst>
                                          <p:attrName>style.visibility</p:attrName>
                                        </p:attrNameLst>
                                      </p:cBhvr>
                                      <p:to>
                                        <p:strVal val="visible"/>
                                      </p:to>
                                    </p:set>
                                    <p:animEffect transition="in" filter="fade">
                                      <p:cBhvr>
                                        <p:cTn id="215" dur="500"/>
                                        <p:tgtEl>
                                          <p:spTgt spid="49"/>
                                        </p:tgtEl>
                                      </p:cBhvr>
                                    </p:animEffect>
                                  </p:childTnLst>
                                </p:cTn>
                              </p:par>
                              <p:par>
                                <p:cTn id="216" presetID="10" presetClass="entr" presetSubtype="0" fill="hold" nodeType="withEffect">
                                  <p:stCondLst>
                                    <p:cond delay="1000"/>
                                  </p:stCondLst>
                                  <p:childTnLst>
                                    <p:set>
                                      <p:cBhvr>
                                        <p:cTn id="217" dur="1" fill="hold">
                                          <p:stCondLst>
                                            <p:cond delay="0"/>
                                          </p:stCondLst>
                                        </p:cTn>
                                        <p:tgtEl>
                                          <p:spTgt spid="53"/>
                                        </p:tgtEl>
                                        <p:attrNameLst>
                                          <p:attrName>style.visibility</p:attrName>
                                        </p:attrNameLst>
                                      </p:cBhvr>
                                      <p:to>
                                        <p:strVal val="visible"/>
                                      </p:to>
                                    </p:set>
                                    <p:animEffect transition="in" filter="fade">
                                      <p:cBhvr>
                                        <p:cTn id="218" dur="500"/>
                                        <p:tgtEl>
                                          <p:spTgt spid="53"/>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58">
                                            <p:txEl>
                                              <p:pRg st="0" end="0"/>
                                            </p:txEl>
                                          </p:spTgt>
                                        </p:tgtEl>
                                        <p:attrNameLst>
                                          <p:attrName>style.visibility</p:attrName>
                                        </p:attrNameLst>
                                      </p:cBhvr>
                                      <p:to>
                                        <p:strVal val="visible"/>
                                      </p:to>
                                    </p:set>
                                    <p:animEffect transition="in" filter="fade">
                                      <p:cBhvr>
                                        <p:cTn id="223"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59" grpId="3" animBg="1"/>
      <p:bldP spid="41" grpId="0" animBg="1"/>
      <p:bldP spid="50" grpId="0"/>
      <p:bldP spid="51" grpId="0"/>
      <p:bldP spid="52" grpId="0"/>
      <p:bldP spid="55" grpId="0" animBg="1"/>
      <p:bldP spid="55" grpId="1" animBg="1"/>
      <p:bldP spid="55" grpId="2" animBg="1"/>
      <p:bldP spid="55" grpId="3" animBg="1"/>
      <p:bldP spid="60" grpId="0" build="allAtOnce"/>
      <p:bldP spid="60" grpId="1" build="allAtOnce"/>
      <p:bldP spid="60" grpId="2" build="allAtOnce"/>
      <p:bldP spid="61" grpId="0" animBg="1"/>
      <p:bldP spid="61" grpId="1" animBg="1"/>
      <p:bldP spid="61" grpId="2" animBg="1"/>
      <p:bldP spid="61" grpId="3" animBg="1"/>
      <p:bldP spid="62" grpId="0" animBg="1"/>
      <p:bldP spid="62" grpId="1" animBg="1"/>
      <p:bldP spid="63" grpId="0" animBg="1"/>
      <p:bldP spid="63" grpId="1" animBg="1"/>
      <p:bldP spid="68" grpId="0" animBg="1"/>
      <p:bldP spid="68" grpId="1" animBg="1"/>
      <p:bldP spid="68" grpId="2" animBg="1"/>
      <p:bldP spid="68" grpId="3"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Drives</a:t>
            </a:r>
            <a:endParaRPr lang="en-US" dirty="0"/>
          </a:p>
        </p:txBody>
      </p:sp>
    </p:spTree>
    <p:extLst>
      <p:ext uri="{BB962C8B-B14F-4D97-AF65-F5344CB8AC3E}">
        <p14:creationId xmlns:p14="http://schemas.microsoft.com/office/powerpoint/2010/main" val="356232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6958861" y="3345976"/>
            <a:ext cx="4240276"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smtClean="0"/>
              <a:t>Windows Azure Storage</a:t>
            </a:r>
            <a:endParaRPr lang="en-US" dirty="0"/>
          </a:p>
        </p:txBody>
      </p:sp>
      <p:sp>
        <p:nvSpPr>
          <p:cNvPr id="3" name="Content Placeholder 2"/>
          <p:cNvSpPr>
            <a:spLocks noGrp="1"/>
          </p:cNvSpPr>
          <p:nvPr>
            <p:ph type="body" sz="quarter" idx="10"/>
          </p:nvPr>
        </p:nvSpPr>
        <p:spPr>
          <a:xfrm>
            <a:off x="519112" y="1447799"/>
            <a:ext cx="11149013" cy="3000821"/>
          </a:xfrm>
        </p:spPr>
        <p:txBody>
          <a:bodyPr/>
          <a:lstStyle/>
          <a:p>
            <a:r>
              <a:rPr lang="en-US" dirty="0" smtClean="0">
                <a:solidFill>
                  <a:schemeClr val="accent2">
                    <a:alpha val="99000"/>
                  </a:schemeClr>
                </a:solidFill>
              </a:rPr>
              <a:t>Storage in the Cloud</a:t>
            </a:r>
          </a:p>
          <a:p>
            <a:pPr lvl="1"/>
            <a:r>
              <a:rPr lang="en-US" dirty="0" smtClean="0"/>
              <a:t>Scalable, durable, and available</a:t>
            </a:r>
          </a:p>
          <a:p>
            <a:pPr lvl="1"/>
            <a:r>
              <a:rPr lang="en-US" dirty="0" smtClean="0"/>
              <a:t>Anywhere at anytime access</a:t>
            </a:r>
          </a:p>
          <a:p>
            <a:pPr lvl="1"/>
            <a:r>
              <a:rPr lang="en-US" dirty="0" smtClean="0"/>
              <a:t>Only pay for what the service uses</a:t>
            </a:r>
          </a:p>
          <a:p>
            <a:pPr lvl="1"/>
            <a:endParaRPr lang="en-US" dirty="0" smtClean="0"/>
          </a:p>
          <a:p>
            <a:r>
              <a:rPr lang="en-US" dirty="0">
                <a:solidFill>
                  <a:schemeClr val="accent2">
                    <a:alpha val="99000"/>
                  </a:schemeClr>
                </a:solidFill>
              </a:rPr>
              <a:t>Exposed via </a:t>
            </a:r>
            <a:r>
              <a:rPr lang="en-US" dirty="0" err="1">
                <a:solidFill>
                  <a:schemeClr val="accent2">
                    <a:alpha val="99000"/>
                  </a:schemeClr>
                </a:solidFill>
              </a:rPr>
              <a:t>RESTful</a:t>
            </a:r>
            <a:r>
              <a:rPr lang="en-US" dirty="0">
                <a:solidFill>
                  <a:schemeClr val="accent2">
                    <a:alpha val="99000"/>
                  </a:schemeClr>
                </a:solidFill>
              </a:rPr>
              <a:t> Web Services</a:t>
            </a:r>
          </a:p>
          <a:p>
            <a:pPr lvl="1"/>
            <a:r>
              <a:rPr lang="en-US" dirty="0" smtClean="0"/>
              <a:t>Use from Windows Azure Compute</a:t>
            </a:r>
          </a:p>
          <a:p>
            <a:pPr lvl="1"/>
            <a:r>
              <a:rPr lang="en-US" dirty="0" smtClean="0"/>
              <a:t>Use from anywhere on the internet</a:t>
            </a:r>
            <a:endParaRPr lang="en-US" dirty="0"/>
          </a:p>
        </p:txBody>
      </p:sp>
      <p:grpSp>
        <p:nvGrpSpPr>
          <p:cNvPr id="23" name="Group 22"/>
          <p:cNvGrpSpPr/>
          <p:nvPr/>
        </p:nvGrpSpPr>
        <p:grpSpPr>
          <a:xfrm>
            <a:off x="8364517" y="4201042"/>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280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Drives</a:t>
            </a:r>
            <a:endParaRPr lang="en-US" dirty="0"/>
          </a:p>
        </p:txBody>
      </p:sp>
      <p:sp>
        <p:nvSpPr>
          <p:cNvPr id="3" name="Content Placeholder 2"/>
          <p:cNvSpPr>
            <a:spLocks noGrp="1"/>
          </p:cNvSpPr>
          <p:nvPr>
            <p:ph type="body" sz="quarter" idx="10"/>
          </p:nvPr>
        </p:nvSpPr>
        <p:spPr>
          <a:xfrm>
            <a:off x="519112" y="1447799"/>
            <a:ext cx="11149013" cy="4501232"/>
          </a:xfrm>
        </p:spPr>
        <p:txBody>
          <a:bodyPr/>
          <a:lstStyle/>
          <a:p>
            <a:r>
              <a:rPr lang="en-US" dirty="0" smtClean="0">
                <a:solidFill>
                  <a:schemeClr val="accent2">
                    <a:alpha val="99000"/>
                  </a:schemeClr>
                </a:solidFill>
              </a:rPr>
              <a:t>Durable NTFS volume for Windows Azure Instances</a:t>
            </a:r>
          </a:p>
          <a:p>
            <a:pPr lvl="1"/>
            <a:r>
              <a:rPr lang="en-US" dirty="0" smtClean="0"/>
              <a:t>Use existing NTFS APIs to access a network attached durable drive</a:t>
            </a:r>
          </a:p>
          <a:p>
            <a:pPr lvl="1"/>
            <a:r>
              <a:rPr lang="en-US" dirty="0" smtClean="0"/>
              <a:t>Use System.IO from .NET</a:t>
            </a:r>
          </a:p>
          <a:p>
            <a:pPr lvl="1"/>
            <a:endParaRPr lang="en-US" dirty="0" smtClean="0"/>
          </a:p>
          <a:p>
            <a:r>
              <a:rPr lang="en-US" dirty="0" smtClean="0">
                <a:solidFill>
                  <a:schemeClr val="accent2">
                    <a:alpha val="99000"/>
                  </a:schemeClr>
                </a:solidFill>
              </a:rPr>
              <a:t>Benefits</a:t>
            </a:r>
          </a:p>
          <a:p>
            <a:pPr lvl="1"/>
            <a:r>
              <a:rPr lang="en-US" dirty="0" smtClean="0"/>
              <a:t>Move existing apps using NTFS more easily to the cloud</a:t>
            </a:r>
          </a:p>
          <a:p>
            <a:pPr lvl="1"/>
            <a:r>
              <a:rPr lang="en-US" dirty="0" smtClean="0"/>
              <a:t>Durability and survival of data on instance recycle </a:t>
            </a:r>
          </a:p>
          <a:p>
            <a:pPr lvl="1"/>
            <a:endParaRPr lang="en-US" dirty="0" smtClean="0"/>
          </a:p>
          <a:p>
            <a:r>
              <a:rPr lang="en-US" dirty="0" smtClean="0">
                <a:solidFill>
                  <a:schemeClr val="accent2">
                    <a:alpha val="99000"/>
                  </a:schemeClr>
                </a:solidFill>
              </a:rPr>
              <a:t>A Windows Azure Drive is an NTFS VHD Page Blob</a:t>
            </a:r>
          </a:p>
          <a:p>
            <a:pPr lvl="1"/>
            <a:r>
              <a:rPr lang="en-US" dirty="0" smtClean="0"/>
              <a:t>Mounts Page Blob over the network as an NTFS drive</a:t>
            </a:r>
          </a:p>
          <a:p>
            <a:pPr lvl="1"/>
            <a:r>
              <a:rPr lang="en-US" dirty="0" smtClean="0"/>
              <a:t>Local cache on instance for read operations</a:t>
            </a:r>
          </a:p>
          <a:p>
            <a:pPr lvl="1"/>
            <a:r>
              <a:rPr lang="en-US" dirty="0" smtClean="0"/>
              <a:t>All flushed and </a:t>
            </a:r>
            <a:r>
              <a:rPr lang="en-US" dirty="0" err="1" smtClean="0"/>
              <a:t>unbuffered</a:t>
            </a:r>
            <a:r>
              <a:rPr lang="en-US" dirty="0" smtClean="0"/>
              <a:t> writes to drive are made durable to the Page Blob</a:t>
            </a:r>
            <a:endParaRPr lang="en-US" dirty="0"/>
          </a:p>
        </p:txBody>
      </p:sp>
    </p:spTree>
    <p:extLst>
      <p:ext uri="{BB962C8B-B14F-4D97-AF65-F5344CB8AC3E}">
        <p14:creationId xmlns:p14="http://schemas.microsoft.com/office/powerpoint/2010/main" val="18286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Capabilities</a:t>
            </a:r>
            <a:endParaRPr lang="en-US" dirty="0"/>
          </a:p>
        </p:txBody>
      </p:sp>
      <p:sp>
        <p:nvSpPr>
          <p:cNvPr id="3" name="Content Placeholder 2"/>
          <p:cNvSpPr>
            <a:spLocks noGrp="1"/>
          </p:cNvSpPr>
          <p:nvPr>
            <p:ph type="body" sz="quarter" idx="10"/>
          </p:nvPr>
        </p:nvSpPr>
        <p:spPr>
          <a:xfrm>
            <a:off x="519112" y="1447799"/>
            <a:ext cx="11149013" cy="3277820"/>
          </a:xfrm>
        </p:spPr>
        <p:txBody>
          <a:bodyPr/>
          <a:lstStyle/>
          <a:p>
            <a:r>
              <a:rPr lang="en-US" dirty="0" smtClean="0">
                <a:solidFill>
                  <a:schemeClr val="accent2">
                    <a:alpha val="99000"/>
                  </a:schemeClr>
                </a:solidFill>
              </a:rPr>
              <a:t>A Windows Azure Drive is a Page Blob formatted </a:t>
            </a:r>
            <a:br>
              <a:rPr lang="en-US" dirty="0" smtClean="0">
                <a:solidFill>
                  <a:schemeClr val="accent2">
                    <a:alpha val="99000"/>
                  </a:schemeClr>
                </a:solidFill>
              </a:rPr>
            </a:br>
            <a:r>
              <a:rPr lang="en-US" dirty="0" smtClean="0">
                <a:solidFill>
                  <a:schemeClr val="accent2">
                    <a:alpha val="99000"/>
                  </a:schemeClr>
                </a:solidFill>
              </a:rPr>
              <a:t>as a NTFS single volume Virtual Hard Drive (VHD)</a:t>
            </a:r>
          </a:p>
          <a:p>
            <a:pPr lvl="1"/>
            <a:r>
              <a:rPr lang="en-US" dirty="0" smtClean="0"/>
              <a:t>Drives can be up to 1TB</a:t>
            </a:r>
          </a:p>
          <a:p>
            <a:pPr lvl="1"/>
            <a:endParaRPr lang="en-US" dirty="0" smtClean="0"/>
          </a:p>
          <a:p>
            <a:r>
              <a:rPr lang="en-US" dirty="0" smtClean="0">
                <a:solidFill>
                  <a:schemeClr val="accent2">
                    <a:alpha val="99000"/>
                  </a:schemeClr>
                </a:solidFill>
              </a:rPr>
              <a:t>A Page Blob can be mounted:</a:t>
            </a:r>
          </a:p>
          <a:p>
            <a:pPr lvl="1"/>
            <a:r>
              <a:rPr lang="en-US" dirty="0" smtClean="0"/>
              <a:t>On one instance at a time for read/write</a:t>
            </a:r>
          </a:p>
          <a:p>
            <a:pPr lvl="1"/>
            <a:r>
              <a:rPr lang="en-US" dirty="0" smtClean="0"/>
              <a:t>Using read-only snapshots to multiple instances at once</a:t>
            </a:r>
          </a:p>
          <a:p>
            <a:pPr lvl="1"/>
            <a:endParaRPr lang="en-US" dirty="0" smtClean="0"/>
          </a:p>
        </p:txBody>
      </p:sp>
    </p:spTree>
    <p:extLst>
      <p:ext uri="{BB962C8B-B14F-4D97-AF65-F5344CB8AC3E}">
        <p14:creationId xmlns:p14="http://schemas.microsoft.com/office/powerpoint/2010/main" val="272053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Capabilities</a:t>
            </a:r>
            <a:endParaRPr lang="en-US" dirty="0"/>
          </a:p>
        </p:txBody>
      </p:sp>
      <p:sp>
        <p:nvSpPr>
          <p:cNvPr id="3" name="Content Placeholder 2"/>
          <p:cNvSpPr>
            <a:spLocks noGrp="1"/>
          </p:cNvSpPr>
          <p:nvPr>
            <p:ph type="body" sz="quarter" idx="10"/>
          </p:nvPr>
        </p:nvSpPr>
        <p:spPr>
          <a:xfrm>
            <a:off x="519113" y="1447799"/>
            <a:ext cx="9539288" cy="2723823"/>
          </a:xfrm>
        </p:spPr>
        <p:txBody>
          <a:bodyPr/>
          <a:lstStyle/>
          <a:p>
            <a:pPr lvl="0"/>
            <a:r>
              <a:rPr lang="en-US" dirty="0">
                <a:solidFill>
                  <a:schemeClr val="accent2">
                    <a:alpha val="99000"/>
                  </a:schemeClr>
                </a:solidFill>
              </a:rPr>
              <a:t>An instance can dynamically mount up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to </a:t>
            </a:r>
            <a:r>
              <a:rPr lang="en-US" dirty="0">
                <a:solidFill>
                  <a:schemeClr val="accent2">
                    <a:alpha val="99000"/>
                  </a:schemeClr>
                </a:solidFill>
              </a:rPr>
              <a:t>16 drives</a:t>
            </a:r>
          </a:p>
          <a:p>
            <a:pPr lvl="0"/>
            <a:r>
              <a:rPr lang="en-US" dirty="0">
                <a:solidFill>
                  <a:schemeClr val="accent2">
                    <a:alpha val="99000"/>
                  </a:schemeClr>
                </a:solidFill>
              </a:rPr>
              <a:t>Remote Access via standard </a:t>
            </a:r>
            <a:r>
              <a:rPr lang="en-US" dirty="0" err="1">
                <a:solidFill>
                  <a:schemeClr val="accent2">
                    <a:alpha val="99000"/>
                  </a:schemeClr>
                </a:solidFill>
              </a:rPr>
              <a:t>BlobUI</a:t>
            </a:r>
            <a:endParaRPr lang="en-US" dirty="0">
              <a:solidFill>
                <a:schemeClr val="accent2">
                  <a:alpha val="99000"/>
                </a:schemeClr>
              </a:solidFill>
            </a:endParaRPr>
          </a:p>
          <a:p>
            <a:pPr lvl="1"/>
            <a:r>
              <a:rPr lang="en-US" dirty="0"/>
              <a:t>Can’t remotely mount </a:t>
            </a:r>
            <a:r>
              <a:rPr lang="en-US" dirty="0" smtClean="0"/>
              <a:t>drive</a:t>
            </a:r>
            <a:endParaRPr lang="en-US" dirty="0"/>
          </a:p>
          <a:p>
            <a:pPr lvl="1"/>
            <a:r>
              <a:rPr lang="en-US" dirty="0"/>
              <a:t>Can upload the VHD to a Page Blob using the blob interface, and then mount it as a Drive</a:t>
            </a:r>
          </a:p>
          <a:p>
            <a:pPr lvl="1"/>
            <a:r>
              <a:rPr lang="en-US" dirty="0"/>
              <a:t>Can download the VHD to a local file and mount locally</a:t>
            </a:r>
          </a:p>
        </p:txBody>
      </p:sp>
    </p:spTree>
    <p:extLst>
      <p:ext uri="{BB962C8B-B14F-4D97-AF65-F5344CB8AC3E}">
        <p14:creationId xmlns:p14="http://schemas.microsoft.com/office/powerpoint/2010/main" val="308640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Drive Details</a:t>
            </a:r>
            <a:endParaRPr lang="en-US" dirty="0"/>
          </a:p>
        </p:txBody>
      </p:sp>
      <p:sp>
        <p:nvSpPr>
          <p:cNvPr id="3" name="Content Placeholder 2"/>
          <p:cNvSpPr>
            <a:spLocks noGrp="1"/>
          </p:cNvSpPr>
          <p:nvPr>
            <p:ph type="body" sz="quarter" idx="10"/>
          </p:nvPr>
        </p:nvSpPr>
        <p:spPr>
          <a:xfrm>
            <a:off x="519112" y="1447799"/>
            <a:ext cx="11149013" cy="5069080"/>
          </a:xfrm>
        </p:spPr>
        <p:txBody>
          <a:bodyPr/>
          <a:lstStyle/>
          <a:p>
            <a:r>
              <a:rPr lang="en-US" dirty="0">
                <a:solidFill>
                  <a:schemeClr val="accent2">
                    <a:alpha val="99000"/>
                  </a:schemeClr>
                </a:solidFill>
              </a:rPr>
              <a:t>Operations performed via Drive API not REST Calls	</a:t>
            </a:r>
          </a:p>
          <a:p>
            <a:r>
              <a:rPr lang="en-US" dirty="0">
                <a:solidFill>
                  <a:schemeClr val="accent2">
                    <a:alpha val="99000"/>
                  </a:schemeClr>
                </a:solidFill>
              </a:rPr>
              <a:t>Operations on Drives</a:t>
            </a:r>
          </a:p>
          <a:p>
            <a:pPr lvl="1"/>
            <a:r>
              <a:rPr lang="en-US" dirty="0" err="1" smtClean="0"/>
              <a:t>CreateDrive</a:t>
            </a:r>
            <a:endParaRPr lang="en-US" dirty="0" smtClean="0"/>
          </a:p>
          <a:p>
            <a:pPr lvl="1"/>
            <a:r>
              <a:rPr lang="en-US" sz="1600" dirty="0" smtClean="0"/>
              <a:t>Creates a new NTFS formatted VHD in Blob storage</a:t>
            </a:r>
          </a:p>
          <a:p>
            <a:pPr lvl="1"/>
            <a:endParaRPr lang="en-US" dirty="0" smtClean="0"/>
          </a:p>
          <a:p>
            <a:pPr lvl="1"/>
            <a:r>
              <a:rPr lang="en-US" dirty="0" err="1" smtClean="0"/>
              <a:t>MountDrive</a:t>
            </a:r>
            <a:r>
              <a:rPr lang="en-US" dirty="0" smtClean="0"/>
              <a:t>/</a:t>
            </a:r>
            <a:r>
              <a:rPr lang="en-US" dirty="0" err="1" smtClean="0"/>
              <a:t>UnmountDrive</a:t>
            </a:r>
            <a:endParaRPr lang="en-US" dirty="0" smtClean="0"/>
          </a:p>
          <a:p>
            <a:pPr lvl="1">
              <a:spcAft>
                <a:spcPts val="600"/>
              </a:spcAft>
            </a:pPr>
            <a:r>
              <a:rPr lang="en-US" sz="1600" dirty="0" smtClean="0"/>
              <a:t>Mounts a drive into Instance at new drive letter</a:t>
            </a:r>
          </a:p>
          <a:p>
            <a:pPr lvl="1">
              <a:spcAft>
                <a:spcPts val="600"/>
              </a:spcAft>
            </a:pPr>
            <a:r>
              <a:rPr lang="en-US" sz="1600" dirty="0" smtClean="0"/>
              <a:t>Unmounts a drive freeing drive letter</a:t>
            </a:r>
          </a:p>
          <a:p>
            <a:pPr lvl="1"/>
            <a:endParaRPr lang="en-US" dirty="0" smtClean="0"/>
          </a:p>
          <a:p>
            <a:pPr lvl="1"/>
            <a:r>
              <a:rPr lang="en-US" dirty="0" smtClean="0"/>
              <a:t>Get Mounted Drives</a:t>
            </a:r>
          </a:p>
          <a:p>
            <a:pPr lvl="1"/>
            <a:r>
              <a:rPr lang="en-US" sz="1600" dirty="0" smtClean="0"/>
              <a:t>List mounted drives; underlying blob and drive letter</a:t>
            </a:r>
          </a:p>
          <a:p>
            <a:pPr lvl="1"/>
            <a:endParaRPr lang="en-US" dirty="0" smtClean="0"/>
          </a:p>
          <a:p>
            <a:pPr lvl="1"/>
            <a:r>
              <a:rPr lang="en-US" dirty="0" smtClean="0"/>
              <a:t>Snapshot Drive</a:t>
            </a:r>
          </a:p>
          <a:p>
            <a:pPr lvl="1"/>
            <a:r>
              <a:rPr lang="en-US" sz="1600" dirty="0" smtClean="0"/>
              <a:t>Create snapshot copy of the drive</a:t>
            </a:r>
          </a:p>
          <a:p>
            <a:pPr lvl="2"/>
            <a:endParaRPr lang="en-US" dirty="0"/>
          </a:p>
        </p:txBody>
      </p:sp>
    </p:spTree>
    <p:extLst>
      <p:ext uri="{BB962C8B-B14F-4D97-AF65-F5344CB8AC3E}">
        <p14:creationId xmlns:p14="http://schemas.microsoft.com/office/powerpoint/2010/main" val="314392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98207" y="1446213"/>
            <a:ext cx="4983395" cy="3530390"/>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t" anchorCtr="0" compatLnSpc="1">
            <a:prstTxWarp prst="textNoShape">
              <a:avLst/>
            </a:prstTxWarp>
          </a:bodyPr>
          <a:lstStyle/>
          <a:p>
            <a:pPr algn="ctr" defTabSz="914061" fontAlgn="base">
              <a:spcBef>
                <a:spcPct val="0"/>
              </a:spcBef>
              <a:spcAft>
                <a:spcPct val="0"/>
              </a:spcAft>
            </a:pPr>
            <a:r>
              <a:rPr lang="en-US" dirty="0">
                <a:solidFill>
                  <a:schemeClr val="accent4">
                    <a:alpha val="99000"/>
                  </a:schemeClr>
                </a:solidFill>
              </a:rPr>
              <a:t>VM</a:t>
            </a: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p:txBody>
      </p:sp>
      <p:sp>
        <p:nvSpPr>
          <p:cNvPr id="7" name="Freeform 6"/>
          <p:cNvSpPr>
            <a:spLocks noEditPoints="1"/>
          </p:cNvSpPr>
          <p:nvPr/>
        </p:nvSpPr>
        <p:spPr bwMode="auto">
          <a:xfrm>
            <a:off x="5261141" y="4399662"/>
            <a:ext cx="833272" cy="867282"/>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p:cNvSpPr>
          <p:nvPr/>
        </p:nvSpPr>
        <p:spPr bwMode="auto">
          <a:xfrm>
            <a:off x="6094413" y="4067503"/>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smtClean="0"/>
              <a:t>How Windows Azure Drives Works</a:t>
            </a:r>
            <a:endParaRPr lang="en-US" dirty="0"/>
          </a:p>
        </p:txBody>
      </p:sp>
      <p:sp>
        <p:nvSpPr>
          <p:cNvPr id="17" name="Content Placeholder 2"/>
          <p:cNvSpPr>
            <a:spLocks noGrp="1"/>
          </p:cNvSpPr>
          <p:nvPr>
            <p:ph type="body" sz="quarter" idx="10"/>
          </p:nvPr>
        </p:nvSpPr>
        <p:spPr>
          <a:xfrm>
            <a:off x="6094413" y="1447799"/>
            <a:ext cx="5573712" cy="2400657"/>
          </a:xfrm>
        </p:spPr>
        <p:txBody>
          <a:bodyPr/>
          <a:lstStyle/>
          <a:p>
            <a:r>
              <a:rPr lang="en-US" sz="2000" dirty="0" smtClean="0">
                <a:latin typeface="+mj-lt"/>
              </a:rPr>
              <a:t>Drive is a formatted page blob stored in blob service</a:t>
            </a:r>
          </a:p>
          <a:p>
            <a:r>
              <a:rPr lang="en-US" sz="2000" dirty="0" smtClean="0">
                <a:latin typeface="+mj-lt"/>
              </a:rPr>
              <a:t>Mount obtains a blob lease </a:t>
            </a:r>
          </a:p>
          <a:p>
            <a:r>
              <a:rPr lang="en-US" sz="2000" dirty="0" smtClean="0">
                <a:latin typeface="+mj-lt"/>
              </a:rPr>
              <a:t>Mount specifies amount of local storage for cache</a:t>
            </a:r>
          </a:p>
          <a:p>
            <a:r>
              <a:rPr lang="en-US" sz="2000" dirty="0" smtClean="0">
                <a:latin typeface="+mj-lt"/>
              </a:rPr>
              <a:t>NTFS flushed/</a:t>
            </a:r>
            <a:r>
              <a:rPr lang="en-US" sz="2000" dirty="0" err="1" smtClean="0">
                <a:latin typeface="+mj-lt"/>
              </a:rPr>
              <a:t>unbuffered</a:t>
            </a:r>
            <a:r>
              <a:rPr lang="en-US" sz="2000" dirty="0" smtClean="0">
                <a:latin typeface="+mj-lt"/>
              </a:rPr>
              <a:t> writes commit to blob store before returning to app</a:t>
            </a:r>
          </a:p>
          <a:p>
            <a:r>
              <a:rPr lang="en-US" sz="2000" dirty="0" smtClean="0">
                <a:latin typeface="+mj-lt"/>
              </a:rPr>
              <a:t>NTFS reads can be served from local cache or from blob store (cache miss)</a:t>
            </a:r>
            <a:endParaRPr lang="en-US" sz="2000" dirty="0">
              <a:latin typeface="+mj-lt"/>
            </a:endParaRPr>
          </a:p>
        </p:txBody>
      </p:sp>
      <p:sp>
        <p:nvSpPr>
          <p:cNvPr id="6" name="Rectangle 5"/>
          <p:cNvSpPr/>
          <p:nvPr/>
        </p:nvSpPr>
        <p:spPr bwMode="auto">
          <a:xfrm>
            <a:off x="6905297" y="5360276"/>
            <a:ext cx="1471449" cy="1082565"/>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gradFill>
                  <a:gsLst>
                    <a:gs pos="0">
                      <a:srgbClr val="FFFFFF"/>
                    </a:gs>
                    <a:gs pos="100000">
                      <a:srgbClr val="FFFFFF"/>
                    </a:gs>
                  </a:gsLst>
                  <a:lin ang="5400000" scaled="0"/>
                </a:gradFill>
              </a:rPr>
              <a:t>DemoBlob</a:t>
            </a:r>
          </a:p>
        </p:txBody>
      </p:sp>
      <p:cxnSp>
        <p:nvCxnSpPr>
          <p:cNvPr id="12" name="Straight Connector 11"/>
          <p:cNvCxnSpPr/>
          <p:nvPr/>
        </p:nvCxnSpPr>
        <p:spPr>
          <a:xfrm>
            <a:off x="916859" y="2929317"/>
            <a:ext cx="470294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6528" y="2976526"/>
            <a:ext cx="395942" cy="369332"/>
          </a:xfrm>
          <a:prstGeom prst="rect">
            <a:avLst/>
          </a:prstGeom>
          <a:noFill/>
        </p:spPr>
        <p:txBody>
          <a:bodyPr wrap="none" lIns="0" tIns="0" rIns="0" bIns="0" rtlCol="0">
            <a:spAutoFit/>
          </a:bodyPr>
          <a:lstStyle/>
          <a:p>
            <a:r>
              <a:rPr lang="en-US" dirty="0" smtClean="0">
                <a:solidFill>
                  <a:schemeClr val="accent4">
                    <a:alpha val="99000"/>
                  </a:schemeClr>
                </a:solidFill>
              </a:rPr>
              <a:t>OS</a:t>
            </a:r>
          </a:p>
        </p:txBody>
      </p:sp>
      <p:sp>
        <p:nvSpPr>
          <p:cNvPr id="16" name="Rectangle 15"/>
          <p:cNvSpPr/>
          <p:nvPr/>
        </p:nvSpPr>
        <p:spPr bwMode="auto">
          <a:xfrm>
            <a:off x="2254391" y="1990642"/>
            <a:ext cx="2027877" cy="542167"/>
          </a:xfrm>
          <a:prstGeom prst="rect">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chemeClr val="bg1">
                    <a:alpha val="99000"/>
                  </a:schemeClr>
                </a:solidFill>
              </a:rPr>
              <a:t>Application</a:t>
            </a:r>
            <a:endParaRPr lang="en-US" dirty="0">
              <a:solidFill>
                <a:schemeClr val="bg1">
                  <a:alpha val="99000"/>
                </a:schemeClr>
              </a:solidFill>
            </a:endParaRPr>
          </a:p>
        </p:txBody>
      </p:sp>
      <p:sp>
        <p:nvSpPr>
          <p:cNvPr id="22" name="Flowchart: Magnetic Disk 21"/>
          <p:cNvSpPr/>
          <p:nvPr/>
        </p:nvSpPr>
        <p:spPr bwMode="auto">
          <a:xfrm>
            <a:off x="2470124" y="2751293"/>
            <a:ext cx="1639560" cy="962952"/>
          </a:xfrm>
          <a:prstGeom prst="flowChartMagneticDisk">
            <a:avLst/>
          </a:prstGeom>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rgbClr val="595959">
                    <a:alpha val="99000"/>
                  </a:srgbClr>
                </a:solidFill>
              </a:rPr>
              <a:t>Drive X:</a:t>
            </a:r>
            <a:endParaRPr lang="en-US" sz="1600" dirty="0">
              <a:solidFill>
                <a:srgbClr val="595959">
                  <a:alpha val="99000"/>
                </a:srgbClr>
              </a:solidFill>
            </a:endParaRPr>
          </a:p>
        </p:txBody>
      </p:sp>
      <p:cxnSp>
        <p:nvCxnSpPr>
          <p:cNvPr id="25" name="Straight Arrow Connector 24"/>
          <p:cNvCxnSpPr/>
          <p:nvPr/>
        </p:nvCxnSpPr>
        <p:spPr>
          <a:xfrm flipH="1">
            <a:off x="3107592" y="2533601"/>
            <a:ext cx="1" cy="431055"/>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 name="Group 32"/>
          <p:cNvGrpSpPr/>
          <p:nvPr/>
        </p:nvGrpSpPr>
        <p:grpSpPr>
          <a:xfrm>
            <a:off x="2157317" y="3626069"/>
            <a:ext cx="4611344" cy="2175641"/>
            <a:chOff x="1618410" y="3626068"/>
            <a:chExt cx="3459408" cy="2175641"/>
          </a:xfrm>
          <a:effectLst/>
        </p:grpSpPr>
        <p:cxnSp>
          <p:nvCxnSpPr>
            <p:cNvPr id="27" name="Straight Arrow Connector 26"/>
            <p:cNvCxnSpPr/>
            <p:nvPr/>
          </p:nvCxnSpPr>
          <p:spPr>
            <a:xfrm flipH="1">
              <a:off x="1618410" y="3626068"/>
              <a:ext cx="202983" cy="185283"/>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960069" y="3750468"/>
              <a:ext cx="2117749" cy="2051241"/>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flipH="1">
            <a:off x="2124956" y="3520966"/>
            <a:ext cx="365996" cy="266109"/>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2024281" y="2540900"/>
            <a:ext cx="618430" cy="1213805"/>
          </a:xfrm>
          <a:custGeom>
            <a:avLst/>
            <a:gdLst>
              <a:gd name="connsiteX0" fmla="*/ 59341 w 590718"/>
              <a:gd name="connsiteY0" fmla="*/ 1635939 h 1635939"/>
              <a:gd name="connsiteX1" fmla="*/ 75526 w 590718"/>
              <a:gd name="connsiteY1" fmla="*/ 705355 h 1635939"/>
              <a:gd name="connsiteX2" fmla="*/ 512495 w 590718"/>
              <a:gd name="connsiteY2" fmla="*/ 106545 h 1635939"/>
              <a:gd name="connsiteX3" fmla="*/ 544864 w 590718"/>
              <a:gd name="connsiteY3" fmla="*/ 66085 h 1635939"/>
            </a:gdLst>
            <a:ahLst/>
            <a:cxnLst>
              <a:cxn ang="0">
                <a:pos x="connsiteX0" y="connsiteY0"/>
              </a:cxn>
              <a:cxn ang="0">
                <a:pos x="connsiteX1" y="connsiteY1"/>
              </a:cxn>
              <a:cxn ang="0">
                <a:pos x="connsiteX2" y="connsiteY2"/>
              </a:cxn>
              <a:cxn ang="0">
                <a:pos x="connsiteX3" y="connsiteY3"/>
              </a:cxn>
            </a:cxnLst>
            <a:rect l="l" t="t" r="r" b="b"/>
            <a:pathLst>
              <a:path w="590718" h="1635939">
                <a:moveTo>
                  <a:pt x="59341" y="1635939"/>
                </a:moveTo>
                <a:cubicBezTo>
                  <a:pt x="29670" y="1298096"/>
                  <a:pt x="0" y="960254"/>
                  <a:pt x="75526" y="705355"/>
                </a:cubicBezTo>
                <a:cubicBezTo>
                  <a:pt x="151052" y="450456"/>
                  <a:pt x="434272" y="213090"/>
                  <a:pt x="512495" y="106545"/>
                </a:cubicBezTo>
                <a:cubicBezTo>
                  <a:pt x="590718" y="0"/>
                  <a:pt x="567791" y="33042"/>
                  <a:pt x="544864" y="66085"/>
                </a:cubicBezTo>
              </a:path>
            </a:pathLst>
          </a:cu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txBody>
          <a:bodyPr lIns="91436" tIns="45719" rIns="91436" bIns="45719" rtlCol="0" anchor="ctr"/>
          <a:lstStyle/>
          <a:p>
            <a:pPr algn="ctr"/>
            <a:endParaRPr lang="en-US" dirty="0"/>
          </a:p>
        </p:txBody>
      </p:sp>
      <p:cxnSp>
        <p:nvCxnSpPr>
          <p:cNvPr id="43" name="Straight Arrow Connector 42"/>
          <p:cNvCxnSpPr/>
          <p:nvPr/>
        </p:nvCxnSpPr>
        <p:spPr>
          <a:xfrm>
            <a:off x="3678621" y="3752193"/>
            <a:ext cx="3121572" cy="2312276"/>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019503" y="2540345"/>
            <a:ext cx="1" cy="457649"/>
          </a:xfrm>
          <a:prstGeom prst="straightConnector1">
            <a:avLst/>
          </a:prstGeom>
          <a:ln w="28575">
            <a:solidFill>
              <a:schemeClr val="bg2">
                <a:lumMod val="5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878317" y="3531476"/>
            <a:ext cx="2890346" cy="2028496"/>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211247" y="3752193"/>
            <a:ext cx="531953" cy="374749"/>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26372" y="2575034"/>
            <a:ext cx="9435" cy="370492"/>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03282" y="4385873"/>
            <a:ext cx="1979120" cy="707886"/>
          </a:xfrm>
          <a:prstGeom prst="rect">
            <a:avLst/>
          </a:prstGeom>
        </p:spPr>
        <p:txBody>
          <a:bodyPr wrap="square">
            <a:spAutoFit/>
          </a:bodyPr>
          <a:lstStyle/>
          <a:p>
            <a:pPr defTabSz="914061" fontAlgn="base">
              <a:spcBef>
                <a:spcPct val="0"/>
              </a:spcBef>
              <a:spcAft>
                <a:spcPct val="0"/>
              </a:spcAft>
            </a:pPr>
            <a:r>
              <a:rPr lang="en-US" sz="2000" spc="-51" dirty="0" smtClean="0">
                <a:gradFill>
                  <a:gsLst>
                    <a:gs pos="0">
                      <a:srgbClr val="595959"/>
                    </a:gs>
                    <a:gs pos="86000">
                      <a:srgbClr val="595959"/>
                    </a:gs>
                  </a:gsLst>
                  <a:lin ang="5400000" scaled="0"/>
                </a:gradFill>
                <a:latin typeface="+mj-lt"/>
              </a:rPr>
              <a:t>Windows </a:t>
            </a:r>
            <a:r>
              <a:rPr lang="en-US" sz="2000" spc="-51" dirty="0">
                <a:gradFill>
                  <a:gsLst>
                    <a:gs pos="0">
                      <a:srgbClr val="595959"/>
                    </a:gs>
                    <a:gs pos="86000">
                      <a:srgbClr val="595959"/>
                    </a:gs>
                  </a:gsLst>
                  <a:lin ang="5400000" scaled="0"/>
                </a:gradFill>
                <a:latin typeface="+mj-lt"/>
              </a:rPr>
              <a:t>Azure </a:t>
            </a:r>
            <a:r>
              <a:rPr lang="en-US" sz="2000" spc="-51" dirty="0" smtClean="0">
                <a:gradFill>
                  <a:gsLst>
                    <a:gs pos="0">
                      <a:srgbClr val="595959"/>
                    </a:gs>
                    <a:gs pos="86000">
                      <a:srgbClr val="595959"/>
                    </a:gs>
                  </a:gsLst>
                  <a:lin ang="5400000" scaled="0"/>
                </a:gradFill>
                <a:latin typeface="+mj-lt"/>
              </a:rPr>
              <a:t/>
            </a:r>
            <a:br>
              <a:rPr lang="en-US" sz="2000" spc="-51" dirty="0" smtClean="0">
                <a:gradFill>
                  <a:gsLst>
                    <a:gs pos="0">
                      <a:srgbClr val="595959"/>
                    </a:gs>
                    <a:gs pos="86000">
                      <a:srgbClr val="595959"/>
                    </a:gs>
                  </a:gsLst>
                  <a:lin ang="5400000" scaled="0"/>
                </a:gradFill>
                <a:latin typeface="+mj-lt"/>
              </a:rPr>
            </a:br>
            <a:r>
              <a:rPr lang="en-US" sz="2000" spc="-51" dirty="0" smtClean="0">
                <a:gradFill>
                  <a:gsLst>
                    <a:gs pos="0">
                      <a:srgbClr val="595959"/>
                    </a:gs>
                    <a:gs pos="86000">
                      <a:srgbClr val="595959"/>
                    </a:gs>
                  </a:gsLst>
                  <a:lin ang="5400000" scaled="0"/>
                </a:gradFill>
                <a:latin typeface="+mj-lt"/>
              </a:rPr>
              <a:t>Blob </a:t>
            </a:r>
            <a:r>
              <a:rPr lang="en-US" sz="2000" spc="-51" dirty="0">
                <a:gradFill>
                  <a:gsLst>
                    <a:gs pos="0">
                      <a:srgbClr val="595959"/>
                    </a:gs>
                    <a:gs pos="86000">
                      <a:srgbClr val="595959"/>
                    </a:gs>
                  </a:gsLst>
                  <a:lin ang="5400000" scaled="0"/>
                </a:gradFill>
                <a:latin typeface="+mj-lt"/>
              </a:rPr>
              <a:t>Service</a:t>
            </a:r>
          </a:p>
        </p:txBody>
      </p:sp>
      <p:grpSp>
        <p:nvGrpSpPr>
          <p:cNvPr id="28" name="Group 27"/>
          <p:cNvGrpSpPr/>
          <p:nvPr/>
        </p:nvGrpSpPr>
        <p:grpSpPr>
          <a:xfrm>
            <a:off x="1263964" y="3775333"/>
            <a:ext cx="1163929" cy="1035665"/>
            <a:chOff x="3996654" y="5236271"/>
            <a:chExt cx="1163929" cy="1035665"/>
          </a:xfrm>
        </p:grpSpPr>
        <p:sp>
          <p:nvSpPr>
            <p:cNvPr id="39" name="TextBox 38"/>
            <p:cNvSpPr txBox="1"/>
            <p:nvPr/>
          </p:nvSpPr>
          <p:spPr>
            <a:xfrm>
              <a:off x="3996654" y="6025715"/>
              <a:ext cx="1163929" cy="246221"/>
            </a:xfrm>
            <a:prstGeom prst="rect">
              <a:avLst/>
            </a:prstGeom>
            <a:noFill/>
          </p:spPr>
          <p:txBody>
            <a:bodyPr wrap="square" lIns="0" tIns="0" rIns="0" bIns="0" rtlCol="0">
              <a:spAutoFit/>
            </a:bodyPr>
            <a:lstStyle/>
            <a:p>
              <a:pPr algn="ctr"/>
              <a:r>
                <a:rPr lang="en-US" sz="1600" dirty="0">
                  <a:gradFill>
                    <a:gsLst>
                      <a:gs pos="0">
                        <a:schemeClr val="tx1"/>
                      </a:gs>
                      <a:gs pos="86000">
                        <a:schemeClr val="tx1"/>
                      </a:gs>
                    </a:gsLst>
                    <a:lin ang="5400000" scaled="0"/>
                  </a:gradFill>
                </a:rPr>
                <a:t>Local Cache</a:t>
              </a:r>
            </a:p>
          </p:txBody>
        </p:sp>
        <p:sp>
          <p:nvSpPr>
            <p:cNvPr id="40" name="Freeform 34"/>
            <p:cNvSpPr>
              <a:spLocks noEditPoints="1"/>
            </p:cNvSpPr>
            <p:nvPr/>
          </p:nvSpPr>
          <p:spPr bwMode="auto">
            <a:xfrm>
              <a:off x="4201020" y="5236271"/>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8393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3" end="3"/>
                                            </p:txEl>
                                          </p:spTgt>
                                        </p:tgtEl>
                                        <p:attrNameLst>
                                          <p:attrName>style.visibility</p:attrName>
                                        </p:attrNameLst>
                                      </p:cBhvr>
                                      <p:to>
                                        <p:strVal val="visible"/>
                                      </p:to>
                                    </p:set>
                                    <p:animEffect transition="in" filter="fade">
                                      <p:cBhvr>
                                        <p:cTn id="30" dur="500"/>
                                        <p:tgtEl>
                                          <p:spTgt spid="17">
                                            <p:txEl>
                                              <p:pRg st="3" end="3"/>
                                            </p:txEl>
                                          </p:spTgt>
                                        </p:tgtEl>
                                      </p:cBhvr>
                                    </p:animEffect>
                                  </p:childTnLst>
                                </p:cTn>
                              </p:par>
                            </p:childTnLst>
                          </p:cTn>
                        </p:par>
                        <p:par>
                          <p:cTn id="31" fill="hold">
                            <p:stCondLst>
                              <p:cond delay="500"/>
                            </p:stCondLst>
                            <p:childTnLst>
                              <p:par>
                                <p:cTn id="32" presetID="17" presetClass="entr" presetSubtype="1"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ppt_x</p:attrName>
                                        </p:attrNameLst>
                                      </p:cBhvr>
                                      <p:tavLst>
                                        <p:tav tm="0">
                                          <p:val>
                                            <p:strVal val="#ppt_x"/>
                                          </p:val>
                                        </p:tav>
                                        <p:tav tm="100000">
                                          <p:val>
                                            <p:strVal val="#ppt_x"/>
                                          </p:val>
                                        </p:tav>
                                      </p:tavLst>
                                    </p:anim>
                                    <p:anim calcmode="lin" valueType="num">
                                      <p:cBhvr>
                                        <p:cTn id="35" dur="500" fill="hold"/>
                                        <p:tgtEl>
                                          <p:spTgt spid="25"/>
                                        </p:tgtEl>
                                        <p:attrNameLst>
                                          <p:attrName>ppt_y</p:attrName>
                                        </p:attrNameLst>
                                      </p:cBhvr>
                                      <p:tavLst>
                                        <p:tav tm="0">
                                          <p:val>
                                            <p:strVal val="#ppt_y-#ppt_h/2"/>
                                          </p:val>
                                        </p:tav>
                                        <p:tav tm="100000">
                                          <p:val>
                                            <p:strVal val="#ppt_y"/>
                                          </p:val>
                                        </p:tav>
                                      </p:tavLst>
                                    </p:anim>
                                    <p:anim calcmode="lin" valueType="num">
                                      <p:cBhvr>
                                        <p:cTn id="36" dur="500" fill="hold"/>
                                        <p:tgtEl>
                                          <p:spTgt spid="25"/>
                                        </p:tgtEl>
                                        <p:attrNameLst>
                                          <p:attrName>ppt_w</p:attrName>
                                        </p:attrNameLst>
                                      </p:cBhvr>
                                      <p:tavLst>
                                        <p:tav tm="0">
                                          <p:val>
                                            <p:strVal val="#ppt_w"/>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xEl>
                                              <p:pRg st="4" end="4"/>
                                            </p:txEl>
                                          </p:spTgt>
                                        </p:tgtEl>
                                        <p:attrNameLst>
                                          <p:attrName>style.visibility</p:attrName>
                                        </p:attrNameLst>
                                      </p:cBhvr>
                                      <p:to>
                                        <p:strVal val="visible"/>
                                      </p:to>
                                    </p:set>
                                    <p:animEffect transition="in" filter="fade">
                                      <p:cBhvr>
                                        <p:cTn id="46" dur="500"/>
                                        <p:tgtEl>
                                          <p:spTgt spid="17">
                                            <p:txEl>
                                              <p:pRg st="4" end="4"/>
                                            </p:txEl>
                                          </p:spTgt>
                                        </p:tgtEl>
                                      </p:cBhvr>
                                    </p:animEffec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500"/>
                                        <p:tgtEl>
                                          <p:spTgt spid="36"/>
                                        </p:tgtEl>
                                      </p:cBhvr>
                                    </p:animEffect>
                                  </p:childTnLst>
                                </p:cTn>
                              </p:par>
                            </p:childTnLst>
                          </p:cTn>
                        </p:par>
                        <p:par>
                          <p:cTn id="60" fill="hold">
                            <p:stCondLst>
                              <p:cond delay="1000"/>
                            </p:stCondLst>
                            <p:childTnLst>
                              <p:par>
                                <p:cTn id="61" presetID="26" presetClass="emph" presetSubtype="0" fill="hold" nodeType="afterEffect">
                                  <p:stCondLst>
                                    <p:cond delay="0"/>
                                  </p:stCondLst>
                                  <p:childTnLst>
                                    <p:animEffect transition="out" filter="fade">
                                      <p:cBhvr>
                                        <p:cTn id="62" dur="500" tmFilter="0, 0; .2, .5; .8, .5; 1, 0"/>
                                        <p:tgtEl>
                                          <p:spTgt spid="28"/>
                                        </p:tgtEl>
                                      </p:cBhvr>
                                    </p:animEffect>
                                    <p:animScale>
                                      <p:cBhvr>
                                        <p:cTn id="63" dur="250" autoRev="1" fill="hold"/>
                                        <p:tgtEl>
                                          <p:spTgt spid="28"/>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500"/>
                                        <p:tgtEl>
                                          <p:spTgt spid="34"/>
                                        </p:tgtEl>
                                      </p:cBhvr>
                                    </p:animEffect>
                                  </p:childTnLst>
                                </p:cTn>
                              </p:par>
                            </p:childTnLst>
                          </p:cTn>
                        </p:par>
                        <p:par>
                          <p:cTn id="74" fill="hold">
                            <p:stCondLst>
                              <p:cond delay="500"/>
                            </p:stCondLst>
                            <p:childTnLst>
                              <p:par>
                                <p:cTn id="75" presetID="22" presetClass="entr" presetSubtype="2" fill="hold" nodeType="after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wipe(right)">
                                      <p:cBhvr>
                                        <p:cTn id="77" dur="500"/>
                                        <p:tgtEl>
                                          <p:spTgt spid="38"/>
                                        </p:tgtEl>
                                      </p:cBhvr>
                                    </p:animEffect>
                                  </p:childTnLst>
                                </p:cTn>
                              </p:par>
                              <p:par>
                                <p:cTn id="78" presetID="22" presetClass="entr" presetSubtype="4" fill="hold" nodeType="withEffect">
                                  <p:stCondLst>
                                    <p:cond delay="500"/>
                                  </p:stCondLst>
                                  <p:childTnLst>
                                    <p:set>
                                      <p:cBhvr>
                                        <p:cTn id="79" dur="1" fill="hold">
                                          <p:stCondLst>
                                            <p:cond delay="0"/>
                                          </p:stCondLst>
                                        </p:cTn>
                                        <p:tgtEl>
                                          <p:spTgt spid="35"/>
                                        </p:tgtEl>
                                        <p:attrNameLst>
                                          <p:attrName>style.visibility</p:attrName>
                                        </p:attrNameLst>
                                      </p:cBhvr>
                                      <p:to>
                                        <p:strVal val="visible"/>
                                      </p:to>
                                    </p:set>
                                    <p:animEffect transition="in" filter="wipe(down)">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par>
                                <p:cTn id="86" presetID="1" presetClass="exit" presetSubtype="0" fill="hold" nodeType="withEffect">
                                  <p:stCondLst>
                                    <p:cond delay="0"/>
                                  </p:stCondLst>
                                  <p:childTnLst>
                                    <p:set>
                                      <p:cBhvr>
                                        <p:cTn id="87" dur="1" fill="hold">
                                          <p:stCondLst>
                                            <p:cond delay="0"/>
                                          </p:stCondLst>
                                        </p:cTn>
                                        <p:tgtEl>
                                          <p:spTgt spid="34"/>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3"/>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6"/>
                                        </p:tgtEl>
                                      </p:cBhvr>
                                    </p:animEffect>
                                    <p:set>
                                      <p:cBhvr>
                                        <p:cTn id="92" dur="1" fill="hold">
                                          <p:stCondLst>
                                            <p:cond delay="499"/>
                                          </p:stCondLst>
                                        </p:cTn>
                                        <p:tgtEl>
                                          <p:spTgt spid="3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childTnLst>
                          </p:cTn>
                        </p:par>
                        <p:par>
                          <p:cTn id="97" fill="hold">
                            <p:stCondLst>
                              <p:cond delay="500"/>
                            </p:stCondLst>
                            <p:childTnLst>
                              <p:par>
                                <p:cTn id="98" presetID="22" presetClass="entr" presetSubtype="2" fill="hold" nodeType="after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right)">
                                      <p:cBhvr>
                                        <p:cTn id="100" dur="500"/>
                                        <p:tgtEl>
                                          <p:spTgt spid="36"/>
                                        </p:tgtEl>
                                      </p:cBhvr>
                                    </p:animEffect>
                                  </p:childTnLst>
                                </p:cTn>
                              </p:par>
                            </p:childTnLst>
                          </p:cTn>
                        </p:par>
                        <p:par>
                          <p:cTn id="101" fill="hold">
                            <p:stCondLst>
                              <p:cond delay="1000"/>
                            </p:stCondLst>
                            <p:childTnLst>
                              <p:par>
                                <p:cTn id="102" presetID="26" presetClass="emph" presetSubtype="0" fill="hold" nodeType="afterEffect">
                                  <p:stCondLst>
                                    <p:cond delay="0"/>
                                  </p:stCondLst>
                                  <p:childTnLst>
                                    <p:animEffect transition="out" filter="fade">
                                      <p:cBhvr>
                                        <p:cTn id="103" dur="500" tmFilter="0, 0; .2, .5; .8, .5; 1, 0"/>
                                        <p:tgtEl>
                                          <p:spTgt spid="28"/>
                                        </p:tgtEl>
                                      </p:cBhvr>
                                    </p:animEffect>
                                    <p:animScale>
                                      <p:cBhvr>
                                        <p:cTn id="104" dur="250" autoRev="1" fill="hold"/>
                                        <p:tgtEl>
                                          <p:spTgt spid="28"/>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4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Cloud Drive Client Library Sample</a:t>
            </a:r>
            <a:endParaRPr lang="en-US" dirty="0"/>
          </a:p>
        </p:txBody>
      </p:sp>
      <p:sp>
        <p:nvSpPr>
          <p:cNvPr id="3" name="Content Placeholder 2"/>
          <p:cNvSpPr>
            <a:spLocks noGrp="1"/>
          </p:cNvSpPr>
          <p:nvPr>
            <p:ph type="body" sz="quarter" idx="10"/>
          </p:nvPr>
        </p:nvSpPr>
        <p:spPr>
          <a:xfrm>
            <a:off x="522288" y="1507998"/>
            <a:ext cx="11149012" cy="5078313"/>
          </a:xfrm>
        </p:spPr>
        <p:txBody>
          <a:bodyPr/>
          <a:lstStyle/>
          <a:p>
            <a:pPr lvl="0">
              <a:lnSpc>
                <a:spcPct val="100000"/>
              </a:lnSpc>
              <a:spcBef>
                <a:spcPts val="0"/>
              </a:spcBef>
              <a:spcAft>
                <a:spcPts val="1800"/>
              </a:spcAft>
              <a:buSzPct val="80000"/>
            </a:pPr>
            <a:r>
              <a:rPr lang="en-US" sz="1500" dirty="0" err="1">
                <a:solidFill>
                  <a:srgbClr val="2B91AF"/>
                </a:solidFill>
              </a:rPr>
              <a:t>CloudStorageAccount</a:t>
            </a:r>
            <a:r>
              <a:rPr lang="en-US" sz="1500" dirty="0">
                <a:solidFill>
                  <a:srgbClr val="2B91AF"/>
                </a:solidFill>
              </a:rPr>
              <a:t> </a:t>
            </a:r>
            <a:r>
              <a:rPr lang="en-US" sz="1500" dirty="0">
                <a:solidFill>
                  <a:srgbClr val="FFFFFF"/>
                </a:solidFill>
              </a:rPr>
              <a:t>account =       </a:t>
            </a:r>
            <a:r>
              <a:rPr lang="en-US" sz="1500" dirty="0" smtClean="0">
                <a:solidFill>
                  <a:srgbClr val="FFFFFF"/>
                </a:solidFill>
              </a:rPr>
              <a:t/>
            </a:r>
            <a:br>
              <a:rPr lang="en-US" sz="1500" dirty="0" smtClean="0">
                <a:solidFill>
                  <a:srgbClr val="FFFFFF"/>
                </a:solidFill>
              </a:rPr>
            </a:br>
            <a:r>
              <a:rPr lang="en-US" sz="1500" dirty="0" smtClean="0">
                <a:solidFill>
                  <a:srgbClr val="FFFFFF"/>
                </a:solidFill>
              </a:rPr>
              <a:t>	</a:t>
            </a:r>
            <a:r>
              <a:rPr lang="en-US" sz="1500" dirty="0" err="1" smtClean="0">
                <a:solidFill>
                  <a:srgbClr val="2B91AF"/>
                </a:solidFill>
              </a:rPr>
              <a:t>CloudStorageAccount</a:t>
            </a:r>
            <a:r>
              <a:rPr lang="en-US" sz="1500" dirty="0" err="1" smtClean="0">
                <a:solidFill>
                  <a:prstClr val="black"/>
                </a:solidFill>
              </a:rPr>
              <a:t>.FromConfigurationSetting</a:t>
            </a:r>
            <a:r>
              <a:rPr lang="en-US" sz="1500" dirty="0">
                <a:solidFill>
                  <a:prstClr val="black"/>
                </a:solidFill>
              </a:rPr>
              <a:t>(</a:t>
            </a:r>
            <a:r>
              <a:rPr lang="en-US" sz="1500" dirty="0">
                <a:solidFill>
                  <a:srgbClr val="A31515"/>
                </a:solidFill>
              </a:rPr>
              <a:t>"</a:t>
            </a:r>
            <a:r>
              <a:rPr lang="en-US" sz="1500" dirty="0" err="1">
                <a:solidFill>
                  <a:srgbClr val="A31515"/>
                </a:solidFill>
              </a:rPr>
              <a:t>CloudStorageAccount</a:t>
            </a:r>
            <a:r>
              <a:rPr lang="en-US" sz="1500" dirty="0" smtClean="0">
                <a:solidFill>
                  <a:srgbClr val="A31515"/>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Initialize the local cache for drives mounted by this role </a:t>
            </a:r>
            <a:r>
              <a:rPr lang="en-US" sz="1500" dirty="0" smtClean="0">
                <a:solidFill>
                  <a:srgbClr val="008000"/>
                </a:solidFill>
              </a:rPr>
              <a:t>instance</a:t>
            </a:r>
            <a:br>
              <a:rPr lang="en-US" sz="1500" dirty="0" smtClean="0">
                <a:solidFill>
                  <a:srgbClr val="008000"/>
                </a:solidFill>
              </a:rPr>
            </a:br>
            <a:r>
              <a:rPr lang="en-US" sz="1500" dirty="0" err="1" smtClean="0">
                <a:solidFill>
                  <a:srgbClr val="2B91AF"/>
                </a:solidFill>
              </a:rPr>
              <a:t>CloudDrive</a:t>
            </a:r>
            <a:r>
              <a:rPr lang="en-US" sz="1500" dirty="0" err="1" smtClean="0">
                <a:solidFill>
                  <a:prstClr val="black"/>
                </a:solidFill>
              </a:rPr>
              <a:t>.InitializeCache</a:t>
            </a:r>
            <a:r>
              <a:rPr lang="en-US" sz="1500" dirty="0" smtClean="0">
                <a:solidFill>
                  <a:prstClr val="black"/>
                </a:solidFill>
              </a:rPr>
              <a:t>(</a:t>
            </a:r>
            <a:r>
              <a:rPr lang="en-US" sz="1500" dirty="0" err="1" smtClean="0">
                <a:solidFill>
                  <a:prstClr val="black"/>
                </a:solidFill>
              </a:rPr>
              <a:t>localCacheDir</a:t>
            </a:r>
            <a:r>
              <a:rPr lang="en-US" sz="1500" dirty="0">
                <a:solidFill>
                  <a:prstClr val="black"/>
                </a:solidFill>
              </a:rPr>
              <a:t>, </a:t>
            </a:r>
            <a:r>
              <a:rPr lang="en-US" sz="1500" dirty="0" err="1">
                <a:solidFill>
                  <a:prstClr val="black"/>
                </a:solidFill>
              </a:rPr>
              <a:t>cacheSizeInMB</a:t>
            </a:r>
            <a:r>
              <a:rPr lang="en-US" sz="1500" dirty="0" smtClean="0">
                <a:solidFill>
                  <a:prstClr val="black"/>
                </a:solidFill>
              </a:rPr>
              <a:t>);</a:t>
            </a:r>
            <a:endParaRPr lang="en-US" sz="1500" dirty="0" smtClean="0">
              <a:solidFill>
                <a:srgbClr val="2B91AF"/>
              </a:solidFill>
            </a:endParaRP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Create a cloud drive (</a:t>
            </a:r>
            <a:r>
              <a:rPr lang="en-US" sz="1500" dirty="0" err="1" smtClean="0">
                <a:solidFill>
                  <a:srgbClr val="008000"/>
                </a:solidFill>
              </a:rPr>
              <a:t>PageBlob</a:t>
            </a:r>
            <a:r>
              <a:rPr lang="en-US" sz="1500" dirty="0" smtClean="0">
                <a:solidFill>
                  <a:srgbClr val="008000"/>
                </a:solidFill>
              </a:rPr>
              <a:t>)</a:t>
            </a:r>
            <a:br>
              <a:rPr lang="en-US" sz="1500" dirty="0" smtClean="0">
                <a:solidFill>
                  <a:srgbClr val="008000"/>
                </a:solidFill>
              </a:rPr>
            </a:br>
            <a:r>
              <a:rPr lang="en-US" sz="1500" dirty="0" err="1" smtClean="0">
                <a:solidFill>
                  <a:srgbClr val="2B91AF"/>
                </a:solidFill>
              </a:rPr>
              <a:t>CloudDrive</a:t>
            </a:r>
            <a:r>
              <a:rPr lang="en-US" sz="1500" dirty="0" smtClean="0">
                <a:solidFill>
                  <a:prstClr val="black"/>
                </a:solidFill>
              </a:rPr>
              <a:t> </a:t>
            </a:r>
            <a:r>
              <a:rPr lang="en-US" sz="1500" dirty="0">
                <a:solidFill>
                  <a:prstClr val="black"/>
                </a:solidFill>
              </a:rPr>
              <a:t>drive = </a:t>
            </a:r>
            <a:r>
              <a:rPr lang="en-US" sz="1500" dirty="0" err="1">
                <a:solidFill>
                  <a:srgbClr val="292929"/>
                </a:solidFill>
              </a:rPr>
              <a:t>account.CreateCloudDrive</a:t>
            </a:r>
            <a:r>
              <a:rPr lang="en-US" sz="1500" dirty="0">
                <a:solidFill>
                  <a:srgbClr val="292929"/>
                </a:solidFill>
              </a:rPr>
              <a:t>(</a:t>
            </a:r>
            <a:r>
              <a:rPr lang="en-US" sz="1500" dirty="0" err="1">
                <a:solidFill>
                  <a:srgbClr val="292929"/>
                </a:solidFill>
              </a:rPr>
              <a:t>pageBlobUri</a:t>
            </a:r>
            <a:r>
              <a:rPr lang="en-US" sz="1500" dirty="0" smtClean="0">
                <a:solidFill>
                  <a:prstClr val="black"/>
                </a:solidFill>
              </a:rPr>
              <a:t>);</a:t>
            </a:r>
            <a:br>
              <a:rPr lang="en-US" sz="1500" dirty="0" smtClean="0">
                <a:solidFill>
                  <a:prstClr val="black"/>
                </a:solidFill>
              </a:rPr>
            </a:br>
            <a:r>
              <a:rPr lang="en-US" sz="1500" dirty="0" err="1" smtClean="0">
                <a:solidFill>
                  <a:srgbClr val="292929"/>
                </a:solidFill>
              </a:rPr>
              <a:t>drive.Create</a:t>
            </a:r>
            <a:r>
              <a:rPr lang="en-US" sz="1500" dirty="0" smtClean="0">
                <a:solidFill>
                  <a:srgbClr val="292929"/>
                </a:solidFill>
              </a:rPr>
              <a:t>(1000 </a:t>
            </a:r>
            <a:r>
              <a:rPr lang="en-US" sz="1500" dirty="0">
                <a:solidFill>
                  <a:srgbClr val="008000"/>
                </a:solidFill>
              </a:rPr>
              <a:t>/* </a:t>
            </a:r>
            <a:r>
              <a:rPr lang="en-US" sz="1500" dirty="0" err="1">
                <a:solidFill>
                  <a:srgbClr val="008000"/>
                </a:solidFill>
              </a:rPr>
              <a:t>sizeInMB</a:t>
            </a:r>
            <a:r>
              <a:rPr lang="en-US" sz="1500" dirty="0">
                <a:solidFill>
                  <a:srgbClr val="008000"/>
                </a:solidFill>
              </a:rPr>
              <a:t> </a:t>
            </a:r>
            <a:r>
              <a:rPr lang="en-US" sz="1500" dirty="0" smtClean="0">
                <a:solidFill>
                  <a:srgbClr val="008000"/>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Mount the network attached drive on the local file </a:t>
            </a:r>
            <a:r>
              <a:rPr lang="en-US" sz="1500" dirty="0" smtClean="0">
                <a:solidFill>
                  <a:srgbClr val="008000"/>
                </a:solidFill>
              </a:rPr>
              <a:t>system</a:t>
            </a:r>
            <a:br>
              <a:rPr lang="en-US" sz="1500" dirty="0" smtClean="0">
                <a:solidFill>
                  <a:srgbClr val="008000"/>
                </a:solidFill>
              </a:rPr>
            </a:br>
            <a:r>
              <a:rPr lang="en-US" sz="1500" dirty="0" smtClean="0">
                <a:solidFill>
                  <a:srgbClr val="0000FF"/>
                </a:solidFill>
              </a:rPr>
              <a:t>string</a:t>
            </a:r>
            <a:r>
              <a:rPr lang="en-US" sz="1500" dirty="0" smtClean="0">
                <a:solidFill>
                  <a:prstClr val="black"/>
                </a:solidFill>
              </a:rPr>
              <a:t> </a:t>
            </a:r>
            <a:r>
              <a:rPr lang="en-US" sz="1500" dirty="0" err="1">
                <a:solidFill>
                  <a:prstClr val="black"/>
                </a:solidFill>
              </a:rPr>
              <a:t>pathOnLocalFS</a:t>
            </a:r>
            <a:r>
              <a:rPr lang="en-US" sz="1500" dirty="0">
                <a:solidFill>
                  <a:prstClr val="black"/>
                </a:solidFill>
              </a:rPr>
              <a:t> = </a:t>
            </a:r>
            <a:r>
              <a:rPr lang="en-US" sz="1500" dirty="0" err="1">
                <a:solidFill>
                  <a:prstClr val="black"/>
                </a:solidFill>
              </a:rPr>
              <a:t>drive.Mount</a:t>
            </a:r>
            <a:r>
              <a:rPr lang="en-US" sz="1500" dirty="0">
                <a:solidFill>
                  <a:prstClr val="black"/>
                </a:solidFill>
              </a:rPr>
              <a:t>(</a:t>
            </a:r>
            <a:r>
              <a:rPr lang="en-US" sz="1500" dirty="0" err="1">
                <a:solidFill>
                  <a:srgbClr val="292929"/>
                </a:solidFill>
              </a:rPr>
              <a:t>cacheSizeInMB</a:t>
            </a:r>
            <a:r>
              <a:rPr lang="en-US" sz="1500" dirty="0">
                <a:solidFill>
                  <a:prstClr val="black"/>
                </a:solidFill>
              </a:rPr>
              <a:t>, </a:t>
            </a:r>
            <a:r>
              <a:rPr lang="en-US" sz="1500" dirty="0" err="1">
                <a:solidFill>
                  <a:srgbClr val="2B91AF"/>
                </a:solidFill>
              </a:rPr>
              <a:t>DriveMountOptions</a:t>
            </a:r>
            <a:r>
              <a:rPr lang="en-US" sz="1500" dirty="0" err="1">
                <a:solidFill>
                  <a:prstClr val="black"/>
                </a:solidFill>
              </a:rPr>
              <a:t>.None</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Use NTFS APIs to Read/Write files to drive</a:t>
            </a:r>
            <a:endParaRPr lang="en-US" sz="1500" dirty="0">
              <a:solidFill>
                <a:srgbClr val="FFFFFF"/>
              </a:solidFill>
            </a:endParaRPr>
          </a:p>
          <a:p>
            <a:pPr lvl="0">
              <a:lnSpc>
                <a:spcPct val="100000"/>
              </a:lnSpc>
              <a:spcBef>
                <a:spcPts val="0"/>
              </a:spcBef>
              <a:spcAft>
                <a:spcPts val="1800"/>
              </a:spcAft>
              <a:buSzPct val="80000"/>
            </a:pPr>
            <a:r>
              <a:rPr lang="en-US" sz="1500" dirty="0" smtClean="0">
                <a:solidFill>
                  <a:srgbClr val="292929"/>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Snapshot drive while mounted to create </a:t>
            </a:r>
            <a:r>
              <a:rPr lang="en-US" sz="1500" dirty="0" smtClean="0">
                <a:solidFill>
                  <a:srgbClr val="008000"/>
                </a:solidFill>
              </a:rPr>
              <a:t>backups</a:t>
            </a:r>
            <a:br>
              <a:rPr lang="en-US" sz="1500" dirty="0" smtClean="0">
                <a:solidFill>
                  <a:srgbClr val="008000"/>
                </a:solidFill>
              </a:rPr>
            </a:br>
            <a:r>
              <a:rPr lang="en-US" sz="1500" dirty="0" smtClean="0">
                <a:solidFill>
                  <a:srgbClr val="0000FF"/>
                </a:solidFill>
              </a:rPr>
              <a:t>Uri</a:t>
            </a:r>
            <a:r>
              <a:rPr lang="en-US" sz="1500" dirty="0" smtClean="0">
                <a:solidFill>
                  <a:prstClr val="black"/>
                </a:solidFill>
              </a:rPr>
              <a:t> </a:t>
            </a:r>
            <a:r>
              <a:rPr lang="en-US" sz="1500" dirty="0" err="1">
                <a:solidFill>
                  <a:prstClr val="black"/>
                </a:solidFill>
              </a:rPr>
              <a:t>snapshotUri</a:t>
            </a:r>
            <a:r>
              <a:rPr lang="en-US" sz="1500" dirty="0">
                <a:solidFill>
                  <a:prstClr val="black"/>
                </a:solidFill>
              </a:rPr>
              <a:t> = </a:t>
            </a:r>
            <a:r>
              <a:rPr lang="en-US" sz="1500" dirty="0" err="1">
                <a:solidFill>
                  <a:prstClr val="black"/>
                </a:solidFill>
              </a:rPr>
              <a:t>drive.Snapshot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err="1">
                <a:solidFill>
                  <a:srgbClr val="008000"/>
                </a:solidFill>
              </a:rPr>
              <a:t>Unmount</a:t>
            </a:r>
            <a:r>
              <a:rPr lang="en-US" sz="1500" dirty="0">
                <a:solidFill>
                  <a:srgbClr val="008000"/>
                </a:solidFill>
              </a:rPr>
              <a:t> the </a:t>
            </a:r>
            <a:r>
              <a:rPr lang="en-US" sz="1500" dirty="0" smtClean="0">
                <a:solidFill>
                  <a:srgbClr val="008000"/>
                </a:solidFill>
              </a:rPr>
              <a:t>drive</a:t>
            </a:r>
            <a:br>
              <a:rPr lang="en-US" sz="1500" dirty="0" smtClean="0">
                <a:solidFill>
                  <a:srgbClr val="008000"/>
                </a:solidFill>
              </a:rPr>
            </a:br>
            <a:r>
              <a:rPr lang="en-US" sz="1500" dirty="0" err="1" smtClean="0">
                <a:solidFill>
                  <a:prstClr val="black"/>
                </a:solidFill>
              </a:rPr>
              <a:t>drive.Unmount</a:t>
            </a:r>
            <a:r>
              <a:rPr lang="en-US" sz="1500" dirty="0" smtClean="0">
                <a:solidFill>
                  <a:prstClr val="black"/>
                </a:solidFill>
              </a:rPr>
              <a:t>();</a:t>
            </a:r>
            <a:endParaRPr lang="en-US" sz="1500" dirty="0">
              <a:solidFill>
                <a:prstClr val="black"/>
              </a:solidFill>
            </a:endParaRPr>
          </a:p>
        </p:txBody>
      </p:sp>
    </p:spTree>
    <p:extLst>
      <p:ext uri="{BB962C8B-B14F-4D97-AF65-F5344CB8AC3E}">
        <p14:creationId xmlns:p14="http://schemas.microsoft.com/office/powerpoint/2010/main" val="22838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Failover with Drives</a:t>
            </a:r>
            <a:endParaRPr lang="en-NZ" dirty="0"/>
          </a:p>
        </p:txBody>
      </p:sp>
      <p:sp>
        <p:nvSpPr>
          <p:cNvPr id="3" name="Text Placeholder 2"/>
          <p:cNvSpPr>
            <a:spLocks noGrp="1"/>
          </p:cNvSpPr>
          <p:nvPr>
            <p:ph type="body" sz="quarter" idx="10"/>
          </p:nvPr>
        </p:nvSpPr>
        <p:spPr>
          <a:xfrm>
            <a:off x="3646311" y="1447799"/>
            <a:ext cx="8024989" cy="4778231"/>
          </a:xfrm>
        </p:spPr>
        <p:txBody>
          <a:bodyPr/>
          <a:lstStyle/>
          <a:p>
            <a:r>
              <a:rPr lang="en-NZ" dirty="0" smtClean="0">
                <a:solidFill>
                  <a:schemeClr val="accent2">
                    <a:alpha val="99000"/>
                  </a:schemeClr>
                </a:solidFill>
              </a:rPr>
              <a:t>Must issue NTFS Flush command </a:t>
            </a:r>
            <a:br>
              <a:rPr lang="en-NZ" dirty="0" smtClean="0">
                <a:solidFill>
                  <a:schemeClr val="accent2">
                    <a:alpha val="99000"/>
                  </a:schemeClr>
                </a:solidFill>
              </a:rPr>
            </a:br>
            <a:r>
              <a:rPr lang="en-NZ" dirty="0" smtClean="0">
                <a:solidFill>
                  <a:schemeClr val="accent2">
                    <a:alpha val="99000"/>
                  </a:schemeClr>
                </a:solidFill>
              </a:rPr>
              <a:t>to persist data</a:t>
            </a:r>
          </a:p>
          <a:p>
            <a:pPr lvl="1"/>
            <a:r>
              <a:rPr lang="en-NZ" dirty="0" smtClean="0"/>
              <a:t>Use </a:t>
            </a:r>
            <a:r>
              <a:rPr lang="en-NZ" dirty="0" err="1" smtClean="0"/>
              <a:t>System.IO.Stream.Flush</a:t>
            </a:r>
            <a:r>
              <a:rPr lang="en-NZ" dirty="0" smtClean="0"/>
              <a:t>()</a:t>
            </a:r>
          </a:p>
          <a:p>
            <a:pPr lvl="1"/>
            <a:endParaRPr lang="en-NZ" dirty="0" smtClean="0"/>
          </a:p>
          <a:p>
            <a:r>
              <a:rPr lang="en-NZ" dirty="0" smtClean="0">
                <a:solidFill>
                  <a:schemeClr val="accent2">
                    <a:alpha val="99000"/>
                  </a:schemeClr>
                </a:solidFill>
              </a:rPr>
              <a:t>Read/Write Drives protected with leases</a:t>
            </a:r>
          </a:p>
          <a:p>
            <a:pPr lvl="1"/>
            <a:r>
              <a:rPr lang="en-NZ" dirty="0" smtClean="0"/>
              <a:t>1 Minute lease expiry</a:t>
            </a:r>
          </a:p>
          <a:p>
            <a:pPr lvl="1"/>
            <a:r>
              <a:rPr lang="en-NZ" dirty="0" smtClean="0"/>
              <a:t>Maintained  by Windows Azure OS Driver</a:t>
            </a:r>
          </a:p>
          <a:p>
            <a:pPr lvl="1"/>
            <a:r>
              <a:rPr lang="en-NZ" dirty="0" err="1" smtClean="0"/>
              <a:t>Unmount</a:t>
            </a:r>
            <a:r>
              <a:rPr lang="en-NZ" dirty="0" smtClean="0"/>
              <a:t> on </a:t>
            </a:r>
            <a:r>
              <a:rPr lang="en-NZ" dirty="0" err="1" smtClean="0"/>
              <a:t>RoleEntryPoint.OnStop</a:t>
            </a:r>
            <a:endParaRPr lang="en-NZ" dirty="0" smtClean="0"/>
          </a:p>
          <a:p>
            <a:pPr lvl="1"/>
            <a:endParaRPr lang="en-NZ" dirty="0" smtClean="0"/>
          </a:p>
          <a:p>
            <a:r>
              <a:rPr lang="en-NZ" dirty="0" smtClean="0">
                <a:solidFill>
                  <a:schemeClr val="accent2">
                    <a:alpha val="99000"/>
                  </a:schemeClr>
                </a:solidFill>
              </a:rPr>
              <a:t>On failure</a:t>
            </a:r>
          </a:p>
          <a:p>
            <a:pPr lvl="1"/>
            <a:r>
              <a:rPr lang="en-NZ" dirty="0" smtClean="0"/>
              <a:t>Lease will timeout after 1 minute</a:t>
            </a:r>
          </a:p>
          <a:p>
            <a:pPr lvl="1"/>
            <a:r>
              <a:rPr lang="en-NZ" dirty="0" smtClean="0"/>
              <a:t>Re-mount drive on new instance</a:t>
            </a:r>
            <a:endParaRPr lang="en-NZ" dirty="0"/>
          </a:p>
        </p:txBody>
      </p:sp>
      <p:sp>
        <p:nvSpPr>
          <p:cNvPr id="6" name="Freeform 79"/>
          <p:cNvSpPr>
            <a:spLocks noEditPoints="1"/>
          </p:cNvSpPr>
          <p:nvPr/>
        </p:nvSpPr>
        <p:spPr bwMode="black">
          <a:xfrm>
            <a:off x="882969" y="2070518"/>
            <a:ext cx="2210186" cy="298789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966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Tables</a:t>
            </a:r>
            <a:endParaRPr lang="en-US" dirty="0"/>
          </a:p>
        </p:txBody>
      </p:sp>
    </p:spTree>
    <p:extLst>
      <p:ext uri="{BB962C8B-B14F-4D97-AF65-F5344CB8AC3E}">
        <p14:creationId xmlns:p14="http://schemas.microsoft.com/office/powerpoint/2010/main" val="169935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Storage Concepts</a:t>
            </a:r>
            <a:br>
              <a:rPr lang="en-US" smtClean="0"/>
            </a:br>
            <a:endParaRPr lang="en-US" dirty="0"/>
          </a:p>
        </p:txBody>
      </p:sp>
      <p:grpSp>
        <p:nvGrpSpPr>
          <p:cNvPr id="45" name="Group 4"/>
          <p:cNvGrpSpPr/>
          <p:nvPr/>
        </p:nvGrpSpPr>
        <p:grpSpPr>
          <a:xfrm>
            <a:off x="5597591"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grpSp>
      <p:grpSp>
        <p:nvGrpSpPr>
          <p:cNvPr id="48" name="Group 5"/>
          <p:cNvGrpSpPr/>
          <p:nvPr/>
        </p:nvGrpSpPr>
        <p:grpSpPr>
          <a:xfrm>
            <a:off x="3008886"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51" name="Group 6"/>
          <p:cNvGrpSpPr/>
          <p:nvPr/>
        </p:nvGrpSpPr>
        <p:grpSpPr>
          <a:xfrm>
            <a:off x="519113"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1286"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5427" y="3039762"/>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6708"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6778"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3849" y="2656704"/>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5004"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a:solidFill>
                  <a:schemeClr val="lt1">
                    <a:alpha val="99000"/>
                  </a:schemeClr>
                </a:solidFill>
              </a:rPr>
              <a:t>Email = …</a:t>
            </a:r>
          </a:p>
        </p:txBody>
      </p:sp>
      <p:sp>
        <p:nvSpPr>
          <p:cNvPr id="68" name="Rectangle 67"/>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err="1">
                <a:solidFill>
                  <a:schemeClr val="lt1">
                    <a:alpha val="99000"/>
                  </a:schemeClr>
                </a:solidFill>
              </a:rPr>
              <a:t>EMailAdd</a:t>
            </a:r>
            <a:r>
              <a:rPr lang="en-US" sz="1800" dirty="0">
                <a:solidFill>
                  <a:schemeClr val="lt1">
                    <a:alpha val="99000"/>
                  </a:schemeClr>
                </a:solidFill>
              </a:rPr>
              <a:t>= </a:t>
            </a:r>
          </a:p>
        </p:txBody>
      </p:sp>
      <p:sp>
        <p:nvSpPr>
          <p:cNvPr id="69" name="Rectangle 68"/>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customers</a:t>
            </a:r>
            <a:endParaRPr lang="en-US" sz="2000" dirty="0">
              <a:solidFill>
                <a:schemeClr val="lt1">
                  <a:alpha val="99000"/>
                </a:schemeClr>
              </a:solidFill>
            </a:endParaRPr>
          </a:p>
        </p:txBody>
      </p:sp>
      <p:cxnSp>
        <p:nvCxnSpPr>
          <p:cNvPr id="74" name="Straight Connector 73"/>
          <p:cNvCxnSpPr/>
          <p:nvPr/>
        </p:nvCxnSpPr>
        <p:spPr>
          <a:xfrm>
            <a:off x="4806778"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3849" y="4324866"/>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5004"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
        <p:nvSpPr>
          <p:cNvPr id="71" name="Rectangle 70"/>
          <p:cNvSpPr/>
          <p:nvPr/>
        </p:nvSpPr>
        <p:spPr>
          <a:xfrm>
            <a:off x="3520220"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photos</a:t>
            </a:r>
            <a:endParaRPr lang="en-US" sz="2000" dirty="0">
              <a:solidFill>
                <a:schemeClr val="lt1">
                  <a:alpha val="99000"/>
                </a:schemeClr>
              </a:solidFill>
            </a:endParaRPr>
          </a:p>
        </p:txBody>
      </p:sp>
      <p:sp>
        <p:nvSpPr>
          <p:cNvPr id="72"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Tree>
    <p:extLst>
      <p:ext uri="{BB962C8B-B14F-4D97-AF65-F5344CB8AC3E}">
        <p14:creationId xmlns:p14="http://schemas.microsoft.com/office/powerpoint/2010/main" val="302030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14" name="Content Placeholder 2"/>
          <p:cNvSpPr txBox="1">
            <a:spLocks/>
          </p:cNvSpPr>
          <p:nvPr/>
        </p:nvSpPr>
        <p:spPr>
          <a:xfrm>
            <a:off x="4863829" y="3028950"/>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a:t>
            </a:r>
            <a:r>
              <a:rPr lang="en-US" sz="1600" spc="-51" dirty="0" smtClean="0">
                <a:solidFill>
                  <a:schemeClr val="bg1">
                    <a:alpha val="99000"/>
                  </a:schemeClr>
                </a:solidFill>
                <a:latin typeface="+mn-lt"/>
                <a:cs typeface="Segoe UI" pitchFamily="34" charset="0"/>
              </a:rPr>
              <a:t>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4465"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0"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0683" y="1599366"/>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3577"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smtClean="0">
                  <a:solidFill>
                    <a:schemeClr val="bg1">
                      <a:alpha val="99000"/>
                    </a:schemeClr>
                  </a:solidFill>
                  <a:latin typeface="Segoe UI" pitchFamily="34" charset="0"/>
                  <a:ea typeface="Segoe UI" pitchFamily="34" charset="0"/>
                  <a:cs typeface="Segoe UI" pitchFamily="34" charset="0"/>
                </a:rPr>
                <a:t>Entities</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210892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46495"/>
          </a:xfrm>
        </p:spPr>
        <p:txBody>
          <a:bodyPr/>
          <a:lstStyle/>
          <a:p>
            <a:r>
              <a:rPr lang="en-US" dirty="0" smtClean="0"/>
              <a:t>Windows Azure </a:t>
            </a:r>
            <a:r>
              <a:rPr lang="en-US" dirty="0"/>
              <a:t>Storage Account</a:t>
            </a:r>
            <a:br>
              <a:rPr lang="en-US" dirty="0"/>
            </a:br>
            <a:r>
              <a:rPr lang="en-US" sz="3600" dirty="0">
                <a:solidFill>
                  <a:schemeClr val="tx1">
                    <a:lumMod val="90000"/>
                    <a:lumOff val="10000"/>
                    <a:alpha val="99000"/>
                  </a:schemeClr>
                </a:solidFill>
              </a:rPr>
              <a:t>User specified globally unique account name</a:t>
            </a:r>
          </a:p>
        </p:txBody>
      </p:sp>
      <p:pic>
        <p:nvPicPr>
          <p:cNvPr id="24"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3" y="2736320"/>
            <a:ext cx="4799013" cy="3878227"/>
          </a:xfrm>
          <a:prstGeom prst="rect">
            <a:avLst/>
          </a:prstGeom>
          <a:noFill/>
        </p:spPr>
      </p:pic>
      <p:pic>
        <p:nvPicPr>
          <p:cNvPr id="25" name="Picture 24"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0126" y="2745845"/>
            <a:ext cx="2590800" cy="3878227"/>
          </a:xfrm>
          <a:prstGeom prst="rect">
            <a:avLst/>
          </a:prstGeom>
          <a:noFill/>
        </p:spPr>
      </p:pic>
      <p:pic>
        <p:nvPicPr>
          <p:cNvPr id="26"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0453" y="2745845"/>
            <a:ext cx="4778375" cy="3878227"/>
          </a:xfrm>
          <a:prstGeom prst="rect">
            <a:avLst/>
          </a:prstGeom>
          <a:noFill/>
        </p:spPr>
      </p:pic>
      <p:cxnSp>
        <p:nvCxnSpPr>
          <p:cNvPr id="27" name="Straight Connector 26"/>
          <p:cNvCxnSpPr/>
          <p:nvPr/>
        </p:nvCxnSpPr>
        <p:spPr>
          <a:xfrm>
            <a:off x="4810126"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89812"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3" y="4317473"/>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grpSp>
        <p:nvGrpSpPr>
          <p:cNvPr id="34" name="Group 33"/>
          <p:cNvGrpSpPr/>
          <p:nvPr/>
        </p:nvGrpSpPr>
        <p:grpSpPr>
          <a:xfrm>
            <a:off x="2051630" y="3424849"/>
            <a:ext cx="1786840" cy="536697"/>
            <a:chOff x="8718270" y="3152204"/>
            <a:chExt cx="2762610" cy="829780"/>
          </a:xfrm>
          <a:effectLst>
            <a:outerShdw blurRad="76200" dir="18900000" sy="23000" kx="-1200000" algn="bl" rotWithShape="0">
              <a:prstClr val="black">
                <a:alpha val="20000"/>
              </a:prstClr>
            </a:outerShdw>
          </a:effectLst>
        </p:grpSpPr>
        <p:grpSp>
          <p:nvGrpSpPr>
            <p:cNvPr id="41" name="Group 40"/>
            <p:cNvGrpSpPr/>
            <p:nvPr/>
          </p:nvGrpSpPr>
          <p:grpSpPr>
            <a:xfrm>
              <a:off x="8718270" y="3152204"/>
              <a:ext cx="2762610" cy="829780"/>
              <a:chOff x="8069942" y="-247775"/>
              <a:chExt cx="2762610" cy="829780"/>
            </a:xfrm>
          </p:grpSpPr>
          <p:sp>
            <p:nvSpPr>
              <p:cNvPr id="43" name="Rectangle 42"/>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42" name="TextBox 41"/>
            <p:cNvSpPr txBox="1"/>
            <p:nvPr/>
          </p:nvSpPr>
          <p:spPr>
            <a:xfrm>
              <a:off x="8874018" y="3266409"/>
              <a:ext cx="2092349"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North Central US</a:t>
              </a:r>
            </a:p>
          </p:txBody>
        </p:sp>
      </p:grpSp>
      <p:grpSp>
        <p:nvGrpSpPr>
          <p:cNvPr id="45" name="Group 44"/>
          <p:cNvGrpSpPr/>
          <p:nvPr/>
        </p:nvGrpSpPr>
        <p:grpSpPr>
          <a:xfrm>
            <a:off x="2360612" y="3812644"/>
            <a:ext cx="1786840" cy="536697"/>
            <a:chOff x="8718270" y="3152204"/>
            <a:chExt cx="2762610" cy="829780"/>
          </a:xfrm>
          <a:effectLst>
            <a:outerShdw blurRad="76200" dir="18900000" sy="23000" kx="-1200000" algn="bl" rotWithShape="0">
              <a:prstClr val="black">
                <a:alpha val="20000"/>
              </a:prstClr>
            </a:outerShdw>
          </a:effectLst>
        </p:grpSpPr>
        <p:grpSp>
          <p:nvGrpSpPr>
            <p:cNvPr id="46" name="Group 45"/>
            <p:cNvGrpSpPr/>
            <p:nvPr/>
          </p:nvGrpSpPr>
          <p:grpSpPr>
            <a:xfrm>
              <a:off x="8718270" y="3152204"/>
              <a:ext cx="2762610" cy="829780"/>
              <a:chOff x="8069942" y="-247775"/>
              <a:chExt cx="2762610" cy="829780"/>
            </a:xfrm>
          </p:grpSpPr>
          <p:sp>
            <p:nvSpPr>
              <p:cNvPr id="48" name="Rectangle 47"/>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Isosceles Triangle 48"/>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47" name="TextBox 46"/>
            <p:cNvSpPr txBox="1"/>
            <p:nvPr/>
          </p:nvSpPr>
          <p:spPr>
            <a:xfrm>
              <a:off x="8874018" y="3266409"/>
              <a:ext cx="2084320"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Central US</a:t>
              </a:r>
            </a:p>
          </p:txBody>
        </p:sp>
      </p:grpSp>
      <p:grpSp>
        <p:nvGrpSpPr>
          <p:cNvPr id="50" name="Group 49"/>
          <p:cNvGrpSpPr/>
          <p:nvPr/>
        </p:nvGrpSpPr>
        <p:grpSpPr>
          <a:xfrm>
            <a:off x="5602046" y="3315252"/>
            <a:ext cx="1785173" cy="536697"/>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2" name="TextBox 51"/>
            <p:cNvSpPr txBox="1"/>
            <p:nvPr/>
          </p:nvSpPr>
          <p:spPr>
            <a:xfrm>
              <a:off x="8874018" y="3266409"/>
              <a:ext cx="2065881"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Northern Europe</a:t>
              </a:r>
            </a:p>
          </p:txBody>
        </p:sp>
      </p:grpSp>
      <p:grpSp>
        <p:nvGrpSpPr>
          <p:cNvPr id="55" name="Group 54"/>
          <p:cNvGrpSpPr/>
          <p:nvPr/>
        </p:nvGrpSpPr>
        <p:grpSpPr>
          <a:xfrm>
            <a:off x="6140466" y="3703047"/>
            <a:ext cx="1786840" cy="536697"/>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8" name="Rectangle 57"/>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9" name="Isosceles Triangle 58"/>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7" name="TextBox 56"/>
            <p:cNvSpPr txBox="1"/>
            <p:nvPr/>
          </p:nvSpPr>
          <p:spPr>
            <a:xfrm>
              <a:off x="8874018" y="3266409"/>
              <a:ext cx="1949892"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Western Europe</a:t>
              </a:r>
            </a:p>
          </p:txBody>
        </p:sp>
      </p:grpSp>
      <p:grpSp>
        <p:nvGrpSpPr>
          <p:cNvPr id="60" name="Group 59"/>
          <p:cNvGrpSpPr/>
          <p:nvPr/>
        </p:nvGrpSpPr>
        <p:grpSpPr>
          <a:xfrm>
            <a:off x="9126737" y="3789933"/>
            <a:ext cx="1785173" cy="536697"/>
            <a:chOff x="8720847" y="3152204"/>
            <a:chExt cx="2760033" cy="829780"/>
          </a:xfrm>
          <a:effectLst>
            <a:outerShdw blurRad="76200" dir="18900000" sy="23000" kx="-1200000" algn="bl" rotWithShape="0">
              <a:prstClr val="black">
                <a:alpha val="20000"/>
              </a:prstClr>
            </a:outerShdw>
          </a:effectLst>
        </p:grpSpPr>
        <p:grpSp>
          <p:nvGrpSpPr>
            <p:cNvPr id="61" name="Group 60"/>
            <p:cNvGrpSpPr/>
            <p:nvPr/>
          </p:nvGrpSpPr>
          <p:grpSpPr>
            <a:xfrm>
              <a:off x="8720847" y="3152204"/>
              <a:ext cx="2760033" cy="829780"/>
              <a:chOff x="8072519" y="-247775"/>
              <a:chExt cx="2760033" cy="829780"/>
            </a:xfrm>
          </p:grpSpPr>
          <p:sp>
            <p:nvSpPr>
              <p:cNvPr id="63" name="Rectangle 62"/>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4"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2" name="TextBox 61"/>
            <p:cNvSpPr txBox="1"/>
            <p:nvPr/>
          </p:nvSpPr>
          <p:spPr>
            <a:xfrm>
              <a:off x="8874018" y="3266409"/>
              <a:ext cx="1078097"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East Asia</a:t>
              </a:r>
            </a:p>
          </p:txBody>
        </p:sp>
      </p:grpSp>
      <p:grpSp>
        <p:nvGrpSpPr>
          <p:cNvPr id="65" name="Group 64"/>
          <p:cNvGrpSpPr/>
          <p:nvPr/>
        </p:nvGrpSpPr>
        <p:grpSpPr>
          <a:xfrm>
            <a:off x="8939989" y="4349341"/>
            <a:ext cx="1786840" cy="536697"/>
            <a:chOff x="8718270" y="3152204"/>
            <a:chExt cx="2762610" cy="829780"/>
          </a:xfrm>
          <a:effectLst>
            <a:outerShdw blurRad="76200" dir="18900000" sy="23000" kx="-1200000" algn="bl" rotWithShape="0">
              <a:prstClr val="black">
                <a:alpha val="20000"/>
              </a:prstClr>
            </a:outerShdw>
          </a:effectLst>
        </p:grpSpPr>
        <p:grpSp>
          <p:nvGrpSpPr>
            <p:cNvPr id="66" name="Group 65"/>
            <p:cNvGrpSpPr/>
            <p:nvPr/>
          </p:nvGrpSpPr>
          <p:grpSpPr>
            <a:xfrm>
              <a:off x="8718270" y="3152204"/>
              <a:ext cx="2762610" cy="829780"/>
              <a:chOff x="8069942" y="-247775"/>
              <a:chExt cx="2762610" cy="829780"/>
            </a:xfrm>
          </p:grpSpPr>
          <p:sp>
            <p:nvSpPr>
              <p:cNvPr id="68" name="Rectangle 67"/>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9"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7" name="TextBox 66"/>
            <p:cNvSpPr txBox="1"/>
            <p:nvPr/>
          </p:nvSpPr>
          <p:spPr>
            <a:xfrm>
              <a:off x="8874018" y="3266409"/>
              <a:ext cx="1873656"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East Asia</a:t>
              </a:r>
            </a:p>
          </p:txBody>
        </p:sp>
      </p:grpSp>
      <p:sp>
        <p:nvSpPr>
          <p:cNvPr id="75" name="TextBox 74"/>
          <p:cNvSpPr txBox="1">
            <a:spLocks noChangeArrowheads="1"/>
          </p:cNvSpPr>
          <p:nvPr/>
        </p:nvSpPr>
        <p:spPr bwMode="auto">
          <a:xfrm>
            <a:off x="283043" y="2288892"/>
            <a:ext cx="4460196"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00B0F0">
                    <a:alpha val="98824"/>
                  </a:srgbClr>
                </a:solidFill>
                <a:latin typeface="Segoe UI Light" pitchFamily="34" charset="0"/>
              </a:rPr>
              <a:t>US</a:t>
            </a:r>
            <a:endParaRPr lang="en-US" dirty="0">
              <a:solidFill>
                <a:srgbClr val="00B0F0">
                  <a:alpha val="98824"/>
                </a:srgbClr>
              </a:solidFill>
              <a:latin typeface="Segoe UI Light" pitchFamily="34" charset="0"/>
            </a:endParaRPr>
          </a:p>
        </p:txBody>
      </p:sp>
      <p:sp>
        <p:nvSpPr>
          <p:cNvPr id="76" name="TextBox 9"/>
          <p:cNvSpPr txBox="1">
            <a:spLocks noChangeArrowheads="1"/>
          </p:cNvSpPr>
          <p:nvPr/>
        </p:nvSpPr>
        <p:spPr bwMode="auto">
          <a:xfrm>
            <a:off x="4640207" y="2297362"/>
            <a:ext cx="2862092"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chemeClr val="accent3">
                    <a:alpha val="98824"/>
                  </a:schemeClr>
                </a:solidFill>
                <a:latin typeface="Segoe UI Light" pitchFamily="34" charset="0"/>
              </a:rPr>
              <a:t>Europe</a:t>
            </a:r>
            <a:endParaRPr lang="en-US" dirty="0">
              <a:solidFill>
                <a:schemeClr val="accent3">
                  <a:alpha val="98824"/>
                </a:schemeClr>
              </a:solidFill>
              <a:latin typeface="Segoe UI Light" pitchFamily="34" charset="0"/>
            </a:endParaRPr>
          </a:p>
        </p:txBody>
      </p:sp>
      <p:sp>
        <p:nvSpPr>
          <p:cNvPr id="77" name="TextBox 9"/>
          <p:cNvSpPr txBox="1">
            <a:spLocks noChangeArrowheads="1"/>
          </p:cNvSpPr>
          <p:nvPr/>
        </p:nvSpPr>
        <p:spPr bwMode="auto">
          <a:xfrm>
            <a:off x="7856107" y="2330297"/>
            <a:ext cx="3663010"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92D050">
                    <a:alpha val="98824"/>
                  </a:srgbClr>
                </a:solidFill>
                <a:latin typeface="Segoe UI Light" pitchFamily="34" charset="0"/>
              </a:rPr>
              <a:t>Asia</a:t>
            </a:r>
            <a:endParaRPr lang="en-US" dirty="0">
              <a:solidFill>
                <a:srgbClr val="92D050">
                  <a:alpha val="98824"/>
                </a:srgbClr>
              </a:solidFill>
              <a:latin typeface="Segoe UI Light" pitchFamily="34" charset="0"/>
            </a:endParaRPr>
          </a:p>
        </p:txBody>
      </p:sp>
      <p:sp>
        <p:nvSpPr>
          <p:cNvPr id="3" name="TextBox 2"/>
          <p:cNvSpPr txBox="1"/>
          <p:nvPr/>
        </p:nvSpPr>
        <p:spPr>
          <a:xfrm>
            <a:off x="519112" y="1686910"/>
            <a:ext cx="9435999"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accent2">
                    <a:alpha val="99000"/>
                  </a:schemeClr>
                </a:solidFill>
                <a:latin typeface="Segoe UI Light" pitchFamily="34" charset="0"/>
              </a:rPr>
              <a:t>Can choose geo-location to host storage </a:t>
            </a:r>
            <a:r>
              <a:rPr lang="en-US" sz="3200" dirty="0" smtClean="0">
                <a:solidFill>
                  <a:schemeClr val="accent2">
                    <a:alpha val="99000"/>
                  </a:schemeClr>
                </a:solidFill>
                <a:latin typeface="Segoe UI Light" pitchFamily="34" charset="0"/>
              </a:rPr>
              <a:t>account:</a:t>
            </a:r>
            <a:endParaRPr lang="en-US" sz="3200"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132523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Properties</a:t>
            </a:r>
            <a:endParaRPr lang="en-US" dirty="0"/>
          </a:p>
        </p:txBody>
      </p:sp>
      <p:sp>
        <p:nvSpPr>
          <p:cNvPr id="3" name="Content Placeholder 2"/>
          <p:cNvSpPr>
            <a:spLocks noGrp="1"/>
          </p:cNvSpPr>
          <p:nvPr>
            <p:ph type="body" sz="quarter" idx="10"/>
          </p:nvPr>
        </p:nvSpPr>
        <p:spPr>
          <a:xfrm>
            <a:off x="519112" y="1163902"/>
            <a:ext cx="5575301" cy="4876720"/>
          </a:xfrm>
        </p:spPr>
        <p:txBody>
          <a:bodyPr/>
          <a:lstStyle/>
          <a:p>
            <a:r>
              <a:rPr lang="en-US" sz="2800" dirty="0" smtClean="0">
                <a:solidFill>
                  <a:schemeClr val="accent3">
                    <a:alpha val="99000"/>
                  </a:schemeClr>
                </a:solidFill>
              </a:rPr>
              <a:t>Entity can have up to 255 properties</a:t>
            </a:r>
          </a:p>
          <a:p>
            <a:pPr lvl="1"/>
            <a:r>
              <a:rPr lang="en-US" dirty="0" smtClean="0"/>
              <a:t>Up to 1MB per entity</a:t>
            </a:r>
          </a:p>
          <a:p>
            <a:pPr lvl="1"/>
            <a:endParaRPr lang="en-US" sz="1800" dirty="0" smtClean="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smtClean="0"/>
              <a:t>Uniquely identifies an entity</a:t>
            </a:r>
          </a:p>
          <a:p>
            <a:pPr lvl="1">
              <a:spcAft>
                <a:spcPts val="1200"/>
              </a:spcAft>
            </a:pPr>
            <a:r>
              <a:rPr lang="en-US" sz="1600" dirty="0" smtClean="0"/>
              <a:t>Defines the sort order</a:t>
            </a:r>
          </a:p>
          <a:p>
            <a:pPr lvl="1"/>
            <a:r>
              <a:rPr lang="en-US" dirty="0" smtClean="0"/>
              <a:t>Timestamp </a:t>
            </a:r>
          </a:p>
          <a:p>
            <a:pPr lvl="1"/>
            <a:r>
              <a:rPr lang="en-US" sz="1600" dirty="0" smtClean="0"/>
              <a:t>Optimistic Concurrency</a:t>
            </a:r>
          </a:p>
          <a:p>
            <a:pPr lvl="1"/>
            <a:r>
              <a:rPr lang="en-US" sz="1600" dirty="0" smtClean="0"/>
              <a:t>Exposed as an HTTP </a:t>
            </a:r>
            <a:r>
              <a:rPr lang="en-US" sz="1600" dirty="0" err="1" smtClean="0"/>
              <a:t>Etag</a:t>
            </a:r>
            <a:endParaRPr lang="en-US" sz="1600" dirty="0" smtClean="0"/>
          </a:p>
          <a:p>
            <a:pPr lvl="1"/>
            <a:endParaRPr lang="en-US" sz="1800" dirty="0" smtClean="0"/>
          </a:p>
          <a:p>
            <a:r>
              <a:rPr lang="en-US" sz="2800" dirty="0">
                <a:solidFill>
                  <a:schemeClr val="accent3">
                    <a:alpha val="99000"/>
                  </a:schemeClr>
                </a:solidFill>
              </a:rPr>
              <a:t>No fixed schema for other properties</a:t>
            </a:r>
          </a:p>
          <a:p>
            <a:pPr lvl="1"/>
            <a:r>
              <a:rPr lang="en-US" sz="1800" dirty="0" smtClean="0"/>
              <a:t>Each property is stored as a &lt;name, typed value&gt; pair</a:t>
            </a:r>
          </a:p>
          <a:p>
            <a:pPr lvl="1"/>
            <a:r>
              <a:rPr lang="en-US" sz="1800" dirty="0" smtClean="0"/>
              <a:t>No schema stored for a table</a:t>
            </a:r>
          </a:p>
          <a:p>
            <a:pPr lvl="1"/>
            <a:r>
              <a:rPr lang="en-US" sz="1800" dirty="0" smtClean="0"/>
              <a:t>Properties can be the standard .NET types </a:t>
            </a:r>
          </a:p>
          <a:p>
            <a:pPr lvl="1"/>
            <a:r>
              <a:rPr lang="en-US" sz="1800" dirty="0" smtClean="0"/>
              <a:t>String, binary, </a:t>
            </a:r>
            <a:r>
              <a:rPr lang="en-US" sz="1800" dirty="0" err="1" smtClean="0"/>
              <a:t>bool</a:t>
            </a:r>
            <a:r>
              <a:rPr lang="en-US" sz="1800" dirty="0" smtClean="0"/>
              <a:t>, </a:t>
            </a:r>
            <a:r>
              <a:rPr lang="en-US" sz="1800" dirty="0" err="1" smtClean="0"/>
              <a:t>DateTime</a:t>
            </a:r>
            <a:r>
              <a:rPr lang="en-US" sz="1800" dirty="0" smtClean="0"/>
              <a:t>, GUID, </a:t>
            </a:r>
            <a:r>
              <a:rPr lang="en-US" sz="1800" dirty="0" err="1" smtClean="0"/>
              <a:t>int</a:t>
            </a:r>
            <a:r>
              <a:rPr lang="en-US" sz="1800" dirty="0" smtClean="0"/>
              <a:t>, int64, and double</a:t>
            </a:r>
            <a:endParaRPr lang="en-US" sz="1800" dirty="0"/>
          </a:p>
        </p:txBody>
      </p:sp>
      <p:grpSp>
        <p:nvGrpSpPr>
          <p:cNvPr id="10" name="Group 9"/>
          <p:cNvGrpSpPr/>
          <p:nvPr/>
        </p:nvGrpSpPr>
        <p:grpSpPr>
          <a:xfrm>
            <a:off x="7593677" y="2276530"/>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54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ext uri="{D42A27DB-BD31-4B8C-83A1-F6EECF244321}">
                <p14:modId xmlns:p14="http://schemas.microsoft.com/office/powerpoint/2010/main" val="1742513488"/>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7227"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79594" y="2360613"/>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smtClean="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7213"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78001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ext uri="{D42A27DB-BD31-4B8C-83A1-F6EECF244321}">
                <p14:modId xmlns:p14="http://schemas.microsoft.com/office/powerpoint/2010/main" val="1351419987"/>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4172"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2374" y="1375432"/>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0031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1812" y="1295400"/>
            <a:ext cx="11149013" cy="4191917"/>
          </a:xfrm>
        </p:spPr>
        <p:txBody>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a:t>
            </a:r>
            <a:r>
              <a:rPr lang="en-US" spc="-51" dirty="0" smtClean="0"/>
              <a:t>together</a:t>
            </a:r>
          </a:p>
          <a:p>
            <a:pPr lvl="1"/>
            <a:r>
              <a:rPr lang="en-US" sz="1400" spc="-51" dirty="0"/>
              <a:t>Efficient querying and cache locality</a:t>
            </a:r>
          </a:p>
          <a:p>
            <a:pPr lvl="1"/>
            <a:r>
              <a:rPr lang="en-US" sz="1400" spc="-51" dirty="0"/>
              <a:t>Endeavour to include partition key in all </a:t>
            </a:r>
            <a:r>
              <a:rPr lang="en-US" sz="1400" spc="-51" dirty="0" smtClean="0"/>
              <a:t>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a:t>
            </a:r>
            <a:r>
              <a:rPr lang="en-US" spc="-51" dirty="0" smtClean="0"/>
              <a:t>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smtClean="0"/>
              <a:t>tps</a:t>
            </a:r>
            <a:r>
              <a:rPr lang="en-US" spc="-51" dirty="0" smtClean="0"/>
              <a:t>/account</a:t>
            </a:r>
            <a:endParaRPr lang="en-US" spc="-51" dirty="0"/>
          </a:p>
          <a:p>
            <a:pPr lvl="1"/>
            <a:r>
              <a:rPr lang="en-US" spc="-51" dirty="0"/>
              <a:t>Windows Azure monitors the usage patterns of </a:t>
            </a:r>
            <a:r>
              <a:rPr lang="en-US" spc="-51" dirty="0" smtClean="0"/>
              <a:t>partitions</a:t>
            </a:r>
            <a:endParaRPr lang="en-US" spc="-51" dirty="0"/>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8798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643861575"/>
              </p:ext>
            </p:extLst>
          </p:nvPr>
        </p:nvGraphicFramePr>
        <p:xfrm>
          <a:off x="2839881"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097748710"/>
              </p:ext>
            </p:extLst>
          </p:nvPr>
        </p:nvGraphicFramePr>
        <p:xfrm>
          <a:off x="2839881"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897562788"/>
              </p:ext>
            </p:extLst>
          </p:nvPr>
        </p:nvGraphicFramePr>
        <p:xfrm>
          <a:off x="2839881"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1861" y="1614791"/>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1861" y="3010325"/>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19113"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19113"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19113"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19113" y="5049443"/>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173793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Queues</a:t>
            </a:r>
            <a:endParaRPr lang="en-US" dirty="0"/>
          </a:p>
        </p:txBody>
      </p:sp>
    </p:spTree>
    <p:extLst>
      <p:ext uri="{BB962C8B-B14F-4D97-AF65-F5344CB8AC3E}">
        <p14:creationId xmlns:p14="http://schemas.microsoft.com/office/powerpoint/2010/main" val="350666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Storage Concepts</a:t>
            </a:r>
            <a:endParaRPr lang="en-US" dirty="0"/>
          </a:p>
        </p:txBody>
      </p:sp>
      <p:grpSp>
        <p:nvGrpSpPr>
          <p:cNvPr id="29" name="Group 4"/>
          <p:cNvGrpSpPr/>
          <p:nvPr/>
        </p:nvGrpSpPr>
        <p:grpSpPr>
          <a:xfrm>
            <a:off x="5597591" y="1446213"/>
            <a:ext cx="2200710" cy="4297680"/>
            <a:chOff x="5685541" y="393698"/>
            <a:chExt cx="2303725" cy="4297680"/>
          </a:xfrm>
        </p:grpSpPr>
        <p:sp>
          <p:nvSpPr>
            <p:cNvPr id="30"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1"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Message</a:t>
              </a:r>
              <a:endParaRPr lang="en-US" sz="2800" dirty="0">
                <a:solidFill>
                  <a:srgbClr val="595959">
                    <a:alpha val="98824"/>
                  </a:srgbClr>
                </a:solidFill>
                <a:latin typeface="Segoe UI Light" pitchFamily="34" charset="0"/>
              </a:endParaRPr>
            </a:p>
          </p:txBody>
        </p:sp>
      </p:grpSp>
      <p:grpSp>
        <p:nvGrpSpPr>
          <p:cNvPr id="32" name="Group 5"/>
          <p:cNvGrpSpPr/>
          <p:nvPr/>
        </p:nvGrpSpPr>
        <p:grpSpPr>
          <a:xfrm>
            <a:off x="3008886" y="1446214"/>
            <a:ext cx="2460078" cy="4297680"/>
            <a:chOff x="2983350" y="355599"/>
            <a:chExt cx="2318237" cy="4297680"/>
          </a:xfrm>
        </p:grpSpPr>
        <p:sp>
          <p:nvSpPr>
            <p:cNvPr id="33"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4"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35" name="Group 6"/>
          <p:cNvGrpSpPr/>
          <p:nvPr/>
        </p:nvGrpSpPr>
        <p:grpSpPr>
          <a:xfrm>
            <a:off x="519113" y="1446214"/>
            <a:ext cx="2361146" cy="4297680"/>
            <a:chOff x="222249" y="355599"/>
            <a:chExt cx="2303725" cy="4297680"/>
          </a:xfrm>
        </p:grpSpPr>
        <p:sp>
          <p:nvSpPr>
            <p:cNvPr id="36"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8"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47" name="Straight Connector 46"/>
          <p:cNvCxnSpPr/>
          <p:nvPr/>
        </p:nvCxnSpPr>
        <p:spPr>
          <a:xfrm>
            <a:off x="4806778" y="3918998"/>
            <a:ext cx="1287635" cy="55140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843849" y="3498056"/>
            <a:ext cx="1214051" cy="5074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1"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lvl="0">
              <a:lnSpc>
                <a:spcPts val="1800"/>
              </a:lnSpc>
            </a:pPr>
            <a:r>
              <a:rPr lang="en-US" sz="1600" dirty="0">
                <a:solidFill>
                  <a:srgbClr val="FFFFFF">
                    <a:alpha val="99000"/>
                  </a:srgbClr>
                </a:solidFill>
              </a:rPr>
              <a:t> customer ID</a:t>
            </a:r>
            <a:br>
              <a:rPr lang="en-US" sz="1600" dirty="0">
                <a:solidFill>
                  <a:srgbClr val="FFFFFF">
                    <a:alpha val="99000"/>
                  </a:srgbClr>
                </a:solidFill>
              </a:rPr>
            </a:br>
            <a:r>
              <a:rPr lang="en-US" sz="1600" dirty="0">
                <a:solidFill>
                  <a:srgbClr val="FFFFFF">
                    <a:alpha val="99000"/>
                  </a:srgbClr>
                </a:solidFill>
              </a:rPr>
              <a:t>   order ID</a:t>
            </a:r>
            <a:br>
              <a:rPr lang="en-US" sz="1600" dirty="0">
                <a:solidFill>
                  <a:srgbClr val="FFFFFF">
                    <a:alpha val="99000"/>
                  </a:srgbClr>
                </a:solidFill>
              </a:rPr>
            </a:br>
            <a:r>
              <a:rPr lang="en-US" sz="1600" dirty="0">
                <a:solidFill>
                  <a:srgbClr val="FFFFFF">
                    <a:alpha val="99000"/>
                  </a:srgbClr>
                </a:solidFill>
              </a:rPr>
              <a:t>   http://…</a:t>
            </a:r>
          </a:p>
        </p:txBody>
      </p:sp>
      <p:cxnSp>
        <p:nvCxnSpPr>
          <p:cNvPr id="4" name="Straight Connector 3"/>
          <p:cNvCxnSpPr/>
          <p:nvPr/>
        </p:nvCxnSpPr>
        <p:spPr>
          <a:xfrm>
            <a:off x="2302933" y="3962400"/>
            <a:ext cx="137724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39566" y="3602527"/>
            <a:ext cx="192024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err="1">
                <a:solidFill>
                  <a:schemeClr val="lt1">
                    <a:alpha val="99000"/>
                  </a:schemeClr>
                </a:solidFill>
              </a:rPr>
              <a:t>adventureworks</a:t>
            </a:r>
            <a:endParaRPr lang="en-US" sz="1800" dirty="0">
              <a:solidFill>
                <a:schemeClr val="lt1">
                  <a:alpha val="99000"/>
                </a:schemeClr>
              </a:solidFill>
            </a:endParaRPr>
          </a:p>
        </p:txBody>
      </p:sp>
      <p:sp>
        <p:nvSpPr>
          <p:cNvPr id="50" name="Rectangle 49"/>
          <p:cNvSpPr/>
          <p:nvPr/>
        </p:nvSpPr>
        <p:spPr>
          <a:xfrm>
            <a:off x="3278805" y="3602527"/>
            <a:ext cx="192024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order processing</a:t>
            </a:r>
          </a:p>
        </p:txBody>
      </p:sp>
      <p:sp>
        <p:nvSpPr>
          <p:cNvPr id="45" name="Rectangle 44"/>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nSpc>
                <a:spcPts val="1800"/>
              </a:lnSpc>
            </a:pPr>
            <a:r>
              <a:rPr lang="en-US" sz="1600" dirty="0">
                <a:solidFill>
                  <a:schemeClr val="lt1">
                    <a:alpha val="99000"/>
                  </a:schemeClr>
                </a:solidFill>
              </a:rPr>
              <a:t> customer ID</a:t>
            </a:r>
            <a:br>
              <a:rPr lang="en-US" sz="1600" dirty="0">
                <a:solidFill>
                  <a:schemeClr val="lt1">
                    <a:alpha val="99000"/>
                  </a:schemeClr>
                </a:solidFill>
              </a:rPr>
            </a:br>
            <a:r>
              <a:rPr lang="en-US" sz="1600" dirty="0">
                <a:solidFill>
                  <a:schemeClr val="lt1">
                    <a:alpha val="99000"/>
                  </a:schemeClr>
                </a:solidFill>
              </a:rPr>
              <a:t>   order ID</a:t>
            </a:r>
            <a:br>
              <a:rPr lang="en-US" sz="1600" dirty="0">
                <a:solidFill>
                  <a:schemeClr val="lt1">
                    <a:alpha val="99000"/>
                  </a:schemeClr>
                </a:solidFill>
              </a:rPr>
            </a:br>
            <a:r>
              <a:rPr lang="en-US" sz="1600" dirty="0">
                <a:solidFill>
                  <a:schemeClr val="lt1">
                    <a:alpha val="99000"/>
                  </a:schemeClr>
                </a:solidFill>
              </a:rPr>
              <a:t>   http://…</a:t>
            </a:r>
          </a:p>
        </p:txBody>
      </p:sp>
    </p:spTree>
    <p:extLst>
      <p:ext uri="{BB962C8B-B14F-4D97-AF65-F5344CB8AC3E}">
        <p14:creationId xmlns:p14="http://schemas.microsoft.com/office/powerpoint/2010/main" val="12547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519113" y="3429000"/>
            <a:ext cx="11152187" cy="278288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endParaRPr lang="en-US"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US" smtClean="0"/>
              <a:t>Loosely Coupled Workflow with Queues</a:t>
            </a:r>
            <a:endParaRPr lang="en-US" dirty="0"/>
          </a:p>
        </p:txBody>
      </p:sp>
      <p:sp>
        <p:nvSpPr>
          <p:cNvPr id="3" name="Content Placeholder 2"/>
          <p:cNvSpPr>
            <a:spLocks noGrp="1"/>
          </p:cNvSpPr>
          <p:nvPr>
            <p:ph type="body" sz="quarter" idx="10"/>
          </p:nvPr>
        </p:nvSpPr>
        <p:spPr>
          <a:xfrm>
            <a:off x="519112" y="1075015"/>
            <a:ext cx="11149013" cy="2331407"/>
          </a:xfrm>
        </p:spPr>
        <p:txBody>
          <a:bodyPr/>
          <a:lstStyle/>
          <a:p>
            <a:r>
              <a:rPr lang="en-US" sz="3200" dirty="0" smtClean="0">
                <a:solidFill>
                  <a:schemeClr val="accent4">
                    <a:alpha val="99000"/>
                  </a:schemeClr>
                </a:solidFill>
              </a:rPr>
              <a:t>Enables workflow between roles</a:t>
            </a:r>
          </a:p>
          <a:p>
            <a:pPr lvl="1"/>
            <a:r>
              <a:rPr lang="en-US" dirty="0" smtClean="0"/>
              <a:t>Load work in a queue</a:t>
            </a:r>
          </a:p>
          <a:p>
            <a:pPr lvl="1"/>
            <a:r>
              <a:rPr lang="en-US" sz="1600" dirty="0" smtClean="0"/>
              <a:t>Producer can forget about message once it is in queue</a:t>
            </a:r>
          </a:p>
          <a:p>
            <a:pPr lvl="1"/>
            <a:r>
              <a:rPr lang="en-US" dirty="0" smtClean="0"/>
              <a:t>Many workers consume the queue</a:t>
            </a:r>
          </a:p>
          <a:p>
            <a:pPr lvl="1"/>
            <a:r>
              <a:rPr lang="en-US" dirty="0" smtClean="0"/>
              <a:t>For extreme throughput (&gt;500 </a:t>
            </a:r>
            <a:r>
              <a:rPr lang="en-US" dirty="0" err="1" smtClean="0"/>
              <a:t>tps</a:t>
            </a:r>
            <a:r>
              <a:rPr lang="en-US" dirty="0" smtClean="0"/>
              <a:t>) </a:t>
            </a:r>
          </a:p>
          <a:p>
            <a:pPr lvl="1"/>
            <a:r>
              <a:rPr lang="en-US" sz="1600" dirty="0" smtClean="0"/>
              <a:t>Use multiple queues</a:t>
            </a:r>
          </a:p>
          <a:p>
            <a:pPr lvl="1"/>
            <a:r>
              <a:rPr lang="en-US" sz="1600" dirty="0" smtClean="0"/>
              <a:t>Read messages in batches</a:t>
            </a:r>
          </a:p>
          <a:p>
            <a:pPr lvl="1"/>
            <a:r>
              <a:rPr lang="en-US" sz="1600" dirty="0" smtClean="0"/>
              <a:t>Multiple work items per message</a:t>
            </a:r>
            <a:endParaRPr lang="en-US" sz="1600" dirty="0"/>
          </a:p>
        </p:txBody>
      </p:sp>
      <p:grpSp>
        <p:nvGrpSpPr>
          <p:cNvPr id="4" name="Group 21"/>
          <p:cNvGrpSpPr/>
          <p:nvPr/>
        </p:nvGrpSpPr>
        <p:grpSpPr>
          <a:xfrm>
            <a:off x="4139455" y="4122772"/>
            <a:ext cx="3909917" cy="945980"/>
            <a:chOff x="3044473" y="2260600"/>
            <a:chExt cx="2933202" cy="945980"/>
          </a:xfrm>
        </p:grpSpPr>
        <p:sp>
          <p:nvSpPr>
            <p:cNvPr id="24" name="Rectangle 23"/>
            <p:cNvSpPr/>
            <p:nvPr/>
          </p:nvSpPr>
          <p:spPr>
            <a:xfrm>
              <a:off x="3177573" y="2825580"/>
              <a:ext cx="2667000" cy="381000"/>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spc="-50" dirty="0">
                  <a:solidFill>
                    <a:schemeClr val="bg1">
                      <a:alpha val="99000"/>
                    </a:schemeClr>
                  </a:solidFill>
                </a:rPr>
                <a:t>Queue</a:t>
              </a:r>
            </a:p>
          </p:txBody>
        </p:sp>
        <p:sp>
          <p:nvSpPr>
            <p:cNvPr id="25" name="TextBox 24"/>
            <p:cNvSpPr txBox="1"/>
            <p:nvPr/>
          </p:nvSpPr>
          <p:spPr>
            <a:xfrm>
              <a:off x="3044473" y="2260600"/>
              <a:ext cx="2933202" cy="523220"/>
            </a:xfrm>
            <a:prstGeom prst="rect">
              <a:avLst/>
            </a:prstGeom>
            <a:noFill/>
          </p:spPr>
          <p:txBody>
            <a:bodyPr wrap="none" rtlCol="0">
              <a:spAutoFit/>
            </a:bodyPr>
            <a:lstStyle/>
            <a:p>
              <a:r>
                <a:rPr lang="en-US" sz="2800" spc="-50" dirty="0">
                  <a:gradFill>
                    <a:gsLst>
                      <a:gs pos="0">
                        <a:srgbClr val="595959"/>
                      </a:gs>
                      <a:gs pos="86000">
                        <a:srgbClr val="595959"/>
                      </a:gs>
                    </a:gsLst>
                    <a:lin ang="5400000" scaled="0"/>
                  </a:gradFill>
                  <a:latin typeface="Segoe UI Light" pitchFamily="34" charset="0"/>
                </a:rPr>
                <a:t>Input Queue (Work Items)</a:t>
              </a:r>
            </a:p>
          </p:txBody>
        </p:sp>
      </p:grpSp>
      <p:sp>
        <p:nvSpPr>
          <p:cNvPr id="26" name="Right Arrow 25"/>
          <p:cNvSpPr/>
          <p:nvPr/>
        </p:nvSpPr>
        <p:spPr>
          <a:xfrm>
            <a:off x="2908586" y="4704053"/>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Rectangle 26"/>
          <p:cNvSpPr/>
          <p:nvPr/>
        </p:nvSpPr>
        <p:spPr bwMode="auto">
          <a:xfrm>
            <a:off x="973415" y="3538448"/>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28" name="Rectangle 27"/>
          <p:cNvSpPr/>
          <p:nvPr/>
        </p:nvSpPr>
        <p:spPr bwMode="auto">
          <a:xfrm>
            <a:off x="973415" y="4523861"/>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29" name="Rectangle 28"/>
          <p:cNvSpPr/>
          <p:nvPr/>
        </p:nvSpPr>
        <p:spPr bwMode="auto">
          <a:xfrm>
            <a:off x="973415" y="5509274"/>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30" name="Right Arrow 29"/>
          <p:cNvSpPr/>
          <p:nvPr/>
        </p:nvSpPr>
        <p:spPr>
          <a:xfrm rot="1551301">
            <a:off x="2936175" y="4092880"/>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ight Arrow 30"/>
          <p:cNvSpPr/>
          <p:nvPr/>
        </p:nvSpPr>
        <p:spPr>
          <a:xfrm rot="20048699" flipV="1">
            <a:off x="2936175" y="5414567"/>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ectangle 31"/>
          <p:cNvSpPr/>
          <p:nvPr/>
        </p:nvSpPr>
        <p:spPr bwMode="auto">
          <a:xfrm>
            <a:off x="9198119" y="3538448"/>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3" name="Rectangle 32"/>
          <p:cNvSpPr/>
          <p:nvPr/>
        </p:nvSpPr>
        <p:spPr bwMode="auto">
          <a:xfrm>
            <a:off x="9198119" y="4195390"/>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4" name="Rectangle 33"/>
          <p:cNvSpPr/>
          <p:nvPr/>
        </p:nvSpPr>
        <p:spPr bwMode="auto">
          <a:xfrm>
            <a:off x="9198119" y="4852332"/>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5" name="Rectangle 34"/>
          <p:cNvSpPr/>
          <p:nvPr/>
        </p:nvSpPr>
        <p:spPr bwMode="auto">
          <a:xfrm>
            <a:off x="9198119" y="5509274"/>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9" name="Right Arrow 38"/>
          <p:cNvSpPr/>
          <p:nvPr/>
        </p:nvSpPr>
        <p:spPr>
          <a:xfrm rot="19502620" flipV="1">
            <a:off x="7913658" y="4022400"/>
            <a:ext cx="1308748"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ight Arrow 39"/>
          <p:cNvSpPr/>
          <p:nvPr/>
        </p:nvSpPr>
        <p:spPr>
          <a:xfrm rot="20525229" flipV="1">
            <a:off x="8019941" y="4437317"/>
            <a:ext cx="1122785"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7" name="Group 6"/>
          <p:cNvGrpSpPr/>
          <p:nvPr/>
        </p:nvGrpSpPr>
        <p:grpSpPr>
          <a:xfrm flipV="1">
            <a:off x="7911816" y="4951437"/>
            <a:ext cx="1329163" cy="656096"/>
            <a:chOff x="7911816" y="4929189"/>
            <a:chExt cx="1329163" cy="656096"/>
          </a:xfrm>
        </p:grpSpPr>
        <p:sp>
          <p:nvSpPr>
            <p:cNvPr id="41" name="Right Arrow 40"/>
            <p:cNvSpPr/>
            <p:nvPr/>
          </p:nvSpPr>
          <p:spPr>
            <a:xfrm rot="19502620" flipV="1">
              <a:off x="7911816" y="4929189"/>
              <a:ext cx="1329163"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ight Arrow 41"/>
            <p:cNvSpPr/>
            <p:nvPr/>
          </p:nvSpPr>
          <p:spPr>
            <a:xfrm rot="20525229" flipV="1">
              <a:off x="8019941" y="5349954"/>
              <a:ext cx="1122785"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47847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Details</a:t>
            </a:r>
            <a:endParaRPr lang="en-US" dirty="0"/>
          </a:p>
        </p:txBody>
      </p:sp>
      <p:sp>
        <p:nvSpPr>
          <p:cNvPr id="3" name="Content Placeholder 2"/>
          <p:cNvSpPr>
            <a:spLocks noGrp="1"/>
          </p:cNvSpPr>
          <p:nvPr>
            <p:ph type="body" sz="quarter" idx="10"/>
          </p:nvPr>
        </p:nvSpPr>
        <p:spPr>
          <a:xfrm>
            <a:off x="519112" y="1447799"/>
            <a:ext cx="11149013" cy="3554819"/>
          </a:xfrm>
        </p:spPr>
        <p:txBody>
          <a:bodyPr/>
          <a:lstStyle/>
          <a:p>
            <a:r>
              <a:rPr lang="en-US" dirty="0">
                <a:solidFill>
                  <a:schemeClr val="accent3">
                    <a:alpha val="99000"/>
                  </a:schemeClr>
                </a:solidFill>
              </a:rPr>
              <a:t>Simple asynchronous dispatch queue</a:t>
            </a:r>
          </a:p>
          <a:p>
            <a:pPr lvl="1"/>
            <a:r>
              <a:rPr lang="en-US" dirty="0" smtClean="0"/>
              <a:t>No limit to queue length subject to storage limit</a:t>
            </a:r>
          </a:p>
          <a:p>
            <a:pPr lvl="1"/>
            <a:r>
              <a:rPr lang="en-US" dirty="0" smtClean="0"/>
              <a:t>64kb per message</a:t>
            </a:r>
          </a:p>
          <a:p>
            <a:pPr lvl="1"/>
            <a:r>
              <a:rPr lang="en-US" dirty="0" err="1" smtClean="0"/>
              <a:t>ListQueues</a:t>
            </a:r>
            <a:r>
              <a:rPr lang="en-US" dirty="0" smtClean="0"/>
              <a:t> -  List queues in account</a:t>
            </a:r>
          </a:p>
          <a:p>
            <a:pPr lvl="1"/>
            <a:endParaRPr lang="en-US" dirty="0" smtClean="0"/>
          </a:p>
          <a:p>
            <a:r>
              <a:rPr lang="en-US" dirty="0">
                <a:solidFill>
                  <a:schemeClr val="accent3">
                    <a:alpha val="99000"/>
                  </a:schemeClr>
                </a:solidFill>
              </a:rPr>
              <a:t>Queue operations </a:t>
            </a:r>
          </a:p>
          <a:p>
            <a:pPr lvl="1"/>
            <a:r>
              <a:rPr lang="en-US" dirty="0" err="1" smtClean="0"/>
              <a:t>CreateQueue</a:t>
            </a:r>
            <a:r>
              <a:rPr lang="en-US" dirty="0" smtClean="0"/>
              <a:t> </a:t>
            </a:r>
          </a:p>
          <a:p>
            <a:pPr lvl="1"/>
            <a:r>
              <a:rPr lang="en-US" dirty="0" err="1" smtClean="0"/>
              <a:t>DeleteQueue</a:t>
            </a:r>
            <a:endParaRPr lang="en-US" dirty="0" smtClean="0"/>
          </a:p>
          <a:p>
            <a:pPr lvl="1"/>
            <a:r>
              <a:rPr lang="en-US" dirty="0" smtClean="0"/>
              <a:t>Get/Set Metadata</a:t>
            </a:r>
          </a:p>
          <a:p>
            <a:pPr lvl="1"/>
            <a:r>
              <a:rPr lang="en-US" dirty="0" smtClean="0"/>
              <a:t>Clear Messages</a:t>
            </a:r>
          </a:p>
        </p:txBody>
      </p:sp>
    </p:spTree>
    <p:extLst>
      <p:ext uri="{BB962C8B-B14F-4D97-AF65-F5344CB8AC3E}">
        <p14:creationId xmlns:p14="http://schemas.microsoft.com/office/powerpoint/2010/main" val="334836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Details</a:t>
            </a:r>
            <a:endParaRPr lang="en-US" dirty="0"/>
          </a:p>
        </p:txBody>
      </p:sp>
      <p:sp>
        <p:nvSpPr>
          <p:cNvPr id="3" name="Content Placeholder 2"/>
          <p:cNvSpPr>
            <a:spLocks noGrp="1"/>
          </p:cNvSpPr>
          <p:nvPr>
            <p:ph type="body" sz="quarter" idx="10"/>
          </p:nvPr>
        </p:nvSpPr>
        <p:spPr>
          <a:xfrm>
            <a:off x="519112" y="1447799"/>
            <a:ext cx="11149013" cy="2054409"/>
          </a:xfrm>
        </p:spPr>
        <p:txBody>
          <a:bodyPr/>
          <a:lstStyle/>
          <a:p>
            <a:pPr lvl="0"/>
            <a:r>
              <a:rPr lang="en-US" dirty="0">
                <a:solidFill>
                  <a:srgbClr val="910091">
                    <a:alpha val="99000"/>
                  </a:srgbClr>
                </a:solidFill>
              </a:rPr>
              <a:t>Message operations</a:t>
            </a:r>
          </a:p>
          <a:p>
            <a:pPr lvl="1"/>
            <a:r>
              <a:rPr lang="en-US" dirty="0" err="1"/>
              <a:t>PutMessage</a:t>
            </a:r>
            <a:r>
              <a:rPr lang="en-US" dirty="0"/>
              <a:t>– Reads message and hides for time period</a:t>
            </a:r>
          </a:p>
          <a:p>
            <a:pPr lvl="1"/>
            <a:r>
              <a:rPr lang="en-US" dirty="0" err="1"/>
              <a:t>GetMessages</a:t>
            </a:r>
            <a:r>
              <a:rPr lang="en-US" dirty="0"/>
              <a:t> – Reads one or more messages and hides them</a:t>
            </a:r>
          </a:p>
          <a:p>
            <a:pPr lvl="1"/>
            <a:r>
              <a:rPr lang="en-US" dirty="0" err="1"/>
              <a:t>PeekMessages</a:t>
            </a:r>
            <a:r>
              <a:rPr lang="en-US" dirty="0"/>
              <a:t> – Reads one or more messages w/o hiding them</a:t>
            </a:r>
          </a:p>
          <a:p>
            <a:pPr lvl="1"/>
            <a:r>
              <a:rPr lang="en-US" dirty="0" err="1"/>
              <a:t>DeleteMessage</a:t>
            </a:r>
            <a:r>
              <a:rPr lang="en-US" dirty="0"/>
              <a:t> – Permanently deletes messages from queue</a:t>
            </a:r>
          </a:p>
          <a:p>
            <a:pPr lvl="1"/>
            <a:r>
              <a:rPr lang="en-US" dirty="0" err="1"/>
              <a:t>UpdateMessage</a:t>
            </a:r>
            <a:r>
              <a:rPr lang="en-US" dirty="0"/>
              <a:t> – Clients renew the lease and contents</a:t>
            </a:r>
          </a:p>
        </p:txBody>
      </p:sp>
    </p:spTree>
    <p:extLst>
      <p:ext uri="{BB962C8B-B14F-4D97-AF65-F5344CB8AC3E}">
        <p14:creationId xmlns:p14="http://schemas.microsoft.com/office/powerpoint/2010/main" val="231126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Account</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19112" y="1447799"/>
            <a:ext cx="11149013" cy="4088812"/>
          </a:xfrm>
        </p:spPr>
        <p:txBody>
          <a:bodyPr/>
          <a:lstStyle/>
          <a:p>
            <a:pPr marL="0" lvl="0" defTabSz="1218987"/>
            <a:r>
              <a:rPr lang="en-US" sz="3200" spc="0" dirty="0">
                <a:solidFill>
                  <a:srgbClr val="00AEEF">
                    <a:alpha val="99000"/>
                  </a:srgbClr>
                </a:solidFill>
              </a:rPr>
              <a:t>Can CDN Enable Account</a:t>
            </a:r>
          </a:p>
          <a:p>
            <a:pPr lvl="1"/>
            <a:r>
              <a:rPr lang="en-US" dirty="0"/>
              <a:t>Blobs delivered via 24 global CDN nodes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Can co-locate storage account with compute account</a:t>
            </a:r>
          </a:p>
          <a:p>
            <a:pPr lvl="1"/>
            <a:r>
              <a:rPr lang="en-US" dirty="0"/>
              <a:t>Explicitly or using affinity groups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Accounts have two independent 512 bit shared secret keys</a:t>
            </a:r>
            <a:endParaRPr lang="en-US" sz="3200" spc="0" dirty="0">
              <a:solidFill>
                <a:srgbClr val="00AEEF"/>
              </a:solidFill>
            </a:endParaRPr>
          </a:p>
          <a:p>
            <a:pPr marL="0" lvl="0" defTabSz="1218987">
              <a:spcBef>
                <a:spcPct val="20000"/>
              </a:spcBef>
            </a:pPr>
            <a:r>
              <a:rPr lang="en-US" sz="3200" spc="0" dirty="0">
                <a:solidFill>
                  <a:srgbClr val="00AEEF">
                    <a:alpha val="99000"/>
                  </a:srgbClr>
                </a:solidFill>
              </a:rPr>
              <a:t/>
            </a:r>
            <a:br>
              <a:rPr lang="en-US" sz="3200" spc="0" dirty="0">
                <a:solidFill>
                  <a:srgbClr val="00AEEF">
                    <a:alpha val="99000"/>
                  </a:srgbClr>
                </a:solidFill>
              </a:rPr>
            </a:br>
            <a:r>
              <a:rPr lang="en-US" sz="3200" spc="0" dirty="0">
                <a:solidFill>
                  <a:srgbClr val="00AEEF">
                    <a:alpha val="99000"/>
                  </a:srgbClr>
                </a:solidFill>
              </a:rPr>
              <a:t>100 TBs per </a:t>
            </a:r>
            <a:r>
              <a:rPr lang="en-US" sz="3200" spc="0" dirty="0" smtClean="0">
                <a:solidFill>
                  <a:srgbClr val="00AEEF">
                    <a:alpha val="99000"/>
                  </a:srgbClr>
                </a:solidFill>
              </a:rPr>
              <a:t>account</a:t>
            </a:r>
            <a:endParaRPr lang="en-US" sz="3200" spc="0" dirty="0">
              <a:solidFill>
                <a:srgbClr val="00AEEF">
                  <a:alpha val="99000"/>
                </a:srgbClr>
              </a:solidFill>
            </a:endParaRPr>
          </a:p>
        </p:txBody>
      </p:sp>
    </p:spTree>
    <p:extLst>
      <p:ext uri="{BB962C8B-B14F-4D97-AF65-F5344CB8AC3E}">
        <p14:creationId xmlns:p14="http://schemas.microsoft.com/office/powerpoint/2010/main" val="38202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Queue’s Reliable Delivery</a:t>
            </a:r>
            <a:br>
              <a:rPr lang="en-US" smtClean="0"/>
            </a:br>
            <a:endParaRPr lang="en-US" dirty="0"/>
          </a:p>
        </p:txBody>
      </p:sp>
      <p:sp>
        <p:nvSpPr>
          <p:cNvPr id="12" name="Text Placeholder 11"/>
          <p:cNvSpPr>
            <a:spLocks noGrp="1"/>
          </p:cNvSpPr>
          <p:nvPr>
            <p:ph type="body" sz="quarter" idx="10"/>
          </p:nvPr>
        </p:nvSpPr>
        <p:spPr>
          <a:xfrm>
            <a:off x="519112" y="1447799"/>
            <a:ext cx="11149013" cy="2054409"/>
          </a:xfrm>
        </p:spPr>
        <p:txBody>
          <a:bodyPr/>
          <a:lstStyle/>
          <a:p>
            <a:r>
              <a:rPr lang="en-US" dirty="0">
                <a:solidFill>
                  <a:schemeClr val="accent3">
                    <a:alpha val="99000"/>
                  </a:schemeClr>
                </a:solidFill>
              </a:rPr>
              <a:t>Guarantee delivery/processing of messages </a:t>
            </a:r>
            <a:r>
              <a:rPr lang="en-US" dirty="0" smtClean="0">
                <a:solidFill>
                  <a:schemeClr val="accent3">
                    <a:alpha val="99000"/>
                  </a:schemeClr>
                </a:solidFill>
              </a:rPr>
              <a:t/>
            </a:r>
            <a:br>
              <a:rPr lang="en-US" dirty="0" smtClean="0">
                <a:solidFill>
                  <a:schemeClr val="accent3">
                    <a:alpha val="99000"/>
                  </a:schemeClr>
                </a:solidFill>
              </a:rPr>
            </a:br>
            <a:r>
              <a:rPr lang="en-US" dirty="0" smtClean="0">
                <a:solidFill>
                  <a:schemeClr val="accent3">
                    <a:alpha val="99000"/>
                  </a:schemeClr>
                </a:solidFill>
              </a:rPr>
              <a:t>(</a:t>
            </a:r>
            <a:r>
              <a:rPr lang="en-US" dirty="0">
                <a:solidFill>
                  <a:schemeClr val="accent3">
                    <a:alpha val="99000"/>
                  </a:schemeClr>
                </a:solidFill>
              </a:rPr>
              <a:t>two-step consumption)</a:t>
            </a:r>
          </a:p>
          <a:p>
            <a:pPr lvl="1"/>
            <a:r>
              <a:rPr lang="en-US" dirty="0"/>
              <a:t>Worker </a:t>
            </a:r>
            <a:r>
              <a:rPr lang="en-US" dirty="0" smtClean="0"/>
              <a:t>queues </a:t>
            </a:r>
            <a:r>
              <a:rPr lang="en-US" dirty="0"/>
              <a:t>message and it is marked as Invisible for a specified “Invisibility Time”</a:t>
            </a:r>
          </a:p>
          <a:p>
            <a:pPr lvl="1"/>
            <a:r>
              <a:rPr lang="en-US" dirty="0"/>
              <a:t>Worker Deletes message when finished processing</a:t>
            </a:r>
          </a:p>
          <a:p>
            <a:pPr lvl="1"/>
            <a:r>
              <a:rPr lang="en-US" dirty="0"/>
              <a:t>If Worker role crashes, message becomes visible for another Worker to </a:t>
            </a:r>
            <a:r>
              <a:rPr lang="en-US" dirty="0" smtClean="0"/>
              <a:t>process</a:t>
            </a:r>
            <a:endParaRPr lang="en-US" dirty="0"/>
          </a:p>
        </p:txBody>
      </p:sp>
    </p:spTree>
    <p:extLst>
      <p:ext uri="{BB962C8B-B14F-4D97-AF65-F5344CB8AC3E}">
        <p14:creationId xmlns:p14="http://schemas.microsoft.com/office/powerpoint/2010/main" val="248989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Summary</a:t>
            </a:r>
            <a:endParaRPr lang="en-US" dirty="0"/>
          </a:p>
        </p:txBody>
      </p:sp>
      <p:sp>
        <p:nvSpPr>
          <p:cNvPr id="8" name="Text Placeholder 7"/>
          <p:cNvSpPr>
            <a:spLocks noGrp="1"/>
          </p:cNvSpPr>
          <p:nvPr>
            <p:ph type="body" sz="quarter" idx="10"/>
          </p:nvPr>
        </p:nvSpPr>
        <p:spPr>
          <a:xfrm>
            <a:off x="519112" y="1447799"/>
            <a:ext cx="11149013" cy="4058034"/>
          </a:xfrm>
        </p:spPr>
        <p:txBody>
          <a:bodyPr/>
          <a:lstStyle/>
          <a:p>
            <a:r>
              <a:rPr lang="en-US" dirty="0">
                <a:solidFill>
                  <a:schemeClr val="accent3">
                    <a:alpha val="99000"/>
                  </a:schemeClr>
                </a:solidFill>
              </a:rPr>
              <a:t>Fundamental data abstractions to build </a:t>
            </a:r>
            <a:r>
              <a:rPr lang="en-US" dirty="0" smtClean="0">
                <a:solidFill>
                  <a:schemeClr val="accent3">
                    <a:alpha val="99000"/>
                  </a:schemeClr>
                </a:solidFill>
              </a:rPr>
              <a:t/>
            </a:r>
            <a:br>
              <a:rPr lang="en-US" dirty="0" smtClean="0">
                <a:solidFill>
                  <a:schemeClr val="accent3">
                    <a:alpha val="99000"/>
                  </a:schemeClr>
                </a:solidFill>
              </a:rPr>
            </a:br>
            <a:r>
              <a:rPr lang="en-US" dirty="0" smtClean="0">
                <a:solidFill>
                  <a:schemeClr val="accent3">
                    <a:alpha val="99000"/>
                  </a:schemeClr>
                </a:solidFill>
              </a:rPr>
              <a:t>your </a:t>
            </a:r>
            <a:r>
              <a:rPr lang="en-US" dirty="0">
                <a:solidFill>
                  <a:schemeClr val="accent3">
                    <a:alpha val="99000"/>
                  </a:schemeClr>
                </a:solidFill>
              </a:rPr>
              <a:t>applications</a:t>
            </a:r>
          </a:p>
          <a:p>
            <a:pPr lvl="1"/>
            <a:r>
              <a:rPr lang="en-US" dirty="0"/>
              <a:t>Blobs: Files and large objects</a:t>
            </a:r>
          </a:p>
          <a:p>
            <a:pPr lvl="1"/>
            <a:r>
              <a:rPr lang="en-US" dirty="0"/>
              <a:t>Drives: NTFS APIs for migrating applications</a:t>
            </a:r>
          </a:p>
          <a:p>
            <a:pPr lvl="1"/>
            <a:r>
              <a:rPr lang="en-US" dirty="0"/>
              <a:t>Tables: Massively scalable structured storage</a:t>
            </a:r>
          </a:p>
          <a:p>
            <a:pPr lvl="1"/>
            <a:r>
              <a:rPr lang="en-US" dirty="0"/>
              <a:t>Queues: Reliable delivery of messages</a:t>
            </a:r>
          </a:p>
          <a:p>
            <a:endParaRPr lang="en-US" sz="2000" dirty="0">
              <a:latin typeface="+mj-lt"/>
            </a:endParaRPr>
          </a:p>
          <a:p>
            <a:pPr>
              <a:spcAft>
                <a:spcPts val="1800"/>
              </a:spcAft>
            </a:pPr>
            <a:r>
              <a:rPr lang="en-US" dirty="0">
                <a:solidFill>
                  <a:schemeClr val="accent3">
                    <a:alpha val="99000"/>
                  </a:schemeClr>
                </a:solidFill>
              </a:rPr>
              <a:t>Easy to use via the Storage Client Library</a:t>
            </a:r>
          </a:p>
          <a:p>
            <a:r>
              <a:rPr lang="en-US" dirty="0">
                <a:solidFill>
                  <a:schemeClr val="accent3">
                    <a:alpha val="99000"/>
                  </a:schemeClr>
                </a:solidFill>
              </a:rPr>
              <a:t>Hands on Labs</a:t>
            </a:r>
          </a:p>
        </p:txBody>
      </p:sp>
      <p:sp>
        <p:nvSpPr>
          <p:cNvPr id="4" name="Freeform 18"/>
          <p:cNvSpPr>
            <a:spLocks noEditPoints="1"/>
          </p:cNvSpPr>
          <p:nvPr/>
        </p:nvSpPr>
        <p:spPr bwMode="black">
          <a:xfrm>
            <a:off x="9219400" y="1898650"/>
            <a:ext cx="2001363" cy="244164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3"/>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6433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13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Features</a:t>
            </a:r>
            <a:endParaRPr lang="en-US" dirty="0"/>
          </a:p>
        </p:txBody>
      </p:sp>
      <p:sp>
        <p:nvSpPr>
          <p:cNvPr id="3" name="Content Placeholder 2"/>
          <p:cNvSpPr>
            <a:spLocks noGrp="1"/>
          </p:cNvSpPr>
          <p:nvPr>
            <p:ph type="body" sz="quarter" idx="10"/>
          </p:nvPr>
        </p:nvSpPr>
        <p:spPr>
          <a:xfrm>
            <a:off x="5013291" y="1447799"/>
            <a:ext cx="5575301" cy="3393237"/>
          </a:xfrm>
        </p:spPr>
        <p:txBody>
          <a:bodyPr/>
          <a:lstStyle/>
          <a:p>
            <a:r>
              <a:rPr lang="en-US" dirty="0">
                <a:solidFill>
                  <a:schemeClr val="accent2">
                    <a:alpha val="99000"/>
                  </a:schemeClr>
                </a:solidFill>
              </a:rPr>
              <a:t>Geo-Replication</a:t>
            </a:r>
          </a:p>
          <a:p>
            <a:r>
              <a:rPr lang="en-US" dirty="0">
                <a:solidFill>
                  <a:schemeClr val="accent2">
                    <a:alpha val="99000"/>
                  </a:schemeClr>
                </a:solidFill>
              </a:rPr>
              <a:t>Storage Analytics</a:t>
            </a:r>
          </a:p>
          <a:p>
            <a:pPr lvl="1"/>
            <a:r>
              <a:rPr lang="en-US" dirty="0" smtClean="0"/>
              <a:t>Logs: Provide trace of executed requests for your storage accounts</a:t>
            </a:r>
          </a:p>
          <a:p>
            <a:pPr lvl="1"/>
            <a:r>
              <a:rPr lang="en-US" dirty="0" smtClean="0"/>
              <a:t>Metrics: Provide summary of key capacity and request statistics for Blobs, Tables, and Queues</a:t>
            </a:r>
          </a:p>
          <a:p>
            <a:pPr lvl="1"/>
            <a:endParaRPr lang="en-US" dirty="0" smtClean="0"/>
          </a:p>
          <a:p>
            <a:r>
              <a:rPr lang="en-US" dirty="0">
                <a:solidFill>
                  <a:schemeClr val="accent2">
                    <a:alpha val="99000"/>
                  </a:schemeClr>
                </a:solidFill>
              </a:rPr>
              <a:t>Improved HTTP headers for Blobs</a:t>
            </a:r>
          </a:p>
          <a:p>
            <a:endParaRPr lang="en-US" dirty="0"/>
          </a:p>
        </p:txBody>
      </p:sp>
      <p:sp>
        <p:nvSpPr>
          <p:cNvPr id="7" name="Freeform 79"/>
          <p:cNvSpPr>
            <a:spLocks noEditPoints="1"/>
          </p:cNvSpPr>
          <p:nvPr/>
        </p:nvSpPr>
        <p:spPr bwMode="black">
          <a:xfrm rot="16200000">
            <a:off x="1344817" y="2170597"/>
            <a:ext cx="2169552" cy="269218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25329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in the Development Fabric</a:t>
            </a:r>
            <a:endParaRPr lang="en-US" dirty="0"/>
          </a:p>
        </p:txBody>
      </p:sp>
      <p:sp>
        <p:nvSpPr>
          <p:cNvPr id="4" name="Content Placeholder 3"/>
          <p:cNvSpPr>
            <a:spLocks noGrp="1"/>
          </p:cNvSpPr>
          <p:nvPr>
            <p:ph type="body" sz="quarter" idx="10"/>
          </p:nvPr>
        </p:nvSpPr>
        <p:spPr>
          <a:xfrm>
            <a:off x="519112" y="1447799"/>
            <a:ext cx="5575301" cy="2562240"/>
          </a:xfrm>
        </p:spPr>
        <p:txBody>
          <a:bodyPr/>
          <a:lstStyle/>
          <a:p>
            <a:r>
              <a:rPr lang="en-US" sz="3200" dirty="0" smtClean="0"/>
              <a:t>Provides a local “Mock” storage</a:t>
            </a:r>
          </a:p>
          <a:p>
            <a:r>
              <a:rPr lang="en-US" sz="3200" dirty="0" smtClean="0"/>
              <a:t>Emulates storage in cloud</a:t>
            </a:r>
          </a:p>
          <a:p>
            <a:r>
              <a:rPr lang="en-US" sz="3200" dirty="0" smtClean="0"/>
              <a:t>Allows offline development</a:t>
            </a:r>
          </a:p>
          <a:p>
            <a:r>
              <a:rPr lang="en-US" sz="3200" dirty="0" smtClean="0"/>
              <a:t>Requires SQL Express 2005/2008 </a:t>
            </a:r>
            <a:br>
              <a:rPr lang="en-US" sz="3200" dirty="0" smtClean="0"/>
            </a:br>
            <a:r>
              <a:rPr lang="en-US" sz="3200" dirty="0" smtClean="0"/>
              <a:t>or above</a:t>
            </a:r>
            <a:endParaRPr lang="en-US" sz="3200" dirty="0"/>
          </a:p>
        </p:txBody>
      </p:sp>
      <p:pic>
        <p:nvPicPr>
          <p:cNvPr id="8"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bwMode="auto">
          <a:xfrm>
            <a:off x="519113" y="4303776"/>
            <a:ext cx="4906327" cy="1594143"/>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7" name="Rectangle 6"/>
          <p:cNvSpPr/>
          <p:nvPr/>
        </p:nvSpPr>
        <p:spPr bwMode="auto">
          <a:xfrm>
            <a:off x="6692630" y="1446213"/>
            <a:ext cx="4978670" cy="44517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03" rIns="182880" bIns="45703" numCol="1" spcCol="0" rtlCol="0" anchor="t"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There are some differences between Cloud and </a:t>
            </a:r>
            <a:r>
              <a:rPr lang="en-NZ" dirty="0" err="1">
                <a:ln>
                  <a:solidFill>
                    <a:schemeClr val="bg1">
                      <a:alpha val="0"/>
                    </a:schemeClr>
                  </a:solidFill>
                </a:ln>
                <a:solidFill>
                  <a:schemeClr val="bg1">
                    <a:alpha val="99000"/>
                  </a:schemeClr>
                </a:solidFill>
                <a:latin typeface="+mj-lt"/>
              </a:rPr>
              <a:t>Dev</a:t>
            </a:r>
            <a:r>
              <a:rPr lang="en-NZ" dirty="0">
                <a:ln>
                  <a:solidFill>
                    <a:schemeClr val="bg1">
                      <a:alpha val="0"/>
                    </a:schemeClr>
                  </a:solidFill>
                </a:ln>
                <a:solidFill>
                  <a:schemeClr val="bg1">
                    <a:alpha val="99000"/>
                  </a:schemeClr>
                </a:solidFill>
                <a:latin typeface="+mj-lt"/>
              </a:rPr>
              <a:t> </a:t>
            </a:r>
            <a:r>
              <a:rPr lang="en-NZ" dirty="0" smtClean="0">
                <a:ln>
                  <a:solidFill>
                    <a:schemeClr val="bg1">
                      <a:alpha val="0"/>
                    </a:schemeClr>
                  </a:solidFill>
                </a:ln>
                <a:solidFill>
                  <a:schemeClr val="bg1">
                    <a:alpha val="99000"/>
                  </a:schemeClr>
                </a:solidFill>
                <a:latin typeface="+mj-lt"/>
              </a:rPr>
              <a:t>Storage:</a:t>
            </a: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endParaRPr lang="en-NZ" dirty="0" smtClean="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NZ" dirty="0" smtClean="0">
                <a:ln>
                  <a:solidFill>
                    <a:schemeClr val="bg1">
                      <a:alpha val="0"/>
                    </a:schemeClr>
                  </a:solidFill>
                </a:ln>
                <a:solidFill>
                  <a:schemeClr val="accent6">
                    <a:alpha val="99000"/>
                  </a:schemeClr>
                </a:solidFill>
                <a:latin typeface="+mj-lt"/>
                <a:hlinkClick r:id="rId5"/>
              </a:rPr>
              <a:t>http</a:t>
            </a:r>
            <a:r>
              <a:rPr lang="en-NZ" dirty="0">
                <a:ln>
                  <a:solidFill>
                    <a:schemeClr val="bg1">
                      <a:alpha val="0"/>
                    </a:schemeClr>
                  </a:solidFill>
                </a:ln>
                <a:solidFill>
                  <a:schemeClr val="accent6">
                    <a:alpha val="99000"/>
                  </a:schemeClr>
                </a:solidFill>
                <a:latin typeface="+mj-lt"/>
                <a:hlinkClick r:id="rId5"/>
              </a:rPr>
              <a:t>://msdn.microsoft.com/en-us/gg433135</a:t>
            </a:r>
            <a:endParaRPr lang="en-NZ" dirty="0">
              <a:ln>
                <a:solidFill>
                  <a:schemeClr val="bg1">
                    <a:alpha val="0"/>
                  </a:schemeClr>
                </a:solidFill>
              </a:ln>
              <a:solidFill>
                <a:schemeClr val="accent6">
                  <a:alpha val="99000"/>
                </a:schemeClr>
              </a:solidFill>
              <a:latin typeface="+mj-lt"/>
            </a:endParaRP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A good approach for developers</a:t>
            </a:r>
            <a:r>
              <a:rPr lang="en-NZ" dirty="0" smtClean="0">
                <a:ln>
                  <a:solidFill>
                    <a:schemeClr val="bg1">
                      <a:alpha val="0"/>
                    </a:schemeClr>
                  </a:solidFill>
                </a:ln>
                <a:solidFill>
                  <a:schemeClr val="bg1">
                    <a:alpha val="99000"/>
                  </a:schemeClr>
                </a:solidFill>
                <a:latin typeface="+mj-lt"/>
              </a:rPr>
              <a:t>:</a:t>
            </a:r>
          </a:p>
          <a:p>
            <a:pPr defTabSz="913788" fontAlgn="base">
              <a:spcBef>
                <a:spcPct val="0"/>
              </a:spcBef>
              <a:spcAft>
                <a:spcPct val="0"/>
              </a:spcAft>
            </a:pPr>
            <a:r>
              <a:rPr lang="en-NZ" sz="2000" dirty="0" smtClean="0">
                <a:ln>
                  <a:solidFill>
                    <a:schemeClr val="bg1">
                      <a:alpha val="0"/>
                    </a:schemeClr>
                  </a:solidFill>
                </a:ln>
                <a:solidFill>
                  <a:schemeClr val="bg1">
                    <a:alpha val="99000"/>
                  </a:schemeClr>
                </a:solidFill>
                <a:latin typeface="+mj-lt"/>
              </a:rPr>
              <a:t/>
            </a:r>
            <a:br>
              <a:rPr lang="en-NZ" sz="20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test pre-deployment, push storage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the cloud first</a:t>
            </a:r>
          </a:p>
          <a:p>
            <a:pPr defTabSz="913788" fontAlgn="base">
              <a:spcBef>
                <a:spcPct val="0"/>
              </a:spcBef>
              <a:spcAft>
                <a:spcPct val="0"/>
              </a:spcAft>
            </a:pPr>
            <a:r>
              <a:rPr lang="en-NZ" sz="1800" dirty="0" smtClean="0">
                <a:ln>
                  <a:solidFill>
                    <a:schemeClr val="bg1">
                      <a:alpha val="0"/>
                    </a:schemeClr>
                  </a:solidFill>
                </a:ln>
                <a:solidFill>
                  <a:schemeClr val="bg1">
                    <a:alpha val="99000"/>
                  </a:schemeClr>
                </a:solidFill>
                <a:latin typeface="+mj-lt"/>
              </a:rPr>
              <a:t>Use </a:t>
            </a:r>
            <a:r>
              <a:rPr lang="en-NZ" sz="1800" dirty="0">
                <a:ln>
                  <a:solidFill>
                    <a:schemeClr val="bg1">
                      <a:alpha val="0"/>
                    </a:schemeClr>
                  </a:solidFill>
                </a:ln>
                <a:solidFill>
                  <a:schemeClr val="bg1">
                    <a:alpha val="99000"/>
                  </a:schemeClr>
                </a:solidFill>
                <a:latin typeface="+mj-lt"/>
              </a:rPr>
              <a:t>Dev Fabric for compute connect </a:t>
            </a:r>
            <a:r>
              <a:rPr lang="en-NZ" sz="1800" dirty="0" smtClean="0">
                <a:ln>
                  <a:solidFill>
                    <a:schemeClr val="bg1">
                      <a:alpha val="0"/>
                    </a:schemeClr>
                  </a:solidFill>
                </a:ln>
                <a:solidFill>
                  <a:schemeClr val="bg1">
                    <a:alpha val="99000"/>
                  </a:schemeClr>
                </a:solidFill>
                <a:latin typeface="+mj-lt"/>
              </a:rPr>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a:t>
            </a:r>
            <a:r>
              <a:rPr lang="en-NZ" sz="1800" dirty="0">
                <a:ln>
                  <a:solidFill>
                    <a:schemeClr val="bg1">
                      <a:alpha val="0"/>
                    </a:schemeClr>
                  </a:solidFill>
                </a:ln>
                <a:solidFill>
                  <a:schemeClr val="bg1">
                    <a:alpha val="99000"/>
                  </a:schemeClr>
                </a:solidFill>
                <a:latin typeface="+mj-lt"/>
              </a:rPr>
              <a:t>cloud hosted </a:t>
            </a:r>
            <a:r>
              <a:rPr lang="en-NZ" sz="1800" dirty="0" smtClean="0">
                <a:ln>
                  <a:solidFill>
                    <a:schemeClr val="bg1">
                      <a:alpha val="0"/>
                    </a:schemeClr>
                  </a:solidFill>
                </a:ln>
                <a:solidFill>
                  <a:schemeClr val="bg1">
                    <a:alpha val="99000"/>
                  </a:schemeClr>
                </a:solidFill>
                <a:latin typeface="+mj-lt"/>
              </a:rPr>
              <a:t>storage</a:t>
            </a:r>
            <a:r>
              <a:rPr lang="en-NZ" sz="1800" dirty="0">
                <a:ln>
                  <a:solidFill>
                    <a:schemeClr val="bg1">
                      <a:alpha val="0"/>
                    </a:schemeClr>
                  </a:solidFill>
                </a:ln>
                <a:solidFill>
                  <a:schemeClr val="bg1">
                    <a:alpha val="99000"/>
                  </a:schemeClr>
                </a:solidFill>
                <a:latin typeface="+mj-lt"/>
              </a:rPr>
              <a:t/>
            </a:r>
            <a:br>
              <a:rPr lang="en-NZ" sz="1800" dirty="0">
                <a:ln>
                  <a:solidFill>
                    <a:schemeClr val="bg1">
                      <a:alpha val="0"/>
                    </a:schemeClr>
                  </a:solidFill>
                </a:ln>
                <a:solidFill>
                  <a:schemeClr val="bg1">
                    <a:alpha val="99000"/>
                  </a:schemeClr>
                </a:solidFill>
                <a:latin typeface="+mj-lt"/>
              </a:rPr>
            </a:br>
            <a:r>
              <a:rPr lang="en-NZ" sz="1800" dirty="0">
                <a:ln>
                  <a:solidFill>
                    <a:schemeClr val="bg1">
                      <a:alpha val="0"/>
                    </a:schemeClr>
                  </a:solidFill>
                </a:ln>
                <a:solidFill>
                  <a:schemeClr val="bg1">
                    <a:alpha val="99000"/>
                  </a:schemeClr>
                </a:solidFill>
                <a:latin typeface="+mj-lt"/>
              </a:rPr>
              <a:t>Finally, move compute to the </a:t>
            </a:r>
            <a:r>
              <a:rPr lang="en-NZ" sz="1800" dirty="0" smtClean="0">
                <a:ln>
                  <a:solidFill>
                    <a:schemeClr val="bg1">
                      <a:alpha val="0"/>
                    </a:schemeClr>
                  </a:solidFill>
                </a:ln>
                <a:solidFill>
                  <a:schemeClr val="bg1">
                    <a:alpha val="99000"/>
                  </a:schemeClr>
                </a:solidFill>
                <a:latin typeface="+mj-lt"/>
              </a:rPr>
              <a:t>cloud</a:t>
            </a:r>
            <a:endParaRPr lang="en-NZ" sz="1800" dirty="0">
              <a:ln>
                <a:solidFill>
                  <a:schemeClr val="bg1">
                    <a:alpha val="0"/>
                  </a:schemeClr>
                </a:solidFill>
              </a:ln>
              <a:solidFill>
                <a:schemeClr val="bg1">
                  <a:alpha val="99000"/>
                </a:schemeClr>
              </a:solidFill>
              <a:latin typeface="+mj-lt"/>
            </a:endParaRPr>
          </a:p>
        </p:txBody>
      </p:sp>
    </p:spTree>
    <p:extLst>
      <p:ext uri="{BB962C8B-B14F-4D97-AF65-F5344CB8AC3E}">
        <p14:creationId xmlns:p14="http://schemas.microsoft.com/office/powerpoint/2010/main" val="94548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Storage Client API</a:t>
            </a:r>
            <a:endParaRPr lang="en-NZ" dirty="0"/>
          </a:p>
        </p:txBody>
      </p:sp>
      <p:sp>
        <p:nvSpPr>
          <p:cNvPr id="3" name="Content Placeholder 2"/>
          <p:cNvSpPr>
            <a:spLocks noGrp="1"/>
          </p:cNvSpPr>
          <p:nvPr>
            <p:ph type="body" sz="quarter" idx="10"/>
          </p:nvPr>
        </p:nvSpPr>
        <p:spPr>
          <a:xfrm>
            <a:off x="519112" y="1447799"/>
            <a:ext cx="11149013" cy="3554819"/>
          </a:xfrm>
        </p:spPr>
        <p:txBody>
          <a:bodyPr/>
          <a:lstStyle/>
          <a:p>
            <a:r>
              <a:rPr lang="en-NZ" dirty="0" smtClean="0">
                <a:solidFill>
                  <a:schemeClr val="accent2">
                    <a:alpha val="99000"/>
                  </a:schemeClr>
                </a:solidFill>
              </a:rPr>
              <a:t>In this presentation we’ll cover the underlying </a:t>
            </a:r>
            <a:br>
              <a:rPr lang="en-NZ" dirty="0" smtClean="0">
                <a:solidFill>
                  <a:schemeClr val="accent2">
                    <a:alpha val="99000"/>
                  </a:schemeClr>
                </a:solidFill>
              </a:rPr>
            </a:br>
            <a:r>
              <a:rPr lang="en-NZ" dirty="0" err="1" smtClean="0">
                <a:solidFill>
                  <a:schemeClr val="accent2">
                    <a:alpha val="99000"/>
                  </a:schemeClr>
                </a:solidFill>
              </a:rPr>
              <a:t>RESTful</a:t>
            </a:r>
            <a:r>
              <a:rPr lang="en-NZ" dirty="0" smtClean="0">
                <a:solidFill>
                  <a:schemeClr val="accent2">
                    <a:alpha val="99000"/>
                  </a:schemeClr>
                </a:solidFill>
              </a:rPr>
              <a:t> API</a:t>
            </a:r>
          </a:p>
          <a:p>
            <a:pPr lvl="1"/>
            <a:r>
              <a:rPr lang="en-NZ" dirty="0" smtClean="0"/>
              <a:t>Can call these from any HTTP client</a:t>
            </a:r>
            <a:br>
              <a:rPr lang="en-NZ" dirty="0" smtClean="0"/>
            </a:br>
            <a:r>
              <a:rPr lang="en-NZ" dirty="0" smtClean="0"/>
              <a:t>e.g. Flash, Silverlight, etc…</a:t>
            </a:r>
          </a:p>
          <a:p>
            <a:pPr lvl="1"/>
            <a:endParaRPr lang="en-NZ" dirty="0" smtClean="0"/>
          </a:p>
          <a:p>
            <a:r>
              <a:rPr lang="en-NZ" dirty="0" smtClean="0">
                <a:solidFill>
                  <a:schemeClr val="accent2">
                    <a:alpha val="99000"/>
                  </a:schemeClr>
                </a:solidFill>
              </a:rPr>
              <a:t>Client API from SDK </a:t>
            </a:r>
            <a:r>
              <a:rPr lang="en-NZ" dirty="0" err="1" smtClean="0">
                <a:solidFill>
                  <a:schemeClr val="accent2">
                    <a:alpha val="99000"/>
                  </a:schemeClr>
                </a:solidFill>
              </a:rPr>
              <a:t>Microsoft.WindowsAzure.StorageClient</a:t>
            </a:r>
            <a:endParaRPr lang="en-NZ" dirty="0" smtClean="0">
              <a:solidFill>
                <a:schemeClr val="accent2">
                  <a:alpha val="99000"/>
                </a:schemeClr>
              </a:solidFill>
            </a:endParaRPr>
          </a:p>
          <a:p>
            <a:pPr lvl="1"/>
            <a:r>
              <a:rPr lang="en-NZ" dirty="0" smtClean="0"/>
              <a:t>Provides a strongly typed wrapper around REST services</a:t>
            </a:r>
            <a:endParaRPr lang="en-NZ" dirty="0"/>
          </a:p>
        </p:txBody>
      </p:sp>
    </p:spTree>
    <p:extLst>
      <p:ext uri="{BB962C8B-B14F-4D97-AF65-F5344CB8AC3E}">
        <p14:creationId xmlns:p14="http://schemas.microsoft.com/office/powerpoint/2010/main" val="82306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Libraries in Many Languages</a:t>
            </a:r>
            <a:endParaRPr lang="en-US" dirty="0"/>
          </a:p>
        </p:txBody>
      </p:sp>
      <p:sp>
        <p:nvSpPr>
          <p:cNvPr id="7" name="Rectangle 6"/>
          <p:cNvSpPr/>
          <p:nvPr/>
        </p:nvSpPr>
        <p:spPr bwMode="auto">
          <a:xfrm>
            <a:off x="519113" y="1521012"/>
            <a:ext cx="4978670" cy="42152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03" rIns="182880" bIns="45703" numCol="1" spcCol="0" rtlCol="0" anchor="ctr"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C#/.NET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Python</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Ruby</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Perl</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JavaScript (Node)</a:t>
            </a:r>
          </a:p>
          <a:p>
            <a:pPr defTabSz="913788" fontAlgn="base">
              <a:spcBef>
                <a:spcPct val="0"/>
              </a:spcBef>
              <a:spcAft>
                <a:spcPct val="0"/>
              </a:spcAft>
            </a:pPr>
            <a:r>
              <a:rPr lang="en-NZ" dirty="0" smtClean="0">
                <a:ln>
                  <a:solidFill>
                    <a:schemeClr val="bg1">
                      <a:alpha val="0"/>
                    </a:schemeClr>
                  </a:solidFill>
                </a:ln>
                <a:solidFill>
                  <a:schemeClr val="bg1">
                    <a:alpha val="99000"/>
                  </a:schemeClr>
                </a:solidFill>
                <a:latin typeface="+mj-lt"/>
              </a:rPr>
              <a:t>Java</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PHP</a:t>
            </a:r>
          </a:p>
          <a:p>
            <a:pPr defTabSz="913788" fontAlgn="base">
              <a:spcBef>
                <a:spcPct val="0"/>
              </a:spcBef>
              <a:spcAft>
                <a:spcPct val="0"/>
              </a:spcAft>
            </a:pPr>
            <a:r>
              <a:rPr lang="en-US" dirty="0" err="1">
                <a:ln>
                  <a:solidFill>
                    <a:schemeClr val="bg1">
                      <a:alpha val="0"/>
                    </a:schemeClr>
                  </a:solidFill>
                </a:ln>
                <a:solidFill>
                  <a:schemeClr val="bg1">
                    <a:alpha val="99000"/>
                  </a:schemeClr>
                </a:solidFill>
                <a:latin typeface="+mj-lt"/>
              </a:rPr>
              <a:t>Erlang</a:t>
            </a:r>
            <a:endParaRPr lang="en-US"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Common LISP</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Objective-C</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C#/VB on Windows Phone </a:t>
            </a:r>
            <a:r>
              <a:rPr lang="en-US" dirty="0" smtClean="0">
                <a:ln>
                  <a:solidFill>
                    <a:schemeClr val="bg1">
                      <a:alpha val="0"/>
                    </a:schemeClr>
                  </a:solidFill>
                </a:ln>
                <a:solidFill>
                  <a:schemeClr val="bg1">
                    <a:alpha val="99000"/>
                  </a:schemeClr>
                </a:solidFill>
                <a:latin typeface="+mj-lt"/>
              </a:rPr>
              <a:t>7</a:t>
            </a:r>
            <a:endParaRPr lang="en-US" dirty="0">
              <a:ln>
                <a:solidFill>
                  <a:schemeClr val="bg1">
                    <a:alpha val="0"/>
                  </a:schemeClr>
                </a:solidFill>
              </a:ln>
              <a:solidFill>
                <a:schemeClr val="bg1">
                  <a:alpha val="99000"/>
                </a:schemeClr>
              </a:solidFill>
              <a:latin typeface="+mj-lt"/>
            </a:endParaRPr>
          </a:p>
        </p:txBody>
      </p:sp>
      <p:sp>
        <p:nvSpPr>
          <p:cNvPr id="12" name="Freeform 6"/>
          <p:cNvSpPr>
            <a:spLocks noEditPoints="1"/>
          </p:cNvSpPr>
          <p:nvPr/>
        </p:nvSpPr>
        <p:spPr bwMode="auto">
          <a:xfrm>
            <a:off x="3769764" y="1716069"/>
            <a:ext cx="1462088" cy="1189038"/>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5950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3B331B18-79E2-41A8-803E-E5E466C1C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purl.org/dc/elements/1.1/"/>
    <ds:schemaRef ds:uri="http://schemas.microsoft.com/office/infopath/2007/PartnerControls"/>
    <ds:schemaRef ds:uri="http://schemas.microsoft.com/office/2006/metadata/properties"/>
    <ds:schemaRef ds:uri="http://purl.org/dc/terms/"/>
    <ds:schemaRef ds:uri="http://schemas.microsoft.com/office/2006/documentManagement/types"/>
    <ds:schemaRef ds:uri="http://www.w3.org/XML/1998/namespace"/>
    <ds:schemaRef ds:uri="http://schemas.openxmlformats.org/package/2006/metadata/core-properties"/>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16x9_r08a</Template>
  <TotalTime>1482</TotalTime>
  <Words>5594</Words>
  <Application>Microsoft Office PowerPoint</Application>
  <PresentationFormat>Custom</PresentationFormat>
  <Paragraphs>1324</Paragraphs>
  <Slides>52</Slides>
  <Notes>48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Arial</vt:lpstr>
      <vt:lpstr>Segoe UI</vt:lpstr>
      <vt:lpstr>Calibri</vt:lpstr>
      <vt:lpstr>Wingdings</vt:lpstr>
      <vt:lpstr>Consolas</vt:lpstr>
      <vt:lpstr>Segoe UI Light</vt:lpstr>
      <vt:lpstr>MS1444_Windows Azure Template 16x9_r08b</vt:lpstr>
      <vt:lpstr>1_White with Consolas font for code slides</vt:lpstr>
      <vt:lpstr>Windows Azure Storage</vt:lpstr>
      <vt:lpstr>Agenda</vt:lpstr>
      <vt:lpstr>Windows Azure Storage</vt:lpstr>
      <vt:lpstr>Windows Azure Storage Account User specified globally unique account name</vt:lpstr>
      <vt:lpstr>Windows Azure Storage Account </vt:lpstr>
      <vt:lpstr>New Features</vt:lpstr>
      <vt:lpstr>Storage in the Development Fabric</vt:lpstr>
      <vt:lpstr>The Storage Client API</vt:lpstr>
      <vt:lpstr>Storage Libraries in Many Languages</vt:lpstr>
      <vt:lpstr>Storage Security</vt:lpstr>
      <vt:lpstr>Windows Azure Storage Abstractions</vt:lpstr>
      <vt:lpstr>PowerPoint Presentation</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Content Delivery Network (CDN)</vt:lpstr>
      <vt:lpstr>Windows Azure CDN</vt:lpstr>
      <vt:lpstr>PowerPoint Presentation</vt:lpstr>
      <vt:lpstr>Windows Azure Drives</vt:lpstr>
      <vt:lpstr>Windows Azure Drive Capabilities</vt:lpstr>
      <vt:lpstr>Windows Azure Drive Capabilities</vt:lpstr>
      <vt:lpstr>Drive Details</vt:lpstr>
      <vt:lpstr>How Windows Azure Drives Works</vt:lpstr>
      <vt:lpstr>Cloud Drive Client Library Sample</vt:lpstr>
      <vt:lpstr>Failover with Drives</vt:lpstr>
      <vt:lpstr>PowerPoint Presentation</vt:lpstr>
      <vt:lpstr>Table Storage Concepts </vt:lpstr>
      <vt:lpstr>Table Details</vt:lpstr>
      <vt:lpstr>Entity Properties</vt:lpstr>
      <vt:lpstr>No Fixed Schema</vt:lpstr>
      <vt:lpstr>Querying</vt:lpstr>
      <vt:lpstr>Purpose of the PartitionKey</vt:lpstr>
      <vt:lpstr>Partitions and Partition Ranges</vt:lpstr>
      <vt:lpstr>PowerPoint Presentation</vt:lpstr>
      <vt:lpstr>Queue Storage Concepts</vt:lpstr>
      <vt:lpstr>Loosely Coupled Workflow with Queues</vt:lpstr>
      <vt:lpstr>Queue Details</vt:lpstr>
      <vt:lpstr>Queue Details</vt:lpstr>
      <vt:lpstr>Queue’s Reliable Delivery </vt:lpstr>
      <vt:lpstr>Windows Azure Storage Summary</vt:lpstr>
      <vt:lpstr>PowerPoint Presentation</vt:lpstr>
    </vt:vector>
  </TitlesOfParts>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Greg Flowers</dc:creator>
  <cp:lastModifiedBy>Greg</cp:lastModifiedBy>
  <cp:revision>140</cp:revision>
  <dcterms:created xsi:type="dcterms:W3CDTF">2011-03-29T16:07:22Z</dcterms:created>
  <dcterms:modified xsi:type="dcterms:W3CDTF">2011-12-10T18:31:54Z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